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703" r:id="rId2"/>
    <p:sldId id="704" r:id="rId3"/>
    <p:sldId id="705" r:id="rId4"/>
    <p:sldId id="719" r:id="rId5"/>
    <p:sldId id="445" r:id="rId6"/>
    <p:sldId id="716" r:id="rId7"/>
    <p:sldId id="717" r:id="rId8"/>
    <p:sldId id="707" r:id="rId9"/>
    <p:sldId id="404" r:id="rId10"/>
    <p:sldId id="503" r:id="rId11"/>
    <p:sldId id="462" r:id="rId12"/>
    <p:sldId id="658" r:id="rId13"/>
    <p:sldId id="708" r:id="rId14"/>
    <p:sldId id="709" r:id="rId15"/>
    <p:sldId id="659" r:id="rId16"/>
    <p:sldId id="710" r:id="rId17"/>
    <p:sldId id="711" r:id="rId18"/>
    <p:sldId id="712" r:id="rId19"/>
    <p:sldId id="713" r:id="rId20"/>
    <p:sldId id="714" r:id="rId21"/>
    <p:sldId id="715" r:id="rId22"/>
    <p:sldId id="466" r:id="rId23"/>
    <p:sldId id="450" r:id="rId24"/>
    <p:sldId id="660" r:id="rId25"/>
    <p:sldId id="662" r:id="rId26"/>
    <p:sldId id="663" r:id="rId27"/>
    <p:sldId id="666" r:id="rId28"/>
    <p:sldId id="667" r:id="rId29"/>
    <p:sldId id="668" r:id="rId30"/>
    <p:sldId id="669" r:id="rId31"/>
    <p:sldId id="670" r:id="rId32"/>
    <p:sldId id="671" r:id="rId33"/>
    <p:sldId id="672" r:id="rId34"/>
    <p:sldId id="674" r:id="rId35"/>
    <p:sldId id="673" r:id="rId36"/>
    <p:sldId id="675" r:id="rId37"/>
    <p:sldId id="677" r:id="rId38"/>
    <p:sldId id="678" r:id="rId39"/>
    <p:sldId id="679" r:id="rId40"/>
    <p:sldId id="680" r:id="rId41"/>
    <p:sldId id="676" r:id="rId42"/>
    <p:sldId id="685" r:id="rId43"/>
    <p:sldId id="686" r:id="rId44"/>
    <p:sldId id="491" r:id="rId45"/>
    <p:sldId id="633" r:id="rId46"/>
    <p:sldId id="651" r:id="rId47"/>
    <p:sldId id="636" r:id="rId48"/>
    <p:sldId id="637" r:id="rId49"/>
    <p:sldId id="638" r:id="rId50"/>
    <p:sldId id="722" r:id="rId51"/>
    <p:sldId id="723" r:id="rId52"/>
    <p:sldId id="724" r:id="rId53"/>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99AA"/>
    <a:srgbClr val="7ED08F"/>
    <a:srgbClr val="C87BC4"/>
    <a:srgbClr val="FFFFFF"/>
    <a:srgbClr val="D16309"/>
    <a:srgbClr val="B45608"/>
    <a:srgbClr val="F47115"/>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autoAdjust="0"/>
    <p:restoredTop sz="96391" autoAdjust="0"/>
  </p:normalViewPr>
  <p:slideViewPr>
    <p:cSldViewPr>
      <p:cViewPr varScale="1">
        <p:scale>
          <a:sx n="142" d="100"/>
          <a:sy n="142" d="100"/>
        </p:scale>
        <p:origin x="906"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latin typeface="宋体" panose="02010600030101010101" pitchFamily="2" charset="-122"/>
              </a:defRPr>
            </a:lvl1pPr>
          </a:lstStyle>
          <a:p>
            <a:pPr>
              <a:defRPr/>
            </a:pPr>
            <a:r>
              <a:rPr lang="zh-CN" altLang="en-US"/>
              <a:t>状元成才路</a:t>
            </a: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0" hangingPunct="0">
              <a:defRPr sz="1200">
                <a:latin typeface="宋体" panose="02010600030101010101" pitchFamily="2" charset="-122"/>
              </a:defRPr>
            </a:lvl1pPr>
          </a:lstStyle>
          <a:p>
            <a:pPr>
              <a:defRPr/>
            </a:pPr>
            <a:fld id="{154A63D2-3171-47FB-ACD0-3CB8DA79248C}" type="datetimeFigureOut">
              <a:rPr lang="zh-CN" altLang="en-US"/>
              <a:pPr>
                <a:defRPr/>
              </a:pPr>
              <a:t>2024/9/20</a:t>
            </a:fld>
            <a:endParaRPr lang="zh-CN" altLang="en-US" dirty="0"/>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0" hangingPunct="0">
              <a:defRPr sz="1200">
                <a:latin typeface="宋体" panose="02010600030101010101" pitchFamily="2" charset="-122"/>
              </a:defRPr>
            </a:lvl1pPr>
          </a:lstStyle>
          <a:p>
            <a:pPr>
              <a:defRPr/>
            </a:pPr>
            <a:r>
              <a:rPr lang="zh-CN" altLang="en-US"/>
              <a:t>状元成才路</a:t>
            </a: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宋体" panose="02010600030101010101" pitchFamily="2" charset="-122"/>
              </a:defRPr>
            </a:lvl1pPr>
          </a:lstStyle>
          <a:p>
            <a:fld id="{CE637288-A836-4A75-860B-176CB7B14170}" type="slidenum">
              <a:rPr lang="zh-CN" altLang="en-US"/>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宋体" panose="02010600030101010101" pitchFamily="2" charset="-122"/>
              </a:defRPr>
            </a:lvl1pPr>
          </a:lstStyle>
          <a:p>
            <a:pPr>
              <a:defRPr/>
            </a:pPr>
            <a:r>
              <a:rPr lang="zh-CN" altLang="en-US"/>
              <a:t>状元成才路</a:t>
            </a: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宋体" panose="02010600030101010101" pitchFamily="2" charset="-122"/>
              </a:defRPr>
            </a:lvl1pPr>
          </a:lstStyle>
          <a:p>
            <a:pPr>
              <a:defRPr/>
            </a:pPr>
            <a:fld id="{127EBA3B-CA1E-4BD1-A428-418C1D989B52}" type="datetimeFigureOut">
              <a:rPr lang="zh-CN" altLang="en-US"/>
              <a:pPr>
                <a:defRPr/>
              </a:pPr>
              <a:t>2024/9/20</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宋体" panose="02010600030101010101" pitchFamily="2" charset="-122"/>
              </a:defRPr>
            </a:lvl1pPr>
          </a:lstStyle>
          <a:p>
            <a:pPr>
              <a:defRPr/>
            </a:pPr>
            <a:r>
              <a:rPr lang="zh-CN" altLang="en-US"/>
              <a:t>状元成才路</a:t>
            </a: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宋体" panose="02010600030101010101" pitchFamily="2" charset="-122"/>
              </a:defRPr>
            </a:lvl1pPr>
          </a:lstStyle>
          <a:p>
            <a:fld id="{62E52099-9DF1-4A3E-98D6-22C3173960EA}" type="slidenum">
              <a:rPr lang="zh-CN" altLang="en-US"/>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宋体" panose="02010600030101010101" pitchFamily="2" charset="-122"/>
        <a:ea typeface="+mn-ea"/>
        <a:cs typeface="+mn-cs"/>
      </a:defRPr>
    </a:lvl1pPr>
    <a:lvl2pPr marL="457200" algn="l" rtl="0" eaLnBrk="0" fontAlgn="base" hangingPunct="0">
      <a:spcBef>
        <a:spcPct val="30000"/>
      </a:spcBef>
      <a:spcAft>
        <a:spcPct val="0"/>
      </a:spcAft>
      <a:defRPr sz="1200" kern="1200">
        <a:solidFill>
          <a:schemeClr val="tx1"/>
        </a:solidFill>
        <a:latin typeface="宋体" panose="02010600030101010101" pitchFamily="2" charset="-122"/>
        <a:ea typeface="+mn-ea"/>
        <a:cs typeface="+mn-cs"/>
      </a:defRPr>
    </a:lvl2pPr>
    <a:lvl3pPr marL="914400" algn="l" rtl="0" eaLnBrk="0" fontAlgn="base" hangingPunct="0">
      <a:spcBef>
        <a:spcPct val="30000"/>
      </a:spcBef>
      <a:spcAft>
        <a:spcPct val="0"/>
      </a:spcAft>
      <a:defRPr sz="1200" kern="1200">
        <a:solidFill>
          <a:schemeClr val="tx1"/>
        </a:solidFill>
        <a:latin typeface="宋体" panose="02010600030101010101" pitchFamily="2" charset="-122"/>
        <a:ea typeface="+mn-ea"/>
        <a:cs typeface="+mn-cs"/>
      </a:defRPr>
    </a:lvl3pPr>
    <a:lvl4pPr marL="1371600" algn="l" rtl="0" eaLnBrk="0" fontAlgn="base" hangingPunct="0">
      <a:spcBef>
        <a:spcPct val="30000"/>
      </a:spcBef>
      <a:spcAft>
        <a:spcPct val="0"/>
      </a:spcAft>
      <a:defRPr sz="1200" kern="1200">
        <a:solidFill>
          <a:schemeClr val="tx1"/>
        </a:solidFill>
        <a:latin typeface="宋体" panose="02010600030101010101" pitchFamily="2" charset="-122"/>
        <a:ea typeface="+mn-ea"/>
        <a:cs typeface="+mn-cs"/>
      </a:defRPr>
    </a:lvl4pPr>
    <a:lvl5pPr marL="1828800" algn="l" rtl="0" eaLnBrk="0" fontAlgn="base" hangingPunct="0">
      <a:spcBef>
        <a:spcPct val="30000"/>
      </a:spcBef>
      <a:spcAft>
        <a:spcPct val="0"/>
      </a:spcAft>
      <a:defRPr sz="1200" kern="1200">
        <a:solidFill>
          <a:schemeClr val="tx1"/>
        </a:solidFill>
        <a:latin typeface="宋体" panose="02010600030101010101"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147" name="文本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30723"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07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1885FA0-B770-4D95-9F65-EA19448CF837}" type="slidenum">
              <a:rPr lang="zh-CN" altLang="en-US">
                <a:latin typeface="宋体" panose="02010600030101010101" pitchFamily="2" charset="-122"/>
              </a:rPr>
              <a:pPr/>
              <a:t>16</a:t>
            </a:fld>
            <a:endParaRPr lang="zh-CN" altLang="en-US">
              <a:latin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32771"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27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DFA9355-738D-4B0C-8138-068B6135019B}" type="slidenum">
              <a:rPr lang="zh-CN" altLang="en-US">
                <a:latin typeface="宋体" panose="02010600030101010101" pitchFamily="2" charset="-122"/>
              </a:rPr>
              <a:pPr/>
              <a:t>17</a:t>
            </a:fld>
            <a:endParaRPr lang="zh-CN" altLang="en-US">
              <a:latin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34819"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48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84D8CB8-EFEC-4556-8E0D-CCCC1F6C0536}" type="slidenum">
              <a:rPr lang="zh-CN" altLang="en-US">
                <a:latin typeface="宋体" panose="02010600030101010101" pitchFamily="2" charset="-122"/>
              </a:rPr>
              <a:pPr/>
              <a:t>18</a:t>
            </a:fld>
            <a:endParaRPr lang="zh-CN" altLang="en-US">
              <a:latin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36867"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0BCD216-D8F0-4CF5-B9E9-F8E213EE3B90}" type="slidenum">
              <a:rPr lang="zh-CN" altLang="en-US">
                <a:latin typeface="宋体" panose="02010600030101010101" pitchFamily="2" charset="-122"/>
              </a:rPr>
              <a:pPr/>
              <a:t>19</a:t>
            </a:fld>
            <a:endParaRPr lang="zh-CN" altLang="en-US">
              <a:latin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38915"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89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AA83AD1-3E38-4CC1-AB61-8622FDC3C110}" type="slidenum">
              <a:rPr lang="zh-CN" altLang="en-US">
                <a:latin typeface="宋体" panose="02010600030101010101" pitchFamily="2" charset="-122"/>
              </a:rPr>
              <a:pPr/>
              <a:t>20</a:t>
            </a:fld>
            <a:endParaRPr lang="zh-CN" altLang="en-US">
              <a:latin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40963"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09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CF823D8-BB01-4330-AD2B-D58B247AE04B}" type="slidenum">
              <a:rPr lang="zh-CN" altLang="en-US">
                <a:latin typeface="宋体" panose="02010600030101010101" pitchFamily="2" charset="-122"/>
              </a:rPr>
              <a:pPr/>
              <a:t>21</a:t>
            </a:fld>
            <a:endParaRPr lang="zh-CN" altLang="en-US">
              <a:latin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28C85D3-66BF-4087-915B-1790A89270CC}" type="slidenum">
              <a:rPr lang="zh-CN" altLang="en-US">
                <a:latin typeface="宋体" panose="02010600030101010101" pitchFamily="2" charset="-122"/>
              </a:rPr>
              <a:pPr/>
              <a:t>2</a:t>
            </a:fld>
            <a:endParaRPr lang="zh-CN" altLang="en-US">
              <a:latin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0243"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02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67D2F9D-FED4-4988-A5BB-2F1EEABB0E81}" type="slidenum">
              <a:rPr lang="zh-CN" altLang="en-US">
                <a:latin typeface="宋体" panose="02010600030101010101" pitchFamily="2" charset="-122"/>
              </a:rPr>
              <a:pPr/>
              <a:t>3</a:t>
            </a:fld>
            <a:endParaRPr lang="zh-CN" altLang="en-US">
              <a:latin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3315"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3316"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a:latin typeface="宋体" panose="02010600030101010101" pitchFamily="2" charset="-122"/>
              </a:rPr>
              <a:t>状元成才路</a:t>
            </a:r>
          </a:p>
        </p:txBody>
      </p:sp>
      <p:sp>
        <p:nvSpPr>
          <p:cNvPr id="13317"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a:latin typeface="宋体" panose="02010600030101010101" pitchFamily="2" charset="-122"/>
              </a:rPr>
              <a:t>状元成才路</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15FC1A0-24B6-42D5-8F30-229740F1C5C4}" type="slidenum">
              <a:rPr lang="zh-CN" altLang="en-US">
                <a:latin typeface="宋体" panose="02010600030101010101" pitchFamily="2" charset="-122"/>
              </a:rPr>
              <a:pPr/>
              <a:t>8</a:t>
            </a:fld>
            <a:endParaRPr lang="zh-CN" altLang="en-US">
              <a:latin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9459"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946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a:latin typeface="宋体" panose="02010600030101010101" pitchFamily="2" charset="-122"/>
              </a:rPr>
              <a:t>状元成才路</a:t>
            </a:r>
          </a:p>
        </p:txBody>
      </p:sp>
      <p:sp>
        <p:nvSpPr>
          <p:cNvPr id="1946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a:latin typeface="宋体" panose="02010600030101010101" pitchFamily="2" charset="-122"/>
              </a:rPr>
              <a:t>状元成才路</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35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58F294F-406A-4104-96E1-9E05D369FFA3}" type="slidenum">
              <a:rPr lang="zh-CN" altLang="en-US">
                <a:latin typeface="宋体" panose="02010600030101010101" pitchFamily="2" charset="-122"/>
              </a:rPr>
              <a:pPr/>
              <a:t>12</a:t>
            </a:fld>
            <a:endParaRPr lang="zh-CN" altLang="en-US">
              <a:latin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25603"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56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85A2A45-B6AB-4DAA-9810-11990E885FFB}" type="slidenum">
              <a:rPr lang="zh-CN" altLang="en-US">
                <a:latin typeface="宋体" panose="02010600030101010101" pitchFamily="2" charset="-122"/>
              </a:rPr>
              <a:pPr/>
              <a:t>13</a:t>
            </a:fld>
            <a:endParaRPr lang="zh-CN" altLang="en-US">
              <a:latin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27651"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76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73E1AC7-EDF6-40A3-BF08-D03C8916073B}" type="slidenum">
              <a:rPr lang="zh-CN" altLang="en-US">
                <a:latin typeface="宋体" panose="02010600030101010101" pitchFamily="2" charset="-122"/>
              </a:rPr>
              <a:pPr/>
              <a:t>14</a:t>
            </a:fld>
            <a:endParaRPr lang="zh-CN" altLang="en-US">
              <a:latin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bwMode="auto">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49"/>
          <p:cNvSpPr txBox="1">
            <a:spLocks noChangeArrowheads="1"/>
          </p:cNvSpPr>
          <p:nvPr/>
        </p:nvSpPr>
        <p:spPr bwMode="auto">
          <a:xfrm rot="416915">
            <a:off x="9458325" y="896938"/>
            <a:ext cx="1722438" cy="4603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3" name="文本框 49"/>
          <p:cNvSpPr txBox="1">
            <a:spLocks noChangeArrowheads="1"/>
          </p:cNvSpPr>
          <p:nvPr/>
        </p:nvSpPr>
        <p:spPr bwMode="auto">
          <a:xfrm rot="20661230">
            <a:off x="9636125" y="2133600"/>
            <a:ext cx="1724025" cy="4603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4" name="文本框 49"/>
          <p:cNvSpPr txBox="1">
            <a:spLocks noChangeArrowheads="1"/>
          </p:cNvSpPr>
          <p:nvPr/>
        </p:nvSpPr>
        <p:spPr bwMode="auto">
          <a:xfrm rot="485665">
            <a:off x="9745663" y="3900488"/>
            <a:ext cx="1722437" cy="461962"/>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5" name="文本框 49"/>
          <p:cNvSpPr txBox="1">
            <a:spLocks noChangeArrowheads="1"/>
          </p:cNvSpPr>
          <p:nvPr/>
        </p:nvSpPr>
        <p:spPr bwMode="auto">
          <a:xfrm rot="20658816">
            <a:off x="9923463" y="5137150"/>
            <a:ext cx="1724025" cy="461963"/>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6" name="文本框 49"/>
          <p:cNvSpPr txBox="1">
            <a:spLocks noChangeArrowheads="1"/>
          </p:cNvSpPr>
          <p:nvPr/>
        </p:nvSpPr>
        <p:spPr bwMode="auto">
          <a:xfrm rot="21066470">
            <a:off x="6675438" y="5837238"/>
            <a:ext cx="1724025" cy="4603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7" name="文本框 49"/>
          <p:cNvSpPr txBox="1">
            <a:spLocks noChangeArrowheads="1"/>
          </p:cNvSpPr>
          <p:nvPr/>
        </p:nvSpPr>
        <p:spPr bwMode="auto">
          <a:xfrm rot="21067353">
            <a:off x="3744913" y="6080125"/>
            <a:ext cx="1724025" cy="461963"/>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8" name="文本框 49"/>
          <p:cNvSpPr txBox="1">
            <a:spLocks noChangeArrowheads="1"/>
          </p:cNvSpPr>
          <p:nvPr/>
        </p:nvSpPr>
        <p:spPr bwMode="auto">
          <a:xfrm rot="21359564">
            <a:off x="204788" y="5837238"/>
            <a:ext cx="1724025" cy="4603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9" name="文本框 49"/>
          <p:cNvSpPr txBox="1">
            <a:spLocks noChangeArrowheads="1"/>
          </p:cNvSpPr>
          <p:nvPr/>
        </p:nvSpPr>
        <p:spPr bwMode="auto">
          <a:xfrm rot="20831647">
            <a:off x="-2616200" y="4913313"/>
            <a:ext cx="1722437" cy="4603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10" name="文本框 49"/>
          <p:cNvSpPr txBox="1">
            <a:spLocks noChangeArrowheads="1"/>
          </p:cNvSpPr>
          <p:nvPr/>
        </p:nvSpPr>
        <p:spPr bwMode="auto">
          <a:xfrm rot="416915">
            <a:off x="-3113088" y="2536825"/>
            <a:ext cx="1724025" cy="461963"/>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11" name="文本框 49"/>
          <p:cNvSpPr txBox="1">
            <a:spLocks noChangeArrowheads="1"/>
          </p:cNvSpPr>
          <p:nvPr/>
        </p:nvSpPr>
        <p:spPr bwMode="auto">
          <a:xfrm rot="416915">
            <a:off x="-2813050" y="773113"/>
            <a:ext cx="1724025" cy="461962"/>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12" name="文本框 49"/>
          <p:cNvSpPr txBox="1">
            <a:spLocks noChangeArrowheads="1"/>
          </p:cNvSpPr>
          <p:nvPr/>
        </p:nvSpPr>
        <p:spPr bwMode="auto">
          <a:xfrm rot="416915">
            <a:off x="-2541588" y="-989013"/>
            <a:ext cx="1724025" cy="4603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13" name="文本框 49"/>
          <p:cNvSpPr txBox="1">
            <a:spLocks noChangeArrowheads="1"/>
          </p:cNvSpPr>
          <p:nvPr/>
        </p:nvSpPr>
        <p:spPr bwMode="auto">
          <a:xfrm rot="21359564">
            <a:off x="1630363" y="-1417638"/>
            <a:ext cx="1724025" cy="461963"/>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
        <p:nvSpPr>
          <p:cNvPr id="14" name="文本框 49"/>
          <p:cNvSpPr txBox="1">
            <a:spLocks noChangeArrowheads="1"/>
          </p:cNvSpPr>
          <p:nvPr/>
        </p:nvSpPr>
        <p:spPr bwMode="auto">
          <a:xfrm rot="20916474">
            <a:off x="5797550" y="-1187450"/>
            <a:ext cx="1722438" cy="461962"/>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zh-CN" sz="2400" b="1" dirty="0">
                <a:solidFill>
                  <a:srgbClr val="E6E6E6"/>
                </a:solidFill>
                <a:latin typeface="楷体" panose="02010609060101010101" pitchFamily="49" charset="-122"/>
                <a:ea typeface="楷体" panose="02010609060101010101" pitchFamily="49" charset="-122"/>
              </a:rPr>
              <a:t>状元成才路</a:t>
            </a:r>
          </a:p>
        </p:txBody>
      </p:sp>
    </p:spTree>
    <p:extLst>
      <p:ext uri="{BB962C8B-B14F-4D97-AF65-F5344CB8AC3E}">
        <p14:creationId xmlns:p14="http://schemas.microsoft.com/office/powerpoint/2010/main" val="3681980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54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箭头: 五边形 1"/>
          <p:cNvSpPr/>
          <p:nvPr/>
        </p:nvSpPr>
        <p:spPr>
          <a:xfrm rot="5400000">
            <a:off x="189707" y="278606"/>
            <a:ext cx="1276350" cy="719137"/>
          </a:xfrm>
          <a:prstGeom prst="homePlate">
            <a:avLst/>
          </a:prstGeom>
          <a:solidFill>
            <a:srgbClr val="307F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935074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67111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88623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555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2" r:id="rId2"/>
    <p:sldLayoutId id="2147483674" r:id="rId3"/>
    <p:sldLayoutId id="2147483675" r:id="rId4"/>
    <p:sldLayoutId id="2147483676" r:id="rId5"/>
    <p:sldLayoutId id="2147483677" r:id="rId6"/>
    <p:sldLayoutId id="2147483678"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6" descr="}TG_~106@`8RD9[[GAAT$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文本框 9"/>
          <p:cNvSpPr txBox="1">
            <a:spLocks noChangeArrowheads="1"/>
          </p:cNvSpPr>
          <p:nvPr/>
        </p:nvSpPr>
        <p:spPr bwMode="auto">
          <a:xfrm>
            <a:off x="50800" y="0"/>
            <a:ext cx="46180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zh-CN" b="1">
                <a:solidFill>
                  <a:schemeClr val="bg1"/>
                </a:solidFill>
                <a:latin typeface="楷体" panose="02010609060101010101" pitchFamily="49" charset="-122"/>
                <a:ea typeface="楷体" panose="02010609060101010101" pitchFamily="49" charset="-122"/>
              </a:rPr>
              <a:t>状元成才路慕课</a:t>
            </a:r>
            <a:r>
              <a:rPr lang="zh-CN" altLang="en-US" b="1">
                <a:solidFill>
                  <a:schemeClr val="bg1"/>
                </a:solidFill>
                <a:latin typeface="楷体" panose="02010609060101010101" pitchFamily="49" charset="-122"/>
                <a:ea typeface="楷体" panose="02010609060101010101" pitchFamily="49" charset="-122"/>
              </a:rPr>
              <a:t>堂</a:t>
            </a:r>
            <a:endParaRPr lang="zh-CN" altLang="zh-CN" b="1">
              <a:solidFill>
                <a:schemeClr val="bg1"/>
              </a:solidFill>
              <a:latin typeface="楷体" panose="02010609060101010101" pitchFamily="49" charset="-122"/>
              <a:ea typeface="楷体" panose="02010609060101010101" pitchFamily="49" charset="-122"/>
            </a:endParaRPr>
          </a:p>
        </p:txBody>
      </p:sp>
      <p:sp>
        <p:nvSpPr>
          <p:cNvPr id="5124" name="文本框 10"/>
          <p:cNvSpPr txBox="1">
            <a:spLocks noChangeArrowheads="1"/>
          </p:cNvSpPr>
          <p:nvPr/>
        </p:nvSpPr>
        <p:spPr bwMode="auto">
          <a:xfrm>
            <a:off x="2774950" y="3305175"/>
            <a:ext cx="40497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200" b="1">
                <a:solidFill>
                  <a:schemeClr val="bg1"/>
                </a:solidFill>
                <a:latin typeface="楷体" panose="02010609060101010101" pitchFamily="49" charset="-122"/>
                <a:ea typeface="楷体" panose="02010609060101010101" pitchFamily="49" charset="-122"/>
              </a:rPr>
              <a:t>主讲：苹果老师</a:t>
            </a:r>
          </a:p>
        </p:txBody>
      </p:sp>
      <p:sp>
        <p:nvSpPr>
          <p:cNvPr id="5125" name="文本框 1"/>
          <p:cNvSpPr txBox="1">
            <a:spLocks noChangeArrowheads="1"/>
          </p:cNvSpPr>
          <p:nvPr/>
        </p:nvSpPr>
        <p:spPr bwMode="auto">
          <a:xfrm>
            <a:off x="755650" y="1112838"/>
            <a:ext cx="70421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zh-CN" sz="3200" b="1">
                <a:solidFill>
                  <a:schemeClr val="bg1"/>
                </a:solidFill>
                <a:latin typeface="楷体" panose="02010609060101010101" pitchFamily="49" charset="-122"/>
                <a:ea typeface="楷体" panose="02010609060101010101" pitchFamily="49" charset="-122"/>
              </a:rPr>
              <a:t>统编版六年级下册</a:t>
            </a:r>
            <a:endParaRPr lang="zh-CN" altLang="zh-CN" sz="4800" b="1">
              <a:solidFill>
                <a:schemeClr val="bg1"/>
              </a:solidFill>
              <a:latin typeface="楷体" panose="02010609060101010101" pitchFamily="49" charset="-122"/>
              <a:ea typeface="楷体" panose="02010609060101010101" pitchFamily="49" charset="-122"/>
            </a:endParaRPr>
          </a:p>
          <a:p>
            <a:pPr eaLnBrk="1" hangingPunct="1">
              <a:lnSpc>
                <a:spcPct val="130000"/>
              </a:lnSpc>
            </a:pPr>
            <a:r>
              <a:rPr lang="zh-CN" altLang="zh-CN" sz="5400" b="1">
                <a:solidFill>
                  <a:schemeClr val="bg1"/>
                </a:solidFill>
                <a:latin typeface="楷体" panose="02010609060101010101" pitchFamily="49" charset="-122"/>
                <a:ea typeface="楷体" panose="02010609060101010101" pitchFamily="49" charset="-122"/>
              </a:rPr>
              <a:t>      语文慕课堂</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1"/>
          <p:cNvSpPr txBox="1">
            <a:spLocks noChangeArrowheads="1"/>
          </p:cNvSpPr>
          <p:nvPr/>
        </p:nvSpPr>
        <p:spPr bwMode="auto">
          <a:xfrm>
            <a:off x="500063" y="328613"/>
            <a:ext cx="647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4800" b="1">
                <a:solidFill>
                  <a:srgbClr val="FFFF00"/>
                </a:solidFill>
                <a:latin typeface="黑体" panose="02010609060101010101" pitchFamily="49" charset="-122"/>
                <a:ea typeface="黑体" panose="02010609060101010101" pitchFamily="49" charset="-122"/>
              </a:rPr>
              <a:t>1</a:t>
            </a:r>
            <a:endParaRPr lang="zh-CN" altLang="zh-CN" sz="3600">
              <a:solidFill>
                <a:srgbClr val="FFFF00"/>
              </a:solidFill>
              <a:latin typeface="黑体" panose="02010609060101010101" pitchFamily="49" charset="-122"/>
              <a:ea typeface="黑体" panose="02010609060101010101" pitchFamily="49" charset="-122"/>
            </a:endParaRPr>
          </a:p>
        </p:txBody>
      </p:sp>
      <p:pic>
        <p:nvPicPr>
          <p:cNvPr id="20483" name="图片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057275"/>
            <a:ext cx="32448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文本框 43"/>
          <p:cNvSpPr txBox="1">
            <a:spLocks noChangeArrowheads="1"/>
          </p:cNvSpPr>
          <p:nvPr/>
        </p:nvSpPr>
        <p:spPr bwMode="auto">
          <a:xfrm>
            <a:off x="1244600" y="411163"/>
            <a:ext cx="237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b="1">
                <a:solidFill>
                  <a:srgbClr val="FFFF00"/>
                </a:solidFill>
                <a:latin typeface="黑体" panose="02010609060101010101" pitchFamily="49" charset="-122"/>
                <a:ea typeface="黑体" panose="02010609060101010101" pitchFamily="49" charset="-122"/>
              </a:rPr>
              <a:t>文题点睛</a:t>
            </a:r>
            <a:endParaRPr lang="zh-CN" altLang="zh-CN" sz="3600">
              <a:solidFill>
                <a:srgbClr val="FFFF0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stretch>
            <a:fillRect/>
          </a:stretch>
        </p:blipFill>
        <p:spPr>
          <a:xfrm>
            <a:off x="395536" y="2427734"/>
            <a:ext cx="8414010" cy="2109405"/>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468313" y="969963"/>
            <a:ext cx="842486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200" b="1">
                <a:solidFill>
                  <a:schemeClr val="bg1"/>
                </a:solidFill>
                <a:latin typeface="宋体" panose="02010600030101010101" pitchFamily="2" charset="-122"/>
              </a:rPr>
              <a:t>    想象一下，如果大脑能直接从书上拷贝知识，如果人能在火星上生活，如果你能用时光机穿越时空回到恐龙时代</a:t>
            </a:r>
            <a:r>
              <a:rPr lang="en-US" altLang="zh-CN" sz="3200" b="1">
                <a:solidFill>
                  <a:schemeClr val="bg1"/>
                </a:solidFill>
                <a:latin typeface="宋体" panose="02010600030101010101" pitchFamily="2" charset="-122"/>
              </a:rPr>
              <a:t>……</a:t>
            </a:r>
            <a:r>
              <a:rPr lang="zh-CN" altLang="en-US" sz="3200" b="1">
                <a:solidFill>
                  <a:schemeClr val="bg1"/>
                </a:solidFill>
                <a:latin typeface="宋体" panose="02010600030101010101" pitchFamily="2" charset="-122"/>
              </a:rPr>
              <a:t>会发生些什么？</a:t>
            </a:r>
            <a:endParaRPr lang="en-US" altLang="zh-CN" sz="3200" b="1">
              <a:solidFill>
                <a:schemeClr val="bg1"/>
              </a:solidFill>
              <a:latin typeface="宋体" panose="02010600030101010101" pitchFamily="2" charset="-122"/>
            </a:endParaRPr>
          </a:p>
          <a:p>
            <a:pPr>
              <a:lnSpc>
                <a:spcPct val="130000"/>
              </a:lnSpc>
            </a:pPr>
            <a:r>
              <a:rPr lang="en-US" altLang="zh-CN" sz="3200" b="1">
                <a:solidFill>
                  <a:schemeClr val="bg1"/>
                </a:solidFill>
                <a:latin typeface="宋体" panose="02010600030101010101" pitchFamily="2" charset="-122"/>
              </a:rPr>
              <a:t>    </a:t>
            </a:r>
            <a:r>
              <a:rPr lang="zh-CN" altLang="en-US" sz="3200" b="1">
                <a:solidFill>
                  <a:schemeClr val="bg1"/>
                </a:solidFill>
                <a:latin typeface="宋体" panose="02010600030101010101" pitchFamily="2" charset="-122"/>
              </a:rPr>
              <a:t>让我们写一个科幻故事，将头脑中天马行空的想象记录下来。</a:t>
            </a:r>
            <a:endParaRPr lang="zh-CN" altLang="zh-CN" sz="3200">
              <a:solidFill>
                <a:schemeClr val="bg1"/>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1"/>
          <p:cNvSpPr>
            <a:spLocks noChangeArrowheads="1"/>
          </p:cNvSpPr>
          <p:nvPr/>
        </p:nvSpPr>
        <p:spPr bwMode="auto">
          <a:xfrm>
            <a:off x="395288" y="1131888"/>
            <a:ext cx="83534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chemeClr val="bg1"/>
                </a:solidFill>
                <a:latin typeface="宋体" panose="02010600030101010101" pitchFamily="2" charset="-122"/>
              </a:rPr>
              <a:t>    写之前和同学交流：你印象最深刻的科幻故事是什么？故事里写了哪些现实中并不存在，却看起来令人信服的科学技术？这些科学技术对人们的生活和命运产生了什么影响？</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646113" y="169863"/>
            <a:ext cx="1831975" cy="58896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00" noProof="1"/>
          </a:p>
        </p:txBody>
      </p:sp>
      <p:grpSp>
        <p:nvGrpSpPr>
          <p:cNvPr id="24579" name="组合 9"/>
          <p:cNvGrpSpPr>
            <a:grpSpLocks/>
          </p:cNvGrpSpPr>
          <p:nvPr/>
        </p:nvGrpSpPr>
        <p:grpSpPr bwMode="auto">
          <a:xfrm>
            <a:off x="827088" y="877888"/>
            <a:ext cx="7404100" cy="3940175"/>
            <a:chOff x="1685" y="1598"/>
            <a:chExt cx="13327" cy="8547"/>
          </a:xfrm>
        </p:grpSpPr>
        <p:sp>
          <p:nvSpPr>
            <p:cNvPr id="2" name="任意多边形 1"/>
            <p:cNvSpPr/>
            <p:nvPr/>
          </p:nvSpPr>
          <p:spPr bwMode="auto">
            <a:xfrm>
              <a:off x="1685" y="1784"/>
              <a:ext cx="13327" cy="8175"/>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no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9959" tIns="229959" rIns="1473828" bIns="229959" anchor="ctr"/>
            <a:lstStyle/>
            <a:p>
              <a:pPr defTabSz="3021965" eaLnBrk="1" hangingPunct="1">
                <a:lnSpc>
                  <a:spcPct val="90000"/>
                </a:lnSpc>
                <a:spcAft>
                  <a:spcPct val="35000"/>
                </a:spcAft>
                <a:defRPr/>
              </a:pPr>
              <a:endParaRPr lang="zh-CN" altLang="en-US" sz="5100" noProof="1"/>
            </a:p>
          </p:txBody>
        </p:sp>
        <p:sp>
          <p:nvSpPr>
            <p:cNvPr id="27653" name="TextBox 6"/>
            <p:cNvSpPr txBox="1">
              <a:spLocks noChangeArrowheads="1"/>
            </p:cNvSpPr>
            <p:nvPr/>
          </p:nvSpPr>
          <p:spPr bwMode="auto">
            <a:xfrm>
              <a:off x="2036" y="1598"/>
              <a:ext cx="12776" cy="8547"/>
            </a:xfrm>
            <a:prstGeom prst="rect">
              <a:avLst/>
            </a:prstGeom>
            <a:noFill/>
            <a:ln>
              <a:noFill/>
            </a:ln>
          </p:spPr>
          <p:txBody>
            <a:bodyPr lIns="68562" tIns="34281" rIns="68562" bIns="34281">
              <a:spAutoFit/>
            </a:bodyPr>
            <a:lstStyle/>
            <a:p>
              <a:pPr eaLnBrk="1" hangingPunct="1">
                <a:lnSpc>
                  <a:spcPct val="140000"/>
                </a:lnSpc>
                <a:defRPr/>
              </a:pPr>
              <a:r>
                <a:rPr lang="en-US" altLang="zh-CN" b="1" dirty="0">
                  <a:solidFill>
                    <a:srgbClr val="808080"/>
                  </a:solidFill>
                  <a:latin typeface="+mn-ea"/>
                  <a:ea typeface="+mn-ea"/>
                </a:rPr>
                <a:t>    </a:t>
              </a:r>
              <a:r>
                <a:rPr lang="zh-CN" altLang="en-US" b="1" dirty="0">
                  <a:solidFill>
                    <a:schemeClr val="bg1"/>
                  </a:solidFill>
                  <a:latin typeface="宋体" panose="02010600030101010101" pitchFamily="2" charset="-122"/>
                </a:rPr>
                <a:t>我喜欢的科幻故事是《海底两万里》。此书主要讲述鹦鹉螺号潜艇的故事。1866年，海上发现了一只疑似为独角鲸的大怪物，阿龙纳斯教授及仆人康塞尔受邀参加追捕。在追捕过程中，他们与鱼叉手尼德·兰不幸落水，到了怪物的脊背上。他们发现这怪物并非是什么独角鲸，而是一艘构造奇妙的潜艇。潜艇是尼摩在大洋中的一座荒岛上秘密建造的，船身坚固，利用海水发电。尼摩船长邀请阿龙纳斯作海底旅行。他们从太平洋出发，经过珊瑚岛、印度洋、红海、地中海、大西洋，看到海中许多罕见的动植物和奇异景象。途中还经历了搁浅、土著围攻、同鲨鱼搏斗、冰山封路、章鱼袭击等许多险情。最后，当潜艇到达挪威海岸时，三人不辞而别，回到了他的家乡。</a:t>
              </a:r>
            </a:p>
          </p:txBody>
        </p:sp>
      </p:grpSp>
      <p:sp>
        <p:nvSpPr>
          <p:cNvPr id="24580" name="文本框 14"/>
          <p:cNvSpPr txBox="1">
            <a:spLocks noChangeArrowheads="1"/>
          </p:cNvSpPr>
          <p:nvPr/>
        </p:nvSpPr>
        <p:spPr bwMode="auto">
          <a:xfrm>
            <a:off x="927100" y="255588"/>
            <a:ext cx="15509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7" rIns="51435" bIns="2571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2400" b="1">
                <a:solidFill>
                  <a:srgbClr val="875000"/>
                </a:solidFill>
                <a:latin typeface="华文宋体" panose="02010600040101010101" pitchFamily="2" charset="-122"/>
                <a:ea typeface="华文宋体" panose="02010600040101010101" pitchFamily="2" charset="-122"/>
              </a:rPr>
              <a:t>学生交流</a:t>
            </a:r>
          </a:p>
        </p:txBody>
      </p:sp>
    </p:spTree>
  </p:cSld>
  <p:clrMapOvr>
    <a:overrideClrMapping bg1="lt1" tx1="dk1" bg2="lt2" tx2="dk2" accent1="accent1" accent2="accent2" accent3="accent3" accent4="accent4" accent5="accent5" accent6="accent6" hlink="hlink" folHlink="folHlink"/>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组合 9"/>
          <p:cNvGrpSpPr>
            <a:grpSpLocks/>
          </p:cNvGrpSpPr>
          <p:nvPr/>
        </p:nvGrpSpPr>
        <p:grpSpPr bwMode="auto">
          <a:xfrm>
            <a:off x="1135063" y="963613"/>
            <a:ext cx="7097712" cy="3460750"/>
            <a:chOff x="2237" y="1785"/>
            <a:chExt cx="12775" cy="7505"/>
          </a:xfrm>
        </p:grpSpPr>
        <p:sp>
          <p:nvSpPr>
            <p:cNvPr id="2" name="任意多边形 1"/>
            <p:cNvSpPr/>
            <p:nvPr/>
          </p:nvSpPr>
          <p:spPr bwMode="auto">
            <a:xfrm>
              <a:off x="2237" y="1785"/>
              <a:ext cx="12775" cy="7505"/>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no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9959" tIns="229959" rIns="1473828" bIns="229959" anchor="ctr"/>
            <a:lstStyle/>
            <a:p>
              <a:pPr defTabSz="3021965" eaLnBrk="1" hangingPunct="1">
                <a:lnSpc>
                  <a:spcPct val="90000"/>
                </a:lnSpc>
                <a:spcAft>
                  <a:spcPct val="35000"/>
                </a:spcAft>
                <a:defRPr/>
              </a:pPr>
              <a:endParaRPr lang="zh-CN" altLang="en-US" sz="5100" noProof="1"/>
            </a:p>
          </p:txBody>
        </p:sp>
        <p:sp>
          <p:nvSpPr>
            <p:cNvPr id="29699" name="TextBox 6"/>
            <p:cNvSpPr txBox="1">
              <a:spLocks noChangeArrowheads="1"/>
            </p:cNvSpPr>
            <p:nvPr/>
          </p:nvSpPr>
          <p:spPr bwMode="auto">
            <a:xfrm>
              <a:off x="2237" y="1933"/>
              <a:ext cx="12106" cy="7357"/>
            </a:xfrm>
            <a:prstGeom prst="rect">
              <a:avLst/>
            </a:prstGeom>
            <a:noFill/>
            <a:ln>
              <a:noFill/>
            </a:ln>
          </p:spPr>
          <p:txBody>
            <a:bodyPr lIns="68562" tIns="34281" rIns="68562" bIns="34281">
              <a:spAutoFit/>
            </a:bodyPr>
            <a:lstStyle/>
            <a:p>
              <a:pPr eaLnBrk="1" hangingPunct="1">
                <a:lnSpc>
                  <a:spcPct val="200000"/>
                </a:lnSpc>
                <a:defRPr/>
              </a:pPr>
              <a:r>
                <a:rPr lang="en-US" altLang="zh-CN" b="1" dirty="0">
                  <a:solidFill>
                    <a:srgbClr val="808080"/>
                  </a:solidFill>
                  <a:latin typeface="+mn-ea"/>
                  <a:ea typeface="+mn-ea"/>
                </a:rPr>
                <a:t>    </a:t>
              </a:r>
              <a:r>
                <a:rPr lang="zh-CN" altLang="en-US" b="1" dirty="0">
                  <a:solidFill>
                    <a:schemeClr val="bg1"/>
                  </a:solidFill>
                  <a:latin typeface="+mn-ea"/>
                  <a:ea typeface="+mn-ea"/>
                </a:rPr>
                <a:t>我喜欢的科幻故事是《2001太空漫游》。这个故事讲的是：一群草食人猿正在广袤无际的非洲沙漠中觅食，当他们从睡梦中醒来，发现一块巨大的黑色石板平地而起，他们欢呼雀跃起来，在巨石的指引下，他们学会将骨头当作工具和武器，开始猎食动物，并收复了同类抢占的失地，随着他们的首领将骨头抛向空中，画面切换至数百万年后的未来。</a:t>
              </a:r>
              <a:endParaRPr lang="zh-CN" altLang="zh-CN" b="1" dirty="0">
                <a:latin typeface="+mn-ea"/>
                <a:ea typeface="+mn-ea"/>
              </a:endParaRPr>
            </a:p>
          </p:txBody>
        </p:sp>
      </p:grpSp>
      <p:sp>
        <p:nvSpPr>
          <p:cNvPr id="4" name="矩形 3"/>
          <p:cNvSpPr/>
          <p:nvPr/>
        </p:nvSpPr>
        <p:spPr>
          <a:xfrm>
            <a:off x="646113" y="169863"/>
            <a:ext cx="1831975" cy="58896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00" noProof="1"/>
          </a:p>
        </p:txBody>
      </p:sp>
      <p:sp>
        <p:nvSpPr>
          <p:cNvPr id="26628" name="文本框 14"/>
          <p:cNvSpPr txBox="1">
            <a:spLocks noChangeArrowheads="1"/>
          </p:cNvSpPr>
          <p:nvPr/>
        </p:nvSpPr>
        <p:spPr bwMode="auto">
          <a:xfrm>
            <a:off x="927100" y="255588"/>
            <a:ext cx="15509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7" rIns="51435" bIns="2571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2400" b="1">
                <a:solidFill>
                  <a:srgbClr val="875000"/>
                </a:solidFill>
                <a:latin typeface="华文宋体" panose="02010600040101010101" pitchFamily="2" charset="-122"/>
                <a:ea typeface="华文宋体" panose="02010600040101010101" pitchFamily="2" charset="-122"/>
              </a:rPr>
              <a:t>学生交流</a:t>
            </a:r>
          </a:p>
        </p:txBody>
      </p:sp>
    </p:spTree>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1"/>
          <p:cNvSpPr>
            <a:spLocks noChangeArrowheads="1"/>
          </p:cNvSpPr>
          <p:nvPr/>
        </p:nvSpPr>
        <p:spPr bwMode="auto">
          <a:xfrm>
            <a:off x="647700" y="1042988"/>
            <a:ext cx="82089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2800" b="1" dirty="0">
                <a:solidFill>
                  <a:schemeClr val="bg1"/>
                </a:solidFill>
                <a:latin typeface="宋体" panose="02010600030101010101" pitchFamily="2" charset="-122"/>
              </a:rPr>
              <a:t>    交流之后大胆设想：在你的笔下，人物的生活环境会是怎样的？他们可能运用哪些不可思议的科学技术？这些科学技术使故事中的人物有了怎样的奇特经历？放飞想象，让你的故事把读者带进一个神奇的科幻世界。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组合 2"/>
          <p:cNvGrpSpPr>
            <a:grpSpLocks/>
          </p:cNvGrpSpPr>
          <p:nvPr/>
        </p:nvGrpSpPr>
        <p:grpSpPr bwMode="auto">
          <a:xfrm>
            <a:off x="569913" y="846138"/>
            <a:ext cx="8021637" cy="3759200"/>
            <a:chOff x="-213" y="1171"/>
            <a:chExt cx="13925" cy="6329"/>
          </a:xfrm>
        </p:grpSpPr>
        <p:sp>
          <p:nvSpPr>
            <p:cNvPr id="29699" name="矩形 1"/>
            <p:cNvSpPr>
              <a:spLocks noChangeArrowheads="1"/>
            </p:cNvSpPr>
            <p:nvPr/>
          </p:nvSpPr>
          <p:spPr bwMode="auto">
            <a:xfrm>
              <a:off x="-213" y="1599"/>
              <a:ext cx="8416" cy="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dirty="0">
                  <a:latin typeface="+mn-ea"/>
                  <a:ea typeface="+mn-ea"/>
                </a:rPr>
                <a:t>    </a:t>
              </a:r>
              <a:r>
                <a:rPr lang="zh-CN" altLang="en-US" sz="2800" b="1" dirty="0">
                  <a:solidFill>
                    <a:schemeClr val="bg1"/>
                  </a:solidFill>
                  <a:latin typeface="+mn-ea"/>
                  <a:ea typeface="+mn-ea"/>
                </a:rPr>
                <a:t>想象一下，如果你的大脑可以直接从书上拷贝知识，你会做些什么？</a:t>
              </a: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 y="3929"/>
              <a:ext cx="4871" cy="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 y="1171"/>
              <a:ext cx="5510" cy="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组合 1"/>
          <p:cNvGrpSpPr>
            <a:grpSpLocks/>
          </p:cNvGrpSpPr>
          <p:nvPr/>
        </p:nvGrpSpPr>
        <p:grpSpPr bwMode="auto">
          <a:xfrm>
            <a:off x="892885" y="501650"/>
            <a:ext cx="7351643" cy="2165523"/>
            <a:chOff x="85" y="1470"/>
            <a:chExt cx="13231" cy="3452"/>
          </a:xfrm>
        </p:grpSpPr>
        <p:sp>
          <p:nvSpPr>
            <p:cNvPr id="4" name="圆角矩形标注 3"/>
            <p:cNvSpPr/>
            <p:nvPr/>
          </p:nvSpPr>
          <p:spPr>
            <a:xfrm>
              <a:off x="85" y="2882"/>
              <a:ext cx="4279" cy="2040"/>
            </a:xfrm>
            <a:prstGeom prst="wedgeRoundRectCallout">
              <a:avLst>
                <a:gd name="adj1" fmla="val 58092"/>
                <a:gd name="adj2" fmla="val 17989"/>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zh-CN" altLang="en-US" sz="2000" b="1" noProof="1">
                  <a:solidFill>
                    <a:schemeClr val="bg1"/>
                  </a:solidFill>
                  <a:latin typeface="宋体" panose="02010600030101010101" pitchFamily="2" charset="-122"/>
                </a:rPr>
                <a:t>    遇到有人晕倒，可以利用丰富的知识进行救助。</a:t>
              </a:r>
              <a:endParaRPr lang="zh-CN" altLang="en-US" sz="2000" b="1" noProof="1">
                <a:solidFill>
                  <a:schemeClr val="tx1"/>
                </a:solidFill>
                <a:latin typeface="华文宋体" charset="-122"/>
                <a:ea typeface="华文宋体" charset="-122"/>
              </a:endParaRPr>
            </a:p>
          </p:txBody>
        </p:sp>
        <p:sp>
          <p:nvSpPr>
            <p:cNvPr id="5" name="圆角矩形标注 4"/>
            <p:cNvSpPr/>
            <p:nvPr/>
          </p:nvSpPr>
          <p:spPr>
            <a:xfrm>
              <a:off x="3855" y="1470"/>
              <a:ext cx="4928" cy="1237"/>
            </a:xfrm>
            <a:prstGeom prst="wedgeRoundRectCallout">
              <a:avLst>
                <a:gd name="adj1" fmla="val 18912"/>
                <a:gd name="adj2" fmla="val 98551"/>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zh-CN" altLang="en-US" sz="2000" b="1" noProof="1">
                  <a:solidFill>
                    <a:schemeClr val="bg1"/>
                  </a:solidFill>
                  <a:latin typeface="宋体" panose="02010600030101010101" pitchFamily="2" charset="-122"/>
                </a:rPr>
                <a:t>    发明一些新东西，方便人们的生活。</a:t>
              </a:r>
            </a:p>
          </p:txBody>
        </p:sp>
        <p:sp>
          <p:nvSpPr>
            <p:cNvPr id="6" name="圆角矩形标注 5"/>
            <p:cNvSpPr/>
            <p:nvPr/>
          </p:nvSpPr>
          <p:spPr>
            <a:xfrm>
              <a:off x="9015" y="1741"/>
              <a:ext cx="4301" cy="1933"/>
            </a:xfrm>
            <a:prstGeom prst="wedgeRoundRectCallout">
              <a:avLst>
                <a:gd name="adj1" fmla="val -30650"/>
                <a:gd name="adj2" fmla="val 73468"/>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b="1" noProof="1">
                  <a:solidFill>
                    <a:schemeClr val="bg1"/>
                  </a:solidFill>
                  <a:latin typeface="宋体" panose="02010600030101010101" pitchFamily="2" charset="-122"/>
                </a:rPr>
                <a:t>    省下学习的时间去旅游，更好地认识这个世界。</a:t>
              </a:r>
              <a:endParaRPr lang="zh-CN" altLang="en-US" b="1" noProof="1">
                <a:solidFill>
                  <a:schemeClr val="tx1"/>
                </a:solidFill>
                <a:latin typeface="华文宋体" charset="-122"/>
                <a:ea typeface="华文宋体" charset="-122"/>
              </a:endParaRPr>
            </a:p>
          </p:txBody>
        </p:sp>
      </p:grpSp>
      <p:sp>
        <p:nvSpPr>
          <p:cNvPr id="3" name="流程图: 资料带 2"/>
          <p:cNvSpPr/>
          <p:nvPr/>
        </p:nvSpPr>
        <p:spPr>
          <a:xfrm>
            <a:off x="711200" y="252413"/>
            <a:ext cx="2190750" cy="666750"/>
          </a:xfrm>
          <a:prstGeom prst="flowChartPunchedTape">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000" b="1" noProof="1">
                <a:solidFill>
                  <a:srgbClr val="FF0000"/>
                </a:solidFill>
              </a:rPr>
              <a:t>美好的想象</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499742"/>
            <a:ext cx="1180650" cy="239948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863695"/>
            <a:ext cx="1701988" cy="239948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00268" y="2211710"/>
            <a:ext cx="1231566" cy="2399480"/>
          </a:xfrm>
          <a:prstGeom prst="rect">
            <a:avLst/>
          </a:prstGeom>
        </p:spPr>
      </p:pic>
    </p:spTree>
  </p:cSld>
  <p:clrMapOvr>
    <a:masterClrMapping/>
  </p:clrMapOvr>
  <p:transition spd="slow">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1"/>
          <p:cNvSpPr>
            <a:spLocks noChangeArrowheads="1"/>
          </p:cNvSpPr>
          <p:nvPr/>
        </p:nvSpPr>
        <p:spPr bwMode="auto">
          <a:xfrm>
            <a:off x="4711700" y="1520825"/>
            <a:ext cx="3627438" cy="19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800" dirty="0">
                <a:latin typeface="+mn-ea"/>
                <a:ea typeface="+mn-ea"/>
              </a:rPr>
              <a:t>    </a:t>
            </a:r>
            <a:r>
              <a:rPr lang="zh-CN" altLang="en-US" sz="2800" b="1" dirty="0">
                <a:solidFill>
                  <a:schemeClr val="bg1"/>
                </a:solidFill>
                <a:latin typeface="+mn-ea"/>
                <a:ea typeface="+mn-ea"/>
              </a:rPr>
              <a:t>想象一下，如果你能在火星上生活，你会做些什么？</a:t>
            </a:r>
          </a:p>
        </p:txBody>
      </p:sp>
      <p:pic>
        <p:nvPicPr>
          <p:cNvPr id="33795" name="图片 4" descr="QQ图片20201122160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174750"/>
            <a:ext cx="369411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组合 8"/>
          <p:cNvGrpSpPr>
            <a:grpSpLocks/>
          </p:cNvGrpSpPr>
          <p:nvPr/>
        </p:nvGrpSpPr>
        <p:grpSpPr bwMode="auto">
          <a:xfrm>
            <a:off x="542925" y="693738"/>
            <a:ext cx="8056609" cy="1614993"/>
            <a:chOff x="-753" y="1471"/>
            <a:chExt cx="14824" cy="2597"/>
          </a:xfrm>
        </p:grpSpPr>
        <p:sp>
          <p:nvSpPr>
            <p:cNvPr id="3" name="圆角矩形标注 2"/>
            <p:cNvSpPr/>
            <p:nvPr/>
          </p:nvSpPr>
          <p:spPr>
            <a:xfrm>
              <a:off x="-753" y="2952"/>
              <a:ext cx="5357" cy="1116"/>
            </a:xfrm>
            <a:prstGeom prst="wedgeRoundRectCallout">
              <a:avLst>
                <a:gd name="adj1" fmla="val 58092"/>
                <a:gd name="adj2" fmla="val 50734"/>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noProof="1">
                  <a:solidFill>
                    <a:schemeClr val="bg1"/>
                  </a:solidFill>
                  <a:latin typeface="宋体" panose="02010600030101010101" pitchFamily="2" charset="-122"/>
                </a:rPr>
                <a:t>与火星人生活在一起。</a:t>
              </a:r>
            </a:p>
          </p:txBody>
        </p:sp>
        <p:sp>
          <p:nvSpPr>
            <p:cNvPr id="7" name="圆角矩形标注 6"/>
            <p:cNvSpPr/>
            <p:nvPr/>
          </p:nvSpPr>
          <p:spPr>
            <a:xfrm>
              <a:off x="4254" y="1471"/>
              <a:ext cx="4308" cy="1238"/>
            </a:xfrm>
            <a:prstGeom prst="wedgeRoundRectCallout">
              <a:avLst>
                <a:gd name="adj1" fmla="val 18912"/>
                <a:gd name="adj2" fmla="val 98551"/>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b="1" noProof="1">
                  <a:solidFill>
                    <a:schemeClr val="bg1"/>
                  </a:solidFill>
                  <a:latin typeface="宋体" panose="02010600030101010101" pitchFamily="2" charset="-122"/>
                </a:rPr>
                <a:t>    在火星上的衣食住行都不同。</a:t>
              </a:r>
            </a:p>
          </p:txBody>
        </p:sp>
        <p:sp>
          <p:nvSpPr>
            <p:cNvPr id="8" name="圆角矩形标注 7"/>
            <p:cNvSpPr/>
            <p:nvPr/>
          </p:nvSpPr>
          <p:spPr>
            <a:xfrm>
              <a:off x="9240" y="2021"/>
              <a:ext cx="4831" cy="1450"/>
            </a:xfrm>
            <a:prstGeom prst="wedgeRoundRectCallout">
              <a:avLst>
                <a:gd name="adj1" fmla="val -30650"/>
                <a:gd name="adj2" fmla="val 73468"/>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b="1" noProof="1">
                  <a:solidFill>
                    <a:schemeClr val="bg1"/>
                  </a:solidFill>
                  <a:latin typeface="宋体" panose="02010600030101010101" pitchFamily="2" charset="-122"/>
                </a:rPr>
                <a:t>神奇的火星学校。</a:t>
              </a:r>
            </a:p>
          </p:txBody>
        </p:sp>
      </p:grpSp>
      <p:sp>
        <p:nvSpPr>
          <p:cNvPr id="4" name="流程图: 资料带 3"/>
          <p:cNvSpPr/>
          <p:nvPr/>
        </p:nvSpPr>
        <p:spPr>
          <a:xfrm>
            <a:off x="711200" y="252413"/>
            <a:ext cx="2190750" cy="666750"/>
          </a:xfrm>
          <a:prstGeom prst="flowChartPunchedTape">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000" b="1" noProof="1">
                <a:solidFill>
                  <a:srgbClr val="FF0000"/>
                </a:solidFill>
              </a:rPr>
              <a:t>真实的感受</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499742"/>
            <a:ext cx="1180650" cy="239948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863695"/>
            <a:ext cx="1701988" cy="239948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00268" y="2211710"/>
            <a:ext cx="1231566" cy="2399480"/>
          </a:xfrm>
          <a:prstGeom prst="rect">
            <a:avLst/>
          </a:prstGeom>
        </p:spPr>
      </p:pic>
    </p:spTree>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44817" y="522922"/>
            <a:ext cx="3511868" cy="2102168"/>
          </a:xfrm>
          <a:prstGeom prst="roundRect">
            <a:avLst/>
          </a:prstGeom>
        </p:spPr>
      </p:pic>
      <p:pic>
        <p:nvPicPr>
          <p:cNvPr id="4" name="图片 3"/>
          <p:cNvPicPr>
            <a:picLocks noChangeAspect="1"/>
          </p:cNvPicPr>
          <p:nvPr/>
        </p:nvPicPr>
        <p:blipFill>
          <a:blip r:embed="rId4"/>
          <a:stretch>
            <a:fillRect/>
          </a:stretch>
        </p:blipFill>
        <p:spPr>
          <a:xfrm>
            <a:off x="2339752" y="2787774"/>
            <a:ext cx="3659505" cy="2144554"/>
          </a:xfrm>
          <a:prstGeom prst="roundRect">
            <a:avLst/>
          </a:prstGeom>
        </p:spPr>
      </p:pic>
      <p:pic>
        <p:nvPicPr>
          <p:cNvPr id="6" name="图片 5"/>
          <p:cNvPicPr>
            <a:picLocks noChangeAspect="1"/>
          </p:cNvPicPr>
          <p:nvPr/>
        </p:nvPicPr>
        <p:blipFill>
          <a:blip r:embed="rId5"/>
          <a:stretch>
            <a:fillRect/>
          </a:stretch>
        </p:blipFill>
        <p:spPr>
          <a:xfrm>
            <a:off x="4471511" y="523399"/>
            <a:ext cx="3659505" cy="2101691"/>
          </a:xfrm>
          <a:prstGeom prst="roundRect">
            <a:avLst/>
          </a:prstGeom>
        </p:spPr>
      </p:pic>
    </p:spTree>
  </p:cSld>
  <p:clrMapOvr>
    <a:masterClrMapping/>
  </p:clrMapOvr>
  <p:transition spd="slow">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组合 4"/>
          <p:cNvGrpSpPr>
            <a:grpSpLocks/>
          </p:cNvGrpSpPr>
          <p:nvPr/>
        </p:nvGrpSpPr>
        <p:grpSpPr bwMode="auto">
          <a:xfrm>
            <a:off x="1017588" y="819150"/>
            <a:ext cx="7177087" cy="3573463"/>
            <a:chOff x="0" y="1014"/>
            <a:chExt cx="13583" cy="5447"/>
          </a:xfrm>
        </p:grpSpPr>
        <p:pic>
          <p:nvPicPr>
            <p:cNvPr id="2" name="Picture 2"/>
            <p:cNvPicPr>
              <a:picLocks noChangeAspect="1" noChangeArrowheads="1"/>
            </p:cNvPicPr>
            <p:nvPr/>
          </p:nvPicPr>
          <p:blipFill rotWithShape="1">
            <a:blip r:embed="rId3"/>
            <a:srcRect l="-1" r="1775" b="15863"/>
            <a:stretch>
              <a:fillRect/>
            </a:stretch>
          </p:blipFill>
          <p:spPr bwMode="auto">
            <a:xfrm>
              <a:off x="0" y="1014"/>
              <a:ext cx="8139" cy="5447"/>
            </a:xfrm>
            <a:prstGeom prst="ellipse">
              <a:avLst/>
            </a:prstGeom>
            <a:noFill/>
            <a:ln>
              <a:noFill/>
            </a:ln>
            <a:effectLst/>
          </p:spPr>
        </p:pic>
        <p:sp>
          <p:nvSpPr>
            <p:cNvPr id="37892" name="矩形 3"/>
            <p:cNvSpPr>
              <a:spLocks noChangeArrowheads="1"/>
            </p:cNvSpPr>
            <p:nvPr/>
          </p:nvSpPr>
          <p:spPr bwMode="auto">
            <a:xfrm>
              <a:off x="8447" y="1773"/>
              <a:ext cx="5136"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0000"/>
                </a:lnSpc>
              </a:pPr>
              <a:r>
                <a:rPr lang="zh-CN" altLang="en-US" sz="2800" dirty="0">
                  <a:latin typeface="+mn-ea"/>
                  <a:ea typeface="+mn-ea"/>
                </a:rPr>
                <a:t>    </a:t>
              </a:r>
              <a:r>
                <a:rPr lang="zh-CN" altLang="en-US" sz="2800" b="1" dirty="0">
                  <a:solidFill>
                    <a:schemeClr val="bg1"/>
                  </a:solidFill>
                  <a:latin typeface="+mn-ea"/>
                  <a:ea typeface="+mn-ea"/>
                </a:rPr>
                <a:t>想象一下，如果你用时光机穿越时空回到恐龙时代，你会做些什么？</a:t>
              </a:r>
            </a:p>
          </p:txBody>
        </p:sp>
      </p:grpSp>
    </p:spTree>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组合 1"/>
          <p:cNvGrpSpPr>
            <a:grpSpLocks/>
          </p:cNvGrpSpPr>
          <p:nvPr/>
        </p:nvGrpSpPr>
        <p:grpSpPr bwMode="auto">
          <a:xfrm>
            <a:off x="460375" y="681038"/>
            <a:ext cx="8201234" cy="1704824"/>
            <a:chOff x="-450" y="1479"/>
            <a:chExt cx="14423" cy="2776"/>
          </a:xfrm>
        </p:grpSpPr>
        <p:sp>
          <p:nvSpPr>
            <p:cNvPr id="4" name="圆角矩形标注 3"/>
            <p:cNvSpPr/>
            <p:nvPr/>
          </p:nvSpPr>
          <p:spPr>
            <a:xfrm>
              <a:off x="-450" y="3097"/>
              <a:ext cx="4517" cy="1158"/>
            </a:xfrm>
            <a:prstGeom prst="wedgeRoundRectCallout">
              <a:avLst>
                <a:gd name="adj1" fmla="val 58092"/>
                <a:gd name="adj2" fmla="val 17989"/>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noProof="1">
                  <a:solidFill>
                    <a:schemeClr val="bg1"/>
                  </a:solidFill>
                  <a:latin typeface="宋体" panose="02010600030101010101" pitchFamily="2" charset="-122"/>
                </a:rPr>
                <a:t>    养一只小食草恐龙。</a:t>
              </a:r>
            </a:p>
          </p:txBody>
        </p:sp>
        <p:sp>
          <p:nvSpPr>
            <p:cNvPr id="5" name="圆角矩形标注 4"/>
            <p:cNvSpPr/>
            <p:nvPr/>
          </p:nvSpPr>
          <p:spPr>
            <a:xfrm>
              <a:off x="4251" y="1479"/>
              <a:ext cx="4311" cy="1238"/>
            </a:xfrm>
            <a:prstGeom prst="wedgeRoundRectCallout">
              <a:avLst>
                <a:gd name="adj1" fmla="val 18912"/>
                <a:gd name="adj2" fmla="val 98551"/>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noProof="1">
                  <a:solidFill>
                    <a:schemeClr val="tx1"/>
                  </a:solidFill>
                  <a:latin typeface="黑体" panose="02010609060101010101" pitchFamily="49" charset="-122"/>
                  <a:ea typeface="黑体" panose="02010609060101010101" pitchFamily="49" charset="-122"/>
                </a:rPr>
                <a:t>   </a:t>
              </a:r>
              <a:r>
                <a:rPr lang="zh-CN" altLang="en-US" sz="2400" b="1" noProof="1">
                  <a:solidFill>
                    <a:schemeClr val="bg1"/>
                  </a:solidFill>
                  <a:latin typeface="宋体" panose="02010600030101010101" pitchFamily="2" charset="-122"/>
                </a:rPr>
                <a:t>  骑到恐龙背上去旅行。</a:t>
              </a:r>
              <a:endParaRPr lang="zh-CN" altLang="en-US" b="1" noProof="1">
                <a:solidFill>
                  <a:schemeClr val="tx1"/>
                </a:solidFill>
                <a:latin typeface="华文宋体" charset="-122"/>
                <a:ea typeface="华文宋体" charset="-122"/>
                <a:cs typeface="华文宋体" charset="-122"/>
              </a:endParaRPr>
            </a:p>
          </p:txBody>
        </p:sp>
        <p:sp>
          <p:nvSpPr>
            <p:cNvPr id="6" name="圆角矩形标注 5"/>
            <p:cNvSpPr/>
            <p:nvPr/>
          </p:nvSpPr>
          <p:spPr>
            <a:xfrm>
              <a:off x="9140" y="1927"/>
              <a:ext cx="4833" cy="1579"/>
            </a:xfrm>
            <a:prstGeom prst="wedgeRoundRectCallout">
              <a:avLst>
                <a:gd name="adj1" fmla="val -30650"/>
                <a:gd name="adj2" fmla="val 73468"/>
                <a:gd name="adj3" fmla="val 16667"/>
              </a:avLst>
            </a:prstGeom>
            <a:grpFill/>
            <a:ln>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noProof="1">
                  <a:solidFill>
                    <a:schemeClr val="bg1"/>
                  </a:solidFill>
                  <a:latin typeface="宋体" panose="02010600030101010101" pitchFamily="2" charset="-122"/>
                </a:rPr>
                <a:t>收藏一枚恐龙蛋。</a:t>
              </a:r>
            </a:p>
          </p:txBody>
        </p:sp>
      </p:grpSp>
      <p:sp>
        <p:nvSpPr>
          <p:cNvPr id="3" name="流程图: 资料带 2"/>
          <p:cNvSpPr/>
          <p:nvPr/>
        </p:nvSpPr>
        <p:spPr>
          <a:xfrm>
            <a:off x="711200" y="252413"/>
            <a:ext cx="2190750" cy="666750"/>
          </a:xfrm>
          <a:prstGeom prst="flowChartPunchedTape">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000" b="1" noProof="1">
                <a:solidFill>
                  <a:srgbClr val="FF0000"/>
                </a:solidFill>
              </a:rPr>
              <a:t>奇特的经历</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499742"/>
            <a:ext cx="1180650" cy="239948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863695"/>
            <a:ext cx="1701988" cy="239948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00268" y="2211710"/>
            <a:ext cx="1231566" cy="2399480"/>
          </a:xfrm>
          <a:prstGeom prst="rect">
            <a:avLst/>
          </a:prstGeom>
        </p:spPr>
      </p:pic>
    </p:spTree>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1979613" y="1266825"/>
            <a:ext cx="598328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ts val="600"/>
              </a:spcBef>
            </a:pPr>
            <a:r>
              <a:rPr lang="en-US" altLang="zh-CN" sz="3200" b="1">
                <a:solidFill>
                  <a:schemeClr val="bg1"/>
                </a:solidFill>
                <a:latin typeface="宋体" panose="02010600030101010101" pitchFamily="2" charset="-122"/>
              </a:rPr>
              <a:t>1.</a:t>
            </a:r>
            <a:r>
              <a:rPr lang="zh-CN" altLang="en-US" sz="3200" b="1">
                <a:solidFill>
                  <a:schemeClr val="bg1"/>
                </a:solidFill>
                <a:latin typeface="宋体" panose="02010600030101010101" pitchFamily="2" charset="-122"/>
              </a:rPr>
              <a:t>想象要有一定的科学依据，要</a:t>
            </a:r>
            <a:endParaRPr lang="en-US" altLang="zh-CN" sz="3200" b="1">
              <a:solidFill>
                <a:schemeClr val="bg1"/>
              </a:solidFill>
              <a:latin typeface="宋体" panose="02010600030101010101" pitchFamily="2" charset="-122"/>
            </a:endParaRPr>
          </a:p>
          <a:p>
            <a:pPr eaLnBrk="1" hangingPunct="1">
              <a:lnSpc>
                <a:spcPct val="120000"/>
              </a:lnSpc>
              <a:spcBef>
                <a:spcPts val="600"/>
              </a:spcBef>
            </a:pPr>
            <a:r>
              <a:rPr lang="en-US" altLang="zh-CN" sz="3200" b="1">
                <a:solidFill>
                  <a:schemeClr val="bg1"/>
                </a:solidFill>
                <a:latin typeface="宋体" panose="02010600030101010101" pitchFamily="2" charset="-122"/>
              </a:rPr>
              <a:t>  </a:t>
            </a:r>
            <a:r>
              <a:rPr lang="zh-CN" altLang="en-US" sz="3200" b="1">
                <a:solidFill>
                  <a:schemeClr val="bg1"/>
                </a:solidFill>
                <a:latin typeface="宋体" panose="02010600030101010101" pitchFamily="2" charset="-122"/>
              </a:rPr>
              <a:t>令人信服。</a:t>
            </a:r>
          </a:p>
          <a:p>
            <a:pPr eaLnBrk="1" hangingPunct="1">
              <a:lnSpc>
                <a:spcPct val="120000"/>
              </a:lnSpc>
              <a:spcBef>
                <a:spcPts val="600"/>
              </a:spcBef>
            </a:pPr>
            <a:r>
              <a:rPr lang="en-US" altLang="zh-CN" sz="3200" b="1">
                <a:solidFill>
                  <a:schemeClr val="bg1"/>
                </a:solidFill>
                <a:latin typeface="宋体" panose="02010600030101010101" pitchFamily="2" charset="-122"/>
              </a:rPr>
              <a:t>2.</a:t>
            </a:r>
            <a:r>
              <a:rPr lang="zh-CN" altLang="en-US" sz="3200" b="1">
                <a:solidFill>
                  <a:schemeClr val="bg1"/>
                </a:solidFill>
                <a:latin typeface="宋体" panose="02010600030101010101" pitchFamily="2" charset="-122"/>
              </a:rPr>
              <a:t>展开丰富而奇特的想象，将科</a:t>
            </a:r>
            <a:endParaRPr lang="en-US" altLang="zh-CN" sz="3200" b="1">
              <a:solidFill>
                <a:schemeClr val="bg1"/>
              </a:solidFill>
              <a:latin typeface="宋体" panose="02010600030101010101" pitchFamily="2" charset="-122"/>
            </a:endParaRPr>
          </a:p>
          <a:p>
            <a:pPr eaLnBrk="1" hangingPunct="1">
              <a:lnSpc>
                <a:spcPct val="120000"/>
              </a:lnSpc>
              <a:spcBef>
                <a:spcPts val="600"/>
              </a:spcBef>
            </a:pPr>
            <a:r>
              <a:rPr lang="en-US" altLang="zh-CN" sz="3200" b="1">
                <a:solidFill>
                  <a:schemeClr val="bg1"/>
                </a:solidFill>
                <a:latin typeface="宋体" panose="02010600030101010101" pitchFamily="2" charset="-122"/>
              </a:rPr>
              <a:t>  </a:t>
            </a:r>
            <a:r>
              <a:rPr lang="zh-CN" altLang="en-US" sz="3200" b="1">
                <a:solidFill>
                  <a:schemeClr val="bg1"/>
                </a:solidFill>
                <a:latin typeface="宋体" panose="02010600030101010101" pitchFamily="2" charset="-122"/>
              </a:rPr>
              <a:t>幻故事的情节写得清楚、完整。</a:t>
            </a:r>
            <a:endParaRPr lang="zh-CN" altLang="zh-CN" sz="3200" b="1">
              <a:solidFill>
                <a:schemeClr val="bg1"/>
              </a:solidFill>
              <a:latin typeface="宋体" panose="02010600030101010101" pitchFamily="2" charset="-122"/>
            </a:endParaRPr>
          </a:p>
        </p:txBody>
      </p:sp>
      <p:pic>
        <p:nvPicPr>
          <p:cNvPr id="15363" name="图片 3"/>
          <p:cNvPicPr>
            <a:picLocks noChangeAspect="1" noChangeArrowheads="1"/>
          </p:cNvPicPr>
          <p:nvPr/>
        </p:nvPicPr>
        <p:blipFill>
          <a:blip r:embed="rId2">
            <a:extLst>
              <a:ext uri="{28A0092B-C50C-407E-A947-70E740481C1C}">
                <a14:useLocalDpi xmlns:a14="http://schemas.microsoft.com/office/drawing/2010/main" val="0"/>
              </a:ext>
            </a:extLst>
          </a:blip>
          <a:srcRect t="1030" b="1030"/>
          <a:stretch>
            <a:fillRect/>
          </a:stretch>
        </p:blipFill>
        <p:spPr bwMode="auto">
          <a:xfrm>
            <a:off x="684213" y="1733550"/>
            <a:ext cx="628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arn(inVertical)">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本框 1"/>
          <p:cNvSpPr txBox="1">
            <a:spLocks noChangeArrowheads="1"/>
          </p:cNvSpPr>
          <p:nvPr/>
        </p:nvSpPr>
        <p:spPr bwMode="auto">
          <a:xfrm>
            <a:off x="500063" y="328613"/>
            <a:ext cx="647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4800" b="1">
                <a:solidFill>
                  <a:srgbClr val="FFFF00"/>
                </a:solidFill>
                <a:latin typeface="黑体" panose="02010609060101010101" pitchFamily="49" charset="-122"/>
                <a:ea typeface="黑体" panose="02010609060101010101" pitchFamily="49" charset="-122"/>
              </a:rPr>
              <a:t>2</a:t>
            </a:r>
            <a:endParaRPr lang="zh-CN" altLang="zh-CN" sz="3600">
              <a:solidFill>
                <a:srgbClr val="FFFF00"/>
              </a:solidFill>
              <a:latin typeface="黑体" panose="02010609060101010101" pitchFamily="49" charset="-122"/>
              <a:ea typeface="黑体" panose="02010609060101010101" pitchFamily="49" charset="-122"/>
            </a:endParaRPr>
          </a:p>
        </p:txBody>
      </p:sp>
      <p:sp>
        <p:nvSpPr>
          <p:cNvPr id="43011" name="文本框 43"/>
          <p:cNvSpPr txBox="1">
            <a:spLocks noChangeArrowheads="1"/>
          </p:cNvSpPr>
          <p:nvPr/>
        </p:nvSpPr>
        <p:spPr bwMode="auto">
          <a:xfrm>
            <a:off x="1244600" y="411163"/>
            <a:ext cx="237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b="1">
                <a:solidFill>
                  <a:srgbClr val="FFFF00"/>
                </a:solidFill>
                <a:latin typeface="黑体" panose="02010609060101010101" pitchFamily="49" charset="-122"/>
                <a:ea typeface="黑体" panose="02010609060101010101" pitchFamily="49" charset="-122"/>
              </a:rPr>
              <a:t>习作思路</a:t>
            </a:r>
            <a:endParaRPr lang="zh-CN" altLang="zh-CN" sz="3600">
              <a:solidFill>
                <a:srgbClr val="FFFF00"/>
              </a:solidFill>
              <a:latin typeface="黑体" panose="02010609060101010101" pitchFamily="49" charset="-122"/>
              <a:ea typeface="黑体" panose="02010609060101010101" pitchFamily="49" charset="-122"/>
            </a:endParaRPr>
          </a:p>
        </p:txBody>
      </p:sp>
      <p:pic>
        <p:nvPicPr>
          <p:cNvPr id="43012"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4600" y="1203325"/>
            <a:ext cx="68707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355600"/>
            <a:ext cx="18145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图片 9"/>
          <p:cNvPicPr>
            <a:picLocks noChangeAspect="1" noChangeArrowheads="1"/>
          </p:cNvPicPr>
          <p:nvPr/>
        </p:nvPicPr>
        <p:blipFill>
          <a:blip r:embed="rId4">
            <a:extLst>
              <a:ext uri="{28A0092B-C50C-407E-A947-70E740481C1C}">
                <a14:useLocalDpi xmlns:a14="http://schemas.microsoft.com/office/drawing/2010/main" val="0"/>
              </a:ext>
            </a:extLst>
          </a:blip>
          <a:srcRect r="69110"/>
          <a:stretch>
            <a:fillRect/>
          </a:stretch>
        </p:blipFill>
        <p:spPr bwMode="auto">
          <a:xfrm>
            <a:off x="3213100" y="4763"/>
            <a:ext cx="1009650"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图片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484188"/>
            <a:ext cx="13668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862013"/>
            <a:ext cx="9334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矩形 5"/>
          <p:cNvSpPr>
            <a:spLocks noChangeArrowheads="1"/>
          </p:cNvSpPr>
          <p:nvPr/>
        </p:nvSpPr>
        <p:spPr bwMode="auto">
          <a:xfrm>
            <a:off x="1835150" y="1276350"/>
            <a:ext cx="64087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ts val="600"/>
              </a:spcBef>
            </a:pPr>
            <a:r>
              <a:rPr lang="zh-CN" altLang="en-US" sz="3100" b="1">
                <a:solidFill>
                  <a:schemeClr val="bg1"/>
                </a:solidFill>
                <a:latin typeface="宋体" panose="02010600030101010101" pitchFamily="2" charset="-122"/>
              </a:rPr>
              <a:t>    通过上面的导图，我们知道了可以从自己的生活出发，进行想象，结合科学技术，编一个生动有趣的科幻故事。下面让我们一起看看这几个同学有哪些奇思妙想吧！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wipe(dow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138" y="195263"/>
            <a:ext cx="2695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a:extLst>
              <a:ext uri="{FF2B5EF4-FFF2-40B4-BE49-F238E27FC236}">
                <a16:creationId xmlns:a16="http://schemas.microsoft.com/office/drawing/2014/main" id="{656887CA-4BAF-06C4-CEA7-063C46A86983}"/>
              </a:ext>
            </a:extLst>
          </p:cNvPr>
          <p:cNvGrpSpPr/>
          <p:nvPr/>
        </p:nvGrpSpPr>
        <p:grpSpPr>
          <a:xfrm>
            <a:off x="415925" y="1419225"/>
            <a:ext cx="8312150" cy="3195638"/>
            <a:chOff x="415925" y="1419225"/>
            <a:chExt cx="8312150" cy="3195638"/>
          </a:xfrm>
        </p:grpSpPr>
        <p:pic>
          <p:nvPicPr>
            <p:cNvPr id="45059"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25" y="1419225"/>
              <a:ext cx="831215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8EE588F-0E1A-0424-E8BA-1B1E629B543A}"/>
                </a:ext>
              </a:extLst>
            </p:cNvPr>
            <p:cNvPicPr>
              <a:picLocks noChangeAspect="1"/>
            </p:cNvPicPr>
            <p:nvPr/>
          </p:nvPicPr>
          <p:blipFill>
            <a:blip r:embed="rId4"/>
            <a:stretch>
              <a:fillRect/>
            </a:stretch>
          </p:blipFill>
          <p:spPr>
            <a:xfrm>
              <a:off x="3851920" y="1419226"/>
              <a:ext cx="1042807" cy="1152524"/>
            </a:xfrm>
            <a:prstGeom prst="rect">
              <a:avLst/>
            </a:prstGeom>
          </p:spPr>
        </p:pic>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25" y="1209675"/>
            <a:ext cx="8312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DB3061C-95E7-1837-D835-9C449E58094A}"/>
              </a:ext>
            </a:extLst>
          </p:cNvPr>
          <p:cNvGrpSpPr/>
          <p:nvPr/>
        </p:nvGrpSpPr>
        <p:grpSpPr>
          <a:xfrm>
            <a:off x="415925" y="1090612"/>
            <a:ext cx="8312150" cy="2962276"/>
            <a:chOff x="415925" y="1090612"/>
            <a:chExt cx="8312150" cy="2962276"/>
          </a:xfrm>
        </p:grpSpPr>
        <p:pic>
          <p:nvPicPr>
            <p:cNvPr id="47106"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25" y="1090613"/>
              <a:ext cx="83121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E5E29EA9-3792-732F-51B3-95183DF1EB3B}"/>
                </a:ext>
              </a:extLst>
            </p:cNvPr>
            <p:cNvPicPr>
              <a:picLocks noChangeAspect="1"/>
            </p:cNvPicPr>
            <p:nvPr/>
          </p:nvPicPr>
          <p:blipFill>
            <a:blip r:embed="rId3"/>
            <a:stretch>
              <a:fillRect/>
            </a:stretch>
          </p:blipFill>
          <p:spPr>
            <a:xfrm>
              <a:off x="3549364" y="1090612"/>
              <a:ext cx="1454684" cy="1553146"/>
            </a:xfrm>
            <a:prstGeom prst="rect">
              <a:avLst/>
            </a:prstGeom>
          </p:spPr>
        </p:pic>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484188"/>
            <a:ext cx="13668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862013"/>
            <a:ext cx="9334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矩形 3"/>
          <p:cNvSpPr>
            <a:spLocks noChangeArrowheads="1"/>
          </p:cNvSpPr>
          <p:nvPr/>
        </p:nvSpPr>
        <p:spPr bwMode="auto">
          <a:xfrm>
            <a:off x="1835150" y="1276350"/>
            <a:ext cx="64087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ts val="600"/>
              </a:spcBef>
            </a:pPr>
            <a:r>
              <a:rPr lang="zh-CN" altLang="en-US" sz="3100" b="1" dirty="0">
                <a:solidFill>
                  <a:schemeClr val="bg1"/>
                </a:solidFill>
                <a:latin typeface="宋体" panose="02010600030101010101" pitchFamily="2" charset="-122"/>
              </a:rPr>
              <a:t>    多么奇妙的构思啊！除了画思维导图外，我们还可以列提纲，把行文思路进一步细化。现在咱们看一看才才列的</a:t>
            </a:r>
            <a:r>
              <a:rPr lang="en-US" altLang="zh-CN" sz="3100" b="1" dirty="0">
                <a:solidFill>
                  <a:schemeClr val="bg1"/>
                </a:solidFill>
                <a:latin typeface="宋体" panose="02010600030101010101" pitchFamily="2" charset="-122"/>
              </a:rPr>
              <a:t>《</a:t>
            </a:r>
            <a:r>
              <a:rPr lang="zh-CN" altLang="en-US" sz="3100" b="1" dirty="0">
                <a:solidFill>
                  <a:schemeClr val="bg1"/>
                </a:solidFill>
                <a:latin typeface="宋体" panose="02010600030101010101" pitchFamily="2" charset="-122"/>
              </a:rPr>
              <a:t>考试前一天</a:t>
            </a:r>
            <a:r>
              <a:rPr lang="en-US" altLang="zh-CN" sz="3100" b="1" dirty="0">
                <a:solidFill>
                  <a:schemeClr val="bg1"/>
                </a:solidFill>
                <a:latin typeface="宋体" panose="02010600030101010101" pitchFamily="2" charset="-122"/>
              </a:rPr>
              <a:t>》</a:t>
            </a:r>
            <a:r>
              <a:rPr lang="zh-CN" altLang="en-US" sz="3100" b="1" dirty="0">
                <a:solidFill>
                  <a:schemeClr val="bg1"/>
                </a:solidFill>
                <a:latin typeface="宋体" panose="02010600030101010101" pitchFamily="2" charset="-122"/>
              </a:rPr>
              <a:t>的习作提纲吧！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down)">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图片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7250" y="223838"/>
            <a:ext cx="24828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a:spLocks noChangeArrowheads="1"/>
          </p:cNvSpPr>
          <p:nvPr/>
        </p:nvSpPr>
        <p:spPr bwMode="auto">
          <a:xfrm>
            <a:off x="2016125" y="1243013"/>
            <a:ext cx="51117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3200" b="1">
                <a:solidFill>
                  <a:schemeClr val="bg1"/>
                </a:solidFill>
                <a:latin typeface="黑体" panose="02010609060101010101" pitchFamily="49" charset="-122"/>
                <a:ea typeface="黑体" panose="02010609060101010101" pitchFamily="49" charset="-122"/>
              </a:rPr>
              <a:t>考试前一天</a:t>
            </a:r>
            <a:endParaRPr lang="zh-CN" altLang="zh-CN" sz="3200">
              <a:solidFill>
                <a:schemeClr val="bg1"/>
              </a:solidFill>
              <a:latin typeface="宋体" panose="02010600030101010101" pitchFamily="2" charset="-122"/>
            </a:endParaRPr>
          </a:p>
        </p:txBody>
      </p:sp>
      <p:grpSp>
        <p:nvGrpSpPr>
          <p:cNvPr id="24580" name="组合 36"/>
          <p:cNvGrpSpPr>
            <a:grpSpLocks/>
          </p:cNvGrpSpPr>
          <p:nvPr/>
        </p:nvGrpSpPr>
        <p:grpSpPr bwMode="auto">
          <a:xfrm>
            <a:off x="539750" y="1995488"/>
            <a:ext cx="2552700" cy="909637"/>
            <a:chOff x="3495203" y="2974001"/>
            <a:chExt cx="2552700" cy="909637"/>
          </a:xfrm>
        </p:grpSpPr>
        <p:pic>
          <p:nvPicPr>
            <p:cNvPr id="49159" name="图片 13"/>
            <p:cNvPicPr>
              <a:picLocks noChangeArrowheads="1"/>
            </p:cNvPicPr>
            <p:nvPr/>
          </p:nvPicPr>
          <p:blipFill>
            <a:blip r:embed="rId3" cstate="print">
              <a:extLst>
                <a:ext uri="{28A0092B-C50C-407E-A947-70E740481C1C}">
                  <a14:useLocalDpi xmlns:a14="http://schemas.microsoft.com/office/drawing/2010/main" val="0"/>
                </a:ext>
              </a:extLst>
            </a:blip>
            <a:srcRect l="34776"/>
            <a:stretch>
              <a:fillRect/>
            </a:stretch>
          </p:blipFill>
          <p:spPr bwMode="auto">
            <a:xfrm>
              <a:off x="4382933" y="2974001"/>
              <a:ext cx="166497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六边形 1"/>
            <p:cNvSpPr/>
            <p:nvPr/>
          </p:nvSpPr>
          <p:spPr>
            <a:xfrm rot="1584440">
              <a:off x="3919066" y="3008926"/>
              <a:ext cx="993775" cy="819150"/>
            </a:xfrm>
            <a:custGeom>
              <a:avLst/>
              <a:gdLst>
                <a:gd name="connsiteX0" fmla="*/ 0 w 991020"/>
                <a:gd name="connsiteY0" fmla="*/ 401898 h 803795"/>
                <a:gd name="connsiteX1" fmla="*/ 297412 w 991020"/>
                <a:gd name="connsiteY1" fmla="*/ 0 h 803795"/>
                <a:gd name="connsiteX2" fmla="*/ 693608 w 991020"/>
                <a:gd name="connsiteY2" fmla="*/ 0 h 803795"/>
                <a:gd name="connsiteX3" fmla="*/ 991020 w 991020"/>
                <a:gd name="connsiteY3" fmla="*/ 401898 h 803795"/>
                <a:gd name="connsiteX4" fmla="*/ 693608 w 991020"/>
                <a:gd name="connsiteY4" fmla="*/ 803795 h 803795"/>
                <a:gd name="connsiteX5" fmla="*/ 297412 w 991020"/>
                <a:gd name="connsiteY5" fmla="*/ 803795 h 803795"/>
                <a:gd name="connsiteX6" fmla="*/ 0 w 991020"/>
                <a:gd name="connsiteY6" fmla="*/ 401898 h 803795"/>
                <a:gd name="connsiteX0-1" fmla="*/ 0 w 991020"/>
                <a:gd name="connsiteY0-2" fmla="*/ 401898 h 803795"/>
                <a:gd name="connsiteX1-3" fmla="*/ 297412 w 991020"/>
                <a:gd name="connsiteY1-4" fmla="*/ 0 h 803795"/>
                <a:gd name="connsiteX2-5" fmla="*/ 799616 w 991020"/>
                <a:gd name="connsiteY2-6" fmla="*/ 4078 h 803795"/>
                <a:gd name="connsiteX3-7" fmla="*/ 991020 w 991020"/>
                <a:gd name="connsiteY3-8" fmla="*/ 401898 h 803795"/>
                <a:gd name="connsiteX4-9" fmla="*/ 693608 w 991020"/>
                <a:gd name="connsiteY4-10" fmla="*/ 803795 h 803795"/>
                <a:gd name="connsiteX5-11" fmla="*/ 297412 w 991020"/>
                <a:gd name="connsiteY5-12" fmla="*/ 803795 h 803795"/>
                <a:gd name="connsiteX6-13" fmla="*/ 0 w 991020"/>
                <a:gd name="connsiteY6-14" fmla="*/ 401898 h 803795"/>
                <a:gd name="connsiteX0-15" fmla="*/ 0 w 991020"/>
                <a:gd name="connsiteY0-16" fmla="*/ 401898 h 803795"/>
                <a:gd name="connsiteX1-17" fmla="*/ 297412 w 991020"/>
                <a:gd name="connsiteY1-18" fmla="*/ 0 h 803795"/>
                <a:gd name="connsiteX2-19" fmla="*/ 799616 w 991020"/>
                <a:gd name="connsiteY2-20" fmla="*/ 4078 h 803795"/>
                <a:gd name="connsiteX3-21" fmla="*/ 991020 w 991020"/>
                <a:gd name="connsiteY3-22" fmla="*/ 401898 h 803795"/>
                <a:gd name="connsiteX4-23" fmla="*/ 693608 w 991020"/>
                <a:gd name="connsiteY4-24" fmla="*/ 803795 h 803795"/>
                <a:gd name="connsiteX5-25" fmla="*/ 181937 w 991020"/>
                <a:gd name="connsiteY5-26" fmla="*/ 799690 h 803795"/>
                <a:gd name="connsiteX6-27" fmla="*/ 0 w 991020"/>
                <a:gd name="connsiteY6-28" fmla="*/ 401898 h 803795"/>
                <a:gd name="connsiteX0-29" fmla="*/ 0 w 991020"/>
                <a:gd name="connsiteY0-30" fmla="*/ 400042 h 801939"/>
                <a:gd name="connsiteX1-31" fmla="*/ 284154 w 991020"/>
                <a:gd name="connsiteY1-32" fmla="*/ 0 h 801939"/>
                <a:gd name="connsiteX2-33" fmla="*/ 799616 w 991020"/>
                <a:gd name="connsiteY2-34" fmla="*/ 2222 h 801939"/>
                <a:gd name="connsiteX3-35" fmla="*/ 991020 w 991020"/>
                <a:gd name="connsiteY3-36" fmla="*/ 400042 h 801939"/>
                <a:gd name="connsiteX4-37" fmla="*/ 693608 w 991020"/>
                <a:gd name="connsiteY4-38" fmla="*/ 801939 h 801939"/>
                <a:gd name="connsiteX5-39" fmla="*/ 181937 w 991020"/>
                <a:gd name="connsiteY5-40" fmla="*/ 797834 h 801939"/>
                <a:gd name="connsiteX6-41" fmla="*/ 0 w 991020"/>
                <a:gd name="connsiteY6-42" fmla="*/ 400042 h 801939"/>
                <a:gd name="connsiteX0-43" fmla="*/ 0 w 991020"/>
                <a:gd name="connsiteY0-44" fmla="*/ 400042 h 801939"/>
                <a:gd name="connsiteX1-45" fmla="*/ 284154 w 991020"/>
                <a:gd name="connsiteY1-46" fmla="*/ 0 h 801939"/>
                <a:gd name="connsiteX2-47" fmla="*/ 799616 w 991020"/>
                <a:gd name="connsiteY2-48" fmla="*/ 2222 h 801939"/>
                <a:gd name="connsiteX3-49" fmla="*/ 991020 w 991020"/>
                <a:gd name="connsiteY3-50" fmla="*/ 400042 h 801939"/>
                <a:gd name="connsiteX4-51" fmla="*/ 693608 w 991020"/>
                <a:gd name="connsiteY4-52" fmla="*/ 801939 h 801939"/>
                <a:gd name="connsiteX5-53" fmla="*/ 189519 w 991020"/>
                <a:gd name="connsiteY5-54" fmla="*/ 794069 h 801939"/>
                <a:gd name="connsiteX6-55" fmla="*/ 0 w 991020"/>
                <a:gd name="connsiteY6-56" fmla="*/ 400042 h 801939"/>
                <a:gd name="connsiteX0-57" fmla="*/ 0 w 991020"/>
                <a:gd name="connsiteY0-58" fmla="*/ 400042 h 801939"/>
                <a:gd name="connsiteX1-59" fmla="*/ 284154 w 991020"/>
                <a:gd name="connsiteY1-60" fmla="*/ 0 h 801939"/>
                <a:gd name="connsiteX2-61" fmla="*/ 799616 w 991020"/>
                <a:gd name="connsiteY2-62" fmla="*/ 2222 h 801939"/>
                <a:gd name="connsiteX3-63" fmla="*/ 991020 w 991020"/>
                <a:gd name="connsiteY3-64" fmla="*/ 400042 h 801939"/>
                <a:gd name="connsiteX4-65" fmla="*/ 693608 w 991020"/>
                <a:gd name="connsiteY4-66" fmla="*/ 801939 h 801939"/>
                <a:gd name="connsiteX5-67" fmla="*/ 200894 w 991020"/>
                <a:gd name="connsiteY5-68" fmla="*/ 788421 h 801939"/>
                <a:gd name="connsiteX6-69" fmla="*/ 0 w 991020"/>
                <a:gd name="connsiteY6-70" fmla="*/ 400042 h 801939"/>
                <a:gd name="connsiteX0-71" fmla="*/ 0 w 987203"/>
                <a:gd name="connsiteY0-72" fmla="*/ 388693 h 801939"/>
                <a:gd name="connsiteX1-73" fmla="*/ 280337 w 987203"/>
                <a:gd name="connsiteY1-74" fmla="*/ 0 h 801939"/>
                <a:gd name="connsiteX2-75" fmla="*/ 795799 w 987203"/>
                <a:gd name="connsiteY2-76" fmla="*/ 2222 h 801939"/>
                <a:gd name="connsiteX3-77" fmla="*/ 987203 w 987203"/>
                <a:gd name="connsiteY3-78" fmla="*/ 400042 h 801939"/>
                <a:gd name="connsiteX4-79" fmla="*/ 689791 w 987203"/>
                <a:gd name="connsiteY4-80" fmla="*/ 801939 h 801939"/>
                <a:gd name="connsiteX5-81" fmla="*/ 197077 w 987203"/>
                <a:gd name="connsiteY5-82" fmla="*/ 788421 h 801939"/>
                <a:gd name="connsiteX6-83" fmla="*/ 0 w 987203"/>
                <a:gd name="connsiteY6-84" fmla="*/ 388693 h 801939"/>
                <a:gd name="connsiteX0-85" fmla="*/ 0 w 990994"/>
                <a:gd name="connsiteY0-86" fmla="*/ 390576 h 801939"/>
                <a:gd name="connsiteX1-87" fmla="*/ 284128 w 990994"/>
                <a:gd name="connsiteY1-88" fmla="*/ 0 h 801939"/>
                <a:gd name="connsiteX2-89" fmla="*/ 799590 w 990994"/>
                <a:gd name="connsiteY2-90" fmla="*/ 2222 h 801939"/>
                <a:gd name="connsiteX3-91" fmla="*/ 990994 w 990994"/>
                <a:gd name="connsiteY3-92" fmla="*/ 400042 h 801939"/>
                <a:gd name="connsiteX4-93" fmla="*/ 693582 w 990994"/>
                <a:gd name="connsiteY4-94" fmla="*/ 801939 h 801939"/>
                <a:gd name="connsiteX5-95" fmla="*/ 200868 w 990994"/>
                <a:gd name="connsiteY5-96" fmla="*/ 788421 h 801939"/>
                <a:gd name="connsiteX6-97" fmla="*/ 0 w 990994"/>
                <a:gd name="connsiteY6-98" fmla="*/ 390576 h 801939"/>
                <a:gd name="connsiteX0-99" fmla="*/ 0 w 990994"/>
                <a:gd name="connsiteY0-100" fmla="*/ 403781 h 815144"/>
                <a:gd name="connsiteX1-101" fmla="*/ 301204 w 990994"/>
                <a:gd name="connsiteY1-102" fmla="*/ 0 h 815144"/>
                <a:gd name="connsiteX2-103" fmla="*/ 799590 w 990994"/>
                <a:gd name="connsiteY2-104" fmla="*/ 15427 h 815144"/>
                <a:gd name="connsiteX3-105" fmla="*/ 990994 w 990994"/>
                <a:gd name="connsiteY3-106" fmla="*/ 413247 h 815144"/>
                <a:gd name="connsiteX4-107" fmla="*/ 693582 w 990994"/>
                <a:gd name="connsiteY4-108" fmla="*/ 815144 h 815144"/>
                <a:gd name="connsiteX5-109" fmla="*/ 200868 w 990994"/>
                <a:gd name="connsiteY5-110" fmla="*/ 801626 h 815144"/>
                <a:gd name="connsiteX6-111" fmla="*/ 0 w 990994"/>
                <a:gd name="connsiteY6-112" fmla="*/ 403781 h 815144"/>
                <a:gd name="connsiteX0-113" fmla="*/ 0 w 990994"/>
                <a:gd name="connsiteY0-114" fmla="*/ 405717 h 817080"/>
                <a:gd name="connsiteX1-115" fmla="*/ 286063 w 990994"/>
                <a:gd name="connsiteY1-116" fmla="*/ 0 h 817080"/>
                <a:gd name="connsiteX2-117" fmla="*/ 799590 w 990994"/>
                <a:gd name="connsiteY2-118" fmla="*/ 17363 h 817080"/>
                <a:gd name="connsiteX3-119" fmla="*/ 990994 w 990994"/>
                <a:gd name="connsiteY3-120" fmla="*/ 415183 h 817080"/>
                <a:gd name="connsiteX4-121" fmla="*/ 693582 w 990994"/>
                <a:gd name="connsiteY4-122" fmla="*/ 817080 h 817080"/>
                <a:gd name="connsiteX5-123" fmla="*/ 200868 w 990994"/>
                <a:gd name="connsiteY5-124" fmla="*/ 803562 h 817080"/>
                <a:gd name="connsiteX6-125" fmla="*/ 0 w 990994"/>
                <a:gd name="connsiteY6-126" fmla="*/ 405717 h 817080"/>
                <a:gd name="connsiteX0-127" fmla="*/ 0 w 990994"/>
                <a:gd name="connsiteY0-128" fmla="*/ 405717 h 817080"/>
                <a:gd name="connsiteX1-129" fmla="*/ 286063 w 990994"/>
                <a:gd name="connsiteY1-130" fmla="*/ 0 h 817080"/>
                <a:gd name="connsiteX2-131" fmla="*/ 783999 w 990994"/>
                <a:gd name="connsiteY2-132" fmla="*/ 7381 h 817080"/>
                <a:gd name="connsiteX3-133" fmla="*/ 990994 w 990994"/>
                <a:gd name="connsiteY3-134" fmla="*/ 415183 h 817080"/>
                <a:gd name="connsiteX4-135" fmla="*/ 693582 w 990994"/>
                <a:gd name="connsiteY4-136" fmla="*/ 817080 h 817080"/>
                <a:gd name="connsiteX5-137" fmla="*/ 200868 w 990994"/>
                <a:gd name="connsiteY5-138" fmla="*/ 803562 h 817080"/>
                <a:gd name="connsiteX6-139" fmla="*/ 0 w 990994"/>
                <a:gd name="connsiteY6-140" fmla="*/ 405717 h 817080"/>
                <a:gd name="connsiteX0-141" fmla="*/ 0 w 986719"/>
                <a:gd name="connsiteY0-142" fmla="*/ 405717 h 817080"/>
                <a:gd name="connsiteX1-143" fmla="*/ 286063 w 986719"/>
                <a:gd name="connsiteY1-144" fmla="*/ 0 h 817080"/>
                <a:gd name="connsiteX2-145" fmla="*/ 783999 w 986719"/>
                <a:gd name="connsiteY2-146" fmla="*/ 7381 h 817080"/>
                <a:gd name="connsiteX3-147" fmla="*/ 986719 w 986719"/>
                <a:gd name="connsiteY3-148" fmla="*/ 420851 h 817080"/>
                <a:gd name="connsiteX4-149" fmla="*/ 693582 w 986719"/>
                <a:gd name="connsiteY4-150" fmla="*/ 817080 h 817080"/>
                <a:gd name="connsiteX5-151" fmla="*/ 200868 w 986719"/>
                <a:gd name="connsiteY5-152" fmla="*/ 803562 h 817080"/>
                <a:gd name="connsiteX6-153" fmla="*/ 0 w 986719"/>
                <a:gd name="connsiteY6-154" fmla="*/ 405717 h 817080"/>
                <a:gd name="connsiteX0-155" fmla="*/ 0 w 986719"/>
                <a:gd name="connsiteY0-156" fmla="*/ 405717 h 812824"/>
                <a:gd name="connsiteX1-157" fmla="*/ 286063 w 986719"/>
                <a:gd name="connsiteY1-158" fmla="*/ 0 h 812824"/>
                <a:gd name="connsiteX2-159" fmla="*/ 783999 w 986719"/>
                <a:gd name="connsiteY2-160" fmla="*/ 7381 h 812824"/>
                <a:gd name="connsiteX3-161" fmla="*/ 986719 w 986719"/>
                <a:gd name="connsiteY3-162" fmla="*/ 420851 h 812824"/>
                <a:gd name="connsiteX4-163" fmla="*/ 695014 w 986719"/>
                <a:gd name="connsiteY4-164" fmla="*/ 812824 h 812824"/>
                <a:gd name="connsiteX5-165" fmla="*/ 200868 w 986719"/>
                <a:gd name="connsiteY5-166" fmla="*/ 803562 h 812824"/>
                <a:gd name="connsiteX6-167" fmla="*/ 0 w 986719"/>
                <a:gd name="connsiteY6-168" fmla="*/ 405717 h 812824"/>
                <a:gd name="connsiteX0-169" fmla="*/ 0 w 986719"/>
                <a:gd name="connsiteY0-170" fmla="*/ 405717 h 812824"/>
                <a:gd name="connsiteX1-171" fmla="*/ 286063 w 986719"/>
                <a:gd name="connsiteY1-172" fmla="*/ 0 h 812824"/>
                <a:gd name="connsiteX2-173" fmla="*/ 789686 w 986719"/>
                <a:gd name="connsiteY2-174" fmla="*/ 4580 h 812824"/>
                <a:gd name="connsiteX3-175" fmla="*/ 986719 w 986719"/>
                <a:gd name="connsiteY3-176" fmla="*/ 420851 h 812824"/>
                <a:gd name="connsiteX4-177" fmla="*/ 695014 w 986719"/>
                <a:gd name="connsiteY4-178" fmla="*/ 812824 h 812824"/>
                <a:gd name="connsiteX5-179" fmla="*/ 200868 w 986719"/>
                <a:gd name="connsiteY5-180" fmla="*/ 803562 h 812824"/>
                <a:gd name="connsiteX6-181" fmla="*/ 0 w 986719"/>
                <a:gd name="connsiteY6-182" fmla="*/ 405717 h 812824"/>
                <a:gd name="connsiteX0-183" fmla="*/ 0 w 995244"/>
                <a:gd name="connsiteY0-184" fmla="*/ 405717 h 812824"/>
                <a:gd name="connsiteX1-185" fmla="*/ 286063 w 995244"/>
                <a:gd name="connsiteY1-186" fmla="*/ 0 h 812824"/>
                <a:gd name="connsiteX2-187" fmla="*/ 789686 w 995244"/>
                <a:gd name="connsiteY2-188" fmla="*/ 4580 h 812824"/>
                <a:gd name="connsiteX3-189" fmla="*/ 995244 w 995244"/>
                <a:gd name="connsiteY3-190" fmla="*/ 418996 h 812824"/>
                <a:gd name="connsiteX4-191" fmla="*/ 695014 w 995244"/>
                <a:gd name="connsiteY4-192" fmla="*/ 812824 h 812824"/>
                <a:gd name="connsiteX5-193" fmla="*/ 200868 w 995244"/>
                <a:gd name="connsiteY5-194" fmla="*/ 803562 h 812824"/>
                <a:gd name="connsiteX6-195" fmla="*/ 0 w 995244"/>
                <a:gd name="connsiteY6-196" fmla="*/ 405717 h 812824"/>
                <a:gd name="connsiteX0-197" fmla="*/ 0 w 994315"/>
                <a:gd name="connsiteY0-198" fmla="*/ 405717 h 812824"/>
                <a:gd name="connsiteX1-199" fmla="*/ 286063 w 994315"/>
                <a:gd name="connsiteY1-200" fmla="*/ 0 h 812824"/>
                <a:gd name="connsiteX2-201" fmla="*/ 789686 w 994315"/>
                <a:gd name="connsiteY2-202" fmla="*/ 4580 h 812824"/>
                <a:gd name="connsiteX3-203" fmla="*/ 994315 w 994315"/>
                <a:gd name="connsiteY3-204" fmla="*/ 412422 h 812824"/>
                <a:gd name="connsiteX4-205" fmla="*/ 695014 w 994315"/>
                <a:gd name="connsiteY4-206" fmla="*/ 812824 h 812824"/>
                <a:gd name="connsiteX5-207" fmla="*/ 200868 w 994315"/>
                <a:gd name="connsiteY5-208" fmla="*/ 803562 h 812824"/>
                <a:gd name="connsiteX6-209" fmla="*/ 0 w 994315"/>
                <a:gd name="connsiteY6-210" fmla="*/ 405717 h 8128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94315" h="812824">
                  <a:moveTo>
                    <a:pt x="0" y="405717"/>
                  </a:moveTo>
                  <a:lnTo>
                    <a:pt x="286063" y="0"/>
                  </a:lnTo>
                  <a:lnTo>
                    <a:pt x="789686" y="4580"/>
                  </a:lnTo>
                  <a:lnTo>
                    <a:pt x="994315" y="412422"/>
                  </a:lnTo>
                  <a:lnTo>
                    <a:pt x="695014" y="812824"/>
                  </a:lnTo>
                  <a:lnTo>
                    <a:pt x="200868" y="803562"/>
                  </a:lnTo>
                  <a:lnTo>
                    <a:pt x="0" y="405717"/>
                  </a:lnTo>
                  <a:close/>
                </a:path>
              </a:pathLst>
            </a:custGeom>
            <a:solidFill>
              <a:srgbClr val="F5826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8" name="文本框 14"/>
            <p:cNvSpPr txBox="1">
              <a:spLocks noChangeArrowheads="1"/>
            </p:cNvSpPr>
            <p:nvPr/>
          </p:nvSpPr>
          <p:spPr bwMode="auto">
            <a:xfrm>
              <a:off x="4025428" y="3096238"/>
              <a:ext cx="1008063" cy="549275"/>
            </a:xfrm>
            <a:prstGeom prst="rect">
              <a:avLst/>
            </a:prstGeom>
            <a:noFill/>
            <a:ln>
              <a:noFill/>
            </a:ln>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defRPr/>
              </a:pPr>
              <a:r>
                <a:rPr lang="zh-CN" altLang="en-US" sz="3200" b="1" dirty="0">
                  <a:solidFill>
                    <a:schemeClr val="bg1"/>
                  </a:solidFill>
                  <a:latin typeface="+mj-ea"/>
                  <a:ea typeface="+mj-ea"/>
                </a:rPr>
                <a:t>开头</a:t>
              </a:r>
            </a:p>
          </p:txBody>
        </p:sp>
        <p:sp>
          <p:nvSpPr>
            <p:cNvPr id="49162" name="文本框 40"/>
            <p:cNvSpPr txBox="1">
              <a:spLocks noChangeArrowheads="1"/>
            </p:cNvSpPr>
            <p:nvPr/>
          </p:nvSpPr>
          <p:spPr bwMode="auto">
            <a:xfrm>
              <a:off x="4798590" y="3185820"/>
              <a:ext cx="1008112" cy="41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2400" b="1">
                  <a:solidFill>
                    <a:srgbClr val="000000"/>
                  </a:solidFill>
                  <a:latin typeface="楷体" panose="02010609060101010101" pitchFamily="49" charset="-122"/>
                  <a:ea typeface="楷体" panose="02010609060101010101" pitchFamily="49" charset="-122"/>
                </a:rPr>
                <a:t>（</a:t>
              </a:r>
              <a:r>
                <a:rPr lang="en-US" altLang="zh-CN" sz="2400" b="1">
                  <a:solidFill>
                    <a:srgbClr val="000000"/>
                  </a:solidFill>
                  <a:latin typeface="楷体" panose="02010609060101010101" pitchFamily="49" charset="-122"/>
                  <a:ea typeface="楷体" panose="02010609060101010101" pitchFamily="49" charset="-122"/>
                </a:rPr>
                <a:t>1</a:t>
              </a:r>
              <a:r>
                <a:rPr lang="zh-CN" altLang="en-US" sz="2400" b="1">
                  <a:solidFill>
                    <a:srgbClr val="000000"/>
                  </a:solidFill>
                  <a:latin typeface="楷体" panose="02010609060101010101" pitchFamily="49" charset="-122"/>
                  <a:ea typeface="楷体" panose="02010609060101010101" pitchFamily="49" charset="-122"/>
                </a:rPr>
                <a:t>段）</a:t>
              </a:r>
            </a:p>
          </p:txBody>
        </p:sp>
        <p:pic>
          <p:nvPicPr>
            <p:cNvPr id="49163" name="图片 13"/>
            <p:cNvPicPr>
              <a:picLocks noChangeArrowheads="1"/>
            </p:cNvPicPr>
            <p:nvPr/>
          </p:nvPicPr>
          <p:blipFill>
            <a:blip r:embed="rId3" cstate="print">
              <a:extLst>
                <a:ext uri="{28A0092B-C50C-407E-A947-70E740481C1C}">
                  <a14:useLocalDpi xmlns:a14="http://schemas.microsoft.com/office/drawing/2010/main" val="0"/>
                </a:ext>
              </a:extLst>
            </a:blip>
            <a:srcRect r="82106"/>
            <a:stretch>
              <a:fillRect/>
            </a:stretch>
          </p:blipFill>
          <p:spPr bwMode="auto">
            <a:xfrm>
              <a:off x="3495203" y="2974001"/>
              <a:ext cx="456776"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文本框 10"/>
          <p:cNvSpPr txBox="1">
            <a:spLocks noChangeArrowheads="1"/>
          </p:cNvSpPr>
          <p:nvPr/>
        </p:nvSpPr>
        <p:spPr bwMode="auto">
          <a:xfrm>
            <a:off x="611188" y="3117850"/>
            <a:ext cx="757713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801688">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chemeClr val="bg1"/>
                </a:solidFill>
                <a:latin typeface="宋体" panose="02010600030101010101" pitchFamily="2" charset="-122"/>
              </a:rPr>
              <a:t>梅蕊在考试前一天焦躁地复习功课</a:t>
            </a:r>
          </a:p>
        </p:txBody>
      </p:sp>
      <p:sp>
        <p:nvSpPr>
          <p:cNvPr id="12" name="文本框 11"/>
          <p:cNvSpPr txBox="1">
            <a:spLocks noChangeArrowheads="1"/>
          </p:cNvSpPr>
          <p:nvPr/>
        </p:nvSpPr>
        <p:spPr bwMode="auto">
          <a:xfrm>
            <a:off x="944563" y="3913188"/>
            <a:ext cx="691197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801688">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rgbClr val="FFFF00"/>
                </a:solidFill>
                <a:latin typeface="宋体" panose="02010600030101010101" pitchFamily="2" charset="-122"/>
              </a:rPr>
              <a:t>以场景描写和人物心情开头</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wipe(left)">
                                      <p:cBhvr>
                                        <p:cTn id="12" dur="500"/>
                                        <p:tgtEl>
                                          <p:spTgt spid="245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5" descr="e42bafe0366f4cc58851e701da4c4e5f"/>
          <p:cNvPicPr>
            <a:picLocks noChangeAspect="1" noChangeArrowheads="1"/>
          </p:cNvPicPr>
          <p:nvPr/>
        </p:nvPicPr>
        <p:blipFill rotWithShape="1">
          <a:blip r:embed="rId3">
            <a:extLst>
              <a:ext uri="{28A0092B-C50C-407E-A947-70E740481C1C}">
                <a14:useLocalDpi xmlns:a14="http://schemas.microsoft.com/office/drawing/2010/main" val="0"/>
              </a:ext>
            </a:extLst>
          </a:blip>
          <a:srcRect l="4940" r="9427"/>
          <a:stretch/>
        </p:blipFill>
        <p:spPr bwMode="auto">
          <a:xfrm>
            <a:off x="611560" y="1203598"/>
            <a:ext cx="374441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图片 15" descr="t01d9752269046f0f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203598"/>
            <a:ext cx="37211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6"/>
          <p:cNvGrpSpPr>
            <a:grpSpLocks/>
          </p:cNvGrpSpPr>
          <p:nvPr/>
        </p:nvGrpSpPr>
        <p:grpSpPr bwMode="auto">
          <a:xfrm>
            <a:off x="147638" y="700088"/>
            <a:ext cx="2552700" cy="909637"/>
            <a:chOff x="3495203" y="2974001"/>
            <a:chExt cx="2552700" cy="909637"/>
          </a:xfrm>
        </p:grpSpPr>
        <p:pic>
          <p:nvPicPr>
            <p:cNvPr id="50181" name="图片 13"/>
            <p:cNvPicPr>
              <a:picLocks noChangeArrowheads="1"/>
            </p:cNvPicPr>
            <p:nvPr/>
          </p:nvPicPr>
          <p:blipFill>
            <a:blip r:embed="rId2" cstate="print">
              <a:extLst>
                <a:ext uri="{28A0092B-C50C-407E-A947-70E740481C1C}">
                  <a14:useLocalDpi xmlns:a14="http://schemas.microsoft.com/office/drawing/2010/main" val="0"/>
                </a:ext>
              </a:extLst>
            </a:blip>
            <a:srcRect l="34776"/>
            <a:stretch>
              <a:fillRect/>
            </a:stretch>
          </p:blipFill>
          <p:spPr bwMode="auto">
            <a:xfrm>
              <a:off x="4382933" y="2974001"/>
              <a:ext cx="166497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六边形 1"/>
            <p:cNvSpPr/>
            <p:nvPr/>
          </p:nvSpPr>
          <p:spPr>
            <a:xfrm rot="1584440">
              <a:off x="3919065" y="3008926"/>
              <a:ext cx="993775" cy="819150"/>
            </a:xfrm>
            <a:custGeom>
              <a:avLst/>
              <a:gdLst>
                <a:gd name="connsiteX0" fmla="*/ 0 w 991020"/>
                <a:gd name="connsiteY0" fmla="*/ 401898 h 803795"/>
                <a:gd name="connsiteX1" fmla="*/ 297412 w 991020"/>
                <a:gd name="connsiteY1" fmla="*/ 0 h 803795"/>
                <a:gd name="connsiteX2" fmla="*/ 693608 w 991020"/>
                <a:gd name="connsiteY2" fmla="*/ 0 h 803795"/>
                <a:gd name="connsiteX3" fmla="*/ 991020 w 991020"/>
                <a:gd name="connsiteY3" fmla="*/ 401898 h 803795"/>
                <a:gd name="connsiteX4" fmla="*/ 693608 w 991020"/>
                <a:gd name="connsiteY4" fmla="*/ 803795 h 803795"/>
                <a:gd name="connsiteX5" fmla="*/ 297412 w 991020"/>
                <a:gd name="connsiteY5" fmla="*/ 803795 h 803795"/>
                <a:gd name="connsiteX6" fmla="*/ 0 w 991020"/>
                <a:gd name="connsiteY6" fmla="*/ 401898 h 803795"/>
                <a:gd name="connsiteX0-1" fmla="*/ 0 w 991020"/>
                <a:gd name="connsiteY0-2" fmla="*/ 401898 h 803795"/>
                <a:gd name="connsiteX1-3" fmla="*/ 297412 w 991020"/>
                <a:gd name="connsiteY1-4" fmla="*/ 0 h 803795"/>
                <a:gd name="connsiteX2-5" fmla="*/ 799616 w 991020"/>
                <a:gd name="connsiteY2-6" fmla="*/ 4078 h 803795"/>
                <a:gd name="connsiteX3-7" fmla="*/ 991020 w 991020"/>
                <a:gd name="connsiteY3-8" fmla="*/ 401898 h 803795"/>
                <a:gd name="connsiteX4-9" fmla="*/ 693608 w 991020"/>
                <a:gd name="connsiteY4-10" fmla="*/ 803795 h 803795"/>
                <a:gd name="connsiteX5-11" fmla="*/ 297412 w 991020"/>
                <a:gd name="connsiteY5-12" fmla="*/ 803795 h 803795"/>
                <a:gd name="connsiteX6-13" fmla="*/ 0 w 991020"/>
                <a:gd name="connsiteY6-14" fmla="*/ 401898 h 803795"/>
                <a:gd name="connsiteX0-15" fmla="*/ 0 w 991020"/>
                <a:gd name="connsiteY0-16" fmla="*/ 401898 h 803795"/>
                <a:gd name="connsiteX1-17" fmla="*/ 297412 w 991020"/>
                <a:gd name="connsiteY1-18" fmla="*/ 0 h 803795"/>
                <a:gd name="connsiteX2-19" fmla="*/ 799616 w 991020"/>
                <a:gd name="connsiteY2-20" fmla="*/ 4078 h 803795"/>
                <a:gd name="connsiteX3-21" fmla="*/ 991020 w 991020"/>
                <a:gd name="connsiteY3-22" fmla="*/ 401898 h 803795"/>
                <a:gd name="connsiteX4-23" fmla="*/ 693608 w 991020"/>
                <a:gd name="connsiteY4-24" fmla="*/ 803795 h 803795"/>
                <a:gd name="connsiteX5-25" fmla="*/ 181937 w 991020"/>
                <a:gd name="connsiteY5-26" fmla="*/ 799690 h 803795"/>
                <a:gd name="connsiteX6-27" fmla="*/ 0 w 991020"/>
                <a:gd name="connsiteY6-28" fmla="*/ 401898 h 803795"/>
                <a:gd name="connsiteX0-29" fmla="*/ 0 w 991020"/>
                <a:gd name="connsiteY0-30" fmla="*/ 400042 h 801939"/>
                <a:gd name="connsiteX1-31" fmla="*/ 284154 w 991020"/>
                <a:gd name="connsiteY1-32" fmla="*/ 0 h 801939"/>
                <a:gd name="connsiteX2-33" fmla="*/ 799616 w 991020"/>
                <a:gd name="connsiteY2-34" fmla="*/ 2222 h 801939"/>
                <a:gd name="connsiteX3-35" fmla="*/ 991020 w 991020"/>
                <a:gd name="connsiteY3-36" fmla="*/ 400042 h 801939"/>
                <a:gd name="connsiteX4-37" fmla="*/ 693608 w 991020"/>
                <a:gd name="connsiteY4-38" fmla="*/ 801939 h 801939"/>
                <a:gd name="connsiteX5-39" fmla="*/ 181937 w 991020"/>
                <a:gd name="connsiteY5-40" fmla="*/ 797834 h 801939"/>
                <a:gd name="connsiteX6-41" fmla="*/ 0 w 991020"/>
                <a:gd name="connsiteY6-42" fmla="*/ 400042 h 801939"/>
                <a:gd name="connsiteX0-43" fmla="*/ 0 w 991020"/>
                <a:gd name="connsiteY0-44" fmla="*/ 400042 h 801939"/>
                <a:gd name="connsiteX1-45" fmla="*/ 284154 w 991020"/>
                <a:gd name="connsiteY1-46" fmla="*/ 0 h 801939"/>
                <a:gd name="connsiteX2-47" fmla="*/ 799616 w 991020"/>
                <a:gd name="connsiteY2-48" fmla="*/ 2222 h 801939"/>
                <a:gd name="connsiteX3-49" fmla="*/ 991020 w 991020"/>
                <a:gd name="connsiteY3-50" fmla="*/ 400042 h 801939"/>
                <a:gd name="connsiteX4-51" fmla="*/ 693608 w 991020"/>
                <a:gd name="connsiteY4-52" fmla="*/ 801939 h 801939"/>
                <a:gd name="connsiteX5-53" fmla="*/ 189519 w 991020"/>
                <a:gd name="connsiteY5-54" fmla="*/ 794069 h 801939"/>
                <a:gd name="connsiteX6-55" fmla="*/ 0 w 991020"/>
                <a:gd name="connsiteY6-56" fmla="*/ 400042 h 801939"/>
                <a:gd name="connsiteX0-57" fmla="*/ 0 w 991020"/>
                <a:gd name="connsiteY0-58" fmla="*/ 400042 h 801939"/>
                <a:gd name="connsiteX1-59" fmla="*/ 284154 w 991020"/>
                <a:gd name="connsiteY1-60" fmla="*/ 0 h 801939"/>
                <a:gd name="connsiteX2-61" fmla="*/ 799616 w 991020"/>
                <a:gd name="connsiteY2-62" fmla="*/ 2222 h 801939"/>
                <a:gd name="connsiteX3-63" fmla="*/ 991020 w 991020"/>
                <a:gd name="connsiteY3-64" fmla="*/ 400042 h 801939"/>
                <a:gd name="connsiteX4-65" fmla="*/ 693608 w 991020"/>
                <a:gd name="connsiteY4-66" fmla="*/ 801939 h 801939"/>
                <a:gd name="connsiteX5-67" fmla="*/ 200894 w 991020"/>
                <a:gd name="connsiteY5-68" fmla="*/ 788421 h 801939"/>
                <a:gd name="connsiteX6-69" fmla="*/ 0 w 991020"/>
                <a:gd name="connsiteY6-70" fmla="*/ 400042 h 801939"/>
                <a:gd name="connsiteX0-71" fmla="*/ 0 w 987203"/>
                <a:gd name="connsiteY0-72" fmla="*/ 388693 h 801939"/>
                <a:gd name="connsiteX1-73" fmla="*/ 280337 w 987203"/>
                <a:gd name="connsiteY1-74" fmla="*/ 0 h 801939"/>
                <a:gd name="connsiteX2-75" fmla="*/ 795799 w 987203"/>
                <a:gd name="connsiteY2-76" fmla="*/ 2222 h 801939"/>
                <a:gd name="connsiteX3-77" fmla="*/ 987203 w 987203"/>
                <a:gd name="connsiteY3-78" fmla="*/ 400042 h 801939"/>
                <a:gd name="connsiteX4-79" fmla="*/ 689791 w 987203"/>
                <a:gd name="connsiteY4-80" fmla="*/ 801939 h 801939"/>
                <a:gd name="connsiteX5-81" fmla="*/ 197077 w 987203"/>
                <a:gd name="connsiteY5-82" fmla="*/ 788421 h 801939"/>
                <a:gd name="connsiteX6-83" fmla="*/ 0 w 987203"/>
                <a:gd name="connsiteY6-84" fmla="*/ 388693 h 801939"/>
                <a:gd name="connsiteX0-85" fmla="*/ 0 w 990994"/>
                <a:gd name="connsiteY0-86" fmla="*/ 390576 h 801939"/>
                <a:gd name="connsiteX1-87" fmla="*/ 284128 w 990994"/>
                <a:gd name="connsiteY1-88" fmla="*/ 0 h 801939"/>
                <a:gd name="connsiteX2-89" fmla="*/ 799590 w 990994"/>
                <a:gd name="connsiteY2-90" fmla="*/ 2222 h 801939"/>
                <a:gd name="connsiteX3-91" fmla="*/ 990994 w 990994"/>
                <a:gd name="connsiteY3-92" fmla="*/ 400042 h 801939"/>
                <a:gd name="connsiteX4-93" fmla="*/ 693582 w 990994"/>
                <a:gd name="connsiteY4-94" fmla="*/ 801939 h 801939"/>
                <a:gd name="connsiteX5-95" fmla="*/ 200868 w 990994"/>
                <a:gd name="connsiteY5-96" fmla="*/ 788421 h 801939"/>
                <a:gd name="connsiteX6-97" fmla="*/ 0 w 990994"/>
                <a:gd name="connsiteY6-98" fmla="*/ 390576 h 801939"/>
                <a:gd name="connsiteX0-99" fmla="*/ 0 w 990994"/>
                <a:gd name="connsiteY0-100" fmla="*/ 403781 h 815144"/>
                <a:gd name="connsiteX1-101" fmla="*/ 301204 w 990994"/>
                <a:gd name="connsiteY1-102" fmla="*/ 0 h 815144"/>
                <a:gd name="connsiteX2-103" fmla="*/ 799590 w 990994"/>
                <a:gd name="connsiteY2-104" fmla="*/ 15427 h 815144"/>
                <a:gd name="connsiteX3-105" fmla="*/ 990994 w 990994"/>
                <a:gd name="connsiteY3-106" fmla="*/ 413247 h 815144"/>
                <a:gd name="connsiteX4-107" fmla="*/ 693582 w 990994"/>
                <a:gd name="connsiteY4-108" fmla="*/ 815144 h 815144"/>
                <a:gd name="connsiteX5-109" fmla="*/ 200868 w 990994"/>
                <a:gd name="connsiteY5-110" fmla="*/ 801626 h 815144"/>
                <a:gd name="connsiteX6-111" fmla="*/ 0 w 990994"/>
                <a:gd name="connsiteY6-112" fmla="*/ 403781 h 815144"/>
                <a:gd name="connsiteX0-113" fmla="*/ 0 w 990994"/>
                <a:gd name="connsiteY0-114" fmla="*/ 405717 h 817080"/>
                <a:gd name="connsiteX1-115" fmla="*/ 286063 w 990994"/>
                <a:gd name="connsiteY1-116" fmla="*/ 0 h 817080"/>
                <a:gd name="connsiteX2-117" fmla="*/ 799590 w 990994"/>
                <a:gd name="connsiteY2-118" fmla="*/ 17363 h 817080"/>
                <a:gd name="connsiteX3-119" fmla="*/ 990994 w 990994"/>
                <a:gd name="connsiteY3-120" fmla="*/ 415183 h 817080"/>
                <a:gd name="connsiteX4-121" fmla="*/ 693582 w 990994"/>
                <a:gd name="connsiteY4-122" fmla="*/ 817080 h 817080"/>
                <a:gd name="connsiteX5-123" fmla="*/ 200868 w 990994"/>
                <a:gd name="connsiteY5-124" fmla="*/ 803562 h 817080"/>
                <a:gd name="connsiteX6-125" fmla="*/ 0 w 990994"/>
                <a:gd name="connsiteY6-126" fmla="*/ 405717 h 817080"/>
                <a:gd name="connsiteX0-127" fmla="*/ 0 w 990994"/>
                <a:gd name="connsiteY0-128" fmla="*/ 405717 h 817080"/>
                <a:gd name="connsiteX1-129" fmla="*/ 286063 w 990994"/>
                <a:gd name="connsiteY1-130" fmla="*/ 0 h 817080"/>
                <a:gd name="connsiteX2-131" fmla="*/ 783999 w 990994"/>
                <a:gd name="connsiteY2-132" fmla="*/ 7381 h 817080"/>
                <a:gd name="connsiteX3-133" fmla="*/ 990994 w 990994"/>
                <a:gd name="connsiteY3-134" fmla="*/ 415183 h 817080"/>
                <a:gd name="connsiteX4-135" fmla="*/ 693582 w 990994"/>
                <a:gd name="connsiteY4-136" fmla="*/ 817080 h 817080"/>
                <a:gd name="connsiteX5-137" fmla="*/ 200868 w 990994"/>
                <a:gd name="connsiteY5-138" fmla="*/ 803562 h 817080"/>
                <a:gd name="connsiteX6-139" fmla="*/ 0 w 990994"/>
                <a:gd name="connsiteY6-140" fmla="*/ 405717 h 817080"/>
                <a:gd name="connsiteX0-141" fmla="*/ 0 w 986719"/>
                <a:gd name="connsiteY0-142" fmla="*/ 405717 h 817080"/>
                <a:gd name="connsiteX1-143" fmla="*/ 286063 w 986719"/>
                <a:gd name="connsiteY1-144" fmla="*/ 0 h 817080"/>
                <a:gd name="connsiteX2-145" fmla="*/ 783999 w 986719"/>
                <a:gd name="connsiteY2-146" fmla="*/ 7381 h 817080"/>
                <a:gd name="connsiteX3-147" fmla="*/ 986719 w 986719"/>
                <a:gd name="connsiteY3-148" fmla="*/ 420851 h 817080"/>
                <a:gd name="connsiteX4-149" fmla="*/ 693582 w 986719"/>
                <a:gd name="connsiteY4-150" fmla="*/ 817080 h 817080"/>
                <a:gd name="connsiteX5-151" fmla="*/ 200868 w 986719"/>
                <a:gd name="connsiteY5-152" fmla="*/ 803562 h 817080"/>
                <a:gd name="connsiteX6-153" fmla="*/ 0 w 986719"/>
                <a:gd name="connsiteY6-154" fmla="*/ 405717 h 817080"/>
                <a:gd name="connsiteX0-155" fmla="*/ 0 w 986719"/>
                <a:gd name="connsiteY0-156" fmla="*/ 405717 h 812824"/>
                <a:gd name="connsiteX1-157" fmla="*/ 286063 w 986719"/>
                <a:gd name="connsiteY1-158" fmla="*/ 0 h 812824"/>
                <a:gd name="connsiteX2-159" fmla="*/ 783999 w 986719"/>
                <a:gd name="connsiteY2-160" fmla="*/ 7381 h 812824"/>
                <a:gd name="connsiteX3-161" fmla="*/ 986719 w 986719"/>
                <a:gd name="connsiteY3-162" fmla="*/ 420851 h 812824"/>
                <a:gd name="connsiteX4-163" fmla="*/ 695014 w 986719"/>
                <a:gd name="connsiteY4-164" fmla="*/ 812824 h 812824"/>
                <a:gd name="connsiteX5-165" fmla="*/ 200868 w 986719"/>
                <a:gd name="connsiteY5-166" fmla="*/ 803562 h 812824"/>
                <a:gd name="connsiteX6-167" fmla="*/ 0 w 986719"/>
                <a:gd name="connsiteY6-168" fmla="*/ 405717 h 812824"/>
                <a:gd name="connsiteX0-169" fmla="*/ 0 w 986719"/>
                <a:gd name="connsiteY0-170" fmla="*/ 405717 h 812824"/>
                <a:gd name="connsiteX1-171" fmla="*/ 286063 w 986719"/>
                <a:gd name="connsiteY1-172" fmla="*/ 0 h 812824"/>
                <a:gd name="connsiteX2-173" fmla="*/ 789686 w 986719"/>
                <a:gd name="connsiteY2-174" fmla="*/ 4580 h 812824"/>
                <a:gd name="connsiteX3-175" fmla="*/ 986719 w 986719"/>
                <a:gd name="connsiteY3-176" fmla="*/ 420851 h 812824"/>
                <a:gd name="connsiteX4-177" fmla="*/ 695014 w 986719"/>
                <a:gd name="connsiteY4-178" fmla="*/ 812824 h 812824"/>
                <a:gd name="connsiteX5-179" fmla="*/ 200868 w 986719"/>
                <a:gd name="connsiteY5-180" fmla="*/ 803562 h 812824"/>
                <a:gd name="connsiteX6-181" fmla="*/ 0 w 986719"/>
                <a:gd name="connsiteY6-182" fmla="*/ 405717 h 812824"/>
                <a:gd name="connsiteX0-183" fmla="*/ 0 w 995244"/>
                <a:gd name="connsiteY0-184" fmla="*/ 405717 h 812824"/>
                <a:gd name="connsiteX1-185" fmla="*/ 286063 w 995244"/>
                <a:gd name="connsiteY1-186" fmla="*/ 0 h 812824"/>
                <a:gd name="connsiteX2-187" fmla="*/ 789686 w 995244"/>
                <a:gd name="connsiteY2-188" fmla="*/ 4580 h 812824"/>
                <a:gd name="connsiteX3-189" fmla="*/ 995244 w 995244"/>
                <a:gd name="connsiteY3-190" fmla="*/ 418996 h 812824"/>
                <a:gd name="connsiteX4-191" fmla="*/ 695014 w 995244"/>
                <a:gd name="connsiteY4-192" fmla="*/ 812824 h 812824"/>
                <a:gd name="connsiteX5-193" fmla="*/ 200868 w 995244"/>
                <a:gd name="connsiteY5-194" fmla="*/ 803562 h 812824"/>
                <a:gd name="connsiteX6-195" fmla="*/ 0 w 995244"/>
                <a:gd name="connsiteY6-196" fmla="*/ 405717 h 812824"/>
                <a:gd name="connsiteX0-197" fmla="*/ 0 w 994315"/>
                <a:gd name="connsiteY0-198" fmla="*/ 405717 h 812824"/>
                <a:gd name="connsiteX1-199" fmla="*/ 286063 w 994315"/>
                <a:gd name="connsiteY1-200" fmla="*/ 0 h 812824"/>
                <a:gd name="connsiteX2-201" fmla="*/ 789686 w 994315"/>
                <a:gd name="connsiteY2-202" fmla="*/ 4580 h 812824"/>
                <a:gd name="connsiteX3-203" fmla="*/ 994315 w 994315"/>
                <a:gd name="connsiteY3-204" fmla="*/ 412422 h 812824"/>
                <a:gd name="connsiteX4-205" fmla="*/ 695014 w 994315"/>
                <a:gd name="connsiteY4-206" fmla="*/ 812824 h 812824"/>
                <a:gd name="connsiteX5-207" fmla="*/ 200868 w 994315"/>
                <a:gd name="connsiteY5-208" fmla="*/ 803562 h 812824"/>
                <a:gd name="connsiteX6-209" fmla="*/ 0 w 994315"/>
                <a:gd name="connsiteY6-210" fmla="*/ 405717 h 8128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94315" h="812824">
                  <a:moveTo>
                    <a:pt x="0" y="405717"/>
                  </a:moveTo>
                  <a:lnTo>
                    <a:pt x="286063" y="0"/>
                  </a:lnTo>
                  <a:lnTo>
                    <a:pt x="789686" y="4580"/>
                  </a:lnTo>
                  <a:lnTo>
                    <a:pt x="994315" y="412422"/>
                  </a:lnTo>
                  <a:lnTo>
                    <a:pt x="695014" y="812824"/>
                  </a:lnTo>
                  <a:lnTo>
                    <a:pt x="200868" y="803562"/>
                  </a:lnTo>
                  <a:lnTo>
                    <a:pt x="0" y="405717"/>
                  </a:lnTo>
                  <a:close/>
                </a:path>
              </a:pathLst>
            </a:custGeom>
            <a:solidFill>
              <a:srgbClr val="7ED0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5" name="文本框 14"/>
            <p:cNvSpPr txBox="1">
              <a:spLocks noChangeArrowheads="1"/>
            </p:cNvSpPr>
            <p:nvPr/>
          </p:nvSpPr>
          <p:spPr bwMode="auto">
            <a:xfrm>
              <a:off x="4000028" y="3075601"/>
              <a:ext cx="1008062" cy="549275"/>
            </a:xfrm>
            <a:prstGeom prst="rect">
              <a:avLst/>
            </a:prstGeom>
            <a:noFill/>
            <a:ln>
              <a:noFill/>
            </a:ln>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defRPr/>
              </a:pPr>
              <a:r>
                <a:rPr lang="zh-CN" altLang="en-US" sz="3200" b="1" dirty="0">
                  <a:solidFill>
                    <a:schemeClr val="bg1"/>
                  </a:solidFill>
                  <a:latin typeface="+mj-ea"/>
                  <a:ea typeface="+mj-ea"/>
                </a:rPr>
                <a:t>中间</a:t>
              </a:r>
            </a:p>
          </p:txBody>
        </p:sp>
        <p:sp>
          <p:nvSpPr>
            <p:cNvPr id="50184" name="文本框 10"/>
            <p:cNvSpPr txBox="1">
              <a:spLocks noChangeArrowheads="1"/>
            </p:cNvSpPr>
            <p:nvPr/>
          </p:nvSpPr>
          <p:spPr bwMode="auto">
            <a:xfrm>
              <a:off x="4820963" y="3191504"/>
              <a:ext cx="1176759" cy="41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2400" b="1">
                  <a:solidFill>
                    <a:srgbClr val="000000"/>
                  </a:solidFill>
                  <a:latin typeface="楷体" panose="02010609060101010101" pitchFamily="49" charset="-122"/>
                  <a:ea typeface="楷体" panose="02010609060101010101" pitchFamily="49" charset="-122"/>
                </a:rPr>
                <a:t>（</a:t>
              </a:r>
              <a:r>
                <a:rPr lang="en-US" altLang="zh-CN" sz="2400" b="1">
                  <a:solidFill>
                    <a:srgbClr val="000000"/>
                  </a:solidFill>
                  <a:latin typeface="楷体" panose="02010609060101010101" pitchFamily="49" charset="-122"/>
                  <a:ea typeface="楷体" panose="02010609060101010101" pitchFamily="49" charset="-122"/>
                </a:rPr>
                <a:t>2</a:t>
              </a:r>
              <a:r>
                <a:rPr lang="zh-CN" altLang="en-US" sz="2400" b="1">
                  <a:solidFill>
                    <a:srgbClr val="000000"/>
                  </a:solidFill>
                  <a:latin typeface="楷体" panose="02010609060101010101" pitchFamily="49" charset="-122"/>
                  <a:ea typeface="楷体" panose="02010609060101010101" pitchFamily="49" charset="-122"/>
                </a:rPr>
                <a:t>段）</a:t>
              </a:r>
            </a:p>
          </p:txBody>
        </p:sp>
        <p:pic>
          <p:nvPicPr>
            <p:cNvPr id="50185" name="图片 13"/>
            <p:cNvPicPr>
              <a:picLocks noChangeArrowheads="1"/>
            </p:cNvPicPr>
            <p:nvPr/>
          </p:nvPicPr>
          <p:blipFill>
            <a:blip r:embed="rId2" cstate="print">
              <a:extLst>
                <a:ext uri="{28A0092B-C50C-407E-A947-70E740481C1C}">
                  <a14:useLocalDpi xmlns:a14="http://schemas.microsoft.com/office/drawing/2010/main" val="0"/>
                </a:ext>
              </a:extLst>
            </a:blip>
            <a:srcRect r="82106"/>
            <a:stretch>
              <a:fillRect/>
            </a:stretch>
          </p:blipFill>
          <p:spPr bwMode="auto">
            <a:xfrm>
              <a:off x="3495203" y="2974001"/>
              <a:ext cx="456776"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矩形 7"/>
          <p:cNvSpPr>
            <a:spLocks noChangeArrowheads="1"/>
          </p:cNvSpPr>
          <p:nvPr/>
        </p:nvSpPr>
        <p:spPr bwMode="auto">
          <a:xfrm>
            <a:off x="604838" y="1871663"/>
            <a:ext cx="842327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chemeClr val="bg1"/>
                </a:solidFill>
                <a:latin typeface="宋体" panose="02010600030101010101" pitchFamily="2" charset="-122"/>
              </a:rPr>
              <a:t>梅蕊希望能把书本里的知识直接拷贝到大脑里</a:t>
            </a:r>
          </a:p>
        </p:txBody>
      </p:sp>
      <p:sp>
        <p:nvSpPr>
          <p:cNvPr id="25604" name="矩形 8"/>
          <p:cNvSpPr>
            <a:spLocks noChangeArrowheads="1"/>
          </p:cNvSpPr>
          <p:nvPr/>
        </p:nvSpPr>
        <p:spPr bwMode="auto">
          <a:xfrm>
            <a:off x="1473200" y="2932113"/>
            <a:ext cx="56896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801688">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rgbClr val="FFFF00"/>
                </a:solidFill>
                <a:latin typeface="宋体" panose="02010600030101010101" pitchFamily="2" charset="-122"/>
              </a:rPr>
              <a:t>运用语言和动作描写</a:t>
            </a:r>
            <a:endParaRPr lang="en-US" altLang="zh-CN" sz="3200" b="1">
              <a:solidFill>
                <a:srgbClr val="FFFF00"/>
              </a:solidFill>
              <a:latin typeface="宋体" panose="02010600030101010101" pitchFamily="2" charset="-122"/>
            </a:endParaRPr>
          </a:p>
          <a:p>
            <a:pPr eaLnBrk="1" hangingPunct="1">
              <a:lnSpc>
                <a:spcPct val="120000"/>
              </a:lnSpc>
            </a:pPr>
            <a:r>
              <a:rPr lang="zh-CN" altLang="en-US" sz="3200" b="1">
                <a:solidFill>
                  <a:srgbClr val="FFFF00"/>
                </a:solidFill>
                <a:latin typeface="宋体" panose="02010600030101010101" pitchFamily="2" charset="-122"/>
              </a:rPr>
              <a:t>用上带有科幻色彩的词语</a:t>
            </a:r>
            <a:endParaRPr lang="en-US" altLang="zh-CN" sz="3200" b="1">
              <a:solidFill>
                <a:srgbClr val="FFFF00"/>
              </a:solidFill>
              <a:latin typeface="宋体" panose="02010600030101010101" pitchFamily="2" charset="-122"/>
            </a:endParaRPr>
          </a:p>
          <a:p>
            <a:pPr eaLnBrk="1" hangingPunct="1">
              <a:lnSpc>
                <a:spcPct val="120000"/>
              </a:lnSpc>
            </a:pPr>
            <a:r>
              <a:rPr lang="zh-CN" altLang="en-US" sz="3200" b="1">
                <a:solidFill>
                  <a:srgbClr val="FFFF00"/>
                </a:solidFill>
                <a:latin typeface="宋体" panose="02010600030101010101" pitchFamily="2" charset="-122"/>
              </a:rPr>
              <a:t>引用古语</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left)">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wipe(down)">
                                      <p:cBhvr>
                                        <p:cTn id="12" dur="500"/>
                                        <p:tgtEl>
                                          <p:spTgt spid="256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wipe(down)">
                                      <p:cBhvr>
                                        <p:cTn id="1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组合 6"/>
          <p:cNvGrpSpPr>
            <a:grpSpLocks/>
          </p:cNvGrpSpPr>
          <p:nvPr/>
        </p:nvGrpSpPr>
        <p:grpSpPr bwMode="auto">
          <a:xfrm>
            <a:off x="147638" y="566738"/>
            <a:ext cx="2552700" cy="909637"/>
            <a:chOff x="3495203" y="2974001"/>
            <a:chExt cx="2552700" cy="909637"/>
          </a:xfrm>
        </p:grpSpPr>
        <p:pic>
          <p:nvPicPr>
            <p:cNvPr id="51207" name="图片 13"/>
            <p:cNvPicPr>
              <a:picLocks noChangeArrowheads="1"/>
            </p:cNvPicPr>
            <p:nvPr/>
          </p:nvPicPr>
          <p:blipFill>
            <a:blip r:embed="rId2" cstate="print">
              <a:extLst>
                <a:ext uri="{28A0092B-C50C-407E-A947-70E740481C1C}">
                  <a14:useLocalDpi xmlns:a14="http://schemas.microsoft.com/office/drawing/2010/main" val="0"/>
                </a:ext>
              </a:extLst>
            </a:blip>
            <a:srcRect l="34776"/>
            <a:stretch>
              <a:fillRect/>
            </a:stretch>
          </p:blipFill>
          <p:spPr bwMode="auto">
            <a:xfrm>
              <a:off x="4382933" y="2974001"/>
              <a:ext cx="166497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六边形 1"/>
            <p:cNvSpPr/>
            <p:nvPr/>
          </p:nvSpPr>
          <p:spPr>
            <a:xfrm rot="1584440">
              <a:off x="3919065" y="3008926"/>
              <a:ext cx="993775" cy="819150"/>
            </a:xfrm>
            <a:custGeom>
              <a:avLst/>
              <a:gdLst>
                <a:gd name="connsiteX0" fmla="*/ 0 w 991020"/>
                <a:gd name="connsiteY0" fmla="*/ 401898 h 803795"/>
                <a:gd name="connsiteX1" fmla="*/ 297412 w 991020"/>
                <a:gd name="connsiteY1" fmla="*/ 0 h 803795"/>
                <a:gd name="connsiteX2" fmla="*/ 693608 w 991020"/>
                <a:gd name="connsiteY2" fmla="*/ 0 h 803795"/>
                <a:gd name="connsiteX3" fmla="*/ 991020 w 991020"/>
                <a:gd name="connsiteY3" fmla="*/ 401898 h 803795"/>
                <a:gd name="connsiteX4" fmla="*/ 693608 w 991020"/>
                <a:gd name="connsiteY4" fmla="*/ 803795 h 803795"/>
                <a:gd name="connsiteX5" fmla="*/ 297412 w 991020"/>
                <a:gd name="connsiteY5" fmla="*/ 803795 h 803795"/>
                <a:gd name="connsiteX6" fmla="*/ 0 w 991020"/>
                <a:gd name="connsiteY6" fmla="*/ 401898 h 803795"/>
                <a:gd name="connsiteX0-1" fmla="*/ 0 w 991020"/>
                <a:gd name="connsiteY0-2" fmla="*/ 401898 h 803795"/>
                <a:gd name="connsiteX1-3" fmla="*/ 297412 w 991020"/>
                <a:gd name="connsiteY1-4" fmla="*/ 0 h 803795"/>
                <a:gd name="connsiteX2-5" fmla="*/ 799616 w 991020"/>
                <a:gd name="connsiteY2-6" fmla="*/ 4078 h 803795"/>
                <a:gd name="connsiteX3-7" fmla="*/ 991020 w 991020"/>
                <a:gd name="connsiteY3-8" fmla="*/ 401898 h 803795"/>
                <a:gd name="connsiteX4-9" fmla="*/ 693608 w 991020"/>
                <a:gd name="connsiteY4-10" fmla="*/ 803795 h 803795"/>
                <a:gd name="connsiteX5-11" fmla="*/ 297412 w 991020"/>
                <a:gd name="connsiteY5-12" fmla="*/ 803795 h 803795"/>
                <a:gd name="connsiteX6-13" fmla="*/ 0 w 991020"/>
                <a:gd name="connsiteY6-14" fmla="*/ 401898 h 803795"/>
                <a:gd name="connsiteX0-15" fmla="*/ 0 w 991020"/>
                <a:gd name="connsiteY0-16" fmla="*/ 401898 h 803795"/>
                <a:gd name="connsiteX1-17" fmla="*/ 297412 w 991020"/>
                <a:gd name="connsiteY1-18" fmla="*/ 0 h 803795"/>
                <a:gd name="connsiteX2-19" fmla="*/ 799616 w 991020"/>
                <a:gd name="connsiteY2-20" fmla="*/ 4078 h 803795"/>
                <a:gd name="connsiteX3-21" fmla="*/ 991020 w 991020"/>
                <a:gd name="connsiteY3-22" fmla="*/ 401898 h 803795"/>
                <a:gd name="connsiteX4-23" fmla="*/ 693608 w 991020"/>
                <a:gd name="connsiteY4-24" fmla="*/ 803795 h 803795"/>
                <a:gd name="connsiteX5-25" fmla="*/ 181937 w 991020"/>
                <a:gd name="connsiteY5-26" fmla="*/ 799690 h 803795"/>
                <a:gd name="connsiteX6-27" fmla="*/ 0 w 991020"/>
                <a:gd name="connsiteY6-28" fmla="*/ 401898 h 803795"/>
                <a:gd name="connsiteX0-29" fmla="*/ 0 w 991020"/>
                <a:gd name="connsiteY0-30" fmla="*/ 400042 h 801939"/>
                <a:gd name="connsiteX1-31" fmla="*/ 284154 w 991020"/>
                <a:gd name="connsiteY1-32" fmla="*/ 0 h 801939"/>
                <a:gd name="connsiteX2-33" fmla="*/ 799616 w 991020"/>
                <a:gd name="connsiteY2-34" fmla="*/ 2222 h 801939"/>
                <a:gd name="connsiteX3-35" fmla="*/ 991020 w 991020"/>
                <a:gd name="connsiteY3-36" fmla="*/ 400042 h 801939"/>
                <a:gd name="connsiteX4-37" fmla="*/ 693608 w 991020"/>
                <a:gd name="connsiteY4-38" fmla="*/ 801939 h 801939"/>
                <a:gd name="connsiteX5-39" fmla="*/ 181937 w 991020"/>
                <a:gd name="connsiteY5-40" fmla="*/ 797834 h 801939"/>
                <a:gd name="connsiteX6-41" fmla="*/ 0 w 991020"/>
                <a:gd name="connsiteY6-42" fmla="*/ 400042 h 801939"/>
                <a:gd name="connsiteX0-43" fmla="*/ 0 w 991020"/>
                <a:gd name="connsiteY0-44" fmla="*/ 400042 h 801939"/>
                <a:gd name="connsiteX1-45" fmla="*/ 284154 w 991020"/>
                <a:gd name="connsiteY1-46" fmla="*/ 0 h 801939"/>
                <a:gd name="connsiteX2-47" fmla="*/ 799616 w 991020"/>
                <a:gd name="connsiteY2-48" fmla="*/ 2222 h 801939"/>
                <a:gd name="connsiteX3-49" fmla="*/ 991020 w 991020"/>
                <a:gd name="connsiteY3-50" fmla="*/ 400042 h 801939"/>
                <a:gd name="connsiteX4-51" fmla="*/ 693608 w 991020"/>
                <a:gd name="connsiteY4-52" fmla="*/ 801939 h 801939"/>
                <a:gd name="connsiteX5-53" fmla="*/ 189519 w 991020"/>
                <a:gd name="connsiteY5-54" fmla="*/ 794069 h 801939"/>
                <a:gd name="connsiteX6-55" fmla="*/ 0 w 991020"/>
                <a:gd name="connsiteY6-56" fmla="*/ 400042 h 801939"/>
                <a:gd name="connsiteX0-57" fmla="*/ 0 w 991020"/>
                <a:gd name="connsiteY0-58" fmla="*/ 400042 h 801939"/>
                <a:gd name="connsiteX1-59" fmla="*/ 284154 w 991020"/>
                <a:gd name="connsiteY1-60" fmla="*/ 0 h 801939"/>
                <a:gd name="connsiteX2-61" fmla="*/ 799616 w 991020"/>
                <a:gd name="connsiteY2-62" fmla="*/ 2222 h 801939"/>
                <a:gd name="connsiteX3-63" fmla="*/ 991020 w 991020"/>
                <a:gd name="connsiteY3-64" fmla="*/ 400042 h 801939"/>
                <a:gd name="connsiteX4-65" fmla="*/ 693608 w 991020"/>
                <a:gd name="connsiteY4-66" fmla="*/ 801939 h 801939"/>
                <a:gd name="connsiteX5-67" fmla="*/ 200894 w 991020"/>
                <a:gd name="connsiteY5-68" fmla="*/ 788421 h 801939"/>
                <a:gd name="connsiteX6-69" fmla="*/ 0 w 991020"/>
                <a:gd name="connsiteY6-70" fmla="*/ 400042 h 801939"/>
                <a:gd name="connsiteX0-71" fmla="*/ 0 w 987203"/>
                <a:gd name="connsiteY0-72" fmla="*/ 388693 h 801939"/>
                <a:gd name="connsiteX1-73" fmla="*/ 280337 w 987203"/>
                <a:gd name="connsiteY1-74" fmla="*/ 0 h 801939"/>
                <a:gd name="connsiteX2-75" fmla="*/ 795799 w 987203"/>
                <a:gd name="connsiteY2-76" fmla="*/ 2222 h 801939"/>
                <a:gd name="connsiteX3-77" fmla="*/ 987203 w 987203"/>
                <a:gd name="connsiteY3-78" fmla="*/ 400042 h 801939"/>
                <a:gd name="connsiteX4-79" fmla="*/ 689791 w 987203"/>
                <a:gd name="connsiteY4-80" fmla="*/ 801939 h 801939"/>
                <a:gd name="connsiteX5-81" fmla="*/ 197077 w 987203"/>
                <a:gd name="connsiteY5-82" fmla="*/ 788421 h 801939"/>
                <a:gd name="connsiteX6-83" fmla="*/ 0 w 987203"/>
                <a:gd name="connsiteY6-84" fmla="*/ 388693 h 801939"/>
                <a:gd name="connsiteX0-85" fmla="*/ 0 w 990994"/>
                <a:gd name="connsiteY0-86" fmla="*/ 390576 h 801939"/>
                <a:gd name="connsiteX1-87" fmla="*/ 284128 w 990994"/>
                <a:gd name="connsiteY1-88" fmla="*/ 0 h 801939"/>
                <a:gd name="connsiteX2-89" fmla="*/ 799590 w 990994"/>
                <a:gd name="connsiteY2-90" fmla="*/ 2222 h 801939"/>
                <a:gd name="connsiteX3-91" fmla="*/ 990994 w 990994"/>
                <a:gd name="connsiteY3-92" fmla="*/ 400042 h 801939"/>
                <a:gd name="connsiteX4-93" fmla="*/ 693582 w 990994"/>
                <a:gd name="connsiteY4-94" fmla="*/ 801939 h 801939"/>
                <a:gd name="connsiteX5-95" fmla="*/ 200868 w 990994"/>
                <a:gd name="connsiteY5-96" fmla="*/ 788421 h 801939"/>
                <a:gd name="connsiteX6-97" fmla="*/ 0 w 990994"/>
                <a:gd name="connsiteY6-98" fmla="*/ 390576 h 801939"/>
                <a:gd name="connsiteX0-99" fmla="*/ 0 w 990994"/>
                <a:gd name="connsiteY0-100" fmla="*/ 403781 h 815144"/>
                <a:gd name="connsiteX1-101" fmla="*/ 301204 w 990994"/>
                <a:gd name="connsiteY1-102" fmla="*/ 0 h 815144"/>
                <a:gd name="connsiteX2-103" fmla="*/ 799590 w 990994"/>
                <a:gd name="connsiteY2-104" fmla="*/ 15427 h 815144"/>
                <a:gd name="connsiteX3-105" fmla="*/ 990994 w 990994"/>
                <a:gd name="connsiteY3-106" fmla="*/ 413247 h 815144"/>
                <a:gd name="connsiteX4-107" fmla="*/ 693582 w 990994"/>
                <a:gd name="connsiteY4-108" fmla="*/ 815144 h 815144"/>
                <a:gd name="connsiteX5-109" fmla="*/ 200868 w 990994"/>
                <a:gd name="connsiteY5-110" fmla="*/ 801626 h 815144"/>
                <a:gd name="connsiteX6-111" fmla="*/ 0 w 990994"/>
                <a:gd name="connsiteY6-112" fmla="*/ 403781 h 815144"/>
                <a:gd name="connsiteX0-113" fmla="*/ 0 w 990994"/>
                <a:gd name="connsiteY0-114" fmla="*/ 405717 h 817080"/>
                <a:gd name="connsiteX1-115" fmla="*/ 286063 w 990994"/>
                <a:gd name="connsiteY1-116" fmla="*/ 0 h 817080"/>
                <a:gd name="connsiteX2-117" fmla="*/ 799590 w 990994"/>
                <a:gd name="connsiteY2-118" fmla="*/ 17363 h 817080"/>
                <a:gd name="connsiteX3-119" fmla="*/ 990994 w 990994"/>
                <a:gd name="connsiteY3-120" fmla="*/ 415183 h 817080"/>
                <a:gd name="connsiteX4-121" fmla="*/ 693582 w 990994"/>
                <a:gd name="connsiteY4-122" fmla="*/ 817080 h 817080"/>
                <a:gd name="connsiteX5-123" fmla="*/ 200868 w 990994"/>
                <a:gd name="connsiteY5-124" fmla="*/ 803562 h 817080"/>
                <a:gd name="connsiteX6-125" fmla="*/ 0 w 990994"/>
                <a:gd name="connsiteY6-126" fmla="*/ 405717 h 817080"/>
                <a:gd name="connsiteX0-127" fmla="*/ 0 w 990994"/>
                <a:gd name="connsiteY0-128" fmla="*/ 405717 h 817080"/>
                <a:gd name="connsiteX1-129" fmla="*/ 286063 w 990994"/>
                <a:gd name="connsiteY1-130" fmla="*/ 0 h 817080"/>
                <a:gd name="connsiteX2-131" fmla="*/ 783999 w 990994"/>
                <a:gd name="connsiteY2-132" fmla="*/ 7381 h 817080"/>
                <a:gd name="connsiteX3-133" fmla="*/ 990994 w 990994"/>
                <a:gd name="connsiteY3-134" fmla="*/ 415183 h 817080"/>
                <a:gd name="connsiteX4-135" fmla="*/ 693582 w 990994"/>
                <a:gd name="connsiteY4-136" fmla="*/ 817080 h 817080"/>
                <a:gd name="connsiteX5-137" fmla="*/ 200868 w 990994"/>
                <a:gd name="connsiteY5-138" fmla="*/ 803562 h 817080"/>
                <a:gd name="connsiteX6-139" fmla="*/ 0 w 990994"/>
                <a:gd name="connsiteY6-140" fmla="*/ 405717 h 817080"/>
                <a:gd name="connsiteX0-141" fmla="*/ 0 w 986719"/>
                <a:gd name="connsiteY0-142" fmla="*/ 405717 h 817080"/>
                <a:gd name="connsiteX1-143" fmla="*/ 286063 w 986719"/>
                <a:gd name="connsiteY1-144" fmla="*/ 0 h 817080"/>
                <a:gd name="connsiteX2-145" fmla="*/ 783999 w 986719"/>
                <a:gd name="connsiteY2-146" fmla="*/ 7381 h 817080"/>
                <a:gd name="connsiteX3-147" fmla="*/ 986719 w 986719"/>
                <a:gd name="connsiteY3-148" fmla="*/ 420851 h 817080"/>
                <a:gd name="connsiteX4-149" fmla="*/ 693582 w 986719"/>
                <a:gd name="connsiteY4-150" fmla="*/ 817080 h 817080"/>
                <a:gd name="connsiteX5-151" fmla="*/ 200868 w 986719"/>
                <a:gd name="connsiteY5-152" fmla="*/ 803562 h 817080"/>
                <a:gd name="connsiteX6-153" fmla="*/ 0 w 986719"/>
                <a:gd name="connsiteY6-154" fmla="*/ 405717 h 817080"/>
                <a:gd name="connsiteX0-155" fmla="*/ 0 w 986719"/>
                <a:gd name="connsiteY0-156" fmla="*/ 405717 h 812824"/>
                <a:gd name="connsiteX1-157" fmla="*/ 286063 w 986719"/>
                <a:gd name="connsiteY1-158" fmla="*/ 0 h 812824"/>
                <a:gd name="connsiteX2-159" fmla="*/ 783999 w 986719"/>
                <a:gd name="connsiteY2-160" fmla="*/ 7381 h 812824"/>
                <a:gd name="connsiteX3-161" fmla="*/ 986719 w 986719"/>
                <a:gd name="connsiteY3-162" fmla="*/ 420851 h 812824"/>
                <a:gd name="connsiteX4-163" fmla="*/ 695014 w 986719"/>
                <a:gd name="connsiteY4-164" fmla="*/ 812824 h 812824"/>
                <a:gd name="connsiteX5-165" fmla="*/ 200868 w 986719"/>
                <a:gd name="connsiteY5-166" fmla="*/ 803562 h 812824"/>
                <a:gd name="connsiteX6-167" fmla="*/ 0 w 986719"/>
                <a:gd name="connsiteY6-168" fmla="*/ 405717 h 812824"/>
                <a:gd name="connsiteX0-169" fmla="*/ 0 w 986719"/>
                <a:gd name="connsiteY0-170" fmla="*/ 405717 h 812824"/>
                <a:gd name="connsiteX1-171" fmla="*/ 286063 w 986719"/>
                <a:gd name="connsiteY1-172" fmla="*/ 0 h 812824"/>
                <a:gd name="connsiteX2-173" fmla="*/ 789686 w 986719"/>
                <a:gd name="connsiteY2-174" fmla="*/ 4580 h 812824"/>
                <a:gd name="connsiteX3-175" fmla="*/ 986719 w 986719"/>
                <a:gd name="connsiteY3-176" fmla="*/ 420851 h 812824"/>
                <a:gd name="connsiteX4-177" fmla="*/ 695014 w 986719"/>
                <a:gd name="connsiteY4-178" fmla="*/ 812824 h 812824"/>
                <a:gd name="connsiteX5-179" fmla="*/ 200868 w 986719"/>
                <a:gd name="connsiteY5-180" fmla="*/ 803562 h 812824"/>
                <a:gd name="connsiteX6-181" fmla="*/ 0 w 986719"/>
                <a:gd name="connsiteY6-182" fmla="*/ 405717 h 812824"/>
                <a:gd name="connsiteX0-183" fmla="*/ 0 w 995244"/>
                <a:gd name="connsiteY0-184" fmla="*/ 405717 h 812824"/>
                <a:gd name="connsiteX1-185" fmla="*/ 286063 w 995244"/>
                <a:gd name="connsiteY1-186" fmla="*/ 0 h 812824"/>
                <a:gd name="connsiteX2-187" fmla="*/ 789686 w 995244"/>
                <a:gd name="connsiteY2-188" fmla="*/ 4580 h 812824"/>
                <a:gd name="connsiteX3-189" fmla="*/ 995244 w 995244"/>
                <a:gd name="connsiteY3-190" fmla="*/ 418996 h 812824"/>
                <a:gd name="connsiteX4-191" fmla="*/ 695014 w 995244"/>
                <a:gd name="connsiteY4-192" fmla="*/ 812824 h 812824"/>
                <a:gd name="connsiteX5-193" fmla="*/ 200868 w 995244"/>
                <a:gd name="connsiteY5-194" fmla="*/ 803562 h 812824"/>
                <a:gd name="connsiteX6-195" fmla="*/ 0 w 995244"/>
                <a:gd name="connsiteY6-196" fmla="*/ 405717 h 812824"/>
                <a:gd name="connsiteX0-197" fmla="*/ 0 w 994315"/>
                <a:gd name="connsiteY0-198" fmla="*/ 405717 h 812824"/>
                <a:gd name="connsiteX1-199" fmla="*/ 286063 w 994315"/>
                <a:gd name="connsiteY1-200" fmla="*/ 0 h 812824"/>
                <a:gd name="connsiteX2-201" fmla="*/ 789686 w 994315"/>
                <a:gd name="connsiteY2-202" fmla="*/ 4580 h 812824"/>
                <a:gd name="connsiteX3-203" fmla="*/ 994315 w 994315"/>
                <a:gd name="connsiteY3-204" fmla="*/ 412422 h 812824"/>
                <a:gd name="connsiteX4-205" fmla="*/ 695014 w 994315"/>
                <a:gd name="connsiteY4-206" fmla="*/ 812824 h 812824"/>
                <a:gd name="connsiteX5-207" fmla="*/ 200868 w 994315"/>
                <a:gd name="connsiteY5-208" fmla="*/ 803562 h 812824"/>
                <a:gd name="connsiteX6-209" fmla="*/ 0 w 994315"/>
                <a:gd name="connsiteY6-210" fmla="*/ 405717 h 8128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94315" h="812824">
                  <a:moveTo>
                    <a:pt x="0" y="405717"/>
                  </a:moveTo>
                  <a:lnTo>
                    <a:pt x="286063" y="0"/>
                  </a:lnTo>
                  <a:lnTo>
                    <a:pt x="789686" y="4580"/>
                  </a:lnTo>
                  <a:lnTo>
                    <a:pt x="994315" y="412422"/>
                  </a:lnTo>
                  <a:lnTo>
                    <a:pt x="695014" y="812824"/>
                  </a:lnTo>
                  <a:lnTo>
                    <a:pt x="200868" y="803562"/>
                  </a:lnTo>
                  <a:lnTo>
                    <a:pt x="0" y="405717"/>
                  </a:lnTo>
                  <a:close/>
                </a:path>
              </a:pathLst>
            </a:custGeom>
            <a:solidFill>
              <a:srgbClr val="F368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5" name="文本框 14"/>
            <p:cNvSpPr txBox="1">
              <a:spLocks noChangeArrowheads="1"/>
            </p:cNvSpPr>
            <p:nvPr/>
          </p:nvSpPr>
          <p:spPr bwMode="auto">
            <a:xfrm>
              <a:off x="4000028" y="3075601"/>
              <a:ext cx="1008062" cy="549275"/>
            </a:xfrm>
            <a:prstGeom prst="rect">
              <a:avLst/>
            </a:prstGeom>
            <a:noFill/>
            <a:ln>
              <a:noFill/>
            </a:ln>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defRPr/>
              </a:pPr>
              <a:r>
                <a:rPr lang="zh-CN" altLang="en-US" sz="3200" b="1" dirty="0">
                  <a:solidFill>
                    <a:schemeClr val="bg1"/>
                  </a:solidFill>
                  <a:latin typeface="+mj-ea"/>
                  <a:ea typeface="+mj-ea"/>
                </a:rPr>
                <a:t>中间</a:t>
              </a:r>
            </a:p>
          </p:txBody>
        </p:sp>
        <p:sp>
          <p:nvSpPr>
            <p:cNvPr id="51210" name="文本框 10"/>
            <p:cNvSpPr txBox="1">
              <a:spLocks noChangeArrowheads="1"/>
            </p:cNvSpPr>
            <p:nvPr/>
          </p:nvSpPr>
          <p:spPr bwMode="auto">
            <a:xfrm>
              <a:off x="4826068" y="3265516"/>
              <a:ext cx="1008112" cy="27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1600" b="1">
                  <a:solidFill>
                    <a:srgbClr val="000000"/>
                  </a:solidFill>
                  <a:latin typeface="楷体" panose="02010609060101010101" pitchFamily="49" charset="-122"/>
                  <a:ea typeface="楷体" panose="02010609060101010101" pitchFamily="49" charset="-122"/>
                </a:rPr>
                <a:t>（</a:t>
              </a:r>
              <a:r>
                <a:rPr lang="en-US" altLang="zh-CN" sz="1600" b="1">
                  <a:solidFill>
                    <a:srgbClr val="000000"/>
                  </a:solidFill>
                  <a:latin typeface="楷体" panose="02010609060101010101" pitchFamily="49" charset="-122"/>
                  <a:ea typeface="楷体" panose="02010609060101010101" pitchFamily="49" charset="-122"/>
                </a:rPr>
                <a:t>3</a:t>
              </a:r>
              <a:r>
                <a:rPr lang="zh-CN" altLang="en-US" sz="1600" b="1">
                  <a:solidFill>
                    <a:srgbClr val="000000"/>
                  </a:solidFill>
                  <a:latin typeface="楷体" panose="02010609060101010101" pitchFamily="49" charset="-122"/>
                  <a:ea typeface="楷体" panose="02010609060101010101" pitchFamily="49" charset="-122"/>
                </a:rPr>
                <a:t>～</a:t>
              </a:r>
              <a:r>
                <a:rPr lang="en-US" altLang="zh-CN" sz="1600" b="1">
                  <a:solidFill>
                    <a:srgbClr val="000000"/>
                  </a:solidFill>
                  <a:latin typeface="楷体" panose="02010609060101010101" pitchFamily="49" charset="-122"/>
                  <a:ea typeface="楷体" panose="02010609060101010101" pitchFamily="49" charset="-122"/>
                </a:rPr>
                <a:t>5</a:t>
              </a:r>
              <a:r>
                <a:rPr lang="zh-CN" altLang="en-US" sz="1600" b="1">
                  <a:solidFill>
                    <a:srgbClr val="000000"/>
                  </a:solidFill>
                  <a:latin typeface="楷体" panose="02010609060101010101" pitchFamily="49" charset="-122"/>
                  <a:ea typeface="楷体" panose="02010609060101010101" pitchFamily="49" charset="-122"/>
                </a:rPr>
                <a:t>段）</a:t>
              </a:r>
            </a:p>
          </p:txBody>
        </p:sp>
        <p:pic>
          <p:nvPicPr>
            <p:cNvPr id="51211" name="图片 13"/>
            <p:cNvPicPr>
              <a:picLocks noChangeArrowheads="1"/>
            </p:cNvPicPr>
            <p:nvPr/>
          </p:nvPicPr>
          <p:blipFill>
            <a:blip r:embed="rId2" cstate="print">
              <a:extLst>
                <a:ext uri="{28A0092B-C50C-407E-A947-70E740481C1C}">
                  <a14:useLocalDpi xmlns:a14="http://schemas.microsoft.com/office/drawing/2010/main" val="0"/>
                </a:ext>
              </a:extLst>
            </a:blip>
            <a:srcRect r="82106"/>
            <a:stretch>
              <a:fillRect/>
            </a:stretch>
          </p:blipFill>
          <p:spPr bwMode="auto">
            <a:xfrm>
              <a:off x="3495203" y="2974001"/>
              <a:ext cx="456776"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7" name="矩形 8"/>
          <p:cNvSpPr>
            <a:spLocks noChangeArrowheads="1"/>
          </p:cNvSpPr>
          <p:nvPr/>
        </p:nvSpPr>
        <p:spPr bwMode="auto">
          <a:xfrm>
            <a:off x="504825" y="1995488"/>
            <a:ext cx="272573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chemeClr val="bg1"/>
                </a:solidFill>
                <a:latin typeface="宋体" panose="02010600030101010101" pitchFamily="2" charset="-122"/>
              </a:rPr>
              <a:t>    梅蕊参加考试，并参与实验室研究</a:t>
            </a:r>
          </a:p>
        </p:txBody>
      </p:sp>
      <p:sp>
        <p:nvSpPr>
          <p:cNvPr id="26628" name="矩形 9"/>
          <p:cNvSpPr>
            <a:spLocks noChangeArrowheads="1"/>
          </p:cNvSpPr>
          <p:nvPr/>
        </p:nvSpPr>
        <p:spPr bwMode="auto">
          <a:xfrm>
            <a:off x="4119563" y="1173163"/>
            <a:ext cx="4572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0000"/>
              </a:lnSpc>
            </a:pPr>
            <a:r>
              <a:rPr lang="zh-CN" altLang="en-US" sz="3200" b="1">
                <a:solidFill>
                  <a:schemeClr val="bg1"/>
                </a:solidFill>
                <a:latin typeface="宋体" panose="02010600030101010101" pitchFamily="2" charset="-122"/>
              </a:rPr>
              <a:t>梅蕊在机器人的帮助下获得满分</a:t>
            </a:r>
            <a:endParaRPr lang="en-US" altLang="zh-CN" sz="3200" b="1">
              <a:solidFill>
                <a:schemeClr val="bg1"/>
              </a:solidFill>
              <a:latin typeface="宋体" panose="02010600030101010101" pitchFamily="2" charset="-122"/>
            </a:endParaRPr>
          </a:p>
          <a:p>
            <a:pPr>
              <a:lnSpc>
                <a:spcPct val="120000"/>
              </a:lnSpc>
            </a:pPr>
            <a:r>
              <a:rPr lang="zh-CN" altLang="en-US" sz="3200" b="1">
                <a:solidFill>
                  <a:schemeClr val="bg1"/>
                </a:solidFill>
                <a:latin typeface="宋体" panose="02010600030101010101" pitchFamily="2" charset="-122"/>
              </a:rPr>
              <a:t>老师决定让梅蕊参与科学实验室的研究</a:t>
            </a:r>
            <a:endParaRPr lang="en-US" altLang="zh-CN" sz="3200" b="1">
              <a:solidFill>
                <a:schemeClr val="bg1"/>
              </a:solidFill>
              <a:latin typeface="宋体" panose="02010600030101010101" pitchFamily="2" charset="-122"/>
            </a:endParaRPr>
          </a:p>
          <a:p>
            <a:pPr>
              <a:lnSpc>
                <a:spcPct val="120000"/>
              </a:lnSpc>
            </a:pPr>
            <a:r>
              <a:rPr lang="zh-CN" altLang="en-US" sz="3200" b="1">
                <a:solidFill>
                  <a:schemeClr val="bg1"/>
                </a:solidFill>
                <a:latin typeface="宋体" panose="02010600030101010101" pitchFamily="2" charset="-122"/>
              </a:rPr>
              <a:t>因缺少操作经验，梅蕊在实验室里闯了祸</a:t>
            </a:r>
          </a:p>
        </p:txBody>
      </p:sp>
      <p:sp>
        <p:nvSpPr>
          <p:cNvPr id="11" name="左中括号 10"/>
          <p:cNvSpPr/>
          <p:nvPr/>
        </p:nvSpPr>
        <p:spPr>
          <a:xfrm>
            <a:off x="3708400" y="1635125"/>
            <a:ext cx="358775" cy="2592388"/>
          </a:xfrm>
          <a:prstGeom prst="leftBracket">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cxnSp>
        <p:nvCxnSpPr>
          <p:cNvPr id="13" name="直接连接符 12"/>
          <p:cNvCxnSpPr>
            <a:stCxn id="11" idx="1"/>
          </p:cNvCxnSpPr>
          <p:nvPr/>
        </p:nvCxnSpPr>
        <p:spPr>
          <a:xfrm>
            <a:off x="3708400" y="2932113"/>
            <a:ext cx="287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ipe(left)">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wipe(down)">
                                      <p:cBhvr>
                                        <p:cTn id="12" dur="500"/>
                                        <p:tgtEl>
                                          <p:spTgt spid="26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628"/>
                                        </p:tgtEl>
                                        <p:attrNameLst>
                                          <p:attrName>style.visibility</p:attrName>
                                        </p:attrNameLst>
                                      </p:cBhvr>
                                      <p:to>
                                        <p:strVal val="visible"/>
                                      </p:to>
                                    </p:set>
                                    <p:animEffect transition="in" filter="wipe(up)">
                                      <p:cBhvr>
                                        <p:cTn id="25"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组合 6"/>
          <p:cNvGrpSpPr>
            <a:grpSpLocks/>
          </p:cNvGrpSpPr>
          <p:nvPr/>
        </p:nvGrpSpPr>
        <p:grpSpPr bwMode="auto">
          <a:xfrm>
            <a:off x="147638" y="566738"/>
            <a:ext cx="2552700" cy="909637"/>
            <a:chOff x="3495203" y="2974001"/>
            <a:chExt cx="2552700" cy="909637"/>
          </a:xfrm>
        </p:grpSpPr>
        <p:pic>
          <p:nvPicPr>
            <p:cNvPr id="52229" name="图片 13"/>
            <p:cNvPicPr>
              <a:picLocks noChangeArrowheads="1"/>
            </p:cNvPicPr>
            <p:nvPr/>
          </p:nvPicPr>
          <p:blipFill>
            <a:blip r:embed="rId2" cstate="print">
              <a:extLst>
                <a:ext uri="{28A0092B-C50C-407E-A947-70E740481C1C}">
                  <a14:useLocalDpi xmlns:a14="http://schemas.microsoft.com/office/drawing/2010/main" val="0"/>
                </a:ext>
              </a:extLst>
            </a:blip>
            <a:srcRect l="34776"/>
            <a:stretch>
              <a:fillRect/>
            </a:stretch>
          </p:blipFill>
          <p:spPr bwMode="auto">
            <a:xfrm>
              <a:off x="4382933" y="2974001"/>
              <a:ext cx="166497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六边形 1"/>
            <p:cNvSpPr/>
            <p:nvPr/>
          </p:nvSpPr>
          <p:spPr>
            <a:xfrm rot="1584440">
              <a:off x="3925415" y="3018451"/>
              <a:ext cx="993775" cy="819150"/>
            </a:xfrm>
            <a:custGeom>
              <a:avLst/>
              <a:gdLst>
                <a:gd name="connsiteX0" fmla="*/ 0 w 991020"/>
                <a:gd name="connsiteY0" fmla="*/ 401898 h 803795"/>
                <a:gd name="connsiteX1" fmla="*/ 297412 w 991020"/>
                <a:gd name="connsiteY1" fmla="*/ 0 h 803795"/>
                <a:gd name="connsiteX2" fmla="*/ 693608 w 991020"/>
                <a:gd name="connsiteY2" fmla="*/ 0 h 803795"/>
                <a:gd name="connsiteX3" fmla="*/ 991020 w 991020"/>
                <a:gd name="connsiteY3" fmla="*/ 401898 h 803795"/>
                <a:gd name="connsiteX4" fmla="*/ 693608 w 991020"/>
                <a:gd name="connsiteY4" fmla="*/ 803795 h 803795"/>
                <a:gd name="connsiteX5" fmla="*/ 297412 w 991020"/>
                <a:gd name="connsiteY5" fmla="*/ 803795 h 803795"/>
                <a:gd name="connsiteX6" fmla="*/ 0 w 991020"/>
                <a:gd name="connsiteY6" fmla="*/ 401898 h 803795"/>
                <a:gd name="connsiteX0-1" fmla="*/ 0 w 991020"/>
                <a:gd name="connsiteY0-2" fmla="*/ 401898 h 803795"/>
                <a:gd name="connsiteX1-3" fmla="*/ 297412 w 991020"/>
                <a:gd name="connsiteY1-4" fmla="*/ 0 h 803795"/>
                <a:gd name="connsiteX2-5" fmla="*/ 799616 w 991020"/>
                <a:gd name="connsiteY2-6" fmla="*/ 4078 h 803795"/>
                <a:gd name="connsiteX3-7" fmla="*/ 991020 w 991020"/>
                <a:gd name="connsiteY3-8" fmla="*/ 401898 h 803795"/>
                <a:gd name="connsiteX4-9" fmla="*/ 693608 w 991020"/>
                <a:gd name="connsiteY4-10" fmla="*/ 803795 h 803795"/>
                <a:gd name="connsiteX5-11" fmla="*/ 297412 w 991020"/>
                <a:gd name="connsiteY5-12" fmla="*/ 803795 h 803795"/>
                <a:gd name="connsiteX6-13" fmla="*/ 0 w 991020"/>
                <a:gd name="connsiteY6-14" fmla="*/ 401898 h 803795"/>
                <a:gd name="connsiteX0-15" fmla="*/ 0 w 991020"/>
                <a:gd name="connsiteY0-16" fmla="*/ 401898 h 803795"/>
                <a:gd name="connsiteX1-17" fmla="*/ 297412 w 991020"/>
                <a:gd name="connsiteY1-18" fmla="*/ 0 h 803795"/>
                <a:gd name="connsiteX2-19" fmla="*/ 799616 w 991020"/>
                <a:gd name="connsiteY2-20" fmla="*/ 4078 h 803795"/>
                <a:gd name="connsiteX3-21" fmla="*/ 991020 w 991020"/>
                <a:gd name="connsiteY3-22" fmla="*/ 401898 h 803795"/>
                <a:gd name="connsiteX4-23" fmla="*/ 693608 w 991020"/>
                <a:gd name="connsiteY4-24" fmla="*/ 803795 h 803795"/>
                <a:gd name="connsiteX5-25" fmla="*/ 181937 w 991020"/>
                <a:gd name="connsiteY5-26" fmla="*/ 799690 h 803795"/>
                <a:gd name="connsiteX6-27" fmla="*/ 0 w 991020"/>
                <a:gd name="connsiteY6-28" fmla="*/ 401898 h 803795"/>
                <a:gd name="connsiteX0-29" fmla="*/ 0 w 991020"/>
                <a:gd name="connsiteY0-30" fmla="*/ 400042 h 801939"/>
                <a:gd name="connsiteX1-31" fmla="*/ 284154 w 991020"/>
                <a:gd name="connsiteY1-32" fmla="*/ 0 h 801939"/>
                <a:gd name="connsiteX2-33" fmla="*/ 799616 w 991020"/>
                <a:gd name="connsiteY2-34" fmla="*/ 2222 h 801939"/>
                <a:gd name="connsiteX3-35" fmla="*/ 991020 w 991020"/>
                <a:gd name="connsiteY3-36" fmla="*/ 400042 h 801939"/>
                <a:gd name="connsiteX4-37" fmla="*/ 693608 w 991020"/>
                <a:gd name="connsiteY4-38" fmla="*/ 801939 h 801939"/>
                <a:gd name="connsiteX5-39" fmla="*/ 181937 w 991020"/>
                <a:gd name="connsiteY5-40" fmla="*/ 797834 h 801939"/>
                <a:gd name="connsiteX6-41" fmla="*/ 0 w 991020"/>
                <a:gd name="connsiteY6-42" fmla="*/ 400042 h 801939"/>
                <a:gd name="connsiteX0-43" fmla="*/ 0 w 991020"/>
                <a:gd name="connsiteY0-44" fmla="*/ 400042 h 801939"/>
                <a:gd name="connsiteX1-45" fmla="*/ 284154 w 991020"/>
                <a:gd name="connsiteY1-46" fmla="*/ 0 h 801939"/>
                <a:gd name="connsiteX2-47" fmla="*/ 799616 w 991020"/>
                <a:gd name="connsiteY2-48" fmla="*/ 2222 h 801939"/>
                <a:gd name="connsiteX3-49" fmla="*/ 991020 w 991020"/>
                <a:gd name="connsiteY3-50" fmla="*/ 400042 h 801939"/>
                <a:gd name="connsiteX4-51" fmla="*/ 693608 w 991020"/>
                <a:gd name="connsiteY4-52" fmla="*/ 801939 h 801939"/>
                <a:gd name="connsiteX5-53" fmla="*/ 189519 w 991020"/>
                <a:gd name="connsiteY5-54" fmla="*/ 794069 h 801939"/>
                <a:gd name="connsiteX6-55" fmla="*/ 0 w 991020"/>
                <a:gd name="connsiteY6-56" fmla="*/ 400042 h 801939"/>
                <a:gd name="connsiteX0-57" fmla="*/ 0 w 991020"/>
                <a:gd name="connsiteY0-58" fmla="*/ 400042 h 801939"/>
                <a:gd name="connsiteX1-59" fmla="*/ 284154 w 991020"/>
                <a:gd name="connsiteY1-60" fmla="*/ 0 h 801939"/>
                <a:gd name="connsiteX2-61" fmla="*/ 799616 w 991020"/>
                <a:gd name="connsiteY2-62" fmla="*/ 2222 h 801939"/>
                <a:gd name="connsiteX3-63" fmla="*/ 991020 w 991020"/>
                <a:gd name="connsiteY3-64" fmla="*/ 400042 h 801939"/>
                <a:gd name="connsiteX4-65" fmla="*/ 693608 w 991020"/>
                <a:gd name="connsiteY4-66" fmla="*/ 801939 h 801939"/>
                <a:gd name="connsiteX5-67" fmla="*/ 200894 w 991020"/>
                <a:gd name="connsiteY5-68" fmla="*/ 788421 h 801939"/>
                <a:gd name="connsiteX6-69" fmla="*/ 0 w 991020"/>
                <a:gd name="connsiteY6-70" fmla="*/ 400042 h 801939"/>
                <a:gd name="connsiteX0-71" fmla="*/ 0 w 987203"/>
                <a:gd name="connsiteY0-72" fmla="*/ 388693 h 801939"/>
                <a:gd name="connsiteX1-73" fmla="*/ 280337 w 987203"/>
                <a:gd name="connsiteY1-74" fmla="*/ 0 h 801939"/>
                <a:gd name="connsiteX2-75" fmla="*/ 795799 w 987203"/>
                <a:gd name="connsiteY2-76" fmla="*/ 2222 h 801939"/>
                <a:gd name="connsiteX3-77" fmla="*/ 987203 w 987203"/>
                <a:gd name="connsiteY3-78" fmla="*/ 400042 h 801939"/>
                <a:gd name="connsiteX4-79" fmla="*/ 689791 w 987203"/>
                <a:gd name="connsiteY4-80" fmla="*/ 801939 h 801939"/>
                <a:gd name="connsiteX5-81" fmla="*/ 197077 w 987203"/>
                <a:gd name="connsiteY5-82" fmla="*/ 788421 h 801939"/>
                <a:gd name="connsiteX6-83" fmla="*/ 0 w 987203"/>
                <a:gd name="connsiteY6-84" fmla="*/ 388693 h 801939"/>
                <a:gd name="connsiteX0-85" fmla="*/ 0 w 990994"/>
                <a:gd name="connsiteY0-86" fmla="*/ 390576 h 801939"/>
                <a:gd name="connsiteX1-87" fmla="*/ 284128 w 990994"/>
                <a:gd name="connsiteY1-88" fmla="*/ 0 h 801939"/>
                <a:gd name="connsiteX2-89" fmla="*/ 799590 w 990994"/>
                <a:gd name="connsiteY2-90" fmla="*/ 2222 h 801939"/>
                <a:gd name="connsiteX3-91" fmla="*/ 990994 w 990994"/>
                <a:gd name="connsiteY3-92" fmla="*/ 400042 h 801939"/>
                <a:gd name="connsiteX4-93" fmla="*/ 693582 w 990994"/>
                <a:gd name="connsiteY4-94" fmla="*/ 801939 h 801939"/>
                <a:gd name="connsiteX5-95" fmla="*/ 200868 w 990994"/>
                <a:gd name="connsiteY5-96" fmla="*/ 788421 h 801939"/>
                <a:gd name="connsiteX6-97" fmla="*/ 0 w 990994"/>
                <a:gd name="connsiteY6-98" fmla="*/ 390576 h 801939"/>
                <a:gd name="connsiteX0-99" fmla="*/ 0 w 990994"/>
                <a:gd name="connsiteY0-100" fmla="*/ 403781 h 815144"/>
                <a:gd name="connsiteX1-101" fmla="*/ 301204 w 990994"/>
                <a:gd name="connsiteY1-102" fmla="*/ 0 h 815144"/>
                <a:gd name="connsiteX2-103" fmla="*/ 799590 w 990994"/>
                <a:gd name="connsiteY2-104" fmla="*/ 15427 h 815144"/>
                <a:gd name="connsiteX3-105" fmla="*/ 990994 w 990994"/>
                <a:gd name="connsiteY3-106" fmla="*/ 413247 h 815144"/>
                <a:gd name="connsiteX4-107" fmla="*/ 693582 w 990994"/>
                <a:gd name="connsiteY4-108" fmla="*/ 815144 h 815144"/>
                <a:gd name="connsiteX5-109" fmla="*/ 200868 w 990994"/>
                <a:gd name="connsiteY5-110" fmla="*/ 801626 h 815144"/>
                <a:gd name="connsiteX6-111" fmla="*/ 0 w 990994"/>
                <a:gd name="connsiteY6-112" fmla="*/ 403781 h 815144"/>
                <a:gd name="connsiteX0-113" fmla="*/ 0 w 990994"/>
                <a:gd name="connsiteY0-114" fmla="*/ 405717 h 817080"/>
                <a:gd name="connsiteX1-115" fmla="*/ 286063 w 990994"/>
                <a:gd name="connsiteY1-116" fmla="*/ 0 h 817080"/>
                <a:gd name="connsiteX2-117" fmla="*/ 799590 w 990994"/>
                <a:gd name="connsiteY2-118" fmla="*/ 17363 h 817080"/>
                <a:gd name="connsiteX3-119" fmla="*/ 990994 w 990994"/>
                <a:gd name="connsiteY3-120" fmla="*/ 415183 h 817080"/>
                <a:gd name="connsiteX4-121" fmla="*/ 693582 w 990994"/>
                <a:gd name="connsiteY4-122" fmla="*/ 817080 h 817080"/>
                <a:gd name="connsiteX5-123" fmla="*/ 200868 w 990994"/>
                <a:gd name="connsiteY5-124" fmla="*/ 803562 h 817080"/>
                <a:gd name="connsiteX6-125" fmla="*/ 0 w 990994"/>
                <a:gd name="connsiteY6-126" fmla="*/ 405717 h 817080"/>
                <a:gd name="connsiteX0-127" fmla="*/ 0 w 990994"/>
                <a:gd name="connsiteY0-128" fmla="*/ 405717 h 817080"/>
                <a:gd name="connsiteX1-129" fmla="*/ 286063 w 990994"/>
                <a:gd name="connsiteY1-130" fmla="*/ 0 h 817080"/>
                <a:gd name="connsiteX2-131" fmla="*/ 783999 w 990994"/>
                <a:gd name="connsiteY2-132" fmla="*/ 7381 h 817080"/>
                <a:gd name="connsiteX3-133" fmla="*/ 990994 w 990994"/>
                <a:gd name="connsiteY3-134" fmla="*/ 415183 h 817080"/>
                <a:gd name="connsiteX4-135" fmla="*/ 693582 w 990994"/>
                <a:gd name="connsiteY4-136" fmla="*/ 817080 h 817080"/>
                <a:gd name="connsiteX5-137" fmla="*/ 200868 w 990994"/>
                <a:gd name="connsiteY5-138" fmla="*/ 803562 h 817080"/>
                <a:gd name="connsiteX6-139" fmla="*/ 0 w 990994"/>
                <a:gd name="connsiteY6-140" fmla="*/ 405717 h 817080"/>
                <a:gd name="connsiteX0-141" fmla="*/ 0 w 986719"/>
                <a:gd name="connsiteY0-142" fmla="*/ 405717 h 817080"/>
                <a:gd name="connsiteX1-143" fmla="*/ 286063 w 986719"/>
                <a:gd name="connsiteY1-144" fmla="*/ 0 h 817080"/>
                <a:gd name="connsiteX2-145" fmla="*/ 783999 w 986719"/>
                <a:gd name="connsiteY2-146" fmla="*/ 7381 h 817080"/>
                <a:gd name="connsiteX3-147" fmla="*/ 986719 w 986719"/>
                <a:gd name="connsiteY3-148" fmla="*/ 420851 h 817080"/>
                <a:gd name="connsiteX4-149" fmla="*/ 693582 w 986719"/>
                <a:gd name="connsiteY4-150" fmla="*/ 817080 h 817080"/>
                <a:gd name="connsiteX5-151" fmla="*/ 200868 w 986719"/>
                <a:gd name="connsiteY5-152" fmla="*/ 803562 h 817080"/>
                <a:gd name="connsiteX6-153" fmla="*/ 0 w 986719"/>
                <a:gd name="connsiteY6-154" fmla="*/ 405717 h 817080"/>
                <a:gd name="connsiteX0-155" fmla="*/ 0 w 986719"/>
                <a:gd name="connsiteY0-156" fmla="*/ 405717 h 812824"/>
                <a:gd name="connsiteX1-157" fmla="*/ 286063 w 986719"/>
                <a:gd name="connsiteY1-158" fmla="*/ 0 h 812824"/>
                <a:gd name="connsiteX2-159" fmla="*/ 783999 w 986719"/>
                <a:gd name="connsiteY2-160" fmla="*/ 7381 h 812824"/>
                <a:gd name="connsiteX3-161" fmla="*/ 986719 w 986719"/>
                <a:gd name="connsiteY3-162" fmla="*/ 420851 h 812824"/>
                <a:gd name="connsiteX4-163" fmla="*/ 695014 w 986719"/>
                <a:gd name="connsiteY4-164" fmla="*/ 812824 h 812824"/>
                <a:gd name="connsiteX5-165" fmla="*/ 200868 w 986719"/>
                <a:gd name="connsiteY5-166" fmla="*/ 803562 h 812824"/>
                <a:gd name="connsiteX6-167" fmla="*/ 0 w 986719"/>
                <a:gd name="connsiteY6-168" fmla="*/ 405717 h 812824"/>
                <a:gd name="connsiteX0-169" fmla="*/ 0 w 986719"/>
                <a:gd name="connsiteY0-170" fmla="*/ 405717 h 812824"/>
                <a:gd name="connsiteX1-171" fmla="*/ 286063 w 986719"/>
                <a:gd name="connsiteY1-172" fmla="*/ 0 h 812824"/>
                <a:gd name="connsiteX2-173" fmla="*/ 789686 w 986719"/>
                <a:gd name="connsiteY2-174" fmla="*/ 4580 h 812824"/>
                <a:gd name="connsiteX3-175" fmla="*/ 986719 w 986719"/>
                <a:gd name="connsiteY3-176" fmla="*/ 420851 h 812824"/>
                <a:gd name="connsiteX4-177" fmla="*/ 695014 w 986719"/>
                <a:gd name="connsiteY4-178" fmla="*/ 812824 h 812824"/>
                <a:gd name="connsiteX5-179" fmla="*/ 200868 w 986719"/>
                <a:gd name="connsiteY5-180" fmla="*/ 803562 h 812824"/>
                <a:gd name="connsiteX6-181" fmla="*/ 0 w 986719"/>
                <a:gd name="connsiteY6-182" fmla="*/ 405717 h 812824"/>
                <a:gd name="connsiteX0-183" fmla="*/ 0 w 995244"/>
                <a:gd name="connsiteY0-184" fmla="*/ 405717 h 812824"/>
                <a:gd name="connsiteX1-185" fmla="*/ 286063 w 995244"/>
                <a:gd name="connsiteY1-186" fmla="*/ 0 h 812824"/>
                <a:gd name="connsiteX2-187" fmla="*/ 789686 w 995244"/>
                <a:gd name="connsiteY2-188" fmla="*/ 4580 h 812824"/>
                <a:gd name="connsiteX3-189" fmla="*/ 995244 w 995244"/>
                <a:gd name="connsiteY3-190" fmla="*/ 418996 h 812824"/>
                <a:gd name="connsiteX4-191" fmla="*/ 695014 w 995244"/>
                <a:gd name="connsiteY4-192" fmla="*/ 812824 h 812824"/>
                <a:gd name="connsiteX5-193" fmla="*/ 200868 w 995244"/>
                <a:gd name="connsiteY5-194" fmla="*/ 803562 h 812824"/>
                <a:gd name="connsiteX6-195" fmla="*/ 0 w 995244"/>
                <a:gd name="connsiteY6-196" fmla="*/ 405717 h 812824"/>
                <a:gd name="connsiteX0-197" fmla="*/ 0 w 994315"/>
                <a:gd name="connsiteY0-198" fmla="*/ 405717 h 812824"/>
                <a:gd name="connsiteX1-199" fmla="*/ 286063 w 994315"/>
                <a:gd name="connsiteY1-200" fmla="*/ 0 h 812824"/>
                <a:gd name="connsiteX2-201" fmla="*/ 789686 w 994315"/>
                <a:gd name="connsiteY2-202" fmla="*/ 4580 h 812824"/>
                <a:gd name="connsiteX3-203" fmla="*/ 994315 w 994315"/>
                <a:gd name="connsiteY3-204" fmla="*/ 412422 h 812824"/>
                <a:gd name="connsiteX4-205" fmla="*/ 695014 w 994315"/>
                <a:gd name="connsiteY4-206" fmla="*/ 812824 h 812824"/>
                <a:gd name="connsiteX5-207" fmla="*/ 200868 w 994315"/>
                <a:gd name="connsiteY5-208" fmla="*/ 803562 h 812824"/>
                <a:gd name="connsiteX6-209" fmla="*/ 0 w 994315"/>
                <a:gd name="connsiteY6-210" fmla="*/ 405717 h 8128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94315" h="812824">
                  <a:moveTo>
                    <a:pt x="0" y="405717"/>
                  </a:moveTo>
                  <a:lnTo>
                    <a:pt x="286063" y="0"/>
                  </a:lnTo>
                  <a:lnTo>
                    <a:pt x="789686" y="4580"/>
                  </a:lnTo>
                  <a:lnTo>
                    <a:pt x="994315" y="412422"/>
                  </a:lnTo>
                  <a:lnTo>
                    <a:pt x="695014" y="812824"/>
                  </a:lnTo>
                  <a:lnTo>
                    <a:pt x="200868" y="803562"/>
                  </a:lnTo>
                  <a:lnTo>
                    <a:pt x="0" y="405717"/>
                  </a:lnTo>
                  <a:close/>
                </a:path>
              </a:pathLst>
            </a:custGeom>
            <a:solidFill>
              <a:srgbClr val="C87B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5" name="文本框 14"/>
            <p:cNvSpPr txBox="1">
              <a:spLocks noChangeArrowheads="1"/>
            </p:cNvSpPr>
            <p:nvPr/>
          </p:nvSpPr>
          <p:spPr bwMode="auto">
            <a:xfrm>
              <a:off x="4000028" y="3075601"/>
              <a:ext cx="1008062" cy="549275"/>
            </a:xfrm>
            <a:prstGeom prst="rect">
              <a:avLst/>
            </a:prstGeom>
            <a:noFill/>
            <a:ln>
              <a:noFill/>
            </a:ln>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defRPr/>
              </a:pPr>
              <a:r>
                <a:rPr lang="zh-CN" altLang="en-US" sz="3200" b="1" dirty="0">
                  <a:solidFill>
                    <a:schemeClr val="bg1"/>
                  </a:solidFill>
                  <a:latin typeface="+mj-ea"/>
                  <a:ea typeface="+mj-ea"/>
                </a:rPr>
                <a:t>结尾</a:t>
              </a:r>
            </a:p>
          </p:txBody>
        </p:sp>
        <p:sp>
          <p:nvSpPr>
            <p:cNvPr id="52232" name="文本框 10"/>
            <p:cNvSpPr txBox="1">
              <a:spLocks noChangeArrowheads="1"/>
            </p:cNvSpPr>
            <p:nvPr/>
          </p:nvSpPr>
          <p:spPr bwMode="auto">
            <a:xfrm>
              <a:off x="4798590" y="3185820"/>
              <a:ext cx="1008112" cy="41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2400" b="1">
                  <a:solidFill>
                    <a:srgbClr val="000000"/>
                  </a:solidFill>
                  <a:latin typeface="楷体" panose="02010609060101010101" pitchFamily="49" charset="-122"/>
                  <a:ea typeface="楷体" panose="02010609060101010101" pitchFamily="49" charset="-122"/>
                </a:rPr>
                <a:t>（</a:t>
              </a:r>
              <a:r>
                <a:rPr lang="en-US" altLang="zh-CN" sz="2400" b="1">
                  <a:solidFill>
                    <a:srgbClr val="000000"/>
                  </a:solidFill>
                  <a:latin typeface="楷体" panose="02010609060101010101" pitchFamily="49" charset="-122"/>
                  <a:ea typeface="楷体" panose="02010609060101010101" pitchFamily="49" charset="-122"/>
                </a:rPr>
                <a:t>6</a:t>
              </a:r>
              <a:r>
                <a:rPr lang="zh-CN" altLang="en-US" sz="2400" b="1">
                  <a:solidFill>
                    <a:srgbClr val="000000"/>
                  </a:solidFill>
                  <a:latin typeface="楷体" panose="02010609060101010101" pitchFamily="49" charset="-122"/>
                  <a:ea typeface="楷体" panose="02010609060101010101" pitchFamily="49" charset="-122"/>
                </a:rPr>
                <a:t>段）</a:t>
              </a:r>
            </a:p>
          </p:txBody>
        </p:sp>
        <p:pic>
          <p:nvPicPr>
            <p:cNvPr id="52233" name="图片 13"/>
            <p:cNvPicPr>
              <a:picLocks noChangeArrowheads="1"/>
            </p:cNvPicPr>
            <p:nvPr/>
          </p:nvPicPr>
          <p:blipFill>
            <a:blip r:embed="rId2" cstate="print">
              <a:extLst>
                <a:ext uri="{28A0092B-C50C-407E-A947-70E740481C1C}">
                  <a14:useLocalDpi xmlns:a14="http://schemas.microsoft.com/office/drawing/2010/main" val="0"/>
                </a:ext>
              </a:extLst>
            </a:blip>
            <a:srcRect r="82106"/>
            <a:stretch>
              <a:fillRect/>
            </a:stretch>
          </p:blipFill>
          <p:spPr bwMode="auto">
            <a:xfrm>
              <a:off x="3495203" y="2974001"/>
              <a:ext cx="456776"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矩形 8"/>
          <p:cNvSpPr>
            <a:spLocks noChangeArrowheads="1"/>
          </p:cNvSpPr>
          <p:nvPr/>
        </p:nvSpPr>
        <p:spPr bwMode="auto">
          <a:xfrm>
            <a:off x="1701800" y="2019300"/>
            <a:ext cx="554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b="1">
                <a:solidFill>
                  <a:schemeClr val="bg1"/>
                </a:solidFill>
                <a:latin typeface="宋体" panose="02010600030101010101" pitchFamily="2" charset="-122"/>
              </a:rPr>
              <a:t>梅蕊明白了学习不能投机取巧</a:t>
            </a:r>
          </a:p>
        </p:txBody>
      </p:sp>
      <p:sp>
        <p:nvSpPr>
          <p:cNvPr id="10" name="文本框 9"/>
          <p:cNvSpPr txBox="1">
            <a:spLocks noChangeArrowheads="1"/>
          </p:cNvSpPr>
          <p:nvPr/>
        </p:nvSpPr>
        <p:spPr bwMode="auto">
          <a:xfrm>
            <a:off x="1116013" y="3435350"/>
            <a:ext cx="691197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801688">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rgbClr val="FFFF00"/>
                </a:solidFill>
                <a:latin typeface="宋体" panose="02010600030101010101" pitchFamily="2" charset="-122"/>
              </a:rPr>
              <a:t>结尾用心理描写，引发思考</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left)">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ipe(down)">
                                      <p:cBhvr>
                                        <p:cTn id="12" dur="500"/>
                                        <p:tgtEl>
                                          <p:spTgt spid="276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484188"/>
            <a:ext cx="13668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862013"/>
            <a:ext cx="9334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矩形 3"/>
          <p:cNvSpPr>
            <a:spLocks noChangeArrowheads="1"/>
          </p:cNvSpPr>
          <p:nvPr/>
        </p:nvSpPr>
        <p:spPr bwMode="auto">
          <a:xfrm>
            <a:off x="1835150" y="1276350"/>
            <a:ext cx="676910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ts val="600"/>
              </a:spcBef>
            </a:pPr>
            <a:r>
              <a:rPr lang="zh-CN" altLang="en-US" sz="3100" b="1" dirty="0">
                <a:solidFill>
                  <a:schemeClr val="bg1"/>
                </a:solidFill>
                <a:latin typeface="宋体" panose="02010600030101010101" pitchFamily="2" charset="-122"/>
              </a:rPr>
              <a:t>    才才这篇</a:t>
            </a:r>
            <a:r>
              <a:rPr lang="en-US" altLang="zh-CN" sz="3100" b="1" dirty="0">
                <a:solidFill>
                  <a:schemeClr val="bg1"/>
                </a:solidFill>
                <a:latin typeface="宋体" panose="02010600030101010101" pitchFamily="2" charset="-122"/>
              </a:rPr>
              <a:t>《</a:t>
            </a:r>
            <a:r>
              <a:rPr lang="zh-CN" altLang="en-US" sz="3100" b="1" dirty="0">
                <a:solidFill>
                  <a:schemeClr val="bg1"/>
                </a:solidFill>
                <a:latin typeface="宋体" panose="02010600030101010101" pitchFamily="2" charset="-122"/>
              </a:rPr>
              <a:t>考试前一天</a:t>
            </a:r>
            <a:r>
              <a:rPr lang="en-US" altLang="zh-CN" sz="3100" b="1" dirty="0">
                <a:solidFill>
                  <a:schemeClr val="bg1"/>
                </a:solidFill>
                <a:latin typeface="宋体" panose="02010600030101010101" pitchFamily="2" charset="-122"/>
              </a:rPr>
              <a:t>》</a:t>
            </a:r>
            <a:r>
              <a:rPr lang="zh-CN" altLang="en-US" sz="3100" b="1" dirty="0">
                <a:solidFill>
                  <a:schemeClr val="bg1"/>
                </a:solidFill>
                <a:latin typeface="宋体" panose="02010600030101010101" pitchFamily="2" charset="-122"/>
              </a:rPr>
              <a:t>的构思真不错！按照提纲写，一篇内容完整的文章就新鲜出炉了。但是，要想文章出彩、拿高分，我们还需要掌握一些恰当的写作手法。一起去看看老师给你们准备的锦囊妙招吧！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wipe(down)">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1244600" y="1930400"/>
            <a:ext cx="6840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dirty="0">
                <a:solidFill>
                  <a:srgbClr val="FFFF00"/>
                </a:solidFill>
                <a:latin typeface="宋体" panose="02010600030101010101" pitchFamily="2" charset="-122"/>
              </a:rPr>
              <a:t>紧扣“科幻”，结合现实，放飞想象。</a:t>
            </a:r>
            <a:endParaRPr lang="zh-CN" altLang="zh-CN" sz="3200" dirty="0">
              <a:solidFill>
                <a:srgbClr val="FFFF00"/>
              </a:solidFill>
              <a:latin typeface="宋体" panose="02010600030101010101" pitchFamily="2" charset="-122"/>
            </a:endParaRPr>
          </a:p>
        </p:txBody>
      </p:sp>
      <p:sp>
        <p:nvSpPr>
          <p:cNvPr id="54275" name="文本框 1"/>
          <p:cNvSpPr txBox="1">
            <a:spLocks noChangeArrowheads="1"/>
          </p:cNvSpPr>
          <p:nvPr/>
        </p:nvSpPr>
        <p:spPr bwMode="auto">
          <a:xfrm>
            <a:off x="500063" y="328613"/>
            <a:ext cx="647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4800" b="1">
                <a:solidFill>
                  <a:srgbClr val="FFFF00"/>
                </a:solidFill>
                <a:latin typeface="黑体" panose="02010609060101010101" pitchFamily="49" charset="-122"/>
                <a:ea typeface="黑体" panose="02010609060101010101" pitchFamily="49" charset="-122"/>
              </a:rPr>
              <a:t>3</a:t>
            </a:r>
            <a:endParaRPr lang="zh-CN" altLang="zh-CN" sz="3600">
              <a:solidFill>
                <a:srgbClr val="FFFF00"/>
              </a:solidFill>
              <a:latin typeface="黑体" panose="02010609060101010101" pitchFamily="49" charset="-122"/>
              <a:ea typeface="黑体" panose="02010609060101010101" pitchFamily="49" charset="-122"/>
            </a:endParaRPr>
          </a:p>
        </p:txBody>
      </p:sp>
      <p:sp>
        <p:nvSpPr>
          <p:cNvPr id="54276" name="文本框 4"/>
          <p:cNvSpPr txBox="1">
            <a:spLocks noChangeArrowheads="1"/>
          </p:cNvSpPr>
          <p:nvPr/>
        </p:nvSpPr>
        <p:spPr bwMode="auto">
          <a:xfrm>
            <a:off x="1244600" y="411163"/>
            <a:ext cx="237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b="1" dirty="0">
                <a:solidFill>
                  <a:srgbClr val="FFFF00"/>
                </a:solidFill>
                <a:latin typeface="黑体" panose="02010609060101010101" pitchFamily="49" charset="-122"/>
                <a:ea typeface="黑体" panose="02010609060101010101" pitchFamily="49" charset="-122"/>
              </a:rPr>
              <a:t>锦囊妙招</a:t>
            </a:r>
            <a:endParaRPr lang="zh-CN" altLang="zh-CN" sz="3600" b="1" dirty="0">
              <a:solidFill>
                <a:srgbClr val="FFFF00"/>
              </a:solidFill>
              <a:latin typeface="黑体" panose="02010609060101010101" pitchFamily="49" charset="-122"/>
              <a:ea typeface="黑体" panose="02010609060101010101" pitchFamily="49" charset="-122"/>
            </a:endParaRPr>
          </a:p>
        </p:txBody>
      </p:sp>
      <p:pic>
        <p:nvPicPr>
          <p:cNvPr id="54277" name="图片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47"/>
          <a:stretch/>
        </p:blipFill>
        <p:spPr bwMode="auto">
          <a:xfrm>
            <a:off x="3492028" y="1046162"/>
            <a:ext cx="215994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75" y="2787650"/>
            <a:ext cx="46926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702"/>
                                        </p:tgtEl>
                                        <p:attrNameLst>
                                          <p:attrName>style.visibility</p:attrName>
                                        </p:attrNameLst>
                                      </p:cBhvr>
                                      <p:to>
                                        <p:strVal val="visible"/>
                                      </p:to>
                                    </p:set>
                                    <p:animEffect transition="in" filter="barn(inVertical)">
                                      <p:cBhvr>
                                        <p:cTn id="10" dur="5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1"/>
          <p:cNvSpPr>
            <a:spLocks noChangeArrowheads="1"/>
          </p:cNvSpPr>
          <p:nvPr/>
        </p:nvSpPr>
        <p:spPr bwMode="auto">
          <a:xfrm>
            <a:off x="611188" y="569913"/>
            <a:ext cx="8281987"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b="1">
                <a:solidFill>
                  <a:schemeClr val="bg1"/>
                </a:solidFill>
                <a:latin typeface="宋体" panose="02010600030101010101" pitchFamily="2" charset="-122"/>
              </a:rPr>
              <a:t>       </a:t>
            </a:r>
            <a:r>
              <a:rPr lang="zh-CN" altLang="en-US" sz="3000" b="1">
                <a:solidFill>
                  <a:schemeClr val="bg1"/>
                </a:solidFill>
                <a:latin typeface="宋体" panose="02010600030101010101" pitchFamily="2" charset="-122"/>
              </a:rPr>
              <a:t>①顺着想。结合生活中的各种现状，思考：如果一直这样持续，未来会出现什么情景？再根据这样的推理去构建故事。</a:t>
            </a:r>
          </a:p>
          <a:p>
            <a:pPr eaLnBrk="1" hangingPunct="1">
              <a:lnSpc>
                <a:spcPct val="120000"/>
              </a:lnSpc>
            </a:pPr>
            <a:r>
              <a:rPr lang="zh-CN" altLang="en-US" sz="3000" b="1">
                <a:solidFill>
                  <a:schemeClr val="bg1"/>
                </a:solidFill>
                <a:latin typeface="宋体" panose="02010600030101010101" pitchFamily="2" charset="-122"/>
              </a:rPr>
              <a:t>    ②反着想。结合身边的人或事，进行逆向思考：如果这些都表现得跟平常完全相反，未来又会出现什么样的变化和结局？尝试用这样的方法去想象故事，道常人所未道，发常人所未发，使科幻作文的立意更新颖，让人耳目一新。</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188" y="709613"/>
            <a:ext cx="7921625" cy="4227512"/>
          </a:xfrm>
          <a:prstGeom prst="rect">
            <a:avLst/>
          </a:prstGeom>
          <a:noFill/>
          <a:ln>
            <a:solidFill>
              <a:srgbClr val="7ED08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6323"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l="25105" r="24686" b="87680"/>
          <a:stretch>
            <a:fillRect/>
          </a:stretch>
        </p:blipFill>
        <p:spPr bwMode="auto">
          <a:xfrm>
            <a:off x="3327400" y="206375"/>
            <a:ext cx="2489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矩形 5"/>
          <p:cNvSpPr>
            <a:spLocks noChangeArrowheads="1"/>
          </p:cNvSpPr>
          <p:nvPr/>
        </p:nvSpPr>
        <p:spPr bwMode="auto">
          <a:xfrm>
            <a:off x="792163" y="987425"/>
            <a:ext cx="7559675"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000" b="1">
                <a:solidFill>
                  <a:schemeClr val="bg1"/>
                </a:solidFill>
                <a:latin typeface="宋体" panose="02010600030101010101" pitchFamily="2" charset="-122"/>
              </a:rPr>
              <a:t>    《他们那时候多有趣啊》里既有“顺着想”，也有“反着想”。如，任何时候孩子都需要学习，都需要老师，在2155年也不例外，这就是“顺着想”；可是学校、书本及老师都发生了变化，跟我们现在的完全不一样，这就是“反着想”了。在同一篇文章里，这样想象能让故事内容更精彩，更有看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4"/>
          <p:cNvSpPr>
            <a:spLocks noChangeArrowheads="1"/>
          </p:cNvSpPr>
          <p:nvPr/>
        </p:nvSpPr>
        <p:spPr bwMode="auto">
          <a:xfrm>
            <a:off x="1692275" y="1397000"/>
            <a:ext cx="6364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rgbClr val="FFFF00"/>
                </a:solidFill>
                <a:latin typeface="宋体" panose="02010600030101010101" pitchFamily="2" charset="-122"/>
              </a:rPr>
              <a:t>精彩结尾，点明中心，引发思考。</a:t>
            </a:r>
          </a:p>
        </p:txBody>
      </p:sp>
      <p:pic>
        <p:nvPicPr>
          <p:cNvPr id="32771"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9925" y="2224088"/>
            <a:ext cx="2744788"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图片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28"/>
          <a:stretch/>
        </p:blipFill>
        <p:spPr bwMode="auto">
          <a:xfrm>
            <a:off x="3388196" y="242887"/>
            <a:ext cx="238824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arn(inVertical)">
                                      <p:cBhvr>
                                        <p:cTn id="7" dur="500"/>
                                        <p:tgtEl>
                                          <p:spTgt spid="32770"/>
                                        </p:tgtEl>
                                      </p:cBhvr>
                                    </p:animEffect>
                                  </p:childTnLst>
                                </p:cTn>
                              </p:par>
                              <p:par>
                                <p:cTn id="8" presetID="16" presetClass="entr" presetSubtype="21" fill="hold"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barn(inVertical)">
                                      <p:cBhvr>
                                        <p:cTn id="10"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矩形 1"/>
          <p:cNvSpPr>
            <a:spLocks noChangeArrowheads="1"/>
          </p:cNvSpPr>
          <p:nvPr/>
        </p:nvSpPr>
        <p:spPr bwMode="auto">
          <a:xfrm>
            <a:off x="1258888" y="1454150"/>
            <a:ext cx="70580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000" b="1">
                <a:solidFill>
                  <a:schemeClr val="bg1"/>
                </a:solidFill>
                <a:latin typeface="宋体" panose="02010600030101010101" pitchFamily="2" charset="-122"/>
              </a:rPr>
              <a:t>    ①推理式点题。根据故事内容的演变，得出一个结论，使之与题目相吻合。这样的结尾简洁而有力，生动又恰到好处。</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矩形 1"/>
          <p:cNvSpPr>
            <a:spLocks noChangeArrowheads="1"/>
          </p:cNvSpPr>
          <p:nvPr/>
        </p:nvSpPr>
        <p:spPr bwMode="auto">
          <a:xfrm>
            <a:off x="395288" y="771525"/>
            <a:ext cx="849788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chemeClr val="bg1"/>
                </a:solidFill>
                <a:latin typeface="宋体" panose="02010600030101010101" pitchFamily="2" charset="-122"/>
              </a:rPr>
              <a:t>    </a:t>
            </a:r>
            <a:r>
              <a:rPr lang="zh-CN" altLang="en-US" sz="3000" b="1">
                <a:solidFill>
                  <a:schemeClr val="bg1"/>
                </a:solidFill>
                <a:latin typeface="宋体" panose="02010600030101010101" pitchFamily="2" charset="-122"/>
              </a:rPr>
              <a:t>②发散式结尾。在文章结尾部分，不做绝对的评论或收尾，如《表里的生物》一文的结尾：“这样的话我不知说了多久，也不知道到什么时候才不说了。”这样的结尾含蓄地表达了文章的主旨：儿时幼稚、天真的做法，成了一生中最美丽的珍藏。或者巧借省略号，让读者站在不同的立场上，去想象或思考可能会出现的结果。</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014663" y="2052638"/>
            <a:ext cx="30829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a:spLocks noChangeArrowheads="1"/>
          </p:cNvSpPr>
          <p:nvPr/>
        </p:nvSpPr>
        <p:spPr bwMode="auto">
          <a:xfrm>
            <a:off x="2516188" y="1211263"/>
            <a:ext cx="43688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3200" b="1">
                <a:solidFill>
                  <a:schemeClr val="bg1"/>
                </a:solidFill>
                <a:latin typeface="宋体" panose="02010600030101010101" pitchFamily="2" charset="-122"/>
              </a:rPr>
              <a:t>下棋机器人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矩形 1"/>
          <p:cNvSpPr>
            <a:spLocks noChangeArrowheads="1"/>
          </p:cNvSpPr>
          <p:nvPr/>
        </p:nvSpPr>
        <p:spPr bwMode="auto">
          <a:xfrm>
            <a:off x="755650" y="1158875"/>
            <a:ext cx="80295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a:solidFill>
                  <a:schemeClr val="bg1"/>
                </a:solidFill>
                <a:latin typeface="宋体" panose="02010600030101010101" pitchFamily="2" charset="-122"/>
              </a:rPr>
              <a:t>    </a:t>
            </a:r>
            <a:r>
              <a:rPr lang="zh-CN" altLang="en-US" sz="3000" b="1">
                <a:solidFill>
                  <a:schemeClr val="bg1"/>
                </a:solidFill>
                <a:latin typeface="宋体" panose="02010600030101010101" pitchFamily="2" charset="-122"/>
              </a:rPr>
              <a:t>③升华式结尾：故事中可能会运用很多不可思议的科学技术，这些科学技术会让人们的生活和命运产生不小的变化，可以在文章结尾描述这些变化，也可以通过抒发自己的感受来表现变化，从而点明文章中心，引人思考。</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750" y="688975"/>
            <a:ext cx="8280400" cy="4186238"/>
          </a:xfrm>
          <a:prstGeom prst="rect">
            <a:avLst/>
          </a:prstGeom>
          <a:noFill/>
          <a:ln>
            <a:solidFill>
              <a:srgbClr val="F799AA"/>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61443"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4288"/>
            <a:ext cx="30226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矩形 3"/>
          <p:cNvSpPr>
            <a:spLocks noChangeArrowheads="1"/>
          </p:cNvSpPr>
          <p:nvPr/>
        </p:nvSpPr>
        <p:spPr bwMode="auto">
          <a:xfrm>
            <a:off x="611188" y="979488"/>
            <a:ext cx="835342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000" b="1">
                <a:solidFill>
                  <a:schemeClr val="bg1"/>
                </a:solidFill>
                <a:latin typeface="宋体" panose="02010600030101010101" pitchFamily="2" charset="-122"/>
              </a:rPr>
              <a:t>    《他们那时候多有趣啊》这篇文章就运用了“推理式点题”来结尾。通过对两种学校及学习方式的回顾对比，玛琪思考后得出：过去的孩子一定非常热爱他们的学校，因为那时的学校生活非常有趣。这样的结尾简洁、有力，既点明了主题，又引发了读者的思考：未来的学习和生活方式要如何改进才更有益于孩子的身心健康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1000"/>
                                        <p:tgtEl>
                                          <p:spTgt spid="36868"/>
                                        </p:tgtEl>
                                      </p:cBhvr>
                                    </p:animEffect>
                                    <p:anim calcmode="lin" valueType="num">
                                      <p:cBhvr>
                                        <p:cTn id="8" dur="1000" fill="hold"/>
                                        <p:tgtEl>
                                          <p:spTgt spid="36868"/>
                                        </p:tgtEl>
                                        <p:attrNameLst>
                                          <p:attrName>ppt_x</p:attrName>
                                        </p:attrNameLst>
                                      </p:cBhvr>
                                      <p:tavLst>
                                        <p:tav tm="0">
                                          <p:val>
                                            <p:strVal val="#ppt_x"/>
                                          </p:val>
                                        </p:tav>
                                        <p:tav tm="100000">
                                          <p:val>
                                            <p:strVal val="#ppt_x"/>
                                          </p:val>
                                        </p:tav>
                                      </p:tavLst>
                                    </p:anim>
                                    <p:anim calcmode="lin" valueType="num">
                                      <p:cBhvr>
                                        <p:cTn id="9"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文本框 1"/>
          <p:cNvSpPr txBox="1">
            <a:spLocks noChangeArrowheads="1"/>
          </p:cNvSpPr>
          <p:nvPr/>
        </p:nvSpPr>
        <p:spPr bwMode="auto">
          <a:xfrm>
            <a:off x="500063" y="328613"/>
            <a:ext cx="647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4800" b="1">
                <a:solidFill>
                  <a:srgbClr val="FFFF00"/>
                </a:solidFill>
                <a:latin typeface="黑体" panose="02010609060101010101" pitchFamily="49" charset="-122"/>
                <a:ea typeface="黑体" panose="02010609060101010101" pitchFamily="49" charset="-122"/>
              </a:rPr>
              <a:t>4</a:t>
            </a:r>
          </a:p>
        </p:txBody>
      </p:sp>
      <p:sp>
        <p:nvSpPr>
          <p:cNvPr id="3" name="文本框 2"/>
          <p:cNvSpPr txBox="1">
            <a:spLocks noChangeArrowheads="1"/>
          </p:cNvSpPr>
          <p:nvPr/>
        </p:nvSpPr>
        <p:spPr bwMode="auto">
          <a:xfrm>
            <a:off x="309563" y="1247775"/>
            <a:ext cx="6783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buFont typeface="Wingdings" panose="05000000000000000000" pitchFamily="2" charset="2"/>
              <a:buChar char="Ø"/>
            </a:pPr>
            <a:r>
              <a:rPr lang="zh-CN" altLang="en-US" sz="3200" b="1">
                <a:solidFill>
                  <a:srgbClr val="FFFF00"/>
                </a:solidFill>
                <a:latin typeface="宋体" panose="02010600030101010101" pitchFamily="2" charset="-122"/>
              </a:rPr>
              <a:t>关于“想象”与“奇妙”的词语</a:t>
            </a:r>
            <a:endParaRPr lang="zh-CN" altLang="zh-CN" sz="3200">
              <a:solidFill>
                <a:schemeClr val="bg1"/>
              </a:solidFill>
              <a:latin typeface="宋体" panose="02010600030101010101" pitchFamily="2" charset="-122"/>
            </a:endParaRPr>
          </a:p>
        </p:txBody>
      </p:sp>
      <p:sp>
        <p:nvSpPr>
          <p:cNvPr id="62468" name="文本框 4"/>
          <p:cNvSpPr txBox="1">
            <a:spLocks noChangeArrowheads="1"/>
          </p:cNvSpPr>
          <p:nvPr/>
        </p:nvSpPr>
        <p:spPr bwMode="auto">
          <a:xfrm>
            <a:off x="1244600" y="411163"/>
            <a:ext cx="237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b="1">
                <a:solidFill>
                  <a:srgbClr val="FFFF00"/>
                </a:solidFill>
                <a:latin typeface="黑体" panose="02010609060101010101" pitchFamily="49" charset="-122"/>
                <a:ea typeface="黑体" panose="02010609060101010101" pitchFamily="49" charset="-122"/>
              </a:rPr>
              <a:t>语言积累</a:t>
            </a:r>
            <a:endParaRPr lang="zh-CN" altLang="zh-CN" sz="3600" b="1">
              <a:solidFill>
                <a:srgbClr val="FFFF00"/>
              </a:solidFill>
              <a:latin typeface="黑体" panose="02010609060101010101" pitchFamily="49" charset="-122"/>
              <a:ea typeface="黑体" panose="02010609060101010101" pitchFamily="49" charset="-122"/>
            </a:endParaRPr>
          </a:p>
        </p:txBody>
      </p:sp>
      <p:sp>
        <p:nvSpPr>
          <p:cNvPr id="8" name="文本框 7"/>
          <p:cNvSpPr txBox="1">
            <a:spLocks noChangeArrowheads="1"/>
          </p:cNvSpPr>
          <p:nvPr/>
        </p:nvSpPr>
        <p:spPr bwMode="auto">
          <a:xfrm>
            <a:off x="755650" y="2157413"/>
            <a:ext cx="81962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3200" b="1">
                <a:solidFill>
                  <a:schemeClr val="bg1"/>
                </a:solidFill>
                <a:latin typeface="楷体" panose="02010609060101010101" pitchFamily="49" charset="-122"/>
                <a:ea typeface="楷体" panose="02010609060101010101" pitchFamily="49" charset="-122"/>
              </a:rPr>
              <a:t>白日梦    日思夜想  浮想联翩  心驰神往</a:t>
            </a:r>
            <a:endParaRPr lang="en-US" altLang="zh-CN" sz="3200" b="1">
              <a:solidFill>
                <a:schemeClr val="bg1"/>
              </a:solidFill>
              <a:latin typeface="楷体" panose="02010609060101010101" pitchFamily="49" charset="-122"/>
              <a:ea typeface="楷体" panose="02010609060101010101" pitchFamily="49" charset="-122"/>
            </a:endParaRPr>
          </a:p>
          <a:p>
            <a:pPr>
              <a:lnSpc>
                <a:spcPct val="150000"/>
              </a:lnSpc>
            </a:pPr>
            <a:r>
              <a:rPr lang="zh-CN" altLang="en-US" sz="3200" b="1">
                <a:solidFill>
                  <a:schemeClr val="bg1"/>
                </a:solidFill>
                <a:latin typeface="楷体" panose="02010609060101010101" pitchFamily="49" charset="-122"/>
                <a:ea typeface="楷体" panose="02010609060101010101" pitchFamily="49" charset="-122"/>
              </a:rPr>
              <a:t>天马行空  心想事成  奇思妙想  灵机一动</a:t>
            </a:r>
          </a:p>
          <a:p>
            <a:pPr>
              <a:lnSpc>
                <a:spcPct val="150000"/>
              </a:lnSpc>
            </a:pPr>
            <a:r>
              <a:rPr lang="zh-CN" altLang="en-US" sz="3200" b="1">
                <a:solidFill>
                  <a:schemeClr val="bg1"/>
                </a:solidFill>
                <a:latin typeface="楷体" panose="02010609060101010101" pitchFamily="49" charset="-122"/>
                <a:ea typeface="楷体" panose="02010609060101010101" pitchFamily="49" charset="-122"/>
              </a:rPr>
              <a:t>大开眼界  耳目一新  日新月异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323850" y="700088"/>
            <a:ext cx="4968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buFont typeface="Wingdings" panose="05000000000000000000" pitchFamily="2" charset="2"/>
              <a:buChar char="Ø"/>
            </a:pPr>
            <a:r>
              <a:rPr lang="zh-CN" altLang="en-US" sz="3200" b="1">
                <a:solidFill>
                  <a:srgbClr val="FFFF00"/>
                </a:solidFill>
                <a:latin typeface="宋体" panose="02010600030101010101" pitchFamily="2" charset="-122"/>
              </a:rPr>
              <a:t>关于科技创新的词语</a:t>
            </a:r>
            <a:endParaRPr lang="zh-CN" altLang="zh-CN" sz="3200">
              <a:solidFill>
                <a:schemeClr val="bg1"/>
              </a:solidFill>
              <a:latin typeface="宋体" panose="02010600030101010101" pitchFamily="2" charset="-122"/>
            </a:endParaRPr>
          </a:p>
        </p:txBody>
      </p:sp>
      <p:sp>
        <p:nvSpPr>
          <p:cNvPr id="3" name="文本框 2"/>
          <p:cNvSpPr txBox="1">
            <a:spLocks noChangeArrowheads="1"/>
          </p:cNvSpPr>
          <p:nvPr/>
        </p:nvSpPr>
        <p:spPr bwMode="auto">
          <a:xfrm>
            <a:off x="755650" y="1631950"/>
            <a:ext cx="81962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3200" b="1">
                <a:solidFill>
                  <a:schemeClr val="bg1"/>
                </a:solidFill>
                <a:latin typeface="楷体" panose="02010609060101010101" pitchFamily="49" charset="-122"/>
                <a:ea typeface="楷体" panose="02010609060101010101" pitchFamily="49" charset="-122"/>
              </a:rPr>
              <a:t>探测器    克隆技术  基因编辑  刷脸支付自动驾驶  人工智能  标新立异  别出心裁</a:t>
            </a:r>
          </a:p>
          <a:p>
            <a:pPr>
              <a:lnSpc>
                <a:spcPct val="150000"/>
              </a:lnSpc>
            </a:pPr>
            <a:r>
              <a:rPr lang="zh-CN" altLang="en-US" sz="3200" b="1">
                <a:solidFill>
                  <a:schemeClr val="bg1"/>
                </a:solidFill>
                <a:latin typeface="楷体" panose="02010609060101010101" pitchFamily="49" charset="-122"/>
                <a:ea typeface="楷体" panose="02010609060101010101" pitchFamily="49" charset="-122"/>
              </a:rPr>
              <a:t>推陈出新  吐故纳新  纳米机器人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376238" y="700088"/>
            <a:ext cx="8391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buFont typeface="Wingdings" panose="05000000000000000000" pitchFamily="2" charset="2"/>
              <a:buChar char="Ø"/>
            </a:pPr>
            <a:r>
              <a:rPr lang="zh-CN" altLang="en-US" sz="3200" b="1">
                <a:solidFill>
                  <a:srgbClr val="FFFF00"/>
                </a:solidFill>
                <a:latin typeface="宋体" panose="02010600030101010101" pitchFamily="2" charset="-122"/>
              </a:rPr>
              <a:t>写科幻场景的句子</a:t>
            </a:r>
            <a:endParaRPr lang="zh-CN" altLang="zh-CN" sz="3200">
              <a:solidFill>
                <a:schemeClr val="bg1"/>
              </a:solidFill>
              <a:latin typeface="宋体" panose="02010600030101010101" pitchFamily="2" charset="-122"/>
            </a:endParaRPr>
          </a:p>
        </p:txBody>
      </p:sp>
      <p:sp>
        <p:nvSpPr>
          <p:cNvPr id="8" name="文本框 7"/>
          <p:cNvSpPr txBox="1">
            <a:spLocks noChangeArrowheads="1"/>
          </p:cNvSpPr>
          <p:nvPr/>
        </p:nvSpPr>
        <p:spPr bwMode="auto">
          <a:xfrm>
            <a:off x="750888" y="1531938"/>
            <a:ext cx="8196262"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chemeClr val="bg1"/>
                </a:solidFill>
                <a:latin typeface="楷体" panose="02010609060101010101" pitchFamily="49" charset="-122"/>
                <a:ea typeface="楷体" panose="02010609060101010101" pitchFamily="49" charset="-122"/>
              </a:rPr>
              <a:t>    强大的力量爆发出来，玻璃门上的两块厚玻璃瞬间被轰成碎末，整个门框紧跟着也被砸飞出去，重重地砸在了躲在超市里的那一群人的前面。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395288" y="987425"/>
            <a:ext cx="85566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chemeClr val="bg1"/>
                </a:solidFill>
                <a:latin typeface="楷体" panose="02010609060101010101" pitchFamily="49" charset="-122"/>
                <a:ea typeface="楷体" panose="02010609060101010101" pitchFamily="49" charset="-122"/>
              </a:rPr>
              <a:t>    经过大约十个小时的飞行，米卡飞船穿过土卫六上空厚厚的大气层安全着陆。待我走下飞船，米卡立刻恢复原形。我们发现眼前的环境似乎并不陌生。这里的地貌和地球惊人的相似，也有峡谷、河流、云层</a:t>
            </a:r>
            <a:r>
              <a:rPr lang="en-US" altLang="zh-CN" sz="3200" b="1">
                <a:solidFill>
                  <a:schemeClr val="bg1"/>
                </a:solidFill>
                <a:latin typeface="楷体" panose="02010609060101010101" pitchFamily="49" charset="-122"/>
                <a:ea typeface="楷体" panose="02010609060101010101" pitchFamily="49"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468313" y="1276350"/>
            <a:ext cx="85566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chemeClr val="bg1"/>
                </a:solidFill>
                <a:latin typeface="楷体" panose="02010609060101010101" pitchFamily="49" charset="-122"/>
                <a:ea typeface="楷体" panose="02010609060101010101" pitchFamily="49" charset="-122"/>
              </a:rPr>
              <a:t>    突然刮起了一阵狂风，我们立刻像不倒翁似的左右摇晃。“哇，快看，是</a:t>
            </a:r>
            <a:r>
              <a:rPr lang="en-US" altLang="zh-CN" sz="3200" b="1">
                <a:solidFill>
                  <a:schemeClr val="bg1"/>
                </a:solidFill>
                <a:latin typeface="楷体" panose="02010609060101010101" pitchFamily="49" charset="-122"/>
                <a:ea typeface="楷体" panose="02010609060101010101" pitchFamily="49" charset="-122"/>
              </a:rPr>
              <a:t>UFO</a:t>
            </a:r>
            <a:r>
              <a:rPr lang="zh-CN" altLang="en-US" sz="3200" b="1">
                <a:solidFill>
                  <a:schemeClr val="bg1"/>
                </a:solidFill>
                <a:latin typeface="楷体" panose="02010609060101010101" pitchFamily="49" charset="-122"/>
                <a:ea typeface="楷体" panose="02010609060101010101" pitchFamily="49" charset="-122"/>
              </a:rPr>
              <a:t>！</a:t>
            </a:r>
            <a:r>
              <a:rPr lang="en-US" altLang="zh-CN" sz="3200" b="1">
                <a:solidFill>
                  <a:schemeClr val="bg1"/>
                </a:solidFill>
                <a:latin typeface="楷体" panose="02010609060101010101" pitchFamily="49" charset="-122"/>
                <a:ea typeface="楷体" panose="02010609060101010101" pitchFamily="49" charset="-122"/>
              </a:rPr>
              <a:t>”</a:t>
            </a:r>
            <a:r>
              <a:rPr lang="zh-CN" altLang="en-US" sz="3200" b="1">
                <a:solidFill>
                  <a:schemeClr val="bg1"/>
                </a:solidFill>
                <a:latin typeface="楷体" panose="02010609060101010101" pitchFamily="49" charset="-122"/>
                <a:ea typeface="楷体" panose="02010609060101010101" pitchFamily="49" charset="-122"/>
              </a:rPr>
              <a:t>米卡惊呼起来。只见我们的右前方不知何时出现了一个倒着的“盘子</a:t>
            </a:r>
            <a:r>
              <a:rPr lang="en-US" altLang="zh-CN" sz="3200" b="1">
                <a:solidFill>
                  <a:schemeClr val="bg1"/>
                </a:solidFill>
                <a:latin typeface="楷体" panose="02010609060101010101" pitchFamily="49" charset="-122"/>
                <a:ea typeface="楷体" panose="02010609060101010101" pitchFamily="49" charset="-122"/>
              </a:rPr>
              <a:t>”</a:t>
            </a:r>
            <a:r>
              <a:rPr lang="zh-CN" altLang="en-US" sz="3200" b="1">
                <a:solidFill>
                  <a:schemeClr val="bg1"/>
                </a:solidFill>
                <a:latin typeface="楷体" panose="02010609060101010101" pitchFamily="49" charset="-122"/>
                <a:ea typeface="楷体" panose="02010609060101010101" pitchFamily="49" charset="-122"/>
              </a:rPr>
              <a:t>，在天空中飞速旋转着。</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382588" y="515938"/>
            <a:ext cx="8391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buFont typeface="Wingdings" panose="05000000000000000000" pitchFamily="2" charset="2"/>
              <a:buChar char="Ø"/>
            </a:pPr>
            <a:r>
              <a:rPr lang="zh-CN" altLang="en-US" sz="3200" b="1">
                <a:solidFill>
                  <a:srgbClr val="FFFF00"/>
                </a:solidFill>
                <a:latin typeface="宋体" panose="02010600030101010101" pitchFamily="2" charset="-122"/>
              </a:rPr>
              <a:t>精彩开篇（背景铺垫法）</a:t>
            </a:r>
            <a:endParaRPr lang="zh-CN" altLang="zh-CN" sz="3200">
              <a:solidFill>
                <a:schemeClr val="bg1"/>
              </a:solidFill>
              <a:latin typeface="宋体" panose="02010600030101010101" pitchFamily="2" charset="-122"/>
            </a:endParaRPr>
          </a:p>
        </p:txBody>
      </p:sp>
      <p:sp>
        <p:nvSpPr>
          <p:cNvPr id="3" name="文本框 2"/>
          <p:cNvSpPr txBox="1">
            <a:spLocks noChangeArrowheads="1"/>
          </p:cNvSpPr>
          <p:nvPr/>
        </p:nvSpPr>
        <p:spPr bwMode="auto">
          <a:xfrm>
            <a:off x="754063" y="1276350"/>
            <a:ext cx="8018462"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chemeClr val="bg1"/>
                </a:solidFill>
                <a:latin typeface="楷体" panose="02010609060101010101" pitchFamily="49" charset="-122"/>
                <a:ea typeface="楷体" panose="02010609060101010101" pitchFamily="49" charset="-122"/>
              </a:rPr>
              <a:t>    自从安装了全自动防盗系统以后，小偷的“生意”变得越来越难做了，一个个都面临“失业”的危险。小偷老大</a:t>
            </a:r>
            <a:r>
              <a:rPr lang="en-US" altLang="zh-CN" sz="3200" b="1">
                <a:solidFill>
                  <a:schemeClr val="bg1"/>
                </a:solidFill>
                <a:latin typeface="楷体" panose="02010609060101010101" pitchFamily="49" charset="-122"/>
                <a:ea typeface="楷体" panose="02010609060101010101" pitchFamily="49" charset="-122"/>
              </a:rPr>
              <a:t>A</a:t>
            </a:r>
            <a:r>
              <a:rPr lang="zh-CN" altLang="en-US" sz="3200" b="1">
                <a:solidFill>
                  <a:schemeClr val="bg1"/>
                </a:solidFill>
                <a:latin typeface="楷体" panose="02010609060101010101" pitchFamily="49" charset="-122"/>
                <a:ea typeface="楷体" panose="02010609060101010101" pitchFamily="49" charset="-122"/>
              </a:rPr>
              <a:t>先生迅速组织所有小偷召开了秘密会议。会议结束后，一行人向报社走去</a:t>
            </a:r>
            <a:r>
              <a:rPr lang="en-US" altLang="zh-CN" sz="3200" b="1">
                <a:solidFill>
                  <a:schemeClr val="bg1"/>
                </a:solidFill>
                <a:latin typeface="楷体" panose="02010609060101010101" pitchFamily="49" charset="-122"/>
                <a:ea typeface="楷体" panose="02010609060101010101" pitchFamily="49" charset="-122"/>
              </a:rPr>
              <a:t>……   ——《</a:t>
            </a:r>
            <a:r>
              <a:rPr lang="zh-CN" altLang="en-US" sz="3200" b="1">
                <a:solidFill>
                  <a:schemeClr val="bg1"/>
                </a:solidFill>
                <a:latin typeface="楷体" panose="02010609060101010101" pitchFamily="49" charset="-122"/>
                <a:ea typeface="楷体" panose="02010609060101010101" pitchFamily="49" charset="-122"/>
              </a:rPr>
              <a:t>小偷辞职</a:t>
            </a:r>
            <a:r>
              <a:rPr lang="en-US" altLang="zh-CN" sz="3200" b="1">
                <a:solidFill>
                  <a:schemeClr val="bg1"/>
                </a:solidFill>
                <a:latin typeface="楷体" panose="02010609060101010101" pitchFamily="49" charset="-122"/>
                <a:ea typeface="楷体" panose="02010609060101010101" pitchFamily="49"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468313" y="1492250"/>
            <a:ext cx="839152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200" b="1">
                <a:solidFill>
                  <a:srgbClr val="FFFF00"/>
                </a:solidFill>
                <a:latin typeface="宋体" panose="02010600030101010101" pitchFamily="2" charset="-122"/>
              </a:rPr>
              <a:t>    文章开头用简单的语言将故事发生的时代背景进行了粗线条式的描摹，从而引出故事的起因，简洁明了。</a:t>
            </a:r>
            <a:endParaRPr lang="zh-CN" altLang="zh-CN" sz="3200">
              <a:solidFill>
                <a:schemeClr val="bg1"/>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376238" y="484188"/>
            <a:ext cx="5635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buFont typeface="Wingdings" panose="05000000000000000000" pitchFamily="2" charset="2"/>
              <a:buChar char="Ø"/>
            </a:pPr>
            <a:r>
              <a:rPr lang="zh-CN" altLang="en-US" sz="3200" b="1">
                <a:solidFill>
                  <a:srgbClr val="FFFF00"/>
                </a:solidFill>
                <a:latin typeface="宋体" panose="02010600030101010101" pitchFamily="2" charset="-122"/>
              </a:rPr>
              <a:t>精彩结尾（情景烘托法）</a:t>
            </a:r>
            <a:endParaRPr lang="zh-CN" altLang="zh-CN" sz="3200">
              <a:solidFill>
                <a:schemeClr val="bg1"/>
              </a:solidFill>
              <a:latin typeface="宋体" panose="02010600030101010101" pitchFamily="2" charset="-122"/>
            </a:endParaRPr>
          </a:p>
        </p:txBody>
      </p:sp>
      <p:sp>
        <p:nvSpPr>
          <p:cNvPr id="3" name="文本框 2"/>
          <p:cNvSpPr txBox="1">
            <a:spLocks noChangeArrowheads="1"/>
          </p:cNvSpPr>
          <p:nvPr/>
        </p:nvSpPr>
        <p:spPr bwMode="auto">
          <a:xfrm>
            <a:off x="827088" y="1250950"/>
            <a:ext cx="8018462"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chemeClr val="bg1"/>
                </a:solidFill>
                <a:latin typeface="楷体" panose="02010609060101010101" pitchFamily="49" charset="-122"/>
                <a:ea typeface="楷体" panose="02010609060101010101" pitchFamily="49" charset="-122"/>
              </a:rPr>
              <a:t>    人类已经住上了那颗星球，抛弃了以前辉煌的地球，我仿佛看见地球又在落泪，落下了一滴滴灰色的眼泪。</a:t>
            </a:r>
            <a:r>
              <a:rPr lang="en-US" altLang="zh-CN" sz="3200" b="1">
                <a:solidFill>
                  <a:schemeClr val="bg1"/>
                </a:solidFill>
                <a:latin typeface="楷体" panose="02010609060101010101" pitchFamily="49" charset="-122"/>
                <a:ea typeface="楷体" panose="02010609060101010101" pitchFamily="49" charset="-122"/>
              </a:rPr>
              <a:t>——《</a:t>
            </a:r>
            <a:r>
              <a:rPr lang="zh-CN" altLang="en-US" sz="3200" b="1">
                <a:solidFill>
                  <a:schemeClr val="bg1"/>
                </a:solidFill>
                <a:latin typeface="楷体" panose="02010609060101010101" pitchFamily="49" charset="-122"/>
                <a:ea typeface="楷体" panose="02010609060101010101" pitchFamily="49" charset="-122"/>
              </a:rPr>
              <a:t>未来的地球</a:t>
            </a:r>
            <a:r>
              <a:rPr lang="en-US" altLang="zh-CN" sz="3200" b="1">
                <a:solidFill>
                  <a:schemeClr val="bg1"/>
                </a:solidFill>
                <a:latin typeface="楷体" panose="02010609060101010101" pitchFamily="49" charset="-122"/>
                <a:ea typeface="楷体" panose="02010609060101010101" pitchFamily="49" charset="-122"/>
              </a:rPr>
              <a:t>》</a:t>
            </a:r>
          </a:p>
        </p:txBody>
      </p:sp>
      <p:sp>
        <p:nvSpPr>
          <p:cNvPr id="4" name="文本框 3"/>
          <p:cNvSpPr txBox="1">
            <a:spLocks noChangeArrowheads="1"/>
          </p:cNvSpPr>
          <p:nvPr/>
        </p:nvSpPr>
        <p:spPr bwMode="auto">
          <a:xfrm>
            <a:off x="812800" y="3378200"/>
            <a:ext cx="800893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solidFill>
                  <a:srgbClr val="FFFF00"/>
                </a:solidFill>
                <a:latin typeface="宋体" panose="02010600030101010101" pitchFamily="2" charset="-122"/>
              </a:rPr>
              <a:t>    文章结尾呈现的场景，直接点明文章的中心，“灰色的眼泪”引人深思，发人深省。</a:t>
            </a:r>
            <a:endParaRPr lang="zh-CN" altLang="zh-CN" sz="3200">
              <a:solidFill>
                <a:schemeClr val="bg1"/>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27584" y="1027457"/>
            <a:ext cx="7704856" cy="1200330"/>
          </a:xfrm>
          <a:prstGeom prst="rect">
            <a:avLst/>
          </a:prstGeom>
          <a:noFill/>
        </p:spPr>
        <p:txBody>
          <a:bodyPr>
            <a:spAutoFit/>
          </a:bodyPr>
          <a:lstStyle/>
          <a:p>
            <a:pPr algn="ctr">
              <a:defRPr/>
            </a:pPr>
            <a:r>
              <a:rPr lang="zh-CN" altLang="en-US" sz="7200" b="1" spc="-500" dirty="0">
                <a:ln w="22225">
                  <a:solidFill>
                    <a:srgbClr val="EBE600"/>
                  </a:solidFill>
                  <a:prstDash val="solid"/>
                </a:ln>
                <a:blipFill>
                  <a:blip r:embed="rId3"/>
                  <a:stretch>
                    <a:fillRect/>
                  </a:stretch>
                </a:blipFill>
                <a:latin typeface="楷体" panose="02010609060101010101" pitchFamily="49" charset="-122"/>
                <a:ea typeface="楷体" panose="02010609060101010101" pitchFamily="49" charset="-122"/>
              </a:rPr>
              <a:t>插上科学的翅膀飞</a:t>
            </a:r>
          </a:p>
        </p:txBody>
      </p:sp>
      <p:sp>
        <p:nvSpPr>
          <p:cNvPr id="12291" name="矩形 3"/>
          <p:cNvSpPr>
            <a:spLocks noChangeArrowheads="1"/>
          </p:cNvSpPr>
          <p:nvPr/>
        </p:nvSpPr>
        <p:spPr bwMode="auto">
          <a:xfrm>
            <a:off x="2843213" y="2500313"/>
            <a:ext cx="3343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000" b="1">
                <a:solidFill>
                  <a:srgbClr val="FFFF00"/>
                </a:solidFill>
                <a:latin typeface="楷体" panose="02010609060101010101" pitchFamily="49" charset="-122"/>
                <a:ea typeface="楷体" panose="02010609060101010101" pitchFamily="49" charset="-122"/>
              </a:rPr>
              <a:t>第</a:t>
            </a:r>
            <a:r>
              <a:rPr lang="en-US" altLang="zh-CN" sz="4000" b="1">
                <a:solidFill>
                  <a:srgbClr val="FFFF00"/>
                </a:solidFill>
                <a:latin typeface="楷体" panose="02010609060101010101" pitchFamily="49" charset="-122"/>
                <a:ea typeface="楷体" panose="02010609060101010101" pitchFamily="49" charset="-122"/>
              </a:rPr>
              <a:t>1</a:t>
            </a:r>
            <a:r>
              <a:rPr lang="zh-CN" altLang="en-US" sz="4000" b="1">
                <a:solidFill>
                  <a:srgbClr val="FFFF00"/>
                </a:solidFill>
                <a:latin typeface="楷体" panose="02010609060101010101" pitchFamily="49" charset="-122"/>
                <a:ea typeface="楷体" panose="02010609060101010101" pitchFamily="49" charset="-122"/>
              </a:rPr>
              <a:t>课时</a:t>
            </a:r>
          </a:p>
        </p:txBody>
      </p:sp>
      <p:pic>
        <p:nvPicPr>
          <p:cNvPr id="12292"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55625"/>
            <a:ext cx="2444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912813" y="681038"/>
            <a:ext cx="7583487"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a:latin typeface="楷体" panose="02010609060101010101" pitchFamily="49" charset="-122"/>
                <a:ea typeface="楷体" panose="02010609060101010101" pitchFamily="49" charset="-122"/>
              </a:rPr>
              <a:t>    </a:t>
            </a:r>
            <a:r>
              <a:rPr lang="zh-CN" altLang="zh-CN" sz="3200" b="1">
                <a:solidFill>
                  <a:schemeClr val="bg1"/>
                </a:solidFill>
                <a:latin typeface="宋体" panose="02010600030101010101" pitchFamily="2" charset="-122"/>
                <a:sym typeface="宋体" panose="02010600030101010101" pitchFamily="2" charset="-122"/>
              </a:rPr>
              <a:t>课后作业</a:t>
            </a:r>
            <a:endParaRPr lang="zh-CN" altLang="zh-CN" sz="3200" b="1">
              <a:solidFill>
                <a:schemeClr val="bg1"/>
              </a:solidFill>
              <a:latin typeface="宋体" panose="02010600030101010101" pitchFamily="2" charset="-122"/>
            </a:endParaRPr>
          </a:p>
          <a:p>
            <a:pPr eaLnBrk="1" hangingPunct="1">
              <a:lnSpc>
                <a:spcPct val="130000"/>
              </a:lnSpc>
            </a:pPr>
            <a:r>
              <a:rPr lang="en-US" altLang="zh-CN" sz="3200" b="1">
                <a:solidFill>
                  <a:schemeClr val="bg1"/>
                </a:solidFill>
                <a:latin typeface="宋体" panose="02010600030101010101" pitchFamily="2" charset="-122"/>
                <a:sym typeface="宋体" panose="02010600030101010101" pitchFamily="2" charset="-122"/>
              </a:rPr>
              <a:t>1.</a:t>
            </a:r>
            <a:r>
              <a:rPr lang="zh-CN" altLang="en-US" sz="3200" b="1">
                <a:solidFill>
                  <a:schemeClr val="bg1"/>
                </a:solidFill>
                <a:latin typeface="宋体" panose="02010600030101010101" pitchFamily="2" charset="-122"/>
                <a:sym typeface="宋体" panose="02010600030101010101" pitchFamily="2" charset="-122"/>
              </a:rPr>
              <a:t>先画出你的思维导图。</a:t>
            </a:r>
            <a:endParaRPr lang="zh-CN" altLang="en-US" sz="3200" b="1">
              <a:solidFill>
                <a:schemeClr val="bg1"/>
              </a:solidFill>
              <a:latin typeface="宋体" panose="02010600030101010101" pitchFamily="2" charset="-122"/>
            </a:endParaRPr>
          </a:p>
          <a:p>
            <a:pPr eaLnBrk="1" hangingPunct="1">
              <a:lnSpc>
                <a:spcPct val="130000"/>
              </a:lnSpc>
            </a:pPr>
            <a:r>
              <a:rPr lang="en-US" altLang="zh-CN" sz="3200" b="1">
                <a:solidFill>
                  <a:schemeClr val="bg1"/>
                </a:solidFill>
                <a:latin typeface="宋体" panose="02010600030101010101" pitchFamily="2" charset="-122"/>
                <a:sym typeface="宋体" panose="02010600030101010101" pitchFamily="2" charset="-122"/>
              </a:rPr>
              <a:t>2.</a:t>
            </a:r>
            <a:r>
              <a:rPr lang="zh-CN" altLang="en-US" sz="3200" b="1">
                <a:solidFill>
                  <a:schemeClr val="bg1"/>
                </a:solidFill>
                <a:latin typeface="宋体" panose="02010600030101010101" pitchFamily="2" charset="-122"/>
                <a:sym typeface="宋体" panose="02010600030101010101" pitchFamily="2" charset="-122"/>
              </a:rPr>
              <a:t>把你想象的故事说给家长听，让他们提出修改意见。</a:t>
            </a:r>
            <a:endParaRPr lang="zh-CN" altLang="zh-CN" sz="3200" b="1">
              <a:solidFill>
                <a:schemeClr val="bg1"/>
              </a:solidFill>
              <a:latin typeface="宋体" panose="02010600030101010101" pitchFamily="2" charset="-122"/>
            </a:endParaRPr>
          </a:p>
          <a:p>
            <a:pPr eaLnBrk="1" hangingPunct="1">
              <a:lnSpc>
                <a:spcPct val="130000"/>
              </a:lnSpc>
            </a:pPr>
            <a:endParaRPr lang="zh-CN" altLang="en-US" sz="32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55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96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9"/>
          <p:cNvPicPr>
            <a:picLocks noChangeAspect="1" noChangeArrowheads="1"/>
          </p:cNvPicPr>
          <p:nvPr/>
        </p:nvPicPr>
        <p:blipFill>
          <a:blip r:embed="rId2">
            <a:extLst>
              <a:ext uri="{28A0092B-C50C-407E-A947-70E740481C1C}">
                <a14:useLocalDpi xmlns:a14="http://schemas.microsoft.com/office/drawing/2010/main" val="0"/>
              </a:ext>
            </a:extLst>
          </a:blip>
          <a:srcRect r="69110"/>
          <a:stretch>
            <a:fillRect/>
          </a:stretch>
        </p:blipFill>
        <p:spPr bwMode="auto">
          <a:xfrm>
            <a:off x="2843213" y="77788"/>
            <a:ext cx="1008062"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a:spLocks noChangeArrowheads="1"/>
          </p:cNvSpPr>
          <p:nvPr/>
        </p:nvSpPr>
        <p:spPr bwMode="auto">
          <a:xfrm>
            <a:off x="1547813" y="2270125"/>
            <a:ext cx="56022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ts val="600"/>
              </a:spcBef>
            </a:pPr>
            <a:r>
              <a:rPr lang="zh-CN" altLang="en-US" sz="3200" b="1">
                <a:solidFill>
                  <a:schemeClr val="bg1"/>
                </a:solidFill>
                <a:latin typeface="宋体" panose="02010600030101010101" pitchFamily="2" charset="-122"/>
              </a:rPr>
              <a:t>    展开想象，写科幻故事。</a:t>
            </a:r>
            <a:endParaRPr lang="zh-CN" altLang="zh-CN" sz="3200" b="1">
              <a:solidFill>
                <a:schemeClr val="bg1"/>
              </a:solidFill>
              <a:latin typeface="宋体" panose="02010600030101010101" pitchFamily="2" charset="-122"/>
            </a:endParaRPr>
          </a:p>
        </p:txBody>
      </p:sp>
      <p:pic>
        <p:nvPicPr>
          <p:cNvPr id="1434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29921"/>
          <a:stretch>
            <a:fillRect/>
          </a:stretch>
        </p:blipFill>
        <p:spPr bwMode="auto">
          <a:xfrm>
            <a:off x="3779838" y="149225"/>
            <a:ext cx="22621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图片 2"/>
          <p:cNvPicPr>
            <a:picLocks noChangeAspect="1" noChangeArrowheads="1"/>
          </p:cNvPicPr>
          <p:nvPr/>
        </p:nvPicPr>
        <p:blipFill>
          <a:blip r:embed="rId4">
            <a:extLst>
              <a:ext uri="{28A0092B-C50C-407E-A947-70E740481C1C}">
                <a14:useLocalDpi xmlns:a14="http://schemas.microsoft.com/office/drawing/2010/main" val="0"/>
              </a:ext>
            </a:extLst>
          </a:blip>
          <a:srcRect r="-1564"/>
          <a:stretch>
            <a:fillRect/>
          </a:stretch>
        </p:blipFill>
        <p:spPr bwMode="auto">
          <a:xfrm>
            <a:off x="611188" y="1708150"/>
            <a:ext cx="6477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arn(inVertical)">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1979613" y="1419225"/>
            <a:ext cx="6121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ts val="600"/>
              </a:spcBef>
            </a:pPr>
            <a:r>
              <a:rPr lang="zh-CN" altLang="en-US" sz="3100" b="1">
                <a:solidFill>
                  <a:schemeClr val="bg1"/>
                </a:solidFill>
                <a:latin typeface="宋体" panose="02010600030101010101" pitchFamily="2" charset="-122"/>
              </a:rPr>
              <a:t>    发挥天马行空的想象，并能插上科学的翅膀，也就是在想象中要能带有一些科学元素，写一个科幻故事。</a:t>
            </a:r>
            <a:endParaRPr lang="zh-CN" altLang="zh-CN" sz="3100" b="1">
              <a:solidFill>
                <a:schemeClr val="bg1"/>
              </a:solidFill>
              <a:latin typeface="宋体" panose="02010600030101010101" pitchFamily="2" charset="-122"/>
            </a:endParaRPr>
          </a:p>
        </p:txBody>
      </p:sp>
      <p:pic>
        <p:nvPicPr>
          <p:cNvPr id="14339" name="图片 3"/>
          <p:cNvPicPr>
            <a:picLocks noChangeAspect="1" noChangeArrowheads="1"/>
          </p:cNvPicPr>
          <p:nvPr/>
        </p:nvPicPr>
        <p:blipFill>
          <a:blip r:embed="rId2">
            <a:extLst>
              <a:ext uri="{28A0092B-C50C-407E-A947-70E740481C1C}">
                <a14:useLocalDpi xmlns:a14="http://schemas.microsoft.com/office/drawing/2010/main" val="0"/>
              </a:ext>
            </a:extLst>
          </a:blip>
          <a:srcRect l="8354"/>
          <a:stretch>
            <a:fillRect/>
          </a:stretch>
        </p:blipFill>
        <p:spPr bwMode="auto">
          <a:xfrm>
            <a:off x="684213" y="1666875"/>
            <a:ext cx="5746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9"/>
          <p:cNvGrpSpPr>
            <a:grpSpLocks/>
          </p:cNvGrpSpPr>
          <p:nvPr/>
        </p:nvGrpSpPr>
        <p:grpSpPr bwMode="auto">
          <a:xfrm>
            <a:off x="1135063" y="963613"/>
            <a:ext cx="7097712" cy="3460750"/>
            <a:chOff x="2237" y="1785"/>
            <a:chExt cx="12775" cy="7505"/>
          </a:xfrm>
        </p:grpSpPr>
        <p:sp>
          <p:nvSpPr>
            <p:cNvPr id="2" name="任意多边形 1"/>
            <p:cNvSpPr/>
            <p:nvPr/>
          </p:nvSpPr>
          <p:spPr bwMode="auto">
            <a:xfrm>
              <a:off x="2237" y="1785"/>
              <a:ext cx="12775" cy="7505"/>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no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9959" tIns="229959" rIns="1473828" bIns="229959" anchor="ctr"/>
            <a:lstStyle/>
            <a:p>
              <a:pPr defTabSz="3021965" eaLnBrk="1" hangingPunct="1">
                <a:lnSpc>
                  <a:spcPct val="90000"/>
                </a:lnSpc>
                <a:spcAft>
                  <a:spcPct val="35000"/>
                </a:spcAft>
                <a:defRPr/>
              </a:pPr>
              <a:endParaRPr lang="zh-CN" altLang="en-US" sz="5100" noProof="1"/>
            </a:p>
          </p:txBody>
        </p:sp>
        <p:sp>
          <p:nvSpPr>
            <p:cNvPr id="7" name="TextBox 6"/>
            <p:cNvSpPr txBox="1"/>
            <p:nvPr/>
          </p:nvSpPr>
          <p:spPr>
            <a:xfrm>
              <a:off x="2240" y="2026"/>
              <a:ext cx="12558" cy="7150"/>
            </a:xfrm>
            <a:prstGeom prst="rect">
              <a:avLst/>
            </a:prstGeom>
            <a:noFill/>
          </p:spPr>
          <p:txBody>
            <a:bodyPr lIns="68562" tIns="34281" rIns="68562" bIns="34281">
              <a:spAutoFit/>
            </a:bodyPr>
            <a:lstStyle/>
            <a:p>
              <a:pPr>
                <a:lnSpc>
                  <a:spcPct val="140000"/>
                </a:lnSpc>
                <a:defRPr/>
              </a:pPr>
              <a:r>
                <a:rPr lang="zh-CN" altLang="en-US" sz="3000" b="1" noProof="1">
                  <a:solidFill>
                    <a:srgbClr val="FF0000"/>
                  </a:solidFill>
                  <a:effectLst>
                    <a:outerShdw blurRad="38100" dist="25400" dir="5400000" algn="ctr" rotWithShape="0">
                      <a:srgbClr val="6E747A">
                        <a:alpha val="43000"/>
                      </a:srgbClr>
                    </a:outerShdw>
                  </a:effectLst>
                  <a:latin typeface="华文宋体" charset="-122"/>
                  <a:ea typeface="华文宋体" charset="-122"/>
                  <a:cs typeface="华文宋体" charset="-122"/>
                  <a:sym typeface="+mn-ea"/>
                </a:rPr>
                <a:t>   什么是科幻故事？</a:t>
              </a:r>
              <a:endParaRPr lang="zh-CN" altLang="en-US" sz="3000" b="1" noProof="1">
                <a:solidFill>
                  <a:schemeClr val="accent1"/>
                </a:solidFill>
                <a:effectLst>
                  <a:outerShdw blurRad="38100" dist="25400" dir="5400000" algn="ctr" rotWithShape="0">
                    <a:srgbClr val="6E747A">
                      <a:alpha val="43000"/>
                    </a:srgbClr>
                  </a:outerShdw>
                </a:effectLst>
                <a:latin typeface="华文宋体" charset="-122"/>
                <a:ea typeface="华文宋体" charset="-122"/>
                <a:cs typeface="华文宋体" charset="-122"/>
                <a:sym typeface="+mn-ea"/>
              </a:endParaRPr>
            </a:p>
            <a:p>
              <a:pPr>
                <a:lnSpc>
                  <a:spcPct val="140000"/>
                </a:lnSpc>
                <a:defRPr/>
              </a:pPr>
              <a:r>
                <a:rPr lang="en-US" altLang="zh-CN" sz="2400" b="1" noProof="1">
                  <a:latin typeface="+mn-ea"/>
                  <a:ea typeface="+mn-ea"/>
                  <a:cs typeface="华文宋体" charset="-122"/>
                </a:rPr>
                <a:t>    </a:t>
              </a:r>
              <a:r>
                <a:rPr lang="zh-CN" altLang="en-US" sz="2400" b="1" noProof="1">
                  <a:solidFill>
                    <a:schemeClr val="bg1"/>
                  </a:solidFill>
                  <a:latin typeface="+mn-ea"/>
                  <a:ea typeface="+mn-ea"/>
                </a:rPr>
                <a:t>科幻故事是人们凭借自己的想象进行编写的，其故事中的内容是现实生活中不存在的，或者未来世界似乎也不可能发生的。但这些内容不是凭空想象的，而是有着一定的科学依据，一般要比现代科学要先进许多年。</a:t>
              </a:r>
            </a:p>
          </p:txBody>
        </p:sp>
      </p:grpSp>
    </p:spTree>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矩形 2"/>
          <p:cNvSpPr>
            <a:spLocks noChangeArrowheads="1"/>
          </p:cNvSpPr>
          <p:nvPr/>
        </p:nvSpPr>
        <p:spPr bwMode="auto">
          <a:xfrm>
            <a:off x="539552" y="1128470"/>
            <a:ext cx="8424936" cy="288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latinLnBrk="1" hangingPunct="1">
              <a:lnSpc>
                <a:spcPct val="110000"/>
              </a:lnSpc>
            </a:pPr>
            <a:r>
              <a:rPr lang="zh-CN" altLang="en-US" sz="2400" b="1" dirty="0">
                <a:solidFill>
                  <a:schemeClr val="bg1"/>
                </a:solidFill>
                <a:latin typeface="宋体" panose="02010600030101010101" pitchFamily="2" charset="-122"/>
              </a:rPr>
              <a:t>    文学需要想象，科幻故事更需要想象。“现代科学幻想小说之父”凡尔纳在他的</a:t>
            </a:r>
            <a:r>
              <a:rPr lang="en-US" altLang="zh-CN" sz="2400" b="1" dirty="0">
                <a:solidFill>
                  <a:schemeClr val="bg1"/>
                </a:solidFill>
                <a:latin typeface="宋体" panose="02010600030101010101" pitchFamily="2" charset="-122"/>
              </a:rPr>
              <a:t>《</a:t>
            </a:r>
            <a:r>
              <a:rPr lang="zh-CN" altLang="en-US" sz="2400" b="1" dirty="0">
                <a:solidFill>
                  <a:schemeClr val="bg1"/>
                </a:solidFill>
                <a:latin typeface="宋体" panose="02010600030101010101" pitchFamily="2" charset="-122"/>
              </a:rPr>
              <a:t>环绕月球</a:t>
            </a:r>
            <a:r>
              <a:rPr lang="en-US" altLang="zh-CN" sz="2400" b="1" dirty="0">
                <a:solidFill>
                  <a:schemeClr val="bg1"/>
                </a:solidFill>
                <a:latin typeface="宋体" panose="02010600030101010101" pitchFamily="2" charset="-122"/>
              </a:rPr>
              <a:t>》《</a:t>
            </a:r>
            <a:r>
              <a:rPr lang="zh-CN" altLang="en-US" sz="2400" b="1" dirty="0">
                <a:solidFill>
                  <a:schemeClr val="bg1"/>
                </a:solidFill>
                <a:latin typeface="宋体" panose="02010600030101010101" pitchFamily="2" charset="-122"/>
              </a:rPr>
              <a:t>海底两万里</a:t>
            </a:r>
            <a:r>
              <a:rPr lang="en-US" altLang="zh-CN" sz="2400" b="1" dirty="0">
                <a:solidFill>
                  <a:schemeClr val="bg1"/>
                </a:solidFill>
                <a:latin typeface="宋体" panose="02010600030101010101" pitchFamily="2" charset="-122"/>
              </a:rPr>
              <a:t>》</a:t>
            </a:r>
            <a:r>
              <a:rPr lang="zh-CN" altLang="en-US" sz="2400" b="1" dirty="0">
                <a:solidFill>
                  <a:schemeClr val="bg1"/>
                </a:solidFill>
                <a:latin typeface="宋体" panose="02010600030101010101" pitchFamily="2" charset="-122"/>
              </a:rPr>
              <a:t>等作品中进行了大胆的科学想象，书中描绘的“月球探险”“开潜水艇”等情节如今大部分已变成现实</a:t>
            </a:r>
            <a:r>
              <a:rPr lang="en-US" altLang="zh-CN" sz="2400" b="1" dirty="0">
                <a:solidFill>
                  <a:schemeClr val="bg1"/>
                </a:solidFill>
                <a:latin typeface="宋体" panose="02010600030101010101" pitchFamily="2" charset="-122"/>
              </a:rPr>
              <a:t>……</a:t>
            </a:r>
            <a:r>
              <a:rPr lang="zh-CN" altLang="en-US" sz="2400" b="1" dirty="0">
                <a:solidFill>
                  <a:schemeClr val="bg1"/>
                </a:solidFill>
                <a:latin typeface="宋体" panose="02010600030101010101" pitchFamily="2" charset="-122"/>
              </a:rPr>
              <a:t>科幻故事有着无穷的魅力，它启迪着人们的智慧，激励着人们不断探索求知。本次习作让我们也插上科学的翅膀，用我们的故事带领大家穿越时空隧道，飞向神奇的未来！</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40,&quot;width&quot;:485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spPr>
      <a:bodyPr wrap="square">
        <a:spAutoFit/>
      </a:bodyPr>
      <a:lstStyle>
        <a:defPPr eaLnBrk="1" hangingPunct="1">
          <a:lnSpc>
            <a:spcPct val="130000"/>
          </a:lnSpc>
          <a:defRPr sz="3200" b="1" dirty="0" smtClean="0">
            <a:solidFill>
              <a:schemeClr val="bg1"/>
            </a:solidFill>
            <a:latin typeface="宋体" panose="02010600030101010101"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171</TotalTime>
  <Words>2029</Words>
  <Application>Microsoft Office PowerPoint</Application>
  <PresentationFormat>全屏显示(16:9)</PresentationFormat>
  <Paragraphs>116</Paragraphs>
  <Slides>52</Slides>
  <Notes>15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52</vt:i4>
      </vt:variant>
    </vt:vector>
  </HeadingPairs>
  <TitlesOfParts>
    <vt:vector size="60" baseType="lpstr">
      <vt:lpstr>黑体</vt:lpstr>
      <vt:lpstr>华文宋体</vt:lpstr>
      <vt:lpstr>楷体</vt:lpstr>
      <vt:lpstr>宋体</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状元成才路</dc:title>
  <dc:subject>状元成才路</dc:subject>
  <dc:creator>Administrator</dc:creator>
  <cp:keywords>状元成才路</cp:keywords>
  <dc:description>声  明_x000d_
_x000d_
 本文件仅用于个人学习、研究或欣赏，以及其他非商业性或非盈利性用途，但同时应遵守著作权法及其他相关法律的规定，不得侵犯本司及相关权利人的合法权利。_x000d_
 除此以外，将本文件任何内容用于其他用途时，应获得授权，如发现未经授权用于商业或盈利用途将追加侵权者的法律责任。_x000d_
_x000d_
武汉天成贵龙文化传播有限公司</dc:description>
  <cp:lastModifiedBy>admin</cp:lastModifiedBy>
  <cp:revision>1175</cp:revision>
  <dcterms:created xsi:type="dcterms:W3CDTF">2016-10-29T08:56:49Z</dcterms:created>
  <dcterms:modified xsi:type="dcterms:W3CDTF">2024-09-20T03:42:52Z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来源">
    <vt:lpwstr>状元成才路系列</vt:lpwstr>
  </property>
  <property fmtid="{D5CDD505-2E9C-101B-9397-08002B2CF9AE}" pid="3" name="KSOProductBuildVer">
    <vt:lpwstr>2052-11.1.0.10228</vt:lpwstr>
  </property>
</Properties>
</file>