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42" r:id="rId2"/>
    <p:sldId id="445" r:id="rId3"/>
    <p:sldId id="765" r:id="rId4"/>
    <p:sldId id="751" r:id="rId5"/>
    <p:sldId id="755" r:id="rId6"/>
    <p:sldId id="752" r:id="rId7"/>
    <p:sldId id="753" r:id="rId8"/>
    <p:sldId id="754" r:id="rId9"/>
    <p:sldId id="756" r:id="rId10"/>
    <p:sldId id="747" r:id="rId11"/>
    <p:sldId id="502" r:id="rId12"/>
    <p:sldId id="619" r:id="rId13"/>
    <p:sldId id="620" r:id="rId14"/>
    <p:sldId id="666" r:id="rId15"/>
    <p:sldId id="501" r:id="rId16"/>
    <p:sldId id="621" r:id="rId17"/>
    <p:sldId id="520" r:id="rId18"/>
    <p:sldId id="622" r:id="rId19"/>
    <p:sldId id="518" r:id="rId20"/>
    <p:sldId id="496" r:id="rId21"/>
    <p:sldId id="521" r:id="rId22"/>
    <p:sldId id="523" r:id="rId23"/>
    <p:sldId id="524" r:id="rId24"/>
    <p:sldId id="525" r:id="rId25"/>
    <p:sldId id="767" r:id="rId26"/>
    <p:sldId id="774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75" r:id="rId35"/>
    <p:sldId id="770" r:id="rId36"/>
    <p:sldId id="771" r:id="rId37"/>
    <p:sldId id="772" r:id="rId38"/>
    <p:sldId id="803" r:id="rId39"/>
    <p:sldId id="804" r:id="rId40"/>
    <p:sldId id="805" r:id="rId4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16309"/>
    <a:srgbClr val="B45608"/>
    <a:srgbClr val="F47115"/>
    <a:srgbClr val="00682F"/>
    <a:srgbClr val="00823B"/>
    <a:srgbClr val="FDE4DA"/>
    <a:srgbClr val="F58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91" autoAdjust="0"/>
  </p:normalViewPr>
  <p:slideViewPr>
    <p:cSldViewPr>
      <p:cViewPr varScale="1">
        <p:scale>
          <a:sx n="84" d="100"/>
          <a:sy n="84" d="100"/>
        </p:scale>
        <p:origin x="102" y="990"/>
      </p:cViewPr>
      <p:guideLst>
        <p:guide orient="horz" pos="1620"/>
        <p:guide pos="2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4F1648C7-1685-4D22-94C9-AC3DC0C195F2}" type="datetimeFigureOut">
              <a:rPr lang="zh-CN" altLang="en-US"/>
              <a:pPr>
                <a:defRPr/>
              </a:pPr>
              <a:t>2024/9/21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panose="02010600030101010101" pitchFamily="2" charset="-122"/>
              </a:defRPr>
            </a:lvl1pPr>
          </a:lstStyle>
          <a:p>
            <a:fld id="{B00EF992-0658-4466-BFC2-72CF309466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13DC1CAA-546A-4873-A874-3648DBBFB61F}" type="datetimeFigureOut">
              <a:rPr lang="zh-CN" altLang="en-US"/>
              <a:pPr>
                <a:defRPr/>
              </a:pPr>
              <a:t>2024/9/21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fld id="{C1AF60C1-E5E2-46B7-AEFA-537264637F6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819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41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 rot="5400000">
            <a:off x="189707" y="278606"/>
            <a:ext cx="1276350" cy="719137"/>
          </a:xfrm>
          <a:prstGeom prst="homePlate">
            <a:avLst/>
          </a:prstGeom>
          <a:solidFill>
            <a:srgbClr val="307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948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3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9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}TG_~106@`8RD9[[GAAT$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9"/>
          <p:cNvSpPr txBox="1">
            <a:spLocks noChangeArrowheads="1"/>
          </p:cNvSpPr>
          <p:nvPr/>
        </p:nvSpPr>
        <p:spPr bwMode="auto">
          <a:xfrm>
            <a:off x="50800" y="0"/>
            <a:ext cx="46180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堂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4" name="文本框 10"/>
          <p:cNvSpPr txBox="1">
            <a:spLocks noChangeArrowheads="1"/>
          </p:cNvSpPr>
          <p:nvPr/>
        </p:nvSpPr>
        <p:spPr bwMode="auto">
          <a:xfrm>
            <a:off x="3276600" y="3328988"/>
            <a:ext cx="4049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主讲：苹果老师</a:t>
            </a:r>
          </a:p>
        </p:txBody>
      </p:sp>
      <p:sp>
        <p:nvSpPr>
          <p:cNvPr id="5125" name="文本框 1"/>
          <p:cNvSpPr txBox="1">
            <a:spLocks noChangeArrowheads="1"/>
          </p:cNvSpPr>
          <p:nvPr/>
        </p:nvSpPr>
        <p:spPr bwMode="auto">
          <a:xfrm>
            <a:off x="900113" y="1082675"/>
            <a:ext cx="66246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统编版六年级下册</a:t>
            </a:r>
            <a:endParaRPr lang="zh-CN" altLang="zh-CN" sz="4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5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语文慕课堂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9463" y="1103313"/>
            <a:ext cx="75834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作文时，有了提纲的约束，按“计划”行事，写起文章来就容易做到一气呵成，写出的文章就容易达到有中心、有条理、有重点等要求。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500063" y="328613"/>
            <a:ext cx="647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1628775" y="1020763"/>
            <a:ext cx="532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听，贝壳在沙漠里唱歌</a:t>
            </a:r>
            <a:endParaRPr lang="zh-CN" altLang="zh-CN" sz="32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7412" name="文本框 4"/>
          <p:cNvSpPr txBox="1">
            <a:spLocks noChangeArrowheads="1"/>
          </p:cNvSpPr>
          <p:nvPr/>
        </p:nvSpPr>
        <p:spPr bwMode="auto">
          <a:xfrm>
            <a:off x="1244600" y="411163"/>
            <a:ext cx="3208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例文指引方向</a:t>
            </a:r>
            <a:endParaRPr lang="zh-CN" altLang="zh-CN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3" name="组合 48"/>
          <p:cNvGrpSpPr>
            <a:grpSpLocks/>
          </p:cNvGrpSpPr>
          <p:nvPr/>
        </p:nvGrpSpPr>
        <p:grpSpPr bwMode="auto">
          <a:xfrm>
            <a:off x="539750" y="2238375"/>
            <a:ext cx="8321675" cy="2160588"/>
            <a:chOff x="449329" y="2331002"/>
            <a:chExt cx="8320590" cy="2161686"/>
          </a:xfrm>
        </p:grpSpPr>
        <p:sp>
          <p:nvSpPr>
            <p:cNvPr id="17415" name="文本框 7"/>
            <p:cNvSpPr txBox="1">
              <a:spLocks noChangeArrowheads="1"/>
            </p:cNvSpPr>
            <p:nvPr/>
          </p:nvSpPr>
          <p:spPr bwMode="auto">
            <a:xfrm>
              <a:off x="449329" y="2331002"/>
              <a:ext cx="8320590" cy="21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在一片深蓝的大海深处，几枚贝壳懒懒地趴在粉红色的珊瑚礁上睡着大觉。梭子鱼奇奇在它们身边游来游去，不满地将泡泡一次次吹向这几枚贝壳。谁都看得出，这片珊瑚礁是最美的，粉红里透</a:t>
              </a:r>
              <a:endParaRPr lang="zh-CN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7416" name="图片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57" y="2468426"/>
              <a:ext cx="269065" cy="26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文本框 46"/>
          <p:cNvSpPr txBox="1">
            <a:spLocks noChangeArrowheads="1"/>
          </p:cNvSpPr>
          <p:nvPr/>
        </p:nvSpPr>
        <p:spPr bwMode="auto">
          <a:xfrm>
            <a:off x="1797050" y="1625600"/>
            <a:ext cx="68167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作者</a:t>
            </a:r>
            <a:r>
              <a:rPr lang="en-US" altLang="zh-CN" sz="2800" b="1">
                <a:solidFill>
                  <a:srgbClr val="FFFF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张晓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7"/>
          <p:cNvSpPr txBox="1">
            <a:spLocks noChangeArrowheads="1"/>
          </p:cNvSpPr>
          <p:nvPr/>
        </p:nvSpPr>
        <p:spPr bwMode="auto">
          <a:xfrm>
            <a:off x="609600" y="1266825"/>
            <a:ext cx="4464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着若隐若现的银光，梭子鱼奇奇眼馋好久了。偏偏那几枚贝壳跟长在珊瑚礁上似的，死活不挪动，让奇奇很烦闷。</a:t>
            </a:r>
            <a:endParaRPr lang="zh-CN" altLang="zh-CN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219700" y="1525588"/>
            <a:ext cx="3673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    第①段：开头描写景物，既交代了故事背景，又点明了故事起因。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>
            <a:grpSpLocks/>
          </p:cNvGrpSpPr>
          <p:nvPr/>
        </p:nvGrpSpPr>
        <p:grpSpPr bwMode="auto">
          <a:xfrm>
            <a:off x="260350" y="627063"/>
            <a:ext cx="5041900" cy="4160837"/>
            <a:chOff x="539554" y="1297908"/>
            <a:chExt cx="5040547" cy="4159468"/>
          </a:xfrm>
        </p:grpSpPr>
        <p:pic>
          <p:nvPicPr>
            <p:cNvPr id="19461" name="图片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461894"/>
              <a:ext cx="269875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文本框 7"/>
            <p:cNvSpPr txBox="1">
              <a:spLocks noChangeArrowheads="1"/>
            </p:cNvSpPr>
            <p:nvPr/>
          </p:nvSpPr>
          <p:spPr bwMode="auto">
            <a:xfrm>
              <a:off x="539554" y="1297908"/>
              <a:ext cx="5040547" cy="415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“奇奇，你怎么这么苦恼啊？”这天，奇奇的朋友彭天悦潜水来看望它了。说起来彭天悦认识奇奇也有些日子了，虽然彭天悦是个六年级的小学生，但是在“百话通”翻译器的帮助下，他早就能跟小鸟、蚂蚁和梭子鱼们顺畅地聊天了。</a:t>
              </a:r>
              <a:endParaRPr lang="zh-CN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148263" y="2166938"/>
            <a:ext cx="38512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    第②段：运用插叙的方法，在点明人物之间的关系的同时，也交代了科技产品“百话通”的妙处，简洁明了。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5" y="483517"/>
            <a:ext cx="2382817" cy="168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"/>
          <p:cNvGrpSpPr>
            <a:grpSpLocks/>
          </p:cNvGrpSpPr>
          <p:nvPr/>
        </p:nvGrpSpPr>
        <p:grpSpPr bwMode="auto">
          <a:xfrm>
            <a:off x="539750" y="842963"/>
            <a:ext cx="8148638" cy="3643312"/>
            <a:chOff x="539552" y="555526"/>
            <a:chExt cx="8148265" cy="3643319"/>
          </a:xfrm>
        </p:grpSpPr>
        <p:sp>
          <p:nvSpPr>
            <p:cNvPr id="20483" name="文本框 7"/>
            <p:cNvSpPr txBox="1">
              <a:spLocks noChangeArrowheads="1"/>
            </p:cNvSpPr>
            <p:nvPr/>
          </p:nvSpPr>
          <p:spPr bwMode="auto">
            <a:xfrm>
              <a:off x="539552" y="555526"/>
              <a:ext cx="8148265" cy="364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“唉！别提了。你看到那片珊瑚礁没？多美啊！要是我能在这里举办聚会就好了，可是</a:t>
              </a:r>
              <a:r>
                <a:rPr lang="en-US" altLang="zh-CN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……”</a:t>
              </a: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奇奇还是忍不住跟彭天悦抱怨起来。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彭天悦弄明白是怎么回事后，笑着说：“奇奇，没事。看我的！”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奇奇看着彭天悦向那几枚贝壳游过去，半信半疑。</a:t>
              </a:r>
              <a:endParaRPr lang="zh-CN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484" name="图片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699542"/>
              <a:ext cx="2698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图片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4" y="2277274"/>
              <a:ext cx="269875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图片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01" y="3291152"/>
              <a:ext cx="269098" cy="26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"/>
          <p:cNvGrpSpPr>
            <a:grpSpLocks/>
          </p:cNvGrpSpPr>
          <p:nvPr/>
        </p:nvGrpSpPr>
        <p:grpSpPr bwMode="auto">
          <a:xfrm>
            <a:off x="468313" y="1058863"/>
            <a:ext cx="8567737" cy="3127375"/>
            <a:chOff x="467544" y="987574"/>
            <a:chExt cx="8569075" cy="3125152"/>
          </a:xfrm>
        </p:grpSpPr>
        <p:grpSp>
          <p:nvGrpSpPr>
            <p:cNvPr id="21507" name="组合 30"/>
            <p:cNvGrpSpPr>
              <a:grpSpLocks/>
            </p:cNvGrpSpPr>
            <p:nvPr/>
          </p:nvGrpSpPr>
          <p:grpSpPr bwMode="auto">
            <a:xfrm>
              <a:off x="467544" y="987574"/>
              <a:ext cx="8569075" cy="3125152"/>
              <a:chOff x="465525" y="627534"/>
              <a:chExt cx="8568025" cy="3125463"/>
            </a:xfrm>
          </p:grpSpPr>
          <p:sp>
            <p:nvSpPr>
              <p:cNvPr id="21509" name="文本框 25"/>
              <p:cNvSpPr txBox="1">
                <a:spLocks noChangeArrowheads="1"/>
              </p:cNvSpPr>
              <p:nvPr/>
            </p:nvSpPr>
            <p:spPr bwMode="auto">
              <a:xfrm>
                <a:off x="465525" y="627534"/>
                <a:ext cx="8568025" cy="31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“美丽的贝壳少女们，你们好啊！”只见彭天悦按动“百话通”，开始尝试跟贝壳们谈话。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贝壳们醒来了。彭天悦见贝壳们都看着自己，知道机会来了。他放开嗓子大唱自己改编的</a:t>
                </a:r>
                <a:r>
                  <a:rPr lang="en-US" altLang="zh-CN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《</a:t>
                </a:r>
                <a:r>
                  <a:rPr lang="zh-CN" altLang="en-US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贝壳之歌</a:t>
                </a:r>
                <a:r>
                  <a:rPr lang="en-US" altLang="zh-CN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》</a:t>
                </a:r>
                <a:r>
                  <a:rPr lang="zh-CN" altLang="en-US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：“一闪一闪亮晶晶，最美都是小贝壳</a:t>
                </a:r>
                <a:r>
                  <a:rPr lang="en-US" altLang="zh-CN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……”</a:t>
                </a:r>
                <a:r>
                  <a:rPr lang="zh-CN" altLang="en-US" sz="2800" b="1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唱着唱着还跳起了水中芭蕾，贝壳们忍不住都乐了。</a:t>
                </a:r>
              </a:p>
            </p:txBody>
          </p:sp>
          <p:pic>
            <p:nvPicPr>
              <p:cNvPr id="21510" name="图片 2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638" y="771713"/>
                <a:ext cx="269065" cy="269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08" name="图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78" y="2184306"/>
              <a:ext cx="277844" cy="26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5"/>
          <p:cNvSpPr txBox="1">
            <a:spLocks noChangeArrowheads="1"/>
          </p:cNvSpPr>
          <p:nvPr/>
        </p:nvSpPr>
        <p:spPr bwMode="auto">
          <a:xfrm>
            <a:off x="539750" y="1635125"/>
            <a:ext cx="8280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“大家都说，乐于助人的贝壳最美。美丽的你们肯定愿意帮助你们的邻居奇奇对不对？”彭天悦果然是谈判高手，一张嘴就给贝壳们戴高帽子。</a:t>
            </a:r>
            <a:endParaRPr lang="zh-CN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1" name="图片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12925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7"/>
          <p:cNvSpPr txBox="1">
            <a:spLocks noChangeArrowheads="1"/>
          </p:cNvSpPr>
          <p:nvPr/>
        </p:nvSpPr>
        <p:spPr bwMode="auto">
          <a:xfrm>
            <a:off x="684213" y="842963"/>
            <a:ext cx="52562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贝壳们听清楚了奇奇的愿望后，相互望了望自己的同伴，然后一起对彭天悦说：“我们可以满足奇奇的心愿，但是你可以带我们去沙漠里唱歌吗？好让全世界都知道我们是一群有理想、有抱负的贝壳！”</a:t>
            </a:r>
          </a:p>
        </p:txBody>
      </p:sp>
      <p:pic>
        <p:nvPicPr>
          <p:cNvPr id="23555" name="图片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19175"/>
            <a:ext cx="2698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940425" y="1619250"/>
            <a:ext cx="30654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    第⑥～</a:t>
            </a:r>
            <a:r>
              <a:rPr lang="en-US" altLang="zh-CN" sz="2800" b="1">
                <a:solidFill>
                  <a:srgbClr val="FFFF00"/>
                </a:solidFill>
                <a:latin typeface="宋体" panose="02010600030101010101" pitchFamily="2" charset="-122"/>
              </a:rPr>
              <a:t>⑨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段：进一步通过语言与动作描写，突显了主人公的聪明善辩。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7"/>
          <p:cNvSpPr txBox="1">
            <a:spLocks noChangeArrowheads="1"/>
          </p:cNvSpPr>
          <p:nvPr/>
        </p:nvSpPr>
        <p:spPr bwMode="auto">
          <a:xfrm>
            <a:off x="755650" y="1131888"/>
            <a:ext cx="51847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彭天悦哈哈大笑：“没问题！我们刚成功研发了一款空间切换仪。别说你们想在沙漠里唱歌，就是在沙漠里住上十天半个月都没问题！”</a:t>
            </a:r>
            <a:endParaRPr lang="zh-CN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9" name="图片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85875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011863" y="1203325"/>
            <a:ext cx="2736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    第⑩段：交代“空间切换仪”的作用，进一步体现科幻色彩，将故事推向高潮。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7"/>
          <p:cNvSpPr txBox="1">
            <a:spLocks noChangeArrowheads="1"/>
          </p:cNvSpPr>
          <p:nvPr/>
        </p:nvSpPr>
        <p:spPr bwMode="auto">
          <a:xfrm>
            <a:off x="395288" y="750888"/>
            <a:ext cx="48244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贝壳们喜出望外，它们把那簇粉红色的珊瑚礁留给了奇奇，然后在彭天悦的指挥下，一眨眼的工夫就置身在茫茫的金色沙漠中。“吱吱、啾啾、嘻嘻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听，沙漠里，几枚小贝壳正在欢乐地唱着它们的歌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3" name="图片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3288"/>
            <a:ext cx="266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219700" y="1708150"/>
            <a:ext cx="38179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    第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⑪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段：结尾点题，用省略号结束故事，给读者留下想象空间，韵味无穷。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3"/>
          <p:cNvSpPr>
            <a:spLocks noChangeArrowheads="1"/>
          </p:cNvSpPr>
          <p:nvPr/>
        </p:nvSpPr>
        <p:spPr bwMode="auto">
          <a:xfrm>
            <a:off x="2900363" y="2662238"/>
            <a:ext cx="334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0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827583" y="1027456"/>
            <a:ext cx="7704857" cy="1200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7200" b="1" spc="-500" dirty="0">
                <a:ln w="22225">
                  <a:solidFill>
                    <a:srgbClr val="EBE6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楷体" panose="02010609060101010101" pitchFamily="49" charset="-122"/>
                <a:ea typeface="楷体" panose="02010609060101010101" pitchFamily="49" charset="-122"/>
              </a:rPr>
              <a:t>插上科学的翅膀飞</a:t>
            </a:r>
          </a:p>
        </p:txBody>
      </p:sp>
      <p:pic>
        <p:nvPicPr>
          <p:cNvPr id="7172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55625"/>
            <a:ext cx="2444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42988" y="1779588"/>
            <a:ext cx="74517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文章紧扣“不可思议的科学技术”，按照事情发展的顺序，精彩地呈现了梭子鱼奇奇、彭天悦、贝壳们之间的科幻故事。表达了作者对未来世界的向往，以及对人与生灵、生灵与生灵之间能和谐相处的美好愿望。</a:t>
            </a:r>
          </a:p>
        </p:txBody>
      </p:sp>
      <p:pic>
        <p:nvPicPr>
          <p:cNvPr id="26627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5263"/>
            <a:ext cx="2376487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23850" y="700088"/>
            <a:ext cx="8480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31838" y="1000125"/>
            <a:ext cx="58118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①想象新奇，富于科幻色彩。</a:t>
            </a:r>
          </a:p>
        </p:txBody>
      </p:sp>
      <p:sp>
        <p:nvSpPr>
          <p:cNvPr id="27652" name="文本框 1"/>
          <p:cNvSpPr txBox="1">
            <a:spLocks noChangeArrowheads="1"/>
          </p:cNvSpPr>
          <p:nvPr/>
        </p:nvSpPr>
        <p:spPr bwMode="auto">
          <a:xfrm>
            <a:off x="738188" y="1635125"/>
            <a:ext cx="79375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文章按照事情发展的顺序，步步推进。如，梭子鱼愿望的实现受阻；彭天悦主动帮忙；彭天悦运用新科技跟贝壳们沟通；彭天悦借助新科技帮助奇奇和贝壳们实现愿望。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23850" y="700088"/>
            <a:ext cx="8480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47713" y="947738"/>
            <a:ext cx="72247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②详略得当，重点突出。</a:t>
            </a:r>
          </a:p>
        </p:txBody>
      </p:sp>
      <p:sp>
        <p:nvSpPr>
          <p:cNvPr id="28676" name="文本框 1"/>
          <p:cNvSpPr txBox="1">
            <a:spLocks noChangeArrowheads="1"/>
          </p:cNvSpPr>
          <p:nvPr/>
        </p:nvSpPr>
        <p:spPr bwMode="auto">
          <a:xfrm>
            <a:off x="747713" y="1635125"/>
            <a:ext cx="8001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文章详略安排得当，详细描写了彭天悦是如何借助新科技帮助奇奇和贝壳们实现愿望的，略写了愿望产生和愿望实现后的故事，使整个故事既精彩又紧扣主题。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23850" y="700088"/>
            <a:ext cx="8480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31838" y="1020763"/>
            <a:ext cx="72247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③细致描写，刻画形象。</a:t>
            </a:r>
          </a:p>
        </p:txBody>
      </p:sp>
      <p:sp>
        <p:nvSpPr>
          <p:cNvPr id="29700" name="文本框 1"/>
          <p:cNvSpPr txBox="1">
            <a:spLocks noChangeArrowheads="1"/>
          </p:cNvSpPr>
          <p:nvPr/>
        </p:nvSpPr>
        <p:spPr bwMode="auto">
          <a:xfrm>
            <a:off x="731838" y="1635125"/>
            <a:ext cx="807243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作者借助一系列对话描写、心理活动以及动作、神态的描写，非常成功地刻画出了几个性格迥异的故事角色，使人读起来觉得童趣盎然。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23850" y="700088"/>
            <a:ext cx="8480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55650" y="1203325"/>
            <a:ext cx="72247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④结尾点题，点明主旨。</a:t>
            </a:r>
          </a:p>
        </p:txBody>
      </p:sp>
      <p:sp>
        <p:nvSpPr>
          <p:cNvPr id="30724" name="文本框 1"/>
          <p:cNvSpPr txBox="1">
            <a:spLocks noChangeArrowheads="1"/>
          </p:cNvSpPr>
          <p:nvPr/>
        </p:nvSpPr>
        <p:spPr bwMode="auto">
          <a:xfrm>
            <a:off x="755650" y="1851025"/>
            <a:ext cx="79454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结尾点题，梭子鱼和贝壳们通过新科技实现了愿望，展示了未来世界可能会因为新科技而出现的精彩、奇妙的景象，想象合理，又令人信服。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500063" y="328613"/>
            <a:ext cx="647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31747" name="文本框 4"/>
          <p:cNvSpPr txBox="1">
            <a:spLocks noChangeArrowheads="1"/>
          </p:cNvSpPr>
          <p:nvPr/>
        </p:nvSpPr>
        <p:spPr bwMode="auto">
          <a:xfrm>
            <a:off x="1244600" y="411163"/>
            <a:ext cx="375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开心写作时刻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75606"/>
            <a:ext cx="5811394" cy="32578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500063" y="328613"/>
            <a:ext cx="647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32771" name="文本框 4"/>
          <p:cNvSpPr txBox="1">
            <a:spLocks noChangeArrowheads="1"/>
          </p:cNvSpPr>
          <p:nvPr/>
        </p:nvSpPr>
        <p:spPr bwMode="auto">
          <a:xfrm>
            <a:off x="1244600" y="411163"/>
            <a:ext cx="375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写后指导修改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89000" y="1874838"/>
            <a:ext cx="758348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必须永远抛弃那种认为写作可以不必修改的想法，改三遍、四遍，这还不够。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                    ——托尔斯泰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4"/>
          <p:cNvSpPr txBox="1">
            <a:spLocks noChangeArrowheads="1"/>
          </p:cNvSpPr>
          <p:nvPr/>
        </p:nvSpPr>
        <p:spPr bwMode="auto">
          <a:xfrm>
            <a:off x="1244600" y="411163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升格提优</a:t>
            </a:r>
            <a:endParaRPr lang="zh-CN" altLang="zh-CN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5900" y="1212850"/>
          <a:ext cx="8748712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0" marR="91430" marT="45693" marB="45693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0" marR="91430" marT="45693" marB="45693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0" marR="91430" marT="45693" marB="45693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622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0" marR="91430" marT="45693" marB="4569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0" marR="91430" marT="45693" marB="45693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0" marR="91430" marT="45693" marB="4569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3809" name="组合 1"/>
          <p:cNvGrpSpPr>
            <a:grpSpLocks/>
          </p:cNvGrpSpPr>
          <p:nvPr/>
        </p:nvGrpSpPr>
        <p:grpSpPr bwMode="auto">
          <a:xfrm>
            <a:off x="227013" y="2382838"/>
            <a:ext cx="2328862" cy="2479675"/>
            <a:chOff x="307976" y="2382838"/>
            <a:chExt cx="2328518" cy="2481816"/>
          </a:xfrm>
        </p:grpSpPr>
        <p:sp>
          <p:nvSpPr>
            <p:cNvPr id="33824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2328518" cy="248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书房里，一盏精致的台灯前，梅蕊正在焦躁地复习功课。明天就要考试的梅蕊烦透了。</a:t>
              </a: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034944" y="2492470"/>
              <a:ext cx="253962" cy="258986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3810" name="文本框 7"/>
          <p:cNvSpPr txBox="1">
            <a:spLocks noChangeArrowheads="1"/>
          </p:cNvSpPr>
          <p:nvPr/>
        </p:nvSpPr>
        <p:spPr bwMode="auto">
          <a:xfrm>
            <a:off x="352425" y="1843088"/>
            <a:ext cx="226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宋体" panose="02010600030101010101" pitchFamily="2" charset="-122"/>
              </a:rPr>
              <a:t>考试前一天</a:t>
            </a:r>
            <a:endParaRPr lang="zh-CN" altLang="zh-CN" sz="2400"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46388" y="2054225"/>
            <a:ext cx="2260600" cy="279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27380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00682F"/>
                </a:solidFill>
                <a:latin typeface="+mj-ea"/>
                <a:ea typeface="+mj-ea"/>
              </a:rPr>
              <a:t>第①段：开头加上环境描写，衬托人物心情。段末加入心理描写，突显梅蕊烦恼的心情，为下文作铺垫。</a:t>
            </a:r>
          </a:p>
        </p:txBody>
      </p:sp>
      <p:pic>
        <p:nvPicPr>
          <p:cNvPr id="3381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38612" b="-85149"/>
          <a:stretch>
            <a:fillRect/>
          </a:stretch>
        </p:blipFill>
        <p:spPr bwMode="auto">
          <a:xfrm>
            <a:off x="323850" y="4368800"/>
            <a:ext cx="22177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-30853" r="21046" b="-54300"/>
          <a:stretch>
            <a:fillRect/>
          </a:stretch>
        </p:blipFill>
        <p:spPr bwMode="auto">
          <a:xfrm>
            <a:off x="341313" y="4799013"/>
            <a:ext cx="1619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4" name="组合 1"/>
          <p:cNvGrpSpPr>
            <a:grpSpLocks/>
          </p:cNvGrpSpPr>
          <p:nvPr/>
        </p:nvGrpSpPr>
        <p:grpSpPr bwMode="auto">
          <a:xfrm>
            <a:off x="5192713" y="2151063"/>
            <a:ext cx="3724275" cy="2887662"/>
            <a:chOff x="-160682" y="2382838"/>
            <a:chExt cx="3736672" cy="2888636"/>
          </a:xfrm>
        </p:grpSpPr>
        <p:sp>
          <p:nvSpPr>
            <p:cNvPr id="33822" name="文本框 11"/>
            <p:cNvSpPr txBox="1">
              <a:spLocks noChangeArrowheads="1"/>
            </p:cNvSpPr>
            <p:nvPr/>
          </p:nvSpPr>
          <p:spPr bwMode="auto">
            <a:xfrm>
              <a:off x="-160682" y="2382838"/>
              <a:ext cx="3736672" cy="288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夜静悄悄的，云轻轻地遮挡着月亮。书房里，一盏精致的台灯前，梅蕊正在焦躁地复习功课。明天就要考试的梅蕊烦透了，心里念叨着：生活里为什么会有考试这种事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49700" y="2479708"/>
              <a:ext cx="254845" cy="258850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3815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-96191" r="26320" b="-73515"/>
          <a:stretch>
            <a:fillRect/>
          </a:stretch>
        </p:blipFill>
        <p:spPr bwMode="auto">
          <a:xfrm>
            <a:off x="5338763" y="4894263"/>
            <a:ext cx="25130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-95830" r="26321" b="-73508"/>
          <a:stretch>
            <a:fillRect/>
          </a:stretch>
        </p:blipFill>
        <p:spPr bwMode="auto">
          <a:xfrm>
            <a:off x="5338763" y="2905125"/>
            <a:ext cx="21907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26547" b="-62428"/>
          <a:stretch>
            <a:fillRect/>
          </a:stretch>
        </p:blipFill>
        <p:spPr bwMode="auto">
          <a:xfrm>
            <a:off x="6084888" y="2533650"/>
            <a:ext cx="26543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4" t="-91972" r="26547" b="-62430"/>
          <a:stretch>
            <a:fillRect/>
          </a:stretch>
        </p:blipFill>
        <p:spPr bwMode="auto">
          <a:xfrm>
            <a:off x="8318500" y="3709988"/>
            <a:ext cx="4143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50677" r="7140" b="-11026"/>
          <a:stretch>
            <a:fillRect/>
          </a:stretch>
        </p:blipFill>
        <p:spPr bwMode="auto">
          <a:xfrm>
            <a:off x="5338763" y="4167188"/>
            <a:ext cx="33512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0" name="文本框 7"/>
          <p:cNvSpPr txBox="1">
            <a:spLocks noChangeArrowheads="1"/>
          </p:cNvSpPr>
          <p:nvPr/>
        </p:nvSpPr>
        <p:spPr bwMode="auto">
          <a:xfrm>
            <a:off x="6084888" y="1731963"/>
            <a:ext cx="226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宋体" panose="02010600030101010101" pitchFamily="2" charset="-122"/>
              </a:rPr>
              <a:t>考试前一天</a:t>
            </a:r>
            <a:endParaRPr lang="zh-CN" altLang="zh-CN" sz="2400">
              <a:latin typeface="宋体" panose="02010600030101010101" pitchFamily="2" charset="-122"/>
            </a:endParaRPr>
          </a:p>
        </p:txBody>
      </p:sp>
      <p:pic>
        <p:nvPicPr>
          <p:cNvPr id="33821" name="图片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50677" r="7140" b="-11026"/>
          <a:stretch>
            <a:fillRect/>
          </a:stretch>
        </p:blipFill>
        <p:spPr bwMode="auto">
          <a:xfrm>
            <a:off x="5365750" y="4510088"/>
            <a:ext cx="33512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5900" y="730250"/>
          <a:ext cx="8712200" cy="431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2" marR="91432" marT="45703" marB="45703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2" marR="91432" marT="45703" marB="45703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2" marR="91432" marT="45703" marB="45703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643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03" marB="4570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03" marB="45703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03" marB="4570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32" name="组合 1"/>
          <p:cNvGrpSpPr>
            <a:grpSpLocks/>
          </p:cNvGrpSpPr>
          <p:nvPr/>
        </p:nvGrpSpPr>
        <p:grpSpPr bwMode="auto">
          <a:xfrm>
            <a:off x="395288" y="1924050"/>
            <a:ext cx="3255962" cy="2073275"/>
            <a:chOff x="307975" y="1379538"/>
            <a:chExt cx="3255913" cy="2074029"/>
          </a:xfrm>
        </p:grpSpPr>
        <p:sp>
          <p:nvSpPr>
            <p:cNvPr id="34836" name="文本框 11"/>
            <p:cNvSpPr txBox="1">
              <a:spLocks noChangeArrowheads="1"/>
            </p:cNvSpPr>
            <p:nvPr/>
          </p:nvSpPr>
          <p:spPr bwMode="auto">
            <a:xfrm>
              <a:off x="307975" y="1379538"/>
              <a:ext cx="3255913" cy="207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机器人小机灵听到梅蕊唉声叹气，马上告诉梅蕊自己可以把书本上的知识拷贝进梅蕊的大脑里。</a:t>
              </a: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035039" y="1489116"/>
              <a:ext cx="253996" cy="258856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4833" name="组合 1"/>
          <p:cNvGrpSpPr>
            <a:grpSpLocks/>
          </p:cNvGrpSpPr>
          <p:nvPr/>
        </p:nvGrpSpPr>
        <p:grpSpPr bwMode="auto">
          <a:xfrm>
            <a:off x="5492750" y="1924050"/>
            <a:ext cx="3255963" cy="2073275"/>
            <a:chOff x="307975" y="1379538"/>
            <a:chExt cx="3255913" cy="2074029"/>
          </a:xfrm>
        </p:grpSpPr>
        <p:sp>
          <p:nvSpPr>
            <p:cNvPr id="34834" name="文本框 11"/>
            <p:cNvSpPr txBox="1">
              <a:spLocks noChangeArrowheads="1"/>
            </p:cNvSpPr>
            <p:nvPr/>
          </p:nvSpPr>
          <p:spPr bwMode="auto">
            <a:xfrm>
              <a:off x="307975" y="1379538"/>
              <a:ext cx="3255913" cy="207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机器人小机灵听到梅蕊唉声叹气，马上告诉梅蕊自己可以把书本上的知识拷贝进梅蕊的大脑里。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035039" y="1489116"/>
              <a:ext cx="253996" cy="258856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5900" y="746125"/>
          <a:ext cx="8712200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5856" name="组合 8"/>
          <p:cNvGrpSpPr>
            <a:grpSpLocks/>
          </p:cNvGrpSpPr>
          <p:nvPr/>
        </p:nvGrpSpPr>
        <p:grpSpPr bwMode="auto">
          <a:xfrm>
            <a:off x="192088" y="1290638"/>
            <a:ext cx="3371850" cy="3292475"/>
            <a:chOff x="307976" y="2382838"/>
            <a:chExt cx="3372068" cy="3293207"/>
          </a:xfrm>
        </p:grpSpPr>
        <p:sp>
          <p:nvSpPr>
            <p:cNvPr id="35867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3372068" cy="329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小机灵信心满满，让梅蕊躺在床上。梅蕊将自己的手指按在书本上，启动电波。过了一会儿，梅蕊让小机灵递来一张试卷。果然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! 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她一看就知道答案了。梅蕊高兴坏了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035098" y="2492399"/>
              <a:ext cx="254016" cy="258821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551238" y="2009775"/>
            <a:ext cx="1639887" cy="238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27380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00682F"/>
                </a:solidFill>
                <a:latin typeface="+mj-ea"/>
                <a:ea typeface="+mj-ea"/>
              </a:rPr>
              <a:t>第③段：修改后的文章大胆想象拷贝的细节，体现科幻色彩。</a:t>
            </a:r>
          </a:p>
        </p:txBody>
      </p:sp>
      <p:pic>
        <p:nvPicPr>
          <p:cNvPr id="35858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14304" b="11127"/>
          <a:stretch>
            <a:fillRect/>
          </a:stretch>
        </p:blipFill>
        <p:spPr bwMode="auto">
          <a:xfrm>
            <a:off x="323850" y="3292475"/>
            <a:ext cx="30956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r="54610" b="11125"/>
          <a:stretch>
            <a:fillRect/>
          </a:stretch>
        </p:blipFill>
        <p:spPr bwMode="auto">
          <a:xfrm>
            <a:off x="300038" y="3678238"/>
            <a:ext cx="16414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t="8" r="54610" b="11124"/>
          <a:stretch>
            <a:fillRect/>
          </a:stretch>
        </p:blipFill>
        <p:spPr bwMode="auto">
          <a:xfrm>
            <a:off x="2376488" y="2862263"/>
            <a:ext cx="10429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1" name="组合 8"/>
          <p:cNvGrpSpPr>
            <a:grpSpLocks/>
          </p:cNvGrpSpPr>
          <p:nvPr/>
        </p:nvGrpSpPr>
        <p:grpSpPr bwMode="auto">
          <a:xfrm>
            <a:off x="5135563" y="1323975"/>
            <a:ext cx="3971925" cy="3698875"/>
            <a:chOff x="307975" y="2382838"/>
            <a:chExt cx="3972710" cy="3699521"/>
          </a:xfrm>
        </p:grpSpPr>
        <p:sp>
          <p:nvSpPr>
            <p:cNvPr id="35865" name="文本框 11"/>
            <p:cNvSpPr txBox="1">
              <a:spLocks noChangeArrowheads="1"/>
            </p:cNvSpPr>
            <p:nvPr/>
          </p:nvSpPr>
          <p:spPr bwMode="auto">
            <a:xfrm>
              <a:off x="307975" y="2382838"/>
              <a:ext cx="3972710" cy="369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小机灵信心满满，让梅蕊躺在床上。梅蕊将自己的手指按在书本上，启动电波。一瞬间，一道蓝色的光波在书本上亮起后又快速钻进了梅蕊的脑门。梅蕊让小机灵递来一张试卷。果然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!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她一看就知道答案了。梅蕊高兴坏了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035194" y="2492395"/>
              <a:ext cx="254050" cy="258807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5862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14899" b="-80469"/>
          <a:stretch>
            <a:fillRect/>
          </a:stretch>
        </p:blipFill>
        <p:spPr bwMode="auto">
          <a:xfrm>
            <a:off x="5853113" y="2878138"/>
            <a:ext cx="30749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-1450" b="-80469"/>
          <a:stretch>
            <a:fillRect/>
          </a:stretch>
        </p:blipFill>
        <p:spPr bwMode="auto">
          <a:xfrm>
            <a:off x="5262563" y="3314700"/>
            <a:ext cx="36655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34369" b="-80469"/>
          <a:stretch>
            <a:fillRect/>
          </a:stretch>
        </p:blipFill>
        <p:spPr bwMode="auto">
          <a:xfrm>
            <a:off x="5224463" y="3700463"/>
            <a:ext cx="2371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500063" y="328613"/>
            <a:ext cx="647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9219" name="文本框 4"/>
          <p:cNvSpPr txBox="1">
            <a:spLocks noChangeArrowheads="1"/>
          </p:cNvSpPr>
          <p:nvPr/>
        </p:nvSpPr>
        <p:spPr bwMode="auto">
          <a:xfrm>
            <a:off x="1244600" y="411163"/>
            <a:ext cx="375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回顾习作要求</a:t>
            </a:r>
          </a:p>
        </p:txBody>
      </p:sp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0"/>
          <a:stretch>
            <a:fillRect/>
          </a:stretch>
        </p:blipFill>
        <p:spPr bwMode="auto">
          <a:xfrm>
            <a:off x="2095500" y="1055688"/>
            <a:ext cx="100806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/>
          <a:stretch>
            <a:fillRect/>
          </a:stretch>
        </p:blipFill>
        <p:spPr bwMode="auto">
          <a:xfrm>
            <a:off x="4275138" y="812800"/>
            <a:ext cx="2262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4"/>
          <a:stretch>
            <a:fillRect/>
          </a:stretch>
        </p:blipFill>
        <p:spPr bwMode="auto">
          <a:xfrm>
            <a:off x="876300" y="2254250"/>
            <a:ext cx="647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71713" y="2867025"/>
            <a:ext cx="56022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展开想象，写科幻故事。</a:t>
            </a:r>
            <a:endParaRPr lang="zh-CN" altLang="zh-CN" sz="32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5900" y="746125"/>
          <a:ext cx="8712200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880" name="组合 8"/>
          <p:cNvGrpSpPr>
            <a:grpSpLocks/>
          </p:cNvGrpSpPr>
          <p:nvPr/>
        </p:nvGrpSpPr>
        <p:grpSpPr bwMode="auto">
          <a:xfrm>
            <a:off x="395288" y="1492250"/>
            <a:ext cx="2952750" cy="3292475"/>
            <a:chOff x="307976" y="2382838"/>
            <a:chExt cx="2952563" cy="3293207"/>
          </a:xfrm>
        </p:grpSpPr>
        <p:sp>
          <p:nvSpPr>
            <p:cNvPr id="36884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2952563" cy="329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第二天的考试，梅蕊用满分卷刷新了自己的纪录。老师觉得梅蕊太出色了，决定让梅蕊进入他的科学实验室，参与星体模型研究。梅蕊乐得合不拢嘴。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035005" y="2492400"/>
              <a:ext cx="253984" cy="258820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6881" name="组合 8"/>
          <p:cNvGrpSpPr>
            <a:grpSpLocks/>
          </p:cNvGrpSpPr>
          <p:nvPr/>
        </p:nvGrpSpPr>
        <p:grpSpPr bwMode="auto">
          <a:xfrm>
            <a:off x="5580063" y="1492250"/>
            <a:ext cx="2952750" cy="3292475"/>
            <a:chOff x="307976" y="2382838"/>
            <a:chExt cx="2952563" cy="3293207"/>
          </a:xfrm>
        </p:grpSpPr>
        <p:sp>
          <p:nvSpPr>
            <p:cNvPr id="36882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2952563" cy="329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第二天的考试，梅蕊用满分卷刷新了自己的纪录。老师觉得梅蕊太出色了，决定让梅蕊进入他的科学实验室，参与星体模型研究。梅蕊乐得合不拢嘴。</a:t>
              </a: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035005" y="2492400"/>
              <a:ext cx="253984" cy="258820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5900" y="746125"/>
          <a:ext cx="8712200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904" name="组合 8"/>
          <p:cNvGrpSpPr>
            <a:grpSpLocks/>
          </p:cNvGrpSpPr>
          <p:nvPr/>
        </p:nvGrpSpPr>
        <p:grpSpPr bwMode="auto">
          <a:xfrm>
            <a:off x="395288" y="1511300"/>
            <a:ext cx="2651125" cy="2886075"/>
            <a:chOff x="307976" y="2382838"/>
            <a:chExt cx="2651336" cy="2887210"/>
          </a:xfrm>
        </p:grpSpPr>
        <p:sp>
          <p:nvSpPr>
            <p:cNvPr id="37913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2651336" cy="288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梅蕊进实验室没多久就傻眼了：书本里的知识的确还在她的大脑里，但是实验室里需要的不仅仅是这些知识，更需要娴熟的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035109" y="2492419"/>
              <a:ext cx="254020" cy="258864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27425" y="1519238"/>
            <a:ext cx="1639888" cy="3201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27380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00682F"/>
                </a:solidFill>
                <a:latin typeface="+mj-ea"/>
                <a:ea typeface="+mj-ea"/>
              </a:rPr>
              <a:t>第⑤段：修改后的文章引经据典，点明主旨。用一个具体事例介绍了梅蕊离开实验室的原因。</a:t>
            </a:r>
          </a:p>
        </p:txBody>
      </p:sp>
      <p:grpSp>
        <p:nvGrpSpPr>
          <p:cNvPr id="37906" name="组合 8"/>
          <p:cNvGrpSpPr>
            <a:grpSpLocks/>
          </p:cNvGrpSpPr>
          <p:nvPr/>
        </p:nvGrpSpPr>
        <p:grpSpPr bwMode="auto">
          <a:xfrm>
            <a:off x="5265738" y="1347788"/>
            <a:ext cx="3770312" cy="3698875"/>
            <a:chOff x="307976" y="2382838"/>
            <a:chExt cx="3564172" cy="3699924"/>
          </a:xfrm>
        </p:grpSpPr>
        <p:sp>
          <p:nvSpPr>
            <p:cNvPr id="37911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3564172" cy="369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梅蕊进实验室没多久就傻眼了：书本里的知识的确还在她的大脑里，但是实验室里需要的不仅仅是这些知识，更需要娴熟的实践能力。难怪古人说“纸上得来终觉浅，绝知此事要躬行”。这时，忙碌中的老师让梅蕊把实</a:t>
              </a: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987795" y="2492406"/>
              <a:ext cx="255120" cy="258836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7907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5725" b="-80469"/>
          <a:stretch>
            <a:fillRect/>
          </a:stretch>
        </p:blipFill>
        <p:spPr bwMode="auto">
          <a:xfrm>
            <a:off x="5394325" y="4116388"/>
            <a:ext cx="34051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6" t="-42802" r="16588" b="-124411"/>
          <a:stretch>
            <a:fillRect/>
          </a:stretch>
        </p:blipFill>
        <p:spPr bwMode="auto">
          <a:xfrm>
            <a:off x="7451725" y="3746500"/>
            <a:ext cx="13477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3171" b="-54895"/>
          <a:stretch>
            <a:fillRect/>
          </a:stretch>
        </p:blipFill>
        <p:spPr bwMode="auto">
          <a:xfrm>
            <a:off x="5302250" y="4905375"/>
            <a:ext cx="3497263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3171" b="-80469"/>
          <a:stretch>
            <a:fillRect/>
          </a:stretch>
        </p:blipFill>
        <p:spPr bwMode="auto">
          <a:xfrm>
            <a:off x="5302250" y="4535488"/>
            <a:ext cx="34972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5900" y="746125"/>
          <a:ext cx="8712200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8" name="矩形 1"/>
          <p:cNvSpPr>
            <a:spLocks noChangeArrowheads="1"/>
          </p:cNvSpPr>
          <p:nvPr/>
        </p:nvSpPr>
        <p:spPr bwMode="auto">
          <a:xfrm>
            <a:off x="468313" y="1995488"/>
            <a:ext cx="29511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实践能力。这次失误导致实验室的机电系统瘫痪了半天。梅蕊没脸再待下去了。</a:t>
            </a:r>
          </a:p>
        </p:txBody>
      </p:sp>
      <p:pic>
        <p:nvPicPr>
          <p:cNvPr id="38929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t="11" r="49609" b="11121"/>
          <a:stretch>
            <a:fillRect/>
          </a:stretch>
        </p:blipFill>
        <p:spPr bwMode="auto">
          <a:xfrm>
            <a:off x="2124075" y="2389188"/>
            <a:ext cx="1223963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7" t="15" r="25693" b="11115"/>
          <a:stretch>
            <a:fillRect/>
          </a:stretch>
        </p:blipFill>
        <p:spPr bwMode="auto">
          <a:xfrm>
            <a:off x="539750" y="2765425"/>
            <a:ext cx="27368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1" r="40172" b="11118"/>
          <a:stretch>
            <a:fillRect/>
          </a:stretch>
        </p:blipFill>
        <p:spPr bwMode="auto">
          <a:xfrm>
            <a:off x="539750" y="3136900"/>
            <a:ext cx="1979613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2" name="矩形 2"/>
          <p:cNvSpPr>
            <a:spLocks noChangeArrowheads="1"/>
          </p:cNvSpPr>
          <p:nvPr/>
        </p:nvSpPr>
        <p:spPr bwMode="auto">
          <a:xfrm>
            <a:off x="5203825" y="1612900"/>
            <a:ext cx="363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验室的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β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射线按钮关闭。梅蕊根本不知道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β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射线是什么，也就更不知道按钮是哪个了。情急之下，梅蕊关闭的是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α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射线按钮。这次失误导致实验室的机电系统瘫痪了半天。梅蕊没脸再待下去了。</a:t>
            </a:r>
          </a:p>
        </p:txBody>
      </p:sp>
      <p:pic>
        <p:nvPicPr>
          <p:cNvPr id="3893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8870" r="9586" b="-1637"/>
          <a:stretch>
            <a:fillRect/>
          </a:stretch>
        </p:blipFill>
        <p:spPr bwMode="auto">
          <a:xfrm>
            <a:off x="5337175" y="1970088"/>
            <a:ext cx="3267075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0" r="7591" b="-1640"/>
          <a:stretch>
            <a:fillRect/>
          </a:stretch>
        </p:blipFill>
        <p:spPr bwMode="auto">
          <a:xfrm>
            <a:off x="5337175" y="2319338"/>
            <a:ext cx="33385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0" r="7591" b="-1640"/>
          <a:stretch>
            <a:fillRect/>
          </a:stretch>
        </p:blipFill>
        <p:spPr bwMode="auto">
          <a:xfrm>
            <a:off x="5302250" y="2689225"/>
            <a:ext cx="33385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0" r="7591" b="-1640"/>
          <a:stretch>
            <a:fillRect/>
          </a:stretch>
        </p:blipFill>
        <p:spPr bwMode="auto">
          <a:xfrm>
            <a:off x="5327650" y="3073400"/>
            <a:ext cx="33385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0" r="7591" b="-1640"/>
          <a:stretch>
            <a:fillRect/>
          </a:stretch>
        </p:blipFill>
        <p:spPr bwMode="auto">
          <a:xfrm>
            <a:off x="5302250" y="3443288"/>
            <a:ext cx="33385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5900" y="746125"/>
          <a:ext cx="8712200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提升点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升格文</a:t>
                      </a:r>
                    </a:p>
                  </a:txBody>
                  <a:tcPr marL="91432" marR="91432" marT="45714" marB="45714">
                    <a:solidFill>
                      <a:srgbClr val="F58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D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 marT="45714" marB="4571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9952" name="组合 8"/>
          <p:cNvGrpSpPr>
            <a:grpSpLocks/>
          </p:cNvGrpSpPr>
          <p:nvPr/>
        </p:nvGrpSpPr>
        <p:grpSpPr bwMode="auto">
          <a:xfrm>
            <a:off x="376238" y="2301875"/>
            <a:ext cx="2951162" cy="1260475"/>
            <a:chOff x="307976" y="2382838"/>
            <a:chExt cx="2952563" cy="1261572"/>
          </a:xfrm>
        </p:grpSpPr>
        <p:sp>
          <p:nvSpPr>
            <p:cNvPr id="39962" name="文本框 11"/>
            <p:cNvSpPr txBox="1">
              <a:spLocks noChangeArrowheads="1"/>
            </p:cNvSpPr>
            <p:nvPr/>
          </p:nvSpPr>
          <p:spPr bwMode="auto">
            <a:xfrm>
              <a:off x="307976" y="2382838"/>
              <a:ext cx="2952563" cy="126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经过这次失误，梅蕊明白了：学习不能投机取巧。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035396" y="2492471"/>
              <a:ext cx="254121" cy="258987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78225" y="1590675"/>
            <a:ext cx="1957388" cy="32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27380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00682F"/>
                </a:solidFill>
                <a:latin typeface="+mj-ea"/>
                <a:ea typeface="+mj-ea"/>
              </a:rPr>
              <a:t>第⑥段：结尾加入对梅蕊心理活动的描写，引发读者更深层次的思考：捷径要不要走？应该怎么走？</a:t>
            </a:r>
          </a:p>
        </p:txBody>
      </p:sp>
      <p:grpSp>
        <p:nvGrpSpPr>
          <p:cNvPr id="39954" name="组合 8"/>
          <p:cNvGrpSpPr>
            <a:grpSpLocks/>
          </p:cNvGrpSpPr>
          <p:nvPr/>
        </p:nvGrpSpPr>
        <p:grpSpPr bwMode="auto">
          <a:xfrm>
            <a:off x="5565775" y="1747838"/>
            <a:ext cx="3008313" cy="2886075"/>
            <a:chOff x="327455" y="2382838"/>
            <a:chExt cx="3008227" cy="2889072"/>
          </a:xfrm>
        </p:grpSpPr>
        <p:sp>
          <p:nvSpPr>
            <p:cNvPr id="39960" name="文本框 11"/>
            <p:cNvSpPr txBox="1">
              <a:spLocks noChangeArrowheads="1"/>
            </p:cNvSpPr>
            <p:nvPr/>
          </p:nvSpPr>
          <p:spPr bwMode="auto">
            <a:xfrm>
              <a:off x="327455" y="2382838"/>
              <a:ext cx="3008227" cy="288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89693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12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经过这次失误，梅蕊明白了：学习不能投机取巧。她想：得跟小机灵探讨探讨，怎样才可以全方位地打造出一个真正优秀的自己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1035460" y="2492489"/>
              <a:ext cx="253993" cy="259032"/>
            </a:xfrm>
            <a:prstGeom prst="ellipse">
              <a:avLst/>
            </a:prstGeom>
            <a:solidFill>
              <a:srgbClr val="E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" bIns="36000" anchor="ctr" anchorCtr="1"/>
            <a:lstStyle/>
            <a:p>
              <a:pPr algn="ctr">
                <a:defRPr/>
              </a:pP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9955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-126590" r="6596" b="-2353"/>
          <a:stretch>
            <a:fillRect/>
          </a:stretch>
        </p:blipFill>
        <p:spPr bwMode="auto">
          <a:xfrm>
            <a:off x="5594350" y="3316288"/>
            <a:ext cx="29527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-126590" r="6596" b="-2353"/>
          <a:stretch>
            <a:fillRect/>
          </a:stretch>
        </p:blipFill>
        <p:spPr bwMode="auto">
          <a:xfrm>
            <a:off x="5626100" y="3684588"/>
            <a:ext cx="29527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-126590" r="6596" b="-2353"/>
          <a:stretch>
            <a:fillRect/>
          </a:stretch>
        </p:blipFill>
        <p:spPr bwMode="auto">
          <a:xfrm>
            <a:off x="5626100" y="4100513"/>
            <a:ext cx="29527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-126590" r="43600" b="-2353"/>
          <a:stretch>
            <a:fillRect/>
          </a:stretch>
        </p:blipFill>
        <p:spPr bwMode="auto">
          <a:xfrm>
            <a:off x="5621338" y="4457700"/>
            <a:ext cx="161448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-65118" r="43600" b="-2351"/>
          <a:stretch>
            <a:fillRect/>
          </a:stretch>
        </p:blipFill>
        <p:spPr bwMode="auto">
          <a:xfrm>
            <a:off x="7451725" y="2932113"/>
            <a:ext cx="1122363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1"/>
          <p:cNvSpPr txBox="1">
            <a:spLocks noChangeArrowheads="1"/>
          </p:cNvSpPr>
          <p:nvPr/>
        </p:nvSpPr>
        <p:spPr bwMode="auto">
          <a:xfrm>
            <a:off x="500063" y="328613"/>
            <a:ext cx="647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40963" name="文本框 4"/>
          <p:cNvSpPr txBox="1">
            <a:spLocks noChangeArrowheads="1"/>
          </p:cNvSpPr>
          <p:nvPr/>
        </p:nvSpPr>
        <p:spPr bwMode="auto">
          <a:xfrm>
            <a:off x="1244600" y="411163"/>
            <a:ext cx="375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自评互评完善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74713" y="850900"/>
            <a:ext cx="7585075" cy="4568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宋体" panose="02010600030101010101" pitchFamily="2" charset="-122"/>
              </a:rPr>
              <a:t>自评修改步骤：</a:t>
            </a: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</a:rPr>
              <a:t>自读。</a:t>
            </a: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</a:rPr>
              <a:t>自改：“换”拗口、意义不明确的语句，“调”前后紊乱的语序，“添”一些具体内容，“删”多余的内容。</a:t>
            </a: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</a:rPr>
              <a:t>自查：对照本课的习作要求，看内容是否奇特而又令人信服。</a:t>
            </a: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</a:rPr>
              <a:t>对照自评表打分。</a:t>
            </a: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zh-CN" altLang="en-US" sz="2400" b="1" noProof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6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6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6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1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1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1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9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59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59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59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54050" y="411163"/>
          <a:ext cx="7494588" cy="4608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12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评价项目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自我评价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他人评价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修改方向</a:t>
                      </a:r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加油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展开想象的翅膀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创设新颖的场景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78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描绘引人入胜的情节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algn="ctr"/>
                      <a:r>
                        <a:rPr lang="zh-CN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贴合自然科学原理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94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总评：</a:t>
                      </a:r>
                      <a:endParaRPr lang="en-US" altLang="zh-CN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/>
                      <a:endParaRPr lang="en-US" altLang="zh-CN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五角星 2"/>
          <p:cNvSpPr/>
          <p:nvPr/>
        </p:nvSpPr>
        <p:spPr>
          <a:xfrm>
            <a:off x="3563938" y="1706563"/>
            <a:ext cx="287337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4" name="五角星 3"/>
          <p:cNvSpPr/>
          <p:nvPr/>
        </p:nvSpPr>
        <p:spPr>
          <a:xfrm>
            <a:off x="4064000" y="1706563"/>
            <a:ext cx="287338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5" name="五角星 4"/>
          <p:cNvSpPr/>
          <p:nvPr/>
        </p:nvSpPr>
        <p:spPr>
          <a:xfrm>
            <a:off x="4562475" y="1706563"/>
            <a:ext cx="288925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6" name="五角星 5"/>
          <p:cNvSpPr/>
          <p:nvPr/>
        </p:nvSpPr>
        <p:spPr>
          <a:xfrm>
            <a:off x="5086350" y="1706563"/>
            <a:ext cx="287338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7" name="五角星 6"/>
          <p:cNvSpPr/>
          <p:nvPr/>
        </p:nvSpPr>
        <p:spPr>
          <a:xfrm>
            <a:off x="5553075" y="1706563"/>
            <a:ext cx="288925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8" name="五角星 7"/>
          <p:cNvSpPr/>
          <p:nvPr/>
        </p:nvSpPr>
        <p:spPr>
          <a:xfrm>
            <a:off x="6019800" y="1706563"/>
            <a:ext cx="288925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6163" y="915988"/>
            <a:ext cx="5700712" cy="334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Times New Roman" panose="02020603050405020304" pitchFamily="18" charset="0"/>
              <a:buNone/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他评修改步骤：</a:t>
            </a:r>
          </a:p>
          <a:p>
            <a:pPr marL="514350" indent="-514350" eaLnBrk="1" hangingPunct="1">
              <a:lnSpc>
                <a:spcPct val="12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互读作文</a:t>
            </a:r>
          </a:p>
          <a:p>
            <a:pPr marL="514350" indent="-514350" eaLnBrk="1" hangingPunct="1">
              <a:lnSpc>
                <a:spcPct val="12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交流：分享同桌习作中的精彩之处，简单说一说这些句段好在哪里。</a:t>
            </a:r>
            <a:endParaRPr lang="zh-CN" altLang="en-US" sz="2400" b="1" noProof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对照本课的习作要求，看内容是否奇特而又令人信服。</a:t>
            </a:r>
            <a:endParaRPr lang="zh-CN" altLang="en-US" sz="2400" b="1" noProof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宋体" panose="02010600030101010101" pitchFamily="2" charset="-122"/>
              </a:rPr>
              <a:t>对照他评表打分。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54050" y="411163"/>
          <a:ext cx="7494588" cy="4608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12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评价项目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自我评价</a:t>
                      </a:r>
                      <a:endParaRPr lang="zh-CN" altLang="zh-CN" sz="18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他人评价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修改方向</a:t>
                      </a:r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加油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展开想象的翅膀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创设新颖的场景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78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描绘引人入胜的情节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algn="ctr"/>
                      <a:r>
                        <a:rPr lang="zh-CN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贴合自然科学原理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94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总评：</a:t>
                      </a:r>
                      <a:endParaRPr lang="en-US" altLang="zh-CN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/>
                      <a:endParaRPr lang="en-US" altLang="zh-CN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/>
                      <a:endParaRPr lang="zh-CN" altLang="en-US" sz="1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6" marR="91436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五角星 2"/>
          <p:cNvSpPr/>
          <p:nvPr/>
        </p:nvSpPr>
        <p:spPr>
          <a:xfrm>
            <a:off x="3563938" y="1706563"/>
            <a:ext cx="287337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4" name="五角星 3"/>
          <p:cNvSpPr/>
          <p:nvPr/>
        </p:nvSpPr>
        <p:spPr>
          <a:xfrm>
            <a:off x="4064000" y="1706563"/>
            <a:ext cx="287338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5" name="五角星 4"/>
          <p:cNvSpPr/>
          <p:nvPr/>
        </p:nvSpPr>
        <p:spPr>
          <a:xfrm>
            <a:off x="4562475" y="1706563"/>
            <a:ext cx="288925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6" name="五角星 5"/>
          <p:cNvSpPr/>
          <p:nvPr/>
        </p:nvSpPr>
        <p:spPr>
          <a:xfrm>
            <a:off x="5086350" y="1706563"/>
            <a:ext cx="287338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7" name="五角星 6"/>
          <p:cNvSpPr/>
          <p:nvPr/>
        </p:nvSpPr>
        <p:spPr>
          <a:xfrm>
            <a:off x="5553075" y="1706563"/>
            <a:ext cx="288925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8" name="五角星 7"/>
          <p:cNvSpPr/>
          <p:nvPr/>
        </p:nvSpPr>
        <p:spPr>
          <a:xfrm>
            <a:off x="6019800" y="1706563"/>
            <a:ext cx="288925" cy="361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79625" y="969963"/>
            <a:ext cx="4402138" cy="24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课后作业：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进一步修改完善自己的作文。</a:t>
            </a:r>
            <a:endParaRPr lang="en-US" altLang="zh-CN" sz="24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将写好的作文和同学交流，看看谁写的科幻故事奇特又令人信服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06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79613" y="1419225"/>
            <a:ext cx="6121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3100" b="1">
                <a:solidFill>
                  <a:schemeClr val="bg1"/>
                </a:solidFill>
                <a:latin typeface="宋体" panose="02010600030101010101" pitchFamily="2" charset="-122"/>
              </a:rPr>
              <a:t>    发挥天马行空的想象，并能插上科学的翅膀，也就是在想象中要能带有一些科学元素，写一个科幻故事。</a:t>
            </a:r>
            <a:endParaRPr lang="zh-CN" altLang="zh-CN" sz="31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14339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>
            <a:fillRect/>
          </a:stretch>
        </p:blipFill>
        <p:spPr bwMode="auto">
          <a:xfrm>
            <a:off x="696913" y="1666875"/>
            <a:ext cx="574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95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79613" y="1266825"/>
            <a:ext cx="59832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想象要有一定的科学依据，要</a:t>
            </a:r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令人信服。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展开丰富而奇特的想象，将科</a:t>
            </a:r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幻故事的情节写得清楚、完整。</a:t>
            </a:r>
            <a:endParaRPr lang="zh-CN" altLang="zh-CN" sz="32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1536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1030"/>
          <a:stretch>
            <a:fillRect/>
          </a:stretch>
        </p:blipFill>
        <p:spPr bwMode="auto">
          <a:xfrm>
            <a:off x="684213" y="1733550"/>
            <a:ext cx="62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68313" y="969963"/>
            <a:ext cx="8424862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想象一下，如果大脑能直接从书上拷贝知识，如果人能在火星上生活，如果你能用时光机穿越时空回到恐龙时代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会发生些什么？</a:t>
            </a:r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让我们写一个科幻故事，将头脑中天马行空的想象记录下来。（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大胆想象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  <a:endParaRPr lang="zh-CN" altLang="zh-CN" sz="32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2625" y="393700"/>
            <a:ext cx="216058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noProof="1"/>
              <a:t>习作要求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95288" y="1131888"/>
            <a:ext cx="83534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FFC000"/>
                </a:solidFill>
                <a:latin typeface="宋体" panose="02010600030101010101" pitchFamily="2" charset="-122"/>
              </a:rPr>
              <a:t>写之前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和同学交流：你印象最深刻的科幻故事是什么？故事里写了哪些现实中并不存在，却看起来令人信服的科学技术？这些科学技术对人们的生活和命运产生了什么影响？（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科学技术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95288" y="1131888"/>
            <a:ext cx="8353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C000"/>
                </a:solidFill>
                <a:latin typeface="宋体" panose="02010600030101010101" pitchFamily="2" charset="-122"/>
              </a:rPr>
              <a:t>写好后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和同学交流，看看谁写的科幻故事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奇特而又令人信服。（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故事性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12813" y="681038"/>
            <a:ext cx="758348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课后作业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先画出你的思维导图。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把你想象的故事读给家长听，让他们提出修改意见。</a:t>
            </a:r>
            <a:endParaRPr lang="zh-CN" altLang="zh-CN" sz="32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2168</Words>
  <Application>Microsoft Office PowerPoint</Application>
  <PresentationFormat>全屏显示(16:9)</PresentationFormat>
  <Paragraphs>159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黑体</vt:lpstr>
      <vt:lpstr>楷体</vt:lpstr>
      <vt:lpstr>宋体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admin</cp:lastModifiedBy>
  <cp:revision>1189</cp:revision>
  <dcterms:created xsi:type="dcterms:W3CDTF">2016-10-29T08:56:49Z</dcterms:created>
  <dcterms:modified xsi:type="dcterms:W3CDTF">2024-09-21T02:14:30Z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2052-11.1.0.10228</vt:lpwstr>
  </property>
</Properties>
</file>