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  <p:sldMasterId id="2147483660" r:id="rId3"/>
  </p:sldMasterIdLst>
  <p:notesMasterIdLst>
    <p:notesMasterId r:id="rId21"/>
  </p:notesMasterIdLst>
  <p:handoutMasterIdLst>
    <p:handoutMasterId r:id="rId22"/>
  </p:handoutMasterIdLst>
  <p:sldIdLst>
    <p:sldId id="401" r:id="rId4"/>
    <p:sldId id="361" r:id="rId5"/>
    <p:sldId id="436" r:id="rId6"/>
    <p:sldId id="475" r:id="rId7"/>
    <p:sldId id="473" r:id="rId8"/>
    <p:sldId id="505" r:id="rId9"/>
    <p:sldId id="438" r:id="rId10"/>
    <p:sldId id="474" r:id="rId11"/>
    <p:sldId id="480" r:id="rId12"/>
    <p:sldId id="476" r:id="rId13"/>
    <p:sldId id="510" r:id="rId14"/>
    <p:sldId id="506" r:id="rId15"/>
    <p:sldId id="508" r:id="rId16"/>
    <p:sldId id="461" r:id="rId17"/>
    <p:sldId id="501" r:id="rId18"/>
    <p:sldId id="511" r:id="rId19"/>
    <p:sldId id="512" r:id="rId20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3">
          <p15:clr>
            <a:srgbClr val="A4A3A4"/>
          </p15:clr>
        </p15:guide>
        <p15:guide id="2" pos="279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00"/>
    <a:srgbClr val="0033CC"/>
    <a:srgbClr val="F98A1F"/>
    <a:srgbClr val="E72D8B"/>
    <a:srgbClr val="FF00FF"/>
    <a:srgbClr val="3592CF"/>
    <a:srgbClr val="44B3BC"/>
    <a:srgbClr val="7ECDF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2" autoAdjust="0"/>
    <p:restoredTop sz="94660"/>
  </p:normalViewPr>
  <p:slideViewPr>
    <p:cSldViewPr showGuides="1">
      <p:cViewPr varScale="1">
        <p:scale>
          <a:sx n="81" d="100"/>
          <a:sy n="81" d="100"/>
        </p:scale>
        <p:origin x="90" y="1008"/>
      </p:cViewPr>
      <p:guideLst>
        <p:guide orient="horz" pos="1683"/>
        <p:guide pos="27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229437-590A-4282-A174-91717572532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CCDEB3-37D7-4A88-A544-4A51F3E5EE0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FA36D4-B356-4249-BBE9-4875A32583E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2024/9/19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B5A647-10EE-4E1C-AB3B-D446711231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  <a:t>5</a:t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D6D62-B703-446B-B132-B1B826C62C4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3850" y="-381000"/>
            <a:ext cx="6191250" cy="6192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图片 7"/>
          <p:cNvPicPr>
            <a:picLocks noChangeAspect="1"/>
          </p:cNvPicPr>
          <p:nvPr userDrawn="1"/>
        </p:nvPicPr>
        <p:blipFill>
          <a:blip r:embed="rId2"/>
          <a:srcRect l="7895" t="2618" r="7895" b="31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A3A2D3-0785-424D-AE7C-D78E0CB9F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23478"/>
            <a:ext cx="792088" cy="849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图片 3"/>
          <p:cNvPicPr>
            <a:picLocks noChangeAspect="1"/>
          </p:cNvPicPr>
          <p:nvPr userDrawn="1"/>
        </p:nvPicPr>
        <p:blipFill>
          <a:blip r:embed="rId2"/>
          <a:srcRect l="17804" t="12502" r="10606" b="15909"/>
          <a:stretch>
            <a:fillRect/>
          </a:stretch>
        </p:blipFill>
        <p:spPr>
          <a:xfrm>
            <a:off x="323850" y="268288"/>
            <a:ext cx="1152525" cy="1150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图片 7"/>
          <p:cNvPicPr>
            <a:picLocks noChangeAspect="1"/>
          </p:cNvPicPr>
          <p:nvPr userDrawn="1"/>
        </p:nvPicPr>
        <p:blipFill>
          <a:blip r:embed="rId2"/>
          <a:srcRect l="7895" t="2618" r="7895" b="31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B2E36A8-7BDD-46C4-9492-3AE1B534AC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23478"/>
            <a:ext cx="792088" cy="849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图片 3"/>
          <p:cNvPicPr>
            <a:picLocks noChangeAspect="1"/>
          </p:cNvPicPr>
          <p:nvPr userDrawn="1"/>
        </p:nvPicPr>
        <p:blipFill>
          <a:blip r:embed="rId2"/>
          <a:srcRect t="20512" r="67522" b="18803"/>
          <a:stretch>
            <a:fillRect/>
          </a:stretch>
        </p:blipFill>
        <p:spPr>
          <a:xfrm>
            <a:off x="6407150" y="0"/>
            <a:ext cx="273685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91106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94820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11113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5"/>
          <p:cNvPicPr>
            <a:picLocks noChangeAspect="1"/>
          </p:cNvPicPr>
          <p:nvPr userDrawn="1"/>
        </p:nvPicPr>
        <p:blipFill>
          <a:blip r:embed="rId7"/>
          <a:srcRect l="7895" t="2618" r="7895" b="3110"/>
          <a:stretch>
            <a:fillRect/>
          </a:stretch>
        </p:blipFill>
        <p:spPr>
          <a:xfrm>
            <a:off x="0" y="11113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C65A6C0-68EB-46BD-B218-3ED2CC21AEA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23478"/>
            <a:ext cx="792088" cy="8496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113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5"/>
          <p:cNvPicPr>
            <a:picLocks noChangeAspect="1"/>
          </p:cNvPicPr>
          <p:nvPr userDrawn="1"/>
        </p:nvPicPr>
        <p:blipFill>
          <a:blip r:embed="rId5"/>
          <a:srcRect l="7895" t="2618" r="7895" b="3110"/>
          <a:stretch>
            <a:fillRect/>
          </a:stretch>
        </p:blipFill>
        <p:spPr>
          <a:xfrm>
            <a:off x="0" y="11113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39BAAC7-EC5F-43E1-AAEF-9CDDBF1399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23478"/>
            <a:ext cx="792088" cy="8496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2"/>
          <p:cNvSpPr txBox="1">
            <a:spLocks noChangeArrowheads="1"/>
          </p:cNvSpPr>
          <p:nvPr/>
        </p:nvSpPr>
        <p:spPr bwMode="auto">
          <a:xfrm>
            <a:off x="1087438" y="915988"/>
            <a:ext cx="74231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统编版六年级下册</a:t>
            </a:r>
            <a:endParaRPr lang="en-US" altLang="zh-CN" sz="36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语文慕课堂</a:t>
            </a:r>
            <a:endParaRPr lang="en-US" altLang="zh-CN" sz="6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267" name="TextBox 13"/>
          <p:cNvSpPr txBox="1">
            <a:spLocks noChangeArrowheads="1"/>
          </p:cNvSpPr>
          <p:nvPr/>
        </p:nvSpPr>
        <p:spPr bwMode="auto">
          <a:xfrm>
            <a:off x="3143250" y="3786188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主讲：清雅老师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107950" y="12382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 advTm="183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122160" y="1557020"/>
            <a:ext cx="1818640" cy="1930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好奇心强</a:t>
            </a:r>
          </a:p>
          <a:p>
            <a:pPr eaLnBrk="1" hangingPunct="1">
              <a:lnSpc>
                <a:spcPct val="150000"/>
              </a:lnSpc>
            </a:pPr>
            <a:r>
              <a:rPr 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爱思考</a:t>
            </a:r>
            <a:endParaRPr 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会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思考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5610" y="376555"/>
            <a:ext cx="6420485" cy="4246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1800" b="1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sz="1800" b="1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他这么说，就更增加了表的神秘。“不许动”，里边该是什么东西在响呢？我对于它的好奇心也一天比一天增加。树上的蝉，草里的虫，都不轻易被人看见，我想：表里边一定也有一个蝉或虫一类的生物吧，这生物被父亲关在表里，不许小孩子动。</a:t>
            </a:r>
          </a:p>
          <a:p>
            <a:pPr indent="304800">
              <a:lnSpc>
                <a:spcPct val="150000"/>
              </a:lnSpc>
            </a:pPr>
            <a:r>
              <a:rPr lang="zh-CN" sz="1800" b="1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 我吓了一跳，蝎子是多么丑恶而恐怖的东西，为什么把它放在这样一个美丽的世界里呢？但是我也感到愉快，</a:t>
            </a:r>
            <a:r>
              <a:rPr lang="zh-CN" sz="1800" b="1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证实</a:t>
            </a:r>
            <a:r>
              <a:rPr lang="zh-CN" sz="1800" b="1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我的猜测没有错：表里边有一个活的生物。</a:t>
            </a:r>
            <a:endParaRPr lang="zh-CN" sz="1800" b="1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304800">
              <a:lnSpc>
                <a:spcPct val="150000"/>
              </a:lnSpc>
            </a:pPr>
            <a:r>
              <a:rPr lang="zh-CN" sz="1800" b="1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 我只想，大半因为它有好听的声音吧。但是一般的蝎子都没有这么好的声音，也许这里边的蝎子与一般的不同。</a:t>
            </a:r>
            <a:endParaRPr lang="zh-CN" altLang="en-US" sz="1800" b="1">
              <a:solidFill>
                <a:srgbClr val="0000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5610" y="376555"/>
            <a:ext cx="6420485" cy="4246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sz="18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他这么说，就更增加了表的神秘。“不许动”，里边该是什么东西在响呢？我对于它的好奇心一天比一天增加。树上的蝉，草里的虫，都不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会</a:t>
            </a:r>
            <a:r>
              <a:rPr lang="zh-CN" sz="18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轻易被人看见，</a:t>
            </a:r>
            <a:r>
              <a:rPr lang="zh-CN" sz="18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我想</a:t>
            </a:r>
            <a:r>
              <a:rPr lang="zh-CN" sz="18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：表里边一定也有一个蝉或虫一类的生物吧，这生物被父亲关在表里，不许小孩子动。</a:t>
            </a:r>
          </a:p>
          <a:p>
            <a:pPr indent="304800">
              <a:lnSpc>
                <a:spcPct val="150000"/>
              </a:lnSpc>
            </a:pPr>
            <a:r>
              <a:rPr lang="zh-CN" sz="18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 我吓了一跳，蝎子是多么丑恶而恐怖的东西，为什么把它放在这样一个美丽的世界里呢？但是我也感到愉快，</a:t>
            </a:r>
            <a:r>
              <a:rPr lang="zh-CN" sz="18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证实</a:t>
            </a:r>
            <a:r>
              <a:rPr lang="zh-CN" sz="18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我的猜测没有错：表里边有一个活的生物。</a:t>
            </a:r>
            <a:endParaRPr lang="zh-CN" sz="1800" b="1" dirty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304800">
              <a:lnSpc>
                <a:spcPct val="150000"/>
              </a:lnSpc>
            </a:pPr>
            <a:r>
              <a:rPr lang="zh-CN" sz="18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sz="18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我只想</a:t>
            </a:r>
            <a:r>
              <a:rPr lang="zh-CN" sz="18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，大半因为它有好听的声音吧。但是一般的蝎子都没有这么好</a:t>
            </a:r>
            <a:r>
              <a:rPr lang="zh-CN" altLang="en-US" sz="18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听</a:t>
            </a:r>
            <a:r>
              <a:rPr lang="zh-CN" sz="18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的声音，也许这里边的蝎子与一般的不同。</a:t>
            </a:r>
            <a:endParaRPr lang="zh-CN" altLang="en-US" sz="1800" b="1" dirty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87570" y="1296949"/>
            <a:ext cx="556895" cy="374703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750255" y="2933464"/>
            <a:ext cx="555625" cy="394072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39800" y="3735571"/>
            <a:ext cx="698500" cy="425083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95536" y="483518"/>
            <a:ext cx="7507129" cy="1113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“我爱听这表的声音。”</a:t>
            </a:r>
            <a:endParaRPr lang="en-US" altLang="zh-CN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我一边说一边向着表伸出手去。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（语言、动作）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5536" y="1676881"/>
            <a:ext cx="8428611" cy="1113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没有请求，父亲就自动给我看，我高兴极了，同时我的心也加速跳动。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（心理）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5536" y="2870244"/>
            <a:ext cx="8514794" cy="559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我看得入神，唯恐父亲再把这美丽的世界盖上。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（心理）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5536" y="3509610"/>
            <a:ext cx="8592979" cy="1113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后来我见人就说：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我有蟋蟀在钵子里，蝈蝈在葫芦里，鸟儿在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笼子里，父亲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却有一个小蝎子在表里。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（语言）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1560" y="771550"/>
            <a:ext cx="8208912" cy="3443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>
                <a:solidFill>
                  <a:srgbClr val="000000"/>
                </a:solidFill>
                <a:latin typeface="+mn-ea"/>
                <a:ea typeface="+mn-ea"/>
                <a:cs typeface="楷体" panose="02010609060101010101" pitchFamily="49" charset="-122"/>
                <a:sym typeface="+mn-ea"/>
              </a:rPr>
              <a:t>我想：表里边一定也有一个蝉或虫一类的生物吧，这生物被父亲关在表里，不许小孩子动。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    </a:t>
            </a:r>
            <a:r>
              <a:rPr lang="zh-CN" sz="24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我吓了一跳，蝎子是多么丑恶而恐怖的东西，为什么把它放在这样一个美丽的世界里呢？但是我也感到愉快，</a:t>
            </a:r>
            <a:r>
              <a:rPr lang="zh-CN" sz="24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证实</a:t>
            </a:r>
            <a:r>
              <a:rPr lang="zh-CN" sz="24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我的猜测没有错：表里边有一个活的生物。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    </a:t>
            </a:r>
            <a:r>
              <a:rPr lang="zh-CN" sz="24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我只想，</a:t>
            </a:r>
            <a:r>
              <a:rPr lang="zh-CN" sz="24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大半因为它有好听的声音吧。但是一般的蝎子都没有这么好</a:t>
            </a:r>
            <a:r>
              <a:rPr lang="zh-CN" altLang="zh-CN" sz="2400" b="1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听</a:t>
            </a:r>
            <a:r>
              <a:rPr lang="zh-CN" sz="2400" b="1" dirty="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的声音，也许这里边的蝎子与一般的不同。</a:t>
            </a:r>
            <a:endParaRPr lang="zh-CN" altLang="en-US" sz="2400" b="1" dirty="0">
              <a:solidFill>
                <a:srgbClr val="00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9632" y="4178516"/>
            <a:ext cx="906017" cy="540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dzs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-323850" y="2357120"/>
            <a:ext cx="2604770" cy="23602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240" y="756285"/>
            <a:ext cx="5906770" cy="3140075"/>
          </a:xfrm>
          <a:prstGeom prst="rect">
            <a:avLst/>
          </a:prstGeom>
        </p:spPr>
      </p:pic>
      <p:pic>
        <p:nvPicPr>
          <p:cNvPr id="12" name="图片 11" descr="dzs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20000">
            <a:off x="7470775" y="2529205"/>
            <a:ext cx="2106930" cy="20154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55370" y="4034155"/>
            <a:ext cx="7032625" cy="583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sz="32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好奇心强、爱观察、善思考、乐探索</a:t>
            </a:r>
            <a:endParaRPr lang="zh-CN" altLang="en-US" sz="32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Picture 2" descr="E:\工作\图片\问号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000">
            <a:off x="7940675" y="1019175"/>
            <a:ext cx="668020" cy="117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 descr="1fb3ead9a9eed1f813e77890e0a39a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80000">
            <a:off x="761365" y="-38735"/>
            <a:ext cx="1826260" cy="1826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9edafba150c8f58e1ba667bea2ca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967105"/>
            <a:ext cx="6955790" cy="4176395"/>
          </a:xfrm>
          <a:prstGeom prst="rect">
            <a:avLst/>
          </a:prstGeom>
        </p:spPr>
      </p:pic>
      <p:sp>
        <p:nvSpPr>
          <p:cNvPr id="40962" name="文本框 1"/>
          <p:cNvSpPr txBox="1"/>
          <p:nvPr/>
        </p:nvSpPr>
        <p:spPr>
          <a:xfrm>
            <a:off x="1409700" y="457200"/>
            <a:ext cx="18732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98A1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</a:p>
        </p:txBody>
      </p:sp>
      <p:sp>
        <p:nvSpPr>
          <p:cNvPr id="10" name="矩形 2"/>
          <p:cNvSpPr/>
          <p:nvPr/>
        </p:nvSpPr>
        <p:spPr>
          <a:xfrm>
            <a:off x="1843723" y="1720215"/>
            <a:ext cx="776287" cy="24479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表里的生物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2698750" y="1891030"/>
            <a:ext cx="335280" cy="2105660"/>
          </a:xfrm>
          <a:prstGeom prst="leftBrace">
            <a:avLst>
              <a:gd name="adj1" fmla="val 49682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2"/>
          <p:cNvSpPr/>
          <p:nvPr/>
        </p:nvSpPr>
        <p:spPr>
          <a:xfrm>
            <a:off x="3417833" y="1698253"/>
            <a:ext cx="18154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产生疑问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左大括号 14"/>
          <p:cNvSpPr/>
          <p:nvPr/>
        </p:nvSpPr>
        <p:spPr>
          <a:xfrm flipH="1">
            <a:off x="5354955" y="1865630"/>
            <a:ext cx="336550" cy="2106295"/>
          </a:xfrm>
          <a:prstGeom prst="leftBrace">
            <a:avLst>
              <a:gd name="adj1" fmla="val 49682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11520" y="1720215"/>
            <a:ext cx="172974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好奇心强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11520" y="2372995"/>
            <a:ext cx="172974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爱观察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11520" y="3021965"/>
            <a:ext cx="172974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</a:pPr>
            <a:r>
              <a:rPr lang="zh-CN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善思考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11520" y="3592830"/>
            <a:ext cx="172974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乐探索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97508" y="2233333"/>
            <a:ext cx="172974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引发猜想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97508" y="2854587"/>
            <a:ext cx="172974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证实猜想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81901" y="3475841"/>
            <a:ext cx="172974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见人就说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2" grpId="0"/>
      <p:bldP spid="15" grpId="0" bldLvl="0" animBg="1"/>
      <p:bldP spid="4" grpId="0"/>
      <p:bldP spid="4" grpId="1"/>
      <p:bldP spid="6" grpId="0"/>
      <p:bldP spid="6" grpId="1"/>
      <p:bldP spid="2" grpId="0"/>
      <p:bldP spid="2" grpId="1"/>
      <p:bldP spid="5" grpId="0"/>
      <p:bldP spid="5" grpId="1"/>
      <p:bldP spid="8" grpId="0"/>
      <p:bldP spid="8" grpId="1"/>
      <p:bldP spid="9" grpId="0"/>
      <p:bldP spid="9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文本框 105"/>
          <p:cNvSpPr txBox="1">
            <a:spLocks noChangeArrowheads="1"/>
          </p:cNvSpPr>
          <p:nvPr/>
        </p:nvSpPr>
        <p:spPr bwMode="auto">
          <a:xfrm>
            <a:off x="900113" y="339501"/>
            <a:ext cx="2001999" cy="63246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lnSpc>
                <a:spcPct val="110000"/>
              </a:lnSpc>
              <a:defRPr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defRPr>
            </a:lvl1pPr>
            <a:lvl2pPr marL="742950" indent="-285750">
              <a:defRPr sz="1600">
                <a:latin typeface="Arial" panose="020B0604020202020204" pitchFamily="34" charset="0"/>
              </a:defRPr>
            </a:lvl2pPr>
            <a:lvl3pPr marL="1143000" indent="-228600">
              <a:defRPr sz="1600">
                <a:latin typeface="Arial" panose="020B0604020202020204" pitchFamily="34" charset="0"/>
              </a:defRPr>
            </a:lvl3pPr>
            <a:lvl4pPr marL="1600200" indent="-228600">
              <a:defRPr sz="1600">
                <a:latin typeface="Arial" panose="020B0604020202020204" pitchFamily="34" charset="0"/>
              </a:defRPr>
            </a:lvl4pPr>
            <a:lvl5pPr marL="2057400" indent="-228600"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课后作业</a:t>
            </a:r>
          </a:p>
        </p:txBody>
      </p:sp>
      <p:sp>
        <p:nvSpPr>
          <p:cNvPr id="4" name="Rectangle 7"/>
          <p:cNvSpPr/>
          <p:nvPr/>
        </p:nvSpPr>
        <p:spPr>
          <a:xfrm>
            <a:off x="827584" y="1779662"/>
            <a:ext cx="8064693" cy="11957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14350" indent="-514350" eaLnBrk="1" hangingPunct="1"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r>
              <a:rPr lang="zh-CN" altLang="en-US" sz="3200" b="1" dirty="0">
                <a:latin typeface="+mn-ea"/>
                <a:ea typeface="+mn-ea"/>
                <a:cs typeface="+mn-ea"/>
              </a:rPr>
              <a:t>完成本课相关练习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514350" indent="-514350" eaLnBrk="1" hangingPunct="1"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r>
              <a:rPr lang="zh-CN" altLang="en-US" sz="3200" b="1" dirty="0">
                <a:latin typeface="+mn-ea"/>
                <a:ea typeface="+mn-ea"/>
                <a:cs typeface="+mn-ea"/>
              </a:rPr>
              <a:t>请你学习作者的方法写一写童年的发现。</a:t>
            </a:r>
            <a:endParaRPr lang="en-US" altLang="zh-CN" sz="3200" b="1" dirty="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85990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6907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5" y="0"/>
            <a:ext cx="2149475" cy="1143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425065" y="1006475"/>
            <a:ext cx="720725" cy="719138"/>
          </a:xfrm>
          <a:prstGeom prst="ellipse">
            <a:avLst/>
          </a:prstGeom>
          <a:solidFill>
            <a:srgbClr val="E72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5" name="标题 1"/>
          <p:cNvSpPr txBox="1"/>
          <p:nvPr/>
        </p:nvSpPr>
        <p:spPr>
          <a:xfrm>
            <a:off x="2070418" y="934403"/>
            <a:ext cx="4494212" cy="863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defTabSz="850900" eaLnBrk="1" hangingPunct="1">
              <a:buFont typeface="Arial" panose="020B0604020202020204" pitchFamily="34" charset="0"/>
            </a:pP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16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表里的生物</a:t>
            </a:r>
          </a:p>
        </p:txBody>
      </p:sp>
      <p:pic>
        <p:nvPicPr>
          <p:cNvPr id="13316" name="图片 2"/>
          <p:cNvPicPr>
            <a:picLocks noChangeAspect="1"/>
          </p:cNvPicPr>
          <p:nvPr/>
        </p:nvPicPr>
        <p:blipFill>
          <a:blip r:embed="rId4"/>
          <a:srcRect l="35188"/>
          <a:stretch>
            <a:fillRect/>
          </a:stretch>
        </p:blipFill>
        <p:spPr>
          <a:xfrm>
            <a:off x="6372225" y="4443413"/>
            <a:ext cx="2327275" cy="46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325053" y="1831658"/>
            <a:ext cx="4494212" cy="863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defTabSz="850900" eaLnBrk="1" hangingPunct="1">
              <a:buFont typeface="Arial" panose="020B0604020202020204" pitchFamily="34" charset="0"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（第二课时）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/>
          <a:srcRect t="12201"/>
          <a:stretch>
            <a:fillRect/>
          </a:stretch>
        </p:blipFill>
        <p:spPr>
          <a:xfrm>
            <a:off x="6235814" y="2585596"/>
            <a:ext cx="2908460" cy="1915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小喇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000">
            <a:off x="134620" y="-294640"/>
            <a:ext cx="1928495" cy="177673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851661" y="411480"/>
            <a:ext cx="5528652" cy="181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童年时代的“我”提出了一个什么观点？</a:t>
            </a:r>
            <a:endParaRPr 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听到父亲的怀表发出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嘀嗒嘀嗒</a:t>
            </a:r>
            <a:r>
              <a:rPr 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声，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“我”</a:t>
            </a:r>
            <a:r>
              <a:rPr 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产生了什么疑问？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4825" y="2689225"/>
            <a:ext cx="7393305" cy="1814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观点：</a:t>
            </a:r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“我”</a:t>
            </a:r>
            <a:r>
              <a:rPr lang="zh-CN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那时以为凡能发出声音的，都是活的生物。</a:t>
            </a:r>
            <a:r>
              <a:rPr 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sz="28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疑问：</a:t>
            </a:r>
            <a:r>
              <a:rPr lang="zh-CN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只有活的生物才能发出声音，为什么父亲的怀表会发声呢？</a:t>
            </a:r>
            <a:endParaRPr lang="zh-CN" altLang="en-US" sz="28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1" name="图片 20" descr="卡通人物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0000">
            <a:off x="7260590" y="2057400"/>
            <a:ext cx="1941830" cy="1028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 descr="边框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855" y="448945"/>
            <a:ext cx="8573135" cy="590423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90575" y="341630"/>
            <a:ext cx="6983730" cy="1550670"/>
            <a:chOff x="1245" y="538"/>
            <a:chExt cx="10998" cy="2442"/>
          </a:xfrm>
        </p:grpSpPr>
        <p:sp>
          <p:nvSpPr>
            <p:cNvPr id="13" name="Rectangle: Rounded Corners 2"/>
            <p:cNvSpPr/>
            <p:nvPr/>
          </p:nvSpPr>
          <p:spPr>
            <a:xfrm>
              <a:off x="1245" y="538"/>
              <a:ext cx="10998" cy="2442"/>
            </a:xfrm>
            <a:prstGeom prst="roundRect">
              <a:avLst>
                <a:gd name="adj" fmla="val 3485"/>
              </a:avLst>
            </a:prstGeom>
            <a:solidFill>
              <a:srgbClr val="D8EB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215970" bIns="215970" anchor="t" anchorCtr="1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Freeform: Shape 6"/>
            <p:cNvSpPr/>
            <p:nvPr/>
          </p:nvSpPr>
          <p:spPr>
            <a:xfrm>
              <a:off x="1245" y="1543"/>
              <a:ext cx="10998" cy="1437"/>
            </a:xfrm>
            <a:custGeom>
              <a:avLst/>
              <a:gdLst>
                <a:gd name="connsiteX0" fmla="*/ 0 w 3657600"/>
                <a:gd name="connsiteY0" fmla="*/ 0 h 5486400"/>
                <a:gd name="connsiteX1" fmla="*/ 127467 w 3657600"/>
                <a:gd name="connsiteY1" fmla="*/ 0 h 5486400"/>
                <a:gd name="connsiteX2" fmla="*/ 1072342 w 3657600"/>
                <a:gd name="connsiteY2" fmla="*/ 0 h 5486400"/>
                <a:gd name="connsiteX3" fmla="*/ 1828800 w 3657600"/>
                <a:gd name="connsiteY3" fmla="*/ 756458 h 5486400"/>
                <a:gd name="connsiteX4" fmla="*/ 2585258 w 3657600"/>
                <a:gd name="connsiteY4" fmla="*/ 0 h 5486400"/>
                <a:gd name="connsiteX5" fmla="*/ 3530133 w 3657600"/>
                <a:gd name="connsiteY5" fmla="*/ 0 h 5486400"/>
                <a:gd name="connsiteX6" fmla="*/ 3657600 w 3657600"/>
                <a:gd name="connsiteY6" fmla="*/ 0 h 5486400"/>
                <a:gd name="connsiteX7" fmla="*/ 3657600 w 3657600"/>
                <a:gd name="connsiteY7" fmla="*/ 127467 h 5486400"/>
                <a:gd name="connsiteX8" fmla="*/ 3657600 w 3657600"/>
                <a:gd name="connsiteY8" fmla="*/ 914400 h 5486400"/>
                <a:gd name="connsiteX9" fmla="*/ 3657600 w 3657600"/>
                <a:gd name="connsiteY9" fmla="*/ 5358933 h 5486400"/>
                <a:gd name="connsiteX10" fmla="*/ 3530133 w 3657600"/>
                <a:gd name="connsiteY10" fmla="*/ 5486400 h 5486400"/>
                <a:gd name="connsiteX11" fmla="*/ 127467 w 3657600"/>
                <a:gd name="connsiteY11" fmla="*/ 5486400 h 5486400"/>
                <a:gd name="connsiteX12" fmla="*/ 0 w 3657600"/>
                <a:gd name="connsiteY12" fmla="*/ 5358933 h 5486400"/>
                <a:gd name="connsiteX13" fmla="*/ 0 w 3657600"/>
                <a:gd name="connsiteY13" fmla="*/ 914400 h 5486400"/>
                <a:gd name="connsiteX14" fmla="*/ 0 w 3657600"/>
                <a:gd name="connsiteY14" fmla="*/ 127467 h 5486400"/>
                <a:gd name="connsiteX15" fmla="*/ 0 w 3657600"/>
                <a:gd name="connsiteY15" fmla="*/ 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57600" h="5486400">
                  <a:moveTo>
                    <a:pt x="0" y="0"/>
                  </a:moveTo>
                  <a:lnTo>
                    <a:pt x="127467" y="0"/>
                  </a:lnTo>
                  <a:lnTo>
                    <a:pt x="1072342" y="0"/>
                  </a:lnTo>
                  <a:cubicBezTo>
                    <a:pt x="1072342" y="417780"/>
                    <a:pt x="1411020" y="756458"/>
                    <a:pt x="1828800" y="756458"/>
                  </a:cubicBezTo>
                  <a:cubicBezTo>
                    <a:pt x="2246580" y="756458"/>
                    <a:pt x="2585258" y="417780"/>
                    <a:pt x="2585258" y="0"/>
                  </a:cubicBezTo>
                  <a:lnTo>
                    <a:pt x="3530133" y="0"/>
                  </a:lnTo>
                  <a:lnTo>
                    <a:pt x="3657600" y="0"/>
                  </a:lnTo>
                  <a:lnTo>
                    <a:pt x="3657600" y="127467"/>
                  </a:lnTo>
                  <a:lnTo>
                    <a:pt x="3657600" y="914400"/>
                  </a:lnTo>
                  <a:lnTo>
                    <a:pt x="3657600" y="5358933"/>
                  </a:lnTo>
                  <a:cubicBezTo>
                    <a:pt x="3657600" y="5429331"/>
                    <a:pt x="3600531" y="5486400"/>
                    <a:pt x="3530133" y="5486400"/>
                  </a:cubicBezTo>
                  <a:lnTo>
                    <a:pt x="127467" y="5486400"/>
                  </a:lnTo>
                  <a:cubicBezTo>
                    <a:pt x="57069" y="5486400"/>
                    <a:pt x="0" y="5429331"/>
                    <a:pt x="0" y="5358933"/>
                  </a:cubicBezTo>
                  <a:lnTo>
                    <a:pt x="0" y="914400"/>
                  </a:lnTo>
                  <a:lnTo>
                    <a:pt x="0" y="12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25400" dir="16200000" sx="101000" sy="101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80745" y="233045"/>
            <a:ext cx="73818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自由读3～19自然段</a:t>
            </a:r>
          </a:p>
          <a:p>
            <a:pPr>
              <a:lnSpc>
                <a:spcPct val="150000"/>
              </a:lnSpc>
            </a:pPr>
            <a:r>
              <a:rPr lang="zh-CN" sz="3200" b="1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思考：“我”是如何探究这个问题的？</a:t>
            </a:r>
            <a:endParaRPr lang="zh-CN" altLang="en-US" sz="3200" b="1">
              <a:solidFill>
                <a:schemeClr val="accent4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19805" y="2374265"/>
            <a:ext cx="2632710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sz="32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——引发猜想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2575" y="3056255"/>
            <a:ext cx="2632710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sz="32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——打开怀表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44670" y="3056255"/>
            <a:ext cx="2632710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sz="32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——证实猜想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48105" y="3738245"/>
            <a:ext cx="3041015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sz="32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——产生新疑问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32300" y="3738245"/>
            <a:ext cx="2656496" cy="6047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——再次猜想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91615" y="2374265"/>
            <a:ext cx="1816100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sz="32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产生疑惑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5" descr="边框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115" y="-1058545"/>
            <a:ext cx="8999855" cy="72605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71600" y="1274296"/>
            <a:ext cx="6920865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sz="32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默读</a:t>
            </a:r>
            <a:r>
              <a:rPr lang="zh-CN" sz="32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3～19自然段</a:t>
            </a:r>
            <a:endParaRPr lang="zh-CN" sz="32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CN" sz="32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勾画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</a:t>
            </a:r>
            <a:r>
              <a:rPr lang="zh-CN" sz="32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表现作者对表里的生物充满好奇的句子。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CN" sz="32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思考：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“我”</a:t>
            </a:r>
            <a:r>
              <a:rPr lang="zh-CN" sz="32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是一个怎样的孩子？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79569" y="771550"/>
            <a:ext cx="8384862" cy="41053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    </a:t>
            </a:r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他这么说，就更增加了表的神秘。“不许动”，里边该是什么东西在响呢？我对于它的好奇心一天比一天增加。树上的蝉，草里的虫，都不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会</a:t>
            </a:r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轻易被人看见，</a:t>
            </a:r>
            <a:r>
              <a:rPr 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我想：</a:t>
            </a:r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表里边一定也有一个蝉或虫一类的生物吧，这生物被父亲关在表里，不许小孩子动。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    </a:t>
            </a:r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我吓了一跳，蝎子是多么丑恶而恐怖的东西，为什么把它放在这样一个美丽的世界里呢？但是我也感到愉快，</a:t>
            </a:r>
            <a:r>
              <a:rPr 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证实</a:t>
            </a:r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我的猜测没有错：表里边有一个活的生物。</a:t>
            </a:r>
            <a:endParaRPr lang="zh-CN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>
              <a:lnSpc>
                <a:spcPct val="110000"/>
              </a:lnSpc>
            </a:pPr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   </a:t>
            </a:r>
            <a:r>
              <a:rPr 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我只想，</a:t>
            </a:r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大半因为它有好听的声音吧。但是一般的蝎子都没有这么好</a:t>
            </a:r>
            <a:r>
              <a:rPr lang="zh-CN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听</a:t>
            </a:r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的声音，也许这里边的蝎子与一般的不同。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云形标注 8"/>
          <p:cNvSpPr/>
          <p:nvPr/>
        </p:nvSpPr>
        <p:spPr>
          <a:xfrm>
            <a:off x="530491" y="2141751"/>
            <a:ext cx="2587232" cy="1246909"/>
          </a:xfrm>
          <a:prstGeom prst="cloudCallout">
            <a:avLst>
              <a:gd name="adj1" fmla="val -39710"/>
              <a:gd name="adj2" fmla="val 60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62330" y="356870"/>
            <a:ext cx="7022038" cy="17532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  1.</a:t>
            </a:r>
            <a:r>
              <a:rPr lang="zh-CN" sz="1800" b="1" dirty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他这么说，就更增加了表的神秘。“不许动”，里边该是什么东西在响呢？我对于它的好奇心一天比一天增加。树上的蝉，草里的虫，都不</a:t>
            </a:r>
            <a:r>
              <a:rPr lang="zh-CN" altLang="en-US" sz="1800" b="1" dirty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会</a:t>
            </a:r>
            <a:r>
              <a:rPr lang="zh-CN" sz="1800" b="1" dirty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轻易被人看见，我想：表里边一定也有一个蝉或虫一类的生物吧，这生物被父亲关在表里，不许小孩子动。</a:t>
            </a:r>
            <a:endParaRPr lang="zh-CN" altLang="en-US" sz="1800" b="1" dirty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568" y="2214573"/>
            <a:ext cx="2335694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</a:t>
            </a:r>
            <a:r>
              <a:rPr 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不许动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”,</a:t>
            </a:r>
            <a:r>
              <a:rPr 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里边该是什么东西在响呢？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14515" y="2240919"/>
            <a:ext cx="2946534" cy="26776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心理描写非常细腻，感受到作者对表里的生物有着浓厚的兴趣，好奇心也是与日俱增。的确是一个爱思考、有好奇心的孩子。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179695" y="779621"/>
            <a:ext cx="2416175" cy="209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4209217" y="1607070"/>
            <a:ext cx="34591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943610" y="2026950"/>
            <a:ext cx="5690870" cy="27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云形标注 4"/>
          <p:cNvSpPr/>
          <p:nvPr/>
        </p:nvSpPr>
        <p:spPr>
          <a:xfrm>
            <a:off x="142875" y="3475101"/>
            <a:ext cx="4109085" cy="1528318"/>
          </a:xfrm>
          <a:prstGeom prst="cloudCallout">
            <a:avLst>
              <a:gd name="adj1" fmla="val -39710"/>
              <a:gd name="adj2" fmla="val 60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943610" y="1179195"/>
            <a:ext cx="144272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83568" y="3577540"/>
            <a:ext cx="3208851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我想：表里边一定也有一个蝉或虫一类的生物吧，这生物被父亲关在表里，不许小孩子动。</a:t>
            </a:r>
            <a:endParaRPr lang="zh-CN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4" grpId="0"/>
      <p:bldP spid="6" grpId="0" bldLvl="0" animBg="1"/>
      <p:bldP spid="5" grpId="0" bldLvl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云形标注 8"/>
          <p:cNvSpPr/>
          <p:nvPr/>
        </p:nvSpPr>
        <p:spPr>
          <a:xfrm>
            <a:off x="4331970" y="2477135"/>
            <a:ext cx="4081780" cy="2074545"/>
          </a:xfrm>
          <a:prstGeom prst="cloudCallout">
            <a:avLst>
              <a:gd name="adj1" fmla="val 43761"/>
              <a:gd name="adj2" fmla="val 54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云形标注 7"/>
          <p:cNvSpPr/>
          <p:nvPr/>
        </p:nvSpPr>
        <p:spPr>
          <a:xfrm>
            <a:off x="615768" y="2421890"/>
            <a:ext cx="3392805" cy="2074545"/>
          </a:xfrm>
          <a:prstGeom prst="cloudCallout">
            <a:avLst>
              <a:gd name="adj1" fmla="val -39556"/>
              <a:gd name="adj2" fmla="val 54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85049" y="647065"/>
            <a:ext cx="6701110" cy="14051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000" b="1" dirty="0">
                <a:latin typeface="+mn-ea"/>
                <a:ea typeface="+mn-ea"/>
                <a:cs typeface="+mn-ea"/>
              </a:rPr>
              <a:t>    2.</a:t>
            </a:r>
            <a:r>
              <a:rPr lang="zh-CN" altLang="en-US" sz="2000" b="1" dirty="0">
                <a:latin typeface="+mn-ea"/>
                <a:ea typeface="+mn-ea"/>
                <a:cs typeface="+mn-ea"/>
              </a:rPr>
              <a:t>我吓了一跳，蝎子是多么丑恶而恐怖的东西，为什么把它放在这样一个美丽的世界里呢？但是我也感到愉快，证实我的猜测没有错：表里边有一个活的生物。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72943" y="2656205"/>
            <a:ext cx="2834962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既写了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“我”</a:t>
            </a:r>
            <a:r>
              <a:rPr 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内心的疑惑，又写了弄清缘由之后的快乐感、满足感。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00" y="2745416"/>
            <a:ext cx="3600400" cy="13630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看似矛盾的心理活动描写使一个爱思考、有好奇心的孩子跃然纸上。</a:t>
            </a:r>
            <a:endParaRPr lang="zh-CN" altLang="en-US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36519" y="1131590"/>
            <a:ext cx="13513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749290" y="1563638"/>
            <a:ext cx="16310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" grpId="0" bldLvl="0" animBg="1"/>
      <p:bldP spid="10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7572" y="693745"/>
            <a:ext cx="6962348" cy="943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000" b="1" dirty="0">
                <a:latin typeface="+mn-ea"/>
                <a:ea typeface="+mn-ea"/>
                <a:cs typeface="+mn-ea"/>
              </a:rPr>
              <a:t>    3.</a:t>
            </a:r>
            <a:r>
              <a:rPr lang="zh-CN" altLang="en-US" sz="2000" b="1" dirty="0">
                <a:latin typeface="+mn-ea"/>
                <a:ea typeface="+mn-ea"/>
                <a:cs typeface="+mn-ea"/>
              </a:rPr>
              <a:t>我只想，大半因为它有好听的声音吧。但是一般的蝎子都没有这么好</a:t>
            </a:r>
            <a:r>
              <a:rPr lang="zh-CN" altLang="en-US" sz="2000" b="1" dirty="0">
                <a:latin typeface="+mn-ea"/>
                <a:cs typeface="+mn-ea"/>
              </a:rPr>
              <a:t>听</a:t>
            </a:r>
            <a:r>
              <a:rPr lang="zh-CN" altLang="en-US" sz="2000" b="1" dirty="0">
                <a:latin typeface="+mn-ea"/>
                <a:ea typeface="+mn-ea"/>
                <a:cs typeface="+mn-ea"/>
              </a:rPr>
              <a:t>的声音，也许这里边的蝎子与一般的不同。</a:t>
            </a:r>
          </a:p>
        </p:txBody>
      </p:sp>
      <p:sp>
        <p:nvSpPr>
          <p:cNvPr id="100" name="文本框 99"/>
          <p:cNvSpPr txBox="1"/>
          <p:nvPr/>
        </p:nvSpPr>
        <p:spPr>
          <a:xfrm flipH="1">
            <a:off x="1760061" y="2634932"/>
            <a:ext cx="29121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想象大胆新奇，思考深入有趣。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91259" y="3075806"/>
            <a:ext cx="3705224" cy="10577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多么执着，多么善于思考的孩子！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699792" y="1120652"/>
            <a:ext cx="3244850" cy="298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079329" y="1609968"/>
            <a:ext cx="3705225" cy="273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0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99" y="2638298"/>
            <a:ext cx="1437005" cy="2025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标注 5"/>
          <p:cNvSpPr/>
          <p:nvPr/>
        </p:nvSpPr>
        <p:spPr>
          <a:xfrm flipH="1">
            <a:off x="1653381" y="2571750"/>
            <a:ext cx="3018790" cy="1079500"/>
          </a:xfrm>
          <a:prstGeom prst="wedgeRoundRectCallout">
            <a:avLst>
              <a:gd name="adj1" fmla="val 42315"/>
              <a:gd name="adj2" fmla="val 66391"/>
              <a:gd name="adj3" fmla="val 16667"/>
            </a:avLst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0" grpId="0"/>
      <p:bldP spid="4" grpId="0" bldLvl="0" animBg="1"/>
      <p:bldP spid="6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eaLnBrk="1" hangingPunct="1">
          <a:lnSpc>
            <a:spcPct val="120000"/>
          </a:lnSpc>
          <a:defRPr sz="3200" b="1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eaLnBrk="1" hangingPunct="1">
          <a:lnSpc>
            <a:spcPct val="120000"/>
          </a:lnSpc>
          <a:defRPr sz="3200" b="1" dirty="0" smtClean="0"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1240</Words>
  <Application>Microsoft Office PowerPoint</Application>
  <PresentationFormat>全屏显示(16:9)</PresentationFormat>
  <Paragraphs>69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华文楷体</vt:lpstr>
      <vt:lpstr>楷体</vt:lpstr>
      <vt:lpstr>微软雅黑</vt:lpstr>
      <vt:lpstr>Arial</vt:lpstr>
      <vt:lpstr>Calibri</vt:lpstr>
      <vt:lpstr>Wingdings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Administrator</dc:creator>
  <cp:keywords>状元成才路</cp:keywords>
  <dc:description>声  明_x000d_
_x000d_
 本文件仅用于个人学习、研究或欣赏，以及其他非商业性或非盈利性用途，但同时应遵守著作权法及其他相关法律的规定，不得侵犯本司及相关权利人的合法权利。_x000d_
 除此以外，将本文件任何内容用于其他用途时，应获得授权，如发现未经授权用于商业或盈利用途将追加侵权者的法律责任。_x000d_
_x000d_
武汉天成贵龙文化传播有限公司</dc:description>
  <cp:lastModifiedBy>admin</cp:lastModifiedBy>
  <cp:revision>549</cp:revision>
  <dcterms:created xsi:type="dcterms:W3CDTF">2016-10-29T08:56:00Z</dcterms:created>
  <dcterms:modified xsi:type="dcterms:W3CDTF">2024-09-19T02:02:50Z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2052-11.1.0.10024</vt:lpwstr>
  </property>
</Properties>
</file>