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36"/>
  </p:notesMasterIdLst>
  <p:handoutMasterIdLst>
    <p:handoutMasterId r:id="rId37"/>
  </p:handoutMasterIdLst>
  <p:sldIdLst>
    <p:sldId id="401" r:id="rId3"/>
    <p:sldId id="604" r:id="rId4"/>
    <p:sldId id="675" r:id="rId5"/>
    <p:sldId id="275" r:id="rId6"/>
    <p:sldId id="415" r:id="rId7"/>
    <p:sldId id="579" r:id="rId8"/>
    <p:sldId id="546" r:id="rId9"/>
    <p:sldId id="287" r:id="rId10"/>
    <p:sldId id="419" r:id="rId11"/>
    <p:sldId id="549" r:id="rId12"/>
    <p:sldId id="552" r:id="rId13"/>
    <p:sldId id="638" r:id="rId14"/>
    <p:sldId id="420" r:id="rId15"/>
    <p:sldId id="580" r:id="rId16"/>
    <p:sldId id="562" r:id="rId17"/>
    <p:sldId id="554" r:id="rId18"/>
    <p:sldId id="635" r:id="rId19"/>
    <p:sldId id="564" r:id="rId20"/>
    <p:sldId id="565" r:id="rId21"/>
    <p:sldId id="555" r:id="rId22"/>
    <p:sldId id="661" r:id="rId23"/>
    <p:sldId id="455" r:id="rId24"/>
    <p:sldId id="569" r:id="rId25"/>
    <p:sldId id="708" r:id="rId26"/>
    <p:sldId id="581" r:id="rId27"/>
    <p:sldId id="571" r:id="rId28"/>
    <p:sldId id="570" r:id="rId29"/>
    <p:sldId id="433" r:id="rId30"/>
    <p:sldId id="434" r:id="rId31"/>
    <p:sldId id="636" r:id="rId32"/>
    <p:sldId id="568" r:id="rId33"/>
    <p:sldId id="709" r:id="rId34"/>
    <p:sldId id="710" r:id="rId35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>
          <p15:clr>
            <a:srgbClr val="A4A3A4"/>
          </p15:clr>
        </p15:guide>
        <p15:guide id="2" pos="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72D8B"/>
    <a:srgbClr val="236279"/>
    <a:srgbClr val="FF00FF"/>
    <a:srgbClr val="0033CC"/>
    <a:srgbClr val="0000FF"/>
    <a:srgbClr val="66FFFF"/>
    <a:srgbClr val="EEECE1"/>
    <a:srgbClr val="24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90" autoAdjust="0"/>
    <p:restoredTop sz="94660"/>
  </p:normalViewPr>
  <p:slideViewPr>
    <p:cSldViewPr showGuides="1">
      <p:cViewPr varScale="1">
        <p:scale>
          <a:sx n="147" d="100"/>
          <a:sy n="147" d="100"/>
        </p:scale>
        <p:origin x="654" y="120"/>
      </p:cViewPr>
      <p:guideLst>
        <p:guide orient="horz" pos="73"/>
        <p:guide pos="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D2DD9F-A707-475B-94B9-AD4F3CB162C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81EA26-831B-4EB6-BF89-1312E50FFBC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4D294F-868D-4C41-AA7B-05883EC7FD8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5223FF-41D8-416F-B852-41A526B9E2D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8196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 dirty="0"/>
          </a:p>
        </p:txBody>
      </p:sp>
      <p:sp>
        <p:nvSpPr>
          <p:cNvPr id="8197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E9AAF6-CED7-4369-A4DA-2FEF32B2E7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909" y="12970"/>
            <a:ext cx="670618" cy="71939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en-US" altLang="zh-CN" sz="1400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01503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8942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62" r:id="rId5"/>
    <p:sldLayoutId id="2147483663" r:id="rId6"/>
    <p:sldLayoutId id="2147483664" r:id="rId7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2"/>
          <p:cNvSpPr txBox="1">
            <a:spLocks noChangeArrowheads="1"/>
          </p:cNvSpPr>
          <p:nvPr/>
        </p:nvSpPr>
        <p:spPr bwMode="auto">
          <a:xfrm>
            <a:off x="1087438" y="915988"/>
            <a:ext cx="74231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267" name="TextBox 13"/>
          <p:cNvSpPr txBox="1">
            <a:spLocks noChangeArrowheads="1"/>
          </p:cNvSpPr>
          <p:nvPr/>
        </p:nvSpPr>
        <p:spPr bwMode="auto">
          <a:xfrm>
            <a:off x="3143250" y="3786188"/>
            <a:ext cx="269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主讲：清雅老师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107950" y="123825"/>
            <a:ext cx="289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 advTm="1833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1"/>
          <p:cNvSpPr txBox="1"/>
          <p:nvPr/>
        </p:nvSpPr>
        <p:spPr>
          <a:xfrm>
            <a:off x="3673475" y="596900"/>
            <a:ext cx="187166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书写指导</a:t>
            </a:r>
          </a:p>
        </p:txBody>
      </p:sp>
      <p:grpSp>
        <p:nvGrpSpPr>
          <p:cNvPr id="26627" name="组合 12"/>
          <p:cNvGrpSpPr/>
          <p:nvPr/>
        </p:nvGrpSpPr>
        <p:grpSpPr>
          <a:xfrm>
            <a:off x="2290763" y="1851025"/>
            <a:ext cx="1316037" cy="1409700"/>
            <a:chOff x="1712913" y="1447180"/>
            <a:chExt cx="836612" cy="895350"/>
          </a:xfrm>
        </p:grpSpPr>
        <p:grpSp>
          <p:nvGrpSpPr>
            <p:cNvPr id="26640" name="组合 7"/>
            <p:cNvGrpSpPr/>
            <p:nvPr/>
          </p:nvGrpSpPr>
          <p:grpSpPr>
            <a:xfrm>
              <a:off x="1712913" y="1491630"/>
              <a:ext cx="836612" cy="850900"/>
              <a:chOff x="2437" y="2032"/>
              <a:chExt cx="1244" cy="1264"/>
            </a:xfrm>
          </p:grpSpPr>
          <p:sp>
            <p:nvSpPr>
              <p:cNvPr id="26642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sz="8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26643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26644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26641" name="文本框 64"/>
            <p:cNvSpPr txBox="1"/>
            <p:nvPr/>
          </p:nvSpPr>
          <p:spPr>
            <a:xfrm>
              <a:off x="1731963" y="1447180"/>
              <a:ext cx="811212" cy="8409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8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援</a:t>
              </a:r>
            </a:p>
          </p:txBody>
        </p:sp>
      </p:grpSp>
      <p:grpSp>
        <p:nvGrpSpPr>
          <p:cNvPr id="26628" name="组合 7"/>
          <p:cNvGrpSpPr/>
          <p:nvPr/>
        </p:nvGrpSpPr>
        <p:grpSpPr>
          <a:xfrm>
            <a:off x="3898900" y="1851025"/>
            <a:ext cx="1317625" cy="1409700"/>
            <a:chOff x="3735388" y="1447180"/>
            <a:chExt cx="836612" cy="895350"/>
          </a:xfrm>
        </p:grpSpPr>
        <p:grpSp>
          <p:nvGrpSpPr>
            <p:cNvPr id="26635" name="组合 7"/>
            <p:cNvGrpSpPr/>
            <p:nvPr/>
          </p:nvGrpSpPr>
          <p:grpSpPr>
            <a:xfrm>
              <a:off x="3735388" y="1491630"/>
              <a:ext cx="836612" cy="850900"/>
              <a:chOff x="2437" y="2032"/>
              <a:chExt cx="1244" cy="1264"/>
            </a:xfrm>
          </p:grpSpPr>
          <p:sp>
            <p:nvSpPr>
              <p:cNvPr id="26637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sz="8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26638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26639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26636" name="文本框 64"/>
            <p:cNvSpPr txBox="1"/>
            <p:nvPr/>
          </p:nvSpPr>
          <p:spPr>
            <a:xfrm>
              <a:off x="3746500" y="1447180"/>
              <a:ext cx="811213" cy="8409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8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俱</a:t>
              </a:r>
            </a:p>
          </p:txBody>
        </p:sp>
      </p:grpSp>
      <p:grpSp>
        <p:nvGrpSpPr>
          <p:cNvPr id="26629" name="组合 8"/>
          <p:cNvGrpSpPr/>
          <p:nvPr/>
        </p:nvGrpSpPr>
        <p:grpSpPr>
          <a:xfrm>
            <a:off x="5459413" y="1851025"/>
            <a:ext cx="1316037" cy="1409700"/>
            <a:chOff x="4740275" y="1447180"/>
            <a:chExt cx="836613" cy="895350"/>
          </a:xfrm>
        </p:grpSpPr>
        <p:grpSp>
          <p:nvGrpSpPr>
            <p:cNvPr id="26630" name="组合 7"/>
            <p:cNvGrpSpPr/>
            <p:nvPr/>
          </p:nvGrpSpPr>
          <p:grpSpPr>
            <a:xfrm>
              <a:off x="4740275" y="1491630"/>
              <a:ext cx="836613" cy="850900"/>
              <a:chOff x="2437" y="2032"/>
              <a:chExt cx="1244" cy="1264"/>
            </a:xfrm>
          </p:grpSpPr>
          <p:sp>
            <p:nvSpPr>
              <p:cNvPr id="26632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sz="8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26633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26634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26631" name="文本框 64"/>
            <p:cNvSpPr txBox="1"/>
            <p:nvPr/>
          </p:nvSpPr>
          <p:spPr>
            <a:xfrm>
              <a:off x="4757738" y="1447180"/>
              <a:ext cx="811212" cy="8409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8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弗</a:t>
              </a:r>
            </a:p>
          </p:txBody>
        </p:sp>
      </p:grpSp>
      <p:sp>
        <p:nvSpPr>
          <p:cNvPr id="2" name="椭圆 1"/>
          <p:cNvSpPr/>
          <p:nvPr/>
        </p:nvSpPr>
        <p:spPr>
          <a:xfrm>
            <a:off x="2715260" y="2001520"/>
            <a:ext cx="710565" cy="1022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374900" y="3438525"/>
            <a:ext cx="1149350" cy="10883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54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缓</a:t>
            </a:r>
          </a:p>
        </p:txBody>
      </p:sp>
      <p:sp>
        <p:nvSpPr>
          <p:cNvPr id="4" name="椭圆 3"/>
          <p:cNvSpPr/>
          <p:nvPr/>
        </p:nvSpPr>
        <p:spPr>
          <a:xfrm>
            <a:off x="4324985" y="2002155"/>
            <a:ext cx="732155" cy="5689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标注 4"/>
          <p:cNvSpPr/>
          <p:nvPr/>
        </p:nvSpPr>
        <p:spPr>
          <a:xfrm>
            <a:off x="4860290" y="1203325"/>
            <a:ext cx="1008380" cy="575945"/>
          </a:xfrm>
          <a:prstGeom prst="wedgeRect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66970" y="1183005"/>
            <a:ext cx="795020" cy="53403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三横</a:t>
            </a:r>
          </a:p>
        </p:txBody>
      </p:sp>
      <p:sp>
        <p:nvSpPr>
          <p:cNvPr id="7" name="椭圆 6"/>
          <p:cNvSpPr/>
          <p:nvPr/>
        </p:nvSpPr>
        <p:spPr>
          <a:xfrm>
            <a:off x="5639435" y="2279650"/>
            <a:ext cx="918210" cy="4914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761355" y="1941830"/>
            <a:ext cx="356870" cy="11398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/>
      <p:bldP spid="3" grpId="1"/>
      <p:bldP spid="4" grpId="0" animBg="1"/>
      <p:bldP spid="5" grpId="0" animBg="1"/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/>
          <p:cNvPicPr>
            <a:picLocks noChangeAspect="1"/>
          </p:cNvPicPr>
          <p:nvPr/>
        </p:nvPicPr>
        <p:blipFill>
          <a:blip r:embed="rId3"/>
          <a:srcRect b="20345"/>
          <a:stretch>
            <a:fillRect/>
          </a:stretch>
        </p:blipFill>
        <p:spPr>
          <a:xfrm>
            <a:off x="0" y="0"/>
            <a:ext cx="9144000" cy="516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508000" y="190500"/>
            <a:ext cx="8424863" cy="49161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40000"/>
              </a:lnSpc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学 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弈</a:t>
            </a:r>
            <a:endParaRPr kumimoji="0" lang="en-US" altLang="zh-CN" sz="3200" b="1" kern="1200" cap="none" spc="0" normalizeH="0" baseline="0" noProof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 eaLnBrk="1" hangingPunct="1">
              <a:lnSpc>
                <a:spcPct val="140000"/>
              </a:lnSpc>
              <a:buClrTx/>
              <a:buSzTx/>
              <a:buFontTx/>
              <a:defRPr/>
            </a:pP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弈秋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通国之善弈者也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使弈秋</a:t>
            </a:r>
            <a:r>
              <a:rPr kumimoji="0" lang="zh-CN" altLang="en-US" sz="3200" b="1" kern="1200" cap="none" spc="110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诲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二人弈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其一人专心致志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</a:t>
            </a:r>
            <a:r>
              <a:rPr kumimoji="0" lang="zh-CN" altLang="en-US" sz="3200" b="1" kern="1200" cap="none" spc="110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惟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弈秋之为听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；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一人虽听之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一心以为有</a:t>
            </a:r>
            <a:r>
              <a:rPr kumimoji="0" lang="zh-CN" altLang="en-US" sz="3200" b="1" kern="1200" cap="none" spc="110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鸿鹄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将至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思援弓</a:t>
            </a:r>
            <a:r>
              <a:rPr kumimoji="0" lang="zh-CN" altLang="en-US" sz="3200" b="1" kern="1200" cap="none" spc="110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缴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而射之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虽与之</a:t>
            </a:r>
            <a:r>
              <a:rPr kumimoji="0" lang="zh-CN" altLang="en-US" sz="3200" b="1" kern="1200" cap="none" spc="110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俱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学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弗若之矣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r>
              <a:rPr kumimoji="0" lang="zh-CN" altLang="en-US" sz="3200" b="1" kern="1200" cap="none" spc="110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为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是其智弗若与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？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曰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：</a:t>
            </a:r>
            <a:r>
              <a:rPr kumimoji="0" lang="zh-CN" altLang="en-US" sz="3200" b="1" kern="1200" cap="none" spc="110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非然也</a:t>
            </a:r>
            <a:r>
              <a:rPr kumimoji="0" lang="zh-CN" altLang="en-US" sz="32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2580" y="116840"/>
            <a:ext cx="241935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>
                <a:latin typeface="+mj-ea"/>
                <a:ea typeface="+mj-ea"/>
                <a:cs typeface="+mn-cs"/>
              </a:rPr>
              <a:t>初读古文</a:t>
            </a:r>
            <a:endParaRPr kumimoji="0" lang="zh-CN" altLang="en-US" sz="3200" b="1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72025" y="1588"/>
            <a:ext cx="5476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y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ì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812088" y="1358900"/>
            <a:ext cx="7270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w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é</a:t>
            </a: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i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195513" y="2716213"/>
            <a:ext cx="546100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hú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2170113" y="3392488"/>
            <a:ext cx="547687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jù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5716588" y="2720975"/>
            <a:ext cx="909637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zhuó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31913" y="2716213"/>
            <a:ext cx="9366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hónɡ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3935" y="1237615"/>
            <a:ext cx="7600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  <a:sym typeface="+mn-ea"/>
              </a:rPr>
              <a:t>huì</a:t>
            </a:r>
            <a:endParaRPr lang="en-US" altLang="zh-CN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4" name="云形标注 3"/>
          <p:cNvSpPr/>
          <p:nvPr/>
        </p:nvSpPr>
        <p:spPr>
          <a:xfrm>
            <a:off x="6156325" y="772160"/>
            <a:ext cx="2777490" cy="207708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左大括号 6"/>
          <p:cNvSpPr/>
          <p:nvPr/>
        </p:nvSpPr>
        <p:spPr>
          <a:xfrm>
            <a:off x="6804025" y="1148715"/>
            <a:ext cx="254000" cy="990600"/>
          </a:xfrm>
          <a:prstGeom prst="leftBrace">
            <a:avLst>
              <a:gd name="adj1" fmla="val 45496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156325" y="897890"/>
            <a:ext cx="2904490" cy="1445260"/>
            <a:chOff x="9695" y="1414"/>
            <a:chExt cx="4574" cy="2276"/>
          </a:xfrm>
        </p:grpSpPr>
        <p:sp>
          <p:nvSpPr>
            <p:cNvPr id="6" name="文本框 5"/>
            <p:cNvSpPr txBox="1"/>
            <p:nvPr/>
          </p:nvSpPr>
          <p:spPr>
            <a:xfrm>
              <a:off x="9695" y="2140"/>
              <a:ext cx="1020" cy="10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缴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957" y="1608"/>
              <a:ext cx="3312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altLang="zh-CN" sz="2000" b="1" kern="1200" cap="none" spc="0" normalizeH="0" baseline="0" noProof="0" dirty="0" err="1">
                  <a:latin typeface="+mn-ea"/>
                  <a:ea typeface="+mn-ea"/>
                  <a:cs typeface="+mn-cs"/>
                </a:rPr>
                <a:t>zhuó</a:t>
              </a:r>
              <a:r>
                <a:rPr kumimoji="0" lang="zh-CN" altLang="en-US" sz="2000" b="1" kern="1200" cap="none" spc="0" normalizeH="0" baseline="0" noProof="0" dirty="0">
                  <a:latin typeface="+mn-ea"/>
                  <a:ea typeface="+mn-ea"/>
                  <a:cs typeface="+mn-cs"/>
                </a:rPr>
                <a:t>（     ）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957" y="2965"/>
              <a:ext cx="2910" cy="6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altLang="zh-CN" sz="2000" b="1" kern="1200" cap="none" spc="0" normalizeH="0" baseline="0" noProof="0" dirty="0" err="1">
                  <a:latin typeface="+mn-ea"/>
                  <a:ea typeface="+mn-ea"/>
                  <a:cs typeface="+mn-cs"/>
                </a:rPr>
                <a:t>jiǎo</a:t>
              </a:r>
              <a:r>
                <a:rPr kumimoji="0" lang="zh-CN" altLang="en-US" sz="2000" b="1" kern="1200" cap="none" spc="0" normalizeH="0" baseline="0" noProof="0" dirty="0">
                  <a:latin typeface="+mn-ea"/>
                  <a:ea typeface="+mn-ea"/>
                  <a:cs typeface="+mn-cs"/>
                </a:rPr>
                <a:t>（     ）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001" y="1414"/>
              <a:ext cx="144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rgbClr val="FF006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弓缴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168" y="2868"/>
              <a:ext cx="141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6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缴械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203950" y="3392805"/>
            <a:ext cx="753745" cy="6076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  <a:sym typeface="+mn-ea"/>
              </a:rPr>
              <a:t>wèi</a:t>
            </a:r>
            <a:endParaRPr lang="en-US" altLang="zh-CN" sz="2800" b="1" dirty="0">
              <a:solidFill>
                <a:schemeClr val="tx2">
                  <a:lumMod val="60000"/>
                  <a:lumOff val="4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763942" y="2202180"/>
            <a:ext cx="1184837" cy="583097"/>
            <a:chOff x="3108" y="3160"/>
            <a:chExt cx="3450" cy="1251"/>
          </a:xfrm>
        </p:grpSpPr>
        <p:sp>
          <p:nvSpPr>
            <p:cNvPr id="15" name="圆角矩形标注 14"/>
            <p:cNvSpPr/>
            <p:nvPr/>
          </p:nvSpPr>
          <p:spPr>
            <a:xfrm>
              <a:off x="3108" y="3160"/>
              <a:ext cx="3300" cy="1158"/>
            </a:xfrm>
            <a:prstGeom prst="wedgeRoundRectCallou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288" y="3216"/>
              <a:ext cx="3270" cy="11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 ea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006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天鹅</a:t>
              </a:r>
              <a:endPara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6203950" y="3781425"/>
            <a:ext cx="720090" cy="647700"/>
          </a:xfrm>
          <a:prstGeom prst="ellipse">
            <a:avLst/>
          </a:prstGeom>
          <a:noFill/>
          <a:ln w="31750">
            <a:solidFill>
              <a:srgbClr val="E72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云形标注 17"/>
          <p:cNvSpPr/>
          <p:nvPr/>
        </p:nvSpPr>
        <p:spPr>
          <a:xfrm rot="11220000">
            <a:off x="202565" y="2197735"/>
            <a:ext cx="1393825" cy="66484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80695" y="2281555"/>
            <a:ext cx="1336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dirty="0">
                <a:solidFill>
                  <a:srgbClr val="FF0066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教导</a:t>
            </a:r>
            <a:endParaRPr kumimoji="0" lang="zh-CN" sz="2000" b="1" kern="1200" cap="none" spc="0" normalizeH="0" baseline="0" noProof="0" dirty="0" err="1">
              <a:solidFill>
                <a:srgbClr val="E72D8B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2" name="椭圆形标注 21"/>
          <p:cNvSpPr/>
          <p:nvPr/>
        </p:nvSpPr>
        <p:spPr>
          <a:xfrm rot="11460000">
            <a:off x="5671820" y="4384675"/>
            <a:ext cx="1235710" cy="64643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879465" y="4508500"/>
            <a:ext cx="11791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dirty="0">
                <a:solidFill>
                  <a:srgbClr val="FF0066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因为</a:t>
            </a:r>
            <a:endParaRPr kumimoji="0" lang="zh-CN" sz="2000" b="1" kern="1200" cap="none" spc="0" normalizeH="0" baseline="0" noProof="0" dirty="0" err="1">
              <a:solidFill>
                <a:srgbClr val="E72D8B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5" grpId="0"/>
      <p:bldP spid="10" grpId="0"/>
      <p:bldP spid="3" grpId="0"/>
      <p:bldP spid="4" grpId="0" bldLvl="0" animBg="1"/>
      <p:bldP spid="7" grpId="0" animBg="1"/>
      <p:bldP spid="14" grpId="0"/>
      <p:bldP spid="19" grpId="0" animBg="1"/>
      <p:bldP spid="18" grpId="0" bldLvl="0" animBg="1"/>
      <p:bldP spid="21" grpId="0"/>
      <p:bldP spid="21" grpId="1"/>
      <p:bldP spid="22" grpId="0" bldLvl="0" animBg="1"/>
      <p:bldP spid="22" grpId="1" animBg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576263" y="903923"/>
            <a:ext cx="8172450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弈秋，通国之善弈者也。使弈秋诲二人弈，其一人专心致志，惟弈秋之为听；一人虽听之，一心以为有鸿鹄将至，思援弓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缴</a:t>
            </a:r>
            <a:r>
              <a:rPr lang="zh-CN" altLang="en-US" sz="3200" b="1" dirty="0">
                <a:latin typeface="宋体" panose="02010600030101010101" pitchFamily="2" charset="-122"/>
              </a:rPr>
              <a:t>而射之。虽与之俱学，弗若之矣。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为</a:t>
            </a:r>
            <a:r>
              <a:rPr lang="zh-CN" altLang="en-US" sz="3200" b="1" dirty="0">
                <a:latin typeface="宋体" panose="02010600030101010101" pitchFamily="2" charset="-122"/>
              </a:rPr>
              <a:t>是其智弗若与？曰：非然也。</a:t>
            </a:r>
          </a:p>
        </p:txBody>
      </p:sp>
      <p:sp>
        <p:nvSpPr>
          <p:cNvPr id="135" name="矩形 134"/>
          <p:cNvSpPr/>
          <p:nvPr/>
        </p:nvSpPr>
        <p:spPr>
          <a:xfrm>
            <a:off x="7380312" y="2139702"/>
            <a:ext cx="909637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zhuó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228184" y="2931790"/>
            <a:ext cx="72866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wèi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35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《学弈》朗读视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576263" y="903923"/>
            <a:ext cx="8172450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弈秋，通国之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善弈者也。使弈秋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诲二人弈，其一人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专心致志，惟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弈秋之为听；一人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虽听之，一心以为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有鸿鹄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将至，思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援弓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缴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而射之。虽与之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俱学，弗若之矣。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为</a:t>
            </a:r>
            <a:r>
              <a:rPr lang="zh-CN" altLang="en-US" sz="3200" b="1" dirty="0">
                <a:latin typeface="宋体" panose="02010600030101010101" pitchFamily="2" charset="-122"/>
              </a:rPr>
              <a:t>是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其智弗若与？曰：非</a:t>
            </a:r>
            <a:r>
              <a:rPr lang="en-US" altLang="zh-CN" sz="3200" b="1" dirty="0">
                <a:latin typeface="宋体" panose="02010600030101010101" pitchFamily="2" charset="-122"/>
              </a:rPr>
              <a:t>/</a:t>
            </a:r>
            <a:r>
              <a:rPr lang="zh-CN" altLang="en-US" sz="3200" b="1" dirty="0">
                <a:latin typeface="宋体" panose="02010600030101010101" pitchFamily="2" charset="-122"/>
              </a:rPr>
              <a:t>然也。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2310" y="127000"/>
            <a:ext cx="21697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chemeClr val="tx1"/>
                </a:solidFill>
                <a:latin typeface="+mj-ea"/>
                <a:ea typeface="+mj-ea"/>
                <a:cs typeface="+mn-cs"/>
              </a:rPr>
              <a:t>读出节奏</a:t>
            </a:r>
          </a:p>
        </p:txBody>
      </p:sp>
      <p:sp>
        <p:nvSpPr>
          <p:cNvPr id="135" name="矩形 134"/>
          <p:cNvSpPr/>
          <p:nvPr/>
        </p:nvSpPr>
        <p:spPr>
          <a:xfrm>
            <a:off x="1331913" y="2932113"/>
            <a:ext cx="909637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zhuó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30225" y="3651250"/>
            <a:ext cx="72866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wèi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35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3"/>
          <p:cNvGrpSpPr/>
          <p:nvPr/>
        </p:nvGrpSpPr>
        <p:grpSpPr>
          <a:xfrm>
            <a:off x="114935" y="431165"/>
            <a:ext cx="8877300" cy="3996690"/>
            <a:chOff x="17845" y="2571750"/>
            <a:chExt cx="9089515" cy="2274978"/>
          </a:xfrm>
        </p:grpSpPr>
        <p:pic>
          <p:nvPicPr>
            <p:cNvPr id="7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6592" y="2855924"/>
              <a:ext cx="8610117" cy="174473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845" y="2571750"/>
              <a:ext cx="258747" cy="223687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8612" y="2609852"/>
              <a:ext cx="258748" cy="2236876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66" name="矩形 1"/>
          <p:cNvSpPr/>
          <p:nvPr/>
        </p:nvSpPr>
        <p:spPr>
          <a:xfrm>
            <a:off x="2004060" y="1569403"/>
            <a:ext cx="4945063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弈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秋</a:t>
            </a:r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</a:rPr>
              <a:t>，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通国</a:t>
            </a:r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</a:rPr>
              <a:t>之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善</a:t>
            </a:r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</a:rPr>
              <a:t>弈者也。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15938" y="2300923"/>
            <a:ext cx="3384550" cy="15748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“秋”是人名，因善于下棋，所以称为弈秋。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390900" y="991235"/>
            <a:ext cx="1368425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全国。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4584065" y="960120"/>
            <a:ext cx="2135188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擅长；长于。</a:t>
            </a:r>
          </a:p>
        </p:txBody>
      </p:sp>
      <p:sp>
        <p:nvSpPr>
          <p:cNvPr id="3" name="矩形 2"/>
          <p:cNvSpPr/>
          <p:nvPr/>
        </p:nvSpPr>
        <p:spPr>
          <a:xfrm>
            <a:off x="599440" y="3995420"/>
            <a:ext cx="6535738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  <a:r>
              <a:rPr lang="zh-CN" altLang="en-US" sz="32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弈秋是全国最擅长下棋的人。</a:t>
            </a:r>
          </a:p>
        </p:txBody>
      </p:sp>
      <p:sp>
        <p:nvSpPr>
          <p:cNvPr id="5" name="矩形 4"/>
          <p:cNvSpPr/>
          <p:nvPr/>
        </p:nvSpPr>
        <p:spPr>
          <a:xfrm>
            <a:off x="102870" y="0"/>
            <a:ext cx="4744085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latin typeface="+mj-ea"/>
                <a:ea typeface="+mj-ea"/>
                <a:cs typeface="+mj-ea"/>
                <a:sym typeface="+mn-ea"/>
              </a:rPr>
              <a:t>逐句解读</a:t>
            </a:r>
            <a:endParaRPr kumimoji="0" lang="zh-CN" altLang="en-US" sz="32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1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3"/>
          <p:cNvGrpSpPr/>
          <p:nvPr/>
        </p:nvGrpSpPr>
        <p:grpSpPr>
          <a:xfrm>
            <a:off x="102870" y="-149860"/>
            <a:ext cx="8877300" cy="5293360"/>
            <a:chOff x="17845" y="2571750"/>
            <a:chExt cx="9089515" cy="2274978"/>
          </a:xfrm>
        </p:grpSpPr>
        <p:pic>
          <p:nvPicPr>
            <p:cNvPr id="10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6592" y="2855924"/>
              <a:ext cx="8610117" cy="174473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845" y="2571750"/>
              <a:ext cx="258747" cy="223687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8612" y="2609852"/>
              <a:ext cx="258748" cy="2236876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5142230" y="784225"/>
            <a:ext cx="2016125" cy="792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90" name="矩形 1"/>
          <p:cNvSpPr/>
          <p:nvPr/>
        </p:nvSpPr>
        <p:spPr>
          <a:xfrm>
            <a:off x="684213" y="343218"/>
            <a:ext cx="7704137" cy="40786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7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使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弈秋诲二人弈，其一人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专心致志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惟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弈秋之为听；一人虽听之，一心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以为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有鸿鹄将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至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，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思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援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弓缴而射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之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058535" y="1673860"/>
            <a:ext cx="109982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认为。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029335" y="4119880"/>
            <a:ext cx="650875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051050" y="2925763"/>
            <a:ext cx="1439863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引，拉。</a:t>
            </a:r>
          </a:p>
        </p:txBody>
      </p:sp>
      <p:sp>
        <p:nvSpPr>
          <p:cNvPr id="119" name="文本框 118"/>
          <p:cNvSpPr txBox="1"/>
          <p:nvPr/>
        </p:nvSpPr>
        <p:spPr>
          <a:xfrm>
            <a:off x="7253605" y="343535"/>
            <a:ext cx="898525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84530" y="343535"/>
            <a:ext cx="692785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让。</a:t>
            </a:r>
          </a:p>
        </p:txBody>
      </p:sp>
      <p:sp>
        <p:nvSpPr>
          <p:cNvPr id="6" name="云形标注 5"/>
          <p:cNvSpPr/>
          <p:nvPr/>
        </p:nvSpPr>
        <p:spPr>
          <a:xfrm>
            <a:off x="4430395" y="2830195"/>
            <a:ext cx="1628775" cy="895985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635500" y="2890520"/>
            <a:ext cx="1280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它，</a:t>
            </a:r>
          </a:p>
          <a:p>
            <a:r>
              <a:rPr lang="zh-CN" altLang="en-US" sz="20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指天鹅。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8" grpId="0"/>
      <p:bldP spid="19" grpId="0"/>
      <p:bldP spid="20" grpId="0"/>
      <p:bldP spid="119" grpId="0"/>
      <p:bldP spid="2" grpId="0"/>
      <p:bldP spid="6" grpId="0" bldLvl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3260" y="1418272"/>
            <a:ext cx="7921188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  <a:r>
              <a:rPr lang="zh-CN" altLang="en-US" sz="36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让弈秋指导两个人下棋，一个人专心致志，一心只听弈秋的教导；另一个人虽然也在听，却一心以为有天鹅要飞来，想要拿弓箭把它射下来。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3"/>
          <p:cNvGrpSpPr/>
          <p:nvPr/>
        </p:nvGrpSpPr>
        <p:grpSpPr>
          <a:xfrm>
            <a:off x="147320" y="323850"/>
            <a:ext cx="8877300" cy="3308985"/>
            <a:chOff x="17845" y="2571750"/>
            <a:chExt cx="9089515" cy="2274978"/>
          </a:xfrm>
        </p:grpSpPr>
        <p:pic>
          <p:nvPicPr>
            <p:cNvPr id="7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6592" y="2855924"/>
              <a:ext cx="8610117" cy="174473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845" y="2571750"/>
              <a:ext cx="258747" cy="223687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8612" y="2609852"/>
              <a:ext cx="258748" cy="2236876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66" name="矩形 1"/>
          <p:cNvSpPr/>
          <p:nvPr/>
        </p:nvSpPr>
        <p:spPr>
          <a:xfrm>
            <a:off x="2132330" y="1683068"/>
            <a:ext cx="49450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虽与之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俱</a:t>
            </a:r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学，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弗若之</a:t>
            </a:r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矣。</a:t>
            </a:r>
            <a:endParaRPr lang="zh-CN" altLang="en-US" sz="36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6105" y="3401695"/>
            <a:ext cx="797242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  <a:r>
              <a:rPr lang="zh-CN" altLang="en-US" sz="32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虽然他与第一个人一起学棋，但是棋艺比不上人家。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15970" y="1073468"/>
            <a:ext cx="1008063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一起。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731068" y="2328228"/>
            <a:ext cx="1008062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不如。</a:t>
            </a:r>
          </a:p>
        </p:txBody>
      </p:sp>
      <p:sp>
        <p:nvSpPr>
          <p:cNvPr id="2" name="云形标注 1"/>
          <p:cNvSpPr/>
          <p:nvPr/>
        </p:nvSpPr>
        <p:spPr>
          <a:xfrm>
            <a:off x="5739130" y="737235"/>
            <a:ext cx="1080135" cy="721995"/>
          </a:xfrm>
          <a:prstGeom prst="cloudCallout">
            <a:avLst>
              <a:gd name="adj1" fmla="val -22735"/>
              <a:gd name="adj2" fmla="val 8526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983605" y="737235"/>
            <a:ext cx="591185" cy="681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</a:t>
            </a:r>
          </a:p>
        </p:txBody>
      </p:sp>
      <p:sp>
        <p:nvSpPr>
          <p:cNvPr id="5" name="椭圆 4"/>
          <p:cNvSpPr/>
          <p:nvPr/>
        </p:nvSpPr>
        <p:spPr>
          <a:xfrm>
            <a:off x="4815205" y="1645920"/>
            <a:ext cx="1009015" cy="72009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  <p:bldP spid="2" grpId="0" animBg="1"/>
      <p:bldP spid="2" grpId="1" animBg="1"/>
      <p:bldP spid="4" grpId="0"/>
      <p:bldP spid="4" grpId="1"/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3"/>
          <p:cNvGrpSpPr/>
          <p:nvPr/>
        </p:nvGrpSpPr>
        <p:grpSpPr>
          <a:xfrm>
            <a:off x="147320" y="323850"/>
            <a:ext cx="8877300" cy="3308985"/>
            <a:chOff x="17845" y="2571750"/>
            <a:chExt cx="9089515" cy="2274978"/>
          </a:xfrm>
        </p:grpSpPr>
        <p:pic>
          <p:nvPicPr>
            <p:cNvPr id="7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6592" y="2855924"/>
              <a:ext cx="8610117" cy="174473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845" y="2571750"/>
              <a:ext cx="258747" cy="223687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8612" y="2609852"/>
              <a:ext cx="258748" cy="2236876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66" name="矩形 1"/>
          <p:cNvSpPr/>
          <p:nvPr/>
        </p:nvSpPr>
        <p:spPr>
          <a:xfrm>
            <a:off x="1574165" y="1628140"/>
            <a:ext cx="62033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为是其智弗若与？曰：非然也。</a:t>
            </a:r>
            <a:endParaRPr lang="zh-CN" altLang="en-US" sz="36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6105" y="3401695"/>
            <a:ext cx="79724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  <a:r>
              <a:rPr lang="zh-CN" altLang="en-US" sz="32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是因为他的智力不如人家吗？当然不是这样的。</a:t>
            </a:r>
          </a:p>
          <a:p>
            <a:pPr eaLnBrk="1" hangingPunct="1"/>
            <a:endParaRPr lang="zh-CN" altLang="en-US" sz="32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1574165" y="1628140"/>
            <a:ext cx="71501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为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318635" y="2273300"/>
            <a:ext cx="34531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语气词，表示疑问。</a:t>
            </a:r>
          </a:p>
        </p:txBody>
      </p:sp>
      <p:sp>
        <p:nvSpPr>
          <p:cNvPr id="4" name="矩形 3"/>
          <p:cNvSpPr/>
          <p:nvPr/>
        </p:nvSpPr>
        <p:spPr>
          <a:xfrm>
            <a:off x="4318635" y="1628140"/>
            <a:ext cx="71501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与</a:t>
            </a:r>
          </a:p>
        </p:txBody>
      </p:sp>
      <p:sp>
        <p:nvSpPr>
          <p:cNvPr id="118" name="文本框 117"/>
          <p:cNvSpPr txBox="1"/>
          <p:nvPr/>
        </p:nvSpPr>
        <p:spPr>
          <a:xfrm>
            <a:off x="6550025" y="922973"/>
            <a:ext cx="1227138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这样。</a:t>
            </a:r>
          </a:p>
        </p:txBody>
      </p:sp>
      <p:sp>
        <p:nvSpPr>
          <p:cNvPr id="6" name="云形标注 5"/>
          <p:cNvSpPr/>
          <p:nvPr/>
        </p:nvSpPr>
        <p:spPr>
          <a:xfrm>
            <a:off x="1574165" y="866140"/>
            <a:ext cx="1171575" cy="7239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620520" y="923290"/>
            <a:ext cx="1079500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因为。</a:t>
            </a:r>
          </a:p>
        </p:txBody>
      </p:sp>
      <p:sp>
        <p:nvSpPr>
          <p:cNvPr id="2" name="椭圆 1"/>
          <p:cNvSpPr/>
          <p:nvPr/>
        </p:nvSpPr>
        <p:spPr>
          <a:xfrm>
            <a:off x="6659880" y="1635760"/>
            <a:ext cx="576580" cy="575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2" grpId="0"/>
      <p:bldP spid="24" grpId="0"/>
      <p:bldP spid="4" grpId="0"/>
      <p:bldP spid="118" grpId="0"/>
      <p:bldP spid="6" grpId="0" animBg="1"/>
      <p:bldP spid="6" grpId="1" animBg="1"/>
      <p:bldP spid="10" grpId="0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lenovo\Desktop\QQ图片20200319160747.pngQQ图片2020031916074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635"/>
            <a:ext cx="4530090" cy="5144135"/>
          </a:xfrm>
          <a:prstGeom prst="rect">
            <a:avLst/>
          </a:prstGeom>
        </p:spPr>
      </p:pic>
      <p:sp>
        <p:nvSpPr>
          <p:cNvPr id="3" name="流程图: 可选过程 2"/>
          <p:cNvSpPr/>
          <p:nvPr/>
        </p:nvSpPr>
        <p:spPr>
          <a:xfrm>
            <a:off x="4730115" y="1368425"/>
            <a:ext cx="4135120" cy="791845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730115" y="1441450"/>
            <a:ext cx="4368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阅读要素</a:t>
            </a:r>
            <a:r>
              <a:rPr lang="en-US" altLang="zh-CN" sz="1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endParaRPr lang="zh-CN" altLang="en-US" sz="1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1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体会文章是怎样用具体事例说明观点的。</a:t>
            </a:r>
          </a:p>
        </p:txBody>
      </p:sp>
      <p:sp>
        <p:nvSpPr>
          <p:cNvPr id="6" name="流程图: 可选过程 5"/>
          <p:cNvSpPr/>
          <p:nvPr/>
        </p:nvSpPr>
        <p:spPr>
          <a:xfrm>
            <a:off x="4730115" y="2683510"/>
            <a:ext cx="4135120" cy="791845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730115" y="2756535"/>
            <a:ext cx="27114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习作要素——</a:t>
            </a:r>
          </a:p>
          <a:p>
            <a:pPr algn="l"/>
            <a:r>
              <a:rPr sz="1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展开想象，写科幻故事。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4" grpId="1"/>
      <p:bldP spid="6" grpId="0" bldLvl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1217930" y="853440"/>
            <a:ext cx="5298286" cy="2172970"/>
          </a:xfrm>
          <a:prstGeom prst="cloudCallout">
            <a:avLst>
              <a:gd name="adj1" fmla="val 49429"/>
              <a:gd name="adj2" fmla="val 5166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94154" y="1196975"/>
            <a:ext cx="4518005" cy="11957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同学们，你们能连起来说说故事的内容吗？</a:t>
            </a:r>
          </a:p>
        </p:txBody>
      </p:sp>
      <p:pic>
        <p:nvPicPr>
          <p:cNvPr id="4096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8405" y="2062518"/>
            <a:ext cx="1657350" cy="29720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52400" y="122555"/>
            <a:ext cx="4744085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latin typeface="+mj-ea"/>
                <a:ea typeface="+mj-ea"/>
                <a:cs typeface="+mj-ea"/>
                <a:sym typeface="+mn-ea"/>
              </a:rPr>
              <a:t>疏通文意</a:t>
            </a:r>
            <a:endParaRPr kumimoji="0" lang="zh-CN" altLang="en-US" sz="32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576263" y="903923"/>
            <a:ext cx="8172450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弈秋，通国之善弈者也。使弈秋诲二人弈，其一人专心致志，惟弈秋之为听；一人虽听之，一心以为有鸿鹄将至，思援弓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缴</a:t>
            </a:r>
            <a:r>
              <a:rPr lang="zh-CN" altLang="en-US" sz="3200" b="1" dirty="0">
                <a:latin typeface="宋体" panose="02010600030101010101" pitchFamily="2" charset="-122"/>
              </a:rPr>
              <a:t>而射之。虽与之俱学，弗若之矣。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为</a:t>
            </a:r>
            <a:r>
              <a:rPr lang="zh-CN" altLang="en-US" sz="3200" b="1" dirty="0">
                <a:latin typeface="宋体" panose="02010600030101010101" pitchFamily="2" charset="-122"/>
              </a:rPr>
              <a:t>是其智弗若与？曰：非然也。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0225" y="181610"/>
            <a:ext cx="21697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lang="zh-CN" altLang="en-US" sz="3200" b="1" dirty="0">
                <a:latin typeface="+mj-ea"/>
                <a:ea typeface="+mj-ea"/>
                <a:cs typeface="+mj-ea"/>
                <a:sym typeface="+mn-ea"/>
              </a:rPr>
              <a:t>疏通文意</a:t>
            </a:r>
            <a:endParaRPr kumimoji="0" lang="zh-CN" altLang="en-US" sz="3200" b="1" kern="1200" cap="none" spc="0" normalizeH="0" baseline="0" noProof="0" dirty="0">
              <a:solidFill>
                <a:schemeClr val="tx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7388543" y="2205673"/>
            <a:ext cx="909637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zhuó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267450" y="2926080"/>
            <a:ext cx="72866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wèi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35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00785" y="925830"/>
            <a:ext cx="4887595" cy="730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宋体" panose="02010600030101010101" pitchFamily="2" charset="-122"/>
              </a:rPr>
              <a:t>1.</a:t>
            </a:r>
            <a:r>
              <a:rPr lang="zh-CN" altLang="en-US" sz="3200" b="1" dirty="0">
                <a:latin typeface="宋体" panose="02010600030101010101" pitchFamily="2" charset="-122"/>
              </a:rPr>
              <a:t>弈秋，通国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之</a:t>
            </a:r>
            <a:r>
              <a:rPr lang="zh-CN" altLang="en-US" sz="3200" b="1" dirty="0">
                <a:latin typeface="宋体" panose="02010600030101010101" pitchFamily="2" charset="-122"/>
              </a:rPr>
              <a:t>善弈者也。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00785" y="1833563"/>
            <a:ext cx="6621463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宋体" panose="02010600030101010101" pitchFamily="2" charset="-122"/>
              </a:rPr>
              <a:t>2.</a:t>
            </a:r>
            <a:r>
              <a:rPr lang="zh-CN" altLang="en-US" sz="3200" b="1" dirty="0">
                <a:latin typeface="宋体" panose="02010600030101010101" pitchFamily="2" charset="-122"/>
              </a:rPr>
              <a:t>惟弈秋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之</a:t>
            </a:r>
            <a:r>
              <a:rPr lang="zh-CN" altLang="en-US" sz="3200" b="1" dirty="0">
                <a:latin typeface="宋体" panose="02010600030101010101" pitchFamily="2" charset="-122"/>
              </a:rPr>
              <a:t>为听。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00785" y="2742565"/>
            <a:ext cx="6621463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宋体" panose="02010600030101010101" pitchFamily="2" charset="-122"/>
              </a:rPr>
              <a:t>3.</a:t>
            </a:r>
            <a:r>
              <a:rPr lang="zh-CN" altLang="en-US" sz="3200" b="1" dirty="0">
                <a:latin typeface="宋体" panose="02010600030101010101" pitchFamily="2" charset="-122"/>
              </a:rPr>
              <a:t>一人虽听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之</a:t>
            </a:r>
            <a:r>
              <a:rPr lang="en-US" altLang="zh-CN" sz="3200" b="1" dirty="0">
                <a:latin typeface="宋体" panose="02010600030101010101" pitchFamily="2" charset="-122"/>
              </a:rPr>
              <a:t>……</a:t>
            </a:r>
            <a:r>
              <a:rPr lang="zh-CN" altLang="en-US" sz="3200" b="1" dirty="0">
                <a:latin typeface="宋体" panose="02010600030101010101" pitchFamily="2" charset="-122"/>
              </a:rPr>
              <a:t>思援弓缴而射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之</a:t>
            </a:r>
            <a:r>
              <a:rPr lang="zh-CN" altLang="en-US" sz="3200" b="1" dirty="0"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00785" y="3880485"/>
            <a:ext cx="5973763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宋体" panose="02010600030101010101" pitchFamily="2" charset="-122"/>
              </a:rPr>
              <a:t>4.</a:t>
            </a:r>
            <a:r>
              <a:rPr lang="zh-CN" altLang="en-US" sz="3200" b="1" dirty="0">
                <a:latin typeface="宋体" panose="02010600030101010101" pitchFamily="2" charset="-122"/>
              </a:rPr>
              <a:t>虽与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之</a:t>
            </a:r>
            <a:r>
              <a:rPr lang="zh-CN" altLang="en-US" sz="3200" b="1" dirty="0">
                <a:latin typeface="宋体" panose="02010600030101010101" pitchFamily="2" charset="-122"/>
              </a:rPr>
              <a:t>俱学，弗若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之</a:t>
            </a:r>
            <a:r>
              <a:rPr lang="zh-CN" altLang="en-US" sz="3200" b="1" dirty="0">
                <a:latin typeface="宋体" panose="02010600030101010101" pitchFamily="2" charset="-122"/>
              </a:rPr>
              <a:t>矣。</a:t>
            </a:r>
          </a:p>
        </p:txBody>
      </p:sp>
      <p:sp>
        <p:nvSpPr>
          <p:cNvPr id="2" name="矩形 1"/>
          <p:cNvSpPr/>
          <p:nvPr/>
        </p:nvSpPr>
        <p:spPr>
          <a:xfrm>
            <a:off x="152400" y="122555"/>
            <a:ext cx="3454400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latin typeface="+mj-ea"/>
                <a:ea typeface="+mj-ea"/>
                <a:cs typeface="+mj-ea"/>
                <a:sym typeface="+mn-ea"/>
              </a:rPr>
              <a:t>探究“之”字</a:t>
            </a:r>
            <a:endParaRPr kumimoji="0" lang="zh-CN" altLang="en-US" sz="32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88380" y="925830"/>
            <a:ext cx="1888490" cy="681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（的）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56430" y="1833880"/>
            <a:ext cx="3041015" cy="681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（……的教导）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672080" y="3308350"/>
            <a:ext cx="145923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弈秋的教导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119962" y="3399244"/>
            <a:ext cx="2052438" cy="4126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它，指天鹅。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700020" y="4461510"/>
            <a:ext cx="5490845" cy="681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（他，指专心致志的那个人）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/>
          <p:nvPr/>
        </p:nvSpPr>
        <p:spPr>
          <a:xfrm>
            <a:off x="1295511" y="1707654"/>
            <a:ext cx="6581140" cy="1370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5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   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</a:rPr>
              <a:t>思考：两个人师出同门，学习的结果为什么完全不同？</a:t>
            </a:r>
          </a:p>
        </p:txBody>
      </p:sp>
      <p:sp>
        <p:nvSpPr>
          <p:cNvPr id="5" name="矩形 4"/>
          <p:cNvSpPr/>
          <p:nvPr/>
        </p:nvSpPr>
        <p:spPr>
          <a:xfrm>
            <a:off x="184150" y="30480"/>
            <a:ext cx="2259330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研读深思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576263" y="903923"/>
            <a:ext cx="8172450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弈秋，通国之善弈者也。使弈秋诲二人弈，其一人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专心致志，惟弈秋之为听</a:t>
            </a:r>
            <a:r>
              <a:rPr lang="zh-CN" altLang="en-US" sz="3200" b="1" dirty="0">
                <a:latin typeface="宋体" panose="02010600030101010101" pitchFamily="2" charset="-122"/>
              </a:rPr>
              <a:t>；一人虽听之，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一心以为有鸿鹄将至，思援弓缴而射之。</a:t>
            </a:r>
            <a:r>
              <a:rPr lang="zh-CN" altLang="en-US" sz="3200" b="1" dirty="0">
                <a:latin typeface="宋体" panose="02010600030101010101" pitchFamily="2" charset="-122"/>
              </a:rPr>
              <a:t>虽与之俱学，弗若之矣。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为是其智弗若与？曰：非然也。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0225" y="181610"/>
            <a:ext cx="21697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lang="zh-CN" altLang="en-US" sz="3200" b="1" dirty="0">
                <a:latin typeface="+mj-ea"/>
                <a:ea typeface="+mj-ea"/>
                <a:cs typeface="+mj-ea"/>
                <a:sym typeface="+mn-ea"/>
              </a:rPr>
              <a:t>研读深思</a:t>
            </a:r>
            <a:endParaRPr kumimoji="0" lang="zh-CN" altLang="en-US" sz="3200" b="1" kern="1200" cap="none" spc="0" normalizeH="0" baseline="0" noProof="0" dirty="0">
              <a:solidFill>
                <a:schemeClr val="tx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7388543" y="2205673"/>
            <a:ext cx="909637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zhuó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267450" y="2926080"/>
            <a:ext cx="72866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wèi</a:t>
            </a:r>
            <a:endParaRPr lang="zh-CN" alt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35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67055" y="799465"/>
            <a:ext cx="7270115" cy="4051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266" name="矩形 3"/>
          <p:cNvSpPr/>
          <p:nvPr/>
        </p:nvSpPr>
        <p:spPr>
          <a:xfrm>
            <a:off x="2796858" y="29528"/>
            <a:ext cx="2809875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400" b="1" dirty="0">
                <a:latin typeface="宋体" panose="02010600030101010101" pitchFamily="2" charset="-122"/>
              </a:rPr>
              <a:t>学  弈</a:t>
            </a:r>
          </a:p>
        </p:txBody>
      </p:sp>
      <p:pic>
        <p:nvPicPr>
          <p:cNvPr id="3" name="肖邦&amp;沃尔特·霍兹格-肖邦：降E大调夜曲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0645" y="45243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70000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89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26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139706"/>
            <a:ext cx="3612360" cy="2638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 bwMode="auto">
          <a:xfrm>
            <a:off x="972503" y="837248"/>
            <a:ext cx="1943100" cy="6826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一心一意</a:t>
            </a:r>
          </a:p>
        </p:txBody>
      </p:sp>
      <p:sp>
        <p:nvSpPr>
          <p:cNvPr id="14" name="文本框 13"/>
          <p:cNvSpPr txBox="1"/>
          <p:nvPr/>
        </p:nvSpPr>
        <p:spPr bwMode="auto">
          <a:xfrm>
            <a:off x="6457315" y="949008"/>
            <a:ext cx="1943100" cy="6819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一心二用</a:t>
            </a:r>
          </a:p>
        </p:txBody>
      </p:sp>
      <p:sp>
        <p:nvSpPr>
          <p:cNvPr id="3" name="文本框 2"/>
          <p:cNvSpPr txBox="1"/>
          <p:nvPr/>
        </p:nvSpPr>
        <p:spPr bwMode="auto">
          <a:xfrm>
            <a:off x="576263" y="1995488"/>
            <a:ext cx="1943100" cy="6819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专心致志</a:t>
            </a:r>
          </a:p>
        </p:txBody>
      </p:sp>
      <p:sp>
        <p:nvSpPr>
          <p:cNvPr id="4" name="文本框 3"/>
          <p:cNvSpPr txBox="1"/>
          <p:nvPr/>
        </p:nvSpPr>
        <p:spPr bwMode="auto">
          <a:xfrm>
            <a:off x="1143318" y="2873693"/>
            <a:ext cx="1943100" cy="6819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聚精会神</a:t>
            </a:r>
          </a:p>
        </p:txBody>
      </p:sp>
      <p:sp>
        <p:nvSpPr>
          <p:cNvPr id="5" name="文本框 4"/>
          <p:cNvSpPr txBox="1"/>
          <p:nvPr/>
        </p:nvSpPr>
        <p:spPr bwMode="auto">
          <a:xfrm>
            <a:off x="141605" y="3865245"/>
            <a:ext cx="3261360" cy="6047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全神贯注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sp>
        <p:nvSpPr>
          <p:cNvPr id="6" name="文本框 5"/>
          <p:cNvSpPr txBox="1"/>
          <p:nvPr/>
        </p:nvSpPr>
        <p:spPr bwMode="auto">
          <a:xfrm>
            <a:off x="6903720" y="1995488"/>
            <a:ext cx="1943100" cy="6048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心不在焉</a:t>
            </a:r>
          </a:p>
        </p:txBody>
      </p:sp>
      <p:sp>
        <p:nvSpPr>
          <p:cNvPr id="7" name="文本框 6"/>
          <p:cNvSpPr txBox="1"/>
          <p:nvPr/>
        </p:nvSpPr>
        <p:spPr bwMode="auto">
          <a:xfrm>
            <a:off x="6528435" y="2873693"/>
            <a:ext cx="1943100" cy="6819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左顾右盼</a:t>
            </a:r>
          </a:p>
        </p:txBody>
      </p:sp>
      <p:sp>
        <p:nvSpPr>
          <p:cNvPr id="8" name="文本框 7"/>
          <p:cNvSpPr txBox="1"/>
          <p:nvPr/>
        </p:nvSpPr>
        <p:spPr bwMode="auto">
          <a:xfrm>
            <a:off x="6049645" y="3865245"/>
            <a:ext cx="3094355" cy="6047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心猿意马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4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0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9FF"/>
              </a:clrFrom>
              <a:clrTo>
                <a:srgbClr val="FFF9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7606" y="3868341"/>
            <a:ext cx="1602581" cy="81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WordArt 8"/>
          <p:cNvSpPr>
            <a:spLocks noTextEdit="1"/>
          </p:cNvSpPr>
          <p:nvPr/>
        </p:nvSpPr>
        <p:spPr>
          <a:xfrm>
            <a:off x="4301729" y="1977629"/>
            <a:ext cx="756047" cy="13513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27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3300"/>
                </a:solidFill>
                <a:effectLst>
                  <a:outerShdw dist="35921" dir="2699999" algn="ctr" rotWithShape="0">
                    <a:schemeClr val="tx1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？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494235" y="411956"/>
            <a:ext cx="6506766" cy="5988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rtl="0">
              <a:buClrTx/>
              <a:buSzTx/>
              <a:defRPr/>
            </a:pPr>
            <a:r>
              <a:rPr kumimoji="0" lang="en-US" altLang="zh-CN" sz="3300" b="1" kern="1200" cap="none" spc="0" normalizeH="0" baseline="0" noProof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  </a:t>
            </a:r>
            <a:r>
              <a:rPr kumimoji="0" lang="zh-CN" altLang="en-US" sz="3300" b="1" kern="1200" cap="none" spc="0" normalizeH="0" baseline="0" noProof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为是其智弗若与？</a:t>
            </a:r>
            <a:r>
              <a:rPr kumimoji="0" lang="zh-CN" altLang="en-US" sz="3300" b="1" kern="1200" cap="none" spc="0" normalizeH="0" baseline="0" noProof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曰</a:t>
            </a:r>
            <a:r>
              <a:rPr kumimoji="0" lang="zh-CN" altLang="en-US" sz="3300" b="1" kern="1200" cap="none" spc="0" normalizeH="0" baseline="0" noProof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：非然也。</a:t>
            </a:r>
          </a:p>
        </p:txBody>
      </p:sp>
      <p:pic>
        <p:nvPicPr>
          <p:cNvPr id="9226" name="Picture 10" descr="0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5785" y="3003947"/>
            <a:ext cx="1443038" cy="17371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764506" y="1869281"/>
            <a:ext cx="2213372" cy="4375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rtl="0">
              <a:buClrTx/>
              <a:buSzTx/>
              <a:defRPr/>
            </a:pPr>
            <a:r>
              <a:rPr kumimoji="0" lang="zh-CN" altLang="en-US" sz="225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专心致志</a:t>
            </a:r>
            <a:r>
              <a:rPr kumimoji="0" lang="zh-CN" altLang="en-US" sz="2250" b="1" kern="1200" cap="none" spc="0" normalizeH="0" baseline="0" noProof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CN" altLang="en-US" sz="225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成功</a:t>
            </a:r>
            <a:endParaRPr kumimoji="0" lang="zh-CN" altLang="en-US" sz="2250" b="1" kern="1200" cap="none" spc="0" normalizeH="0" baseline="0" noProof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786438" y="1924050"/>
            <a:ext cx="2214563" cy="4375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rtl="0">
              <a:buClrTx/>
              <a:buSzTx/>
              <a:defRPr/>
            </a:pPr>
            <a:r>
              <a:rPr kumimoji="0" lang="zh-CN" altLang="en-US" sz="2250" b="1" kern="1200" cap="none" spc="0" normalizeH="0" baseline="0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三心二意</a:t>
            </a:r>
            <a:r>
              <a:rPr kumimoji="0" lang="zh-CN" altLang="en-US" sz="2250" b="1" kern="1200" cap="none" spc="0" normalizeH="0" baseline="0" noProof="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CN" altLang="en-US" sz="2250" b="1" kern="1200" cap="none" spc="0" normalizeH="0" baseline="0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失败</a:t>
            </a:r>
            <a:endParaRPr kumimoji="0" lang="zh-CN" altLang="en-US" sz="2250" b="1" kern="1200" cap="none" spc="0" normalizeH="0" baseline="0" noProof="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4031456" y="1113235"/>
            <a:ext cx="1350169" cy="7835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rtl="0">
              <a:buClrTx/>
              <a:buSzTx/>
              <a:defRPr/>
            </a:pPr>
            <a:r>
              <a:rPr kumimoji="0" lang="zh-CN" altLang="en-US" sz="225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条件一样</a:t>
            </a:r>
          </a:p>
          <a:p>
            <a:pPr marR="0" defTabSz="914400" rtl="0">
              <a:buClrTx/>
              <a:buSzTx/>
              <a:defRPr/>
            </a:pPr>
            <a:r>
              <a:rPr kumimoji="0" lang="zh-CN" altLang="en-US" sz="225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态度不同</a:t>
            </a:r>
          </a:p>
        </p:txBody>
      </p:sp>
      <p:pic>
        <p:nvPicPr>
          <p:cNvPr id="9232" name="Picture 16" descr="0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9FF"/>
              </a:clrFrom>
              <a:clrTo>
                <a:srgbClr val="FFF9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7606" y="3868341"/>
            <a:ext cx="1602581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3" name="Picture 17" descr="0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4469" y="3165872"/>
            <a:ext cx="1397794" cy="16704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6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86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bldLvl="0" animBg="1"/>
      <p:bldP spid="9229" grpId="0" bldLvl="0" animBg="1"/>
      <p:bldP spid="9230" grpId="0" bldLvl="0" animBg="1"/>
      <p:bldP spid="923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标注 1"/>
          <p:cNvSpPr/>
          <p:nvPr/>
        </p:nvSpPr>
        <p:spPr>
          <a:xfrm>
            <a:off x="547370" y="1048385"/>
            <a:ext cx="8368030" cy="2376170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62" name="Text Box 2"/>
          <p:cNvSpPr txBox="1"/>
          <p:nvPr/>
        </p:nvSpPr>
        <p:spPr>
          <a:xfrm>
            <a:off x="715645" y="1729740"/>
            <a:ext cx="7560945" cy="730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《学弈》这个故事告诉我们一个什么道理？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0335" y="0"/>
            <a:ext cx="2259330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领悟道理</a:t>
            </a:r>
          </a:p>
        </p:txBody>
      </p:sp>
      <p:pic>
        <p:nvPicPr>
          <p:cNvPr id="1638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0" y="3151505"/>
            <a:ext cx="946805" cy="1844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3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03648" y="843558"/>
            <a:ext cx="6375400" cy="40614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10963" y="1059458"/>
            <a:ext cx="6362700" cy="34150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800" b="1" kern="14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全国最_________的弈秋，教两个__________________下棋，结果___________________________</a:t>
            </a:r>
            <a:r>
              <a:rPr lang="zh-CN" altLang="en-US" sz="2800" b="1" kern="14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800" b="1" kern="14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这个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kern="14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小故事告诉</a:t>
            </a:r>
            <a:r>
              <a:rPr lang="zh-CN" altLang="en-US" sz="2800" b="1" kern="14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我们</a:t>
            </a:r>
            <a:r>
              <a:rPr lang="en-US" altLang="zh-CN" sz="2800" b="1" kern="14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__________________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kern="14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</a:t>
            </a:r>
            <a:r>
              <a:rPr lang="zh-CN" altLang="en-US" sz="2800" b="1" kern="14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-2540"/>
            <a:ext cx="2259330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总结拓展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309918" y="1174457"/>
            <a:ext cx="1612900" cy="6076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擅长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下棋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510963" y="1834793"/>
            <a:ext cx="3411855" cy="6076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学习态度不同的徒弟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39233" y="2463443"/>
            <a:ext cx="4870450" cy="6076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一个学得好，一个学得不好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141768" y="3123779"/>
            <a:ext cx="3042920" cy="6076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无论做什么事都要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39233" y="3769638"/>
            <a:ext cx="5545455" cy="6076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专心致志，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三心二意只会一事无成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780405" y="1477645"/>
            <a:ext cx="1350645" cy="272415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7" name="文本框 10"/>
          <p:cNvSpPr txBox="1"/>
          <p:nvPr/>
        </p:nvSpPr>
        <p:spPr>
          <a:xfrm>
            <a:off x="6082665" y="1778635"/>
            <a:ext cx="114300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文</a:t>
            </a:r>
          </a:p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言</a:t>
            </a:r>
          </a:p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文</a:t>
            </a:r>
          </a:p>
        </p:txBody>
      </p:sp>
      <p:pic>
        <p:nvPicPr>
          <p:cNvPr id="6148" name="图片 2"/>
          <p:cNvPicPr>
            <a:picLocks noChangeAspect="1"/>
          </p:cNvPicPr>
          <p:nvPr/>
        </p:nvPicPr>
        <p:blipFill>
          <a:blip r:embed="rId3"/>
          <a:srcRect l="33800"/>
          <a:stretch>
            <a:fillRect/>
          </a:stretch>
        </p:blipFill>
        <p:spPr>
          <a:xfrm>
            <a:off x="250825" y="195263"/>
            <a:ext cx="2378075" cy="463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52488" y="2438400"/>
            <a:ext cx="120459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学 弈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359025" y="1778000"/>
            <a:ext cx="1816100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专心致志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24388" y="1771650"/>
            <a:ext cx="1009650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成功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359025" y="3001963"/>
            <a:ext cx="1816100" cy="579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三心二意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24388" y="3001963"/>
            <a:ext cx="1000125" cy="579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失败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357938" y="2003425"/>
            <a:ext cx="1871662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学习之理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贵在专心</a:t>
            </a:r>
          </a:p>
        </p:txBody>
      </p:sp>
      <p:sp>
        <p:nvSpPr>
          <p:cNvPr id="11" name="左大括号 10"/>
          <p:cNvSpPr/>
          <p:nvPr/>
        </p:nvSpPr>
        <p:spPr>
          <a:xfrm>
            <a:off x="2082800" y="1779588"/>
            <a:ext cx="315913" cy="1887538"/>
          </a:xfrm>
          <a:prstGeom prst="leftBrace">
            <a:avLst>
              <a:gd name="adj1" fmla="val 56322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左大括号 14"/>
          <p:cNvSpPr/>
          <p:nvPr/>
        </p:nvSpPr>
        <p:spPr>
          <a:xfrm rot="10800000">
            <a:off x="5795963" y="1779588"/>
            <a:ext cx="315913" cy="1887538"/>
          </a:xfrm>
          <a:prstGeom prst="leftBrace">
            <a:avLst>
              <a:gd name="adj1" fmla="val 53656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682" name="文本框 12"/>
          <p:cNvSpPr txBox="1"/>
          <p:nvPr/>
        </p:nvSpPr>
        <p:spPr>
          <a:xfrm>
            <a:off x="407988" y="242888"/>
            <a:ext cx="18319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板书设计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  <p:bldP spid="12" grpId="0"/>
      <p:bldP spid="11" grpId="0" bldLvl="0" animBg="1"/>
      <p:bldP spid="1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61223" y="1851670"/>
            <a:ext cx="5132362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背诵《学弈》。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514350" lvl="0" indent="-51435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完成本课相关练习。</a:t>
            </a:r>
          </a:p>
        </p:txBody>
      </p:sp>
      <p:sp>
        <p:nvSpPr>
          <p:cNvPr id="28682" name="文本框 12"/>
          <p:cNvSpPr txBox="1"/>
          <p:nvPr/>
        </p:nvSpPr>
        <p:spPr>
          <a:xfrm>
            <a:off x="329248" y="211773"/>
            <a:ext cx="18319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课后作业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54474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82201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860800" y="1287463"/>
            <a:ext cx="666750" cy="666750"/>
          </a:xfrm>
          <a:prstGeom prst="ellipse">
            <a:avLst/>
          </a:prstGeom>
          <a:solidFill>
            <a:srgbClr val="E72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7" name="文本框 10"/>
          <p:cNvSpPr txBox="1"/>
          <p:nvPr/>
        </p:nvSpPr>
        <p:spPr>
          <a:xfrm>
            <a:off x="3779838" y="1181100"/>
            <a:ext cx="388937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14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文言文二则</a:t>
            </a:r>
          </a:p>
        </p:txBody>
      </p:sp>
      <p:pic>
        <p:nvPicPr>
          <p:cNvPr id="6148" name="图片 2"/>
          <p:cNvPicPr>
            <a:picLocks noChangeAspect="1"/>
          </p:cNvPicPr>
          <p:nvPr/>
        </p:nvPicPr>
        <p:blipFill>
          <a:blip r:embed="rId3"/>
          <a:srcRect l="33800"/>
          <a:stretch>
            <a:fillRect/>
          </a:stretch>
        </p:blipFill>
        <p:spPr>
          <a:xfrm>
            <a:off x="250825" y="195263"/>
            <a:ext cx="2378075" cy="463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横卷形 1"/>
          <p:cNvSpPr/>
          <p:nvPr/>
        </p:nvSpPr>
        <p:spPr>
          <a:xfrm>
            <a:off x="1078230" y="641350"/>
            <a:ext cx="6812915" cy="261302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71" name="文本框 2">
            <a:hlinkClick r:id="rId2" action="ppaction://hlinksldjump"/>
          </p:cNvPr>
          <p:cNvSpPr txBox="1"/>
          <p:nvPr/>
        </p:nvSpPr>
        <p:spPr>
          <a:xfrm>
            <a:off x="2462530" y="1081405"/>
            <a:ext cx="39497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6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sz="6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专心致志</a:t>
            </a:r>
          </a:p>
        </p:txBody>
      </p:sp>
      <p:sp>
        <p:nvSpPr>
          <p:cNvPr id="3" name="文本框 2">
            <a:hlinkClick r:id="rId2" action="ppaction://hlinksldjump"/>
          </p:cNvPr>
          <p:cNvSpPr txBox="1"/>
          <p:nvPr/>
        </p:nvSpPr>
        <p:spPr>
          <a:xfrm>
            <a:off x="3275856" y="2234565"/>
            <a:ext cx="468831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</a:t>
            </a:r>
            <a:r>
              <a:rPr lang="en-US" altLang="zh-CN" sz="2400" b="1" dirty="0" err="1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语源自《孟子·告子</a:t>
            </a: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3"/>
          <p:cNvSpPr/>
          <p:nvPr/>
        </p:nvSpPr>
        <p:spPr>
          <a:xfrm>
            <a:off x="3132138" y="411163"/>
            <a:ext cx="2809875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400" b="1" dirty="0">
                <a:latin typeface="宋体" panose="02010600030101010101" pitchFamily="2" charset="-122"/>
              </a:rPr>
              <a:t>学  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41905" y="1694180"/>
            <a:ext cx="3744913" cy="273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188" y="1131590"/>
            <a:ext cx="6062955" cy="33797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孟子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（约公元前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372—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公元前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289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），名轲，战国时期邹国（今山东邹城）人。我国古代著名的思想家、政治家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、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教育家。被尊称为“亚圣”，后世将他与孔子合称为“孔孟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7171" name="文本框 5"/>
          <p:cNvSpPr txBox="1"/>
          <p:nvPr/>
        </p:nvSpPr>
        <p:spPr>
          <a:xfrm>
            <a:off x="611188" y="268288"/>
            <a:ext cx="18319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作者简介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8783" r="6067"/>
          <a:stretch>
            <a:fillRect/>
          </a:stretch>
        </p:blipFill>
        <p:spPr>
          <a:xfrm>
            <a:off x="7151593" y="1255476"/>
            <a:ext cx="1584176" cy="222159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3"/>
          <p:cNvSpPr/>
          <p:nvPr/>
        </p:nvSpPr>
        <p:spPr>
          <a:xfrm>
            <a:off x="3132138" y="411163"/>
            <a:ext cx="2809875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400" b="1" dirty="0">
                <a:latin typeface="宋体" panose="02010600030101010101" pitchFamily="2" charset="-122"/>
              </a:rPr>
              <a:t>学  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55650" y="1631950"/>
            <a:ext cx="3744913" cy="273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椭圆 2"/>
          <p:cNvSpPr/>
          <p:nvPr/>
        </p:nvSpPr>
        <p:spPr>
          <a:xfrm>
            <a:off x="4743450" y="458788"/>
            <a:ext cx="720725" cy="719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51500" y="515938"/>
            <a:ext cx="1152525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760913" y="2106613"/>
            <a:ext cx="3573462" cy="18630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跟谁学下棋？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学的态度怎样？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学的结果如何？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6" grpId="1"/>
      <p:bldP spid="3" grpId="0" animBg="1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框 1"/>
          <p:cNvSpPr txBox="1"/>
          <p:nvPr/>
        </p:nvSpPr>
        <p:spPr>
          <a:xfrm>
            <a:off x="395605" y="225425"/>
            <a:ext cx="28943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初读古文</a:t>
            </a:r>
          </a:p>
        </p:txBody>
      </p:sp>
      <p:sp>
        <p:nvSpPr>
          <p:cNvPr id="12291" name="文本框 2"/>
          <p:cNvSpPr txBox="1"/>
          <p:nvPr/>
        </p:nvSpPr>
        <p:spPr>
          <a:xfrm>
            <a:off x="684213" y="1708150"/>
            <a:ext cx="7559675" cy="19220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大声自由读古文，圈出本课生字。 </a:t>
            </a:r>
          </a:p>
          <a:p>
            <a:pPr marL="514350" indent="-51435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关注容易读错的字词，难读的句子多读几遍。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</a:spPr>
      <a:bodyPr>
        <a:spAutoFit/>
      </a:bodyPr>
      <a:lstStyle>
        <a:defPPr eaLnBrk="1" hangingPunct="1">
          <a:lnSpc>
            <a:spcPct val="120000"/>
          </a:lnSpc>
          <a:defRPr sz="3200" b="1" dirty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1042</Words>
  <Application>Microsoft Office PowerPoint</Application>
  <PresentationFormat>全屏显示(16:9)</PresentationFormat>
  <Paragraphs>143</Paragraphs>
  <Slides>33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黑体</vt:lpstr>
      <vt:lpstr>华文楷体</vt:lpstr>
      <vt:lpstr>华文新魏</vt:lpstr>
      <vt:lpstr>华文中宋</vt:lpstr>
      <vt:lpstr>楷体</vt:lpstr>
      <vt:lpstr>宋体</vt:lpstr>
      <vt:lpstr>Arial</vt:lpstr>
      <vt:lpstr>Calibri</vt:lpstr>
      <vt:lpstr>Times New Roman</vt:lpstr>
      <vt:lpstr>Wingdings</vt:lpstr>
      <vt:lpstr>2_Office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状元成才路;</dc:subject>
  <dc:creator>Administrator</dc:creator>
  <cp:keywords>状元成才路</cp:keywords>
  <dc:description>本文件仅用于个人学习、研究或欣赏，以及其他非商业性或非盈利性用途，但同时应遵守著作权法及其他相关法律的规定，不得侵犯本司及相关权利人的合法权利。_x000d__x000d_
 除此以外，将本文件任何内容用于其他用途时，应获得授权，如发现未经授权用于商业或盈利用途将追加侵权者的法律责任。_x000d__x000d_
_x000d__x000d_
武汉天成贵龙文化传播有限公司</dc:description>
  <cp:lastModifiedBy>Administrator</cp:lastModifiedBy>
  <cp:revision>548</cp:revision>
  <dcterms:created xsi:type="dcterms:W3CDTF">2016-12-04T03:23:00Z</dcterms:created>
  <dcterms:modified xsi:type="dcterms:W3CDTF">2024-12-24T05:16:43Z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2052-11.1.0.10132</vt:lpwstr>
  </property>
</Properties>
</file>