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</p:sldMasterIdLst>
  <p:notesMasterIdLst>
    <p:notesMasterId r:id="rId48"/>
  </p:notesMasterIdLst>
  <p:handoutMasterIdLst>
    <p:handoutMasterId r:id="rId49"/>
  </p:handoutMasterIdLst>
  <p:sldIdLst>
    <p:sldId id="734" r:id="rId3"/>
    <p:sldId id="583" r:id="rId4"/>
    <p:sldId id="716" r:id="rId5"/>
    <p:sldId id="718" r:id="rId6"/>
    <p:sldId id="714" r:id="rId7"/>
    <p:sldId id="642" r:id="rId8"/>
    <p:sldId id="287" r:id="rId9"/>
    <p:sldId id="674" r:id="rId10"/>
    <p:sldId id="585" r:id="rId11"/>
    <p:sldId id="722" r:id="rId12"/>
    <p:sldId id="586" r:id="rId13"/>
    <p:sldId id="724" r:id="rId14"/>
    <p:sldId id="644" r:id="rId15"/>
    <p:sldId id="617" r:id="rId16"/>
    <p:sldId id="590" r:id="rId17"/>
    <p:sldId id="591" r:id="rId18"/>
    <p:sldId id="593" r:id="rId19"/>
    <p:sldId id="594" r:id="rId20"/>
    <p:sldId id="645" r:id="rId21"/>
    <p:sldId id="677" r:id="rId22"/>
    <p:sldId id="728" r:id="rId23"/>
    <p:sldId id="595" r:id="rId24"/>
    <p:sldId id="596" r:id="rId25"/>
    <p:sldId id="729" r:id="rId26"/>
    <p:sldId id="598" r:id="rId27"/>
    <p:sldId id="599" r:id="rId28"/>
    <p:sldId id="731" r:id="rId29"/>
    <p:sldId id="678" r:id="rId30"/>
    <p:sldId id="600" r:id="rId31"/>
    <p:sldId id="679" r:id="rId32"/>
    <p:sldId id="680" r:id="rId33"/>
    <p:sldId id="602" r:id="rId34"/>
    <p:sldId id="682" r:id="rId35"/>
    <p:sldId id="646" r:id="rId36"/>
    <p:sldId id="684" r:id="rId37"/>
    <p:sldId id="604" r:id="rId38"/>
    <p:sldId id="555" r:id="rId39"/>
    <p:sldId id="686" r:id="rId40"/>
    <p:sldId id="434" r:id="rId41"/>
    <p:sldId id="676" r:id="rId42"/>
    <p:sldId id="733" r:id="rId43"/>
    <p:sldId id="605" r:id="rId44"/>
    <p:sldId id="568" r:id="rId45"/>
    <p:sldId id="735" r:id="rId46"/>
    <p:sldId id="736" r:id="rId47"/>
  </p:sldIdLst>
  <p:sldSz cx="9144000" cy="5143500" type="screen16x9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68">
          <p15:clr>
            <a:srgbClr val="A4A3A4"/>
          </p15:clr>
        </p15:guide>
        <p15:guide id="2" orient="horz" pos="12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236279"/>
    <a:srgbClr val="E72D8B"/>
    <a:srgbClr val="0033CC"/>
    <a:srgbClr val="66FFFF"/>
    <a:srgbClr val="EEECE1"/>
    <a:srgbClr val="24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41" autoAdjust="0"/>
    <p:restoredTop sz="94660"/>
  </p:normalViewPr>
  <p:slideViewPr>
    <p:cSldViewPr showGuides="1">
      <p:cViewPr varScale="1">
        <p:scale>
          <a:sx n="147" d="100"/>
          <a:sy n="147" d="100"/>
        </p:scale>
        <p:origin x="438" y="120"/>
      </p:cViewPr>
      <p:guideLst>
        <p:guide pos="68"/>
        <p:guide orient="horz" pos="123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6D2DD9F-A707-475B-94B9-AD4F3CB162C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E81EA26-831B-4EB6-BF89-1312E50FFBC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14D294F-868D-4C41-AA7B-05883EC7FD8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65223FF-41D8-416F-B852-41A526B9E2D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7E4FC23-6C4D-4D7E-9DD8-146DF2FEA9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909" y="12970"/>
            <a:ext cx="670618" cy="71939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en-US" altLang="zh-CN" sz="1400" strike="noStrike" noProof="1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图形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8263" y="2571750"/>
            <a:ext cx="4171950" cy="2451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图形 13"/>
          <p:cNvPicPr>
            <a:picLocks noChangeAspect="1"/>
          </p:cNvPicPr>
          <p:nvPr userDrawn="1"/>
        </p:nvPicPr>
        <p:blipFill>
          <a:blip r:embed="rId3"/>
          <a:srcRect l="53560" t="43684"/>
          <a:stretch>
            <a:fillRect/>
          </a:stretch>
        </p:blipFill>
        <p:spPr>
          <a:xfrm>
            <a:off x="-11112" y="-92075"/>
            <a:ext cx="766762" cy="14319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80" name="组合 7"/>
          <p:cNvGrpSpPr/>
          <p:nvPr userDrawn="1"/>
        </p:nvGrpSpPr>
        <p:grpSpPr>
          <a:xfrm flipH="1">
            <a:off x="-11112" y="3540125"/>
            <a:ext cx="1270000" cy="1603375"/>
            <a:chOff x="219528" y="1336536"/>
            <a:chExt cx="3628572" cy="4580509"/>
          </a:xfrm>
        </p:grpSpPr>
        <p:pic>
          <p:nvPicPr>
            <p:cNvPr id="3081" name="图形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38614" y="1336536"/>
              <a:ext cx="1509486" cy="45805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82" name="图形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9528" y="3781732"/>
              <a:ext cx="3628571" cy="190248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F5723CD-2D8E-4E2D-9083-5CE34D8F8B4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909" y="12970"/>
            <a:ext cx="670618" cy="71939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84102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418026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76" r:id="rId6"/>
    <p:sldLayoutId id="2147483678" r:id="rId7"/>
  </p:sldLayoutIdLst>
  <p:transition spd="slow"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ransition spd="slow"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2"/>
          <p:cNvSpPr txBox="1">
            <a:spLocks noChangeArrowheads="1"/>
          </p:cNvSpPr>
          <p:nvPr/>
        </p:nvSpPr>
        <p:spPr bwMode="auto">
          <a:xfrm>
            <a:off x="1087438" y="915988"/>
            <a:ext cx="742315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600" b="1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统编版六年级下册</a:t>
            </a:r>
            <a:endParaRPr lang="en-US" altLang="zh-CN" sz="3600" b="1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语文慕课堂</a:t>
            </a:r>
            <a:endParaRPr lang="en-US" altLang="zh-CN" sz="6000" b="1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267" name="TextBox 13"/>
          <p:cNvSpPr txBox="1">
            <a:spLocks noChangeArrowheads="1"/>
          </p:cNvSpPr>
          <p:nvPr/>
        </p:nvSpPr>
        <p:spPr bwMode="auto">
          <a:xfrm>
            <a:off x="3143250" y="3786188"/>
            <a:ext cx="2698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主讲：清雅老师</a:t>
            </a:r>
          </a:p>
        </p:txBody>
      </p:sp>
      <p:sp>
        <p:nvSpPr>
          <p:cNvPr id="11268" name="TextBox 1"/>
          <p:cNvSpPr txBox="1">
            <a:spLocks noChangeArrowheads="1"/>
          </p:cNvSpPr>
          <p:nvPr/>
        </p:nvSpPr>
        <p:spPr bwMode="auto">
          <a:xfrm>
            <a:off x="107950" y="123825"/>
            <a:ext cx="2890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状元成才路慕课堂</a:t>
            </a:r>
          </a:p>
        </p:txBody>
      </p:sp>
    </p:spTree>
  </p:cSld>
  <p:clrMapOvr>
    <a:masterClrMapping/>
  </p:clrMapOvr>
  <p:transition advTm="18337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C:\Users\Administrator\Desktop\png\素材CNN-sccnn.com_201406210812-恢复的.psd_0002_图层-3-拷贝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8803" y="339090"/>
            <a:ext cx="4148924" cy="81597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矩形 3"/>
          <p:cNvSpPr/>
          <p:nvPr/>
        </p:nvSpPr>
        <p:spPr>
          <a:xfrm>
            <a:off x="2672715" y="363220"/>
            <a:ext cx="40011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宋体" panose="02010600030101010101" pitchFamily="2" charset="-122"/>
              </a:rPr>
              <a:t>两小儿</a:t>
            </a:r>
            <a:r>
              <a:rPr lang="zh-CN" altLang="en-U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宋体" panose="02010600030101010101" pitchFamily="2" charset="-122"/>
              </a:rPr>
              <a:t>辩日</a:t>
            </a:r>
            <a:r>
              <a:rPr lang="zh-CN" altLang="en-US" sz="4400" b="1" dirty="0">
                <a:latin typeface="宋体" panose="02010600030101010101" pitchFamily="2" charset="-122"/>
              </a:rPr>
              <a:t>  </a:t>
            </a:r>
          </a:p>
        </p:txBody>
      </p:sp>
      <p:pic>
        <p:nvPicPr>
          <p:cNvPr id="33796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95" y="1485900"/>
            <a:ext cx="5150485" cy="34658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文本框 4"/>
          <p:cNvSpPr txBox="1"/>
          <p:nvPr/>
        </p:nvSpPr>
        <p:spPr>
          <a:xfrm>
            <a:off x="561340" y="408305"/>
            <a:ext cx="24898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+mj-ea"/>
                <a:ea typeface="+mj-ea"/>
                <a:cs typeface="+mj-ea"/>
              </a:rPr>
              <a:t>   </a:t>
            </a:r>
            <a:r>
              <a:rPr lang="zh-CN" altLang="en-US" sz="3200" b="1" dirty="0">
                <a:latin typeface="+mj-ea"/>
                <a:ea typeface="+mj-ea"/>
                <a:cs typeface="+mj-ea"/>
              </a:rPr>
              <a:t>学习步骤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890395" y="1112520"/>
            <a:ext cx="4300220" cy="6819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1.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初读古文，读通句子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891665" y="2122170"/>
            <a:ext cx="4300220" cy="6819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2.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再读古文，读出节奏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892935" y="3165475"/>
            <a:ext cx="4298950" cy="6819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3.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细读古文，读懂文意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892935" y="4220210"/>
            <a:ext cx="4299585" cy="6819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4.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研读古文，领悟道理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  <p:bldP spid="4" grpId="0" bldLvl="0" animBg="1"/>
      <p:bldP spid="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262890" y="900041"/>
            <a:ext cx="8618855" cy="36879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2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两小儿辩日</a:t>
            </a:r>
          </a:p>
          <a:p>
            <a:pPr marL="0" marR="0" lvl="0" indent="0" algn="ctr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1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</a:t>
            </a:r>
            <a:r>
              <a:rPr kumimoji="0" lang="zh-CN" altLang="en-US" sz="1600" b="1" i="0" u="none" strike="noStrike" kern="1200" cap="none" spc="1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ea"/>
              </a:rPr>
              <a:t>孔子东游，见两小儿辩斗，问其故。</a:t>
            </a: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1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ea"/>
              </a:rPr>
              <a:t>  一儿曰：“我以日始出时去人近，而日中时远也。”</a:t>
            </a:r>
          </a:p>
          <a:p>
            <a:pPr lvl="0" algn="l">
              <a:defRPr/>
            </a:pPr>
            <a:r>
              <a:rPr kumimoji="0" lang="zh-CN" altLang="en-US" sz="1600" b="1" i="0" u="none" strike="noStrike" kern="1200" cap="none" spc="1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ea"/>
              </a:rPr>
              <a:t>  一儿曰：“我以日初出远，而日中时近也</a:t>
            </a:r>
            <a:r>
              <a:rPr lang="zh-CN" altLang="en-US" sz="1600" spc="1100" dirty="0">
                <a:latin typeface="+mn-ea"/>
                <a:cs typeface="+mn-ea"/>
              </a:rPr>
              <a:t>。”</a:t>
            </a:r>
            <a:endParaRPr kumimoji="0" lang="zh-CN" altLang="en-US" sz="1600" b="1" i="0" u="none" strike="noStrike" kern="1200" cap="none" spc="11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1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ea"/>
              </a:rPr>
              <a:t>  </a:t>
            </a:r>
            <a:r>
              <a:rPr lang="zh-CN" altLang="en-US" sz="1600" spc="1100" noProof="0" dirty="0">
                <a:latin typeface="+mn-ea"/>
                <a:ea typeface="+mn-ea"/>
                <a:cs typeface="+mn-ea"/>
                <a:sym typeface="+mn-ea"/>
              </a:rPr>
              <a:t>一儿曰：“日初出大如车盖，及日中则如盘盂，此不为远者小而近者大乎？”</a:t>
            </a:r>
          </a:p>
          <a:p>
            <a:pPr lvl="0" algn="l">
              <a:defRPr/>
            </a:pPr>
            <a:r>
              <a:rPr lang="zh-CN" altLang="en-US" sz="1600" spc="1100" noProof="0" dirty="0">
                <a:latin typeface="+mn-ea"/>
                <a:ea typeface="+mn-ea"/>
                <a:cs typeface="+mn-ea"/>
                <a:sym typeface="+mn-ea"/>
              </a:rPr>
              <a:t>  一儿曰：“日初出沧沧凉凉，及其日中如探汤，此不为近者热而远者凉乎</a:t>
            </a:r>
            <a:r>
              <a:rPr lang="zh-CN" altLang="en-US" sz="1600" spc="1100" dirty="0">
                <a:latin typeface="+mn-ea"/>
                <a:ea typeface="+mn-ea"/>
                <a:cs typeface="+mn-ea"/>
                <a:sym typeface="+mn-ea"/>
              </a:rPr>
              <a:t>？</a:t>
            </a:r>
            <a:r>
              <a:rPr lang="zh-CN" altLang="en-US" sz="1600" spc="1100" dirty="0">
                <a:latin typeface="+mn-ea"/>
                <a:cs typeface="+mn-ea"/>
              </a:rPr>
              <a:t>”</a:t>
            </a:r>
            <a:endParaRPr lang="zh-CN" altLang="en-US" sz="1600" spc="1100" noProof="0" dirty="0">
              <a:latin typeface="+mn-ea"/>
              <a:ea typeface="+mn-ea"/>
              <a:cs typeface="+mn-ea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 spc="1100" noProof="0" dirty="0">
                <a:latin typeface="+mn-ea"/>
                <a:ea typeface="+mn-ea"/>
                <a:cs typeface="+mn-ea"/>
                <a:sym typeface="+mn-ea"/>
              </a:rPr>
              <a:t>  孔子不能决也。</a:t>
            </a: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 spc="1100" noProof="0" dirty="0">
                <a:latin typeface="+mn-ea"/>
                <a:ea typeface="+mn-ea"/>
                <a:cs typeface="+mn-ea"/>
                <a:sym typeface="+mn-ea"/>
              </a:rPr>
              <a:t>  两小儿笑曰：“孰为汝多知乎？”</a:t>
            </a:r>
            <a:endParaRPr lang="zh-CN" altLang="en-US" sz="1600" b="1" dirty="0">
              <a:latin typeface="+mn-ea"/>
              <a:ea typeface="+mn-ea"/>
              <a:cs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6270" y="195263"/>
            <a:ext cx="2087563" cy="6819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j-ea"/>
                <a:ea typeface="+mj-ea"/>
                <a:cs typeface="+mn-cs"/>
              </a:rPr>
              <a:t>自主感悟</a:t>
            </a: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6270" y="195263"/>
            <a:ext cx="2087563" cy="6819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j-ea"/>
                <a:ea typeface="+mj-ea"/>
                <a:cs typeface="+mn-cs"/>
              </a:rPr>
              <a:t>读出节奏</a:t>
            </a:r>
          </a:p>
        </p:txBody>
      </p:sp>
      <p:sp>
        <p:nvSpPr>
          <p:cNvPr id="6" name="矩形 5"/>
          <p:cNvSpPr/>
          <p:nvPr/>
        </p:nvSpPr>
        <p:spPr>
          <a:xfrm>
            <a:off x="1332230" y="1878330"/>
            <a:ext cx="6480175" cy="12725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  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这篇古文，你觉得哪个字音、哪个句子最难读？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433695" y="2534285"/>
            <a:ext cx="3350895" cy="21672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文本框 19"/>
          <p:cNvSpPr txBox="1"/>
          <p:nvPr/>
        </p:nvSpPr>
        <p:spPr>
          <a:xfrm>
            <a:off x="683568" y="699542"/>
            <a:ext cx="7902525" cy="3842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zh-CN" altLang="en-US" sz="3200" b="1" dirty="0">
                <a:latin typeface="宋体" panose="02010600030101010101" pitchFamily="2" charset="-122"/>
              </a:rPr>
              <a:t>两小儿辩日</a:t>
            </a:r>
            <a:endParaRPr lang="en-US" altLang="zh-CN" sz="3200" b="1" dirty="0">
              <a:latin typeface="宋体" panose="02010600030101010101" pitchFamily="2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latin typeface="宋体" panose="02010600030101010101" pitchFamily="2" charset="-122"/>
              </a:rPr>
              <a:t>    孔子东游，见两小儿辩斗，问其故。</a:t>
            </a:r>
            <a:endParaRPr lang="en-US" altLang="zh-CN" sz="3200" b="1" dirty="0">
              <a:latin typeface="宋体" panose="02010600030101010101" pitchFamily="2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latin typeface="宋体" panose="02010600030101010101" pitchFamily="2" charset="-122"/>
              </a:rPr>
              <a:t>    一儿曰：“我以日始出时去人近，而日中时远也。”</a:t>
            </a:r>
            <a:endParaRPr lang="en-US" altLang="zh-CN" sz="3200" b="1" dirty="0">
              <a:latin typeface="宋体" panose="02010600030101010101" pitchFamily="2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zh-CN" sz="3200" b="1" dirty="0">
                <a:latin typeface="宋体" panose="02010600030101010101" pitchFamily="2" charset="-122"/>
              </a:rPr>
              <a:t>    </a:t>
            </a:r>
            <a:r>
              <a:rPr lang="zh-CN" altLang="en-US" sz="3200" b="1" dirty="0">
                <a:latin typeface="宋体" panose="02010600030101010101" pitchFamily="2" charset="-122"/>
              </a:rPr>
              <a:t>一儿曰：“我以日初出远，而日中时近也。”</a:t>
            </a:r>
            <a:endParaRPr lang="en-US" altLang="zh-CN" sz="3200" b="1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568847" y="1355695"/>
            <a:ext cx="821353" cy="4871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5467071" y="735045"/>
            <a:ext cx="833121" cy="4871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842" name="文本框 19"/>
          <p:cNvSpPr txBox="1"/>
          <p:nvPr/>
        </p:nvSpPr>
        <p:spPr>
          <a:xfrm>
            <a:off x="468313" y="601663"/>
            <a:ext cx="8426450" cy="38417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latin typeface="宋体" panose="02010600030101010101" pitchFamily="2" charset="-122"/>
              </a:rPr>
              <a:t>    一儿曰：“日初出大如车盖，及日中则如盘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盂</a:t>
            </a:r>
            <a:r>
              <a:rPr lang="zh-CN" altLang="en-US" sz="3200" b="1" dirty="0">
                <a:latin typeface="宋体" panose="02010600030101010101" pitchFamily="2" charset="-122"/>
              </a:rPr>
              <a:t>，此不为远者小而近者大乎？”</a:t>
            </a:r>
            <a:endParaRPr lang="en-US" altLang="zh-CN" sz="3200" b="1" dirty="0">
              <a:latin typeface="宋体" panose="02010600030101010101" pitchFamily="2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latin typeface="宋体" panose="02010600030101010101" pitchFamily="2" charset="-122"/>
              </a:rPr>
              <a:t>    一儿曰：“日初出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沧</a:t>
            </a:r>
            <a:r>
              <a:rPr lang="zh-CN" altLang="en-US" sz="3200" b="1" dirty="0">
                <a:latin typeface="宋体" panose="02010600030101010101" pitchFamily="2" charset="-122"/>
              </a:rPr>
              <a:t>沧凉凉，及其日中如探汤，此不为近者热而远者凉乎？”</a:t>
            </a:r>
            <a:endParaRPr lang="en-US" altLang="zh-CN" sz="3200" b="1" dirty="0">
              <a:latin typeface="宋体" panose="02010600030101010101" pitchFamily="2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latin typeface="宋体" panose="02010600030101010101" pitchFamily="2" charset="-122"/>
              </a:rPr>
              <a:t>    孔子不能决也。</a:t>
            </a:r>
          </a:p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latin typeface="宋体" panose="02010600030101010101" pitchFamily="2" charset="-122"/>
              </a:rPr>
              <a:t>    两小儿笑曰：“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孰</a:t>
            </a:r>
            <a:r>
              <a:rPr lang="zh-CN" altLang="en-US" sz="3200" b="1" dirty="0">
                <a:latin typeface="宋体" panose="02010600030101010101" pitchFamily="2" charset="-122"/>
              </a:rPr>
              <a:t>为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汝</a:t>
            </a:r>
            <a:r>
              <a:rPr lang="zh-CN" altLang="en-US" sz="3200" b="1" dirty="0">
                <a:latin typeface="宋体" panose="02010600030101010101" pitchFamily="2" charset="-122"/>
              </a:rPr>
              <a:t>多知乎？”</a:t>
            </a:r>
          </a:p>
        </p:txBody>
      </p:sp>
      <p:sp>
        <p:nvSpPr>
          <p:cNvPr id="5" name="矩形 4"/>
          <p:cNvSpPr/>
          <p:nvPr/>
        </p:nvSpPr>
        <p:spPr>
          <a:xfrm>
            <a:off x="889390" y="859339"/>
            <a:ext cx="546100" cy="5222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yú</a:t>
            </a:r>
          </a:p>
        </p:txBody>
      </p:sp>
      <p:sp>
        <p:nvSpPr>
          <p:cNvPr id="10" name="矩形 9"/>
          <p:cNvSpPr/>
          <p:nvPr/>
        </p:nvSpPr>
        <p:spPr>
          <a:xfrm>
            <a:off x="4385503" y="1601822"/>
            <a:ext cx="909637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cānɡ</a:t>
            </a:r>
          </a:p>
        </p:txBody>
      </p:sp>
      <p:sp>
        <p:nvSpPr>
          <p:cNvPr id="11" name="矩形 10"/>
          <p:cNvSpPr/>
          <p:nvPr/>
        </p:nvSpPr>
        <p:spPr>
          <a:xfrm>
            <a:off x="4047003" y="3481388"/>
            <a:ext cx="728663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shú</a:t>
            </a:r>
          </a:p>
        </p:txBody>
      </p:sp>
      <p:sp>
        <p:nvSpPr>
          <p:cNvPr id="12" name="矩形 11"/>
          <p:cNvSpPr/>
          <p:nvPr/>
        </p:nvSpPr>
        <p:spPr>
          <a:xfrm>
            <a:off x="4965983" y="3462338"/>
            <a:ext cx="547687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rǔ</a:t>
            </a:r>
          </a:p>
        </p:txBody>
      </p:sp>
      <p:sp>
        <p:nvSpPr>
          <p:cNvPr id="2" name="椭圆 1"/>
          <p:cNvSpPr/>
          <p:nvPr/>
        </p:nvSpPr>
        <p:spPr>
          <a:xfrm>
            <a:off x="2568388" y="1353477"/>
            <a:ext cx="447119" cy="52358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2568388" y="2621981"/>
            <a:ext cx="447119" cy="52358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标注 3"/>
          <p:cNvSpPr/>
          <p:nvPr/>
        </p:nvSpPr>
        <p:spPr>
          <a:xfrm rot="10980000">
            <a:off x="2367098" y="2098675"/>
            <a:ext cx="614295" cy="518795"/>
          </a:xfrm>
          <a:prstGeom prst="wedgeRoundRectCallout">
            <a:avLst>
              <a:gd name="adj1" fmla="val -21634"/>
              <a:gd name="adj2" fmla="val 9414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375796" y="2016883"/>
            <a:ext cx="577850" cy="6047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是</a:t>
            </a:r>
          </a:p>
        </p:txBody>
      </p:sp>
      <p:sp>
        <p:nvSpPr>
          <p:cNvPr id="7" name="椭圆 6"/>
          <p:cNvSpPr/>
          <p:nvPr/>
        </p:nvSpPr>
        <p:spPr>
          <a:xfrm>
            <a:off x="4595036" y="3880516"/>
            <a:ext cx="478559" cy="52358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标注 7"/>
          <p:cNvSpPr/>
          <p:nvPr/>
        </p:nvSpPr>
        <p:spPr>
          <a:xfrm rot="10800000">
            <a:off x="4364355" y="4443730"/>
            <a:ext cx="807085" cy="504190"/>
          </a:xfrm>
          <a:prstGeom prst="wedgeRect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465955" y="4392295"/>
            <a:ext cx="671195" cy="5340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说。</a:t>
            </a:r>
          </a:p>
        </p:txBody>
      </p:sp>
      <p:sp>
        <p:nvSpPr>
          <p:cNvPr id="13" name="椭圆 12"/>
          <p:cNvSpPr/>
          <p:nvPr/>
        </p:nvSpPr>
        <p:spPr>
          <a:xfrm>
            <a:off x="5836640" y="3887240"/>
            <a:ext cx="478559" cy="52358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云形标注 14"/>
          <p:cNvSpPr/>
          <p:nvPr/>
        </p:nvSpPr>
        <p:spPr>
          <a:xfrm rot="10800000">
            <a:off x="5749925" y="4443730"/>
            <a:ext cx="1597660" cy="504190"/>
          </a:xfrm>
          <a:prstGeom prst="cloudCallout">
            <a:avLst>
              <a:gd name="adj1" fmla="val 20707"/>
              <a:gd name="adj2" fmla="val 60075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243320" y="4465955"/>
            <a:ext cx="948690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智慧。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5715634" y="3431308"/>
            <a:ext cx="833120" cy="6076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en-US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zhì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2465522" y="907641"/>
            <a:ext cx="1001395" cy="68199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en-US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wéi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4" grpId="0" animBg="1"/>
      <p:bldP spid="14" grpId="1" animBg="1"/>
      <p:bldP spid="11" grpId="0"/>
      <p:bldP spid="11" grpId="1"/>
      <p:bldP spid="12" grpId="0"/>
      <p:bldP spid="12" grpId="1"/>
      <p:bldP spid="2" grpId="0" animBg="1"/>
      <p:bldP spid="2" grpId="1" animBg="1"/>
      <p:bldP spid="3" grpId="0" animBg="1"/>
      <p:bldP spid="3" grpId="1" animBg="1"/>
      <p:bldP spid="4" grpId="0" bldLvl="0" animBg="1"/>
      <p:bldP spid="4" grpId="1" animBg="1"/>
      <p:bldP spid="6" grpId="0"/>
      <p:bldP spid="6" grpId="1"/>
      <p:bldP spid="7" grpId="0" animBg="1"/>
      <p:bldP spid="7" grpId="1" animBg="1"/>
      <p:bldP spid="8" grpId="0" bldLvl="0" animBg="1"/>
      <p:bldP spid="9" grpId="0"/>
      <p:bldP spid="9" grpId="1"/>
      <p:bldP spid="13" grpId="0" animBg="1"/>
      <p:bldP spid="13" grpId="1" animBg="1"/>
      <p:bldP spid="15" grpId="0" bldLvl="0" animBg="1"/>
      <p:bldP spid="15" grpId="1" animBg="1"/>
      <p:bldP spid="17" grpId="0"/>
      <p:bldP spid="17" grpId="1"/>
      <p:bldP spid="18" grpId="0"/>
      <p:bldP spid="18" grpId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可选过程 1"/>
          <p:cNvSpPr/>
          <p:nvPr/>
        </p:nvSpPr>
        <p:spPr>
          <a:xfrm>
            <a:off x="827405" y="1059815"/>
            <a:ext cx="1872615" cy="1007745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161415" y="1148715"/>
            <a:ext cx="1203960" cy="82994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车盖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275" y="893445"/>
            <a:ext cx="2875915" cy="1563370"/>
          </a:xfrm>
          <a:prstGeom prst="rect">
            <a:avLst/>
          </a:prstGeom>
        </p:spPr>
      </p:pic>
      <p:sp>
        <p:nvSpPr>
          <p:cNvPr id="6" name="流程图: 可选过程 5"/>
          <p:cNvSpPr/>
          <p:nvPr/>
        </p:nvSpPr>
        <p:spPr>
          <a:xfrm>
            <a:off x="826770" y="2689225"/>
            <a:ext cx="1872615" cy="1007745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160780" y="2778125"/>
            <a:ext cx="1203960" cy="82994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盘盂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140" y="3236595"/>
            <a:ext cx="2332990" cy="1504315"/>
          </a:xfrm>
          <a:prstGeom prst="rect">
            <a:avLst/>
          </a:prstGeom>
        </p:spPr>
      </p:pic>
      <p:pic>
        <p:nvPicPr>
          <p:cNvPr id="11" name="图片 10" descr="0FW0TRV12Z_(FUA@)Z$[T}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650" y="1067435"/>
            <a:ext cx="1790700" cy="1000125"/>
          </a:xfrm>
          <a:prstGeom prst="rect">
            <a:avLst/>
          </a:prstGeom>
        </p:spPr>
      </p:pic>
      <p:sp>
        <p:nvSpPr>
          <p:cNvPr id="14" name="手杖形箭头 13"/>
          <p:cNvSpPr/>
          <p:nvPr/>
        </p:nvSpPr>
        <p:spPr>
          <a:xfrm>
            <a:off x="5758180" y="579120"/>
            <a:ext cx="2053590" cy="480695"/>
          </a:xfrm>
          <a:prstGeom prst="uturnArrow">
            <a:avLst>
              <a:gd name="adj1" fmla="val 27329"/>
              <a:gd name="adj2" fmla="val 25000"/>
              <a:gd name="adj3" fmla="val 25000"/>
              <a:gd name="adj4" fmla="val 43750"/>
              <a:gd name="adj5" fmla="val 97481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08" y="3236595"/>
            <a:ext cx="2048980" cy="15043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3" grpId="1"/>
      <p:bldP spid="6" grpId="0" animBg="1"/>
      <p:bldP spid="6" grpId="1" animBg="1"/>
      <p:bldP spid="7" grpId="0"/>
      <p:bldP spid="7" grpId="1"/>
      <p:bldP spid="14" grpId="0" bldLvl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3075" y="161925"/>
            <a:ext cx="232283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3200" b="1" kern="1200" cap="none" spc="0" normalizeH="0" baseline="0" noProof="0" dirty="0">
                <a:latin typeface="+mj-ea"/>
                <a:ea typeface="+mj-ea"/>
                <a:cs typeface="+mn-cs"/>
              </a:rPr>
              <a:t>读出节奏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456699" y="650455"/>
            <a:ext cx="8356954" cy="38425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2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base" latin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两小儿辩日</a:t>
            </a:r>
            <a:endParaRPr kumimoji="0" lang="en-US" altLang="zh-CN" b="1" i="0" u="none" strike="noStrike" kern="1200" cap="none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lvl="0" algn="l" eaLnBrk="1" latinLnBrk="1" hangingPunct="1">
              <a:defRPr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kumimoji="0" lang="zh-CN" altLang="en-US" b="1" i="0" u="none" strike="noStrike" kern="1200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孔子东游，见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kumimoji="0" lang="zh-CN" altLang="en-US" b="1" i="0" u="none" strike="noStrike" kern="1200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两小儿</a:t>
            </a:r>
            <a:r>
              <a:rPr kumimoji="0" lang="zh-CN" altLang="en-US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/</a:t>
            </a:r>
            <a:r>
              <a:rPr kumimoji="0" lang="zh-CN" altLang="en-US" b="1" i="0" u="none" strike="noStrike" kern="1200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辩斗，问其故。</a:t>
            </a:r>
          </a:p>
          <a:p>
            <a:pPr marL="0" marR="0" lvl="0" indent="0" algn="l" defTabSz="914400" rtl="0" eaLnBrk="1" fontAlgn="base" latin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 一儿曰：“我以</a:t>
            </a:r>
            <a:r>
              <a:rPr kumimoji="0" lang="zh-CN" altLang="en-US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/</a:t>
            </a:r>
            <a:r>
              <a:rPr kumimoji="0" lang="zh-CN" altLang="en-US" b="1" i="0" u="none" strike="noStrike" kern="1200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日始出时</a:t>
            </a:r>
            <a:r>
              <a:rPr kumimoji="0" lang="zh-CN" altLang="en-US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/</a:t>
            </a:r>
            <a:r>
              <a:rPr kumimoji="0" lang="zh-CN" altLang="en-US" b="1" i="0" u="none" strike="noStrike" kern="1200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去人近，而</a:t>
            </a:r>
            <a:r>
              <a:rPr kumimoji="0" lang="zh-CN" altLang="en-US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/</a:t>
            </a:r>
            <a:r>
              <a:rPr kumimoji="0" lang="zh-CN" altLang="en-US" b="1" i="0" u="none" strike="noStrike" kern="1200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日中时</a:t>
            </a:r>
            <a:r>
              <a:rPr kumimoji="0" lang="zh-CN" altLang="en-US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/</a:t>
            </a:r>
            <a:r>
              <a:rPr kumimoji="0" lang="zh-CN" altLang="en-US" b="1" i="0" u="none" strike="noStrike" kern="1200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远也。”</a:t>
            </a:r>
          </a:p>
          <a:p>
            <a:pPr marL="0" marR="0" lvl="0" indent="0" algn="l" defTabSz="914400" rtl="0" eaLnBrk="1" fontAlgn="base" latin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 一儿曰：“我以</a:t>
            </a:r>
            <a:r>
              <a:rPr kumimoji="0" lang="zh-CN" altLang="en-US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/</a:t>
            </a:r>
            <a:r>
              <a:rPr kumimoji="0" lang="zh-CN" altLang="en-US" b="1" i="0" u="none" strike="noStrike" kern="1200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日初出</a:t>
            </a:r>
            <a:r>
              <a:rPr kumimoji="0" lang="zh-CN" altLang="en-US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/</a:t>
            </a:r>
            <a:r>
              <a:rPr kumimoji="0" lang="zh-CN" altLang="en-US" b="1" i="0" u="none" strike="noStrike" kern="1200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远，而</a:t>
            </a:r>
            <a:r>
              <a:rPr kumimoji="0" lang="zh-CN" altLang="en-US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/</a:t>
            </a:r>
            <a:r>
              <a:rPr kumimoji="0" lang="zh-CN" altLang="en-US" b="1" i="0" u="none" strike="noStrike" kern="1200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日中时</a:t>
            </a:r>
            <a:r>
              <a:rPr kumimoji="0" lang="zh-CN" altLang="en-US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/</a:t>
            </a:r>
            <a:r>
              <a:rPr kumimoji="0" lang="zh-CN" altLang="en-US" b="1" i="0" u="none" strike="noStrike" kern="1200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近也。”</a:t>
            </a:r>
          </a:p>
        </p:txBody>
      </p: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323528" y="782117"/>
            <a:ext cx="8426450" cy="3373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eaLnBrk="1" hangingPunct="1">
              <a:lnSpc>
                <a:spcPct val="130000"/>
              </a:lnSpc>
              <a:buClrTx/>
              <a:buSzTx/>
              <a:buFontTx/>
              <a:defRPr/>
            </a:pPr>
            <a:r>
              <a:rPr kumimoji="0" lang="en-US" altLang="zh-CN" sz="2800" b="1" kern="1200" cap="none" normalizeH="0" noProof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 </a:t>
            </a:r>
            <a:r>
              <a:rPr kumimoji="0" lang="zh-CN" altLang="en-US" sz="2800" b="1" kern="1200" cap="none" normalizeH="0" noProof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一儿曰：“日初出</a:t>
            </a:r>
            <a:r>
              <a:rPr kumimoji="0" lang="zh-CN" altLang="en-US" sz="2800" b="1" kern="1200" cap="none" normalizeH="0" noProof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/</a:t>
            </a:r>
            <a:r>
              <a:rPr kumimoji="0" lang="zh-CN" altLang="en-US" sz="2800" b="1" kern="1200" cap="none" normalizeH="0" noProof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大如车盖，及日中</a:t>
            </a:r>
            <a:r>
              <a:rPr kumimoji="0" lang="zh-CN" altLang="en-US" sz="2800" b="1" kern="1200" cap="none" normalizeH="0" noProof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/</a:t>
            </a:r>
            <a:r>
              <a:rPr kumimoji="0" lang="zh-CN" altLang="en-US" sz="2800" b="1" kern="1200" cap="none" normalizeH="0" noProof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则如盘盂，此不为</a:t>
            </a:r>
            <a:r>
              <a:rPr kumimoji="0" lang="zh-CN" altLang="en-US" sz="2800" b="1" kern="1200" cap="none" normalizeH="0" noProof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/</a:t>
            </a:r>
            <a:r>
              <a:rPr kumimoji="0" lang="zh-CN" altLang="en-US" sz="2800" b="1" kern="1200" cap="none" normalizeH="0" noProof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远者小而近者大乎？”</a:t>
            </a:r>
          </a:p>
          <a:p>
            <a:pPr marR="0" defTabSz="914400" eaLnBrk="1" hangingPunct="1">
              <a:lnSpc>
                <a:spcPct val="130000"/>
              </a:lnSpc>
              <a:buClrTx/>
              <a:buSzTx/>
              <a:buFontTx/>
              <a:defRPr/>
            </a:pPr>
            <a:r>
              <a:rPr kumimoji="0" lang="zh-CN" altLang="en-US" sz="2800" b="1" kern="1200" cap="none" normalizeH="0" noProof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 一儿曰：“日初出</a:t>
            </a:r>
            <a:r>
              <a:rPr kumimoji="0" lang="zh-CN" altLang="en-US" sz="2800" b="1" kern="1200" cap="none" normalizeH="0" noProof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/</a:t>
            </a:r>
            <a:r>
              <a:rPr kumimoji="0" lang="zh-CN" altLang="en-US" sz="2800" b="1" kern="1200" cap="none" normalizeH="0" noProof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沧沧凉凉，及其日中</a:t>
            </a:r>
            <a:r>
              <a:rPr kumimoji="0" lang="zh-CN" altLang="en-US" sz="2800" b="1" kern="1200" cap="none" normalizeH="0" noProof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/</a:t>
            </a:r>
            <a:r>
              <a:rPr kumimoji="0" lang="zh-CN" altLang="en-US" sz="2800" b="1" kern="1200" cap="none" normalizeH="0" noProof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如探汤，此不为</a:t>
            </a:r>
            <a:r>
              <a:rPr kumimoji="0" lang="zh-CN" altLang="en-US" sz="2800" b="1" kern="1200" cap="none" normalizeH="0" noProof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/</a:t>
            </a:r>
            <a:r>
              <a:rPr kumimoji="0" lang="zh-CN" altLang="en-US" sz="2800" b="1" kern="1200" cap="none" normalizeH="0" noProof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近者热而远者凉乎？”</a:t>
            </a:r>
          </a:p>
          <a:p>
            <a:pPr marR="0" defTabSz="914400" eaLnBrk="1" hangingPunct="1">
              <a:lnSpc>
                <a:spcPct val="130000"/>
              </a:lnSpc>
              <a:buClrTx/>
              <a:buSzTx/>
              <a:buFontTx/>
              <a:defRPr/>
            </a:pPr>
            <a:r>
              <a:rPr kumimoji="0" lang="zh-CN" altLang="en-US" sz="2800" b="1" kern="1200" cap="none" normalizeH="0" noProof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 孔子</a:t>
            </a:r>
            <a:r>
              <a:rPr kumimoji="0" lang="zh-CN" altLang="en-US" sz="2800" b="1" kern="1200" cap="none" normalizeH="0" noProof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/</a:t>
            </a:r>
            <a:r>
              <a:rPr kumimoji="0" lang="zh-CN" altLang="en-US" sz="2800" b="1" kern="1200" cap="none" normalizeH="0" noProof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不能决也。</a:t>
            </a:r>
          </a:p>
          <a:p>
            <a:pPr marR="0" defTabSz="914400" eaLnBrk="1" hangingPunct="1">
              <a:lnSpc>
                <a:spcPct val="130000"/>
              </a:lnSpc>
              <a:buClrTx/>
              <a:buSzTx/>
              <a:buFontTx/>
              <a:defRPr/>
            </a:pPr>
            <a:r>
              <a:rPr kumimoji="0" lang="zh-CN" altLang="en-US" sz="2800" b="1" kern="1200" cap="none" normalizeH="0" noProof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 两小儿笑曰：“孰</a:t>
            </a:r>
            <a:r>
              <a:rPr kumimoji="0" lang="zh-CN" altLang="en-US" sz="2800" b="1" kern="1200" cap="none" normalizeH="0" noProof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/</a:t>
            </a:r>
            <a:r>
              <a:rPr kumimoji="0" lang="zh-CN" altLang="en-US" sz="2800" b="1" kern="1200" cap="none" normalizeH="0" noProof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为汝</a:t>
            </a:r>
            <a:r>
              <a:rPr kumimoji="0" lang="zh-CN" altLang="en-US" sz="2800" b="1" kern="1200" cap="none" normalizeH="0" noProof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/</a:t>
            </a:r>
            <a:r>
              <a:rPr kumimoji="0" lang="zh-CN" altLang="en-US" sz="2800" b="1" kern="1200" cap="none" normalizeH="0" noProof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多知乎？”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4716016" y="2739874"/>
            <a:ext cx="4242990" cy="2045970"/>
            <a:chOff x="2816303" y="2608000"/>
            <a:chExt cx="3744416" cy="1872208"/>
          </a:xfrm>
        </p:grpSpPr>
        <p:sp>
          <p:nvSpPr>
            <p:cNvPr id="7" name="云形标注 6"/>
            <p:cNvSpPr/>
            <p:nvPr/>
          </p:nvSpPr>
          <p:spPr>
            <a:xfrm>
              <a:off x="2816303" y="2608000"/>
              <a:ext cx="3744416" cy="1872208"/>
            </a:xfrm>
            <a:prstGeom prst="cloudCallout">
              <a:avLst>
                <a:gd name="adj1" fmla="val -59063"/>
                <a:gd name="adj2" fmla="val 4700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" name="文本框 7"/>
            <p:cNvSpPr txBox="1"/>
            <p:nvPr/>
          </p:nvSpPr>
          <p:spPr>
            <a:xfrm>
              <a:off x="3099458" y="2849508"/>
              <a:ext cx="3178105" cy="10941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0000"/>
                </a:lnSpc>
                <a:buFont typeface="黑体" panose="02010609060101010101" pitchFamily="49" charset="-122"/>
              </a:pPr>
              <a:r>
                <a:rPr lang="zh-CN" altLang="en-US" sz="3200" b="1" dirty="0">
                  <a:solidFill>
                    <a:schemeClr val="accent4">
                      <a:lumMod val="7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读古文把握好节奏才能读出它的韵味！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《两小儿辩日》朗读视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3860800" y="1287463"/>
            <a:ext cx="666750" cy="666750"/>
          </a:xfrm>
          <a:prstGeom prst="ellipse">
            <a:avLst/>
          </a:prstGeom>
          <a:solidFill>
            <a:srgbClr val="E72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147" name="文本框 10"/>
          <p:cNvSpPr txBox="1"/>
          <p:nvPr/>
        </p:nvSpPr>
        <p:spPr>
          <a:xfrm>
            <a:off x="3779838" y="1181100"/>
            <a:ext cx="3889375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14 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文言文二则</a:t>
            </a:r>
          </a:p>
        </p:txBody>
      </p:sp>
      <p:pic>
        <p:nvPicPr>
          <p:cNvPr id="6148" name="图片 2"/>
          <p:cNvPicPr>
            <a:picLocks noChangeAspect="1"/>
          </p:cNvPicPr>
          <p:nvPr/>
        </p:nvPicPr>
        <p:blipFill>
          <a:blip r:embed="rId3"/>
          <a:srcRect l="33800"/>
          <a:stretch>
            <a:fillRect/>
          </a:stretch>
        </p:blipFill>
        <p:spPr>
          <a:xfrm>
            <a:off x="250825" y="195263"/>
            <a:ext cx="2378075" cy="463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19572" y="1213686"/>
            <a:ext cx="8172908" cy="2716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eaLnBrk="1" latinLnBrk="1" hangingPunct="1">
              <a:lnSpc>
                <a:spcPct val="130000"/>
              </a:lnSpc>
              <a:spcBef>
                <a:spcPts val="1200"/>
              </a:spcBef>
              <a:buClrTx/>
              <a:buSzTx/>
              <a:buFontTx/>
              <a:defRPr/>
            </a:pPr>
            <a:r>
              <a:rPr kumimoji="0" lang="en-US" altLang="zh-CN" sz="3200" b="1" kern="1200" cap="none" normalizeH="0" noProof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kumimoji="0" lang="zh-CN" altLang="en-US" sz="3200" b="1" kern="1200" cap="none" normalizeH="0" noProof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一儿曰：“日初出</a:t>
            </a:r>
            <a:r>
              <a:rPr kumimoji="0" lang="zh-CN" altLang="en-US" sz="3200" b="1" kern="1200" cap="none" normalizeH="0" noProof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kumimoji="0" lang="zh-CN" altLang="en-US" sz="3200" b="1" kern="1200" cap="none" normalizeH="0" noProof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大如车盖，及日中</a:t>
            </a:r>
            <a:r>
              <a:rPr kumimoji="0" lang="zh-CN" altLang="en-US" sz="3200" b="1" kern="1200" cap="none" normalizeH="0" noProof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kumimoji="0" lang="zh-CN" altLang="en-US" sz="3200" b="1" kern="1200" cap="none" normalizeH="0" noProof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则如盘盂，此不为</a:t>
            </a:r>
            <a:r>
              <a:rPr kumimoji="0" lang="zh-CN" altLang="en-US" sz="3200" b="1" kern="1200" cap="none" normalizeH="0" noProof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kumimoji="0" lang="zh-CN" altLang="en-US" sz="3200" b="1" kern="1200" cap="none" normalizeH="0" noProof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远者小而近者大乎？”</a:t>
            </a:r>
          </a:p>
          <a:p>
            <a:pPr marR="0" defTabSz="914400" eaLnBrk="1" latinLnBrk="1" hangingPunct="1">
              <a:lnSpc>
                <a:spcPct val="130000"/>
              </a:lnSpc>
              <a:spcBef>
                <a:spcPts val="1200"/>
              </a:spcBef>
              <a:buClrTx/>
              <a:buSzTx/>
              <a:buFontTx/>
              <a:defRPr/>
            </a:pPr>
            <a:r>
              <a:rPr kumimoji="0" lang="zh-CN" altLang="en-US" sz="3200" b="1" kern="1200" cap="none" normalizeH="0" noProof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一儿曰：“日初出</a:t>
            </a:r>
            <a:r>
              <a:rPr kumimoji="0" lang="zh-CN" altLang="en-US" sz="3200" b="1" kern="1200" cap="none" normalizeH="0" noProof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kumimoji="0" lang="zh-CN" altLang="en-US" sz="3200" b="1" kern="1200" cap="none" normalizeH="0" noProof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沧沧凉凉，及其日中</a:t>
            </a:r>
            <a:r>
              <a:rPr kumimoji="0" lang="zh-CN" altLang="en-US" sz="3200" b="1" kern="1200" cap="none" normalizeH="0" noProof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kumimoji="0" lang="zh-CN" altLang="en-US" sz="3200" b="1" kern="1200" cap="none" normalizeH="0" noProof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如探汤，此不为</a:t>
            </a:r>
            <a:r>
              <a:rPr kumimoji="0" lang="zh-CN" altLang="en-US" sz="3200" b="1" kern="1200" cap="none" normalizeH="0" noProof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kumimoji="0" lang="zh-CN" altLang="en-US" sz="3200" b="1" kern="1200" cap="none" normalizeH="0" noProof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近者热而远者凉乎？”</a:t>
            </a: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215008" y="843558"/>
            <a:ext cx="8928992" cy="36879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2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两小儿辩日</a:t>
            </a:r>
          </a:p>
          <a:p>
            <a:pPr marL="0" marR="0" lvl="0" indent="0" algn="ctr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1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</a:t>
            </a:r>
            <a:r>
              <a:rPr kumimoji="0" lang="zh-CN" altLang="en-US" sz="1600" b="1" i="0" u="none" strike="noStrike" kern="1200" cap="none" spc="1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ea"/>
              </a:rPr>
              <a:t>孔子东游，见两小儿辩斗，问其故。</a:t>
            </a: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1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ea"/>
              </a:rPr>
              <a:t>   一儿曰：“我以日始出时去人近，而日中时远也。”</a:t>
            </a:r>
          </a:p>
          <a:p>
            <a:pPr lvl="0" algn="l">
              <a:defRPr/>
            </a:pPr>
            <a:r>
              <a:rPr kumimoji="0" lang="zh-CN" altLang="en-US" sz="1600" b="1" i="0" u="none" strike="noStrike" kern="1200" cap="none" spc="1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ea"/>
              </a:rPr>
              <a:t>   一儿曰：“我以日初出远，而日中时近也。</a:t>
            </a:r>
            <a:r>
              <a:rPr lang="zh-CN" altLang="en-US" sz="1600" spc="1100" dirty="0">
                <a:latin typeface="+mn-ea"/>
                <a:cs typeface="+mn-ea"/>
              </a:rPr>
              <a:t>”</a:t>
            </a:r>
            <a:endParaRPr kumimoji="0" lang="zh-CN" altLang="en-US" sz="1600" b="1" i="0" u="none" strike="noStrike" kern="1200" cap="none" spc="11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1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ea"/>
              </a:rPr>
              <a:t>   </a:t>
            </a:r>
            <a:r>
              <a:rPr lang="zh-CN" altLang="en-US" sz="1600" spc="1100" noProof="0" dirty="0">
                <a:latin typeface="+mn-ea"/>
                <a:ea typeface="+mn-ea"/>
                <a:cs typeface="+mn-ea"/>
                <a:sym typeface="+mn-ea"/>
              </a:rPr>
              <a:t>一儿曰：“日初出大如车盖，及日中则如盘盂，此不为远者小而近者大乎？”</a:t>
            </a:r>
          </a:p>
          <a:p>
            <a:pPr lvl="0" algn="l">
              <a:defRPr/>
            </a:pPr>
            <a:r>
              <a:rPr lang="zh-CN" altLang="en-US" sz="1600" spc="1100" noProof="0" dirty="0">
                <a:latin typeface="+mn-ea"/>
                <a:ea typeface="+mn-ea"/>
                <a:cs typeface="+mn-ea"/>
                <a:sym typeface="+mn-ea"/>
              </a:rPr>
              <a:t>   一儿曰：“日初出沧沧凉凉，及其日中如探汤，此不为近者热而远者凉乎</a:t>
            </a:r>
            <a:r>
              <a:rPr lang="zh-CN" altLang="en-US" sz="1600" spc="1100" dirty="0">
                <a:latin typeface="+mn-ea"/>
                <a:ea typeface="+mn-ea"/>
                <a:cs typeface="+mn-ea"/>
                <a:sym typeface="+mn-ea"/>
              </a:rPr>
              <a:t>？</a:t>
            </a:r>
            <a:r>
              <a:rPr lang="zh-CN" altLang="en-US" sz="1600" spc="1100" dirty="0">
                <a:latin typeface="+mn-ea"/>
                <a:cs typeface="+mn-ea"/>
              </a:rPr>
              <a:t>”</a:t>
            </a:r>
            <a:endParaRPr lang="zh-CN" altLang="en-US" sz="1600" spc="1100" noProof="0" dirty="0">
              <a:latin typeface="+mn-ea"/>
              <a:ea typeface="+mn-ea"/>
              <a:cs typeface="+mn-ea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 spc="1100" noProof="0" dirty="0">
                <a:latin typeface="+mn-ea"/>
                <a:ea typeface="+mn-ea"/>
                <a:cs typeface="+mn-ea"/>
                <a:sym typeface="+mn-ea"/>
              </a:rPr>
              <a:t>   孔子不能决也。</a:t>
            </a: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 spc="1100" noProof="0" dirty="0">
                <a:latin typeface="+mn-ea"/>
                <a:ea typeface="+mn-ea"/>
                <a:cs typeface="+mn-ea"/>
                <a:sym typeface="+mn-ea"/>
              </a:rPr>
              <a:t>   两小儿笑曰：“孰为汝多知乎？”</a:t>
            </a:r>
            <a:endParaRPr lang="zh-CN" altLang="en-US" sz="1600" b="1" dirty="0">
              <a:latin typeface="+mn-ea"/>
              <a:ea typeface="+mn-ea"/>
              <a:cs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6270" y="195263"/>
            <a:ext cx="2087563" cy="6819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j-ea"/>
                <a:ea typeface="+mj-ea"/>
                <a:cs typeface="+mn-cs"/>
              </a:rPr>
              <a:t>读出节奏</a:t>
            </a:r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4" name="文本框 2"/>
          <p:cNvSpPr txBox="1"/>
          <p:nvPr/>
        </p:nvSpPr>
        <p:spPr>
          <a:xfrm>
            <a:off x="1664335" y="1005840"/>
            <a:ext cx="6421120" cy="7308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宋体" panose="02010600030101010101" pitchFamily="2" charset="-122"/>
              </a:rPr>
              <a:t>  </a:t>
            </a: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</a:rPr>
              <a:t>  </a:t>
            </a:r>
            <a:r>
              <a:rPr lang="en-US" altLang="zh-CN" sz="3200" b="1" dirty="0">
                <a:solidFill>
                  <a:schemeClr val="tx1"/>
                </a:solidFill>
                <a:latin typeface="宋体" panose="02010600030101010101" pitchFamily="2" charset="-122"/>
              </a:rPr>
              <a:t> </a:t>
            </a:r>
          </a:p>
        </p:txBody>
      </p:sp>
      <p:sp>
        <p:nvSpPr>
          <p:cNvPr id="2" name="矩形 1"/>
          <p:cNvSpPr/>
          <p:nvPr/>
        </p:nvSpPr>
        <p:spPr>
          <a:xfrm>
            <a:off x="496888" y="2384108"/>
            <a:ext cx="7775575" cy="7308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zh-CN" altLang="en-US" sz="3200" b="1" dirty="0">
              <a:solidFill>
                <a:schemeClr val="accent6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726" name="文本框 108"/>
          <p:cNvSpPr txBox="1"/>
          <p:nvPr/>
        </p:nvSpPr>
        <p:spPr>
          <a:xfrm>
            <a:off x="611188" y="268288"/>
            <a:ext cx="183197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整体感知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73710" y="177165"/>
            <a:ext cx="360553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3200" b="1" kern="1200" cap="none" spc="0" normalizeH="0" baseline="0" noProof="0" dirty="0">
                <a:latin typeface="+mj-ea"/>
                <a:ea typeface="+mj-ea"/>
                <a:cs typeface="+mn-cs"/>
              </a:rPr>
              <a:t>读懂大意 </a:t>
            </a:r>
          </a:p>
        </p:txBody>
      </p:sp>
      <p:sp>
        <p:nvSpPr>
          <p:cNvPr id="4" name="云形标注 3"/>
          <p:cNvSpPr/>
          <p:nvPr/>
        </p:nvSpPr>
        <p:spPr>
          <a:xfrm>
            <a:off x="276860" y="852805"/>
            <a:ext cx="8589645" cy="2093595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这篇短文主要讲了一个什么故事？</a:t>
            </a:r>
          </a:p>
        </p:txBody>
      </p:sp>
      <p:pic>
        <p:nvPicPr>
          <p:cNvPr id="16388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75" y="3039110"/>
            <a:ext cx="946805" cy="1844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4" grpId="0"/>
      <p:bldP spid="2" grpId="0"/>
      <p:bldP spid="4" grpId="0" bldLvl="0" animBg="1"/>
      <p:bldP spid="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图片 11"/>
          <p:cNvPicPr>
            <a:picLocks noChangeAspect="1"/>
          </p:cNvPicPr>
          <p:nvPr/>
        </p:nvPicPr>
        <p:blipFill>
          <a:blip r:embed="rId2"/>
          <a:srcRect t="31174" b="29628"/>
          <a:stretch>
            <a:fillRect/>
          </a:stretch>
        </p:blipFill>
        <p:spPr>
          <a:xfrm>
            <a:off x="635" y="371475"/>
            <a:ext cx="9259570" cy="21736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18" name="矩形 1"/>
          <p:cNvSpPr/>
          <p:nvPr/>
        </p:nvSpPr>
        <p:spPr>
          <a:xfrm>
            <a:off x="1331913" y="1347788"/>
            <a:ext cx="6481762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latin typeface="宋体" panose="02010600030101010101" pitchFamily="2" charset="-122"/>
                <a:sym typeface="等线" panose="02010600030101010101" pitchFamily="2" charset="-122"/>
              </a:rPr>
              <a:t>孔子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东</a:t>
            </a:r>
            <a:r>
              <a:rPr lang="zh-CN" altLang="en-US" sz="3200" b="1" dirty="0">
                <a:latin typeface="宋体" panose="02010600030101010101" pitchFamily="2" charset="-122"/>
                <a:sym typeface="等线" panose="02010600030101010101" pitchFamily="2" charset="-122"/>
              </a:rPr>
              <a:t>游，见两小儿</a:t>
            </a:r>
            <a:r>
              <a: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辩斗</a:t>
            </a:r>
            <a:r>
              <a:rPr lang="zh-CN" altLang="en-US" sz="3200" b="1" dirty="0">
                <a:latin typeface="宋体" panose="02010600030101010101" pitchFamily="2" charset="-122"/>
                <a:sym typeface="等线" panose="02010600030101010101" pitchFamily="2" charset="-122"/>
              </a:rPr>
              <a:t>，问其</a:t>
            </a:r>
            <a:r>
              <a: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故</a:t>
            </a:r>
            <a:r>
              <a:rPr lang="zh-CN" altLang="en-US" sz="3200" b="1" dirty="0">
                <a:latin typeface="宋体" panose="02010600030101010101" pitchFamily="2" charset="-122"/>
                <a:sym typeface="等线" panose="02010600030101010101" pitchFamily="2" charset="-122"/>
              </a:rPr>
              <a:t>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030637" y="943609"/>
            <a:ext cx="2303463" cy="5407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辩论，争论。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334100" y="943609"/>
            <a:ext cx="2016125" cy="5407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缘故，原因。</a:t>
            </a:r>
          </a:p>
        </p:txBody>
      </p:sp>
      <p:sp>
        <p:nvSpPr>
          <p:cNvPr id="7" name="矩形 6"/>
          <p:cNvSpPr/>
          <p:nvPr/>
        </p:nvSpPr>
        <p:spPr>
          <a:xfrm>
            <a:off x="541020" y="2544763"/>
            <a:ext cx="8064500" cy="13709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pitchFamily="2" charset="-122"/>
              </a:rPr>
              <a:t>    句意：</a:t>
            </a:r>
            <a:r>
              <a:rPr lang="zh-CN" altLang="en-US" sz="32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孔子游历东方，看见两个小孩在争辩，于是询问他们争辩的原因。</a:t>
            </a:r>
          </a:p>
        </p:txBody>
      </p:sp>
      <p:sp>
        <p:nvSpPr>
          <p:cNvPr id="2" name="矩形 1"/>
          <p:cNvSpPr/>
          <p:nvPr/>
        </p:nvSpPr>
        <p:spPr>
          <a:xfrm>
            <a:off x="235585" y="-72390"/>
            <a:ext cx="4744085" cy="6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200" b="1" dirty="0">
                <a:latin typeface="+mj-ea"/>
                <a:ea typeface="+mj-ea"/>
                <a:cs typeface="+mj-ea"/>
                <a:sym typeface="+mn-ea"/>
              </a:rPr>
              <a:t>读懂大意</a:t>
            </a:r>
            <a:endParaRPr kumimoji="0" lang="zh-CN" altLang="en-US" sz="3200" b="1" i="0" u="none" strike="noStrike" kern="1200" cap="none" spc="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j-ea"/>
              <a:ea typeface="+mj-ea"/>
              <a:cs typeface="+mj-ea"/>
              <a:sym typeface="+mn-e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8" y="0"/>
            <a:ext cx="9109075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云形标注 3"/>
          <p:cNvSpPr/>
          <p:nvPr/>
        </p:nvSpPr>
        <p:spPr>
          <a:xfrm>
            <a:off x="4455795" y="267970"/>
            <a:ext cx="4506595" cy="1974850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两个小孩各自的观点是什么？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图片 11"/>
          <p:cNvPicPr>
            <a:picLocks noChangeAspect="1"/>
          </p:cNvPicPr>
          <p:nvPr/>
        </p:nvPicPr>
        <p:blipFill>
          <a:blip r:embed="rId2"/>
          <a:srcRect t="31174" b="29628"/>
          <a:stretch>
            <a:fillRect/>
          </a:stretch>
        </p:blipFill>
        <p:spPr>
          <a:xfrm>
            <a:off x="-323850" y="-89535"/>
            <a:ext cx="9643745" cy="52336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2" name="矩形 1"/>
          <p:cNvSpPr/>
          <p:nvPr/>
        </p:nvSpPr>
        <p:spPr>
          <a:xfrm>
            <a:off x="611188" y="657225"/>
            <a:ext cx="7921625" cy="385490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200000"/>
              </a:lnSpc>
            </a:pPr>
            <a:r>
              <a:rPr lang="zh-CN" altLang="en-US" sz="3200" b="1" dirty="0">
                <a:latin typeface="宋体" panose="02010600030101010101" pitchFamily="2" charset="-122"/>
                <a:sym typeface="等线" panose="02010600030101010101" pitchFamily="2" charset="-122"/>
              </a:rPr>
              <a:t>    一儿曰：“我</a:t>
            </a:r>
            <a:r>
              <a: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以</a:t>
            </a:r>
            <a:r>
              <a:rPr lang="zh-CN" altLang="en-US" sz="3200" b="1" dirty="0">
                <a:latin typeface="宋体" panose="02010600030101010101" pitchFamily="2" charset="-122"/>
                <a:sym typeface="等线" panose="02010600030101010101" pitchFamily="2" charset="-122"/>
              </a:rPr>
              <a:t>日始出时</a:t>
            </a:r>
            <a:r>
              <a: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去</a:t>
            </a:r>
            <a:r>
              <a:rPr lang="zh-CN" altLang="en-US" sz="3200" b="1" dirty="0">
                <a:latin typeface="宋体" panose="02010600030101010101" pitchFamily="2" charset="-122"/>
                <a:sym typeface="等线" panose="02010600030101010101" pitchFamily="2" charset="-122"/>
              </a:rPr>
              <a:t>人近，而</a:t>
            </a:r>
            <a:r>
              <a: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日中</a:t>
            </a:r>
            <a:r>
              <a:rPr lang="zh-CN" altLang="en-US" sz="3200" b="1" dirty="0">
                <a:latin typeface="宋体" panose="02010600030101010101" pitchFamily="2" charset="-122"/>
                <a:sym typeface="等线" panose="02010600030101010101" pitchFamily="2" charset="-122"/>
              </a:rPr>
              <a:t>时远也。”</a:t>
            </a:r>
            <a:endParaRPr lang="en-US" altLang="zh-CN" sz="3200" b="1" dirty="0">
              <a:latin typeface="宋体" panose="02010600030101010101" pitchFamily="2" charset="-122"/>
              <a:sym typeface="等线" panose="02010600030101010101" pitchFamily="2" charset="-122"/>
            </a:endParaRPr>
          </a:p>
          <a:p>
            <a:pPr eaLnBrk="1" hangingPunct="1">
              <a:lnSpc>
                <a:spcPct val="200000"/>
              </a:lnSpc>
            </a:pPr>
            <a:r>
              <a:rPr lang="zh-CN" altLang="en-US" sz="3200" b="1" dirty="0">
                <a:latin typeface="宋体" panose="02010600030101010101" pitchFamily="2" charset="-122"/>
                <a:sym typeface="等线" panose="02010600030101010101" pitchFamily="2" charset="-122"/>
              </a:rPr>
              <a:t>    一儿曰：“我以日初出远，而日中时近也。”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43325" y="484188"/>
            <a:ext cx="1008063" cy="5407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认为。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012180" y="484505"/>
            <a:ext cx="1950720" cy="5407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离、距离。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84213" y="1563688"/>
            <a:ext cx="1079500" cy="5407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正午。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85775" y="0"/>
            <a:ext cx="360553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3200" b="1" kern="1200" cap="none" spc="0" normalizeH="0" baseline="0" noProof="0" dirty="0">
                <a:latin typeface="+mj-ea"/>
                <a:ea typeface="+mj-ea"/>
                <a:cs typeface="+mn-cs"/>
              </a:rPr>
              <a:t>读懂大意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06425" y="628650"/>
            <a:ext cx="7777163" cy="32905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pitchFamily="2" charset="-122"/>
              </a:rPr>
              <a:t>句意：</a:t>
            </a:r>
          </a:p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pitchFamily="2" charset="-122"/>
              </a:rPr>
              <a:t>    </a:t>
            </a:r>
            <a:r>
              <a:rPr lang="zh-CN" altLang="en-US" sz="32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一个小孩说：</a:t>
            </a:r>
            <a:r>
              <a:rPr lang="en-US" altLang="zh-CN" sz="32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“我认为太阳刚出来时离人近，中午时离人远。</a:t>
            </a:r>
            <a:r>
              <a:rPr lang="zh-CN" altLang="en-US" sz="32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”</a:t>
            </a:r>
          </a:p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    另一个小孩说：</a:t>
            </a:r>
            <a:r>
              <a:rPr lang="en-US" altLang="zh-CN" sz="32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“我认为太阳刚出来时离人远，中午时离人近。</a:t>
            </a:r>
            <a:r>
              <a:rPr lang="zh-CN" altLang="en-US" sz="32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”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图片 11"/>
          <p:cNvPicPr>
            <a:picLocks noChangeAspect="1"/>
          </p:cNvPicPr>
          <p:nvPr/>
        </p:nvPicPr>
        <p:blipFill>
          <a:blip r:embed="rId2"/>
          <a:srcRect t="31174" b="29628"/>
          <a:stretch>
            <a:fillRect/>
          </a:stretch>
        </p:blipFill>
        <p:spPr>
          <a:xfrm>
            <a:off x="-323850" y="-89535"/>
            <a:ext cx="9643745" cy="52336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2" name="矩形 1"/>
          <p:cNvSpPr/>
          <p:nvPr/>
        </p:nvSpPr>
        <p:spPr>
          <a:xfrm>
            <a:off x="611188" y="657225"/>
            <a:ext cx="7921625" cy="385490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200000"/>
              </a:lnSpc>
            </a:pPr>
            <a:r>
              <a:rPr lang="zh-CN" altLang="en-US" sz="3200" b="1" dirty="0">
                <a:latin typeface="宋体" panose="02010600030101010101" pitchFamily="2" charset="-122"/>
                <a:sym typeface="等线" panose="02010600030101010101" pitchFamily="2" charset="-122"/>
              </a:rPr>
              <a:t>    一儿曰：“我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以</a:t>
            </a:r>
            <a:r>
              <a:rPr lang="zh-CN" altLang="en-US" sz="3200" b="1" dirty="0">
                <a:latin typeface="宋体" panose="02010600030101010101" pitchFamily="2" charset="-122"/>
                <a:sym typeface="等线" panose="02010600030101010101" pitchFamily="2" charset="-122"/>
              </a:rPr>
              <a:t>日始出时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去</a:t>
            </a:r>
            <a:r>
              <a:rPr lang="zh-CN" altLang="en-US" sz="3200" b="1" dirty="0">
                <a:latin typeface="宋体" panose="02010600030101010101" pitchFamily="2" charset="-122"/>
                <a:sym typeface="等线" panose="02010600030101010101" pitchFamily="2" charset="-122"/>
              </a:rPr>
              <a:t>人近，而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日中</a:t>
            </a:r>
            <a:r>
              <a:rPr lang="zh-CN" altLang="en-US" sz="3200" b="1" dirty="0">
                <a:latin typeface="宋体" panose="02010600030101010101" pitchFamily="2" charset="-122"/>
                <a:sym typeface="等线" panose="02010600030101010101" pitchFamily="2" charset="-122"/>
              </a:rPr>
              <a:t>时远也。”</a:t>
            </a:r>
            <a:endParaRPr lang="en-US" altLang="zh-CN" sz="3200" b="1" dirty="0">
              <a:latin typeface="宋体" panose="02010600030101010101" pitchFamily="2" charset="-122"/>
              <a:sym typeface="等线" panose="02010600030101010101" pitchFamily="2" charset="-122"/>
            </a:endParaRPr>
          </a:p>
          <a:p>
            <a:pPr eaLnBrk="1" hangingPunct="1">
              <a:lnSpc>
                <a:spcPct val="200000"/>
              </a:lnSpc>
            </a:pPr>
            <a:r>
              <a:rPr lang="zh-CN" altLang="en-US" sz="3200" b="1" dirty="0">
                <a:latin typeface="宋体" panose="02010600030101010101" pitchFamily="2" charset="-122"/>
                <a:sym typeface="等线" panose="02010600030101010101" pitchFamily="2" charset="-122"/>
              </a:rPr>
              <a:t>    一儿曰：“我以日初出远，而日中时近也。”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85775" y="0"/>
            <a:ext cx="360553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3200" b="1" kern="1200" cap="none" spc="0" normalizeH="0" baseline="0" noProof="0" dirty="0">
                <a:latin typeface="+mj-ea"/>
                <a:ea typeface="+mj-ea"/>
                <a:cs typeface="+mn-cs"/>
              </a:rPr>
              <a:t>读懂大意 </a:t>
            </a:r>
          </a:p>
        </p:txBody>
      </p:sp>
      <p:pic>
        <p:nvPicPr>
          <p:cNvPr id="24589" name="图片 17"/>
          <p:cNvPicPr>
            <a:picLocks noChangeAspect="1"/>
          </p:cNvPicPr>
          <p:nvPr/>
        </p:nvPicPr>
        <p:blipFill>
          <a:blip r:embed="rId3"/>
          <a:srcRect b="66898"/>
          <a:stretch>
            <a:fillRect/>
          </a:stretch>
        </p:blipFill>
        <p:spPr>
          <a:xfrm>
            <a:off x="3549015" y="3883660"/>
            <a:ext cx="4198620" cy="10598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3719830" y="4006215"/>
            <a:ext cx="3857625" cy="68199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两人的观点截然相反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图片 59395" descr="两个小儿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250" y="2131060"/>
            <a:ext cx="2825750" cy="3012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椭圆形标注 2"/>
          <p:cNvSpPr/>
          <p:nvPr/>
        </p:nvSpPr>
        <p:spPr>
          <a:xfrm>
            <a:off x="1310640" y="450215"/>
            <a:ext cx="6264275" cy="2016125"/>
          </a:xfrm>
          <a:prstGeom prst="wedgeEllipseCallout">
            <a:avLst>
              <a:gd name="adj1" fmla="val -46239"/>
              <a:gd name="adj2" fmla="val 64866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187624" y="1117282"/>
            <a:ext cx="6309360" cy="68199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他们是怎样说明自己的观点的？</a:t>
            </a:r>
          </a:p>
        </p:txBody>
      </p:sp>
      <p:pic>
        <p:nvPicPr>
          <p:cNvPr id="16388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37" y="2160588"/>
            <a:ext cx="1354208" cy="26384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" grpId="0"/>
      <p:bldP spid="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/>
          <a:srcRect t="31174" b="29628"/>
          <a:stretch>
            <a:fillRect/>
          </a:stretch>
        </p:blipFill>
        <p:spPr>
          <a:xfrm>
            <a:off x="-332740" y="2735580"/>
            <a:ext cx="9592945" cy="2407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云形标注 11"/>
          <p:cNvSpPr/>
          <p:nvPr/>
        </p:nvSpPr>
        <p:spPr>
          <a:xfrm>
            <a:off x="4595495" y="2735580"/>
            <a:ext cx="1556385" cy="503555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674" name="图片 11"/>
          <p:cNvPicPr>
            <a:picLocks noChangeAspect="1"/>
          </p:cNvPicPr>
          <p:nvPr/>
        </p:nvPicPr>
        <p:blipFill>
          <a:blip r:embed="rId2"/>
          <a:srcRect t="31174" b="29628"/>
          <a:stretch>
            <a:fillRect/>
          </a:stretch>
        </p:blipFill>
        <p:spPr>
          <a:xfrm>
            <a:off x="-332740" y="371475"/>
            <a:ext cx="9592945" cy="2407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890" name="矩形 1"/>
          <p:cNvSpPr/>
          <p:nvPr/>
        </p:nvSpPr>
        <p:spPr>
          <a:xfrm>
            <a:off x="611188" y="441008"/>
            <a:ext cx="7920037" cy="18843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200000"/>
              </a:lnSpc>
            </a:pPr>
            <a:r>
              <a:rPr lang="zh-CN" altLang="en-US" sz="3200" b="1" dirty="0">
                <a:latin typeface="宋体" panose="02010600030101010101" pitchFamily="2" charset="-122"/>
                <a:sym typeface="等线" panose="02010600030101010101" pitchFamily="2" charset="-122"/>
              </a:rPr>
              <a:t>    一儿曰：“日初出大如车盖，</a:t>
            </a:r>
            <a:r>
              <a: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及</a:t>
            </a:r>
            <a:r>
              <a:rPr lang="zh-CN" altLang="en-US" sz="3200" b="1" dirty="0">
                <a:latin typeface="宋体" panose="02010600030101010101" pitchFamily="2" charset="-122"/>
                <a:sym typeface="等线" panose="02010600030101010101" pitchFamily="2" charset="-122"/>
              </a:rPr>
              <a:t>日中则如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盘盂，</a:t>
            </a:r>
            <a:r>
              <a:rPr lang="zh-CN" altLang="en-US" sz="3200" b="1" dirty="0">
                <a:latin typeface="宋体" panose="02010600030101010101" pitchFamily="2" charset="-122"/>
                <a:sym typeface="等线" panose="02010600030101010101" pitchFamily="2" charset="-122"/>
              </a:rPr>
              <a:t>此不为远者小而近者大乎？”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757670" y="1314450"/>
            <a:ext cx="1773555" cy="47666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到、到了。</a:t>
            </a:r>
          </a:p>
        </p:txBody>
      </p:sp>
      <p:sp>
        <p:nvSpPr>
          <p:cNvPr id="38914" name="矩形 1"/>
          <p:cNvSpPr/>
          <p:nvPr/>
        </p:nvSpPr>
        <p:spPr>
          <a:xfrm>
            <a:off x="466725" y="2780030"/>
            <a:ext cx="8064500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200000"/>
              </a:lnSpc>
            </a:pPr>
            <a:r>
              <a:rPr lang="zh-CN" altLang="en-US" sz="3200" b="1" dirty="0">
                <a:latin typeface="宋体" panose="02010600030101010101" pitchFamily="2" charset="-122"/>
                <a:sym typeface="等线" panose="02010600030101010101" pitchFamily="2" charset="-122"/>
              </a:rPr>
              <a:t>    一儿曰：“日初出</a:t>
            </a:r>
            <a:r>
              <a: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沧沧凉凉</a:t>
            </a:r>
            <a:r>
              <a:rPr lang="zh-CN" altLang="en-US" sz="3200" b="1" dirty="0">
                <a:latin typeface="宋体" panose="02010600030101010101" pitchFamily="2" charset="-122"/>
                <a:sym typeface="等线" panose="02010600030101010101" pitchFamily="2" charset="-122"/>
              </a:rPr>
              <a:t>，及其日中如探</a:t>
            </a:r>
            <a:r>
              <a: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汤</a:t>
            </a:r>
            <a:r>
              <a:rPr lang="zh-CN" altLang="en-US" sz="3200" b="1" dirty="0">
                <a:latin typeface="宋体" panose="02010600030101010101" pitchFamily="2" charset="-122"/>
                <a:sym typeface="等线" panose="02010600030101010101" pitchFamily="2" charset="-122"/>
              </a:rPr>
              <a:t>，此不为近者热而远者凉乎？”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939665" y="2704783"/>
            <a:ext cx="1081088" cy="47666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寒凉。</a:t>
            </a:r>
          </a:p>
        </p:txBody>
      </p:sp>
      <p:sp>
        <p:nvSpPr>
          <p:cNvPr id="10" name="云形标注 9"/>
          <p:cNvSpPr/>
          <p:nvPr/>
        </p:nvSpPr>
        <p:spPr>
          <a:xfrm>
            <a:off x="3646805" y="213995"/>
            <a:ext cx="2233295" cy="503555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6765353" y="783393"/>
            <a:ext cx="524164" cy="588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形标注 12"/>
          <p:cNvSpPr/>
          <p:nvPr/>
        </p:nvSpPr>
        <p:spPr>
          <a:xfrm>
            <a:off x="1284605" y="3600450"/>
            <a:ext cx="912495" cy="648335"/>
          </a:xfrm>
          <a:prstGeom prst="wedgeEllipse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284605" y="3657600"/>
            <a:ext cx="1032510" cy="47666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热水。</a:t>
            </a:r>
          </a:p>
        </p:txBody>
      </p:sp>
      <p:sp>
        <p:nvSpPr>
          <p:cNvPr id="15" name="椭圆 14"/>
          <p:cNvSpPr/>
          <p:nvPr/>
        </p:nvSpPr>
        <p:spPr>
          <a:xfrm>
            <a:off x="3931130" y="778425"/>
            <a:ext cx="513195" cy="5951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3761585" y="3120330"/>
            <a:ext cx="513195" cy="5951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4191000" y="161925"/>
            <a:ext cx="1233170" cy="54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刚刚。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" grpId="0"/>
      <p:bldP spid="5" grpId="0"/>
      <p:bldP spid="10" grpId="0" animBg="1"/>
      <p:bldP spid="10" grpId="1" animBg="1"/>
      <p:bldP spid="9" grpId="0" animBg="1"/>
      <p:bldP spid="9" grpId="1" animBg="1"/>
      <p:bldP spid="13" grpId="0" bldLvl="0" animBg="1"/>
      <p:bldP spid="13" grpId="1" animBg="1"/>
      <p:bldP spid="14" grpId="0"/>
      <p:bldP spid="15" grpId="0" animBg="1"/>
      <p:bldP spid="15" grpId="1" animBg="1"/>
      <p:bldP spid="16" grpId="0" animBg="1"/>
      <p:bldP spid="16" grpId="1" animBg="1"/>
      <p:bldP spid="17" grpId="0"/>
      <p:bldP spid="1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标注 2"/>
          <p:cNvSpPr/>
          <p:nvPr/>
        </p:nvSpPr>
        <p:spPr>
          <a:xfrm>
            <a:off x="2445385" y="1081405"/>
            <a:ext cx="3862070" cy="187198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666490" y="1081405"/>
            <a:ext cx="2167255" cy="18637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96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辩</a:t>
            </a:r>
          </a:p>
        </p:txBody>
      </p:sp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00261" y="844834"/>
            <a:ext cx="8148203" cy="34538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pitchFamily="2" charset="-122"/>
              </a:rPr>
              <a:t>    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pitchFamily="2" charset="-122"/>
              </a:rPr>
              <a:t>句意：</a:t>
            </a:r>
            <a:r>
              <a:rPr lang="zh-CN" altLang="en-US" sz="28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前</a:t>
            </a:r>
            <a:r>
              <a:rPr lang="zh-CN" altLang="en-US" sz="28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一个小孩说：</a:t>
            </a:r>
            <a:r>
              <a:rPr lang="en-US" altLang="zh-CN" sz="28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8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太阳刚出来时像车上盖那样大，到了正午却像盘盂一样小，这不是因为远的东西看起来小，近的东西看起来大吗？</a:t>
            </a:r>
            <a:r>
              <a:rPr lang="en-US" altLang="zh-CN" sz="28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zh-CN" sz="28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后</a:t>
            </a:r>
            <a:r>
              <a:rPr lang="zh-CN" altLang="en-US" sz="28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一个小孩说：</a:t>
            </a:r>
            <a:r>
              <a:rPr lang="en-US" altLang="zh-CN" sz="28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太阳刚出来的时候天气很寒凉，到了正午时就热得像把手伸进热水一样，这不是离得近让人感觉热，离得远让人感觉凉吗？”</a:t>
            </a:r>
            <a:endParaRPr lang="en-US" altLang="zh-CN" sz="3200" b="1" dirty="0">
              <a:solidFill>
                <a:srgbClr val="0033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/>
          <a:srcRect t="31174" b="29628"/>
          <a:stretch>
            <a:fillRect/>
          </a:stretch>
        </p:blipFill>
        <p:spPr>
          <a:xfrm>
            <a:off x="-332740" y="2735580"/>
            <a:ext cx="9592945" cy="24079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4" name="图片 11"/>
          <p:cNvPicPr>
            <a:picLocks noChangeAspect="1"/>
          </p:cNvPicPr>
          <p:nvPr/>
        </p:nvPicPr>
        <p:blipFill>
          <a:blip r:embed="rId2"/>
          <a:srcRect t="31174" b="29628"/>
          <a:stretch>
            <a:fillRect/>
          </a:stretch>
        </p:blipFill>
        <p:spPr>
          <a:xfrm>
            <a:off x="-332740" y="371475"/>
            <a:ext cx="9592945" cy="2407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890" name="矩形 1"/>
          <p:cNvSpPr/>
          <p:nvPr/>
        </p:nvSpPr>
        <p:spPr>
          <a:xfrm>
            <a:off x="611188" y="441008"/>
            <a:ext cx="7920037" cy="20612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200000"/>
              </a:lnSpc>
            </a:pPr>
            <a:r>
              <a:rPr lang="zh-CN" altLang="en-US" sz="3200" b="1" dirty="0">
                <a:latin typeface="宋体" panose="02010600030101010101" pitchFamily="2" charset="-122"/>
                <a:sym typeface="等线" panose="02010600030101010101" pitchFamily="2" charset="-122"/>
              </a:rPr>
              <a:t>    “日初出大如车盖，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及日</a:t>
            </a:r>
            <a:r>
              <a:rPr lang="zh-CN" altLang="en-US" sz="3200" b="1" dirty="0">
                <a:latin typeface="宋体" panose="02010600030101010101" pitchFamily="2" charset="-122"/>
                <a:sym typeface="等线" panose="02010600030101010101" pitchFamily="2" charset="-122"/>
              </a:rPr>
              <a:t>中则如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盘盂，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此不为远者小而近者大乎？</a:t>
            </a:r>
            <a:r>
              <a:rPr lang="zh-CN" altLang="en-US" sz="3200" b="1" dirty="0">
                <a:latin typeface="宋体" panose="02010600030101010101" pitchFamily="2" charset="-122"/>
                <a:sym typeface="等线" panose="02010600030101010101" pitchFamily="2" charset="-122"/>
              </a:rPr>
              <a:t>”</a:t>
            </a:r>
          </a:p>
        </p:txBody>
      </p:sp>
      <p:sp>
        <p:nvSpPr>
          <p:cNvPr id="6" name="矩形 1"/>
          <p:cNvSpPr/>
          <p:nvPr/>
        </p:nvSpPr>
        <p:spPr>
          <a:xfrm>
            <a:off x="606612" y="2930842"/>
            <a:ext cx="8064500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200000"/>
              </a:lnSpc>
            </a:pPr>
            <a:r>
              <a:rPr lang="zh-CN" altLang="en-US" sz="3200" b="1" dirty="0">
                <a:latin typeface="宋体" panose="02010600030101010101" pitchFamily="2" charset="-122"/>
                <a:sym typeface="等线" panose="02010600030101010101" pitchFamily="2" charset="-122"/>
              </a:rPr>
              <a:t>    “日初出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沧沧凉凉，及其日中如探汤，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此不为近者热而远者凉乎？”</a:t>
            </a:r>
          </a:p>
        </p:txBody>
      </p:sp>
      <p:sp>
        <p:nvSpPr>
          <p:cNvPr id="8" name="竖卷形 7"/>
          <p:cNvSpPr/>
          <p:nvPr/>
        </p:nvSpPr>
        <p:spPr>
          <a:xfrm>
            <a:off x="6804660" y="2067560"/>
            <a:ext cx="1296035" cy="1296035"/>
          </a:xfrm>
          <a:prstGeom prst="verticalScroll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953250" y="2374265"/>
            <a:ext cx="999490" cy="68199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zh-CN" altLang="en-US" sz="32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反问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8" grpId="1" animBg="1"/>
      <p:bldP spid="11" grpId="0"/>
      <p:bldP spid="11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可选过程 8"/>
          <p:cNvSpPr/>
          <p:nvPr/>
        </p:nvSpPr>
        <p:spPr>
          <a:xfrm>
            <a:off x="110490" y="3091180"/>
            <a:ext cx="6048375" cy="720090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流程图: 可选过程 6"/>
          <p:cNvSpPr/>
          <p:nvPr/>
        </p:nvSpPr>
        <p:spPr>
          <a:xfrm>
            <a:off x="110490" y="1534160"/>
            <a:ext cx="6048375" cy="720090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010" name="文本框 1"/>
          <p:cNvSpPr txBox="1"/>
          <p:nvPr/>
        </p:nvSpPr>
        <p:spPr>
          <a:xfrm>
            <a:off x="647383" y="238443"/>
            <a:ext cx="7848600" cy="6048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他们是怎样说明自己的观点的？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 bwMode="auto">
          <a:xfrm>
            <a:off x="6695440" y="1552575"/>
            <a:ext cx="1441450" cy="6826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视觉</a:t>
            </a:r>
          </a:p>
        </p:txBody>
      </p:sp>
      <p:sp>
        <p:nvSpPr>
          <p:cNvPr id="6" name="文本框 5"/>
          <p:cNvSpPr txBox="1"/>
          <p:nvPr/>
        </p:nvSpPr>
        <p:spPr bwMode="auto">
          <a:xfrm>
            <a:off x="6695439" y="3193840"/>
            <a:ext cx="1441451" cy="6047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R="0" algn="ctr" eaLnBrk="1" hangingPunct="1">
              <a:lnSpc>
                <a:spcPct val="120000"/>
              </a:lnSpc>
              <a:buClrTx/>
              <a:buSzTx/>
              <a:buFontTx/>
              <a:defRPr kumimoji="0" sz="3200" b="1" strike="noStrike" cap="none" spc="0" normalizeH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触觉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110490" y="1633220"/>
            <a:ext cx="59461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日初出：大如车盖</a:t>
            </a:r>
            <a:r>
              <a:rPr 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日中：如盘盂</a:t>
            </a:r>
            <a:r>
              <a:rPr 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en-US" sz="1200">
                <a:latin typeface="宋体" panose="02010600030101010101" pitchFamily="2" charset="-122"/>
              </a:rPr>
              <a:t>     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10490" y="3091180"/>
            <a:ext cx="5946140" cy="6819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日初出：沧沧凉凉    日中：如探汤  </a:t>
            </a:r>
            <a:r>
              <a:rPr lang="en-US" sz="3200">
                <a:latin typeface="宋体" panose="02010600030101010101" pitchFamily="2" charset="-122"/>
                <a:sym typeface="+mn-ea"/>
              </a:rPr>
              <a:t>   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波形 9"/>
          <p:cNvSpPr/>
          <p:nvPr/>
        </p:nvSpPr>
        <p:spPr>
          <a:xfrm>
            <a:off x="6374130" y="2254250"/>
            <a:ext cx="2232025" cy="575945"/>
          </a:xfrm>
          <a:prstGeom prst="wav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520180" y="2330450"/>
            <a:ext cx="1791970" cy="42354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zh-CN" altLang="en-US" sz="1800" b="1" dirty="0">
                <a:latin typeface="楷体" panose="02010609060101010101" pitchFamily="49" charset="-122"/>
                <a:ea typeface="楷体" panose="02010609060101010101" pitchFamily="49" charset="-122"/>
              </a:rPr>
              <a:t>大的近，小的远     </a:t>
            </a:r>
          </a:p>
        </p:txBody>
      </p:sp>
      <p:sp>
        <p:nvSpPr>
          <p:cNvPr id="12" name="波形 11"/>
          <p:cNvSpPr/>
          <p:nvPr/>
        </p:nvSpPr>
        <p:spPr>
          <a:xfrm>
            <a:off x="6520180" y="3811270"/>
            <a:ext cx="2232025" cy="575945"/>
          </a:xfrm>
          <a:prstGeom prst="wav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695439" y="3887470"/>
            <a:ext cx="2056765" cy="3805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zh-CN" altLang="en-US" sz="1800" b="1" dirty="0">
                <a:latin typeface="楷体" panose="02010609060101010101" pitchFamily="49" charset="-122"/>
                <a:ea typeface="楷体" panose="02010609060101010101" pitchFamily="49" charset="-122"/>
              </a:rPr>
              <a:t>热的近，凉的远     </a:t>
            </a:r>
          </a:p>
        </p:txBody>
      </p:sp>
      <p:pic>
        <p:nvPicPr>
          <p:cNvPr id="55312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728663"/>
            <a:ext cx="830263" cy="823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11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743" y="889318"/>
            <a:ext cx="506412" cy="503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0(_O)ZJ~P$AB)ZZQI{OVDDB"/>
          <p:cNvPicPr>
            <a:picLocks noChangeAspect="1"/>
          </p:cNvPicPr>
          <p:nvPr/>
        </p:nvPicPr>
        <p:blipFill>
          <a:blip r:embed="rId3"/>
          <a:srcRect t="11178"/>
          <a:stretch>
            <a:fillRect/>
          </a:stretch>
        </p:blipFill>
        <p:spPr>
          <a:xfrm>
            <a:off x="1603375" y="3800475"/>
            <a:ext cx="1307465" cy="1062990"/>
          </a:xfrm>
          <a:prstGeom prst="rect">
            <a:avLst/>
          </a:prstGeom>
        </p:spPr>
      </p:pic>
      <p:pic>
        <p:nvPicPr>
          <p:cNvPr id="4" name="图片 3" descr="~2MKUDYML%L]@B32XHELT6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800" y="3822065"/>
            <a:ext cx="1332904" cy="1062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5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3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7" grpId="0" animBg="1"/>
      <p:bldP spid="7" grpId="1" animBg="1"/>
      <p:bldP spid="5" grpId="0" bldLvl="0" animBg="1"/>
      <p:bldP spid="6" grpId="0" bldLvl="0" animBg="1"/>
      <p:bldP spid="100" grpId="0"/>
      <p:bldP spid="100" grpId="1"/>
      <p:bldP spid="2" grpId="0"/>
      <p:bldP spid="2" grpId="1"/>
      <p:bldP spid="10" grpId="0" animBg="1"/>
      <p:bldP spid="10" grpId="1" animBg="1"/>
      <p:bldP spid="11" grpId="0"/>
      <p:bldP spid="11" grpId="1"/>
      <p:bldP spid="12" grpId="0" animBg="1"/>
      <p:bldP spid="12" grpId="1" animBg="1"/>
      <p:bldP spid="13" grpId="0"/>
      <p:bldP spid="1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513801" y="687973"/>
            <a:ext cx="8117032" cy="44040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827584" y="701421"/>
            <a:ext cx="7991802" cy="440409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2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marL="0" marR="0" lvl="0" indent="0" algn="l" defTabSz="914400" rtl="0">
              <a:lnSpc>
                <a:spcPts val="33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1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</a:t>
            </a:r>
            <a:r>
              <a:rPr kumimoji="0" lang="zh-CN" altLang="en-US" sz="2800" i="0" u="none" strike="noStrike" kern="1200" cap="none" spc="1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楷体" panose="02010609060101010101" pitchFamily="49" charset="-122"/>
              </a:rPr>
              <a:t>一儿曰：“我以日始出时去人近，而日中时远也。”</a:t>
            </a:r>
            <a:endParaRPr kumimoji="0" lang="zh-CN" altLang="en-US" sz="2800" i="0" u="none" strike="noStrike" kern="1200" cap="none" spc="110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cs typeface="楷体" panose="02010609060101010101" pitchFamily="49" charset="-122"/>
            </a:endParaRPr>
          </a:p>
          <a:p>
            <a:pPr marL="0" marR="0" lvl="0" indent="0" algn="l" defTabSz="914400" rtl="0">
              <a:lnSpc>
                <a:spcPts val="33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1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楷体" panose="02010609060101010101" pitchFamily="49" charset="-122"/>
              </a:rPr>
              <a:t>   </a:t>
            </a:r>
            <a:r>
              <a:rPr kumimoji="0" lang="zh-CN" altLang="en-US" sz="2800" i="0" u="none" strike="noStrike" kern="1200" cap="none" spc="1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楷体" panose="02010609060101010101" pitchFamily="49" charset="-122"/>
              </a:rPr>
              <a:t>一儿曰：“我以日初出远，而日中时近也。”</a:t>
            </a:r>
            <a:endParaRPr kumimoji="0" lang="zh-CN" altLang="en-US" sz="2800" i="0" u="none" strike="noStrike" kern="1200" cap="none" spc="110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cs typeface="楷体" panose="02010609060101010101" pitchFamily="49" charset="-122"/>
            </a:endParaRPr>
          </a:p>
          <a:p>
            <a:pPr marL="0" marR="0" lvl="0" indent="0" algn="l" defTabSz="914400" rtl="0">
              <a:lnSpc>
                <a:spcPts val="33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spc="1100" noProof="0" dirty="0">
                <a:cs typeface="楷体" panose="02010609060101010101" pitchFamily="49" charset="-122"/>
                <a:sym typeface="+mn-ea"/>
              </a:rPr>
              <a:t>   </a:t>
            </a:r>
            <a:r>
              <a:rPr lang="zh-CN" altLang="en-US" sz="2800" spc="1100" noProof="0" dirty="0">
                <a:solidFill>
                  <a:schemeClr val="tx1"/>
                </a:solidFill>
                <a:cs typeface="楷体" panose="02010609060101010101" pitchFamily="49" charset="-122"/>
                <a:sym typeface="+mn-ea"/>
              </a:rPr>
              <a:t>一儿曰：“日初出大如车盖，及日中则如盘盂，此不为远者小而近者大乎？”</a:t>
            </a:r>
            <a:endParaRPr kumimoji="0" lang="zh-CN" altLang="en-US" sz="2800" kern="1200" cap="none" spc="1100" normalizeH="0" baseline="0" noProof="0" dirty="0">
              <a:solidFill>
                <a:schemeClr val="tx1"/>
              </a:solidFill>
              <a:cs typeface="楷体" panose="02010609060101010101" pitchFamily="49" charset="-122"/>
            </a:endParaRPr>
          </a:p>
          <a:p>
            <a:pPr marL="0" marR="0" lvl="0" indent="0" algn="l" defTabSz="914400" rtl="0">
              <a:lnSpc>
                <a:spcPts val="33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spc="1100" noProof="0" dirty="0">
                <a:cs typeface="楷体" panose="02010609060101010101" pitchFamily="49" charset="-122"/>
                <a:sym typeface="+mn-ea"/>
              </a:rPr>
              <a:t>   </a:t>
            </a:r>
            <a:r>
              <a:rPr lang="zh-CN" altLang="en-US" sz="2800" spc="1100" noProof="0" dirty="0">
                <a:solidFill>
                  <a:srgbClr val="FF0000"/>
                </a:solidFill>
                <a:cs typeface="楷体" panose="02010609060101010101" pitchFamily="49" charset="-122"/>
                <a:sym typeface="+mn-ea"/>
              </a:rPr>
              <a:t>一儿曰：“日初出沧沧凉凉，及其日中如探汤，此不为近者热而远者凉乎？”</a:t>
            </a:r>
            <a:endParaRPr kumimoji="0" lang="zh-CN" altLang="en-US" sz="2800" kern="1200" cap="none" spc="1100" normalizeH="0" baseline="0" noProof="0" dirty="0">
              <a:solidFill>
                <a:srgbClr val="FF0000"/>
              </a:solidFill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>
          <a:xfrm>
            <a:off x="6660515" y="2067560"/>
            <a:ext cx="1656080" cy="108013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124075" y="1203325"/>
            <a:ext cx="1408113" cy="5794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近者大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456680" y="2156143"/>
            <a:ext cx="2139950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pitchFamily="2" charset="-122"/>
              </a:rPr>
              <a:t>辩斗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051050" y="3715742"/>
            <a:ext cx="1408113" cy="5794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远者凉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308475" y="1263650"/>
            <a:ext cx="1420813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远者小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356100" y="3715742"/>
            <a:ext cx="1420813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近者热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2663825" y="2389188"/>
            <a:ext cx="5969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晨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4740275" y="2359025"/>
            <a:ext cx="596900" cy="5857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午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3516313" y="2715766"/>
            <a:ext cx="893763" cy="0"/>
          </a:xfrm>
          <a:prstGeom prst="line">
            <a:avLst/>
          </a:prstGeom>
          <a:ln w="28575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09" name="文本框 108"/>
          <p:cNvSpPr txBox="1"/>
          <p:nvPr/>
        </p:nvSpPr>
        <p:spPr>
          <a:xfrm>
            <a:off x="395288" y="258763"/>
            <a:ext cx="183197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板书设计</a:t>
            </a:r>
          </a:p>
        </p:txBody>
      </p:sp>
      <p:pic>
        <p:nvPicPr>
          <p:cNvPr id="55311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488" y="1909763"/>
            <a:ext cx="506412" cy="503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12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075" y="1744663"/>
            <a:ext cx="830263" cy="823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0(_O)ZJ~P$AB)ZZQI{OVDDB"/>
          <p:cNvPicPr>
            <a:picLocks noChangeAspect="1"/>
          </p:cNvPicPr>
          <p:nvPr/>
        </p:nvPicPr>
        <p:blipFill>
          <a:blip r:embed="rId3"/>
          <a:srcRect t="11178"/>
          <a:stretch>
            <a:fillRect/>
          </a:stretch>
        </p:blipFill>
        <p:spPr>
          <a:xfrm>
            <a:off x="1936750" y="2987397"/>
            <a:ext cx="951230" cy="773430"/>
          </a:xfrm>
          <a:prstGeom prst="rect">
            <a:avLst/>
          </a:prstGeom>
        </p:spPr>
      </p:pic>
      <p:pic>
        <p:nvPicPr>
          <p:cNvPr id="5" name="图片 4" descr="~2MKUDYML%L]@B32XHELT6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175" y="2979777"/>
            <a:ext cx="980440" cy="7810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5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5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6" grpId="0"/>
      <p:bldP spid="13" grpId="0"/>
      <p:bldP spid="13" grpId="1"/>
      <p:bldP spid="14" grpId="0"/>
      <p:bldP spid="17" grpId="0"/>
      <p:bldP spid="18" grpId="0"/>
      <p:bldP spid="19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552373" y="697230"/>
            <a:ext cx="7908059" cy="43141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899592" y="681390"/>
            <a:ext cx="7141532" cy="42340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2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marL="0" marR="0" lvl="0" indent="0" algn="l" defTabSz="914400" rtl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 </a:t>
            </a:r>
            <a:r>
              <a:rPr kumimoji="0" lang="zh-CN" altLang="en-US" sz="280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楷体" panose="02010609060101010101" pitchFamily="49" charset="-122"/>
              </a:rPr>
              <a:t>一儿曰：“</a:t>
            </a:r>
            <a:r>
              <a:rPr kumimoji="0" lang="zh-CN" altLang="en-US" sz="2800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楷体" panose="02010609060101010101" pitchFamily="49" charset="-122"/>
              </a:rPr>
              <a:t>我以日始出时去人近，而日中时远也。</a:t>
            </a:r>
            <a:r>
              <a:rPr kumimoji="0" lang="zh-CN" altLang="en-US" sz="280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楷体" panose="02010609060101010101" pitchFamily="49" charset="-122"/>
              </a:rPr>
              <a:t>”</a:t>
            </a:r>
          </a:p>
          <a:p>
            <a:pPr marL="0" marR="0" lvl="0" indent="0" algn="l" defTabSz="914400" rtl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楷体" panose="02010609060101010101" pitchFamily="49" charset="-122"/>
              </a:rPr>
              <a:t>    一儿曰：“</a:t>
            </a:r>
            <a:r>
              <a:rPr kumimoji="0" lang="zh-CN" altLang="en-US" sz="2800" i="0" u="none" strike="noStrike" kern="1200" cap="none" normalizeH="0" baseline="0" noProof="0" dirty="0">
                <a:ln>
                  <a:noFill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uLnTx/>
                <a:uFillTx/>
                <a:cs typeface="楷体" panose="02010609060101010101" pitchFamily="49" charset="-122"/>
              </a:rPr>
              <a:t>我以日初出远，而日中时近也。</a:t>
            </a:r>
            <a:r>
              <a:rPr kumimoji="0" lang="zh-CN" altLang="en-US" sz="280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楷体" panose="02010609060101010101" pitchFamily="49" charset="-122"/>
              </a:rPr>
              <a:t>”</a:t>
            </a:r>
          </a:p>
          <a:p>
            <a:pPr marL="0" marR="0" lvl="0" indent="0" algn="l" defTabSz="914400" rtl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noProof="0" dirty="0">
                <a:solidFill>
                  <a:schemeClr val="tx1"/>
                </a:solidFill>
                <a:cs typeface="楷体" panose="02010609060101010101" pitchFamily="49" charset="-122"/>
                <a:sym typeface="+mn-ea"/>
              </a:rPr>
              <a:t>    一儿曰：“</a:t>
            </a:r>
            <a:r>
              <a:rPr lang="zh-CN" altLang="en-US" sz="2800" noProof="0" dirty="0">
                <a:solidFill>
                  <a:srgbClr val="FF0000"/>
                </a:solidFill>
                <a:cs typeface="楷体" panose="02010609060101010101" pitchFamily="49" charset="-122"/>
                <a:sym typeface="+mn-ea"/>
              </a:rPr>
              <a:t>日初出大如车盖，及日中则如盘盂，此不为远者小而近者大乎？</a:t>
            </a:r>
            <a:r>
              <a:rPr lang="zh-CN" altLang="en-US" sz="2800" noProof="0" dirty="0">
                <a:solidFill>
                  <a:schemeClr val="tx1"/>
                </a:solidFill>
                <a:cs typeface="楷体" panose="02010609060101010101" pitchFamily="49" charset="-122"/>
                <a:sym typeface="+mn-ea"/>
              </a:rPr>
              <a:t>”</a:t>
            </a:r>
            <a:endParaRPr kumimoji="0" lang="zh-CN" altLang="en-US" sz="2800" kern="1200" cap="none" normalizeH="0" baseline="0" noProof="0" dirty="0">
              <a:solidFill>
                <a:schemeClr val="tx1"/>
              </a:solidFill>
              <a:cs typeface="楷体" panose="02010609060101010101" pitchFamily="49" charset="-122"/>
            </a:endParaRPr>
          </a:p>
          <a:p>
            <a:pPr marL="0" marR="0" lvl="0" indent="0" algn="l" defTabSz="914400" rtl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noProof="0" dirty="0">
                <a:solidFill>
                  <a:schemeClr val="tx1"/>
                </a:solidFill>
                <a:cs typeface="楷体" panose="02010609060101010101" pitchFamily="49" charset="-122"/>
                <a:sym typeface="+mn-ea"/>
              </a:rPr>
              <a:t>    一儿曰：“</a:t>
            </a:r>
            <a:r>
              <a:rPr lang="zh-CN" altLang="en-US" sz="2800" noProof="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cs typeface="楷体" panose="02010609060101010101" pitchFamily="49" charset="-122"/>
                <a:sym typeface="+mn-ea"/>
              </a:rPr>
              <a:t>日初出沧沧凉凉，及其日中如探汤，此不为近者热而远者凉乎？</a:t>
            </a:r>
            <a:r>
              <a:rPr lang="zh-CN" altLang="en-US" sz="2800" noProof="0" dirty="0">
                <a:solidFill>
                  <a:schemeClr val="tx1"/>
                </a:solidFill>
                <a:cs typeface="楷体" panose="02010609060101010101" pitchFamily="49" charset="-122"/>
                <a:sym typeface="+mn-ea"/>
              </a:rPr>
              <a:t>”</a:t>
            </a:r>
            <a:endParaRPr kumimoji="0" lang="zh-CN" altLang="en-US" sz="2800" kern="1200" cap="none" normalizeH="0" baseline="0" noProof="0" dirty="0">
              <a:solidFill>
                <a:schemeClr val="tx1"/>
              </a:solidFill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5445" y="0"/>
            <a:ext cx="360553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3200" b="1" kern="1200" cap="none" spc="0" normalizeH="0" baseline="0" noProof="0" dirty="0">
                <a:latin typeface="+mj-ea"/>
                <a:ea typeface="+mj-ea"/>
                <a:cs typeface="+mn-cs"/>
              </a:rPr>
              <a:t>分角色朗读 </a:t>
            </a:r>
          </a:p>
        </p:txBody>
      </p:sp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图片 11"/>
          <p:cNvPicPr>
            <a:picLocks noChangeAspect="1"/>
          </p:cNvPicPr>
          <p:nvPr/>
        </p:nvPicPr>
        <p:blipFill>
          <a:blip r:embed="rId2"/>
          <a:srcRect t="31174" b="29628"/>
          <a:stretch>
            <a:fillRect/>
          </a:stretch>
        </p:blipFill>
        <p:spPr>
          <a:xfrm>
            <a:off x="-379412" y="-74930"/>
            <a:ext cx="9902825" cy="30695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38" name="矩形 1"/>
          <p:cNvSpPr/>
          <p:nvPr/>
        </p:nvSpPr>
        <p:spPr>
          <a:xfrm>
            <a:off x="1295400" y="554038"/>
            <a:ext cx="6335713" cy="1811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200000"/>
              </a:lnSpc>
            </a:pPr>
            <a:r>
              <a:rPr lang="zh-CN" altLang="en-US" sz="3200" b="1" dirty="0">
                <a:latin typeface="宋体" panose="02010600030101010101" pitchFamily="2" charset="-122"/>
                <a:sym typeface="等线" panose="02010600030101010101" pitchFamily="2" charset="-122"/>
              </a:rPr>
              <a:t>孔子不能</a:t>
            </a:r>
            <a:r>
              <a: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决</a:t>
            </a:r>
            <a:r>
              <a:rPr lang="zh-CN" altLang="en-US" sz="3200" b="1" dirty="0">
                <a:latin typeface="宋体" panose="02010600030101010101" pitchFamily="2" charset="-122"/>
                <a:sym typeface="等线" panose="02010600030101010101" pitchFamily="2" charset="-122"/>
              </a:rPr>
              <a:t>也。</a:t>
            </a:r>
          </a:p>
          <a:p>
            <a:pPr eaLnBrk="1" hangingPunct="1">
              <a:lnSpc>
                <a:spcPct val="180000"/>
              </a:lnSpc>
            </a:pPr>
            <a:r>
              <a:rPr lang="zh-CN" altLang="en-US" sz="3200" b="1" dirty="0">
                <a:latin typeface="宋体" panose="02010600030101010101" pitchFamily="2" charset="-122"/>
                <a:sym typeface="等线" panose="02010600030101010101" pitchFamily="2" charset="-122"/>
              </a:rPr>
              <a:t>两小儿笑曰：“</a:t>
            </a:r>
            <a:r>
              <a: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孰</a:t>
            </a:r>
            <a:r>
              <a:rPr lang="zh-CN" altLang="en-US" sz="3200" b="1" dirty="0">
                <a:latin typeface="宋体" panose="02010600030101010101" pitchFamily="2" charset="-122"/>
                <a:sym typeface="等线" panose="02010600030101010101" pitchFamily="2" charset="-122"/>
              </a:rPr>
              <a:t>为</a:t>
            </a:r>
            <a:r>
              <a: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汝</a:t>
            </a:r>
            <a:r>
              <a:rPr lang="zh-CN" altLang="en-US" sz="3200" b="1" dirty="0">
                <a:latin typeface="宋体" panose="02010600030101010101" pitchFamily="2" charset="-122"/>
                <a:sym typeface="等线" panose="02010600030101010101" pitchFamily="2" charset="-122"/>
              </a:rPr>
              <a:t>多</a:t>
            </a:r>
            <a:r>
              <a: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  <a:sym typeface="等线" panose="02010600030101010101" pitchFamily="2" charset="-122"/>
              </a:rPr>
              <a:t>知</a:t>
            </a:r>
            <a:r>
              <a:rPr lang="zh-CN" altLang="en-US" sz="3200" b="1" dirty="0">
                <a:latin typeface="宋体" panose="02010600030101010101" pitchFamily="2" charset="-122"/>
                <a:sym typeface="等线" panose="02010600030101010101" pitchFamily="2" charset="-122"/>
              </a:rPr>
              <a:t>乎？”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873058" y="446088"/>
            <a:ext cx="1152525" cy="5407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判断。</a:t>
            </a:r>
          </a:p>
        </p:txBody>
      </p:sp>
      <p:sp>
        <p:nvSpPr>
          <p:cNvPr id="7" name="矩形 6"/>
          <p:cNvSpPr/>
          <p:nvPr/>
        </p:nvSpPr>
        <p:spPr>
          <a:xfrm>
            <a:off x="326330" y="2643758"/>
            <a:ext cx="8533764" cy="2011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pitchFamily="2" charset="-122"/>
              </a:rPr>
              <a:t>句意：</a:t>
            </a:r>
            <a:endParaRPr lang="en-US" altLang="zh-CN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等线" panose="02010600030101010101" pitchFamily="2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zh-CN" sz="32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pitchFamily="2" charset="-122"/>
              </a:rPr>
              <a:t>    </a:t>
            </a:r>
            <a:r>
              <a:rPr lang="zh-CN" altLang="en-US" sz="32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孔子无法判断谁对谁错。</a:t>
            </a:r>
            <a:endParaRPr lang="en-US" altLang="zh-CN" sz="3200" b="1" dirty="0">
              <a:solidFill>
                <a:srgbClr val="0033CC"/>
              </a:solidFill>
              <a:latin typeface="楷体" panose="02010609060101010101" pitchFamily="49" charset="-122"/>
              <a:ea typeface="楷体" panose="02010609060101010101" pitchFamily="49" charset="-122"/>
              <a:sym typeface="等线" panose="02010600030101010101" pitchFamily="2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zh-CN" sz="32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    </a:t>
            </a:r>
            <a:r>
              <a:rPr lang="zh-CN" altLang="en-US" sz="32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两个小孩笑着说：“谁说你很聪明呢？”</a:t>
            </a:r>
            <a:endParaRPr lang="en-US" altLang="zh-CN" sz="3200" b="1" dirty="0">
              <a:solidFill>
                <a:srgbClr val="0033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73538" y="1279208"/>
            <a:ext cx="1150937" cy="5407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谁。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002530" y="1369695"/>
            <a:ext cx="1152525" cy="5407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你。</a:t>
            </a:r>
          </a:p>
        </p:txBody>
      </p:sp>
      <p:sp>
        <p:nvSpPr>
          <p:cNvPr id="2" name="椭圆 1"/>
          <p:cNvSpPr/>
          <p:nvPr/>
        </p:nvSpPr>
        <p:spPr>
          <a:xfrm>
            <a:off x="5003800" y="1851660"/>
            <a:ext cx="504190" cy="5765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云形标注 4"/>
          <p:cNvSpPr/>
          <p:nvPr/>
        </p:nvSpPr>
        <p:spPr>
          <a:xfrm>
            <a:off x="5835650" y="1041792"/>
            <a:ext cx="1193800" cy="73787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977255" y="1131327"/>
            <a:ext cx="1052195" cy="5407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智慧。</a:t>
            </a:r>
          </a:p>
        </p:txBody>
      </p:sp>
      <p:sp>
        <p:nvSpPr>
          <p:cNvPr id="13" name="椭圆形标注 12"/>
          <p:cNvSpPr/>
          <p:nvPr/>
        </p:nvSpPr>
        <p:spPr>
          <a:xfrm rot="8280000">
            <a:off x="4726940" y="2498725"/>
            <a:ext cx="647700" cy="648335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4744085" y="2519045"/>
            <a:ext cx="613410" cy="5407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说。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" grpId="0" animBg="1"/>
      <p:bldP spid="2" grpId="1" animBg="1"/>
      <p:bldP spid="5" grpId="0" animBg="1"/>
      <p:bldP spid="5" grpId="1" animBg="1"/>
      <p:bldP spid="11" grpId="0"/>
      <p:bldP spid="13" grpId="0" animBg="1"/>
      <p:bldP spid="13" grpId="1" animBg="1"/>
      <p:bldP spid="14" grpId="0"/>
      <p:bldP spid="14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标注 2"/>
          <p:cNvSpPr/>
          <p:nvPr/>
        </p:nvSpPr>
        <p:spPr>
          <a:xfrm>
            <a:off x="1217930" y="853440"/>
            <a:ext cx="5071110" cy="2409190"/>
          </a:xfrm>
          <a:prstGeom prst="cloudCallout">
            <a:avLst>
              <a:gd name="adj1" fmla="val 49429"/>
              <a:gd name="adj2" fmla="val 51665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619672" y="1376038"/>
            <a:ext cx="4392488" cy="119571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同学们，你能连起来说说故事的内容吗？</a:t>
            </a:r>
          </a:p>
        </p:txBody>
      </p:sp>
      <p:pic>
        <p:nvPicPr>
          <p:cNvPr id="4096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1254" y="1953895"/>
            <a:ext cx="1411652" cy="3189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B731400-10CA-4960-BAE1-0E82BB00E678}"/>
              </a:ext>
            </a:extLst>
          </p:cNvPr>
          <p:cNvSpPr/>
          <p:nvPr/>
        </p:nvSpPr>
        <p:spPr>
          <a:xfrm>
            <a:off x="184150" y="30480"/>
            <a:ext cx="2259330" cy="604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200" b="1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j-ea"/>
                <a:ea typeface="+mj-ea"/>
                <a:sym typeface="+mn-ea"/>
              </a:rPr>
              <a:t>疏通文意</a:t>
            </a:r>
            <a:endParaRPr kumimoji="0" lang="zh-CN" altLang="en-US" sz="3200" b="1" i="0" u="none" strike="noStrike" kern="1200" cap="none" spc="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j-ea"/>
              <a:ea typeface="+mj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467995" y="123478"/>
            <a:ext cx="7488555" cy="48971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17" name="Text Box 4"/>
          <p:cNvSpPr txBox="1"/>
          <p:nvPr/>
        </p:nvSpPr>
        <p:spPr>
          <a:xfrm>
            <a:off x="719884" y="195486"/>
            <a:ext cx="6984776" cy="49168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　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孔子东游，见两小儿辩斗，问其故。  </a:t>
            </a:r>
          </a:p>
          <a:p>
            <a:pPr marL="0" marR="0" lvl="0" indent="0" algn="l" defTabSz="914400" rtl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一儿曰：“我以日始出时去人近，而日中时远也。”</a:t>
            </a:r>
            <a:endParaRPr kumimoji="0" lang="zh-CN" altLang="en-US" sz="2800" b="1" i="0" u="none" strike="noStrike" kern="1200" cap="none" normalizeH="0" baseline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lvl="0" indent="0" algn="l" defTabSz="914400" rtl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一儿曰：“我以日初出远，而日中时近也。”</a:t>
            </a:r>
            <a:endParaRPr kumimoji="0" lang="zh-CN" altLang="en-US" sz="2800" b="1" i="0" u="none" strike="noStrike" kern="1200" cap="none" normalizeH="0" baseline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lvl="0" indent="0" algn="l" defTabSz="914400" rtl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一儿曰：“日初出大如车盖，及日中则如盘盂，此不为远者小而近者大乎？”</a:t>
            </a:r>
            <a:endParaRPr kumimoji="0" lang="zh-CN" altLang="en-US" sz="2800" b="1" kern="1200" cap="none" normalizeH="0" baseline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lvl="0" indent="0" algn="l" defTabSz="914400" rtl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一儿曰：“日初出沧沧凉凉，及其日中如探汤，此不为近者热而远者凉乎？”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孔子不能决也。</a:t>
            </a: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两小儿笑曰：“孰为汝多知乎？” </a:t>
            </a:r>
          </a:p>
        </p:txBody>
      </p:sp>
    </p:spTree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8" name="组合 3"/>
          <p:cNvGrpSpPr/>
          <p:nvPr/>
        </p:nvGrpSpPr>
        <p:grpSpPr>
          <a:xfrm>
            <a:off x="504825" y="1278890"/>
            <a:ext cx="8101330" cy="2275205"/>
            <a:chOff x="17845" y="2571750"/>
            <a:chExt cx="9089515" cy="2274978"/>
          </a:xfrm>
        </p:grpSpPr>
        <p:pic>
          <p:nvPicPr>
            <p:cNvPr id="7" name="Picture 7" descr="C:\Users\Administrator\Desktop\png\素材CNN-sccnn.com_201406210812-恢复的.psd_0002_图层-3-拷贝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6592" y="2855924"/>
              <a:ext cx="8610117" cy="1744731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845" y="2571750"/>
              <a:ext cx="258747" cy="2236876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848612" y="2609852"/>
              <a:ext cx="258748" cy="2236876"/>
            </a:xfrm>
            <a:prstGeom prst="rect">
              <a:avLst/>
            </a:prstGeom>
            <a:noFill/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文本框 4"/>
          <p:cNvSpPr txBox="1"/>
          <p:nvPr/>
        </p:nvSpPr>
        <p:spPr>
          <a:xfrm>
            <a:off x="1263650" y="1799590"/>
            <a:ext cx="6617335" cy="12725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知之为知之，不知为不知，是知也。</a:t>
            </a:r>
          </a:p>
          <a:p>
            <a:pPr algn="l" eaLnBrk="1" hangingPunct="1">
              <a:lnSpc>
                <a:spcPct val="1200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                ——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孔子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B88B3A0-9EA2-491A-864C-158780645208}"/>
              </a:ext>
            </a:extLst>
          </p:cNvPr>
          <p:cNvSpPr/>
          <p:nvPr/>
        </p:nvSpPr>
        <p:spPr>
          <a:xfrm>
            <a:off x="184150" y="30480"/>
            <a:ext cx="2259330" cy="6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200" b="1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j-ea"/>
                <a:ea typeface="+mj-ea"/>
                <a:sym typeface="+mn-ea"/>
              </a:rPr>
              <a:t>领悟寓意</a:t>
            </a:r>
            <a:endParaRPr kumimoji="0" lang="zh-CN" altLang="en-US" sz="3200" b="1" i="0" u="none" strike="noStrike" kern="1200" cap="none" spc="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j-ea"/>
              <a:ea typeface="+mj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8" y="0"/>
            <a:ext cx="9109075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云形标注 3"/>
          <p:cNvSpPr/>
          <p:nvPr/>
        </p:nvSpPr>
        <p:spPr>
          <a:xfrm>
            <a:off x="5050155" y="257175"/>
            <a:ext cx="3862070" cy="187198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077585" y="265430"/>
            <a:ext cx="2167255" cy="18637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96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辩</a:t>
            </a:r>
          </a:p>
        </p:txBody>
      </p:sp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84150" y="30480"/>
            <a:ext cx="2259330" cy="6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200" b="1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j-ea"/>
                <a:ea typeface="+mj-ea"/>
                <a:sym typeface="+mn-ea"/>
              </a:rPr>
              <a:t>领悟寓意</a:t>
            </a:r>
            <a:endParaRPr kumimoji="0" lang="zh-CN" altLang="en-US" sz="3200" b="1" i="0" u="none" strike="noStrike" kern="1200" cap="none" spc="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823595" y="1132205"/>
            <a:ext cx="6948805" cy="15036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313815" y="1315085"/>
            <a:ext cx="5495290" cy="7934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我想对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……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说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……</a:t>
            </a:r>
            <a:endParaRPr lang="en-US" sz="3600" b="1" dirty="0">
              <a:latin typeface="楷体" panose="02010609060101010101" pitchFamily="49" charset="-122"/>
              <a:ea typeface="楷体" panose="02010609060101010101" pitchFamily="49" charset="-122"/>
              <a:sym typeface="等线" panose="02010600030101010101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-7302" y="2747645"/>
            <a:ext cx="7779385" cy="1574165"/>
            <a:chOff x="-46176" y="2841460"/>
            <a:chExt cx="7779453" cy="1574165"/>
          </a:xfrm>
        </p:grpSpPr>
        <p:pic>
          <p:nvPicPr>
            <p:cNvPr id="32775" name="图片 1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-46176" y="2841460"/>
              <a:ext cx="7779453" cy="157416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2776" name="矩形 2"/>
            <p:cNvSpPr/>
            <p:nvPr/>
          </p:nvSpPr>
          <p:spPr>
            <a:xfrm>
              <a:off x="1126044" y="3432645"/>
              <a:ext cx="6006518" cy="6819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3200" b="1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“吾生也有涯，而知也无涯。”</a:t>
              </a:r>
            </a:p>
          </p:txBody>
        </p:sp>
      </p:grp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/>
          <a:srcRect r="40818"/>
          <a:stretch>
            <a:fillRect/>
          </a:stretch>
        </p:blipFill>
        <p:spPr>
          <a:xfrm flipH="1">
            <a:off x="7242175" y="2635885"/>
            <a:ext cx="1899285" cy="22790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左大括号 2"/>
          <p:cNvSpPr/>
          <p:nvPr/>
        </p:nvSpPr>
        <p:spPr>
          <a:xfrm>
            <a:off x="1757363" y="1419225"/>
            <a:ext cx="371475" cy="2613025"/>
          </a:xfrm>
          <a:prstGeom prst="leftBrace">
            <a:avLst>
              <a:gd name="adj1" fmla="val 30239"/>
              <a:gd name="adj2" fmla="val 50000"/>
            </a:avLst>
          </a:prstGeom>
          <a:ln w="28575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66800" y="1408113"/>
            <a:ext cx="677863" cy="2800350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lstStyle/>
          <a:p>
            <a:pPr algn="ctr" eaLnBrk="1" hangingPunct="1"/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pitchFamily="2" charset="-122"/>
              </a:rPr>
              <a:t>两小儿辩日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124075" y="1203325"/>
            <a:ext cx="1408113" cy="5794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近者大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369050" y="1992313"/>
            <a:ext cx="2139950" cy="1570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pitchFamily="2" charset="-122"/>
              </a:rPr>
              <a:t>善于观察</a:t>
            </a:r>
          </a:p>
          <a:p>
            <a:pPr algn="ctr" eaLnBrk="1" hangingPunct="1">
              <a:lnSpc>
                <a:spcPct val="1500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pitchFamily="2" charset="-122"/>
              </a:rPr>
              <a:t>大胆质疑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051050" y="3578225"/>
            <a:ext cx="1408113" cy="5794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远者凉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308475" y="1263650"/>
            <a:ext cx="1420813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远者小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356100" y="3578225"/>
            <a:ext cx="1420813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近者热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2663825" y="2389188"/>
            <a:ext cx="5969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晨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4740275" y="2359025"/>
            <a:ext cx="596900" cy="5857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午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3516313" y="2705100"/>
            <a:ext cx="893763" cy="0"/>
          </a:xfrm>
          <a:prstGeom prst="line">
            <a:avLst/>
          </a:prstGeom>
          <a:ln w="28575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左大括号 21"/>
          <p:cNvSpPr/>
          <p:nvPr/>
        </p:nvSpPr>
        <p:spPr>
          <a:xfrm rot="10800000">
            <a:off x="6084888" y="1419225"/>
            <a:ext cx="371475" cy="2613025"/>
          </a:xfrm>
          <a:prstGeom prst="leftBrace">
            <a:avLst>
              <a:gd name="adj1" fmla="val 42106"/>
              <a:gd name="adj2" fmla="val 50000"/>
            </a:avLst>
          </a:prstGeom>
          <a:ln w="28575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5309" name="文本框 108"/>
          <p:cNvSpPr txBox="1"/>
          <p:nvPr/>
        </p:nvSpPr>
        <p:spPr>
          <a:xfrm>
            <a:off x="395288" y="258763"/>
            <a:ext cx="183197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板书设计</a:t>
            </a:r>
          </a:p>
        </p:txBody>
      </p:sp>
      <p:pic>
        <p:nvPicPr>
          <p:cNvPr id="55310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825" y="3028950"/>
            <a:ext cx="508000" cy="5032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11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488" y="1909763"/>
            <a:ext cx="506412" cy="503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12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075" y="1744663"/>
            <a:ext cx="830263" cy="823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13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663" y="2849563"/>
            <a:ext cx="830262" cy="825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BC39DD6B-2FFD-424C-B345-82D39BF13099}"/>
              </a:ext>
            </a:extLst>
          </p:cNvPr>
          <p:cNvSpPr/>
          <p:nvPr/>
        </p:nvSpPr>
        <p:spPr>
          <a:xfrm>
            <a:off x="184150" y="30480"/>
            <a:ext cx="2259330" cy="604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200" b="1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j-ea"/>
                <a:ea typeface="+mj-ea"/>
                <a:sym typeface="+mn-ea"/>
              </a:rPr>
              <a:t>板书设计</a:t>
            </a:r>
            <a:endParaRPr kumimoji="0" lang="zh-CN" altLang="en-US" sz="3200" b="1" i="0" u="none" strike="noStrike" kern="1200" cap="none" spc="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j-ea"/>
              <a:ea typeface="+mj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5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5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5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5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6" grpId="0"/>
      <p:bldP spid="13" grpId="0"/>
      <p:bldP spid="14" grpId="0"/>
      <p:bldP spid="17" grpId="0"/>
      <p:bldP spid="18" grpId="0"/>
      <p:bldP spid="19" grpId="0"/>
      <p:bldP spid="20" grpId="0"/>
      <p:bldP spid="22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文本框 12"/>
          <p:cNvSpPr txBox="1"/>
          <p:nvPr/>
        </p:nvSpPr>
        <p:spPr>
          <a:xfrm>
            <a:off x="304483" y="124778"/>
            <a:ext cx="183197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chemeClr val="tx1"/>
                </a:solidFill>
                <a:latin typeface="+mj-ea"/>
                <a:ea typeface="+mj-ea"/>
              </a:rPr>
              <a:t>拓展延伸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16417" r="16583"/>
          <a:stretch>
            <a:fillRect/>
          </a:stretch>
        </p:blipFill>
        <p:spPr>
          <a:xfrm>
            <a:off x="304800" y="708660"/>
            <a:ext cx="2891155" cy="43160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66827"/>
            <a:ext cx="3024336" cy="225445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325" y="2686685"/>
            <a:ext cx="2593340" cy="2171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0050" y="708660"/>
            <a:ext cx="2096770" cy="20967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5075" y="2936240"/>
            <a:ext cx="2626995" cy="18383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71600" y="1601484"/>
            <a:ext cx="7632700" cy="13496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背诵《两小儿辩日》。</a:t>
            </a:r>
          </a:p>
          <a:p>
            <a:pPr marL="514350" lvl="0" indent="-514350" eaLnBrk="1" hangingPunct="1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zh-CN" altLang="en-US" sz="3200" b="1" noProof="0" dirty="0">
                <a:ln>
                  <a:noFill/>
                </a:ln>
                <a:effectLst/>
                <a:uLnTx/>
                <a:uFillTx/>
                <a:latin typeface="+mn-ea"/>
                <a:ea typeface="+mn-ea"/>
                <a:sym typeface="+mn-ea"/>
              </a:rPr>
              <a:t>完成本课相关练习。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28682" name="文本框 12"/>
          <p:cNvSpPr txBox="1"/>
          <p:nvPr/>
        </p:nvSpPr>
        <p:spPr>
          <a:xfrm>
            <a:off x="329248" y="211773"/>
            <a:ext cx="183197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课后作业</a:t>
            </a:r>
          </a:p>
        </p:txBody>
      </p:sp>
      <p:sp>
        <p:nvSpPr>
          <p:cNvPr id="55299" name="文本框 108"/>
          <p:cNvSpPr txBox="1"/>
          <p:nvPr/>
        </p:nvSpPr>
        <p:spPr>
          <a:xfrm>
            <a:off x="499428" y="211138"/>
            <a:ext cx="183197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课后作业</a:t>
            </a:r>
          </a:p>
        </p:txBody>
      </p:sp>
    </p:spTree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80971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65520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8" y="-109855"/>
            <a:ext cx="9109075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矩形 3"/>
          <p:cNvSpPr/>
          <p:nvPr/>
        </p:nvSpPr>
        <p:spPr>
          <a:xfrm>
            <a:off x="4867910" y="787718"/>
            <a:ext cx="3627755" cy="9220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两小儿辩日</a:t>
            </a: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6875" y="22225"/>
            <a:ext cx="2087563" cy="6683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ea"/>
                <a:ea typeface="+mn-ea"/>
                <a:cs typeface="+mn-cs"/>
              </a:rPr>
              <a:t>识记生字</a:t>
            </a:r>
          </a:p>
        </p:txBody>
      </p:sp>
      <p:grpSp>
        <p:nvGrpSpPr>
          <p:cNvPr id="26627" name="组合 12"/>
          <p:cNvGrpSpPr/>
          <p:nvPr/>
        </p:nvGrpSpPr>
        <p:grpSpPr>
          <a:xfrm>
            <a:off x="3214109" y="1012825"/>
            <a:ext cx="3218058" cy="2686893"/>
            <a:chOff x="1712913" y="1491630"/>
            <a:chExt cx="893827" cy="883827"/>
          </a:xfrm>
        </p:grpSpPr>
        <p:grpSp>
          <p:nvGrpSpPr>
            <p:cNvPr id="26640" name="组合 7"/>
            <p:cNvGrpSpPr/>
            <p:nvPr/>
          </p:nvGrpSpPr>
          <p:grpSpPr>
            <a:xfrm>
              <a:off x="1712913" y="1491630"/>
              <a:ext cx="836612" cy="850900"/>
              <a:chOff x="2437" y="2032"/>
              <a:chExt cx="1244" cy="1264"/>
            </a:xfrm>
          </p:grpSpPr>
          <p:sp>
            <p:nvSpPr>
              <p:cNvPr id="26642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sz="80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26643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26644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  <p:sp>
          <p:nvSpPr>
            <p:cNvPr id="26641" name="文本框 64"/>
            <p:cNvSpPr txBox="1">
              <a:spLocks noChangeAspect="1"/>
            </p:cNvSpPr>
            <p:nvPr/>
          </p:nvSpPr>
          <p:spPr>
            <a:xfrm>
              <a:off x="1795528" y="1505067"/>
              <a:ext cx="811212" cy="8703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166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辩</a:t>
              </a:r>
            </a:p>
          </p:txBody>
        </p:sp>
      </p:grpSp>
      <p:sp>
        <p:nvSpPr>
          <p:cNvPr id="8" name="椭圆 7"/>
          <p:cNvSpPr/>
          <p:nvPr/>
        </p:nvSpPr>
        <p:spPr>
          <a:xfrm>
            <a:off x="3816350" y="1296035"/>
            <a:ext cx="682625" cy="21602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498975" y="1443990"/>
            <a:ext cx="349885" cy="1863725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848860" y="1295400"/>
            <a:ext cx="682625" cy="2160270"/>
          </a:xfrm>
          <a:prstGeom prst="ellipse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箭头连接符 24"/>
          <p:cNvCxnSpPr/>
          <p:nvPr/>
        </p:nvCxnSpPr>
        <p:spPr>
          <a:xfrm flipV="1">
            <a:off x="3075305" y="2787650"/>
            <a:ext cx="920750" cy="16510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C:\Users\Administrator\Desktop\png\素材CNN-sccnn.com_201406210812-恢复的.psd_0002_图层-3-拷贝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8803" y="339090"/>
            <a:ext cx="4148924" cy="81597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矩形 3"/>
          <p:cNvSpPr/>
          <p:nvPr/>
        </p:nvSpPr>
        <p:spPr>
          <a:xfrm>
            <a:off x="2672715" y="363220"/>
            <a:ext cx="40011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宋体" panose="02010600030101010101" pitchFamily="2" charset="-122"/>
              </a:rPr>
              <a:t>两小儿</a:t>
            </a:r>
            <a:r>
              <a:rPr lang="zh-CN" altLang="en-U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宋体" panose="02010600030101010101" pitchFamily="2" charset="-122"/>
              </a:rPr>
              <a:t>辩日</a:t>
            </a:r>
            <a:r>
              <a:rPr lang="zh-CN" altLang="en-US" sz="4400" b="1" dirty="0">
                <a:latin typeface="宋体" panose="02010600030101010101" pitchFamily="2" charset="-122"/>
              </a:rPr>
              <a:t>  </a:t>
            </a:r>
          </a:p>
        </p:txBody>
      </p:sp>
      <p:pic>
        <p:nvPicPr>
          <p:cNvPr id="33796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55" y="1506220"/>
            <a:ext cx="3964940" cy="2971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云形 1"/>
          <p:cNvSpPr/>
          <p:nvPr/>
        </p:nvSpPr>
        <p:spPr>
          <a:xfrm>
            <a:off x="5602605" y="1263015"/>
            <a:ext cx="2016125" cy="1080135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127115" y="1389380"/>
            <a:ext cx="1165860" cy="6819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原因</a:t>
            </a:r>
          </a:p>
        </p:txBody>
      </p:sp>
      <p:sp>
        <p:nvSpPr>
          <p:cNvPr id="4" name="云形 3"/>
          <p:cNvSpPr/>
          <p:nvPr/>
        </p:nvSpPr>
        <p:spPr>
          <a:xfrm>
            <a:off x="5701665" y="2451735"/>
            <a:ext cx="2016125" cy="1080135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云形 4"/>
          <p:cNvSpPr/>
          <p:nvPr/>
        </p:nvSpPr>
        <p:spPr>
          <a:xfrm>
            <a:off x="5602605" y="3729990"/>
            <a:ext cx="2016125" cy="1080135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127115" y="2650490"/>
            <a:ext cx="1165860" cy="6819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观点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127115" y="3928745"/>
            <a:ext cx="1165860" cy="6819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结果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6" grpId="1"/>
      <p:bldP spid="2" grpId="0" animBg="1"/>
      <p:bldP spid="3" grpId="0"/>
      <p:bldP spid="3" grpId="1"/>
      <p:bldP spid="4" grpId="0" animBg="1"/>
      <p:bldP spid="4" grpId="1" animBg="1"/>
      <p:bldP spid="5" grpId="0" animBg="1"/>
      <p:bldP spid="5" grpId="1" animBg="1"/>
      <p:bldP spid="6" grpId="0"/>
      <p:bldP spid="6" grpId="1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矩形 41985"/>
          <p:cNvSpPr/>
          <p:nvPr>
            <p:custDataLst>
              <p:tags r:id="rId1"/>
            </p:custDataLst>
          </p:nvPr>
        </p:nvSpPr>
        <p:spPr>
          <a:xfrm>
            <a:off x="1253490" y="1114425"/>
            <a:ext cx="7113905" cy="340169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algn="l" eaLnBrk="1" hangingPunct="1">
              <a:lnSpc>
                <a:spcPct val="120000"/>
              </a:lnSpc>
              <a:buNone/>
            </a:pPr>
            <a:r>
              <a:rPr lang="zh-CN" altLang="en-US" sz="1350" dirty="0"/>
              <a:t>          </a:t>
            </a:r>
            <a:r>
              <a:rPr lang="zh-CN" altLang="en-US" sz="1350" dirty="0">
                <a:solidFill>
                  <a:schemeClr val="accent6">
                    <a:lumMod val="75000"/>
                  </a:schemeClr>
                </a:solidFill>
              </a:rPr>
              <a:t>    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本文</a:t>
            </a:r>
            <a:r>
              <a:rPr lang="zh-CN" altLang="en-US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选自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《列子·汤问》</a:t>
            </a:r>
            <a:r>
              <a:rPr lang="zh-CN" altLang="en-US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  <a:p>
            <a:pPr marL="0" lvl="0" algn="l" eaLnBrk="1" hangingPunct="1">
              <a:lnSpc>
                <a:spcPct val="120000"/>
              </a:lnSpc>
              <a:buNone/>
            </a:pPr>
            <a:r>
              <a:rPr lang="zh-CN" altLang="en-US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</a:t>
            </a:r>
          </a:p>
          <a:p>
            <a:pPr marL="0" lvl="0" algn="l" eaLnBrk="1" hangingPunct="1">
              <a:lnSpc>
                <a:spcPct val="120000"/>
              </a:lnSpc>
              <a:buNone/>
            </a:pPr>
            <a:r>
              <a:rPr lang="zh-CN" altLang="en-US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《列子》是中国道家典籍之一，相传是战国列御寇所著。共8篇，其中保存了许多民间故事、寓言和神话传说。</a:t>
            </a:r>
            <a:endParaRPr lang="zh-CN" altLang="en-US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1987" name="文本框 41986"/>
          <p:cNvSpPr txBox="1"/>
          <p:nvPr/>
        </p:nvSpPr>
        <p:spPr>
          <a:xfrm>
            <a:off x="775970" y="279400"/>
            <a:ext cx="18548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chemeClr val="tx1"/>
                </a:solidFill>
                <a:latin typeface="+mj-ea"/>
                <a:ea typeface="+mj-ea"/>
              </a:rPr>
              <a:t>背景介绍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5576" y="915566"/>
            <a:ext cx="6374130" cy="37090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孔子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公元前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551—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公元前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479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），名丘，字仲尼，鲁国陬邑（今山东曲阜）人。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我国古代伟大的思想家、政治家、教育家，儒家学派的创始人。</a:t>
            </a:r>
          </a:p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儒家经典《论语》记载了孔子一生的言行。孔子也被联合国教科文组织评为“世界十大文化名人”之首。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737" y="827807"/>
            <a:ext cx="1809055" cy="2160240"/>
          </a:xfrm>
          <a:prstGeom prst="ellipse">
            <a:avLst/>
          </a:prstGeom>
        </p:spPr>
      </p:pic>
      <p:sp>
        <p:nvSpPr>
          <p:cNvPr id="28676" name="文本框 4"/>
          <p:cNvSpPr txBox="1"/>
          <p:nvPr/>
        </p:nvSpPr>
        <p:spPr>
          <a:xfrm>
            <a:off x="374968" y="106998"/>
            <a:ext cx="183197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人物介绍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585454698392_1_1"/>
  <p:tag name="KSO_WM_UNIT_DYNAMIC_NUM_START" val="0"/>
  <p:tag name="KSO_WM_UNIT_DYNAMIC_NUM_END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286248108"/>
  <p:tag name="KSO_WM_UNIT_PLACING_PICTURE_USER_VIEWPORT" val="{&quot;height&quot;:3413,&quot;width&quot;:527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55941796"/>
  <p:tag name="KSO_WM_UNIT_PLACING_PICTURE_USER_VIEWPORT" val="{&quot;height&quot;:2905,&quot;width&quot;:290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765178084"/>
  <p:tag name="KSO_WM_UNIT_PLACING_PICTURE_USER_VIEWPORT" val="{&quot;height&quot;:3589,&quot;width&quot;:299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479,&quot;width&quot;:12251}"/>
</p:tagLst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宋-黑-T-A">
      <a:majorFont>
        <a:latin typeface="Times New Roman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</a:spPr>
      <a:bodyPr>
        <a:spAutoFit/>
      </a:bodyPr>
      <a:lstStyle>
        <a:defPPr eaLnBrk="1" hangingPunct="1">
          <a:lnSpc>
            <a:spcPct val="120000"/>
          </a:lnSpc>
          <a:defRPr sz="3200" b="1" dirty="0">
            <a:latin typeface="楷体" panose="02010609060101010101" pitchFamily="49" charset="-122"/>
            <a:ea typeface="楷体" panose="02010609060101010101" pitchFamily="49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1971</Words>
  <Application>Microsoft Office PowerPoint</Application>
  <PresentationFormat>全屏显示(16:9)</PresentationFormat>
  <Paragraphs>181</Paragraphs>
  <Slides>45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45</vt:i4>
      </vt:variant>
    </vt:vector>
  </HeadingPairs>
  <TitlesOfParts>
    <vt:vector size="55" baseType="lpstr">
      <vt:lpstr>黑体</vt:lpstr>
      <vt:lpstr>华文楷体</vt:lpstr>
      <vt:lpstr>楷体</vt:lpstr>
      <vt:lpstr>宋体</vt:lpstr>
      <vt:lpstr>Arial</vt:lpstr>
      <vt:lpstr>Calibri</vt:lpstr>
      <vt:lpstr>Times New Roman</vt:lpstr>
      <vt:lpstr>Wingdings</vt:lpstr>
      <vt:lpstr>2_Office 主题​​</vt:lpstr>
      <vt:lpstr>4_Office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subject>状元成才路;</dc:subject>
  <dc:creator>Administrator</dc:creator>
  <cp:keywords>状元成才路</cp:keywords>
  <dc:description>本文件仅用于个人学习、研究或欣赏，以及其他非商业性或非盈利性用途，但同时应遵守著作权法及其他相关法律的规定，不得侵犯本司及相关权利人的合法权利。_x000d_
 除此以外，将本文件任何内容用于其他用途时，应获得授权，如发现未经授权用于商业或盈利用途将追加侵权者的法律责任。_x000d_
_x000d_
武汉天成贵龙文化传播有限公司</dc:description>
  <cp:lastModifiedBy>Administrator</cp:lastModifiedBy>
  <cp:revision>585</cp:revision>
  <dcterms:created xsi:type="dcterms:W3CDTF">2016-12-04T03:23:00Z</dcterms:created>
  <dcterms:modified xsi:type="dcterms:W3CDTF">2024-12-24T06:00:57Z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来源">
    <vt:lpwstr>状元成才路系列</vt:lpwstr>
  </property>
  <property fmtid="{D5CDD505-2E9C-101B-9397-08002B2CF9AE}" pid="3" name="KSOProductBuildVer">
    <vt:lpwstr>2052-11.1.0.10132</vt:lpwstr>
  </property>
</Properties>
</file>