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6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733" r:id="rId3"/>
    <p:sldMasterId id="2147483743" r:id="rId4"/>
  </p:sldMasterIdLst>
  <p:notesMasterIdLst>
    <p:notesMasterId r:id="rId43"/>
  </p:notesMasterIdLst>
  <p:sldIdLst>
    <p:sldId id="413" r:id="rId5"/>
    <p:sldId id="412" r:id="rId6"/>
    <p:sldId id="16292650" r:id="rId7"/>
    <p:sldId id="3431" r:id="rId8"/>
    <p:sldId id="475" r:id="rId9"/>
    <p:sldId id="510" r:id="rId10"/>
    <p:sldId id="511" r:id="rId11"/>
    <p:sldId id="513" r:id="rId12"/>
    <p:sldId id="514" r:id="rId13"/>
    <p:sldId id="3432" r:id="rId14"/>
    <p:sldId id="520" r:id="rId15"/>
    <p:sldId id="3433" r:id="rId16"/>
    <p:sldId id="3434" r:id="rId17"/>
    <p:sldId id="522" r:id="rId18"/>
    <p:sldId id="515" r:id="rId19"/>
    <p:sldId id="414" r:id="rId20"/>
    <p:sldId id="668" r:id="rId21"/>
    <p:sldId id="669" r:id="rId22"/>
    <p:sldId id="670" r:id="rId23"/>
    <p:sldId id="415" r:id="rId24"/>
    <p:sldId id="667" r:id="rId25"/>
    <p:sldId id="528" r:id="rId26"/>
    <p:sldId id="529" r:id="rId27"/>
    <p:sldId id="530" r:id="rId28"/>
    <p:sldId id="3435" r:id="rId29"/>
    <p:sldId id="3436" r:id="rId30"/>
    <p:sldId id="585" r:id="rId31"/>
    <p:sldId id="576" r:id="rId32"/>
    <p:sldId id="577" r:id="rId33"/>
    <p:sldId id="3437" r:id="rId34"/>
    <p:sldId id="578" r:id="rId35"/>
    <p:sldId id="535" r:id="rId36"/>
    <p:sldId id="421" r:id="rId37"/>
    <p:sldId id="3438" r:id="rId38"/>
    <p:sldId id="3439" r:id="rId39"/>
    <p:sldId id="16292621" r:id="rId40"/>
    <p:sldId id="16292625" r:id="rId41"/>
    <p:sldId id="423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Lenovo User" initials="L" lastIdx="1" clrIdx="0"/>
  <p:cmAuthor id="4" name="绿色圃中小学教育网" initials="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AB"/>
    <a:srgbClr val="EAF6F6"/>
    <a:srgbClr val="FFFFFF"/>
    <a:srgbClr val="5E3105"/>
    <a:srgbClr val="262E3E"/>
    <a:srgbClr val="2A5953"/>
    <a:srgbClr val="FF8810"/>
    <a:srgbClr val="A2CECF"/>
    <a:srgbClr val="D56770"/>
    <a:srgbClr val="FFE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7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7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3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3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3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895A5-2C64-4612-95D1-8BA457D878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69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71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2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65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55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4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11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08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r>
              <a:rPr lang="en-US" altLang="zh-CN" dirty="0"/>
              <a:t>,</a:t>
            </a:r>
            <a:r>
              <a:rPr lang="zh-CN" altLang="en-US" dirty="0"/>
              <a:t>请勿侵权！</a:t>
            </a:r>
            <a:endParaRPr lang="en-US" altLang="zh-CN" dirty="0"/>
          </a:p>
          <a:p>
            <a:r>
              <a:rPr lang="zh-CN" altLang="en-US" dirty="0"/>
              <a:t>小红书</a:t>
            </a:r>
            <a:r>
              <a:rPr lang="en-US" altLang="zh-CN" dirty="0"/>
              <a:t>/</a:t>
            </a:r>
            <a:r>
              <a:rPr lang="zh-CN" altLang="en-US" dirty="0"/>
              <a:t>抖音：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  <a:endParaRPr lang="en-US" altLang="zh-CN" dirty="0"/>
          </a:p>
          <a:p>
            <a:r>
              <a:rPr lang="zh-CN" altLang="en-US" dirty="0"/>
              <a:t>淘宝：</a:t>
            </a:r>
            <a:r>
              <a:rPr lang="en-US" altLang="zh-CN" dirty="0"/>
              <a:t>Tang</a:t>
            </a:r>
            <a:r>
              <a:rPr lang="zh-CN" altLang="en-US" dirty="0"/>
              <a:t>原创课件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3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原创英语课件</a:t>
            </a:r>
            <a:endParaRPr lang="en-US" altLang="zh-CN" dirty="0"/>
          </a:p>
          <a:p>
            <a:r>
              <a:rPr lang="zh-CN" altLang="en-US" dirty="0"/>
              <a:t>小红书：</a:t>
            </a:r>
            <a:r>
              <a:rPr lang="en-US" altLang="zh-CN" dirty="0"/>
              <a:t>Tang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0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原创英语课件</a:t>
            </a:r>
            <a:endParaRPr lang="en-US" altLang="zh-CN" dirty="0"/>
          </a:p>
          <a:p>
            <a:r>
              <a:rPr lang="zh-CN" altLang="en-US" dirty="0"/>
              <a:t>小红书：</a:t>
            </a:r>
            <a:r>
              <a:rPr lang="en-US" altLang="zh-CN" dirty="0"/>
              <a:t>Tang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原创英语课件</a:t>
            </a:r>
            <a:endParaRPr lang="en-US" altLang="zh-CN" dirty="0"/>
          </a:p>
          <a:p>
            <a:r>
              <a:rPr lang="zh-CN" altLang="en-US" dirty="0"/>
              <a:t>小红书：</a:t>
            </a:r>
            <a:r>
              <a:rPr lang="en-US" altLang="zh-CN" dirty="0"/>
              <a:t>Tang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06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原创英语课件</a:t>
            </a:r>
            <a:endParaRPr lang="en-US" altLang="zh-CN" dirty="0"/>
          </a:p>
          <a:p>
            <a:r>
              <a:rPr lang="zh-CN" altLang="en-US" dirty="0"/>
              <a:t>小红书：</a:t>
            </a:r>
            <a:r>
              <a:rPr lang="en-US" altLang="zh-CN" dirty="0"/>
              <a:t>Tang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原创英语课件</a:t>
            </a:r>
            <a:endParaRPr lang="en-US" altLang="zh-CN" dirty="0"/>
          </a:p>
          <a:p>
            <a:r>
              <a:rPr lang="zh-CN" altLang="en-US" dirty="0"/>
              <a:t>小红书：</a:t>
            </a:r>
            <a:r>
              <a:rPr lang="en-US" altLang="zh-CN" dirty="0"/>
              <a:t>Tang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36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原创英语课件</a:t>
            </a:r>
            <a:endParaRPr lang="en-US" altLang="zh-CN" dirty="0"/>
          </a:p>
          <a:p>
            <a:r>
              <a:rPr lang="zh-CN" altLang="en-US" dirty="0"/>
              <a:t>小红书：</a:t>
            </a:r>
            <a:r>
              <a:rPr lang="en-US" altLang="zh-CN" dirty="0"/>
              <a:t>Tang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2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Tang</a:t>
            </a:r>
            <a:r>
              <a:rPr lang="zh-CN" altLang="en-US" dirty="0"/>
              <a:t>原创英语课件</a:t>
            </a:r>
            <a:endParaRPr lang="en-US" altLang="zh-CN" dirty="0"/>
          </a:p>
          <a:p>
            <a:r>
              <a:rPr lang="zh-CN" altLang="en-US" dirty="0"/>
              <a:t>小红书：</a:t>
            </a:r>
            <a:r>
              <a:rPr lang="en-US" altLang="zh-CN" dirty="0"/>
              <a:t>Tang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0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/>
          <p:cNvSpPr txBox="1">
            <a:spLocks noChangeArrowheads="1"/>
          </p:cNvSpPr>
          <p:nvPr/>
        </p:nvSpPr>
        <p:spPr bwMode="auto">
          <a:xfrm rot="1209897">
            <a:off x="1217084" y="6515100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0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1"/>
          <p:cNvSpPr txBox="1">
            <a:spLocks noChangeArrowheads="1"/>
          </p:cNvSpPr>
          <p:nvPr/>
        </p:nvSpPr>
        <p:spPr bwMode="auto">
          <a:xfrm rot="21429897">
            <a:off x="5467351" y="6614584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50"/>
          <p:cNvSpPr txBox="1">
            <a:spLocks noChangeArrowheads="1"/>
          </p:cNvSpPr>
          <p:nvPr/>
        </p:nvSpPr>
        <p:spPr bwMode="auto">
          <a:xfrm>
            <a:off x="9273117" y="6614584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/>
          <p:cNvSpPr txBox="1">
            <a:spLocks noChangeArrowheads="1"/>
          </p:cNvSpPr>
          <p:nvPr/>
        </p:nvSpPr>
        <p:spPr bwMode="auto">
          <a:xfrm rot="1209897">
            <a:off x="1217084" y="6515100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0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1"/>
          <p:cNvSpPr txBox="1">
            <a:spLocks noChangeArrowheads="1"/>
          </p:cNvSpPr>
          <p:nvPr/>
        </p:nvSpPr>
        <p:spPr bwMode="auto">
          <a:xfrm rot="21429897">
            <a:off x="5467351" y="6614584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50"/>
          <p:cNvSpPr txBox="1">
            <a:spLocks noChangeArrowheads="1"/>
          </p:cNvSpPr>
          <p:nvPr/>
        </p:nvSpPr>
        <p:spPr bwMode="auto">
          <a:xfrm>
            <a:off x="9273117" y="6614584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13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6"/>
          <p:cNvGrpSpPr/>
          <p:nvPr userDrawn="1"/>
        </p:nvGrpSpPr>
        <p:grpSpPr>
          <a:xfrm>
            <a:off x="-1058" y="-594"/>
            <a:ext cx="12193058" cy="6858594"/>
            <a:chOff x="-1058" y="-594"/>
            <a:chExt cx="12193058" cy="6858594"/>
          </a:xfrm>
        </p:grpSpPr>
        <p:sp>
          <p:nvSpPr>
            <p:cNvPr id="1048582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8"/>
            <p:cNvGrpSpPr/>
            <p:nvPr/>
          </p:nvGrpSpPr>
          <p:grpSpPr>
            <a:xfrm>
              <a:off x="-1058" y="-594"/>
              <a:ext cx="12193058" cy="6858594"/>
              <a:chOff x="-1058" y="-594"/>
              <a:chExt cx="12193058" cy="6858594"/>
            </a:xfrm>
          </p:grpSpPr>
          <p:pic>
            <p:nvPicPr>
              <p:cNvPr id="2097155" name="图片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-1058" y="-594"/>
                <a:ext cx="3330565" cy="1341714"/>
              </a:xfrm>
              <a:custGeom>
                <a:avLst/>
                <a:gdLst>
                  <a:gd name="connsiteX0" fmla="*/ 3330565 w 3330565"/>
                  <a:gd name="connsiteY0" fmla="*/ 0 h 1341714"/>
                  <a:gd name="connsiteX1" fmla="*/ 0 w 3330565"/>
                  <a:gd name="connsiteY1" fmla="*/ 0 h 1341714"/>
                  <a:gd name="connsiteX2" fmla="*/ 9309 w 3330565"/>
                  <a:gd name="connsiteY2" fmla="*/ 21186 h 1341714"/>
                  <a:gd name="connsiteX3" fmla="*/ 210387 w 3330565"/>
                  <a:gd name="connsiteY3" fmla="*/ 274914 h 1341714"/>
                  <a:gd name="connsiteX4" fmla="*/ 322147 w 3330565"/>
                  <a:gd name="connsiteY4" fmla="*/ 366354 h 1341714"/>
                  <a:gd name="connsiteX5" fmla="*/ 433907 w 3330565"/>
                  <a:gd name="connsiteY5" fmla="*/ 478114 h 1341714"/>
                  <a:gd name="connsiteX6" fmla="*/ 687907 w 3330565"/>
                  <a:gd name="connsiteY6" fmla="*/ 620354 h 1341714"/>
                  <a:gd name="connsiteX7" fmla="*/ 789507 w 3330565"/>
                  <a:gd name="connsiteY7" fmla="*/ 681314 h 1341714"/>
                  <a:gd name="connsiteX8" fmla="*/ 860627 w 3330565"/>
                  <a:gd name="connsiteY8" fmla="*/ 732114 h 1341714"/>
                  <a:gd name="connsiteX9" fmla="*/ 1013027 w 3330565"/>
                  <a:gd name="connsiteY9" fmla="*/ 803234 h 1341714"/>
                  <a:gd name="connsiteX10" fmla="*/ 1175587 w 3330565"/>
                  <a:gd name="connsiteY10" fmla="*/ 823554 h 1341714"/>
                  <a:gd name="connsiteX11" fmla="*/ 1521027 w 3330565"/>
                  <a:gd name="connsiteY11" fmla="*/ 854034 h 1341714"/>
                  <a:gd name="connsiteX12" fmla="*/ 1846147 w 3330565"/>
                  <a:gd name="connsiteY12" fmla="*/ 864194 h 1341714"/>
                  <a:gd name="connsiteX13" fmla="*/ 2343987 w 3330565"/>
                  <a:gd name="connsiteY13" fmla="*/ 1047074 h 1341714"/>
                  <a:gd name="connsiteX14" fmla="*/ 2669107 w 3330565"/>
                  <a:gd name="connsiteY14" fmla="*/ 1290914 h 1341714"/>
                  <a:gd name="connsiteX15" fmla="*/ 2740227 w 3330565"/>
                  <a:gd name="connsiteY15" fmla="*/ 1321394 h 1341714"/>
                  <a:gd name="connsiteX16" fmla="*/ 3278707 w 3330565"/>
                  <a:gd name="connsiteY16" fmla="*/ 1341714 h 1341714"/>
                  <a:gd name="connsiteX17" fmla="*/ 3330565 w 3330565"/>
                  <a:gd name="connsiteY17" fmla="*/ 1338833 h 134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0564" h="1341714">
                    <a:moveTo>
                      <a:pt x="3330565" y="0"/>
                    </a:moveTo>
                    <a:lnTo>
                      <a:pt x="0" y="0"/>
                    </a:lnTo>
                    <a:lnTo>
                      <a:pt x="9309" y="21186"/>
                    </a:lnTo>
                    <a:cubicBezTo>
                      <a:pt x="53544" y="122186"/>
                      <a:pt x="50840" y="109866"/>
                      <a:pt x="210387" y="274914"/>
                    </a:cubicBezTo>
                    <a:cubicBezTo>
                      <a:pt x="243841" y="309521"/>
                      <a:pt x="286531" y="333976"/>
                      <a:pt x="322147" y="366354"/>
                    </a:cubicBezTo>
                    <a:cubicBezTo>
                      <a:pt x="361130" y="401793"/>
                      <a:pt x="392321" y="445769"/>
                      <a:pt x="433907" y="478114"/>
                    </a:cubicBezTo>
                    <a:cubicBezTo>
                      <a:pt x="602258" y="609053"/>
                      <a:pt x="549817" y="547675"/>
                      <a:pt x="687907" y="620354"/>
                    </a:cubicBezTo>
                    <a:cubicBezTo>
                      <a:pt x="722857" y="638749"/>
                      <a:pt x="756348" y="659858"/>
                      <a:pt x="789507" y="681314"/>
                    </a:cubicBezTo>
                    <a:cubicBezTo>
                      <a:pt x="813966" y="697141"/>
                      <a:pt x="835051" y="718164"/>
                      <a:pt x="860627" y="732114"/>
                    </a:cubicBezTo>
                    <a:cubicBezTo>
                      <a:pt x="909841" y="758958"/>
                      <a:pt x="959191" y="787604"/>
                      <a:pt x="1013027" y="803234"/>
                    </a:cubicBezTo>
                    <a:cubicBezTo>
                      <a:pt x="1065470" y="818459"/>
                      <a:pt x="1121250" y="818120"/>
                      <a:pt x="1175587" y="823554"/>
                    </a:cubicBezTo>
                    <a:lnTo>
                      <a:pt x="1521027" y="854034"/>
                    </a:lnTo>
                    <a:cubicBezTo>
                      <a:pt x="1629400" y="857421"/>
                      <a:pt x="1738080" y="855372"/>
                      <a:pt x="1846147" y="864194"/>
                    </a:cubicBezTo>
                    <a:cubicBezTo>
                      <a:pt x="2049321" y="880780"/>
                      <a:pt x="2144890" y="940889"/>
                      <a:pt x="2343987" y="1047074"/>
                    </a:cubicBezTo>
                    <a:cubicBezTo>
                      <a:pt x="2437830" y="1097124"/>
                      <a:pt x="2595778" y="1240147"/>
                      <a:pt x="2669107" y="1290914"/>
                    </a:cubicBezTo>
                    <a:cubicBezTo>
                      <a:pt x="2690313" y="1305595"/>
                      <a:pt x="2714524" y="1319252"/>
                      <a:pt x="2740227" y="1321394"/>
                    </a:cubicBezTo>
                    <a:cubicBezTo>
                      <a:pt x="2919228" y="1336311"/>
                      <a:pt x="3099214" y="1334941"/>
                      <a:pt x="3278707" y="1341714"/>
                    </a:cubicBezTo>
                    <a:lnTo>
                      <a:pt x="3330565" y="1338833"/>
                    </a:lnTo>
                    <a:close/>
                  </a:path>
                </a:pathLst>
              </a:custGeom>
            </p:spPr>
          </p:pic>
          <p:pic>
            <p:nvPicPr>
              <p:cNvPr id="2097156" name="图片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8542375" y="4805086"/>
                <a:ext cx="3649625" cy="2052914"/>
              </a:xfrm>
              <a:custGeom>
                <a:avLst/>
                <a:gdLst>
                  <a:gd name="connsiteX0" fmla="*/ 319060 w 3649625"/>
                  <a:gd name="connsiteY0" fmla="*/ 0 h 2052914"/>
                  <a:gd name="connsiteX1" fmla="*/ 0 w 3649625"/>
                  <a:gd name="connsiteY1" fmla="*/ 0 h 2052914"/>
                  <a:gd name="connsiteX2" fmla="*/ 0 w 3649625"/>
                  <a:gd name="connsiteY2" fmla="*/ 2052914 h 2052914"/>
                  <a:gd name="connsiteX3" fmla="*/ 3649625 w 3649625"/>
                  <a:gd name="connsiteY3" fmla="*/ 2052914 h 2052914"/>
                  <a:gd name="connsiteX4" fmla="*/ 3649625 w 3649625"/>
                  <a:gd name="connsiteY4" fmla="*/ 1338833 h 2052914"/>
                  <a:gd name="connsiteX5" fmla="*/ 3597767 w 3649625"/>
                  <a:gd name="connsiteY5" fmla="*/ 1341714 h 2052914"/>
                  <a:gd name="connsiteX6" fmla="*/ 3059287 w 3649625"/>
                  <a:gd name="connsiteY6" fmla="*/ 1321394 h 2052914"/>
                  <a:gd name="connsiteX7" fmla="*/ 2988167 w 3649625"/>
                  <a:gd name="connsiteY7" fmla="*/ 1290914 h 2052914"/>
                  <a:gd name="connsiteX8" fmla="*/ 2663047 w 3649625"/>
                  <a:gd name="connsiteY8" fmla="*/ 1047074 h 2052914"/>
                  <a:gd name="connsiteX9" fmla="*/ 2165207 w 3649625"/>
                  <a:gd name="connsiteY9" fmla="*/ 864194 h 2052914"/>
                  <a:gd name="connsiteX10" fmla="*/ 1840087 w 3649625"/>
                  <a:gd name="connsiteY10" fmla="*/ 854034 h 2052914"/>
                  <a:gd name="connsiteX11" fmla="*/ 1494647 w 3649625"/>
                  <a:gd name="connsiteY11" fmla="*/ 823554 h 2052914"/>
                  <a:gd name="connsiteX12" fmla="*/ 1332087 w 3649625"/>
                  <a:gd name="connsiteY12" fmla="*/ 803234 h 2052914"/>
                  <a:gd name="connsiteX13" fmla="*/ 1179687 w 3649625"/>
                  <a:gd name="connsiteY13" fmla="*/ 732114 h 2052914"/>
                  <a:gd name="connsiteX14" fmla="*/ 1108567 w 3649625"/>
                  <a:gd name="connsiteY14" fmla="*/ 681314 h 2052914"/>
                  <a:gd name="connsiteX15" fmla="*/ 1006967 w 3649625"/>
                  <a:gd name="connsiteY15" fmla="*/ 620354 h 2052914"/>
                  <a:gd name="connsiteX16" fmla="*/ 752967 w 3649625"/>
                  <a:gd name="connsiteY16" fmla="*/ 478114 h 2052914"/>
                  <a:gd name="connsiteX17" fmla="*/ 641207 w 3649625"/>
                  <a:gd name="connsiteY17" fmla="*/ 366354 h 2052914"/>
                  <a:gd name="connsiteX18" fmla="*/ 529447 w 3649625"/>
                  <a:gd name="connsiteY18" fmla="*/ 274914 h 2052914"/>
                  <a:gd name="connsiteX19" fmla="*/ 328369 w 3649625"/>
                  <a:gd name="connsiteY19" fmla="*/ 21186 h 205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49624" h="2052914">
                    <a:moveTo>
                      <a:pt x="319060" y="0"/>
                    </a:moveTo>
                    <a:lnTo>
                      <a:pt x="0" y="0"/>
                    </a:lnTo>
                    <a:lnTo>
                      <a:pt x="0" y="2052914"/>
                    </a:lnTo>
                    <a:lnTo>
                      <a:pt x="3649625" y="2052914"/>
                    </a:lnTo>
                    <a:lnTo>
                      <a:pt x="3649625" y="1338833"/>
                    </a:lnTo>
                    <a:lnTo>
                      <a:pt x="3597767" y="1341714"/>
                    </a:lnTo>
                    <a:cubicBezTo>
                      <a:pt x="3418274" y="1334941"/>
                      <a:pt x="3238288" y="1336311"/>
                      <a:pt x="3059287" y="1321394"/>
                    </a:cubicBezTo>
                    <a:cubicBezTo>
                      <a:pt x="3033584" y="1319252"/>
                      <a:pt x="3009373" y="1305595"/>
                      <a:pt x="2988167" y="1290914"/>
                    </a:cubicBezTo>
                    <a:cubicBezTo>
                      <a:pt x="2914838" y="1240147"/>
                      <a:pt x="2756890" y="1097124"/>
                      <a:pt x="2663047" y="1047074"/>
                    </a:cubicBezTo>
                    <a:cubicBezTo>
                      <a:pt x="2463950" y="940889"/>
                      <a:pt x="2368381" y="880780"/>
                      <a:pt x="2165207" y="864194"/>
                    </a:cubicBezTo>
                    <a:cubicBezTo>
                      <a:pt x="2057140" y="855372"/>
                      <a:pt x="1948460" y="857421"/>
                      <a:pt x="1840087" y="854034"/>
                    </a:cubicBezTo>
                    <a:lnTo>
                      <a:pt x="1494647" y="823554"/>
                    </a:lnTo>
                    <a:cubicBezTo>
                      <a:pt x="1440310" y="818120"/>
                      <a:pt x="1384530" y="818459"/>
                      <a:pt x="1332087" y="803234"/>
                    </a:cubicBezTo>
                    <a:cubicBezTo>
                      <a:pt x="1278251" y="787604"/>
                      <a:pt x="1228901" y="758958"/>
                      <a:pt x="1179687" y="732114"/>
                    </a:cubicBezTo>
                    <a:cubicBezTo>
                      <a:pt x="1154111" y="718164"/>
                      <a:pt x="1133026" y="697141"/>
                      <a:pt x="1108567" y="681314"/>
                    </a:cubicBezTo>
                    <a:cubicBezTo>
                      <a:pt x="1075408" y="659858"/>
                      <a:pt x="1041917" y="638749"/>
                      <a:pt x="1006967" y="620354"/>
                    </a:cubicBezTo>
                    <a:cubicBezTo>
                      <a:pt x="868877" y="547675"/>
                      <a:pt x="921318" y="609053"/>
                      <a:pt x="752967" y="478114"/>
                    </a:cubicBezTo>
                    <a:cubicBezTo>
                      <a:pt x="711381" y="445769"/>
                      <a:pt x="680190" y="401793"/>
                      <a:pt x="641207" y="366354"/>
                    </a:cubicBezTo>
                    <a:cubicBezTo>
                      <a:pt x="605591" y="333976"/>
                      <a:pt x="562901" y="309521"/>
                      <a:pt x="529447" y="274914"/>
                    </a:cubicBezTo>
                    <a:cubicBezTo>
                      <a:pt x="369900" y="109866"/>
                      <a:pt x="372604" y="122186"/>
                      <a:pt x="328369" y="21186"/>
                    </a:cubicBezTo>
                    <a:close/>
                  </a:path>
                </a:pathLst>
              </a:custGeom>
            </p:spPr>
          </p:pic>
        </p:grpSp>
      </p:grpSp>
      <p:sp>
        <p:nvSpPr>
          <p:cNvPr id="1048583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833121" y="294640"/>
            <a:ext cx="10525760" cy="4419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30176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89302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2970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569567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ED892DC-BA68-4A96-B5F0-9F4962CB8B5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8C1A56-5C82-49FD-A625-4B0EEBDC8D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E7E90E1-E09A-48AD-A67A-8E2237D81E2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F667AD-A4E0-4161-A35D-9F69E5A73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6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F041-CC51-4969-9073-B13A04093B5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1048582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2904-F181-45A3-BE02-6DF8AD1E1D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69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6"/>
          <p:cNvGrpSpPr/>
          <p:nvPr userDrawn="1"/>
        </p:nvGrpSpPr>
        <p:grpSpPr>
          <a:xfrm>
            <a:off x="-1058" y="-594"/>
            <a:ext cx="12193058" cy="6858594"/>
            <a:chOff x="-1058" y="-594"/>
            <a:chExt cx="12193058" cy="6858594"/>
          </a:xfrm>
        </p:grpSpPr>
        <p:sp>
          <p:nvSpPr>
            <p:cNvPr id="1048582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8"/>
            <p:cNvGrpSpPr/>
            <p:nvPr/>
          </p:nvGrpSpPr>
          <p:grpSpPr>
            <a:xfrm>
              <a:off x="-1058" y="-594"/>
              <a:ext cx="12193058" cy="6858594"/>
              <a:chOff x="-1058" y="-594"/>
              <a:chExt cx="12193058" cy="6858594"/>
            </a:xfrm>
          </p:grpSpPr>
          <p:pic>
            <p:nvPicPr>
              <p:cNvPr id="2097155" name="图片 9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 flipH="1">
                <a:off x="-1058" y="-594"/>
                <a:ext cx="3330565" cy="1341714"/>
              </a:xfrm>
              <a:custGeom>
                <a:avLst/>
                <a:gdLst>
                  <a:gd name="connsiteX0" fmla="*/ 3330565 w 3330565"/>
                  <a:gd name="connsiteY0" fmla="*/ 0 h 1341714"/>
                  <a:gd name="connsiteX1" fmla="*/ 0 w 3330565"/>
                  <a:gd name="connsiteY1" fmla="*/ 0 h 1341714"/>
                  <a:gd name="connsiteX2" fmla="*/ 9309 w 3330565"/>
                  <a:gd name="connsiteY2" fmla="*/ 21186 h 1341714"/>
                  <a:gd name="connsiteX3" fmla="*/ 210387 w 3330565"/>
                  <a:gd name="connsiteY3" fmla="*/ 274914 h 1341714"/>
                  <a:gd name="connsiteX4" fmla="*/ 322147 w 3330565"/>
                  <a:gd name="connsiteY4" fmla="*/ 366354 h 1341714"/>
                  <a:gd name="connsiteX5" fmla="*/ 433907 w 3330565"/>
                  <a:gd name="connsiteY5" fmla="*/ 478114 h 1341714"/>
                  <a:gd name="connsiteX6" fmla="*/ 687907 w 3330565"/>
                  <a:gd name="connsiteY6" fmla="*/ 620354 h 1341714"/>
                  <a:gd name="connsiteX7" fmla="*/ 789507 w 3330565"/>
                  <a:gd name="connsiteY7" fmla="*/ 681314 h 1341714"/>
                  <a:gd name="connsiteX8" fmla="*/ 860627 w 3330565"/>
                  <a:gd name="connsiteY8" fmla="*/ 732114 h 1341714"/>
                  <a:gd name="connsiteX9" fmla="*/ 1013027 w 3330565"/>
                  <a:gd name="connsiteY9" fmla="*/ 803234 h 1341714"/>
                  <a:gd name="connsiteX10" fmla="*/ 1175587 w 3330565"/>
                  <a:gd name="connsiteY10" fmla="*/ 823554 h 1341714"/>
                  <a:gd name="connsiteX11" fmla="*/ 1521027 w 3330565"/>
                  <a:gd name="connsiteY11" fmla="*/ 854034 h 1341714"/>
                  <a:gd name="connsiteX12" fmla="*/ 1846147 w 3330565"/>
                  <a:gd name="connsiteY12" fmla="*/ 864194 h 1341714"/>
                  <a:gd name="connsiteX13" fmla="*/ 2343987 w 3330565"/>
                  <a:gd name="connsiteY13" fmla="*/ 1047074 h 1341714"/>
                  <a:gd name="connsiteX14" fmla="*/ 2669107 w 3330565"/>
                  <a:gd name="connsiteY14" fmla="*/ 1290914 h 1341714"/>
                  <a:gd name="connsiteX15" fmla="*/ 2740227 w 3330565"/>
                  <a:gd name="connsiteY15" fmla="*/ 1321394 h 1341714"/>
                  <a:gd name="connsiteX16" fmla="*/ 3278707 w 3330565"/>
                  <a:gd name="connsiteY16" fmla="*/ 1341714 h 1341714"/>
                  <a:gd name="connsiteX17" fmla="*/ 3330565 w 3330565"/>
                  <a:gd name="connsiteY17" fmla="*/ 1338833 h 134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0565" h="1341714">
                    <a:moveTo>
                      <a:pt x="3330565" y="0"/>
                    </a:moveTo>
                    <a:lnTo>
                      <a:pt x="0" y="0"/>
                    </a:lnTo>
                    <a:lnTo>
                      <a:pt x="9309" y="21186"/>
                    </a:lnTo>
                    <a:cubicBezTo>
                      <a:pt x="53544" y="122186"/>
                      <a:pt x="50840" y="109866"/>
                      <a:pt x="210387" y="274914"/>
                    </a:cubicBezTo>
                    <a:cubicBezTo>
                      <a:pt x="243841" y="309521"/>
                      <a:pt x="286531" y="333976"/>
                      <a:pt x="322147" y="366354"/>
                    </a:cubicBezTo>
                    <a:cubicBezTo>
                      <a:pt x="361130" y="401793"/>
                      <a:pt x="392321" y="445769"/>
                      <a:pt x="433907" y="478114"/>
                    </a:cubicBezTo>
                    <a:cubicBezTo>
                      <a:pt x="602258" y="609053"/>
                      <a:pt x="549817" y="547675"/>
                      <a:pt x="687907" y="620354"/>
                    </a:cubicBezTo>
                    <a:cubicBezTo>
                      <a:pt x="722857" y="638749"/>
                      <a:pt x="756348" y="659858"/>
                      <a:pt x="789507" y="681314"/>
                    </a:cubicBezTo>
                    <a:cubicBezTo>
                      <a:pt x="813966" y="697141"/>
                      <a:pt x="835051" y="718164"/>
                      <a:pt x="860627" y="732114"/>
                    </a:cubicBezTo>
                    <a:cubicBezTo>
                      <a:pt x="909841" y="758958"/>
                      <a:pt x="959191" y="787604"/>
                      <a:pt x="1013027" y="803234"/>
                    </a:cubicBezTo>
                    <a:cubicBezTo>
                      <a:pt x="1065470" y="818459"/>
                      <a:pt x="1121250" y="818120"/>
                      <a:pt x="1175587" y="823554"/>
                    </a:cubicBezTo>
                    <a:lnTo>
                      <a:pt x="1521027" y="854034"/>
                    </a:lnTo>
                    <a:cubicBezTo>
                      <a:pt x="1629400" y="857421"/>
                      <a:pt x="1738080" y="855372"/>
                      <a:pt x="1846147" y="864194"/>
                    </a:cubicBezTo>
                    <a:cubicBezTo>
                      <a:pt x="2049321" y="880780"/>
                      <a:pt x="2144890" y="940889"/>
                      <a:pt x="2343987" y="1047074"/>
                    </a:cubicBezTo>
                    <a:cubicBezTo>
                      <a:pt x="2437830" y="1097124"/>
                      <a:pt x="2595778" y="1240147"/>
                      <a:pt x="2669107" y="1290914"/>
                    </a:cubicBezTo>
                    <a:cubicBezTo>
                      <a:pt x="2690313" y="1305595"/>
                      <a:pt x="2714524" y="1319252"/>
                      <a:pt x="2740227" y="1321394"/>
                    </a:cubicBezTo>
                    <a:cubicBezTo>
                      <a:pt x="2919228" y="1336311"/>
                      <a:pt x="3099214" y="1334941"/>
                      <a:pt x="3278707" y="1341714"/>
                    </a:cubicBezTo>
                    <a:lnTo>
                      <a:pt x="3330565" y="1338833"/>
                    </a:lnTo>
                    <a:close/>
                  </a:path>
                </a:pathLst>
              </a:custGeom>
            </p:spPr>
          </p:pic>
          <p:pic>
            <p:nvPicPr>
              <p:cNvPr id="2097156" name="图片 10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>
              <a:xfrm flipH="1">
                <a:off x="8542375" y="4805086"/>
                <a:ext cx="3649625" cy="2052914"/>
              </a:xfrm>
              <a:custGeom>
                <a:avLst/>
                <a:gdLst>
                  <a:gd name="connsiteX0" fmla="*/ 319060 w 3649625"/>
                  <a:gd name="connsiteY0" fmla="*/ 0 h 2052914"/>
                  <a:gd name="connsiteX1" fmla="*/ 0 w 3649625"/>
                  <a:gd name="connsiteY1" fmla="*/ 0 h 2052914"/>
                  <a:gd name="connsiteX2" fmla="*/ 0 w 3649625"/>
                  <a:gd name="connsiteY2" fmla="*/ 2052914 h 2052914"/>
                  <a:gd name="connsiteX3" fmla="*/ 3649625 w 3649625"/>
                  <a:gd name="connsiteY3" fmla="*/ 2052914 h 2052914"/>
                  <a:gd name="connsiteX4" fmla="*/ 3649625 w 3649625"/>
                  <a:gd name="connsiteY4" fmla="*/ 1338833 h 2052914"/>
                  <a:gd name="connsiteX5" fmla="*/ 3597767 w 3649625"/>
                  <a:gd name="connsiteY5" fmla="*/ 1341714 h 2052914"/>
                  <a:gd name="connsiteX6" fmla="*/ 3059287 w 3649625"/>
                  <a:gd name="connsiteY6" fmla="*/ 1321394 h 2052914"/>
                  <a:gd name="connsiteX7" fmla="*/ 2988167 w 3649625"/>
                  <a:gd name="connsiteY7" fmla="*/ 1290914 h 2052914"/>
                  <a:gd name="connsiteX8" fmla="*/ 2663047 w 3649625"/>
                  <a:gd name="connsiteY8" fmla="*/ 1047074 h 2052914"/>
                  <a:gd name="connsiteX9" fmla="*/ 2165207 w 3649625"/>
                  <a:gd name="connsiteY9" fmla="*/ 864194 h 2052914"/>
                  <a:gd name="connsiteX10" fmla="*/ 1840087 w 3649625"/>
                  <a:gd name="connsiteY10" fmla="*/ 854034 h 2052914"/>
                  <a:gd name="connsiteX11" fmla="*/ 1494647 w 3649625"/>
                  <a:gd name="connsiteY11" fmla="*/ 823554 h 2052914"/>
                  <a:gd name="connsiteX12" fmla="*/ 1332087 w 3649625"/>
                  <a:gd name="connsiteY12" fmla="*/ 803234 h 2052914"/>
                  <a:gd name="connsiteX13" fmla="*/ 1179687 w 3649625"/>
                  <a:gd name="connsiteY13" fmla="*/ 732114 h 2052914"/>
                  <a:gd name="connsiteX14" fmla="*/ 1108567 w 3649625"/>
                  <a:gd name="connsiteY14" fmla="*/ 681314 h 2052914"/>
                  <a:gd name="connsiteX15" fmla="*/ 1006967 w 3649625"/>
                  <a:gd name="connsiteY15" fmla="*/ 620354 h 2052914"/>
                  <a:gd name="connsiteX16" fmla="*/ 752967 w 3649625"/>
                  <a:gd name="connsiteY16" fmla="*/ 478114 h 2052914"/>
                  <a:gd name="connsiteX17" fmla="*/ 641207 w 3649625"/>
                  <a:gd name="connsiteY17" fmla="*/ 366354 h 2052914"/>
                  <a:gd name="connsiteX18" fmla="*/ 529447 w 3649625"/>
                  <a:gd name="connsiteY18" fmla="*/ 274914 h 2052914"/>
                  <a:gd name="connsiteX19" fmla="*/ 328369 w 3649625"/>
                  <a:gd name="connsiteY19" fmla="*/ 21186 h 205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49625" h="2052914">
                    <a:moveTo>
                      <a:pt x="319060" y="0"/>
                    </a:moveTo>
                    <a:lnTo>
                      <a:pt x="0" y="0"/>
                    </a:lnTo>
                    <a:lnTo>
                      <a:pt x="0" y="2052914"/>
                    </a:lnTo>
                    <a:lnTo>
                      <a:pt x="3649625" y="2052914"/>
                    </a:lnTo>
                    <a:lnTo>
                      <a:pt x="3649625" y="1338833"/>
                    </a:lnTo>
                    <a:lnTo>
                      <a:pt x="3597767" y="1341714"/>
                    </a:lnTo>
                    <a:cubicBezTo>
                      <a:pt x="3418274" y="1334941"/>
                      <a:pt x="3238288" y="1336311"/>
                      <a:pt x="3059287" y="1321394"/>
                    </a:cubicBezTo>
                    <a:cubicBezTo>
                      <a:pt x="3033584" y="1319252"/>
                      <a:pt x="3009373" y="1305595"/>
                      <a:pt x="2988167" y="1290914"/>
                    </a:cubicBezTo>
                    <a:cubicBezTo>
                      <a:pt x="2914838" y="1240147"/>
                      <a:pt x="2756890" y="1097124"/>
                      <a:pt x="2663047" y="1047074"/>
                    </a:cubicBezTo>
                    <a:cubicBezTo>
                      <a:pt x="2463950" y="940889"/>
                      <a:pt x="2368381" y="880780"/>
                      <a:pt x="2165207" y="864194"/>
                    </a:cubicBezTo>
                    <a:cubicBezTo>
                      <a:pt x="2057140" y="855372"/>
                      <a:pt x="1948460" y="857421"/>
                      <a:pt x="1840087" y="854034"/>
                    </a:cubicBezTo>
                    <a:lnTo>
                      <a:pt x="1494647" y="823554"/>
                    </a:lnTo>
                    <a:cubicBezTo>
                      <a:pt x="1440310" y="818120"/>
                      <a:pt x="1384530" y="818459"/>
                      <a:pt x="1332087" y="803234"/>
                    </a:cubicBezTo>
                    <a:cubicBezTo>
                      <a:pt x="1278251" y="787604"/>
                      <a:pt x="1228901" y="758958"/>
                      <a:pt x="1179687" y="732114"/>
                    </a:cubicBezTo>
                    <a:cubicBezTo>
                      <a:pt x="1154111" y="718164"/>
                      <a:pt x="1133026" y="697141"/>
                      <a:pt x="1108567" y="681314"/>
                    </a:cubicBezTo>
                    <a:cubicBezTo>
                      <a:pt x="1075408" y="659858"/>
                      <a:pt x="1041917" y="638749"/>
                      <a:pt x="1006967" y="620354"/>
                    </a:cubicBezTo>
                    <a:cubicBezTo>
                      <a:pt x="868877" y="547675"/>
                      <a:pt x="921318" y="609053"/>
                      <a:pt x="752967" y="478114"/>
                    </a:cubicBezTo>
                    <a:cubicBezTo>
                      <a:pt x="711381" y="445769"/>
                      <a:pt x="680190" y="401793"/>
                      <a:pt x="641207" y="366354"/>
                    </a:cubicBezTo>
                    <a:cubicBezTo>
                      <a:pt x="605591" y="333976"/>
                      <a:pt x="562901" y="309521"/>
                      <a:pt x="529447" y="274914"/>
                    </a:cubicBezTo>
                    <a:cubicBezTo>
                      <a:pt x="369900" y="109866"/>
                      <a:pt x="372604" y="122186"/>
                      <a:pt x="328369" y="21186"/>
                    </a:cubicBezTo>
                    <a:close/>
                  </a:path>
                </a:pathLst>
              </a:custGeom>
            </p:spPr>
          </p:pic>
        </p:grpSp>
      </p:grpSp>
      <p:sp>
        <p:nvSpPr>
          <p:cNvPr id="1048583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833121" y="294640"/>
            <a:ext cx="10525760" cy="4419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569567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ED892DC-BA68-4A96-B5F0-9F4962CB8B5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8C1A56-5C82-49FD-A625-4B0EEBDC8D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E7E90E1-E09A-48AD-A67A-8E2237D81E2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F667AD-A4E0-4161-A35D-9F69E5A733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/>
          <p:cNvSpPr txBox="1">
            <a:spLocks noChangeArrowheads="1"/>
          </p:cNvSpPr>
          <p:nvPr/>
        </p:nvSpPr>
        <p:spPr bwMode="auto">
          <a:xfrm rot="1209897">
            <a:off x="1217084" y="5939367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0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1"/>
          <p:cNvSpPr txBox="1">
            <a:spLocks noChangeArrowheads="1"/>
          </p:cNvSpPr>
          <p:nvPr/>
        </p:nvSpPr>
        <p:spPr bwMode="auto">
          <a:xfrm rot="21429897">
            <a:off x="5467351" y="6038851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50"/>
          <p:cNvSpPr txBox="1">
            <a:spLocks noChangeArrowheads="1"/>
          </p:cNvSpPr>
          <p:nvPr/>
        </p:nvSpPr>
        <p:spPr bwMode="auto">
          <a:xfrm>
            <a:off x="9273117" y="6038851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"/>
          <p:cNvSpPr txBox="1">
            <a:spLocks noChangeArrowheads="1"/>
          </p:cNvSpPr>
          <p:nvPr/>
        </p:nvSpPr>
        <p:spPr bwMode="auto">
          <a:xfrm rot="1209897">
            <a:off x="1217084" y="6515100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0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51"/>
          <p:cNvSpPr txBox="1">
            <a:spLocks noChangeArrowheads="1"/>
          </p:cNvSpPr>
          <p:nvPr/>
        </p:nvSpPr>
        <p:spPr bwMode="auto">
          <a:xfrm rot="21429897">
            <a:off x="5467351" y="6614584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 dirty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50"/>
          <p:cNvSpPr txBox="1">
            <a:spLocks noChangeArrowheads="1"/>
          </p:cNvSpPr>
          <p:nvPr/>
        </p:nvSpPr>
        <p:spPr bwMode="auto">
          <a:xfrm>
            <a:off x="9273117" y="6614584"/>
            <a:ext cx="309880" cy="1936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665" b="1" i="0" u="none" strike="noStrike" kern="1200" cap="none" spc="0" normalizeH="0" baseline="0" noProof="0">
              <a:ln>
                <a:noFill/>
              </a:ln>
              <a:solidFill>
                <a:srgbClr val="A9D18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64713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8" r:id="rId4"/>
    <p:sldLayoutId id="2147483739" r:id="rId5"/>
    <p:sldLayoutId id="2147483740" r:id="rId6"/>
    <p:sldLayoutId id="2147483741" r:id="rId7"/>
    <p:sldLayoutId id="214748374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8F041-CC51-4969-9073-B13A04093B5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2904-F181-45A3-BE02-6DF8AD1E1D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96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44.png"/><Relationship Id="rId5" Type="http://schemas.openxmlformats.org/officeDocument/2006/relationships/tags" Target="../tags/tag42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1.jpeg"/><Relationship Id="rId4" Type="http://schemas.openxmlformats.org/officeDocument/2006/relationships/image" Target="../media/image22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2.jpe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7.xml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WAV"/><Relationship Id="rId10" Type="http://schemas.openxmlformats.org/officeDocument/2006/relationships/image" Target="../media/image35.png"/><Relationship Id="rId4" Type="http://schemas.microsoft.com/office/2007/relationships/media" Target="../media/media4.WAV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矩形 11"/>
          <p:cNvSpPr/>
          <p:nvPr/>
        </p:nvSpPr>
        <p:spPr>
          <a:xfrm>
            <a:off x="0" y="2210650"/>
            <a:ext cx="12192000" cy="4168578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 t="-2151" b="-1179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pic>
        <p:nvPicPr>
          <p:cNvPr id="2097168" name="图片 4"/>
          <p:cNvPicPr>
            <a:picLocks noChangeAspect="1"/>
          </p:cNvPicPr>
          <p:nvPr/>
        </p:nvPicPr>
        <p:blipFill rotWithShape="1">
          <a:blip r:embed="rId6" cstate="email"/>
          <a:srcRect t="1" r="11412" b="56978"/>
          <a:stretch>
            <a:fillRect/>
          </a:stretch>
        </p:blipFill>
        <p:spPr>
          <a:xfrm>
            <a:off x="0" y="0"/>
            <a:ext cx="8686800" cy="2671346"/>
          </a:xfrm>
          <a:prstGeom prst="rect">
            <a:avLst/>
          </a:prstGeom>
        </p:spPr>
      </p:pic>
      <p:pic>
        <p:nvPicPr>
          <p:cNvPr id="2097169" name="图片 12"/>
          <p:cNvPicPr>
            <a:picLocks noChangeAspect="1"/>
          </p:cNvPicPr>
          <p:nvPr/>
        </p:nvPicPr>
        <p:blipFill rotWithShape="1">
          <a:blip r:embed="rId7" cstate="email"/>
          <a:srcRect t="44062"/>
          <a:stretch>
            <a:fillRect/>
          </a:stretch>
        </p:blipFill>
        <p:spPr>
          <a:xfrm>
            <a:off x="10094852" y="583461"/>
            <a:ext cx="1235975" cy="708268"/>
          </a:xfrm>
          <a:prstGeom prst="rect">
            <a:avLst/>
          </a:prstGeom>
        </p:spPr>
      </p:pic>
      <p:pic>
        <p:nvPicPr>
          <p:cNvPr id="15" name="图片 14" descr="08d7da8843d630a85cf8061714b4bdd6">
            <a:extLst>
              <a:ext uri="{FF2B5EF4-FFF2-40B4-BE49-F238E27FC236}">
                <a16:creationId xmlns:a16="http://schemas.microsoft.com/office/drawing/2014/main" id="{8BD036E6-185A-41C5-B783-1026EEFEA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156" y="-19498"/>
            <a:ext cx="11836674" cy="686016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459C118-8718-F361-F891-A7B3B93D25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61173" y="918677"/>
            <a:ext cx="5041437" cy="54086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Period 1. Section A (1a-2c)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----Talk about problems in daily life and give advice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Period 2. Section A (2d&amp;GF-4c)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----Use the sentence pattern 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Why don’t you...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 give advice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----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Use the conjunctions 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until/ although/ so that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correctly</a:t>
            </a:r>
            <a:endParaRPr kumimoji="0" lang="en-US" altLang="zh-CN" sz="2200" b="1" i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Period 3. Section A (3a-3c)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----F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ind out 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 panose="020B0503020204020204" charset="-122"/>
              </a:rPr>
              <a:t>Sad and Thirteen’s problems and give advice</a:t>
            </a:r>
            <a:endParaRPr kumimoji="0" lang="en-US" altLang="zh-CN" sz="2200" b="1" i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----R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ealize the importance of communication and 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reflect how we can build good relations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F6F8C1-A51C-6FC5-534F-54C20C35FD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65029" y="937595"/>
            <a:ext cx="5190382" cy="52685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Period 4. Section B (1a-1e)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----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Listen to the problems Wei Ming talks about and the advice Alice gives to him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----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Learn to face the difficulties and solve problems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Period 5. Section B (2a-2e)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----Get different people’s opinions on whether kids should take after-school activities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----Keep a balance between pressure and life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Period 6. Section B (3a-Self Check)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----Finish your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Trouble Away Book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图标&#10;&#10;描述已自动生成">
            <a:extLst>
              <a:ext uri="{FF2B5EF4-FFF2-40B4-BE49-F238E27FC236}">
                <a16:creationId xmlns:a16="http://schemas.microsoft.com/office/drawing/2014/main" id="{7F901A1A-F07E-1395-BE48-AB3EB13C4D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208" y="2245163"/>
            <a:ext cx="1113537" cy="1113537"/>
          </a:xfrm>
          <a:prstGeom prst="rect">
            <a:avLst/>
          </a:prstGeom>
        </p:spPr>
      </p:pic>
      <p:sp>
        <p:nvSpPr>
          <p:cNvPr id="2" name="文本框 9">
            <a:extLst>
              <a:ext uri="{FF2B5EF4-FFF2-40B4-BE49-F238E27FC236}">
                <a16:creationId xmlns:a16="http://schemas.microsoft.com/office/drawing/2014/main" id="{25ED46D4-A63B-BC5D-D4DA-6B6326B156A2}"/>
              </a:ext>
            </a:extLst>
          </p:cNvPr>
          <p:cNvSpPr txBox="1"/>
          <p:nvPr/>
        </p:nvSpPr>
        <p:spPr>
          <a:xfrm>
            <a:off x="799990" y="394137"/>
            <a:ext cx="3570211" cy="393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Trouble Away Book</a:t>
            </a:r>
          </a:p>
        </p:txBody>
      </p:sp>
    </p:spTree>
    <p:extLst>
      <p:ext uri="{BB962C8B-B14F-4D97-AF65-F5344CB8AC3E}">
        <p14:creationId xmlns:p14="http://schemas.microsoft.com/office/powerpoint/2010/main" val="511568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EFEF8C24-2B5A-9A4B-8D05-77DE5650E3B9}"/>
              </a:ext>
            </a:extLst>
          </p:cNvPr>
          <p:cNvGrpSpPr/>
          <p:nvPr/>
        </p:nvGrpSpPr>
        <p:grpSpPr>
          <a:xfrm>
            <a:off x="-2120" y="13336"/>
            <a:ext cx="12210422" cy="6857681"/>
            <a:chOff x="-2120" y="13336"/>
            <a:chExt cx="12210422" cy="685768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7D9D93E-7244-97B5-A898-77C1EE99F447}"/>
                </a:ext>
              </a:extLst>
            </p:cNvPr>
            <p:cNvSpPr/>
            <p:nvPr/>
          </p:nvSpPr>
          <p:spPr>
            <a:xfrm rot="16200000">
              <a:off x="-3149858" y="3172336"/>
              <a:ext cx="6820068" cy="524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51F39EF-6EC7-1800-C85B-20C31E65357C}"/>
                </a:ext>
              </a:extLst>
            </p:cNvPr>
            <p:cNvSpPr/>
            <p:nvPr/>
          </p:nvSpPr>
          <p:spPr>
            <a:xfrm rot="16200000">
              <a:off x="8492406" y="3128770"/>
              <a:ext cx="6820068" cy="6117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85B54E3-54ED-BA2B-6AFF-C9531E437089}"/>
                </a:ext>
              </a:extLst>
            </p:cNvPr>
            <p:cNvSpPr/>
            <p:nvPr/>
          </p:nvSpPr>
          <p:spPr>
            <a:xfrm>
              <a:off x="0" y="13336"/>
              <a:ext cx="12187555" cy="6724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5BF9628-C9B6-5368-DFCF-0BA21662D9DB}"/>
                </a:ext>
              </a:extLst>
            </p:cNvPr>
            <p:cNvSpPr/>
            <p:nvPr/>
          </p:nvSpPr>
          <p:spPr>
            <a:xfrm>
              <a:off x="0" y="6333294"/>
              <a:ext cx="12187555" cy="5377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D8B4C4E9-28E3-D374-BE1A-B2CE1DC7A1B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3157" y="871598"/>
            <a:ext cx="11161240" cy="546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1325" indent="-441325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90678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31445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722755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130425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87625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044825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502025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959225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cs typeface="Arial"/>
              </a:rPr>
              <a:t>1. How does Kim feel about her sister after her sister gave back the things?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cs typeface="Arial"/>
              </a:rPr>
              <a:t>2. Does Dave think it is all right for Kim’s sister to take away Kim’s things? How do you know?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cs typeface="Arial"/>
              </a:rPr>
              <a:t>    </a:t>
            </a:r>
            <a:r>
              <a:rPr lang="en-US" altLang="zh-CN" b="1" dirty="0">
                <a:solidFill>
                  <a:srgbClr val="FF0000"/>
                </a:solidFill>
                <a:cs typeface="Arial"/>
              </a:rPr>
              <a:t>No, he doesn’t. He said that’s not very nice.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cs typeface="Arial"/>
              </a:rPr>
              <a:t>3. Does Dave think the two sisters have a serious problem? How do you know?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cs typeface="Arial"/>
              </a:rPr>
              <a:t>    </a:t>
            </a:r>
            <a:r>
              <a:rPr lang="en-US" altLang="zh-CN" b="1" dirty="0">
                <a:solidFill>
                  <a:srgbClr val="FF0000"/>
                </a:solidFill>
                <a:cs typeface="Arial"/>
              </a:rPr>
              <a:t>No, he doesn’t. Because he said it’s not a big deal.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cs typeface="Arial"/>
              </a:rPr>
              <a:t>4. What does Dave mean by saying “Hope things work out”?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cs typeface="Arial"/>
              </a:rPr>
              <a:t>    </a:t>
            </a:r>
            <a:r>
              <a:rPr lang="en-US" altLang="zh-CN" b="1" dirty="0">
                <a:solidFill>
                  <a:srgbClr val="FF0000"/>
                </a:solidFill>
                <a:cs typeface="Arial"/>
              </a:rPr>
              <a:t>He means they can be friends again.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4F34C38-EDE6-02A2-51AE-A36C2B683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9125" y="1333218"/>
            <a:ext cx="637520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Kim still feels angry with her sister.</a:t>
            </a: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14D49FAA-43B1-1774-E4F4-C735BED1CE97}"/>
              </a:ext>
            </a:extLst>
          </p:cNvPr>
          <p:cNvGrpSpPr/>
          <p:nvPr/>
        </p:nvGrpSpPr>
        <p:grpSpPr>
          <a:xfrm>
            <a:off x="450600" y="96741"/>
            <a:ext cx="983752" cy="694108"/>
            <a:chOff x="7195878" y="2557638"/>
            <a:chExt cx="718999" cy="57132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1844BB6-0F64-8258-582F-55BBB1BBEDAC}"/>
                </a:ext>
              </a:extLst>
            </p:cNvPr>
            <p:cNvSpPr/>
            <p:nvPr/>
          </p:nvSpPr>
          <p:spPr>
            <a:xfrm>
              <a:off x="7197119" y="2565426"/>
              <a:ext cx="565042" cy="563537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EEECE1">
                  <a:lumMod val="90000"/>
                </a:srgbClr>
              </a:solidFill>
              <a:prstDash val="solid"/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4B308B93-6D4E-133D-04D8-EE4BD29C2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5878" y="2557638"/>
              <a:ext cx="718999" cy="56913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2d</a:t>
              </a:r>
            </a:p>
          </p:txBody>
        </p:sp>
      </p:grpSp>
      <p:sp>
        <p:nvSpPr>
          <p:cNvPr id="20" name="Text Box 2">
            <a:extLst>
              <a:ext uri="{FF2B5EF4-FFF2-40B4-BE49-F238E27FC236}">
                <a16:creationId xmlns:a16="http://schemas.microsoft.com/office/drawing/2014/main" id="{C83843C1-2FE5-CC90-6FBE-47FE97752F3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90932" y="50355"/>
            <a:ext cx="75186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200" b="1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Read 2d and answer the questions.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2DAD43F-F403-1B31-C902-DE1C01A8283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0932" y="60969"/>
            <a:ext cx="7387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+mj-ea"/>
                <a:ea typeface="+mj-ea"/>
                <a:cs typeface="Arial" panose="020B0604020202020204" pitchFamily="34" charset="0"/>
              </a:rPr>
              <a:t>Read 2d and answer the questions.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288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4BDE7E7-54B6-F10E-E618-754CBEB3D6DB}"/>
              </a:ext>
            </a:extLst>
          </p:cNvPr>
          <p:cNvGrpSpPr/>
          <p:nvPr/>
        </p:nvGrpSpPr>
        <p:grpSpPr>
          <a:xfrm>
            <a:off x="-2120" y="13336"/>
            <a:ext cx="12210422" cy="6857681"/>
            <a:chOff x="-2120" y="13336"/>
            <a:chExt cx="12210422" cy="685768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D1C75F6-DA17-B80F-E74C-B6B0E08C6F2A}"/>
                </a:ext>
              </a:extLst>
            </p:cNvPr>
            <p:cNvSpPr/>
            <p:nvPr/>
          </p:nvSpPr>
          <p:spPr>
            <a:xfrm rot="16200000">
              <a:off x="-3149858" y="3172336"/>
              <a:ext cx="6820068" cy="524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C830769-AE44-09FF-2848-F7ED4127B4F3}"/>
                </a:ext>
              </a:extLst>
            </p:cNvPr>
            <p:cNvSpPr/>
            <p:nvPr/>
          </p:nvSpPr>
          <p:spPr>
            <a:xfrm rot="16200000">
              <a:off x="8492406" y="3128770"/>
              <a:ext cx="6820068" cy="6117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EA45B6B-D62C-F963-7634-AFAE0BFBD336}"/>
                </a:ext>
              </a:extLst>
            </p:cNvPr>
            <p:cNvSpPr/>
            <p:nvPr/>
          </p:nvSpPr>
          <p:spPr>
            <a:xfrm>
              <a:off x="0" y="13336"/>
              <a:ext cx="12187555" cy="6724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04EE002-D730-3231-42CA-C7498A792369}"/>
                </a:ext>
              </a:extLst>
            </p:cNvPr>
            <p:cNvSpPr/>
            <p:nvPr/>
          </p:nvSpPr>
          <p:spPr>
            <a:xfrm>
              <a:off x="0" y="6333294"/>
              <a:ext cx="12187555" cy="5377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grpSp>
        <p:nvGrpSpPr>
          <p:cNvPr id="50186" name="组合 1"/>
          <p:cNvGrpSpPr/>
          <p:nvPr/>
        </p:nvGrpSpPr>
        <p:grpSpPr>
          <a:xfrm>
            <a:off x="298453" y="63597"/>
            <a:ext cx="917890" cy="647638"/>
            <a:chOff x="7195878" y="2557638"/>
            <a:chExt cx="718999" cy="571325"/>
          </a:xfrm>
        </p:grpSpPr>
        <p:sp>
          <p:nvSpPr>
            <p:cNvPr id="112" name="椭圆 111"/>
            <p:cNvSpPr/>
            <p:nvPr/>
          </p:nvSpPr>
          <p:spPr>
            <a:xfrm>
              <a:off x="7197119" y="2565426"/>
              <a:ext cx="565042" cy="563537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EEECE1">
                  <a:lumMod val="90000"/>
                </a:srgbClr>
              </a:solidFill>
              <a:prstDash val="solid"/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13" name="TextBox 3"/>
            <p:cNvSpPr txBox="1">
              <a:spLocks noChangeArrowheads="1"/>
            </p:cNvSpPr>
            <p:nvPr/>
          </p:nvSpPr>
          <p:spPr bwMode="auto">
            <a:xfrm>
              <a:off x="7195878" y="2557638"/>
              <a:ext cx="718999" cy="56913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2d</a:t>
              </a:r>
            </a:p>
          </p:txBody>
        </p:sp>
      </p:grpSp>
      <p:sp>
        <p:nvSpPr>
          <p:cNvPr id="110" name="矩形 109"/>
          <p:cNvSpPr/>
          <p:nvPr/>
        </p:nvSpPr>
        <p:spPr>
          <a:xfrm>
            <a:off x="1216343" y="58994"/>
            <a:ext cx="6663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Role-play the conversation.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30562" y="818092"/>
            <a:ext cx="10695517" cy="532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You look sad, Kim. What’s wrong?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Well, I </a:t>
            </a:r>
            <a:r>
              <a:rPr kumimoji="0" lang="en-US" altLang="zh-CN" sz="3735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found my sister </a:t>
            </a:r>
            <a:r>
              <a:rPr kumimoji="0" lang="en-US" altLang="zh-CN" sz="3735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looking through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things yesterday. She took some of my new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magazines and CDs.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Hmm… That’s not very nice. Did she give them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back to you?</a:t>
            </a:r>
            <a:endParaRPr kumimoji="0" lang="en-US" altLang="zh-CN" sz="3735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Yes, but I</a:t>
            </a:r>
            <a:r>
              <a:rPr kumimoji="0" lang="en-US" altLang="zh-CN" sz="3735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’m</a:t>
            </a:r>
            <a:r>
              <a:rPr kumimoji="0" lang="en-US" altLang="zh-CN" sz="3735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still </a:t>
            </a:r>
            <a:r>
              <a:rPr kumimoji="0" lang="en-US" altLang="zh-CN" sz="3735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angry with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her. What should I do?</a:t>
            </a:r>
          </a:p>
        </p:txBody>
      </p:sp>
      <p:pic>
        <p:nvPicPr>
          <p:cNvPr id="12" name="图片 11" descr="retouch_2022031223071051"/>
          <p:cNvPicPr>
            <a:picLocks noChangeAspect="1"/>
          </p:cNvPicPr>
          <p:nvPr/>
        </p:nvPicPr>
        <p:blipFill>
          <a:blip r:embed="rId3"/>
          <a:srcRect b="38667"/>
          <a:stretch>
            <a:fillRect/>
          </a:stretch>
        </p:blipFill>
        <p:spPr>
          <a:xfrm>
            <a:off x="872490" y="1050925"/>
            <a:ext cx="567690" cy="5715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3" name="图片 12" descr="u_2429102638_3083870665&amp;fm_253&amp;fmt_auto&amp;app_138&amp;f_JPEG"/>
          <p:cNvPicPr>
            <a:picLocks noChangeAspect="1"/>
          </p:cNvPicPr>
          <p:nvPr/>
        </p:nvPicPr>
        <p:blipFill>
          <a:blip r:embed="rId4"/>
          <a:srcRect t="7730" b="33660"/>
          <a:stretch>
            <a:fillRect/>
          </a:stretch>
        </p:blipFill>
        <p:spPr>
          <a:xfrm>
            <a:off x="825500" y="1734185"/>
            <a:ext cx="637540" cy="571500"/>
          </a:xfrm>
          <a:prstGeom prst="rect">
            <a:avLst/>
          </a:prstGeom>
        </p:spPr>
      </p:pic>
      <p:pic>
        <p:nvPicPr>
          <p:cNvPr id="14" name="图片 13" descr="retouch_2022031223071051"/>
          <p:cNvPicPr>
            <a:picLocks noChangeAspect="1"/>
          </p:cNvPicPr>
          <p:nvPr/>
        </p:nvPicPr>
        <p:blipFill>
          <a:blip r:embed="rId3"/>
          <a:srcRect b="38667"/>
          <a:stretch>
            <a:fillRect/>
          </a:stretch>
        </p:blipFill>
        <p:spPr>
          <a:xfrm>
            <a:off x="872490" y="3964940"/>
            <a:ext cx="567690" cy="5715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图片 14" descr="u_2429102638_3083870665&amp;fm_253&amp;fmt_auto&amp;app_138&amp;f_JPEG"/>
          <p:cNvPicPr>
            <a:picLocks noChangeAspect="1"/>
          </p:cNvPicPr>
          <p:nvPr/>
        </p:nvPicPr>
        <p:blipFill>
          <a:blip r:embed="rId4"/>
          <a:srcRect t="7730" b="33660"/>
          <a:stretch>
            <a:fillRect/>
          </a:stretch>
        </p:blipFill>
        <p:spPr>
          <a:xfrm>
            <a:off x="825500" y="5403850"/>
            <a:ext cx="637540" cy="571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689100" y="2442210"/>
            <a:ext cx="3989070" cy="1246505"/>
          </a:xfrm>
          <a:prstGeom prst="rect">
            <a:avLst/>
          </a:prstGeom>
          <a:solidFill>
            <a:srgbClr val="FFF7A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algn="ctr" defTabSz="914400" rtl="0" eaLnBrk="1" fontAlgn="base" latinLnBrk="0" hangingPunct="1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find sb. doing sth.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发现某人在做某事</a:t>
            </a:r>
          </a:p>
        </p:txBody>
      </p:sp>
      <p:sp>
        <p:nvSpPr>
          <p:cNvPr id="16" name="矩形 15"/>
          <p:cNvSpPr/>
          <p:nvPr/>
        </p:nvSpPr>
        <p:spPr>
          <a:xfrm>
            <a:off x="6432550" y="2351405"/>
            <a:ext cx="4947920" cy="1474470"/>
          </a:xfrm>
          <a:prstGeom prst="rect">
            <a:avLst/>
          </a:prstGeom>
          <a:solidFill>
            <a:srgbClr val="FFF7A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dirty="0">
              <a:ln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look through</a:t>
            </a:r>
            <a:r>
              <a:rPr lang="en-US" altLang="zh-CN" sz="280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意为“</a:t>
            </a:r>
            <a:r>
              <a:rPr lang="en-US" altLang="zh-CN" sz="280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浏览；快速查看</a:t>
            </a:r>
            <a:r>
              <a:rPr lang="en-US" altLang="zh-CN" sz="280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”，</a:t>
            </a:r>
            <a:r>
              <a:rPr lang="en-US" altLang="zh-CN" sz="280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为“动词+介词”短语，后面接物</a:t>
            </a:r>
            <a:r>
              <a:rPr lang="en-US" altLang="zh-CN" sz="280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02760" y="4427220"/>
            <a:ext cx="3358515" cy="1047750"/>
          </a:xfrm>
          <a:prstGeom prst="rect">
            <a:avLst/>
          </a:prstGeom>
          <a:solidFill>
            <a:srgbClr val="FFF7A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be angry with sb.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生某人的气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B945A-6128-238F-EB38-BEA46EF626AB}"/>
              </a:ext>
            </a:extLst>
          </p:cNvPr>
          <p:cNvSpPr/>
          <p:nvPr/>
        </p:nvSpPr>
        <p:spPr>
          <a:xfrm>
            <a:off x="1216343" y="50754"/>
            <a:ext cx="6663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+mj-ea"/>
                <a:ea typeface="+mj-ea"/>
                <a:cs typeface="Arial" panose="020B0604020202020204" pitchFamily="34" charset="0"/>
              </a:rPr>
              <a:t>Role-play the conversation.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9" grpId="0" bldLvl="0" animBg="1"/>
      <p:bldP spid="19" grpId="1" animBg="1"/>
      <p:bldP spid="16" grpId="0" bldLvl="0" animBg="1"/>
      <p:bldP spid="16" grpId="1" animBg="1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4BDE7E7-54B6-F10E-E618-754CBEB3D6DB}"/>
              </a:ext>
            </a:extLst>
          </p:cNvPr>
          <p:cNvGrpSpPr/>
          <p:nvPr/>
        </p:nvGrpSpPr>
        <p:grpSpPr>
          <a:xfrm>
            <a:off x="-2120" y="13336"/>
            <a:ext cx="12210422" cy="6857681"/>
            <a:chOff x="-2120" y="13336"/>
            <a:chExt cx="12210422" cy="685768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D1C75F6-DA17-B80F-E74C-B6B0E08C6F2A}"/>
                </a:ext>
              </a:extLst>
            </p:cNvPr>
            <p:cNvSpPr/>
            <p:nvPr/>
          </p:nvSpPr>
          <p:spPr>
            <a:xfrm rot="16200000">
              <a:off x="-3149858" y="3172336"/>
              <a:ext cx="6820068" cy="524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C830769-AE44-09FF-2848-F7ED4127B4F3}"/>
                </a:ext>
              </a:extLst>
            </p:cNvPr>
            <p:cNvSpPr/>
            <p:nvPr/>
          </p:nvSpPr>
          <p:spPr>
            <a:xfrm rot="16200000">
              <a:off x="8492406" y="3128770"/>
              <a:ext cx="6820068" cy="6117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EA45B6B-D62C-F963-7634-AFAE0BFBD336}"/>
                </a:ext>
              </a:extLst>
            </p:cNvPr>
            <p:cNvSpPr/>
            <p:nvPr/>
          </p:nvSpPr>
          <p:spPr>
            <a:xfrm>
              <a:off x="0" y="13336"/>
              <a:ext cx="12187555" cy="6724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04EE002-D730-3231-42CA-C7498A792369}"/>
                </a:ext>
              </a:extLst>
            </p:cNvPr>
            <p:cNvSpPr/>
            <p:nvPr/>
          </p:nvSpPr>
          <p:spPr>
            <a:xfrm>
              <a:off x="0" y="6333294"/>
              <a:ext cx="12187555" cy="5377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grpSp>
        <p:nvGrpSpPr>
          <p:cNvPr id="50186" name="组合 1"/>
          <p:cNvGrpSpPr/>
          <p:nvPr/>
        </p:nvGrpSpPr>
        <p:grpSpPr>
          <a:xfrm>
            <a:off x="298453" y="63597"/>
            <a:ext cx="917890" cy="647638"/>
            <a:chOff x="7195878" y="2557638"/>
            <a:chExt cx="718999" cy="571325"/>
          </a:xfrm>
        </p:grpSpPr>
        <p:sp>
          <p:nvSpPr>
            <p:cNvPr id="112" name="椭圆 111"/>
            <p:cNvSpPr/>
            <p:nvPr/>
          </p:nvSpPr>
          <p:spPr>
            <a:xfrm>
              <a:off x="7197119" y="2565426"/>
              <a:ext cx="565042" cy="563537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EEECE1">
                  <a:lumMod val="90000"/>
                </a:srgbClr>
              </a:solidFill>
              <a:prstDash val="solid"/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13" name="TextBox 3"/>
            <p:cNvSpPr txBox="1">
              <a:spLocks noChangeArrowheads="1"/>
            </p:cNvSpPr>
            <p:nvPr/>
          </p:nvSpPr>
          <p:spPr bwMode="auto">
            <a:xfrm>
              <a:off x="7195878" y="2557638"/>
              <a:ext cx="718999" cy="56913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1294B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2d</a:t>
              </a:r>
            </a:p>
          </p:txBody>
        </p:sp>
      </p:grpSp>
      <p:sp>
        <p:nvSpPr>
          <p:cNvPr id="110" name="矩形 109"/>
          <p:cNvSpPr/>
          <p:nvPr/>
        </p:nvSpPr>
        <p:spPr>
          <a:xfrm>
            <a:off x="1216343" y="58994"/>
            <a:ext cx="6663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254000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Role-play the conversation.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B945A-6128-238F-EB38-BEA46EF626AB}"/>
              </a:ext>
            </a:extLst>
          </p:cNvPr>
          <p:cNvSpPr/>
          <p:nvPr/>
        </p:nvSpPr>
        <p:spPr>
          <a:xfrm>
            <a:off x="1195595" y="50010"/>
            <a:ext cx="6663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Role-play the conversation.</a:t>
            </a:r>
          </a:p>
        </p:txBody>
      </p:sp>
      <p:pic>
        <p:nvPicPr>
          <p:cNvPr id="9" name="图片 8" descr="retouch_2022031223071051">
            <a:extLst>
              <a:ext uri="{FF2B5EF4-FFF2-40B4-BE49-F238E27FC236}">
                <a16:creationId xmlns:a16="http://schemas.microsoft.com/office/drawing/2014/main" id="{18B835B0-2055-9CCC-2DA4-B109848B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667"/>
          <a:stretch>
            <a:fillRect/>
          </a:stretch>
        </p:blipFill>
        <p:spPr>
          <a:xfrm>
            <a:off x="804984" y="1145587"/>
            <a:ext cx="567690" cy="5715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" name="图片 9" descr="u_2429102638_3083870665&amp;fm_253&amp;fmt_auto&amp;app_138&amp;f_JPEG">
            <a:extLst>
              <a:ext uri="{FF2B5EF4-FFF2-40B4-BE49-F238E27FC236}">
                <a16:creationId xmlns:a16="http://schemas.microsoft.com/office/drawing/2014/main" id="{F83F742E-136B-3040-7DC0-BEB161D2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30" b="33660"/>
          <a:stretch>
            <a:fillRect/>
          </a:stretch>
        </p:blipFill>
        <p:spPr>
          <a:xfrm>
            <a:off x="804984" y="4171997"/>
            <a:ext cx="637540" cy="571500"/>
          </a:xfrm>
          <a:prstGeom prst="rect">
            <a:avLst/>
          </a:prstGeom>
        </p:spPr>
      </p:pic>
      <p:pic>
        <p:nvPicPr>
          <p:cNvPr id="18" name="图片 17" descr="retouch_2022031223071051">
            <a:extLst>
              <a:ext uri="{FF2B5EF4-FFF2-40B4-BE49-F238E27FC236}">
                <a16:creationId xmlns:a16="http://schemas.microsoft.com/office/drawing/2014/main" id="{268F0735-5205-EFE2-A180-2D573369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667"/>
          <a:stretch>
            <a:fillRect/>
          </a:stretch>
        </p:blipFill>
        <p:spPr>
          <a:xfrm>
            <a:off x="827844" y="4860337"/>
            <a:ext cx="567690" cy="5715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859F4044-F6D9-7C0B-649A-84E2FEC97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16" y="937942"/>
            <a:ext cx="10049933" cy="45770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Well, I guess you could tell her to say sorry. </a:t>
            </a: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 why don’t you forget about it so that you </a:t>
            </a: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can be friends again?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5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Although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she’s wrong, </a:t>
            </a: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it’s not </a:t>
            </a:r>
            <a:r>
              <a:rPr kumimoji="0" lang="en-US" altLang="zh-CN" sz="3735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735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5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big deal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3735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You’re right. Thanks for your advice.</a:t>
            </a: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 problem. Hope things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5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work out</a:t>
            </a:r>
            <a:r>
              <a:rPr kumimoji="0" lang="en-US" altLang="zh-CN" sz="3735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E62FFF8-A721-9BE8-875C-E36A9BB44CC1}"/>
              </a:ext>
            </a:extLst>
          </p:cNvPr>
          <p:cNvSpPr/>
          <p:nvPr/>
        </p:nvSpPr>
        <p:spPr>
          <a:xfrm>
            <a:off x="4958519" y="1317037"/>
            <a:ext cx="3771900" cy="1246505"/>
          </a:xfrm>
          <a:prstGeom prst="rect">
            <a:avLst/>
          </a:prstGeom>
          <a:solidFill>
            <a:srgbClr val="FFF7A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although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虽然；</a:t>
            </a:r>
            <a:r>
              <a:rPr lang="en-US" altLang="zh-CN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尽管；</a:t>
            </a:r>
            <a:r>
              <a:rPr lang="en-US" altLang="zh-CN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引导让步状语从句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6F54D63-698C-2D8F-8A53-008455AE3E04}"/>
              </a:ext>
            </a:extLst>
          </p:cNvPr>
          <p:cNvSpPr/>
          <p:nvPr/>
        </p:nvSpPr>
        <p:spPr>
          <a:xfrm>
            <a:off x="5187119" y="3107737"/>
            <a:ext cx="4548505" cy="1064260"/>
          </a:xfrm>
          <a:prstGeom prst="rect">
            <a:avLst/>
          </a:prstGeom>
          <a:solidFill>
            <a:srgbClr val="FFF7A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algn="l" defTabSz="914400" rtl="0" eaLnBrk="1" fontAlgn="base" latinLnBrk="0" hangingPunct="1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deal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名词，“协议；交易”。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楷体" panose="02010609060101010101" pitchFamily="49" charset="-122"/>
              <a:cs typeface="+mn-cs"/>
            </a:endParaRPr>
          </a:p>
          <a:p>
            <a:pPr marL="0" marR="0" lvl="0" algn="l" defTabSz="914400" rtl="0" eaLnBrk="1" fontAlgn="base" latinLnBrk="0" hangingPunct="1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big deal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cs typeface="+mn-cs"/>
              </a:rPr>
              <a:t>“重要的事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”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A082653-EA3D-E331-89FA-594FEB5F0FE2}"/>
              </a:ext>
            </a:extLst>
          </p:cNvPr>
          <p:cNvSpPr/>
          <p:nvPr/>
        </p:nvSpPr>
        <p:spPr>
          <a:xfrm>
            <a:off x="1600004" y="4297727"/>
            <a:ext cx="4926965" cy="2240915"/>
          </a:xfrm>
          <a:prstGeom prst="rect">
            <a:avLst/>
          </a:prstGeom>
          <a:solidFill>
            <a:srgbClr val="FFF7A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algn="l" defTabSz="914400" rtl="0" eaLnBrk="1" fontAlgn="base" latinLnBrk="0" hangingPunct="1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work out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楷体" panose="02010609060101010101" pitchFamily="49" charset="-122"/>
                <a:sym typeface="+mn-ea"/>
              </a:rPr>
              <a:t>句中意为“成功地发展”，是“动词+副词”型短语。还可意为“计算出（答案、数量、价格等）；解决”。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199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79BDFDBD-891E-ED3F-06CA-C56D029118F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5731" y="218575"/>
            <a:ext cx="66268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55600" indent="-355600" algn="ctr" defTabSz="1219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It’s not a big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deal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没什么大不了的。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137A629D-6AD2-A506-B07E-EC9F869652B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3038" y="803350"/>
            <a:ext cx="11405923" cy="591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en-US" altLang="zh-CN" sz="3200" b="1" dirty="0">
                <a:solidFill>
                  <a:srgbClr val="C00000"/>
                </a:solidFill>
                <a:highlight>
                  <a:srgbClr val="FFF7AB"/>
                </a:highligh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deal  </a:t>
            </a:r>
            <a:r>
              <a:rPr lang="en-US" altLang="zh-CN" sz="3200" b="1" dirty="0">
                <a:solidFill>
                  <a:srgbClr val="000000"/>
                </a:solidFill>
                <a:highlight>
                  <a:srgbClr val="FFF7AB"/>
                </a:highligh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n. </a:t>
            </a:r>
            <a:r>
              <a:rPr lang="zh-CN" altLang="en-US" sz="3200" b="1" dirty="0">
                <a:solidFill>
                  <a:srgbClr val="000000"/>
                </a:solidFill>
                <a:highlight>
                  <a:srgbClr val="FFF7AB"/>
                </a:highligh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①协议，交易   ②大量    ③对待</a:t>
            </a:r>
            <a:endParaRPr lang="en-US" altLang="zh-CN" sz="3200" b="1" dirty="0">
              <a:solidFill>
                <a:srgbClr val="000000"/>
              </a:solidFill>
              <a:highlight>
                <a:srgbClr val="FFF7AB"/>
              </a:highligh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57200" indent="-457200"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make / sign / close a deal with sb 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和某人做成一笔生意</a:t>
            </a:r>
          </a:p>
          <a:p>
            <a:pPr marL="457200" indent="-457200"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 great / good deal of + 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不可数名词    大量的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…</a:t>
            </a:r>
          </a:p>
          <a:p>
            <a:pPr marL="457200" indent="-457200"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It’s a deal. 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一言为定；成交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57200" lvl="0" indent="-457200"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deal with sb. 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与某人打交道；应对某人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57200" lvl="0" indent="-457200"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deal with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sth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应对、处理某物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You have run out of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 great deal of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money.</a:t>
            </a:r>
          </a:p>
          <a:p>
            <a:pPr defTabSz="1219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How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will you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deal with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money you got from your dad</a:t>
            </a: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？ 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4A693A9-47B0-12A5-A762-686067923D07}"/>
              </a:ext>
            </a:extLst>
          </p:cNvPr>
          <p:cNvGrpSpPr/>
          <p:nvPr/>
        </p:nvGrpSpPr>
        <p:grpSpPr>
          <a:xfrm>
            <a:off x="-2120" y="13336"/>
            <a:ext cx="12210422" cy="6857681"/>
            <a:chOff x="-2120" y="13336"/>
            <a:chExt cx="12210422" cy="685768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B18F723-BC36-736E-8E81-F4EC8EC41E8F}"/>
                </a:ext>
              </a:extLst>
            </p:cNvPr>
            <p:cNvSpPr/>
            <p:nvPr/>
          </p:nvSpPr>
          <p:spPr>
            <a:xfrm rot="16200000">
              <a:off x="-3149858" y="3172336"/>
              <a:ext cx="6820068" cy="524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E3A3E9C-2718-DD14-3267-80778001B1A0}"/>
                </a:ext>
              </a:extLst>
            </p:cNvPr>
            <p:cNvSpPr/>
            <p:nvPr/>
          </p:nvSpPr>
          <p:spPr>
            <a:xfrm rot="16200000">
              <a:off x="8492406" y="3128770"/>
              <a:ext cx="6820068" cy="6117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FB0BDCA-888B-3CC7-2EA9-A63C97F7AB8C}"/>
                </a:ext>
              </a:extLst>
            </p:cNvPr>
            <p:cNvSpPr/>
            <p:nvPr/>
          </p:nvSpPr>
          <p:spPr>
            <a:xfrm>
              <a:off x="0" y="13336"/>
              <a:ext cx="12187555" cy="6724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B0A4FFE-E5D4-A428-F093-4C948F9C0506}"/>
                </a:ext>
              </a:extLst>
            </p:cNvPr>
            <p:cNvSpPr/>
            <p:nvPr/>
          </p:nvSpPr>
          <p:spPr>
            <a:xfrm>
              <a:off x="0" y="6333294"/>
              <a:ext cx="12187555" cy="5377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grpSp>
        <p:nvGrpSpPr>
          <p:cNvPr id="50186" name="组合 1"/>
          <p:cNvGrpSpPr/>
          <p:nvPr/>
        </p:nvGrpSpPr>
        <p:grpSpPr>
          <a:xfrm>
            <a:off x="290729" y="104202"/>
            <a:ext cx="917890" cy="647638"/>
            <a:chOff x="7195878" y="2557638"/>
            <a:chExt cx="718999" cy="571325"/>
          </a:xfrm>
        </p:grpSpPr>
        <p:sp>
          <p:nvSpPr>
            <p:cNvPr id="112" name="椭圆 111"/>
            <p:cNvSpPr/>
            <p:nvPr/>
          </p:nvSpPr>
          <p:spPr>
            <a:xfrm>
              <a:off x="7197119" y="2565426"/>
              <a:ext cx="565042" cy="563537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EEECE1">
                  <a:lumMod val="90000"/>
                </a:srgbClr>
              </a:solidFill>
              <a:prstDash val="solid"/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13" name="TextBox 3"/>
            <p:cNvSpPr txBox="1">
              <a:spLocks noChangeArrowheads="1"/>
            </p:cNvSpPr>
            <p:nvPr/>
          </p:nvSpPr>
          <p:spPr bwMode="auto">
            <a:xfrm>
              <a:off x="7195878" y="2557638"/>
              <a:ext cx="718999" cy="56913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2d</a:t>
              </a:r>
            </a:p>
          </p:txBody>
        </p:sp>
      </p:grpSp>
      <p:sp>
        <p:nvSpPr>
          <p:cNvPr id="110" name="矩形 109"/>
          <p:cNvSpPr/>
          <p:nvPr/>
        </p:nvSpPr>
        <p:spPr>
          <a:xfrm>
            <a:off x="1265237" y="66040"/>
            <a:ext cx="8923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Try to retell the conversation.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0512" y="1008127"/>
            <a:ext cx="10890832" cy="51498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Kim looks sad because she </a:t>
            </a:r>
            <a:r>
              <a:rPr kumimoji="0" lang="en-US" altLang="zh-CN" sz="3200" i="0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found her sister ______ ________ 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her things yesterday. Her sister _____ some of her new __________</a:t>
            </a: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CDs.________ Kim’s sister give them back to her, Kim is</a:t>
            </a:r>
            <a:r>
              <a:rPr kumimoji="0" lang="en-US" altLang="zh-CN" sz="3200" i="0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still ____ with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her. What should Kim do?</a:t>
            </a:r>
          </a:p>
          <a:p>
            <a:pPr marL="0" marR="0" lvl="0" algn="l" defTabSz="914400" rtl="0" eaLnBrk="1" fontAlgn="base" latinLnBrk="0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en-US" altLang="zh-CN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Dave thinks Kim could tell her sister to say sorry. But why don’t Kim forget about it ___ ____they can be friends again? Although Kim’ sister is wrong, it’s not __ ___ ____. Kim thanks for Dave’s ______. Dave hopes things ____ ___.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94928" y="970811"/>
            <a:ext cx="369125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looking through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01700" y="1639456"/>
            <a:ext cx="122237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took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078347" y="1602140"/>
            <a:ext cx="235267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magazines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02002" y="2267162"/>
            <a:ext cx="235267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Although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70088" y="2856645"/>
            <a:ext cx="148399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angry</a:t>
            </a:r>
            <a:endParaRPr lang="en-US" altLang="zh-CN" sz="3200" b="1" i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197D879-8D3B-5CD9-ECDE-CD1F452D0129}"/>
              </a:ext>
            </a:extLst>
          </p:cNvPr>
          <p:cNvSpPr/>
          <p:nvPr/>
        </p:nvSpPr>
        <p:spPr>
          <a:xfrm>
            <a:off x="1275611" y="67082"/>
            <a:ext cx="8923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+mj-ea"/>
                <a:ea typeface="+mj-ea"/>
                <a:cs typeface="Arial" panose="020B0604020202020204" pitchFamily="34" charset="0"/>
              </a:rPr>
              <a:t>Try to retell the conversation.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E3EB1B7-345F-CFF4-CAAD-876BEAA168C1}"/>
              </a:ext>
            </a:extLst>
          </p:cNvPr>
          <p:cNvSpPr txBox="1"/>
          <p:nvPr/>
        </p:nvSpPr>
        <p:spPr>
          <a:xfrm>
            <a:off x="4048759" y="4194842"/>
            <a:ext cx="167830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 that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F209624-9EFD-AE4B-2227-C46898719B7F}"/>
              </a:ext>
            </a:extLst>
          </p:cNvPr>
          <p:cNvSpPr txBox="1"/>
          <p:nvPr/>
        </p:nvSpPr>
        <p:spPr>
          <a:xfrm>
            <a:off x="5442253" y="4793122"/>
            <a:ext cx="235267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big deal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99683D8-DAC9-C193-4E4C-13FB76AC0D46}"/>
              </a:ext>
            </a:extLst>
          </p:cNvPr>
          <p:cNvSpPr txBox="1"/>
          <p:nvPr/>
        </p:nvSpPr>
        <p:spPr>
          <a:xfrm>
            <a:off x="749674" y="5449772"/>
            <a:ext cx="1540510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advice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D7C3D40-7492-7417-E428-EB6EFCFEDA75}"/>
              </a:ext>
            </a:extLst>
          </p:cNvPr>
          <p:cNvSpPr txBox="1"/>
          <p:nvPr/>
        </p:nvSpPr>
        <p:spPr>
          <a:xfrm>
            <a:off x="5126672" y="5449772"/>
            <a:ext cx="1934210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30000"/>
              </a:lnSpc>
              <a:buClrTx/>
              <a:buSzTx/>
              <a:buFontTx/>
              <a:defRPr/>
            </a:pPr>
            <a:r>
              <a:rPr lang="en-US" altLang="zh-CN" sz="32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work out</a:t>
            </a:r>
            <a:endParaRPr lang="en-US" altLang="zh-CN" sz="3200" b="1" i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8" grpId="0"/>
      <p:bldP spid="8" grpId="1"/>
      <p:bldP spid="15" grpId="0"/>
      <p:bldP spid="15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057" y="41"/>
            <a:ext cx="12193057" cy="6858594"/>
          </a:xfrm>
          <a:prstGeom prst="rect">
            <a:avLst/>
          </a:prstGeom>
        </p:spPr>
      </p:pic>
      <p:sp>
        <p:nvSpPr>
          <p:cNvPr id="1048577" name="任意多边形: 形状 10"/>
          <p:cNvSpPr/>
          <p:nvPr/>
        </p:nvSpPr>
        <p:spPr>
          <a:xfrm>
            <a:off x="609600" y="685800"/>
            <a:ext cx="10972800" cy="5486400"/>
          </a:xfrm>
          <a:custGeom>
            <a:avLst/>
            <a:gdLst>
              <a:gd name="connsiteX0" fmla="*/ 0 w 10464800"/>
              <a:gd name="connsiteY0" fmla="*/ 0 h 5293360"/>
              <a:gd name="connsiteX1" fmla="*/ 6357168 w 10464800"/>
              <a:gd name="connsiteY1" fmla="*/ 0 h 5293360"/>
              <a:gd name="connsiteX2" fmla="*/ 6357168 w 10464800"/>
              <a:gd name="connsiteY2" fmla="*/ 1908016 h 5293360"/>
              <a:gd name="connsiteX3" fmla="*/ 10464800 w 10464800"/>
              <a:gd name="connsiteY3" fmla="*/ 1908016 h 5293360"/>
              <a:gd name="connsiteX4" fmla="*/ 10464800 w 10464800"/>
              <a:gd name="connsiteY4" fmla="*/ 5293360 h 5293360"/>
              <a:gd name="connsiteX5" fmla="*/ 0 w 10464800"/>
              <a:gd name="connsiteY5" fmla="*/ 5293360 h 5293360"/>
              <a:gd name="connsiteX0-1" fmla="*/ 6357168 w 10464800"/>
              <a:gd name="connsiteY0-2" fmla="*/ 1908016 h 5293360"/>
              <a:gd name="connsiteX1-3" fmla="*/ 10464800 w 10464800"/>
              <a:gd name="connsiteY1-4" fmla="*/ 1908016 h 5293360"/>
              <a:gd name="connsiteX2-5" fmla="*/ 10464800 w 10464800"/>
              <a:gd name="connsiteY2-6" fmla="*/ 5293360 h 5293360"/>
              <a:gd name="connsiteX3-7" fmla="*/ 0 w 10464800"/>
              <a:gd name="connsiteY3-8" fmla="*/ 5293360 h 5293360"/>
              <a:gd name="connsiteX4-9" fmla="*/ 0 w 10464800"/>
              <a:gd name="connsiteY4-10" fmla="*/ 0 h 5293360"/>
              <a:gd name="connsiteX5-11" fmla="*/ 6357168 w 10464800"/>
              <a:gd name="connsiteY5-12" fmla="*/ 0 h 5293360"/>
              <a:gd name="connsiteX6" fmla="*/ 6448608 w 10464800"/>
              <a:gd name="connsiteY6" fmla="*/ 1999456 h 5293360"/>
              <a:gd name="connsiteX0-13" fmla="*/ 6357168 w 10464800"/>
              <a:gd name="connsiteY0-14" fmla="*/ 1908016 h 5293360"/>
              <a:gd name="connsiteX1-15" fmla="*/ 10464800 w 10464800"/>
              <a:gd name="connsiteY1-16" fmla="*/ 1908016 h 5293360"/>
              <a:gd name="connsiteX2-17" fmla="*/ 10464800 w 10464800"/>
              <a:gd name="connsiteY2-18" fmla="*/ 5293360 h 5293360"/>
              <a:gd name="connsiteX3-19" fmla="*/ 0 w 10464800"/>
              <a:gd name="connsiteY3-20" fmla="*/ 5293360 h 5293360"/>
              <a:gd name="connsiteX4-21" fmla="*/ 0 w 10464800"/>
              <a:gd name="connsiteY4-22" fmla="*/ 0 h 5293360"/>
              <a:gd name="connsiteX5-23" fmla="*/ 6357168 w 10464800"/>
              <a:gd name="connsiteY5-24" fmla="*/ 0 h 5293360"/>
              <a:gd name="connsiteX0-25" fmla="*/ 10464800 w 10464800"/>
              <a:gd name="connsiteY0-26" fmla="*/ 1908016 h 5293360"/>
              <a:gd name="connsiteX1-27" fmla="*/ 10464800 w 10464800"/>
              <a:gd name="connsiteY1-28" fmla="*/ 5293360 h 5293360"/>
              <a:gd name="connsiteX2-29" fmla="*/ 0 w 10464800"/>
              <a:gd name="connsiteY2-30" fmla="*/ 5293360 h 5293360"/>
              <a:gd name="connsiteX3-31" fmla="*/ 0 w 10464800"/>
              <a:gd name="connsiteY3-32" fmla="*/ 0 h 5293360"/>
              <a:gd name="connsiteX4-33" fmla="*/ 6357168 w 10464800"/>
              <a:gd name="connsiteY4-34" fmla="*/ 0 h 52933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464800" h="5293360">
                <a:moveTo>
                  <a:pt x="10464800" y="1908016"/>
                </a:moveTo>
                <a:lnTo>
                  <a:pt x="10464800" y="5293360"/>
                </a:lnTo>
                <a:lnTo>
                  <a:pt x="0" y="5293360"/>
                </a:lnTo>
                <a:lnTo>
                  <a:pt x="0" y="0"/>
                </a:lnTo>
                <a:lnTo>
                  <a:pt x="6357168" y="0"/>
                </a:lnTo>
              </a:path>
            </a:pathLst>
          </a:cu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9136304" y="685800"/>
            <a:ext cx="2781300" cy="5024120"/>
            <a:chOff x="524" y="2550"/>
            <a:chExt cx="4380" cy="7912"/>
          </a:xfrm>
        </p:grpSpPr>
        <p:pic>
          <p:nvPicPr>
            <p:cNvPr id="15" name="图片 14" descr="retouch_20220312230710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" y="2550"/>
              <a:ext cx="4380" cy="718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940" y="9738"/>
              <a:ext cx="1548" cy="72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latin typeface="Cooper Black" panose="0208090404030B020404" charset="0"/>
                  <a:cs typeface="Cooper Black" panose="0208090404030B020404" charset="0"/>
                </a:rPr>
                <a:t>Dave</a:t>
              </a:r>
            </a:p>
          </p:txBody>
        </p:sp>
      </p:grpSp>
      <p:sp>
        <p:nvSpPr>
          <p:cNvPr id="8" name="Text Box 3"/>
          <p:cNvSpPr txBox="1"/>
          <p:nvPr/>
        </p:nvSpPr>
        <p:spPr>
          <a:xfrm>
            <a:off x="3552338" y="448998"/>
            <a:ext cx="5309570" cy="2960255"/>
          </a:xfrm>
          <a:prstGeom prst="cloudCallout">
            <a:avLst>
              <a:gd name="adj1" fmla="val 60825"/>
              <a:gd name="adj2" fmla="val 32019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 you give Kim some advice? </a:t>
            </a:r>
          </a:p>
        </p:txBody>
      </p:sp>
      <p:sp>
        <p:nvSpPr>
          <p:cNvPr id="2" name="Text Box 7"/>
          <p:cNvSpPr txBox="1"/>
          <p:nvPr/>
        </p:nvSpPr>
        <p:spPr>
          <a:xfrm>
            <a:off x="1269365" y="3569908"/>
            <a:ext cx="6659880" cy="706755"/>
          </a:xfrm>
          <a:prstGeom prst="rect">
            <a:avLst/>
          </a:prstGeom>
          <a:noFill/>
          <a:ln w="381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Kim should talk to her sister.</a:t>
            </a:r>
          </a:p>
        </p:txBody>
      </p:sp>
      <p:sp>
        <p:nvSpPr>
          <p:cNvPr id="3" name="Text Box 7"/>
          <p:cNvSpPr txBox="1"/>
          <p:nvPr/>
        </p:nvSpPr>
        <p:spPr>
          <a:xfrm>
            <a:off x="1269365" y="4437380"/>
            <a:ext cx="7790815" cy="706755"/>
          </a:xfrm>
          <a:prstGeom prst="rect">
            <a:avLst/>
          </a:prstGeom>
          <a:noFill/>
          <a:ln w="381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Kim could ask her parents for help.</a:t>
            </a:r>
          </a:p>
        </p:txBody>
      </p:sp>
      <p:sp>
        <p:nvSpPr>
          <p:cNvPr id="4" name="矩形 3"/>
          <p:cNvSpPr/>
          <p:nvPr/>
        </p:nvSpPr>
        <p:spPr>
          <a:xfrm>
            <a:off x="88941" y="209467"/>
            <a:ext cx="376301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ln w="1270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Elephant" panose="02020904090505020303" charset="0"/>
                <a:cs typeface="Elephant" panose="02020904090505020303" charset="0"/>
              </a:rPr>
              <a:t>Brainstorm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B852C08-71F7-D98D-BDD6-BCD4F5D24625}"/>
              </a:ext>
            </a:extLst>
          </p:cNvPr>
          <p:cNvSpPr/>
          <p:nvPr/>
        </p:nvSpPr>
        <p:spPr>
          <a:xfrm>
            <a:off x="88941" y="209467"/>
            <a:ext cx="376301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charset="0"/>
                <a:cs typeface="Elephant" panose="02020904090505020303" charset="0"/>
              </a:rPr>
              <a:t>Brainstorm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2" grpId="0"/>
      <p:bldP spid="2" grpId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组合 1"/>
          <p:cNvGrpSpPr/>
          <p:nvPr/>
        </p:nvGrpSpPr>
        <p:grpSpPr>
          <a:xfrm>
            <a:off x="440690" y="158115"/>
            <a:ext cx="3006725" cy="668338"/>
            <a:chOff x="502920" y="571115"/>
            <a:chExt cx="717592" cy="501666"/>
          </a:xfrm>
        </p:grpSpPr>
        <p:sp>
          <p:nvSpPr>
            <p:cNvPr id="7" name="椭圆 6"/>
            <p:cNvSpPr/>
            <p:nvPr/>
          </p:nvSpPr>
          <p:spPr>
            <a:xfrm>
              <a:off x="502920" y="571115"/>
              <a:ext cx="686524" cy="501666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502920" y="617588"/>
              <a:ext cx="717592" cy="3932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Grammar Focus</a:t>
              </a:r>
            </a:p>
          </p:txBody>
        </p:sp>
      </p:grpSp>
      <p:graphicFrame>
        <p:nvGraphicFramePr>
          <p:cNvPr id="9" name="Group 3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1221948"/>
              </p:ext>
            </p:extLst>
          </p:nvPr>
        </p:nvGraphicFramePr>
        <p:xfrm>
          <a:off x="498475" y="1021715"/>
          <a:ext cx="11086465" cy="4713605"/>
        </p:xfrm>
        <a:graphic>
          <a:graphicData uri="http://schemas.openxmlformats.org/drawingml/2006/table">
            <a:tbl>
              <a:tblPr/>
              <a:tblGrid>
                <a:gridCol w="380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You look tired. What’s the matter?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 did my homework until really late last night, so I didn’t get enough sleep.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should I do?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Why don’t you forget about it? Although she’s wrong, it’s not a big deal.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should he do?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 should talk to his friend so that he can say he’s sorry.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Maybe you could go to his house.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 guess I could, but I don’t want to surprise him.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6" name="矩形 105"/>
          <p:cNvSpPr/>
          <p:nvPr/>
        </p:nvSpPr>
        <p:spPr>
          <a:xfrm>
            <a:off x="2442845" y="5929948"/>
            <a:ext cx="6337300" cy="5238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although, so that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及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until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引导的状语从句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D4A897-48D2-010D-7627-5C638DE5EA9A}"/>
              </a:ext>
            </a:extLst>
          </p:cNvPr>
          <p:cNvSpPr txBox="1"/>
          <p:nvPr/>
        </p:nvSpPr>
        <p:spPr>
          <a:xfrm>
            <a:off x="3622217" y="220028"/>
            <a:ext cx="871945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t">
            <a:spAutoFit/>
          </a:bodyPr>
          <a:lstStyle/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楷体" panose="02010609060101010101" pitchFamily="49" charset="-122"/>
              </a:rPr>
              <a:t>Read the sentences and circle conjunctions.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1B57C3F-050F-4747-3FD2-BC1E153639B7}"/>
              </a:ext>
            </a:extLst>
          </p:cNvPr>
          <p:cNvSpPr/>
          <p:nvPr/>
        </p:nvSpPr>
        <p:spPr>
          <a:xfrm>
            <a:off x="7802333" y="270269"/>
            <a:ext cx="1066800" cy="514864"/>
          </a:xfrm>
          <a:prstGeom prst="ellipse">
            <a:avLst/>
          </a:prstGeom>
          <a:noFill/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Arial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7E53EC5-DECF-6180-5983-F2A938FB9B46}"/>
              </a:ext>
            </a:extLst>
          </p:cNvPr>
          <p:cNvSpPr/>
          <p:nvPr/>
        </p:nvSpPr>
        <p:spPr>
          <a:xfrm>
            <a:off x="7476550" y="1201841"/>
            <a:ext cx="752524" cy="54811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Arial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7BA0B4B-C59F-B2BB-D493-4D3AC20443AC}"/>
              </a:ext>
            </a:extLst>
          </p:cNvPr>
          <p:cNvSpPr/>
          <p:nvPr/>
        </p:nvSpPr>
        <p:spPr>
          <a:xfrm>
            <a:off x="9144343" y="2564985"/>
            <a:ext cx="1470661" cy="46736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Arial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013A619-E7E8-ED4A-EDE0-4AAC745B5094}"/>
              </a:ext>
            </a:extLst>
          </p:cNvPr>
          <p:cNvSpPr/>
          <p:nvPr/>
        </p:nvSpPr>
        <p:spPr>
          <a:xfrm>
            <a:off x="8626487" y="3700705"/>
            <a:ext cx="1035711" cy="549402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Arial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7342741-79F2-690B-C9A1-4B338F6D7694}"/>
              </a:ext>
            </a:extLst>
          </p:cNvPr>
          <p:cNvSpPr/>
          <p:nvPr/>
        </p:nvSpPr>
        <p:spPr>
          <a:xfrm>
            <a:off x="6706434" y="4772886"/>
            <a:ext cx="604434" cy="452515"/>
          </a:xfrm>
          <a:prstGeom prst="ellipse">
            <a:avLst/>
          </a:prstGeom>
          <a:noFill/>
          <a:ln w="381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Arial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4C635FE-755C-FDF0-5C03-276BCB1D4AAA}"/>
              </a:ext>
            </a:extLst>
          </p:cNvPr>
          <p:cNvSpPr/>
          <p:nvPr/>
        </p:nvSpPr>
        <p:spPr>
          <a:xfrm>
            <a:off x="4343257" y="1749959"/>
            <a:ext cx="460275" cy="467360"/>
          </a:xfrm>
          <a:prstGeom prst="ellipse">
            <a:avLst/>
          </a:prstGeom>
          <a:noFill/>
          <a:ln w="381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ldLvl="0" animBg="1"/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07017" y="1206973"/>
            <a:ext cx="11887795" cy="2759730"/>
          </a:xfrm>
          <a:prstGeom prst="rect">
            <a:avLst/>
          </a:prstGeom>
          <a:noFill/>
          <a:ln w="9525">
            <a:solidFill>
              <a:srgbClr val="C00000"/>
            </a:solidFill>
            <a:prstDash val="solid"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    although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的意思是 “尽管，虽然”，用来引导让步状语从句，在一般情况下可以和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though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互换，但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though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比较口语化，而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although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较为正式，另外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although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的语气比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though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重。当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although / though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引导的从句放在句首时，主从句之间要用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逗号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隔开。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65471" y="4170376"/>
            <a:ext cx="11729340" cy="2219838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虽然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Jack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是你的好朋友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但你不能允许他抄你的作业。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Although Jack is your good friend, you can’t allow him to copy your homework.</a:t>
            </a:r>
          </a:p>
        </p:txBody>
      </p:sp>
      <p:sp>
        <p:nvSpPr>
          <p:cNvPr id="3" name="箭头: 五边形 2"/>
          <p:cNvSpPr/>
          <p:nvPr/>
        </p:nvSpPr>
        <p:spPr>
          <a:xfrm>
            <a:off x="0" y="263525"/>
            <a:ext cx="4238625" cy="739775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Arial"/>
            </a:endParaRPr>
          </a:p>
        </p:txBody>
      </p:sp>
      <p:sp>
        <p:nvSpPr>
          <p:cNvPr id="26626" name="矩形 4"/>
          <p:cNvSpPr/>
          <p:nvPr/>
        </p:nvSpPr>
        <p:spPr>
          <a:xfrm>
            <a:off x="0" y="372110"/>
            <a:ext cx="41363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Using “although / though”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头: 五边形 2"/>
          <p:cNvSpPr/>
          <p:nvPr/>
        </p:nvSpPr>
        <p:spPr>
          <a:xfrm>
            <a:off x="104931" y="164892"/>
            <a:ext cx="2901315" cy="739775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Arial"/>
            </a:endParaRPr>
          </a:p>
        </p:txBody>
      </p:sp>
      <p:sp>
        <p:nvSpPr>
          <p:cNvPr id="29698" name="矩形 5"/>
          <p:cNvSpPr/>
          <p:nvPr/>
        </p:nvSpPr>
        <p:spPr>
          <a:xfrm>
            <a:off x="267491" y="322043"/>
            <a:ext cx="28625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Using “so that”</a:t>
            </a: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62167" y="1032192"/>
            <a:ext cx="10465466" cy="155427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358775" indent="-3587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58775" marR="0" lvl="0" indent="-358775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so that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引导的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目的状语从句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表示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动机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（即一种可能性），而非事实。因此，从句中常带有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can, will, could, would, should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等情态动词。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82423" y="3866858"/>
            <a:ext cx="10750550" cy="126073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 marL="358775" indent="-3587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58775" marR="0" lvl="0" indent="-358775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so... that...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引导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结果状语从句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，陈述的是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客观事实，常常不带情态动词。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64927" y="2619327"/>
            <a:ext cx="7529625" cy="6636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他今天早上早起以便于可以赶上早班车。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4927" y="3101688"/>
            <a:ext cx="11580414" cy="6686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He got up early this morning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so that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he </a:t>
            </a:r>
            <a:r>
              <a:rPr kumimoji="0" lang="en-US" altLang="zh-CN" sz="3200" b="1" i="0" u="sng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could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 catch the early bus.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2265" y="5193314"/>
            <a:ext cx="7600157" cy="7325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这个婴儿太可爱了以至于我非常喜欢他。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2265" y="5803449"/>
            <a:ext cx="8174033" cy="7325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The baby is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so cute that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I like him very much.</a:t>
            </a:r>
          </a:p>
        </p:txBody>
      </p:sp>
    </p:spTree>
    <p:extLst>
      <p:ext uri="{BB962C8B-B14F-4D97-AF65-F5344CB8AC3E}">
        <p14:creationId xmlns:p14="http://schemas.microsoft.com/office/powerpoint/2010/main" val="151307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头: 五边形 2"/>
          <p:cNvSpPr/>
          <p:nvPr/>
        </p:nvSpPr>
        <p:spPr>
          <a:xfrm>
            <a:off x="0" y="113808"/>
            <a:ext cx="2901315" cy="739775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Arial"/>
            </a:endParaRPr>
          </a:p>
        </p:txBody>
      </p:sp>
      <p:sp>
        <p:nvSpPr>
          <p:cNvPr id="33795" name="矩形 5"/>
          <p:cNvSpPr/>
          <p:nvPr/>
        </p:nvSpPr>
        <p:spPr>
          <a:xfrm>
            <a:off x="186690" y="223028"/>
            <a:ext cx="22726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Using “until”</a:t>
            </a:r>
          </a:p>
        </p:txBody>
      </p:sp>
      <p:sp>
        <p:nvSpPr>
          <p:cNvPr id="2" name="矩形 1"/>
          <p:cNvSpPr/>
          <p:nvPr/>
        </p:nvSpPr>
        <p:spPr>
          <a:xfrm>
            <a:off x="636396" y="919185"/>
            <a:ext cx="10830624" cy="350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0060" lvl="0" indent="-48006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用于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肯定句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中，意为“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直到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/>
                <a:ea typeface="微软雅黑"/>
                <a:cs typeface="Arial"/>
              </a:rPr>
              <a:t>……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为止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”。</a:t>
            </a: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</a:rPr>
              <a:t>主句谓语动词须用</a:t>
            </a:r>
            <a:r>
              <a:rPr lang="zh-C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延续性动词</a:t>
            </a: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</a:rPr>
              <a:t>；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Arial"/>
            </a:endParaRPr>
          </a:p>
          <a:p>
            <a:pPr marL="480060" lvl="0" indent="-48006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用于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否定句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中，有结构“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not…until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”,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意为“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直到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/>
                <a:ea typeface="微软雅黑"/>
                <a:cs typeface="Arial"/>
              </a:rPr>
              <a:t>……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才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”。</a:t>
            </a: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</a:rPr>
              <a:t>主句谓语动词通常用非延续性动词，也可用延续性动词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Arial"/>
            </a:endParaRPr>
          </a:p>
          <a:p>
            <a:pPr marL="480060" lvl="0" indent="-48006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dirty="0">
                <a:solidFill>
                  <a:srgbClr val="11294B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until</a:t>
            </a:r>
            <a:r>
              <a:rPr lang="zh-CN" altLang="en-US" sz="3200" dirty="0">
                <a:solidFill>
                  <a:srgbClr val="11294B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引导的从句，</a:t>
            </a:r>
            <a:r>
              <a:rPr lang="zh-C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主句为一般将来时，从句要用一般现在时表示将来。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Arial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396" y="4430232"/>
            <a:ext cx="471635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直到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闹钟响了我才起来。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6396" y="5003369"/>
            <a:ext cx="831990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I didn’t wake up 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until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 I heard the alarm clock.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6357" y="5642137"/>
            <a:ext cx="389241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我会等你</a:t>
            </a: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等到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七点。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6357" y="6215274"/>
            <a:ext cx="612218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I will wait you until seven o’clock.</a:t>
            </a:r>
          </a:p>
        </p:txBody>
      </p:sp>
    </p:spTree>
    <p:extLst>
      <p:ext uri="{BB962C8B-B14F-4D97-AF65-F5344CB8AC3E}">
        <p14:creationId xmlns:p14="http://schemas.microsoft.com/office/powerpoint/2010/main" val="76754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3" y="41"/>
            <a:ext cx="12193057" cy="6858594"/>
          </a:xfrm>
          <a:prstGeom prst="rect">
            <a:avLst/>
          </a:prstGeom>
        </p:spPr>
      </p:pic>
      <p:sp>
        <p:nvSpPr>
          <p:cNvPr id="1048577" name="任意多边形: 形状 10"/>
          <p:cNvSpPr/>
          <p:nvPr/>
        </p:nvSpPr>
        <p:spPr>
          <a:xfrm>
            <a:off x="609600" y="685800"/>
            <a:ext cx="10972800" cy="5486400"/>
          </a:xfrm>
          <a:custGeom>
            <a:avLst/>
            <a:gdLst>
              <a:gd name="connsiteX0" fmla="*/ 0 w 10464800"/>
              <a:gd name="connsiteY0" fmla="*/ 0 h 5293360"/>
              <a:gd name="connsiteX1" fmla="*/ 6357168 w 10464800"/>
              <a:gd name="connsiteY1" fmla="*/ 0 h 5293360"/>
              <a:gd name="connsiteX2" fmla="*/ 6357168 w 10464800"/>
              <a:gd name="connsiteY2" fmla="*/ 1908016 h 5293360"/>
              <a:gd name="connsiteX3" fmla="*/ 10464800 w 10464800"/>
              <a:gd name="connsiteY3" fmla="*/ 1908016 h 5293360"/>
              <a:gd name="connsiteX4" fmla="*/ 10464800 w 10464800"/>
              <a:gd name="connsiteY4" fmla="*/ 5293360 h 5293360"/>
              <a:gd name="connsiteX5" fmla="*/ 0 w 10464800"/>
              <a:gd name="connsiteY5" fmla="*/ 5293360 h 5293360"/>
              <a:gd name="connsiteX0-1" fmla="*/ 6357168 w 10464800"/>
              <a:gd name="connsiteY0-2" fmla="*/ 1908016 h 5293360"/>
              <a:gd name="connsiteX1-3" fmla="*/ 10464800 w 10464800"/>
              <a:gd name="connsiteY1-4" fmla="*/ 1908016 h 5293360"/>
              <a:gd name="connsiteX2-5" fmla="*/ 10464800 w 10464800"/>
              <a:gd name="connsiteY2-6" fmla="*/ 5293360 h 5293360"/>
              <a:gd name="connsiteX3-7" fmla="*/ 0 w 10464800"/>
              <a:gd name="connsiteY3-8" fmla="*/ 5293360 h 5293360"/>
              <a:gd name="connsiteX4-9" fmla="*/ 0 w 10464800"/>
              <a:gd name="connsiteY4-10" fmla="*/ 0 h 5293360"/>
              <a:gd name="connsiteX5-11" fmla="*/ 6357168 w 10464800"/>
              <a:gd name="connsiteY5-12" fmla="*/ 0 h 5293360"/>
              <a:gd name="connsiteX6" fmla="*/ 6448608 w 10464800"/>
              <a:gd name="connsiteY6" fmla="*/ 1999456 h 5293360"/>
              <a:gd name="connsiteX0-13" fmla="*/ 6357168 w 10464800"/>
              <a:gd name="connsiteY0-14" fmla="*/ 1908016 h 5293360"/>
              <a:gd name="connsiteX1-15" fmla="*/ 10464800 w 10464800"/>
              <a:gd name="connsiteY1-16" fmla="*/ 1908016 h 5293360"/>
              <a:gd name="connsiteX2-17" fmla="*/ 10464800 w 10464800"/>
              <a:gd name="connsiteY2-18" fmla="*/ 5293360 h 5293360"/>
              <a:gd name="connsiteX3-19" fmla="*/ 0 w 10464800"/>
              <a:gd name="connsiteY3-20" fmla="*/ 5293360 h 5293360"/>
              <a:gd name="connsiteX4-21" fmla="*/ 0 w 10464800"/>
              <a:gd name="connsiteY4-22" fmla="*/ 0 h 5293360"/>
              <a:gd name="connsiteX5-23" fmla="*/ 6357168 w 10464800"/>
              <a:gd name="connsiteY5-24" fmla="*/ 0 h 5293360"/>
              <a:gd name="connsiteX0-25" fmla="*/ 10464800 w 10464800"/>
              <a:gd name="connsiteY0-26" fmla="*/ 1908016 h 5293360"/>
              <a:gd name="connsiteX1-27" fmla="*/ 10464800 w 10464800"/>
              <a:gd name="connsiteY1-28" fmla="*/ 5293360 h 5293360"/>
              <a:gd name="connsiteX2-29" fmla="*/ 0 w 10464800"/>
              <a:gd name="connsiteY2-30" fmla="*/ 5293360 h 5293360"/>
              <a:gd name="connsiteX3-31" fmla="*/ 0 w 10464800"/>
              <a:gd name="connsiteY3-32" fmla="*/ 0 h 5293360"/>
              <a:gd name="connsiteX4-33" fmla="*/ 6357168 w 10464800"/>
              <a:gd name="connsiteY4-34" fmla="*/ 0 h 52933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464800" h="5293360">
                <a:moveTo>
                  <a:pt x="10464800" y="1908016"/>
                </a:moveTo>
                <a:lnTo>
                  <a:pt x="10464800" y="5293360"/>
                </a:lnTo>
                <a:lnTo>
                  <a:pt x="0" y="5293360"/>
                </a:lnTo>
                <a:lnTo>
                  <a:pt x="0" y="0"/>
                </a:lnTo>
                <a:lnTo>
                  <a:pt x="6357168" y="0"/>
                </a:lnTo>
              </a:path>
            </a:pathLst>
          </a:cu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097153" name="图片 2" descr="卡通人物&#10;&#10;中度可信度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9892" y="259519"/>
            <a:ext cx="3910696" cy="6598481"/>
          </a:xfrm>
          <a:prstGeom prst="rect">
            <a:avLst/>
          </a:prstGeom>
        </p:spPr>
      </p:pic>
      <p:sp>
        <p:nvSpPr>
          <p:cNvPr id="7169" name="TextBox 1"/>
          <p:cNvSpPr txBox="1"/>
          <p:nvPr/>
        </p:nvSpPr>
        <p:spPr>
          <a:xfrm>
            <a:off x="909638" y="801370"/>
            <a:ext cx="7273925" cy="28149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fontAlgn="auto">
              <a:lnSpc>
                <a:spcPct val="150000"/>
              </a:lnSpc>
              <a:buClrTx/>
              <a:buFontTx/>
            </a:pPr>
            <a:r>
              <a:rPr lang="en-US" altLang="zh-CN" sz="5400" b="1" dirty="0">
                <a:latin typeface="Cooper Black" panose="0208090404030B020404" charset="0"/>
                <a:ea typeface="黑体" panose="02010609060101010101" charset="-122"/>
                <a:cs typeface="Cooper Black" panose="0208090404030B020404" charset="0"/>
              </a:rPr>
              <a:t>Unit 4  </a:t>
            </a:r>
          </a:p>
          <a:p>
            <a:pPr algn="ctr" fontAlgn="auto">
              <a:lnSpc>
                <a:spcPct val="100000"/>
              </a:lnSpc>
              <a:buClrTx/>
              <a:buFontTx/>
            </a:pPr>
            <a:r>
              <a:rPr lang="en-US" altLang="zh-CN" sz="4800" b="1" dirty="0">
                <a:latin typeface="Elephant" panose="02020904090505020303" charset="0"/>
                <a:ea typeface="黑体" panose="02010609060101010101" charset="-122"/>
                <a:cs typeface="Elephant" panose="02020904090505020303" charset="0"/>
              </a:rPr>
              <a:t>Why don’t you talk to your parents?</a:t>
            </a:r>
          </a:p>
        </p:txBody>
      </p:sp>
      <p:sp>
        <p:nvSpPr>
          <p:cNvPr id="4" name="矩形 3"/>
          <p:cNvSpPr/>
          <p:nvPr/>
        </p:nvSpPr>
        <p:spPr>
          <a:xfrm>
            <a:off x="1613320" y="4083709"/>
            <a:ext cx="5642891" cy="584775"/>
          </a:xfrm>
          <a:prstGeom prst="rect">
            <a:avLst/>
          </a:prstGeom>
          <a:solidFill>
            <a:srgbClr val="EAF6F6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SectionA  2d&amp;Grammar Focus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3477423"/>
              </p:ext>
            </p:extLst>
          </p:nvPr>
        </p:nvGraphicFramePr>
        <p:xfrm>
          <a:off x="517265" y="1558904"/>
          <a:ext cx="10534650" cy="4029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2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1695"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意思</a:t>
                      </a:r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引导状语从句的类型</a:t>
                      </a:r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kumimoji="0" lang="en-US" altLang="zh-CN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楷体" panose="02010609060101010101" pitchFamily="49" charset="-122"/>
                          <a:cs typeface="+mn-cs"/>
                        </a:rPr>
                        <a:t>although</a:t>
                      </a:r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93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1000"/>
                        </a:spcBef>
                      </a:pPr>
                      <a:r>
                        <a:rPr kumimoji="0" lang="en-US" altLang="zh-CN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楷体" panose="02010609060101010101" pitchFamily="49" charset="-122"/>
                          <a:cs typeface="+mn-cs"/>
                        </a:rPr>
                        <a:t>so that</a:t>
                      </a:r>
                    </a:p>
                  </a:txBody>
                  <a:tcPr marL="91446" marR="91446" marT="45748" marB="45748"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altLang="zh-CN" sz="2000" dirty="0"/>
                    </a:p>
                    <a:p>
                      <a:endParaRPr lang="en-US" altLang="zh-CN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078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楷体" panose="02010609060101010101" pitchFamily="49" charset="-122"/>
                          <a:cs typeface="+mn-cs"/>
                        </a:rPr>
                        <a:t>so...that…</a:t>
                      </a:r>
                      <a:endParaRPr lang="zh-CN" dirty="0"/>
                    </a:p>
                  </a:txBody>
                  <a:tcPr marL="91446" marR="91446" marT="45748" marB="45748"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altLang="zh-CN" sz="2000" dirty="0"/>
                    </a:p>
                    <a:p>
                      <a:endParaRPr lang="en-US" altLang="zh-CN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99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kumimoji="0" lang="en-US" altLang="zh-CN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楷体" panose="02010609060101010101" pitchFamily="49" charset="-122"/>
                          <a:cs typeface="+mn-cs"/>
                        </a:rPr>
                        <a:t>until</a:t>
                      </a:r>
                    </a:p>
                  </a:txBody>
                  <a:tcPr marL="91446" marR="91446" marT="45748" marB="45748"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endParaRPr lang="en-US" altLang="zh-CN" sz="2000" dirty="0"/>
                    </a:p>
                    <a:p>
                      <a:pPr>
                        <a:spcBef>
                          <a:spcPts val="300"/>
                        </a:spcBef>
                      </a:pPr>
                      <a:endParaRPr lang="en-US" altLang="zh-CN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 marL="91446" marR="91446" marT="45748" marB="45748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3172835" y="2520294"/>
            <a:ext cx="2667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虽然；尽管</a:t>
            </a:r>
          </a:p>
        </p:txBody>
      </p:sp>
      <p:sp>
        <p:nvSpPr>
          <p:cNvPr id="13" name="矩形 12"/>
          <p:cNvSpPr/>
          <p:nvPr/>
        </p:nvSpPr>
        <p:spPr>
          <a:xfrm>
            <a:off x="6934575" y="2520294"/>
            <a:ext cx="31388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让步状语从句</a:t>
            </a:r>
          </a:p>
        </p:txBody>
      </p:sp>
      <p:sp>
        <p:nvSpPr>
          <p:cNvPr id="14" name="矩形 13"/>
          <p:cNvSpPr/>
          <p:nvPr/>
        </p:nvSpPr>
        <p:spPr>
          <a:xfrm>
            <a:off x="3172835" y="3204824"/>
            <a:ext cx="23755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以便，为了</a:t>
            </a:r>
          </a:p>
        </p:txBody>
      </p:sp>
      <p:sp>
        <p:nvSpPr>
          <p:cNvPr id="3" name="矩形 2"/>
          <p:cNvSpPr/>
          <p:nvPr/>
        </p:nvSpPr>
        <p:spPr>
          <a:xfrm>
            <a:off x="3038850" y="3933486"/>
            <a:ext cx="31534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以至于；结果</a:t>
            </a:r>
          </a:p>
        </p:txBody>
      </p:sp>
      <p:sp>
        <p:nvSpPr>
          <p:cNvPr id="11" name="矩形 10"/>
          <p:cNvSpPr/>
          <p:nvPr/>
        </p:nvSpPr>
        <p:spPr>
          <a:xfrm>
            <a:off x="6934575" y="3977619"/>
            <a:ext cx="31515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结果状语从句</a:t>
            </a:r>
          </a:p>
        </p:txBody>
      </p:sp>
      <p:sp>
        <p:nvSpPr>
          <p:cNvPr id="5" name="矩形 4"/>
          <p:cNvSpPr/>
          <p:nvPr/>
        </p:nvSpPr>
        <p:spPr>
          <a:xfrm>
            <a:off x="3038850" y="4573884"/>
            <a:ext cx="298005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直到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为止；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到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</a:t>
            </a:r>
          </a:p>
        </p:txBody>
      </p:sp>
      <p:sp>
        <p:nvSpPr>
          <p:cNvPr id="16" name="矩形 15"/>
          <p:cNvSpPr/>
          <p:nvPr/>
        </p:nvSpPr>
        <p:spPr>
          <a:xfrm>
            <a:off x="6968865" y="4801214"/>
            <a:ext cx="31515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时间状语从句</a:t>
            </a:r>
          </a:p>
        </p:txBody>
      </p:sp>
      <p:sp>
        <p:nvSpPr>
          <p:cNvPr id="17" name="矩形 16"/>
          <p:cNvSpPr/>
          <p:nvPr/>
        </p:nvSpPr>
        <p:spPr>
          <a:xfrm>
            <a:off x="6934575" y="3309599"/>
            <a:ext cx="31388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目的状语从句</a:t>
            </a:r>
          </a:p>
        </p:txBody>
      </p:sp>
      <p:sp>
        <p:nvSpPr>
          <p:cNvPr id="6" name="矩形 5"/>
          <p:cNvSpPr/>
          <p:nvPr/>
        </p:nvSpPr>
        <p:spPr>
          <a:xfrm>
            <a:off x="2608454" y="537249"/>
            <a:ext cx="716761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although, so that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及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until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楷体" panose="02010609060101010101" pitchFamily="49" charset="-122"/>
                <a:cs typeface="+mn-cs"/>
              </a:rPr>
              <a:t>引导的状语从句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/>
      <p:bldP spid="11" grpId="0"/>
      <p:bldP spid="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4599" y="998855"/>
          <a:ext cx="9993671" cy="3486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5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860"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句中位置</a:t>
                      </a:r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8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altLang="zh-CN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/>
                          <a:ea typeface="楷体" panose="02010609060101010101" pitchFamily="49" charset="-122"/>
                          <a:cs typeface="+mn-cs"/>
                        </a:rPr>
                        <a:t>although</a:t>
                      </a:r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3200"/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5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</a:pPr>
                      <a:r>
                        <a:rPr kumimoji="0" lang="en-US" altLang="zh-CN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/>
                          <a:ea typeface="楷体" panose="02010609060101010101" pitchFamily="49" charset="-122"/>
                          <a:cs typeface="+mn-cs"/>
                        </a:rPr>
                        <a:t>so that</a:t>
                      </a:r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3200"/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8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altLang="zh-CN" sz="3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/>
                          <a:ea typeface="楷体" panose="02010609060101010101" pitchFamily="49" charset="-122"/>
                          <a:cs typeface="+mn-cs"/>
                        </a:rPr>
                        <a:t>until</a:t>
                      </a:r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endParaRPr lang="en-US" altLang="zh-CN" sz="3200"/>
                    </a:p>
                  </a:txBody>
                  <a:tcPr marL="91446" marR="91446" marT="45732" marB="45732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3368674" y="2029470"/>
            <a:ext cx="7682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11294B">
                    <a:lumMod val="75000"/>
                    <a:lumOff val="25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可以放在主句前面，也可以放在主句后面</a:t>
            </a:r>
          </a:p>
        </p:txBody>
      </p:sp>
      <p:sp>
        <p:nvSpPr>
          <p:cNvPr id="5" name="矩形 4"/>
          <p:cNvSpPr/>
          <p:nvPr/>
        </p:nvSpPr>
        <p:spPr>
          <a:xfrm>
            <a:off x="3368675" y="2879059"/>
            <a:ext cx="6526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11294B">
                    <a:lumMod val="75000"/>
                    <a:lumOff val="25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一般放在主句后，且不用逗号隔开。</a:t>
            </a:r>
          </a:p>
        </p:txBody>
      </p:sp>
      <p:sp>
        <p:nvSpPr>
          <p:cNvPr id="7" name="矩形 6"/>
          <p:cNvSpPr/>
          <p:nvPr/>
        </p:nvSpPr>
        <p:spPr>
          <a:xfrm>
            <a:off x="3368675" y="3742214"/>
            <a:ext cx="7169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11294B">
                    <a:lumMod val="75000"/>
                    <a:lumOff val="25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常放在主句之后，也可以放在主句之前</a:t>
            </a:r>
          </a:p>
        </p:txBody>
      </p:sp>
      <p:sp>
        <p:nvSpPr>
          <p:cNvPr id="6" name="矩形 5"/>
          <p:cNvSpPr/>
          <p:nvPr/>
        </p:nvSpPr>
        <p:spPr>
          <a:xfrm>
            <a:off x="2829560" y="187643"/>
            <a:ext cx="6337300" cy="5238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楷体" panose="02010609060101010101" pitchFamily="49" charset="-122"/>
                <a:cs typeface="Arial"/>
              </a:rPr>
              <a:t>although, so that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楷体" panose="02010609060101010101" pitchFamily="49" charset="-122"/>
                <a:cs typeface="Arial"/>
              </a:rPr>
              <a:t>及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楷体" panose="02010609060101010101" pitchFamily="49" charset="-122"/>
                <a:cs typeface="Arial"/>
              </a:rPr>
              <a:t>until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楷体" panose="02010609060101010101" pitchFamily="49" charset="-122"/>
                <a:cs typeface="Arial"/>
              </a:rPr>
              <a:t>引导的状语从句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39215" y="5345430"/>
            <a:ext cx="1005967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He got up early this morning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so that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he could catch the early bus.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39215" y="4749165"/>
            <a:ext cx="79844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Although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 I gave him some advice, he didn’t take it.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39215" y="6052185"/>
            <a:ext cx="72345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I didn’t wake up 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until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  <a:sym typeface="+mn-ea"/>
              </a:rPr>
              <a:t> I heard the alarm clock.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55700" y="1826260"/>
            <a:ext cx="9733280" cy="43230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1. </a:t>
            </a: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尽管她不对，但这也不是什么大不了的事。</a:t>
            </a:r>
            <a:endParaRPr lang="en-US" altLang="zh-CN" sz="3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Although she’s wrong, it’s not a big deal.</a:t>
            </a:r>
          </a:p>
          <a:p>
            <a:pPr>
              <a:lnSpc>
                <a:spcPct val="125000"/>
              </a:lnSpc>
              <a:spcBef>
                <a:spcPts val="3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2. </a:t>
            </a: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你必须现在就去，以便不会迟到。</a:t>
            </a:r>
            <a:endParaRPr lang="en-US" altLang="zh-CN" sz="3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 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You must go now so that you won’t be late.</a:t>
            </a:r>
            <a:endParaRPr lang="zh-CN" altLang="en-US" sz="3600" b="1" dirty="0">
              <a:solidFill>
                <a:srgbClr val="FF33CC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  <a:spcBef>
                <a:spcPts val="3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3. </a:t>
            </a: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我做完作业了才上床睡觉。</a:t>
            </a:r>
            <a:endParaRPr lang="en-US" altLang="zh-CN" sz="3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 won’t go to bed until I finish my homework.</a:t>
            </a:r>
            <a:r>
              <a:rPr lang="en-US" altLang="zh-CN" sz="3600" b="1" dirty="0">
                <a:solidFill>
                  <a:srgbClr val="FF33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971550" y="2757488"/>
            <a:ext cx="184150" cy="533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27621" y="326193"/>
            <a:ext cx="4471737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Translation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7"/>
          <p:cNvGrpSpPr/>
          <p:nvPr/>
        </p:nvGrpSpPr>
        <p:grpSpPr>
          <a:xfrm>
            <a:off x="319405" y="417195"/>
            <a:ext cx="9195435" cy="659765"/>
            <a:chOff x="319548" y="554293"/>
            <a:chExt cx="4252575" cy="523252"/>
          </a:xfrm>
        </p:grpSpPr>
        <p:sp>
          <p:nvSpPr>
            <p:cNvPr id="1048638" name="矩形 11"/>
            <p:cNvSpPr/>
            <p:nvPr/>
          </p:nvSpPr>
          <p:spPr>
            <a:xfrm>
              <a:off x="319548" y="554293"/>
              <a:ext cx="4252575" cy="523252"/>
            </a:xfrm>
            <a:prstGeom prst="rect">
              <a:avLst/>
            </a:prstGeom>
            <a:noFill/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48639" name="矩形 8"/>
            <p:cNvSpPr/>
            <p:nvPr/>
          </p:nvSpPr>
          <p:spPr>
            <a:xfrm>
              <a:off x="319548" y="554293"/>
              <a:ext cx="324928" cy="523252"/>
            </a:xfrm>
            <a:prstGeom prst="rect">
              <a:avLst/>
            </a:prstGeom>
            <a:solidFill>
              <a:srgbClr val="5CC2CF"/>
            </a:solidFill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372553" y="443865"/>
            <a:ext cx="79930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Fill in the blanks with </a:t>
            </a:r>
            <a:r>
              <a:rPr kumimoji="0" lang="en-US" altLang="zh-CN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although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so that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or </a:t>
            </a:r>
            <a:r>
              <a:rPr kumimoji="0" lang="en-US" altLang="zh-CN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until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.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5940" y="1474470"/>
            <a:ext cx="11120755" cy="25019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1. A: What’s wrong?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B: My sister borrows my clothes without asking.</a:t>
            </a:r>
            <a:r>
              <a:rPr lang="en-US" altLang="zh-CN" sz="2800" b="1" kern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sym typeface="+mn-ea"/>
              </a:rPr>
              <a:t> What should I do?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A: Well, you could tell her that this makes you 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     angry _______ she’ll ask you next time.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431098" y="3371215"/>
            <a:ext cx="1345565" cy="5835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so that</a:t>
            </a:r>
          </a:p>
        </p:txBody>
      </p:sp>
      <p:grpSp>
        <p:nvGrpSpPr>
          <p:cNvPr id="61444" name="组合 1"/>
          <p:cNvGrpSpPr/>
          <p:nvPr/>
        </p:nvGrpSpPr>
        <p:grpSpPr>
          <a:xfrm>
            <a:off x="354330" y="423228"/>
            <a:ext cx="674688" cy="561975"/>
            <a:chOff x="7166135" y="2536774"/>
            <a:chExt cx="674687" cy="560672"/>
          </a:xfrm>
        </p:grpSpPr>
        <p:sp>
          <p:nvSpPr>
            <p:cNvPr id="12" name="椭圆 11"/>
            <p:cNvSpPr/>
            <p:nvPr/>
          </p:nvSpPr>
          <p:spPr>
            <a:xfrm>
              <a:off x="7197885" y="2565283"/>
              <a:ext cx="533399" cy="532163"/>
            </a:xfrm>
            <a:prstGeom prst="ellipse">
              <a:avLst/>
            </a:prstGeom>
            <a:solidFill>
              <a:srgbClr val="F79646"/>
            </a:solidFill>
            <a:ln w="9525">
              <a:solidFill>
                <a:schemeClr val="bg2">
                  <a:lumMod val="90000"/>
                </a:schemeClr>
              </a:solidFill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446" name="TextBox 3"/>
            <p:cNvSpPr txBox="1"/>
            <p:nvPr/>
          </p:nvSpPr>
          <p:spPr>
            <a:xfrm>
              <a:off x="7166135" y="2536774"/>
              <a:ext cx="674687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3000" b="1" dirty="0">
                  <a:solidFill>
                    <a:srgbClr val="0033C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4a</a:t>
              </a:r>
              <a:endParaRPr lang="zh-CN" altLang="en-US" sz="3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5940" y="4452620"/>
            <a:ext cx="11120755" cy="16414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2. A: I don’t have any friends at my new school. </a:t>
            </a:r>
            <a:r>
              <a:rPr lang="en-US" altLang="zh-CN" sz="2800" b="1" kern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sym typeface="+mn-ea"/>
              </a:rPr>
              <a:t>What should I do?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B: _________ you don’t have any now, you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     will soon make some.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372870" y="5012690"/>
            <a:ext cx="228219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Although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9125" y="1063625"/>
            <a:ext cx="9067165" cy="24536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3. A: I’m worried about my school grades.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     What’s your advice?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B: You shouldn’t wait ______ the last minute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     to study for a test.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36515" y="2228850"/>
            <a:ext cx="107188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until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9125" y="3747770"/>
            <a:ext cx="9067165" cy="3044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4. A: Mike is my best friend, but he always copies </a:t>
            </a: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     my homework. What should I do?</a:t>
            </a: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B: ________ he’s your best friend, you should </a:t>
            </a: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     still tell him that copying others’ homework </a:t>
            </a: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      is wrong.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43038" y="4947285"/>
            <a:ext cx="196088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Although</a:t>
            </a:r>
          </a:p>
        </p:txBody>
      </p:sp>
      <p:grpSp>
        <p:nvGrpSpPr>
          <p:cNvPr id="62" name="组合 7"/>
          <p:cNvGrpSpPr/>
          <p:nvPr/>
        </p:nvGrpSpPr>
        <p:grpSpPr>
          <a:xfrm>
            <a:off x="319405" y="255270"/>
            <a:ext cx="9195435" cy="659765"/>
            <a:chOff x="319548" y="554293"/>
            <a:chExt cx="4252575" cy="523252"/>
          </a:xfrm>
        </p:grpSpPr>
        <p:sp>
          <p:nvSpPr>
            <p:cNvPr id="1048638" name="矩形 11"/>
            <p:cNvSpPr/>
            <p:nvPr/>
          </p:nvSpPr>
          <p:spPr>
            <a:xfrm>
              <a:off x="319548" y="554293"/>
              <a:ext cx="4252575" cy="523252"/>
            </a:xfrm>
            <a:prstGeom prst="rect">
              <a:avLst/>
            </a:prstGeom>
            <a:noFill/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48639" name="矩形 8"/>
            <p:cNvSpPr/>
            <p:nvPr/>
          </p:nvSpPr>
          <p:spPr>
            <a:xfrm>
              <a:off x="319548" y="554293"/>
              <a:ext cx="324928" cy="523252"/>
            </a:xfrm>
            <a:prstGeom prst="rect">
              <a:avLst/>
            </a:prstGeom>
            <a:solidFill>
              <a:srgbClr val="5CC2CF"/>
            </a:solidFill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372553" y="281940"/>
            <a:ext cx="79930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Fill in the blanks with </a:t>
            </a:r>
            <a:r>
              <a:rPr kumimoji="0" lang="en-US" altLang="zh-CN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although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so that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or </a:t>
            </a:r>
            <a:r>
              <a:rPr kumimoji="0" lang="en-US" altLang="zh-CN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until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.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组合 1"/>
          <p:cNvGrpSpPr/>
          <p:nvPr/>
        </p:nvGrpSpPr>
        <p:grpSpPr>
          <a:xfrm>
            <a:off x="354330" y="261303"/>
            <a:ext cx="674688" cy="561975"/>
            <a:chOff x="7166135" y="2536774"/>
            <a:chExt cx="674687" cy="560672"/>
          </a:xfrm>
        </p:grpSpPr>
        <p:sp>
          <p:nvSpPr>
            <p:cNvPr id="13" name="椭圆 12"/>
            <p:cNvSpPr/>
            <p:nvPr/>
          </p:nvSpPr>
          <p:spPr>
            <a:xfrm>
              <a:off x="7197885" y="2565283"/>
              <a:ext cx="533399" cy="532163"/>
            </a:xfrm>
            <a:prstGeom prst="ellipse">
              <a:avLst/>
            </a:prstGeom>
            <a:solidFill>
              <a:srgbClr val="F79646"/>
            </a:solidFill>
            <a:ln w="9525">
              <a:solidFill>
                <a:schemeClr val="bg2">
                  <a:lumMod val="90000"/>
                </a:schemeClr>
              </a:solidFill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3"/>
            <p:cNvSpPr txBox="1"/>
            <p:nvPr/>
          </p:nvSpPr>
          <p:spPr>
            <a:xfrm>
              <a:off x="7166135" y="2536774"/>
              <a:ext cx="674687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3000" b="1" dirty="0">
                  <a:solidFill>
                    <a:srgbClr val="0033C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4a</a:t>
              </a:r>
              <a:endParaRPr lang="zh-CN" altLang="en-US" sz="3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3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165830"/>
              </p:ext>
            </p:extLst>
          </p:nvPr>
        </p:nvGraphicFramePr>
        <p:xfrm>
          <a:off x="440690" y="1831184"/>
          <a:ext cx="11086465" cy="4713605"/>
        </p:xfrm>
        <a:graphic>
          <a:graphicData uri="http://schemas.openxmlformats.org/drawingml/2006/table">
            <a:tbl>
              <a:tblPr/>
              <a:tblGrid>
                <a:gridCol w="380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You look tired. What’s the matter?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 did my homework until really late last night, so I didn’t get enough sleep.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should I do?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Why don’t you forget about it? Although she’s wrong, it’s not a big deal.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should he do?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 should talk to his friend so that he can say he’s sorry.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Maybe you could go to his house.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 guess I could, but I don’t want to surprise him.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6E2CB81F-B2BD-8A8A-9FDA-DB01B795F3A5}"/>
              </a:ext>
            </a:extLst>
          </p:cNvPr>
          <p:cNvSpPr txBox="1"/>
          <p:nvPr/>
        </p:nvSpPr>
        <p:spPr>
          <a:xfrm>
            <a:off x="688039" y="528499"/>
            <a:ext cx="10179831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t">
            <a:spAutoFit/>
          </a:bodyPr>
          <a:lstStyle/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楷体" panose="02010609060101010101" pitchFamily="49" charset="-122"/>
              </a:rPr>
              <a:t>Read the following sentences and 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楷体" panose="02010609060101010101" pitchFamily="49" charset="-122"/>
              </a:rPr>
              <a:t>underline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楷体" panose="02010609060101010101" pitchFamily="49" charset="-122"/>
              </a:rPr>
              <a:t> the sentences that ask questions about difficulties and problems.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498D727-CB72-BEE3-D73B-322346F8645E}"/>
              </a:ext>
            </a:extLst>
          </p:cNvPr>
          <p:cNvCxnSpPr>
            <a:cxnSpLocks/>
          </p:cNvCxnSpPr>
          <p:nvPr/>
        </p:nvCxnSpPr>
        <p:spPr>
          <a:xfrm>
            <a:off x="2811593" y="2479198"/>
            <a:ext cx="125074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6E6B8D5-7718-69CA-1A89-5A040B2DF56C}"/>
              </a:ext>
            </a:extLst>
          </p:cNvPr>
          <p:cNvCxnSpPr>
            <a:cxnSpLocks/>
          </p:cNvCxnSpPr>
          <p:nvPr/>
        </p:nvCxnSpPr>
        <p:spPr>
          <a:xfrm>
            <a:off x="543663" y="2934119"/>
            <a:ext cx="165239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AB6BA65-EA32-8932-6477-AEF12990D80F}"/>
              </a:ext>
            </a:extLst>
          </p:cNvPr>
          <p:cNvCxnSpPr/>
          <p:nvPr/>
        </p:nvCxnSpPr>
        <p:spPr>
          <a:xfrm>
            <a:off x="543663" y="4025332"/>
            <a:ext cx="2803525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F1FD6BE-55A7-52B8-E96E-BF89D22EABFF}"/>
              </a:ext>
            </a:extLst>
          </p:cNvPr>
          <p:cNvCxnSpPr/>
          <p:nvPr/>
        </p:nvCxnSpPr>
        <p:spPr>
          <a:xfrm>
            <a:off x="543663" y="5249175"/>
            <a:ext cx="2803525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3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302133"/>
              </p:ext>
            </p:extLst>
          </p:nvPr>
        </p:nvGraphicFramePr>
        <p:xfrm>
          <a:off x="440690" y="1831184"/>
          <a:ext cx="11086465" cy="4713605"/>
        </p:xfrm>
        <a:graphic>
          <a:graphicData uri="http://schemas.openxmlformats.org/drawingml/2006/table">
            <a:tbl>
              <a:tblPr/>
              <a:tblGrid>
                <a:gridCol w="380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You look tired. What’s the matter?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 did my homework until really late last night, so I didn’t get enough sleep.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should I do?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Why don’t you forget about it? Although she’s wrong, it’s not a big deal.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should he do?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 should talk to his friend so that he can say he’s sorry.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Maybe you could go to his house.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 guess I could, but I don’t want to surprise him.</a:t>
                      </a:r>
                    </a:p>
                  </a:txBody>
                  <a:tcPr marL="91437" marR="91437" marT="45719" marB="45719" anchor="ctr" horzOverflow="overflow">
                    <a:lnL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B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FB9A0A05-F5F5-E8AD-BA2A-8E4B66B83AA4}"/>
              </a:ext>
            </a:extLst>
          </p:cNvPr>
          <p:cNvSpPr txBox="1"/>
          <p:nvPr/>
        </p:nvSpPr>
        <p:spPr>
          <a:xfrm>
            <a:off x="871516" y="554452"/>
            <a:ext cx="10224812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t">
            <a:spAutoFit/>
          </a:bodyPr>
          <a:lstStyle/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楷体" panose="02010609060101010101" pitchFamily="49" charset="-122"/>
              </a:rPr>
              <a:t>Read the following sentences and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楷体" panose="02010609060101010101" pitchFamily="49" charset="-122"/>
              </a:rPr>
              <a:t>underline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楷体" panose="02010609060101010101" pitchFamily="49" charset="-122"/>
              </a:rPr>
              <a:t> the sentences that offer suggestions.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BDDF652-A451-74C9-BE59-DCACC6742D24}"/>
              </a:ext>
            </a:extLst>
          </p:cNvPr>
          <p:cNvCxnSpPr>
            <a:cxnSpLocks/>
          </p:cNvCxnSpPr>
          <p:nvPr/>
        </p:nvCxnSpPr>
        <p:spPr>
          <a:xfrm>
            <a:off x="526054" y="6044000"/>
            <a:ext cx="357375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CE14BB8-B2F3-0810-CE20-AA59BDB420AC}"/>
              </a:ext>
            </a:extLst>
          </p:cNvPr>
          <p:cNvCxnSpPr>
            <a:cxnSpLocks/>
          </p:cNvCxnSpPr>
          <p:nvPr/>
        </p:nvCxnSpPr>
        <p:spPr>
          <a:xfrm>
            <a:off x="4362412" y="3875844"/>
            <a:ext cx="4436814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90E029B-43CF-BD24-7358-116CE67E4493}"/>
              </a:ext>
            </a:extLst>
          </p:cNvPr>
          <p:cNvCxnSpPr>
            <a:cxnSpLocks/>
          </p:cNvCxnSpPr>
          <p:nvPr/>
        </p:nvCxnSpPr>
        <p:spPr>
          <a:xfrm>
            <a:off x="4351364" y="5021273"/>
            <a:ext cx="4110584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D14AFBD-1DDF-89DB-2517-333E70E448C5}"/>
              </a:ext>
            </a:extLst>
          </p:cNvPr>
          <p:cNvCxnSpPr>
            <a:cxnSpLocks/>
          </p:cNvCxnSpPr>
          <p:nvPr/>
        </p:nvCxnSpPr>
        <p:spPr>
          <a:xfrm>
            <a:off x="526053" y="6476099"/>
            <a:ext cx="141517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294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5945" y="361950"/>
            <a:ext cx="11010900" cy="6134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75945" y="361950"/>
            <a:ext cx="110109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/>
              </a:rPr>
              <a:t>More sentence structures about giving advice: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Arial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64845" y="1259560"/>
            <a:ext cx="3138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为什么不做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...?</a:t>
            </a:r>
          </a:p>
        </p:txBody>
      </p:sp>
      <p:sp>
        <p:nvSpPr>
          <p:cNvPr id="10" name="Text Box 6"/>
          <p:cNvSpPr txBox="1"/>
          <p:nvPr/>
        </p:nvSpPr>
        <p:spPr>
          <a:xfrm>
            <a:off x="664845" y="1964410"/>
            <a:ext cx="3138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做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...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怎么样？</a:t>
            </a:r>
          </a:p>
        </p:txBody>
      </p:sp>
      <p:sp>
        <p:nvSpPr>
          <p:cNvPr id="11" name="Text Box 6"/>
          <p:cNvSpPr txBox="1"/>
          <p:nvPr/>
        </p:nvSpPr>
        <p:spPr>
          <a:xfrm>
            <a:off x="664845" y="2547975"/>
            <a:ext cx="3138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你应该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/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可以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...</a:t>
            </a:r>
          </a:p>
        </p:txBody>
      </p:sp>
      <p:sp>
        <p:nvSpPr>
          <p:cNvPr id="12" name="Text Box 6"/>
          <p:cNvSpPr txBox="1"/>
          <p:nvPr/>
        </p:nvSpPr>
        <p:spPr>
          <a:xfrm>
            <a:off x="664845" y="3229965"/>
            <a:ext cx="3138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让我们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...</a:t>
            </a:r>
          </a:p>
        </p:txBody>
      </p:sp>
      <p:sp>
        <p:nvSpPr>
          <p:cNvPr id="13" name="Text Box 6"/>
          <p:cNvSpPr txBox="1"/>
          <p:nvPr/>
        </p:nvSpPr>
        <p:spPr>
          <a:xfrm>
            <a:off x="664845" y="3911955"/>
            <a:ext cx="3138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我们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...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怎么样？</a:t>
            </a:r>
          </a:p>
        </p:txBody>
      </p:sp>
      <p:sp>
        <p:nvSpPr>
          <p:cNvPr id="14" name="Text Box 6"/>
          <p:cNvSpPr txBox="1"/>
          <p:nvPr/>
        </p:nvSpPr>
        <p:spPr>
          <a:xfrm>
            <a:off x="664845" y="4593945"/>
            <a:ext cx="3138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你最好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...</a:t>
            </a:r>
          </a:p>
        </p:txBody>
      </p:sp>
      <p:sp>
        <p:nvSpPr>
          <p:cNvPr id="15" name="Text Box 4"/>
          <p:cNvSpPr txBox="1"/>
          <p:nvPr/>
        </p:nvSpPr>
        <p:spPr>
          <a:xfrm>
            <a:off x="3857623" y="1916241"/>
            <a:ext cx="69770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2.What/How about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＋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?</a:t>
            </a:r>
          </a:p>
        </p:txBody>
      </p:sp>
      <p:sp>
        <p:nvSpPr>
          <p:cNvPr id="16" name="Text Box 5"/>
          <p:cNvSpPr txBox="1"/>
          <p:nvPr/>
        </p:nvSpPr>
        <p:spPr>
          <a:xfrm>
            <a:off x="3857623" y="1211391"/>
            <a:ext cx="453644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1.Why don’t you+ ___ …?</a:t>
            </a:r>
          </a:p>
        </p:txBody>
      </p:sp>
      <p:sp>
        <p:nvSpPr>
          <p:cNvPr id="17" name="Text Box 6"/>
          <p:cNvSpPr txBox="1"/>
          <p:nvPr/>
        </p:nvSpPr>
        <p:spPr>
          <a:xfrm>
            <a:off x="8394063" y="1211391"/>
            <a:ext cx="3138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=Why not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＋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___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？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857623" y="2445153"/>
            <a:ext cx="6597569" cy="683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3.You should / could + ______ ?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857623" y="3094522"/>
            <a:ext cx="5417185" cy="683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4.Let's ____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sth.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857623" y="3765361"/>
            <a:ext cx="5417185" cy="631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5.Shall we ______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sth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.?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857623" y="4476243"/>
            <a:ext cx="5417185" cy="683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6.You'd better _____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sth.</a:t>
            </a:r>
          </a:p>
        </p:txBody>
      </p:sp>
      <p:sp>
        <p:nvSpPr>
          <p:cNvPr id="22" name="Text Box 6"/>
          <p:cNvSpPr txBox="1"/>
          <p:nvPr/>
        </p:nvSpPr>
        <p:spPr>
          <a:xfrm>
            <a:off x="664845" y="5316576"/>
            <a:ext cx="313817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你最好不要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...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857623" y="5198874"/>
            <a:ext cx="5417185" cy="683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7.You'd better ________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sth.</a:t>
            </a:r>
          </a:p>
        </p:txBody>
      </p:sp>
      <p:sp>
        <p:nvSpPr>
          <p:cNvPr id="24" name="Text Box 6"/>
          <p:cNvSpPr txBox="1"/>
          <p:nvPr/>
        </p:nvSpPr>
        <p:spPr>
          <a:xfrm>
            <a:off x="7156407" y="1202695"/>
            <a:ext cx="728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25" name="Text Box 6"/>
          <p:cNvSpPr txBox="1"/>
          <p:nvPr/>
        </p:nvSpPr>
        <p:spPr>
          <a:xfrm>
            <a:off x="10609598" y="1211390"/>
            <a:ext cx="728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26" name="Text Box 6"/>
          <p:cNvSpPr txBox="1"/>
          <p:nvPr/>
        </p:nvSpPr>
        <p:spPr>
          <a:xfrm>
            <a:off x="7651666" y="1927392"/>
            <a:ext cx="185962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doing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27" name="Text Box 6"/>
          <p:cNvSpPr txBox="1"/>
          <p:nvPr/>
        </p:nvSpPr>
        <p:spPr>
          <a:xfrm>
            <a:off x="8029890" y="2532708"/>
            <a:ext cx="728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28" name="Text Box 6"/>
          <p:cNvSpPr txBox="1"/>
          <p:nvPr/>
        </p:nvSpPr>
        <p:spPr>
          <a:xfrm>
            <a:off x="5175207" y="3154178"/>
            <a:ext cx="728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29" name="Text Box 6"/>
          <p:cNvSpPr txBox="1"/>
          <p:nvPr/>
        </p:nvSpPr>
        <p:spPr>
          <a:xfrm>
            <a:off x="5903552" y="3803547"/>
            <a:ext cx="728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30" name="Text Box 6"/>
          <p:cNvSpPr txBox="1"/>
          <p:nvPr/>
        </p:nvSpPr>
        <p:spPr>
          <a:xfrm>
            <a:off x="6581659" y="4502004"/>
            <a:ext cx="728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31" name="Text Box 6"/>
          <p:cNvSpPr txBox="1"/>
          <p:nvPr/>
        </p:nvSpPr>
        <p:spPr>
          <a:xfrm>
            <a:off x="6566215" y="5248118"/>
            <a:ext cx="153811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not do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32" name="Text Box 6"/>
          <p:cNvSpPr txBox="1"/>
          <p:nvPr/>
        </p:nvSpPr>
        <p:spPr>
          <a:xfrm>
            <a:off x="664843" y="5921686"/>
            <a:ext cx="363185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你介意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(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某人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)…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294B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吗？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1294B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51304" y="5843543"/>
            <a:ext cx="6986639" cy="631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  <a:sym typeface="+mn-ea"/>
              </a:rPr>
              <a:t>8. Would you mind (sb.) _______? </a:t>
            </a:r>
          </a:p>
        </p:txBody>
      </p:sp>
      <p:sp>
        <p:nvSpPr>
          <p:cNvPr id="34" name="Text Box 6"/>
          <p:cNvSpPr txBox="1"/>
          <p:nvPr/>
        </p:nvSpPr>
        <p:spPr>
          <a:xfrm>
            <a:off x="8758235" y="5887379"/>
            <a:ext cx="185962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Arial"/>
              </a:rPr>
              <a:t>doing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267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7"/>
          <p:cNvGrpSpPr/>
          <p:nvPr/>
        </p:nvGrpSpPr>
        <p:grpSpPr>
          <a:xfrm>
            <a:off x="279400" y="269875"/>
            <a:ext cx="11584305" cy="913130"/>
            <a:chOff x="319548" y="554293"/>
            <a:chExt cx="4563245" cy="523252"/>
          </a:xfrm>
        </p:grpSpPr>
        <p:sp>
          <p:nvSpPr>
            <p:cNvPr id="1048638" name="矩形 11"/>
            <p:cNvSpPr/>
            <p:nvPr/>
          </p:nvSpPr>
          <p:spPr>
            <a:xfrm>
              <a:off x="319548" y="554293"/>
              <a:ext cx="4563245" cy="523252"/>
            </a:xfrm>
            <a:prstGeom prst="rect">
              <a:avLst/>
            </a:prstGeom>
            <a:noFill/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48639" name="矩形 8"/>
            <p:cNvSpPr/>
            <p:nvPr/>
          </p:nvSpPr>
          <p:spPr>
            <a:xfrm>
              <a:off x="319548" y="554293"/>
              <a:ext cx="284405" cy="523252"/>
            </a:xfrm>
            <a:prstGeom prst="rect">
              <a:avLst/>
            </a:prstGeom>
            <a:solidFill>
              <a:srgbClr val="5CC2CF"/>
            </a:solidFill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048593" name="任意多边形: 形状 6"/>
          <p:cNvSpPr/>
          <p:nvPr/>
        </p:nvSpPr>
        <p:spPr>
          <a:xfrm>
            <a:off x="609600" y="1909458"/>
            <a:ext cx="10749279" cy="1375270"/>
          </a:xfrm>
          <a:custGeom>
            <a:avLst/>
            <a:gdLst>
              <a:gd name="connsiteX0" fmla="*/ 0 w 10749279"/>
              <a:gd name="connsiteY0" fmla="*/ 0 h 963900"/>
              <a:gd name="connsiteX1" fmla="*/ 10749279 w 10749279"/>
              <a:gd name="connsiteY1" fmla="*/ 0 h 963900"/>
              <a:gd name="connsiteX2" fmla="*/ 10749279 w 10749279"/>
              <a:gd name="connsiteY2" fmla="*/ 963900 h 963900"/>
              <a:gd name="connsiteX3" fmla="*/ 0 w 10749279"/>
              <a:gd name="connsiteY3" fmla="*/ 963900 h 963900"/>
              <a:gd name="connsiteX4" fmla="*/ 0 w 10749279"/>
              <a:gd name="connsiteY4" fmla="*/ 0 h 9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9279" h="963900">
                <a:moveTo>
                  <a:pt x="0" y="0"/>
                </a:moveTo>
                <a:lnTo>
                  <a:pt x="10749279" y="0"/>
                </a:lnTo>
                <a:lnTo>
                  <a:pt x="10749279" y="963900"/>
                </a:lnTo>
                <a:lnTo>
                  <a:pt x="0" y="9639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1536" rIns="360000" bIns="85344" numCol="1" spcCol="1270" anchor="t" anchorCtr="0">
            <a:noAutofit/>
          </a:bodyPr>
          <a:lstStyle/>
          <a:p>
            <a:pPr marL="0" lvl="1" indent="-114300" algn="l" defTabSz="533400">
              <a:lnSpc>
                <a:spcPct val="13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altLang="zh-CN" sz="4000" b="1" i="0" kern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Advice:</a:t>
            </a:r>
            <a:br>
              <a:rPr lang="en-US" altLang="zh-CN" sz="4000" b="1" i="0" kern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zh-CN" sz="1600" kern="12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1048594" name="任意多边形: 形状 7"/>
          <p:cNvSpPr/>
          <p:nvPr/>
        </p:nvSpPr>
        <p:spPr>
          <a:xfrm>
            <a:off x="902970" y="1645285"/>
            <a:ext cx="3639820" cy="528320"/>
          </a:xfrm>
          <a:custGeom>
            <a:avLst/>
            <a:gdLst>
              <a:gd name="connsiteX0" fmla="*/ 0 w 7524495"/>
              <a:gd name="connsiteY0" fmla="*/ 59041 h 354240"/>
              <a:gd name="connsiteX1" fmla="*/ 59041 w 7524495"/>
              <a:gd name="connsiteY1" fmla="*/ 0 h 354240"/>
              <a:gd name="connsiteX2" fmla="*/ 7465454 w 7524495"/>
              <a:gd name="connsiteY2" fmla="*/ 0 h 354240"/>
              <a:gd name="connsiteX3" fmla="*/ 7524495 w 7524495"/>
              <a:gd name="connsiteY3" fmla="*/ 59041 h 354240"/>
              <a:gd name="connsiteX4" fmla="*/ 7524495 w 7524495"/>
              <a:gd name="connsiteY4" fmla="*/ 295199 h 354240"/>
              <a:gd name="connsiteX5" fmla="*/ 7465454 w 7524495"/>
              <a:gd name="connsiteY5" fmla="*/ 354240 h 354240"/>
              <a:gd name="connsiteX6" fmla="*/ 59041 w 7524495"/>
              <a:gd name="connsiteY6" fmla="*/ 354240 h 354240"/>
              <a:gd name="connsiteX7" fmla="*/ 0 w 7524495"/>
              <a:gd name="connsiteY7" fmla="*/ 295199 h 354240"/>
              <a:gd name="connsiteX8" fmla="*/ 0 w 7524495"/>
              <a:gd name="connsiteY8" fmla="*/ 59041 h 35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495" h="354240">
                <a:moveTo>
                  <a:pt x="0" y="59041"/>
                </a:moveTo>
                <a:cubicBezTo>
                  <a:pt x="0" y="26434"/>
                  <a:pt x="26434" y="0"/>
                  <a:pt x="59041" y="0"/>
                </a:cubicBezTo>
                <a:lnTo>
                  <a:pt x="7465454" y="0"/>
                </a:lnTo>
                <a:cubicBezTo>
                  <a:pt x="7498061" y="0"/>
                  <a:pt x="7524495" y="26434"/>
                  <a:pt x="7524495" y="59041"/>
                </a:cubicBezTo>
                <a:lnTo>
                  <a:pt x="7524495" y="295199"/>
                </a:lnTo>
                <a:cubicBezTo>
                  <a:pt x="7524495" y="327806"/>
                  <a:pt x="7498061" y="354240"/>
                  <a:pt x="7465454" y="354240"/>
                </a:cubicBezTo>
                <a:lnTo>
                  <a:pt x="59041" y="354240"/>
                </a:lnTo>
                <a:cubicBezTo>
                  <a:pt x="26434" y="354240"/>
                  <a:pt x="0" y="327806"/>
                  <a:pt x="0" y="295199"/>
                </a:cubicBezTo>
                <a:lnTo>
                  <a:pt x="0" y="5904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701" tIns="17293" rIns="301701" bIns="17293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600" b="1" dirty="0">
                <a:latin typeface="Times New Roman" panose="02020603050405020304" pitchFamily="18" charset="0"/>
                <a:sym typeface="+mn-ea"/>
              </a:rPr>
              <a:t>1. I’m very shy. </a:t>
            </a:r>
            <a:endParaRPr lang="en-US" altLang="zh-CN" sz="3600" b="1" kern="1200" dirty="0">
              <a:latin typeface="Times New Roman" panose="02020603050405020304" pitchFamily="18" charset="0"/>
              <a:ea typeface="+mj-ea"/>
              <a:sym typeface="+mn-ea"/>
            </a:endParaRPr>
          </a:p>
        </p:txBody>
      </p:sp>
      <p:sp>
        <p:nvSpPr>
          <p:cNvPr id="1048595" name="任意多边形: 形状 8"/>
          <p:cNvSpPr/>
          <p:nvPr/>
        </p:nvSpPr>
        <p:spPr>
          <a:xfrm>
            <a:off x="609600" y="3771265"/>
            <a:ext cx="10749280" cy="2296795"/>
          </a:xfrm>
          <a:custGeom>
            <a:avLst/>
            <a:gdLst>
              <a:gd name="connsiteX0" fmla="*/ 0 w 10749279"/>
              <a:gd name="connsiteY0" fmla="*/ 0 h 1285200"/>
              <a:gd name="connsiteX1" fmla="*/ 10749279 w 10749279"/>
              <a:gd name="connsiteY1" fmla="*/ 0 h 1285200"/>
              <a:gd name="connsiteX2" fmla="*/ 10749279 w 10749279"/>
              <a:gd name="connsiteY2" fmla="*/ 1285200 h 1285200"/>
              <a:gd name="connsiteX3" fmla="*/ 0 w 10749279"/>
              <a:gd name="connsiteY3" fmla="*/ 1285200 h 1285200"/>
              <a:gd name="connsiteX4" fmla="*/ 0 w 10749279"/>
              <a:gd name="connsiteY4" fmla="*/ 0 h 12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9279" h="1285200">
                <a:moveTo>
                  <a:pt x="0" y="0"/>
                </a:moveTo>
                <a:lnTo>
                  <a:pt x="10749279" y="0"/>
                </a:lnTo>
                <a:lnTo>
                  <a:pt x="10749279" y="1285200"/>
                </a:lnTo>
                <a:lnTo>
                  <a:pt x="0" y="1285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1536" rIns="360000" bIns="85344" numCol="1" spcCol="1270" anchor="t" anchorCtr="0">
            <a:noAutofit/>
          </a:bodyPr>
          <a:lstStyle/>
          <a:p>
            <a:pPr marL="0" lvl="1" indent="-114300" algn="l" defTabSz="533400">
              <a:lnSpc>
                <a:spcPct val="130000"/>
              </a:lnSpc>
              <a:spcAft>
                <a:spcPct val="15000"/>
              </a:spcAft>
              <a:buClrTx/>
              <a:buSzTx/>
              <a:buFontTx/>
              <a:buNone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Advice:</a:t>
            </a:r>
            <a:endParaRPr lang="en-US" altLang="zh-CN" sz="4000" b="1" kern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596" name="任意多边形: 形状 9"/>
          <p:cNvSpPr/>
          <p:nvPr/>
        </p:nvSpPr>
        <p:spPr>
          <a:xfrm>
            <a:off x="902970" y="3507105"/>
            <a:ext cx="7443470" cy="528320"/>
          </a:xfrm>
          <a:custGeom>
            <a:avLst/>
            <a:gdLst>
              <a:gd name="connsiteX0" fmla="*/ 0 w 7524495"/>
              <a:gd name="connsiteY0" fmla="*/ 59041 h 354240"/>
              <a:gd name="connsiteX1" fmla="*/ 59041 w 7524495"/>
              <a:gd name="connsiteY1" fmla="*/ 0 h 354240"/>
              <a:gd name="connsiteX2" fmla="*/ 7465454 w 7524495"/>
              <a:gd name="connsiteY2" fmla="*/ 0 h 354240"/>
              <a:gd name="connsiteX3" fmla="*/ 7524495 w 7524495"/>
              <a:gd name="connsiteY3" fmla="*/ 59041 h 354240"/>
              <a:gd name="connsiteX4" fmla="*/ 7524495 w 7524495"/>
              <a:gd name="connsiteY4" fmla="*/ 295199 h 354240"/>
              <a:gd name="connsiteX5" fmla="*/ 7465454 w 7524495"/>
              <a:gd name="connsiteY5" fmla="*/ 354240 h 354240"/>
              <a:gd name="connsiteX6" fmla="*/ 59041 w 7524495"/>
              <a:gd name="connsiteY6" fmla="*/ 354240 h 354240"/>
              <a:gd name="connsiteX7" fmla="*/ 0 w 7524495"/>
              <a:gd name="connsiteY7" fmla="*/ 295199 h 354240"/>
              <a:gd name="connsiteX8" fmla="*/ 0 w 7524495"/>
              <a:gd name="connsiteY8" fmla="*/ 59041 h 35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495" h="354240">
                <a:moveTo>
                  <a:pt x="0" y="59041"/>
                </a:moveTo>
                <a:cubicBezTo>
                  <a:pt x="0" y="26434"/>
                  <a:pt x="26434" y="0"/>
                  <a:pt x="59041" y="0"/>
                </a:cubicBezTo>
                <a:lnTo>
                  <a:pt x="7465454" y="0"/>
                </a:lnTo>
                <a:cubicBezTo>
                  <a:pt x="7498061" y="0"/>
                  <a:pt x="7524495" y="26434"/>
                  <a:pt x="7524495" y="59041"/>
                </a:cubicBezTo>
                <a:lnTo>
                  <a:pt x="7524495" y="295199"/>
                </a:lnTo>
                <a:cubicBezTo>
                  <a:pt x="7524495" y="327806"/>
                  <a:pt x="7498061" y="354240"/>
                  <a:pt x="7465454" y="354240"/>
                </a:cubicBezTo>
                <a:lnTo>
                  <a:pt x="59041" y="354240"/>
                </a:lnTo>
                <a:cubicBezTo>
                  <a:pt x="26434" y="354240"/>
                  <a:pt x="0" y="327806"/>
                  <a:pt x="0" y="295199"/>
                </a:cubicBezTo>
                <a:lnTo>
                  <a:pt x="0" y="5904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701" tIns="17293" rIns="301701" bIns="17293" numCol="1" spcCol="1270" anchor="ctr" anchorCtr="0">
            <a:noAutofit/>
          </a:bodyPr>
          <a:lstStyle/>
          <a:p>
            <a:pPr marL="0" lvl="0" algn="l" defTabSz="533400">
              <a:lnSpc>
                <a:spcPct val="90000"/>
              </a:lnSpc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Times New Roman" panose="02020603050405020304" pitchFamily="18" charset="0"/>
                <a:sym typeface="+mn-ea"/>
              </a:rPr>
              <a:t>2. My sister and I fight all the time. </a:t>
            </a:r>
            <a:endParaRPr lang="en-US" altLang="zh-CN" sz="3600" b="1" kern="1200" dirty="0"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5675" y="283845"/>
            <a:ext cx="1119060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Write one piece of advice for each problem. </a:t>
            </a:r>
            <a:r>
              <a:rPr lang="en-US" altLang="zh-CN" sz="2800" b="1" kern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sym typeface="+mn-ea"/>
              </a:rPr>
              <a:t>Then compare your advice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with your partner’s and decide whether the advice is good or bad.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4515" name="组合 1"/>
          <p:cNvGrpSpPr/>
          <p:nvPr/>
        </p:nvGrpSpPr>
        <p:grpSpPr>
          <a:xfrm>
            <a:off x="339090" y="431165"/>
            <a:ext cx="674688" cy="560388"/>
            <a:chOff x="7166135" y="2536774"/>
            <a:chExt cx="674687" cy="560672"/>
          </a:xfrm>
        </p:grpSpPr>
        <p:sp>
          <p:nvSpPr>
            <p:cNvPr id="9" name="椭圆 8"/>
            <p:cNvSpPr/>
            <p:nvPr/>
          </p:nvSpPr>
          <p:spPr>
            <a:xfrm>
              <a:off x="7197885" y="2565363"/>
              <a:ext cx="533399" cy="532083"/>
            </a:xfrm>
            <a:prstGeom prst="ellipse">
              <a:avLst/>
            </a:prstGeom>
            <a:solidFill>
              <a:srgbClr val="F79646"/>
            </a:solidFill>
            <a:ln w="9525">
              <a:solidFill>
                <a:schemeClr val="bg2">
                  <a:lumMod val="90000"/>
                </a:schemeClr>
              </a:solidFill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517" name="TextBox 3"/>
            <p:cNvSpPr txBox="1"/>
            <p:nvPr/>
          </p:nvSpPr>
          <p:spPr>
            <a:xfrm>
              <a:off x="7166135" y="2536774"/>
              <a:ext cx="674687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3000" b="1" dirty="0">
                  <a:solidFill>
                    <a:srgbClr val="0033C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4b</a:t>
              </a:r>
              <a:endParaRPr lang="zh-CN" altLang="en-US" sz="3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Text Box 44"/>
          <p:cNvSpPr txBox="1"/>
          <p:nvPr/>
        </p:nvSpPr>
        <p:spPr>
          <a:xfrm>
            <a:off x="2880995" y="2121535"/>
            <a:ext cx="7089775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Why don’t you join a club at school and make more friends?</a:t>
            </a:r>
          </a:p>
        </p:txBody>
      </p:sp>
      <p:sp>
        <p:nvSpPr>
          <p:cNvPr id="3" name="Text Box 46"/>
          <p:cNvSpPr txBox="1"/>
          <p:nvPr/>
        </p:nvSpPr>
        <p:spPr>
          <a:xfrm>
            <a:off x="2880995" y="4166870"/>
            <a:ext cx="7771130" cy="1835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You could try to do more fun things with her so that you will like each other better and not fight so often.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任意多边形: 形状 6"/>
          <p:cNvSpPr/>
          <p:nvPr/>
        </p:nvSpPr>
        <p:spPr>
          <a:xfrm>
            <a:off x="410845" y="494030"/>
            <a:ext cx="10749280" cy="1592580"/>
          </a:xfrm>
          <a:custGeom>
            <a:avLst/>
            <a:gdLst>
              <a:gd name="connsiteX0" fmla="*/ 0 w 10749279"/>
              <a:gd name="connsiteY0" fmla="*/ 0 h 963900"/>
              <a:gd name="connsiteX1" fmla="*/ 10749279 w 10749279"/>
              <a:gd name="connsiteY1" fmla="*/ 0 h 963900"/>
              <a:gd name="connsiteX2" fmla="*/ 10749279 w 10749279"/>
              <a:gd name="connsiteY2" fmla="*/ 963900 h 963900"/>
              <a:gd name="connsiteX3" fmla="*/ 0 w 10749279"/>
              <a:gd name="connsiteY3" fmla="*/ 963900 h 963900"/>
              <a:gd name="connsiteX4" fmla="*/ 0 w 10749279"/>
              <a:gd name="connsiteY4" fmla="*/ 0 h 9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9279" h="963900">
                <a:moveTo>
                  <a:pt x="0" y="0"/>
                </a:moveTo>
                <a:lnTo>
                  <a:pt x="10749279" y="0"/>
                </a:lnTo>
                <a:lnTo>
                  <a:pt x="10749279" y="963900"/>
                </a:lnTo>
                <a:lnTo>
                  <a:pt x="0" y="9639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1536" rIns="360000" bIns="85344" numCol="1" spcCol="1270" anchor="t" anchorCtr="0">
            <a:noAutofit/>
          </a:bodyPr>
          <a:lstStyle/>
          <a:p>
            <a:pPr marL="0" lvl="1" indent="-114300" algn="l" defTabSz="533400">
              <a:lnSpc>
                <a:spcPct val="130000"/>
              </a:lnSpc>
              <a:spcAft>
                <a:spcPct val="15000"/>
              </a:spcAft>
              <a:buClrTx/>
              <a:buSzTx/>
              <a:buFontTx/>
              <a:buNone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Advice:</a:t>
            </a:r>
            <a:endParaRPr lang="en-US" altLang="zh-CN" sz="4000" b="1" i="0" kern="1200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599" name="任意多边形: 形状 7"/>
          <p:cNvSpPr/>
          <p:nvPr/>
        </p:nvSpPr>
        <p:spPr>
          <a:xfrm>
            <a:off x="704215" y="229870"/>
            <a:ext cx="9185910" cy="528320"/>
          </a:xfrm>
          <a:custGeom>
            <a:avLst/>
            <a:gdLst>
              <a:gd name="connsiteX0" fmla="*/ 0 w 7524495"/>
              <a:gd name="connsiteY0" fmla="*/ 59041 h 354240"/>
              <a:gd name="connsiteX1" fmla="*/ 59041 w 7524495"/>
              <a:gd name="connsiteY1" fmla="*/ 0 h 354240"/>
              <a:gd name="connsiteX2" fmla="*/ 7465454 w 7524495"/>
              <a:gd name="connsiteY2" fmla="*/ 0 h 354240"/>
              <a:gd name="connsiteX3" fmla="*/ 7524495 w 7524495"/>
              <a:gd name="connsiteY3" fmla="*/ 59041 h 354240"/>
              <a:gd name="connsiteX4" fmla="*/ 7524495 w 7524495"/>
              <a:gd name="connsiteY4" fmla="*/ 295199 h 354240"/>
              <a:gd name="connsiteX5" fmla="*/ 7465454 w 7524495"/>
              <a:gd name="connsiteY5" fmla="*/ 354240 h 354240"/>
              <a:gd name="connsiteX6" fmla="*/ 59041 w 7524495"/>
              <a:gd name="connsiteY6" fmla="*/ 354240 h 354240"/>
              <a:gd name="connsiteX7" fmla="*/ 0 w 7524495"/>
              <a:gd name="connsiteY7" fmla="*/ 295199 h 354240"/>
              <a:gd name="connsiteX8" fmla="*/ 0 w 7524495"/>
              <a:gd name="connsiteY8" fmla="*/ 59041 h 35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495" h="354240">
                <a:moveTo>
                  <a:pt x="0" y="59041"/>
                </a:moveTo>
                <a:cubicBezTo>
                  <a:pt x="0" y="26434"/>
                  <a:pt x="26434" y="0"/>
                  <a:pt x="59041" y="0"/>
                </a:cubicBezTo>
                <a:lnTo>
                  <a:pt x="7465454" y="0"/>
                </a:lnTo>
                <a:cubicBezTo>
                  <a:pt x="7498061" y="0"/>
                  <a:pt x="7524495" y="26434"/>
                  <a:pt x="7524495" y="59041"/>
                </a:cubicBezTo>
                <a:lnTo>
                  <a:pt x="7524495" y="295199"/>
                </a:lnTo>
                <a:cubicBezTo>
                  <a:pt x="7524495" y="327806"/>
                  <a:pt x="7498061" y="354240"/>
                  <a:pt x="7465454" y="354240"/>
                </a:cubicBezTo>
                <a:lnTo>
                  <a:pt x="59041" y="354240"/>
                </a:lnTo>
                <a:cubicBezTo>
                  <a:pt x="26434" y="354240"/>
                  <a:pt x="0" y="327806"/>
                  <a:pt x="0" y="295199"/>
                </a:cubicBezTo>
                <a:lnTo>
                  <a:pt x="0" y="5904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701" tIns="17293" rIns="301701" bIns="17293" numCol="1" spcCol="1270" anchor="ctr" anchorCtr="0">
            <a:noAutofit/>
          </a:bodyPr>
          <a:lstStyle/>
          <a:p>
            <a:pPr marL="0" lvl="0" algn="l" defTabSz="533400">
              <a:lnSpc>
                <a:spcPct val="90000"/>
              </a:lnSpc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Times New Roman" panose="02020603050405020304" pitchFamily="18" charset="0"/>
                <a:sym typeface="+mn-ea"/>
              </a:rPr>
              <a:t>3. My sister spends all evening on the phone. </a:t>
            </a:r>
            <a:endParaRPr lang="en-US" altLang="zh-CN" sz="3600" b="1" i="0" kern="1200" baseline="0" dirty="0">
              <a:latin typeface="Times New Roman" panose="02020603050405020304" pitchFamily="18" charset="0"/>
            </a:endParaRPr>
          </a:p>
        </p:txBody>
      </p:sp>
      <p:sp>
        <p:nvSpPr>
          <p:cNvPr id="1048600" name="任意多边形: 形状 8"/>
          <p:cNvSpPr/>
          <p:nvPr/>
        </p:nvSpPr>
        <p:spPr>
          <a:xfrm>
            <a:off x="404495" y="2633345"/>
            <a:ext cx="10954385" cy="1736090"/>
          </a:xfrm>
          <a:custGeom>
            <a:avLst/>
            <a:gdLst>
              <a:gd name="connsiteX0" fmla="*/ 0 w 10749279"/>
              <a:gd name="connsiteY0" fmla="*/ 0 h 1285200"/>
              <a:gd name="connsiteX1" fmla="*/ 10749279 w 10749279"/>
              <a:gd name="connsiteY1" fmla="*/ 0 h 1285200"/>
              <a:gd name="connsiteX2" fmla="*/ 10749279 w 10749279"/>
              <a:gd name="connsiteY2" fmla="*/ 1285200 h 1285200"/>
              <a:gd name="connsiteX3" fmla="*/ 0 w 10749279"/>
              <a:gd name="connsiteY3" fmla="*/ 1285200 h 1285200"/>
              <a:gd name="connsiteX4" fmla="*/ 0 w 10749279"/>
              <a:gd name="connsiteY4" fmla="*/ 0 h 12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9279" h="1285200">
                <a:moveTo>
                  <a:pt x="0" y="0"/>
                </a:moveTo>
                <a:lnTo>
                  <a:pt x="10749279" y="0"/>
                </a:lnTo>
                <a:lnTo>
                  <a:pt x="10749279" y="1285200"/>
                </a:lnTo>
                <a:lnTo>
                  <a:pt x="0" y="1285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1536" rIns="360000" bIns="85344" numCol="1" spcCol="1270" anchor="t" anchorCtr="0">
            <a:noAutofit/>
          </a:bodyPr>
          <a:lstStyle/>
          <a:p>
            <a:pPr marL="0" lvl="1" indent="-114300" algn="l" defTabSz="533400">
              <a:lnSpc>
                <a:spcPct val="130000"/>
              </a:lnSpc>
              <a:spcAft>
                <a:spcPct val="15000"/>
              </a:spcAft>
              <a:buClrTx/>
              <a:buSzTx/>
              <a:buFontTx/>
              <a:buNone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Advice:</a:t>
            </a:r>
            <a:endParaRPr lang="en-US" altLang="zh-CN" sz="4000" b="1" i="0" kern="1200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601" name="任意多边形: 形状 9"/>
          <p:cNvSpPr/>
          <p:nvPr/>
        </p:nvSpPr>
        <p:spPr>
          <a:xfrm>
            <a:off x="499110" y="2369185"/>
            <a:ext cx="10388600" cy="528320"/>
          </a:xfrm>
          <a:custGeom>
            <a:avLst/>
            <a:gdLst>
              <a:gd name="connsiteX0" fmla="*/ 0 w 7524495"/>
              <a:gd name="connsiteY0" fmla="*/ 59041 h 354240"/>
              <a:gd name="connsiteX1" fmla="*/ 59041 w 7524495"/>
              <a:gd name="connsiteY1" fmla="*/ 0 h 354240"/>
              <a:gd name="connsiteX2" fmla="*/ 7465454 w 7524495"/>
              <a:gd name="connsiteY2" fmla="*/ 0 h 354240"/>
              <a:gd name="connsiteX3" fmla="*/ 7524495 w 7524495"/>
              <a:gd name="connsiteY3" fmla="*/ 59041 h 354240"/>
              <a:gd name="connsiteX4" fmla="*/ 7524495 w 7524495"/>
              <a:gd name="connsiteY4" fmla="*/ 295199 h 354240"/>
              <a:gd name="connsiteX5" fmla="*/ 7465454 w 7524495"/>
              <a:gd name="connsiteY5" fmla="*/ 354240 h 354240"/>
              <a:gd name="connsiteX6" fmla="*/ 59041 w 7524495"/>
              <a:gd name="connsiteY6" fmla="*/ 354240 h 354240"/>
              <a:gd name="connsiteX7" fmla="*/ 0 w 7524495"/>
              <a:gd name="connsiteY7" fmla="*/ 295199 h 354240"/>
              <a:gd name="connsiteX8" fmla="*/ 0 w 7524495"/>
              <a:gd name="connsiteY8" fmla="*/ 59041 h 35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495" h="354240">
                <a:moveTo>
                  <a:pt x="0" y="59041"/>
                </a:moveTo>
                <a:cubicBezTo>
                  <a:pt x="0" y="26434"/>
                  <a:pt x="26434" y="0"/>
                  <a:pt x="59041" y="0"/>
                </a:cubicBezTo>
                <a:lnTo>
                  <a:pt x="7465454" y="0"/>
                </a:lnTo>
                <a:cubicBezTo>
                  <a:pt x="7498061" y="0"/>
                  <a:pt x="7524495" y="26434"/>
                  <a:pt x="7524495" y="59041"/>
                </a:cubicBezTo>
                <a:lnTo>
                  <a:pt x="7524495" y="295199"/>
                </a:lnTo>
                <a:cubicBezTo>
                  <a:pt x="7524495" y="327806"/>
                  <a:pt x="7498061" y="354240"/>
                  <a:pt x="7465454" y="354240"/>
                </a:cubicBezTo>
                <a:lnTo>
                  <a:pt x="59041" y="354240"/>
                </a:lnTo>
                <a:cubicBezTo>
                  <a:pt x="26434" y="354240"/>
                  <a:pt x="0" y="327806"/>
                  <a:pt x="0" y="295199"/>
                </a:cubicBezTo>
                <a:lnTo>
                  <a:pt x="0" y="5904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701" tIns="17293" rIns="301701" bIns="17293" numCol="1" spcCol="1270" anchor="ctr" anchorCtr="0">
            <a:noAutofit/>
          </a:bodyPr>
          <a:lstStyle/>
          <a:p>
            <a:pPr marL="0" lvl="0" algn="l" defTabSz="533400">
              <a:lnSpc>
                <a:spcPct val="90000"/>
              </a:lnSpc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Times New Roman" panose="02020603050405020304" pitchFamily="18" charset="0"/>
                <a:sym typeface="+mn-ea"/>
              </a:rPr>
              <a:t>4. My cousin borrows my things without 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returning</a:t>
            </a:r>
            <a:r>
              <a:rPr lang="en-US" altLang="zh-CN" sz="3200" b="1" dirty="0">
                <a:latin typeface="Times New Roman" panose="02020603050405020304" pitchFamily="18" charset="0"/>
                <a:sym typeface="+mn-ea"/>
              </a:rPr>
              <a:t> them. </a:t>
            </a:r>
            <a:endParaRPr lang="en-US" altLang="zh-CN" sz="3200" b="1" i="0" kern="1200" baseline="0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48602" name="任意多边形: 形状 22"/>
          <p:cNvSpPr/>
          <p:nvPr/>
        </p:nvSpPr>
        <p:spPr>
          <a:xfrm>
            <a:off x="404495" y="4638675"/>
            <a:ext cx="11031855" cy="2123440"/>
          </a:xfrm>
          <a:custGeom>
            <a:avLst/>
            <a:gdLst>
              <a:gd name="connsiteX0" fmla="*/ 0 w 10749279"/>
              <a:gd name="connsiteY0" fmla="*/ 0 h 1285200"/>
              <a:gd name="connsiteX1" fmla="*/ 10749279 w 10749279"/>
              <a:gd name="connsiteY1" fmla="*/ 0 h 1285200"/>
              <a:gd name="connsiteX2" fmla="*/ 10749279 w 10749279"/>
              <a:gd name="connsiteY2" fmla="*/ 1285200 h 1285200"/>
              <a:gd name="connsiteX3" fmla="*/ 0 w 10749279"/>
              <a:gd name="connsiteY3" fmla="*/ 1285200 h 1285200"/>
              <a:gd name="connsiteX4" fmla="*/ 0 w 10749279"/>
              <a:gd name="connsiteY4" fmla="*/ 0 h 12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9279" h="1285200">
                <a:moveTo>
                  <a:pt x="0" y="0"/>
                </a:moveTo>
                <a:lnTo>
                  <a:pt x="10749279" y="0"/>
                </a:lnTo>
                <a:lnTo>
                  <a:pt x="10749279" y="1285200"/>
                </a:lnTo>
                <a:lnTo>
                  <a:pt x="0" y="1285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1536" rIns="360000" bIns="85344" numCol="1" spcCol="1270" anchor="t" anchorCtr="0">
            <a:noAutofit/>
          </a:bodyPr>
          <a:lstStyle/>
          <a:p>
            <a:pPr marL="0" lvl="1" indent="-114300" algn="l" defTabSz="533400">
              <a:lnSpc>
                <a:spcPct val="130000"/>
              </a:lnSpc>
              <a:spcAft>
                <a:spcPct val="15000"/>
              </a:spcAft>
              <a:buClrTx/>
              <a:buSzTx/>
              <a:buFontTx/>
              <a:buNone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Advice:</a:t>
            </a:r>
            <a:endParaRPr lang="en-US" altLang="zh-CN" sz="4000" b="1" i="0" kern="1200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603" name="任意多边形: 形状 23"/>
          <p:cNvSpPr/>
          <p:nvPr/>
        </p:nvSpPr>
        <p:spPr>
          <a:xfrm>
            <a:off x="902970" y="4572000"/>
            <a:ext cx="7131685" cy="528320"/>
          </a:xfrm>
          <a:custGeom>
            <a:avLst/>
            <a:gdLst>
              <a:gd name="connsiteX0" fmla="*/ 0 w 7524495"/>
              <a:gd name="connsiteY0" fmla="*/ 59041 h 354240"/>
              <a:gd name="connsiteX1" fmla="*/ 59041 w 7524495"/>
              <a:gd name="connsiteY1" fmla="*/ 0 h 354240"/>
              <a:gd name="connsiteX2" fmla="*/ 7465454 w 7524495"/>
              <a:gd name="connsiteY2" fmla="*/ 0 h 354240"/>
              <a:gd name="connsiteX3" fmla="*/ 7524495 w 7524495"/>
              <a:gd name="connsiteY3" fmla="*/ 59041 h 354240"/>
              <a:gd name="connsiteX4" fmla="*/ 7524495 w 7524495"/>
              <a:gd name="connsiteY4" fmla="*/ 295199 h 354240"/>
              <a:gd name="connsiteX5" fmla="*/ 7465454 w 7524495"/>
              <a:gd name="connsiteY5" fmla="*/ 354240 h 354240"/>
              <a:gd name="connsiteX6" fmla="*/ 59041 w 7524495"/>
              <a:gd name="connsiteY6" fmla="*/ 354240 h 354240"/>
              <a:gd name="connsiteX7" fmla="*/ 0 w 7524495"/>
              <a:gd name="connsiteY7" fmla="*/ 295199 h 354240"/>
              <a:gd name="connsiteX8" fmla="*/ 0 w 7524495"/>
              <a:gd name="connsiteY8" fmla="*/ 59041 h 35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495" h="354240">
                <a:moveTo>
                  <a:pt x="0" y="59041"/>
                </a:moveTo>
                <a:cubicBezTo>
                  <a:pt x="0" y="26434"/>
                  <a:pt x="26434" y="0"/>
                  <a:pt x="59041" y="0"/>
                </a:cubicBezTo>
                <a:lnTo>
                  <a:pt x="7465454" y="0"/>
                </a:lnTo>
                <a:cubicBezTo>
                  <a:pt x="7498061" y="0"/>
                  <a:pt x="7524495" y="26434"/>
                  <a:pt x="7524495" y="59041"/>
                </a:cubicBezTo>
                <a:lnTo>
                  <a:pt x="7524495" y="295199"/>
                </a:lnTo>
                <a:cubicBezTo>
                  <a:pt x="7524495" y="327806"/>
                  <a:pt x="7498061" y="354240"/>
                  <a:pt x="7465454" y="354240"/>
                </a:cubicBezTo>
                <a:lnTo>
                  <a:pt x="59041" y="354240"/>
                </a:lnTo>
                <a:cubicBezTo>
                  <a:pt x="26434" y="354240"/>
                  <a:pt x="0" y="327806"/>
                  <a:pt x="0" y="295199"/>
                </a:cubicBezTo>
                <a:lnTo>
                  <a:pt x="0" y="5904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701" tIns="17293" rIns="301701" bIns="17293" numCol="1" spcCol="1270" anchor="ctr" anchorCtr="0">
            <a:noAutofit/>
          </a:bodyPr>
          <a:lstStyle/>
          <a:p>
            <a:pPr marL="0" lvl="0" algn="l" defTabSz="533400">
              <a:lnSpc>
                <a:spcPct val="90000"/>
              </a:lnSpc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Times New Roman" panose="02020603050405020304" pitchFamily="18" charset="0"/>
                <a:sym typeface="+mn-ea"/>
              </a:rPr>
              <a:t>5. My parents won’t let me have a pet. </a:t>
            </a:r>
            <a:endParaRPr lang="en-US" altLang="zh-CN" sz="3200" b="1" i="0" kern="1200" baseline="0" dirty="0">
              <a:latin typeface="Times New Roman" panose="02020603050405020304" pitchFamily="18" charset="0"/>
            </a:endParaRPr>
          </a:p>
        </p:txBody>
      </p:sp>
      <p:sp>
        <p:nvSpPr>
          <p:cNvPr id="141317" name="Text Box 5"/>
          <p:cNvSpPr txBox="1"/>
          <p:nvPr/>
        </p:nvSpPr>
        <p:spPr>
          <a:xfrm>
            <a:off x="1107440" y="833120"/>
            <a:ext cx="1032891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Tx/>
              <a:buSzTx/>
              <a:buFontTx/>
            </a:pP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Maybe you could encourage her to do other   </a:t>
            </a:r>
          </a:p>
          <a:p>
            <a:pPr algn="l">
              <a:lnSpc>
                <a:spcPct val="105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things, such as go to a movie with you.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357755" y="2991485"/>
            <a:ext cx="9055100" cy="1254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5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Maybe you should tell him nicely how you feel </a:t>
            </a:r>
          </a:p>
          <a:p>
            <a:pPr algn="l">
              <a:lnSpc>
                <a:spcPct val="105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about it and ask him to return your things.</a:t>
            </a:r>
            <a:endParaRPr lang="en-US" altLang="zh-CN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749" name="Text Box 5"/>
          <p:cNvSpPr txBox="1"/>
          <p:nvPr/>
        </p:nvSpPr>
        <p:spPr>
          <a:xfrm>
            <a:off x="1107440" y="5149850"/>
            <a:ext cx="10250805" cy="1641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Tx/>
              <a:buSzTx/>
              <a:buFontTx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Perhaps they don’t think you will look after the pet yourself. Why don’t you try convincing them that you will be responsible and take care of the pet yourself 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/>
      <p:bldP spid="2" grpId="0"/>
      <p:bldP spid="2" grpId="1"/>
      <p:bldP spid="1597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0030B9-6607-CA8F-D590-F819B9F1D272}"/>
              </a:ext>
            </a:extLst>
          </p:cNvPr>
          <p:cNvSpPr txBox="1"/>
          <p:nvPr/>
        </p:nvSpPr>
        <p:spPr>
          <a:xfrm>
            <a:off x="203010" y="1185417"/>
            <a:ext cx="65857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请您知悉课件由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Tang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原创。您购买的是使用权，没有参赛发表的权力，也没有转售的权利。如有侵犯本人合法权益，必用法律手段维权。请勿侵权！请勿侵权！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7FAA93-E065-5F88-4FCC-DA29101F6AA2}"/>
              </a:ext>
            </a:extLst>
          </p:cNvPr>
          <p:cNvSpPr txBox="1"/>
          <p:nvPr/>
        </p:nvSpPr>
        <p:spPr>
          <a:xfrm>
            <a:off x="1212858" y="303576"/>
            <a:ext cx="4566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Tang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原创课件使用须知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C51CDFD-3B73-5765-DF7A-F91609D4CDC9}"/>
              </a:ext>
            </a:extLst>
          </p:cNvPr>
          <p:cNvSpPr txBox="1"/>
          <p:nvPr/>
        </p:nvSpPr>
        <p:spPr>
          <a:xfrm>
            <a:off x="8254181" y="2831916"/>
            <a:ext cx="3937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微信号：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tang2025ppt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已添加过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tang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老师的无需重复添加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64FC85-BCDF-FA06-0179-6448C46AD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30605" r="3320" b="3638"/>
          <a:stretch>
            <a:fillRect/>
          </a:stretch>
        </p:blipFill>
        <p:spPr>
          <a:xfrm>
            <a:off x="5364492" y="3624277"/>
            <a:ext cx="2371419" cy="29301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CD827EA-CB49-9F59-69E6-5510453666AE}"/>
              </a:ext>
            </a:extLst>
          </p:cNvPr>
          <p:cNvSpPr txBox="1"/>
          <p:nvPr/>
        </p:nvSpPr>
        <p:spPr>
          <a:xfrm>
            <a:off x="7879531" y="5300423"/>
            <a:ext cx="2546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小红书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抖音：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Tang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原创课件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72FE10-528E-944C-2911-B2C677658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935576" y="1"/>
            <a:ext cx="2426419" cy="14570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C743B8-6F27-4999-C332-5710EEFED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51" y="3868311"/>
            <a:ext cx="3632200" cy="27308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CAC717F-F2D7-151C-9945-59A2543A3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27244" r="12017" b="6927"/>
          <a:stretch>
            <a:fillRect/>
          </a:stretch>
        </p:blipFill>
        <p:spPr>
          <a:xfrm>
            <a:off x="9049442" y="79124"/>
            <a:ext cx="2347296" cy="275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1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1">
            <a:extLst>
              <a:ext uri="{FF2B5EF4-FFF2-40B4-BE49-F238E27FC236}">
                <a16:creationId xmlns:a16="http://schemas.microsoft.com/office/drawing/2014/main" id="{CD08FA4B-06D1-F6D4-D8F9-E314E49FF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98" y="743038"/>
            <a:ext cx="9816126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313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cousin borrows my things without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returning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them.  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B8F23B-993C-00AA-9984-9890F77C6F37}"/>
              </a:ext>
            </a:extLst>
          </p:cNvPr>
          <p:cNvGrpSpPr/>
          <p:nvPr/>
        </p:nvGrpSpPr>
        <p:grpSpPr>
          <a:xfrm>
            <a:off x="1559942" y="2274505"/>
            <a:ext cx="9738360" cy="1156727"/>
            <a:chOff x="1997710" y="2278207"/>
            <a:chExt cx="9738360" cy="115672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BA5C0E9-1A2B-E7C5-38F7-6690DDEE2212}"/>
                </a:ext>
              </a:extLst>
            </p:cNvPr>
            <p:cNvSpPr/>
            <p:nvPr/>
          </p:nvSpPr>
          <p:spPr>
            <a:xfrm>
              <a:off x="10643191" y="2455928"/>
              <a:ext cx="1003979" cy="364099"/>
            </a:xfrm>
            <a:prstGeom prst="rect">
              <a:avLst/>
            </a:prstGeom>
            <a:solidFill>
              <a:srgbClr val="FFFF00">
                <a:alpha val="56078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764EAD-03C7-465E-825B-E6AD7F552B8D}"/>
                </a:ext>
              </a:extLst>
            </p:cNvPr>
            <p:cNvSpPr/>
            <p:nvPr/>
          </p:nvSpPr>
          <p:spPr>
            <a:xfrm>
              <a:off x="2088403" y="2939213"/>
              <a:ext cx="3653178" cy="364099"/>
            </a:xfrm>
            <a:prstGeom prst="rect">
              <a:avLst/>
            </a:prstGeom>
            <a:solidFill>
              <a:srgbClr val="FFFF00">
                <a:alpha val="56078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Arial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2FB1442-72ED-0495-0784-F4CE7D9D4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7710" y="2278207"/>
              <a:ext cx="9738360" cy="1156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ruturn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在此处作及物动词，意为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“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归还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”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，相当于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give </a:t>
              </a:r>
              <a:r>
                <a:rPr kumimoji="0" lang="en-US" altLang="zh-CN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sth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 back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。</a:t>
              </a:r>
              <a:r>
                <a:rPr kumimoji="0" lang="en-US" altLang="zh-CN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ruturn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sth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 to sb. = return sb. </a:t>
              </a:r>
              <a:r>
                <a:rPr kumimoji="0" lang="en-US" altLang="zh-CN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sth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意为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“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把某物还给某人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”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。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02494E60-213C-87D5-A414-4F35D2113F90}"/>
              </a:ext>
            </a:extLst>
          </p:cNvPr>
          <p:cNvSpPr/>
          <p:nvPr/>
        </p:nvSpPr>
        <p:spPr>
          <a:xfrm>
            <a:off x="1517057" y="1741740"/>
            <a:ext cx="4544547" cy="400050"/>
          </a:xfrm>
          <a:prstGeom prst="rect">
            <a:avLst/>
          </a:prstGeom>
          <a:solidFill>
            <a:srgbClr val="D1DC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ruturn 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v.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归还；回来；返回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BF6D4F-300A-0B0A-2981-7F7F6EFEF489}"/>
              </a:ext>
            </a:extLst>
          </p:cNvPr>
          <p:cNvGrpSpPr/>
          <p:nvPr/>
        </p:nvGrpSpPr>
        <p:grpSpPr>
          <a:xfrm>
            <a:off x="810302" y="1703640"/>
            <a:ext cx="1069975" cy="521970"/>
            <a:chOff x="1826" y="2914"/>
            <a:chExt cx="1586" cy="822"/>
          </a:xfrm>
        </p:grpSpPr>
        <p:sp>
          <p:nvSpPr>
            <p:cNvPr id="10" name="箭头: 五边形 9">
              <a:extLst>
                <a:ext uri="{FF2B5EF4-FFF2-40B4-BE49-F238E27FC236}">
                  <a16:creationId xmlns:a16="http://schemas.microsoft.com/office/drawing/2014/main" id="{C85498A1-2BA9-0819-D0B9-853FA8229214}"/>
                </a:ext>
              </a:extLst>
            </p:cNvPr>
            <p:cNvSpPr/>
            <p:nvPr/>
          </p:nvSpPr>
          <p:spPr>
            <a:xfrm>
              <a:off x="1826" y="2914"/>
              <a:ext cx="1587" cy="822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箭头: 五边形 10">
              <a:extLst>
                <a:ext uri="{FF2B5EF4-FFF2-40B4-BE49-F238E27FC236}">
                  <a16:creationId xmlns:a16="http://schemas.microsoft.com/office/drawing/2014/main" id="{2C4F99A7-49B4-68CF-9818-16D3A6B5F216}"/>
                </a:ext>
              </a:extLst>
            </p:cNvPr>
            <p:cNvSpPr/>
            <p:nvPr/>
          </p:nvSpPr>
          <p:spPr>
            <a:xfrm>
              <a:off x="1826" y="2991"/>
              <a:ext cx="1439" cy="652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Point</a:t>
              </a: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6">
            <a:extLst>
              <a:ext uri="{FF2B5EF4-FFF2-40B4-BE49-F238E27FC236}">
                <a16:creationId xmlns:a16="http://schemas.microsoft.com/office/drawing/2014/main" id="{42C416FE-DB60-22C0-2ABC-6E8B92B0B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587" y="3402002"/>
            <a:ext cx="9953285" cy="1081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I'm going to return this book to Tom.=I'm going to return Tom his book.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EB072D-516E-8A40-377C-12678BF50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703" y="4428038"/>
            <a:ext cx="9781540" cy="11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313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拓展延伸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还可用作不及物动词，意为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回来；返回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，相当于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back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E5E0E14-AA15-2DC6-54D8-E05A51383EAC}"/>
              </a:ext>
            </a:extLst>
          </p:cNvPr>
          <p:cNvGrpSpPr/>
          <p:nvPr/>
        </p:nvGrpSpPr>
        <p:grpSpPr>
          <a:xfrm>
            <a:off x="3234043" y="5383106"/>
            <a:ext cx="4831529" cy="1120915"/>
            <a:chOff x="2626307" y="5539740"/>
            <a:chExt cx="4831529" cy="1120915"/>
          </a:xfrm>
        </p:grpSpPr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B991333D-E02E-1041-48DA-B6BCF9D2A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6307" y="5922327"/>
              <a:ext cx="1716405" cy="460375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返回某地</a:t>
              </a:r>
            </a:p>
          </p:txBody>
        </p:sp>
        <p:sp>
          <p:nvSpPr>
            <p:cNvPr id="17" name="左中括号 16">
              <a:extLst>
                <a:ext uri="{FF2B5EF4-FFF2-40B4-BE49-F238E27FC236}">
                  <a16:creationId xmlns:a16="http://schemas.microsoft.com/office/drawing/2014/main" id="{5BF0FEB4-C5A9-8F87-BCCF-D1B1741DCCF7}"/>
                </a:ext>
              </a:extLst>
            </p:cNvPr>
            <p:cNvSpPr/>
            <p:nvPr/>
          </p:nvSpPr>
          <p:spPr>
            <a:xfrm>
              <a:off x="4386580" y="5801360"/>
              <a:ext cx="158750" cy="702310"/>
            </a:xfrm>
            <a:prstGeom prst="leftBracket">
              <a:avLst/>
            </a:prstGeom>
            <a:noFill/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AA7A3CE1-EC7C-AB03-C8C8-9900F403E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8844" y="6200280"/>
              <a:ext cx="3065780" cy="460375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return+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地点副词</a:t>
              </a:r>
            </a:p>
          </p:txBody>
        </p:sp>
        <p:sp>
          <p:nvSpPr>
            <p:cNvPr id="19" name="文本框 6">
              <a:extLst>
                <a:ext uri="{FF2B5EF4-FFF2-40B4-BE49-F238E27FC236}">
                  <a16:creationId xmlns:a16="http://schemas.microsoft.com/office/drawing/2014/main" id="{221166A3-538C-A844-4A58-7BFD70B9E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2056" y="5539740"/>
              <a:ext cx="3065780" cy="460375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return to+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地点名词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436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7"/>
          <p:cNvGrpSpPr/>
          <p:nvPr/>
        </p:nvGrpSpPr>
        <p:grpSpPr>
          <a:xfrm>
            <a:off x="319405" y="266700"/>
            <a:ext cx="10795635" cy="913130"/>
            <a:chOff x="319548" y="554293"/>
            <a:chExt cx="4252575" cy="523252"/>
          </a:xfrm>
        </p:grpSpPr>
        <p:sp>
          <p:nvSpPr>
            <p:cNvPr id="1048638" name="矩形 11"/>
            <p:cNvSpPr/>
            <p:nvPr/>
          </p:nvSpPr>
          <p:spPr>
            <a:xfrm>
              <a:off x="319548" y="554293"/>
              <a:ext cx="4252575" cy="523252"/>
            </a:xfrm>
            <a:prstGeom prst="rect">
              <a:avLst/>
            </a:prstGeom>
            <a:noFill/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48639" name="矩形 8"/>
            <p:cNvSpPr/>
            <p:nvPr/>
          </p:nvSpPr>
          <p:spPr>
            <a:xfrm>
              <a:off x="319548" y="554293"/>
              <a:ext cx="324928" cy="523252"/>
            </a:xfrm>
            <a:prstGeom prst="rect">
              <a:avLst/>
            </a:prstGeom>
            <a:solidFill>
              <a:srgbClr val="5CC2CF"/>
            </a:solidFill>
            <a:ln>
              <a:solidFill>
                <a:srgbClr val="94C5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64" name="组合 2"/>
          <p:cNvGrpSpPr/>
          <p:nvPr/>
        </p:nvGrpSpPr>
        <p:grpSpPr>
          <a:xfrm>
            <a:off x="1342390" y="1397635"/>
            <a:ext cx="9686290" cy="4978400"/>
            <a:chOff x="9101" y="1375"/>
            <a:chExt cx="6530" cy="8194"/>
          </a:xfrm>
        </p:grpSpPr>
        <p:sp>
          <p:nvSpPr>
            <p:cNvPr id="1048642" name="圆角矩形 16"/>
            <p:cNvSpPr/>
            <p:nvPr/>
          </p:nvSpPr>
          <p:spPr>
            <a:xfrm>
              <a:off x="9101" y="1505"/>
              <a:ext cx="6530" cy="8064"/>
            </a:xfrm>
            <a:prstGeom prst="roundRect">
              <a:avLst>
                <a:gd name="adj" fmla="val 4670"/>
              </a:avLst>
            </a:prstGeom>
            <a:solidFill>
              <a:srgbClr val="5CC2CF"/>
            </a:soli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43" name="圆角矩形 17"/>
            <p:cNvSpPr/>
            <p:nvPr/>
          </p:nvSpPr>
          <p:spPr>
            <a:xfrm>
              <a:off x="9481" y="1800"/>
              <a:ext cx="5771" cy="7200"/>
            </a:xfrm>
            <a:prstGeom prst="roundRect">
              <a:avLst>
                <a:gd name="adj" fmla="val 3438"/>
              </a:avLst>
            </a:prstGeom>
            <a:blipFill dpi="0" rotWithShape="1">
              <a:blip r:embed="rId4"/>
              <a:srcRect/>
              <a:tile tx="-19050" ty="0" sx="100000" sy="100000" flip="none" algn="ctr"/>
            </a:blip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5" name="组合 19"/>
            <p:cNvGrpSpPr/>
            <p:nvPr/>
          </p:nvGrpSpPr>
          <p:grpSpPr>
            <a:xfrm>
              <a:off x="9621" y="1942"/>
              <a:ext cx="5489" cy="369"/>
              <a:chOff x="2149634" y="1165384"/>
              <a:chExt cx="3485832" cy="234632"/>
            </a:xfrm>
          </p:grpSpPr>
          <p:grpSp>
            <p:nvGrpSpPr>
              <p:cNvPr id="66" name="组合 20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44" name="椭圆 4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45" name="椭圆 4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7" name="组合 21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46" name="椭圆 4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47" name="椭圆 4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8" name="组合 22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48" name="椭圆 4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49" name="椭圆 4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组合 23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50" name="椭圆 4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51" name="椭圆 4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70" name="组合 24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52" name="椭圆 4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53" name="椭圆 4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71" name="组合 25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54" name="椭圆 3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55" name="椭圆 3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72" name="组合 26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56" name="椭圆 3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57" name="椭圆 3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73" name="组合 27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58" name="椭圆 3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59" name="椭圆 3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74" name="组合 28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60" name="椭圆 3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61" name="椭圆 3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75" name="组合 29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1048662" name="椭圆 3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7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7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663" name="椭圆 3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76" name="组合 50"/>
            <p:cNvGrpSpPr/>
            <p:nvPr/>
          </p:nvGrpSpPr>
          <p:grpSpPr>
            <a:xfrm>
              <a:off x="9716" y="1375"/>
              <a:ext cx="149" cy="764"/>
              <a:chOff x="2244442" y="772895"/>
              <a:chExt cx="94671" cy="485002"/>
            </a:xfrm>
          </p:grpSpPr>
          <p:sp>
            <p:nvSpPr>
              <p:cNvPr id="1048664" name="圆角矩形 5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65" name="圆角矩形 5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7" name="组合 53"/>
            <p:cNvGrpSpPr/>
            <p:nvPr/>
          </p:nvGrpSpPr>
          <p:grpSpPr>
            <a:xfrm>
              <a:off x="10287" y="1375"/>
              <a:ext cx="149" cy="764"/>
              <a:chOff x="2244442" y="772895"/>
              <a:chExt cx="94671" cy="485002"/>
            </a:xfrm>
          </p:grpSpPr>
          <p:sp>
            <p:nvSpPr>
              <p:cNvPr id="1048666" name="圆角矩形 54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67" name="圆角矩形 55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8" name="组合 56"/>
            <p:cNvGrpSpPr/>
            <p:nvPr/>
          </p:nvGrpSpPr>
          <p:grpSpPr>
            <a:xfrm>
              <a:off x="10859" y="1375"/>
              <a:ext cx="149" cy="764"/>
              <a:chOff x="2244442" y="772895"/>
              <a:chExt cx="94671" cy="485002"/>
            </a:xfrm>
          </p:grpSpPr>
          <p:sp>
            <p:nvSpPr>
              <p:cNvPr id="1048668" name="圆角矩形 5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69" name="圆角矩形 5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9" name="组合 59"/>
            <p:cNvGrpSpPr/>
            <p:nvPr/>
          </p:nvGrpSpPr>
          <p:grpSpPr>
            <a:xfrm>
              <a:off x="11430" y="1375"/>
              <a:ext cx="149" cy="764"/>
              <a:chOff x="2244442" y="772895"/>
              <a:chExt cx="94671" cy="485002"/>
            </a:xfrm>
          </p:grpSpPr>
          <p:sp>
            <p:nvSpPr>
              <p:cNvPr id="1048670" name="圆角矩形 60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71" name="圆角矩形 61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0" name="组合 62"/>
            <p:cNvGrpSpPr/>
            <p:nvPr/>
          </p:nvGrpSpPr>
          <p:grpSpPr>
            <a:xfrm>
              <a:off x="12001" y="1375"/>
              <a:ext cx="149" cy="764"/>
              <a:chOff x="2244442" y="772895"/>
              <a:chExt cx="94671" cy="485002"/>
            </a:xfrm>
          </p:grpSpPr>
          <p:sp>
            <p:nvSpPr>
              <p:cNvPr id="1048672" name="圆角矩形 6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73" name="圆角矩形 6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1" name="组合 65"/>
            <p:cNvGrpSpPr/>
            <p:nvPr/>
          </p:nvGrpSpPr>
          <p:grpSpPr>
            <a:xfrm>
              <a:off x="12572" y="1375"/>
              <a:ext cx="149" cy="764"/>
              <a:chOff x="2244442" y="772895"/>
              <a:chExt cx="94671" cy="485002"/>
            </a:xfrm>
          </p:grpSpPr>
          <p:sp>
            <p:nvSpPr>
              <p:cNvPr id="1048674" name="圆角矩形 66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75" name="圆角矩形 67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2" name="组合 68"/>
            <p:cNvGrpSpPr/>
            <p:nvPr/>
          </p:nvGrpSpPr>
          <p:grpSpPr>
            <a:xfrm>
              <a:off x="13143" y="1375"/>
              <a:ext cx="149" cy="764"/>
              <a:chOff x="2244442" y="772895"/>
              <a:chExt cx="94671" cy="485002"/>
            </a:xfrm>
          </p:grpSpPr>
          <p:sp>
            <p:nvSpPr>
              <p:cNvPr id="1048676" name="圆角矩形 6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77" name="圆角矩形 7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3" name="组合 71"/>
            <p:cNvGrpSpPr/>
            <p:nvPr/>
          </p:nvGrpSpPr>
          <p:grpSpPr>
            <a:xfrm>
              <a:off x="13714" y="1375"/>
              <a:ext cx="149" cy="764"/>
              <a:chOff x="2244442" y="772895"/>
              <a:chExt cx="94671" cy="485002"/>
            </a:xfrm>
          </p:grpSpPr>
          <p:sp>
            <p:nvSpPr>
              <p:cNvPr id="1048678" name="圆角矩形 72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79" name="圆角矩形 73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4" name="组合 74"/>
            <p:cNvGrpSpPr/>
            <p:nvPr/>
          </p:nvGrpSpPr>
          <p:grpSpPr>
            <a:xfrm>
              <a:off x="14285" y="1375"/>
              <a:ext cx="149" cy="764"/>
              <a:chOff x="2244442" y="772895"/>
              <a:chExt cx="94671" cy="485002"/>
            </a:xfrm>
          </p:grpSpPr>
          <p:sp>
            <p:nvSpPr>
              <p:cNvPr id="1048680" name="圆角矩形 7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81" name="圆角矩形 7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5" name="组合 90"/>
            <p:cNvGrpSpPr/>
            <p:nvPr/>
          </p:nvGrpSpPr>
          <p:grpSpPr>
            <a:xfrm>
              <a:off x="14856" y="1375"/>
              <a:ext cx="149" cy="764"/>
              <a:chOff x="2244442" y="772895"/>
              <a:chExt cx="94671" cy="485002"/>
            </a:xfrm>
          </p:grpSpPr>
          <p:sp>
            <p:nvSpPr>
              <p:cNvPr id="1048682" name="圆角矩形 9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683" name="圆角矩形 9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2097157" name="图片 139" descr="D:\素材\工作\62.png6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810" y="4739005"/>
            <a:ext cx="1418590" cy="2006600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407035" y="435610"/>
            <a:ext cx="674688" cy="560388"/>
            <a:chOff x="7166135" y="2536774"/>
            <a:chExt cx="674687" cy="560672"/>
          </a:xfrm>
        </p:grpSpPr>
        <p:sp>
          <p:nvSpPr>
            <p:cNvPr id="6" name="椭圆 5"/>
            <p:cNvSpPr/>
            <p:nvPr/>
          </p:nvSpPr>
          <p:spPr>
            <a:xfrm>
              <a:off x="7197885" y="2565363"/>
              <a:ext cx="533399" cy="532083"/>
            </a:xfrm>
            <a:prstGeom prst="ellipse">
              <a:avLst/>
            </a:prstGeom>
            <a:solidFill>
              <a:srgbClr val="F79646"/>
            </a:solidFill>
            <a:ln w="9525">
              <a:solidFill>
                <a:schemeClr val="bg2">
                  <a:lumMod val="90000"/>
                </a:schemeClr>
              </a:solidFill>
            </a:ln>
            <a:effectLst>
              <a:outerShdw blurRad="508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7166135" y="2536774"/>
              <a:ext cx="674687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3000" b="1" dirty="0">
                  <a:solidFill>
                    <a:srgbClr val="0033CC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4c</a:t>
              </a:r>
              <a:endParaRPr lang="zh-CN" altLang="en-US" sz="3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144270" y="266700"/>
            <a:ext cx="1017841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Choose one of the problems and ask your classmates for advice. Decide which classmate has the best advice.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2" name="Group 35"/>
          <p:cNvGraphicFramePr/>
          <p:nvPr>
            <p:custDataLst>
              <p:tags r:id="rId1"/>
            </p:custDataLst>
          </p:nvPr>
        </p:nvGraphicFramePr>
        <p:xfrm>
          <a:off x="1906270" y="1932940"/>
          <a:ext cx="9185910" cy="39865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85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7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                       </a:t>
                      </a:r>
                      <a:r>
                        <a:rPr kumimoji="0" lang="en-US" altLang="zh-CN" sz="3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Problems</a:t>
                      </a:r>
                      <a:r>
                        <a:rPr kumimoji="0" lang="en-US" altLang="zh-CN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0185" marR="90185" marT="46487" marB="4648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985"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You left your homework at home.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Your best friend is more popular than you.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You are afraid of speaking in front of people.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Your best friend does </a:t>
                      </a:r>
                      <a:r>
                        <a:rPr kumimoji="0" lang="en-US" altLang="zh-CN" sz="3200" u="sng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trust you </a:t>
                      </a:r>
                      <a:r>
                        <a:rPr kumimoji="0" lang="en-US" altLang="zh-CN" sz="3200" u="sng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anymore</a:t>
                      </a: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Your parents always argue.</a:t>
                      </a:r>
                    </a:p>
                  </a:txBody>
                  <a:tcPr marL="90185" marR="90185" marT="46487" marB="464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线形标注 1 8"/>
          <p:cNvSpPr/>
          <p:nvPr/>
        </p:nvSpPr>
        <p:spPr>
          <a:xfrm>
            <a:off x="6880860" y="2936240"/>
            <a:ext cx="3291840" cy="986155"/>
          </a:xfrm>
          <a:prstGeom prst="borderCallout1">
            <a:avLst>
              <a:gd name="adj1" fmla="val 100140"/>
              <a:gd name="adj2" fmla="val 61600"/>
              <a:gd name="adj3" fmla="val 154009"/>
              <a:gd name="adj4" fmla="val 67333"/>
            </a:avLst>
          </a:prstGeom>
          <a:solidFill>
            <a:srgbClr val="FFF7AB"/>
          </a:solidFill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not... anymore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=no more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不再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80" y="389100"/>
            <a:ext cx="1176020" cy="1586230"/>
          </a:xfrm>
          <a:prstGeom prst="rect">
            <a:avLst/>
          </a:prstGeom>
        </p:spPr>
      </p:pic>
      <p:sp>
        <p:nvSpPr>
          <p:cNvPr id="1048654" name="矩形 2"/>
          <p:cNvSpPr/>
          <p:nvPr/>
        </p:nvSpPr>
        <p:spPr>
          <a:xfrm>
            <a:off x="0" y="3607435"/>
            <a:ext cx="11727815" cy="3011170"/>
          </a:xfrm>
          <a:prstGeom prst="rect">
            <a:avLst/>
          </a:prstGeom>
          <a:solidFill>
            <a:srgbClr val="FFF7AB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48656" name="文本框 5"/>
          <p:cNvSpPr txBox="1"/>
          <p:nvPr/>
        </p:nvSpPr>
        <p:spPr>
          <a:xfrm>
            <a:off x="333375" y="3634105"/>
            <a:ext cx="7228205" cy="298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Write down one of your </a:t>
            </a:r>
            <a:r>
              <a:rPr lang="en-US" altLang="zh-CN" sz="4000" i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problems</a:t>
            </a: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 on a piece of paper and then put it in</a:t>
            </a:r>
          </a:p>
          <a:p>
            <a:pPr algn="ctr"/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the box. Pick out a few pieces of paper and read them out. Please give some </a:t>
            </a:r>
            <a:r>
              <a:rPr lang="en-US" altLang="zh-CN" sz="4000" i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advice</a:t>
            </a: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2" name="图片 1" descr="p19.qhim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26409" y="61991"/>
            <a:ext cx="3882885" cy="2009061"/>
          </a:xfrm>
          <a:prstGeom prst="wedgeRoundRectCallout">
            <a:avLst>
              <a:gd name="adj1" fmla="val 58079"/>
              <a:gd name="adj2" fmla="val 1993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My best friend is more popular than me. I want to be like him.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What should I do?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2242820"/>
            <a:ext cx="902970" cy="12814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353" y="781447"/>
            <a:ext cx="2748915" cy="1055608"/>
          </a:xfrm>
          <a:prstGeom prst="wedgeRoundRectCallout">
            <a:avLst>
              <a:gd name="adj1" fmla="val -23105"/>
              <a:gd name="adj2" fmla="val 85302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You could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 try to be friendlier.</a:t>
            </a:r>
            <a:endParaRPr lang="en-US" altLang="zh-CN" sz="2800" b="1" dirty="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3813" y="2373392"/>
            <a:ext cx="2771775" cy="1055608"/>
          </a:xfrm>
          <a:prstGeom prst="wedgeRoundRectCallout">
            <a:avLst>
              <a:gd name="adj1" fmla="val 63492"/>
              <a:gd name="adj2" fmla="val 32906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You should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 just be yourself. 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0" y="2160270"/>
            <a:ext cx="878840" cy="1446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4" grpId="0" animBg="1"/>
      <p:bldP spid="1048654" grpId="1" animBg="1"/>
      <p:bldP spid="1048656" grpId="0"/>
      <p:bldP spid="1048656" grpId="1"/>
      <p:bldP spid="7" grpId="0" animBg="1"/>
      <p:bldP spid="7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473544043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75"/>
            <a:ext cx="12192000" cy="68897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54940" y="419735"/>
            <a:ext cx="9848850" cy="6298565"/>
            <a:chOff x="244" y="661"/>
            <a:chExt cx="15510" cy="9919"/>
          </a:xfrm>
        </p:grpSpPr>
        <p:sp>
          <p:nvSpPr>
            <p:cNvPr id="64517" name="Rectangle 5"/>
            <p:cNvSpPr/>
            <p:nvPr/>
          </p:nvSpPr>
          <p:spPr>
            <a:xfrm>
              <a:off x="3445" y="661"/>
              <a:ext cx="12309" cy="5955"/>
            </a:xfrm>
            <a:prstGeom prst="wedgeRoundRectCallout">
              <a:avLst>
                <a:gd name="adj1" fmla="val -37797"/>
                <a:gd name="adj2" fmla="val 6254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tx2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35000"/>
                </a:lnSpc>
                <a:spcBef>
                  <a:spcPct val="50000"/>
                </a:spcBef>
              </a:pPr>
              <a:r>
                <a:rPr lang="en-US" altLang="zh-CN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</a:rPr>
                <a:t>Life is colorful. Whatever problems you meet, whenever you meet them, don’t be afraid of them. Don’t complain too much. Just try hard to solve them. Believe that 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nothing is difficult if you try your best</a:t>
              </a:r>
              <a:r>
                <a:rPr lang="en-US" altLang="zh-CN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" y="5701"/>
              <a:ext cx="3438" cy="487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3">
            <a:extLst>
              <a:ext uri="{FF2B5EF4-FFF2-40B4-BE49-F238E27FC236}">
                <a16:creationId xmlns:a16="http://schemas.microsoft.com/office/drawing/2014/main" id="{CDBC2C0C-BB10-5E7E-31D4-CF6C6E2AB52E}"/>
              </a:ext>
            </a:extLst>
          </p:cNvPr>
          <p:cNvSpPr/>
          <p:nvPr/>
        </p:nvSpPr>
        <p:spPr>
          <a:xfrm>
            <a:off x="0" y="-12700"/>
            <a:ext cx="12192000" cy="631825"/>
          </a:xfrm>
          <a:prstGeom prst="rect">
            <a:avLst/>
          </a:prstGeom>
          <a:solidFill>
            <a:srgbClr val="0D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MH_Number_1">
            <a:extLst>
              <a:ext uri="{FF2B5EF4-FFF2-40B4-BE49-F238E27FC236}">
                <a16:creationId xmlns:a16="http://schemas.microsoft.com/office/drawing/2014/main" id="{F3325F4D-AD68-034E-6EA1-A2633EE738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6143" y="49935"/>
            <a:ext cx="498951" cy="498614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造字工房童心（非商用）常规体" pitchFamily="2" charset="-122"/>
              <a:ea typeface="造字工房童心（非商用）常规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MH_Entry_1">
            <a:extLst>
              <a:ext uri="{FF2B5EF4-FFF2-40B4-BE49-F238E27FC236}">
                <a16:creationId xmlns:a16="http://schemas.microsoft.com/office/drawing/2014/main" id="{5E4C33F5-B766-71E8-4D49-2D35B5CA25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6314" y="50347"/>
            <a:ext cx="3311053" cy="49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7B7AB5F-B7C3-985A-0971-F3527264AE73}"/>
              </a:ext>
            </a:extLst>
          </p:cNvPr>
          <p:cNvSpPr/>
          <p:nvPr/>
        </p:nvSpPr>
        <p:spPr>
          <a:xfrm>
            <a:off x="706307" y="-27206"/>
            <a:ext cx="206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Exercises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953B2-AE0F-6CE7-385A-4EA87FAE5D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143" y="474662"/>
            <a:ext cx="12245104" cy="583185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① 你看上去很疲劳，怎么了？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 </a:t>
            </a:r>
          </a:p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You ____ tired. What’s _____ _______? </a:t>
            </a:r>
            <a:b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② 昨晚，我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真的写作业</a:t>
            </a: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到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很晚</a:t>
            </a: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，因此我没有睡足觉。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  </a:t>
            </a:r>
          </a:p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I did my homework ____ _____ ____ last night, so I didn’t ___ ______ sleep.  </a:t>
            </a:r>
            <a:b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③ 我应该做什么？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 _____ ______I do? </a:t>
            </a:r>
            <a:b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　你为什么不忘掉此事呢？尽管她错了，但那不是一件大事。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 </a:t>
            </a:r>
            <a:b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      _____ ____ you forget about it? _________ she’s wrong. </a:t>
            </a:r>
          </a:p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  It’s not _____ _____ ______. 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71E0308D-C1DC-3C37-5AA4-DBFA31C615C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3961" y="1899717"/>
            <a:ext cx="84296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look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DC17FFCA-9BD8-0441-9921-AAC615AC42E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35395" y="1899717"/>
            <a:ext cx="223996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the      matter</a:t>
            </a:r>
            <a:endParaRPr lang="zh-CN" altLang="en-US" sz="2800" dirty="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0A40C5FE-DC96-7161-DFFC-9839917DF0D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54400" y="3180309"/>
            <a:ext cx="26416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until  really late</a:t>
            </a:r>
            <a:endParaRPr lang="zh-CN" altLang="en-US" sz="2800" dirty="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93F1D8AA-C5D3-7882-CD3A-D325CFB19B9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365009" y="3167062"/>
            <a:ext cx="185261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get enough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36C64782-CBED-3B15-5B2C-AE0353B0300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089145" y="3836788"/>
            <a:ext cx="224155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What  should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68218186-07D2-A49A-E4FB-27877EE3C37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54827" y="5095875"/>
            <a:ext cx="1833563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Why don’t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EF3A6B02-5826-8052-6355-F925A72D28C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589479" y="5097682"/>
            <a:ext cx="162401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Although</a:t>
            </a:r>
            <a:endParaRPr lang="zh-CN" altLang="en-US" sz="2800" dirty="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B29290CD-254C-F37E-BD7A-B02589660B9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931040" y="5724525"/>
            <a:ext cx="2559050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a         big   deal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1E023550-9DCC-F188-3B9F-45B43589E6F1}"/>
              </a:ext>
            </a:extLst>
          </p:cNvPr>
          <p:cNvGrpSpPr/>
          <p:nvPr/>
        </p:nvGrpSpPr>
        <p:grpSpPr>
          <a:xfrm>
            <a:off x="3778120" y="265112"/>
            <a:ext cx="3006725" cy="668338"/>
            <a:chOff x="502920" y="571115"/>
            <a:chExt cx="717592" cy="50166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071DC40-A821-6B52-54AE-32A414B5160B}"/>
                </a:ext>
              </a:extLst>
            </p:cNvPr>
            <p:cNvSpPr/>
            <p:nvPr/>
          </p:nvSpPr>
          <p:spPr>
            <a:xfrm>
              <a:off x="502920" y="571115"/>
              <a:ext cx="686524" cy="501666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73EBC06-DF7B-BA7E-F0F1-D3EBA9AE2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" y="617588"/>
              <a:ext cx="717592" cy="3932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Grammar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2035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>
            <a:extLst>
              <a:ext uri="{FF2B5EF4-FFF2-40B4-BE49-F238E27FC236}">
                <a16:creationId xmlns:a16="http://schemas.microsoft.com/office/drawing/2014/main" id="{D7D52F59-5B8A-C36B-1ACC-DA1018991B6E}"/>
              </a:ext>
            </a:extLst>
          </p:cNvPr>
          <p:cNvSpPr/>
          <p:nvPr/>
        </p:nvSpPr>
        <p:spPr>
          <a:xfrm>
            <a:off x="0" y="-12700"/>
            <a:ext cx="12192000" cy="631825"/>
          </a:xfrm>
          <a:prstGeom prst="rect">
            <a:avLst/>
          </a:prstGeom>
          <a:solidFill>
            <a:srgbClr val="0D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MH_Number_1">
            <a:extLst>
              <a:ext uri="{FF2B5EF4-FFF2-40B4-BE49-F238E27FC236}">
                <a16:creationId xmlns:a16="http://schemas.microsoft.com/office/drawing/2014/main" id="{2069BDE7-9042-83A3-7E86-27A5E36C73F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6143" y="49935"/>
            <a:ext cx="498951" cy="498614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造字工房童心（非商用）常规体" pitchFamily="2" charset="-122"/>
              <a:ea typeface="造字工房童心（非商用）常规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MH_Entry_1">
            <a:extLst>
              <a:ext uri="{FF2B5EF4-FFF2-40B4-BE49-F238E27FC236}">
                <a16:creationId xmlns:a16="http://schemas.microsoft.com/office/drawing/2014/main" id="{CF943471-7C47-D1A4-3F0F-4E99FEA93B1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6314" y="50347"/>
            <a:ext cx="3311053" cy="49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B806A9C-E3A0-0F53-93C1-42F7ECD0ACC2}"/>
              </a:ext>
            </a:extLst>
          </p:cNvPr>
          <p:cNvSpPr/>
          <p:nvPr/>
        </p:nvSpPr>
        <p:spPr>
          <a:xfrm>
            <a:off x="691237" y="-9414"/>
            <a:ext cx="206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Exercises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C0EF978-62FF-F07B-EF5F-76D7E480CF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8872" y="313752"/>
            <a:ext cx="10860088" cy="590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④ 他应当如何做？ </a:t>
            </a:r>
            <a:b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    _______ _______ he do? </a:t>
            </a:r>
            <a:b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⑤ 他应当和他的朋友交谈一下，以便于他能向他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道歉</a:t>
            </a: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。 </a:t>
            </a:r>
            <a:b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    He _____ _____ _____ his friends ____ ___ he can say he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'</a:t>
            </a: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s sorry.</a:t>
            </a:r>
            <a:b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⑥ 或许你应当去他家。 </a:t>
            </a:r>
            <a:b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    _______ you ______ go to his house. </a:t>
            </a:r>
            <a:b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⑦ 我想我可以，但是我不想让他吃惊。  </a:t>
            </a:r>
            <a:b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</a:b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    I think I _______, but I don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'</a:t>
            </a:r>
            <a:r>
              <a:rPr lang="zh-CN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Wingdings" panose="05000000000000000000"/>
              </a:rPr>
              <a:t>t want to _______ _________. </a:t>
            </a:r>
            <a:endParaRPr lang="zh-CN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F6AAF8-2F6E-712F-06A0-EC928E1F9CC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88285" y="1715515"/>
            <a:ext cx="26924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What       should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DFB36C23-AABC-8C8F-3B10-8F05DFDA1B4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508985" y="2968052"/>
            <a:ext cx="25527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should  talk   to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83F57BCB-1CAC-2120-0431-8D80B9EA1C5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242910" y="3041077"/>
            <a:ext cx="1393330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so   that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F28A0D49-88E7-0D67-2A61-E88B58FC271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88285" y="4284090"/>
            <a:ext cx="3963987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Maybe            could         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9651394B-5A1A-1E22-DF94-6D939E03EC5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501172" y="5581077"/>
            <a:ext cx="73596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/>
                <a:sym typeface="Wingdings" panose="05000000000000000000"/>
              </a:rPr>
              <a:t>could                                       surprise    him</a:t>
            </a:r>
            <a:endParaRPr lang="zh-CN" altLang="en-US" sz="2800">
              <a:solidFill>
                <a:srgbClr val="000000"/>
              </a:solidFill>
              <a:ea typeface="楷体" panose="02010609060101010101" pitchFamily="49" charset="-122"/>
              <a:cs typeface="Arial"/>
            </a:endParaRPr>
          </a:p>
        </p:txBody>
      </p:sp>
      <p:pic>
        <p:nvPicPr>
          <p:cNvPr id="9" name="New picture">
            <a:extLst>
              <a:ext uri="{FF2B5EF4-FFF2-40B4-BE49-F238E27FC236}">
                <a16:creationId xmlns:a16="http://schemas.microsoft.com/office/drawing/2014/main" id="{F0B31C59-F42B-E0AC-650F-153568882E3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772900" y="10185400"/>
            <a:ext cx="355600" cy="266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id="{BDEC0DC0-0B67-81EE-CA3B-6A45B3B123E6}"/>
              </a:ext>
            </a:extLst>
          </p:cNvPr>
          <p:cNvGrpSpPr/>
          <p:nvPr/>
        </p:nvGrpSpPr>
        <p:grpSpPr>
          <a:xfrm>
            <a:off x="3748140" y="205151"/>
            <a:ext cx="3006725" cy="668338"/>
            <a:chOff x="502920" y="571115"/>
            <a:chExt cx="717592" cy="501666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525E8E3-DC8E-95CB-8616-F783CE2BC010}"/>
                </a:ext>
              </a:extLst>
            </p:cNvPr>
            <p:cNvSpPr/>
            <p:nvPr/>
          </p:nvSpPr>
          <p:spPr>
            <a:xfrm>
              <a:off x="502920" y="571115"/>
              <a:ext cx="686524" cy="501666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F97F3061-42D8-6EFF-0C68-74D7C3FA6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" y="617588"/>
              <a:ext cx="717592" cy="3932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Grammar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04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69C13399-91DC-C67D-09C7-B5A776B1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58" y="942315"/>
            <a:ext cx="1089469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31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1._____ it's a public holiday today, some firefighters in our city are still on duty.</a:t>
            </a:r>
          </a:p>
          <a:p>
            <a:pPr defTabSz="9131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Although  	B. Once  		C. If</a:t>
            </a:r>
          </a:p>
          <a:p>
            <a:pPr defTabSz="9131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2.—Jim, let's go out to play basketball.</a:t>
            </a:r>
          </a:p>
          <a:p>
            <a:pPr defTabSz="9131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cs typeface="微软雅黑" panose="020B0503020204020204" pitchFamily="34" charset="-122"/>
                <a:sym typeface="+mn-ea"/>
              </a:rPr>
              <a:t>—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Oh, I won't do that _____ I finish my homework.</a:t>
            </a:r>
          </a:p>
          <a:p>
            <a:pPr defTabSz="9131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if  			B. until  		C. because   		D. since</a:t>
            </a:r>
          </a:p>
          <a:p>
            <a:pPr defTabSz="9131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3.You could climb the mountains _____ you can keep healthy.</a:t>
            </a:r>
          </a:p>
          <a:p>
            <a:pPr defTabSz="9131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until   		B. so that   		C. as soon as   	D. in order to</a:t>
            </a: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592E1B75-48A9-A4B2-BD42-821351EC3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008" y="1088837"/>
            <a:ext cx="59848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A</a:t>
            </a:r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id="{2106E1EE-F12C-2AF6-FFAF-41F134390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421" y="3668014"/>
            <a:ext cx="5984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B</a:t>
            </a: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DDF0CA0D-952B-8838-8C7B-E91536CF9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90" y="4957206"/>
            <a:ext cx="5984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B</a:t>
            </a: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737D0579-B2CC-2B8D-19CB-6955E6BBE2E8}"/>
              </a:ext>
            </a:extLst>
          </p:cNvPr>
          <p:cNvSpPr/>
          <p:nvPr/>
        </p:nvSpPr>
        <p:spPr>
          <a:xfrm>
            <a:off x="0" y="-12700"/>
            <a:ext cx="12192000" cy="631825"/>
          </a:xfrm>
          <a:prstGeom prst="rect">
            <a:avLst/>
          </a:prstGeom>
          <a:solidFill>
            <a:srgbClr val="0D83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8" name="MH_Number_1">
            <a:extLst>
              <a:ext uri="{FF2B5EF4-FFF2-40B4-BE49-F238E27FC236}">
                <a16:creationId xmlns:a16="http://schemas.microsoft.com/office/drawing/2014/main" id="{76D79133-EC86-185A-F6F3-6F06D0B470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6143" y="49935"/>
            <a:ext cx="498951" cy="498614"/>
          </a:xfrm>
          <a:prstGeom prst="ellipse">
            <a:avLst/>
          </a:prstGeom>
          <a:solidFill>
            <a:srgbClr val="FFC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造字工房童心（非商用）常规体" pitchFamily="2" charset="-122"/>
              <a:ea typeface="造字工房童心（非商用）常规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Entry_1">
            <a:extLst>
              <a:ext uri="{FF2B5EF4-FFF2-40B4-BE49-F238E27FC236}">
                <a16:creationId xmlns:a16="http://schemas.microsoft.com/office/drawing/2014/main" id="{7399C1A8-CD9C-5880-95F2-CE4F4FE51E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6314" y="50347"/>
            <a:ext cx="3311053" cy="4986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90C46E-F735-2189-31D7-3E695D30ED59}"/>
              </a:ext>
            </a:extLst>
          </p:cNvPr>
          <p:cNvSpPr/>
          <p:nvPr/>
        </p:nvSpPr>
        <p:spPr>
          <a:xfrm>
            <a:off x="691237" y="-42046"/>
            <a:ext cx="206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4140615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E503D00-5BAF-A589-9A53-439C1952C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197811"/>
              </p:ext>
            </p:extLst>
          </p:nvPr>
        </p:nvGraphicFramePr>
        <p:xfrm>
          <a:off x="383602" y="514285"/>
          <a:ext cx="11525901" cy="5924296"/>
        </p:xfrm>
        <a:graphic>
          <a:graphicData uri="http://schemas.openxmlformats.org/drawingml/2006/table">
            <a:tbl>
              <a:tblPr firstRow="1" bandRow="1"/>
              <a:tblGrid>
                <a:gridCol w="2032374">
                  <a:extLst>
                    <a:ext uri="{9D8B030D-6E8A-4147-A177-3AD203B41FA5}">
                      <a16:colId xmlns:a16="http://schemas.microsoft.com/office/drawing/2014/main" val="3095212312"/>
                    </a:ext>
                  </a:extLst>
                </a:gridCol>
                <a:gridCol w="3945659">
                  <a:extLst>
                    <a:ext uri="{9D8B030D-6E8A-4147-A177-3AD203B41FA5}">
                      <a16:colId xmlns:a16="http://schemas.microsoft.com/office/drawing/2014/main" val="2733093803"/>
                    </a:ext>
                  </a:extLst>
                </a:gridCol>
                <a:gridCol w="1872426">
                  <a:extLst>
                    <a:ext uri="{9D8B030D-6E8A-4147-A177-3AD203B41FA5}">
                      <a16:colId xmlns:a16="http://schemas.microsoft.com/office/drawing/2014/main" val="3876953911"/>
                    </a:ext>
                  </a:extLst>
                </a:gridCol>
                <a:gridCol w="1895707">
                  <a:extLst>
                    <a:ext uri="{9D8B030D-6E8A-4147-A177-3AD203B41FA5}">
                      <a16:colId xmlns:a16="http://schemas.microsoft.com/office/drawing/2014/main" val="719436777"/>
                    </a:ext>
                  </a:extLst>
                </a:gridCol>
                <a:gridCol w="1779735">
                  <a:extLst>
                    <a:ext uri="{9D8B030D-6E8A-4147-A177-3AD203B41FA5}">
                      <a16:colId xmlns:a16="http://schemas.microsoft.com/office/drawing/2014/main" val="3175109098"/>
                    </a:ext>
                  </a:extLst>
                </a:gridCol>
              </a:tblGrid>
              <a:tr h="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Excellent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                  Good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   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To</a:t>
                      </a:r>
                      <a:r>
                        <a:rPr lang="zh-CN" altLang="en-US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 </a:t>
                      </a: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be</a:t>
                      </a:r>
                      <a:r>
                        <a:rPr lang="zh-CN" altLang="en-US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 </a:t>
                      </a: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Arial" panose="020B0604020202020204"/>
                        </a:rPr>
                        <a:t>improved</a:t>
                      </a:r>
                      <a:endParaRPr lang="zh-CN" altLang="en-US" sz="32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Arial" panose="020B060402020202020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indent="133985" algn="ctr">
                        <a:lnSpc>
                          <a:spcPct val="100000"/>
                        </a:lnSpc>
                      </a:pPr>
                      <a:r>
                        <a:rPr lang="zh-CN" sz="32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评价项目</a:t>
                      </a:r>
                      <a:endParaRPr lang="zh-CN" sz="32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自我</a:t>
                      </a:r>
                      <a:r>
                        <a:rPr lang="zh-CN" sz="32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评价</a:t>
                      </a:r>
                      <a:endParaRPr lang="zh-CN" sz="32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同伴</a:t>
                      </a:r>
                      <a:r>
                        <a:rPr lang="zh-CN" sz="32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评价</a:t>
                      </a:r>
                      <a:endParaRPr lang="zh-CN" sz="32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老师</a:t>
                      </a:r>
                      <a:r>
                        <a:rPr lang="zh-CN" altLang="zh-CN" sz="32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评价</a:t>
                      </a:r>
                      <a:endParaRPr lang="zh-CN" altLang="zh-CN" sz="32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95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2800" b="1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能够</a:t>
                      </a:r>
                      <a:r>
                        <a:rPr lang="zh-CN" altLang="en-US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用</a:t>
                      </a:r>
                      <a:r>
                        <a:rPr lang="en-US" altLang="zh-CN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should/could</a:t>
                      </a:r>
                      <a:r>
                        <a:rPr lang="zh-CN" altLang="en-US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来询问他人问题并给出建议</a:t>
                      </a:r>
                      <a:endParaRPr lang="zh-CN" altLang="en-US" sz="2800" b="1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4078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能够运用一些常见的连词</a:t>
                      </a:r>
                      <a:r>
                        <a:rPr lang="en-US" altLang="zh-CN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until/although/so that</a:t>
                      </a:r>
                      <a:r>
                        <a:rPr lang="zh-CN" altLang="en-US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使表达更具有逻辑性</a:t>
                      </a:r>
                      <a:endParaRPr lang="zh-CN" altLang="en-US" sz="2800" b="1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8287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能够就青少年在生活和学习中常见的问题给出相应的处理办法</a:t>
                      </a:r>
                      <a:endParaRPr lang="zh-CN" altLang="en-US" sz="2800" b="1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229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能够</a:t>
                      </a:r>
                      <a:r>
                        <a:rPr lang="zh-CN" altLang="en-US" sz="2800" b="1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清晰准确地描述问题、分析问题原因、结合原因寻找解决办法</a:t>
                      </a:r>
                      <a:endParaRPr lang="zh-CN" altLang="en-US" sz="2800" b="1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93007"/>
                  </a:ext>
                </a:extLst>
              </a:tr>
            </a:tbl>
          </a:graphicData>
        </a:graphic>
      </p:graphicFrame>
      <p:sp>
        <p:nvSpPr>
          <p:cNvPr id="4" name="星形: 五角 3">
            <a:extLst>
              <a:ext uri="{FF2B5EF4-FFF2-40B4-BE49-F238E27FC236}">
                <a16:creationId xmlns:a16="http://schemas.microsoft.com/office/drawing/2014/main" id="{B5CBE888-C3A3-597F-1413-12C5FE3D27D7}"/>
              </a:ext>
            </a:extLst>
          </p:cNvPr>
          <p:cNvSpPr/>
          <p:nvPr/>
        </p:nvSpPr>
        <p:spPr>
          <a:xfrm>
            <a:off x="733804" y="2279424"/>
            <a:ext cx="387665" cy="337711"/>
          </a:xfrm>
          <a:prstGeom prst="star5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A5A5A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Segoe UI"/>
              <a:ea typeface="微软雅黑"/>
            </a:endParaRPr>
          </a:p>
        </p:txBody>
      </p:sp>
      <p:sp>
        <p:nvSpPr>
          <p:cNvPr id="5" name="星形: 五角 4">
            <a:extLst>
              <a:ext uri="{FF2B5EF4-FFF2-40B4-BE49-F238E27FC236}">
                <a16:creationId xmlns:a16="http://schemas.microsoft.com/office/drawing/2014/main" id="{69F98731-7CFE-7DE2-47CE-ADDD72F46545}"/>
              </a:ext>
            </a:extLst>
          </p:cNvPr>
          <p:cNvSpPr/>
          <p:nvPr/>
        </p:nvSpPr>
        <p:spPr>
          <a:xfrm>
            <a:off x="1218445" y="2279424"/>
            <a:ext cx="387665" cy="337711"/>
          </a:xfrm>
          <a:prstGeom prst="star5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A5A5A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Segoe UI"/>
              <a:ea typeface="微软雅黑"/>
            </a:endParaRPr>
          </a:p>
        </p:txBody>
      </p:sp>
      <p:sp>
        <p:nvSpPr>
          <p:cNvPr id="6" name="星形: 五角 5">
            <a:extLst>
              <a:ext uri="{FF2B5EF4-FFF2-40B4-BE49-F238E27FC236}">
                <a16:creationId xmlns:a16="http://schemas.microsoft.com/office/drawing/2014/main" id="{DF3D41F7-A8BF-290C-39CC-6CEF67173EBC}"/>
              </a:ext>
            </a:extLst>
          </p:cNvPr>
          <p:cNvSpPr/>
          <p:nvPr/>
        </p:nvSpPr>
        <p:spPr>
          <a:xfrm>
            <a:off x="1666543" y="2279424"/>
            <a:ext cx="387665" cy="337711"/>
          </a:xfrm>
          <a:prstGeom prst="star5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A5A5A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Segoe UI"/>
              <a:ea typeface="微软雅黑"/>
            </a:endParaRPr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32EADE4D-8E2D-7547-DF6B-0487CA0A67BB}"/>
              </a:ext>
            </a:extLst>
          </p:cNvPr>
          <p:cNvSpPr/>
          <p:nvPr/>
        </p:nvSpPr>
        <p:spPr>
          <a:xfrm>
            <a:off x="927636" y="3505180"/>
            <a:ext cx="387665" cy="337711"/>
          </a:xfrm>
          <a:prstGeom prst="star5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A5A5A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Segoe UI"/>
              <a:ea typeface="微软雅黑"/>
            </a:endParaRPr>
          </a:p>
        </p:txBody>
      </p:sp>
      <p:sp>
        <p:nvSpPr>
          <p:cNvPr id="8" name="星形: 五角 7">
            <a:extLst>
              <a:ext uri="{FF2B5EF4-FFF2-40B4-BE49-F238E27FC236}">
                <a16:creationId xmlns:a16="http://schemas.microsoft.com/office/drawing/2014/main" id="{3699424B-F77D-F597-FF6D-E131BE687FF5}"/>
              </a:ext>
            </a:extLst>
          </p:cNvPr>
          <p:cNvSpPr/>
          <p:nvPr/>
        </p:nvSpPr>
        <p:spPr>
          <a:xfrm>
            <a:off x="1412277" y="3505180"/>
            <a:ext cx="387665" cy="337711"/>
          </a:xfrm>
          <a:prstGeom prst="star5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A5A5A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Segoe UI"/>
              <a:ea typeface="微软雅黑"/>
            </a:endParaRPr>
          </a:p>
        </p:txBody>
      </p:sp>
      <p:sp>
        <p:nvSpPr>
          <p:cNvPr id="9" name="星形: 五角 8">
            <a:extLst>
              <a:ext uri="{FF2B5EF4-FFF2-40B4-BE49-F238E27FC236}">
                <a16:creationId xmlns:a16="http://schemas.microsoft.com/office/drawing/2014/main" id="{6FB6408C-61E5-F576-8847-F3D2104A3B7E}"/>
              </a:ext>
            </a:extLst>
          </p:cNvPr>
          <p:cNvSpPr/>
          <p:nvPr/>
        </p:nvSpPr>
        <p:spPr>
          <a:xfrm>
            <a:off x="1218444" y="5199687"/>
            <a:ext cx="387665" cy="337711"/>
          </a:xfrm>
          <a:prstGeom prst="star5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A5A5A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Segoe U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956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1048634" name="任意多边形: 形状 10"/>
          <p:cNvSpPr/>
          <p:nvPr/>
        </p:nvSpPr>
        <p:spPr>
          <a:xfrm>
            <a:off x="609600" y="685800"/>
            <a:ext cx="10972800" cy="5486400"/>
          </a:xfrm>
          <a:custGeom>
            <a:avLst/>
            <a:gdLst>
              <a:gd name="connsiteX0" fmla="*/ 0 w 10464800"/>
              <a:gd name="connsiteY0" fmla="*/ 0 h 5293360"/>
              <a:gd name="connsiteX1" fmla="*/ 6357168 w 10464800"/>
              <a:gd name="connsiteY1" fmla="*/ 0 h 5293360"/>
              <a:gd name="connsiteX2" fmla="*/ 6357168 w 10464800"/>
              <a:gd name="connsiteY2" fmla="*/ 1908016 h 5293360"/>
              <a:gd name="connsiteX3" fmla="*/ 10464800 w 10464800"/>
              <a:gd name="connsiteY3" fmla="*/ 1908016 h 5293360"/>
              <a:gd name="connsiteX4" fmla="*/ 10464800 w 10464800"/>
              <a:gd name="connsiteY4" fmla="*/ 5293360 h 5293360"/>
              <a:gd name="connsiteX5" fmla="*/ 0 w 10464800"/>
              <a:gd name="connsiteY5" fmla="*/ 5293360 h 5293360"/>
              <a:gd name="connsiteX0-1" fmla="*/ 6357168 w 10464800"/>
              <a:gd name="connsiteY0-2" fmla="*/ 1908016 h 5293360"/>
              <a:gd name="connsiteX1-3" fmla="*/ 10464800 w 10464800"/>
              <a:gd name="connsiteY1-4" fmla="*/ 1908016 h 5293360"/>
              <a:gd name="connsiteX2-5" fmla="*/ 10464800 w 10464800"/>
              <a:gd name="connsiteY2-6" fmla="*/ 5293360 h 5293360"/>
              <a:gd name="connsiteX3-7" fmla="*/ 0 w 10464800"/>
              <a:gd name="connsiteY3-8" fmla="*/ 5293360 h 5293360"/>
              <a:gd name="connsiteX4-9" fmla="*/ 0 w 10464800"/>
              <a:gd name="connsiteY4-10" fmla="*/ 0 h 5293360"/>
              <a:gd name="connsiteX5-11" fmla="*/ 6357168 w 10464800"/>
              <a:gd name="connsiteY5-12" fmla="*/ 0 h 5293360"/>
              <a:gd name="connsiteX6" fmla="*/ 6448608 w 10464800"/>
              <a:gd name="connsiteY6" fmla="*/ 1999456 h 5293360"/>
              <a:gd name="connsiteX0-13" fmla="*/ 6357168 w 10464800"/>
              <a:gd name="connsiteY0-14" fmla="*/ 1908016 h 5293360"/>
              <a:gd name="connsiteX1-15" fmla="*/ 10464800 w 10464800"/>
              <a:gd name="connsiteY1-16" fmla="*/ 1908016 h 5293360"/>
              <a:gd name="connsiteX2-17" fmla="*/ 10464800 w 10464800"/>
              <a:gd name="connsiteY2-18" fmla="*/ 5293360 h 5293360"/>
              <a:gd name="connsiteX3-19" fmla="*/ 0 w 10464800"/>
              <a:gd name="connsiteY3-20" fmla="*/ 5293360 h 5293360"/>
              <a:gd name="connsiteX4-21" fmla="*/ 0 w 10464800"/>
              <a:gd name="connsiteY4-22" fmla="*/ 0 h 5293360"/>
              <a:gd name="connsiteX5-23" fmla="*/ 6357168 w 10464800"/>
              <a:gd name="connsiteY5-24" fmla="*/ 0 h 5293360"/>
              <a:gd name="connsiteX0-25" fmla="*/ 10464800 w 10464800"/>
              <a:gd name="connsiteY0-26" fmla="*/ 1908016 h 5293360"/>
              <a:gd name="connsiteX1-27" fmla="*/ 10464800 w 10464800"/>
              <a:gd name="connsiteY1-28" fmla="*/ 5293360 h 5293360"/>
              <a:gd name="connsiteX2-29" fmla="*/ 0 w 10464800"/>
              <a:gd name="connsiteY2-30" fmla="*/ 5293360 h 5293360"/>
              <a:gd name="connsiteX3-31" fmla="*/ 0 w 10464800"/>
              <a:gd name="connsiteY3-32" fmla="*/ 0 h 5293360"/>
              <a:gd name="connsiteX4-33" fmla="*/ 6357168 w 10464800"/>
              <a:gd name="connsiteY4-34" fmla="*/ 0 h 52933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464800" h="5293360">
                <a:moveTo>
                  <a:pt x="10464800" y="1908016"/>
                </a:moveTo>
                <a:lnTo>
                  <a:pt x="10464800" y="5293360"/>
                </a:lnTo>
                <a:lnTo>
                  <a:pt x="0" y="5293360"/>
                </a:lnTo>
                <a:lnTo>
                  <a:pt x="0" y="0"/>
                </a:lnTo>
                <a:lnTo>
                  <a:pt x="6357168" y="0"/>
                </a:lnTo>
              </a:path>
            </a:pathLst>
          </a:cu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097163" name="图片 2" descr="卡通人物&#10;&#10;中度可信度描述已自动生成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6635" y="259519"/>
            <a:ext cx="3910696" cy="6598481"/>
          </a:xfrm>
          <a:prstGeom prst="rect">
            <a:avLst/>
          </a:prstGeom>
        </p:spPr>
      </p:pic>
      <p:sp>
        <p:nvSpPr>
          <p:cNvPr id="1048635" name="文本框 6"/>
          <p:cNvSpPr txBox="1"/>
          <p:nvPr/>
        </p:nvSpPr>
        <p:spPr>
          <a:xfrm>
            <a:off x="417702" y="347345"/>
            <a:ext cx="3561715" cy="676910"/>
          </a:xfrm>
          <a:prstGeom prst="rect">
            <a:avLst/>
          </a:prstGeom>
          <a:noFill/>
        </p:spPr>
        <p:txBody>
          <a:bodyPr wrap="square" lIns="0" tIns="0" rIns="360000" bIns="0">
            <a:spAutoFit/>
          </a:bodyPr>
          <a:lstStyle/>
          <a:p>
            <a:pPr algn="l" fontAlgn="base"/>
            <a:r>
              <a:rPr lang="en-US" altLang="zh-CN" sz="4400" b="1" i="0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ooper Black" panose="0208090404030B020404" charset="0"/>
                <a:ea typeface="+mj-ea"/>
                <a:cs typeface="Cooper Black" panose="0208090404030B020404" charset="0"/>
              </a:rPr>
              <a:t>Homework</a:t>
            </a: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65AF21AF-46E3-F860-14D5-9F2D58D69DFD}"/>
              </a:ext>
            </a:extLst>
          </p:cNvPr>
          <p:cNvSpPr txBox="1"/>
          <p:nvPr/>
        </p:nvSpPr>
        <p:spPr>
          <a:xfrm>
            <a:off x="417702" y="347345"/>
            <a:ext cx="3561715" cy="676910"/>
          </a:xfrm>
          <a:prstGeom prst="rect">
            <a:avLst/>
          </a:prstGeom>
          <a:noFill/>
        </p:spPr>
        <p:txBody>
          <a:bodyPr wrap="square" lIns="0" tIns="0" rIns="360000" bIns="0">
            <a:spAutoFit/>
          </a:bodyPr>
          <a:lstStyle/>
          <a:p>
            <a:pPr algn="l" fontAlgn="base"/>
            <a:r>
              <a:rPr lang="en-US" altLang="zh-CN" sz="4400" b="1" i="0" dirty="0">
                <a:solidFill>
                  <a:schemeClr val="accent1">
                    <a:lumMod val="50000"/>
                  </a:schemeClr>
                </a:solidFill>
                <a:effectLst/>
                <a:latin typeface="Cooper Black" panose="0208090404030B020404" charset="0"/>
                <a:ea typeface="+mj-ea"/>
                <a:cs typeface="Cooper Black" panose="0208090404030B020404" charset="0"/>
              </a:rPr>
              <a:t>Homework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0B3AF7C-7132-07DA-A984-A47D83C42A22}"/>
              </a:ext>
            </a:extLst>
          </p:cNvPr>
          <p:cNvGrpSpPr/>
          <p:nvPr/>
        </p:nvGrpSpPr>
        <p:grpSpPr>
          <a:xfrm>
            <a:off x="-138984" y="1710649"/>
            <a:ext cx="9206086" cy="4775519"/>
            <a:chOff x="1679628" y="1706897"/>
            <a:chExt cx="9206086" cy="4258474"/>
          </a:xfrm>
        </p:grpSpPr>
        <p:pic>
          <p:nvPicPr>
            <p:cNvPr id="5" name="图片 2" descr="边框">
              <a:extLst>
                <a:ext uri="{FF2B5EF4-FFF2-40B4-BE49-F238E27FC236}">
                  <a16:creationId xmlns:a16="http://schemas.microsoft.com/office/drawing/2014/main" id="{6733180C-C26B-BDE9-A355-E874396B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5624" b="7311"/>
            <a:stretch>
              <a:fillRect/>
            </a:stretch>
          </p:blipFill>
          <p:spPr>
            <a:xfrm>
              <a:off x="1679628" y="1706897"/>
              <a:ext cx="9206086" cy="4258474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4B6ACE7-BC57-294F-FD80-EA4332CE6A8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378373" y="2331425"/>
              <a:ext cx="7808595" cy="332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D800">
                      <a:alpha val="13000"/>
                    </a:srgbClr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Arial"/>
                </a:rPr>
                <a:t>Must do: </a:t>
              </a:r>
              <a:r>
                <a:rPr lang="en-US" altLang="zh-CN" sz="3200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</a:rPr>
                <a:t>1.</a:t>
              </a:r>
              <a:r>
                <a:rPr lang="en-US" altLang="zh-CN" sz="3200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  <a:sym typeface="+mn-ea"/>
                </a:rPr>
                <a:t>Write down your </a:t>
              </a:r>
              <a:r>
                <a:rPr lang="en-US" altLang="zh-CN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  <a:sym typeface="+mn-ea"/>
                </a:rPr>
                <a:t>problems</a:t>
              </a:r>
              <a:r>
                <a:rPr lang="en-US" altLang="zh-CN" sz="3200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  <a:sym typeface="+mn-ea"/>
                </a:rPr>
                <a:t> and   give some </a:t>
              </a:r>
              <a:r>
                <a:rPr lang="en-US" altLang="zh-CN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  <a:sym typeface="+mn-ea"/>
                </a:rPr>
                <a:t>advice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charset="0"/>
                  <a:cs typeface="Arial"/>
                </a:rPr>
                <a:t>;  </a:t>
              </a: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charset="0"/>
                  <a:cs typeface="Arial"/>
                </a:rPr>
                <a:t>2.</a:t>
              </a:r>
              <a:r>
                <a:rPr lang="en-US" altLang="zh-CN" sz="3200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  <a:sym typeface="+mn-ea"/>
                </a:rPr>
                <a:t>Review the use of  </a:t>
              </a:r>
              <a:r>
                <a:rPr lang="en-US" altLang="zh-CN" sz="3200" i="1" dirty="0">
                  <a:solidFill>
                    <a:srgbClr val="7030A0"/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  <a:sym typeface="+mn-ea"/>
                </a:rPr>
                <a:t>"although" , " until" and “so that”; </a:t>
              </a: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  <a:sym typeface="+mn-ea"/>
                </a:rPr>
                <a:t>3.</a:t>
              </a:r>
              <a:r>
                <a:rPr lang="en-US" altLang="zh-CN" sz="3200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</a:rPr>
                <a:t>Preview Section A 3a. </a:t>
              </a: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Arial"/>
                </a:rPr>
                <a:t>Try to do: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charset="0"/>
                  <a:cs typeface="Arial"/>
                </a:rPr>
                <a:t> Recite Grammar Focus.</a:t>
              </a:r>
              <a:endPara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49D1F24D-79D1-4FA7-4D80-9C37EB31C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3" y="41"/>
            <a:ext cx="12193057" cy="6858594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4FBA21B-7F49-4212-7E91-4109BB254D56}"/>
              </a:ext>
            </a:extLst>
          </p:cNvPr>
          <p:cNvSpPr/>
          <p:nvPr/>
        </p:nvSpPr>
        <p:spPr>
          <a:xfrm>
            <a:off x="402910" y="1100926"/>
            <a:ext cx="11386179" cy="5606218"/>
          </a:xfrm>
          <a:prstGeom prst="roundRect">
            <a:avLst/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EE67186-AB0E-3C4B-2718-3D1BCF8F69AC}"/>
              </a:ext>
            </a:extLst>
          </p:cNvPr>
          <p:cNvGrpSpPr/>
          <p:nvPr/>
        </p:nvGrpSpPr>
        <p:grpSpPr>
          <a:xfrm>
            <a:off x="3234543" y="250298"/>
            <a:ext cx="5304972" cy="738665"/>
            <a:chOff x="5636310" y="1054361"/>
            <a:chExt cx="5304972" cy="738665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E9F53EE6-47C6-B04B-F682-78798EC1253F}"/>
                </a:ext>
              </a:extLst>
            </p:cNvPr>
            <p:cNvSpPr/>
            <p:nvPr/>
          </p:nvSpPr>
          <p:spPr>
            <a:xfrm>
              <a:off x="5636310" y="1054362"/>
              <a:ext cx="5304972" cy="738664"/>
            </a:xfrm>
            <a:prstGeom prst="roundRect">
              <a:avLst>
                <a:gd name="adj" fmla="val 8208"/>
              </a:avLst>
            </a:prstGeom>
            <a:solidFill>
              <a:srgbClr val="FFFFFF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outerShdw blurRad="190500" dist="38100" dir="5400000" algn="t" rotWithShape="0">
                <a:srgbClr val="E53951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3B6D76D-3D85-6094-6C7C-CCCB78A760F3}"/>
                </a:ext>
              </a:extLst>
            </p:cNvPr>
            <p:cNvSpPr txBox="1"/>
            <p:nvPr/>
          </p:nvSpPr>
          <p:spPr>
            <a:xfrm>
              <a:off x="5803534" y="1054361"/>
              <a:ext cx="497411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rgbClr val="0070C0"/>
                  </a:solidFill>
                  <a:latin typeface="Impact" panose="020B0806030902050204" pitchFamily="34" charset="0"/>
                  <a:ea typeface="思源黑体 CN Bold" panose="020B0800000000000000" pitchFamily="34" charset="-122"/>
                </a:rPr>
                <a:t>Learning objectives</a:t>
              </a:r>
              <a:endParaRPr lang="zh-CN" altLang="en-US" sz="4800" dirty="0">
                <a:solidFill>
                  <a:srgbClr val="0070C0"/>
                </a:solidFill>
                <a:latin typeface="Impact" panose="020B0806030902050204" pitchFamily="34" charset="0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" name="组合 20">
            <a:extLst>
              <a:ext uri="{FF2B5EF4-FFF2-40B4-BE49-F238E27FC236}">
                <a16:creationId xmlns:a16="http://schemas.microsoft.com/office/drawing/2014/main" id="{420C9A14-2972-FCA2-D892-108D6D7A7A0C}"/>
              </a:ext>
            </a:extLst>
          </p:cNvPr>
          <p:cNvGrpSpPr/>
          <p:nvPr/>
        </p:nvGrpSpPr>
        <p:grpSpPr>
          <a:xfrm>
            <a:off x="714898" y="2239184"/>
            <a:ext cx="751874" cy="750206"/>
            <a:chOff x="1064741" y="1843186"/>
            <a:chExt cx="752008" cy="750378"/>
          </a:xfrm>
        </p:grpSpPr>
        <p:sp>
          <p:nvSpPr>
            <p:cNvPr id="3" name="Oval 68">
              <a:extLst>
                <a:ext uri="{FF2B5EF4-FFF2-40B4-BE49-F238E27FC236}">
                  <a16:creationId xmlns:a16="http://schemas.microsoft.com/office/drawing/2014/main" id="{44EB5409-2C3F-423A-974B-C0DFB981FCA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4741" y="1843186"/>
              <a:ext cx="752008" cy="750378"/>
            </a:xfrm>
            <a:prstGeom prst="ellipse">
              <a:avLst/>
            </a:prstGeom>
            <a:solidFill>
              <a:srgbClr val="0A8C69"/>
            </a:solidFill>
            <a:ln w="57150">
              <a:noFill/>
              <a:rou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121883" tIns="60941" rIns="121883" bIns="60941" numCol="1" anchor="t" anchorCtr="0" compatLnSpc="1"/>
            <a:lstStyle/>
            <a:p>
              <a:pPr>
                <a:defRPr/>
              </a:pPr>
              <a:endParaRPr lang="en-US" sz="1200" b="1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ea typeface="微软雅黑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24C4495F-855B-461A-7E47-30C0764A49F2}"/>
                </a:ext>
              </a:extLst>
            </p:cNvPr>
            <p:cNvSpPr/>
            <p:nvPr/>
          </p:nvSpPr>
          <p:spPr bwMode="auto">
            <a:xfrm>
              <a:off x="1200777" y="1887962"/>
              <a:ext cx="479934" cy="64135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id-ID" sz="2665" b="1" dirty="0">
                  <a:solidFill>
                    <a:srgbClr val="FFFFFF"/>
                  </a:solidFill>
                  <a:latin typeface="微软雅黑"/>
                  <a:ea typeface="微软雅黑"/>
                  <a:cs typeface="Lato" panose="020F0502020204030203" pitchFamily="34" charset="0"/>
                  <a:sym typeface="字魂59号-创粗黑" panose="00000500000000000000" pitchFamily="2" charset="-122"/>
                </a:rPr>
                <a:t>1</a:t>
              </a:r>
            </a:p>
          </p:txBody>
        </p:sp>
      </p:grpSp>
      <p:grpSp>
        <p:nvGrpSpPr>
          <p:cNvPr id="5" name="组合 32">
            <a:extLst>
              <a:ext uri="{FF2B5EF4-FFF2-40B4-BE49-F238E27FC236}">
                <a16:creationId xmlns:a16="http://schemas.microsoft.com/office/drawing/2014/main" id="{DAF56565-D441-9CBC-713B-9E3FF1422914}"/>
              </a:ext>
            </a:extLst>
          </p:cNvPr>
          <p:cNvGrpSpPr/>
          <p:nvPr/>
        </p:nvGrpSpPr>
        <p:grpSpPr>
          <a:xfrm>
            <a:off x="714900" y="3851852"/>
            <a:ext cx="751874" cy="750206"/>
            <a:chOff x="1064741" y="1843186"/>
            <a:chExt cx="752008" cy="750378"/>
          </a:xfrm>
        </p:grpSpPr>
        <p:sp>
          <p:nvSpPr>
            <p:cNvPr id="6" name="Oval 68">
              <a:extLst>
                <a:ext uri="{FF2B5EF4-FFF2-40B4-BE49-F238E27FC236}">
                  <a16:creationId xmlns:a16="http://schemas.microsoft.com/office/drawing/2014/main" id="{341F71C2-2F61-222F-E94C-29FF5BF537A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4741" y="1843186"/>
              <a:ext cx="752008" cy="750378"/>
            </a:xfrm>
            <a:prstGeom prst="ellipse">
              <a:avLst/>
            </a:prstGeom>
            <a:solidFill>
              <a:srgbClr val="0A8C69"/>
            </a:solidFill>
            <a:ln w="57150">
              <a:noFill/>
              <a:rou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121883" tIns="60941" rIns="121883" bIns="60941" numCol="1" anchor="t" anchorCtr="0" compatLnSpc="1"/>
            <a:lstStyle/>
            <a:p>
              <a:pPr>
                <a:defRPr/>
              </a:pPr>
              <a:endParaRPr lang="en-US" sz="1200" b="1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ea typeface="微软雅黑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2B53EF11-5DE0-C567-086E-0392080B757F}"/>
                </a:ext>
              </a:extLst>
            </p:cNvPr>
            <p:cNvSpPr/>
            <p:nvPr/>
          </p:nvSpPr>
          <p:spPr bwMode="auto">
            <a:xfrm>
              <a:off x="1200777" y="1906283"/>
              <a:ext cx="479934" cy="64135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2665" b="1" dirty="0">
                  <a:solidFill>
                    <a:srgbClr val="FFFFFF"/>
                  </a:solidFill>
                  <a:latin typeface="微软雅黑"/>
                  <a:ea typeface="微软雅黑"/>
                  <a:cs typeface="Lato" panose="020F0502020204030203" pitchFamily="34" charset="0"/>
                  <a:sym typeface="字魂59号-创粗黑" panose="00000500000000000000" pitchFamily="2" charset="-122"/>
                </a:rPr>
                <a:t>2</a:t>
              </a:r>
            </a:p>
          </p:txBody>
        </p:sp>
      </p:grpSp>
      <p:grpSp>
        <p:nvGrpSpPr>
          <p:cNvPr id="8" name="组合 44">
            <a:extLst>
              <a:ext uri="{FF2B5EF4-FFF2-40B4-BE49-F238E27FC236}">
                <a16:creationId xmlns:a16="http://schemas.microsoft.com/office/drawing/2014/main" id="{65849377-1CF4-0328-A6A7-136DE7535CC8}"/>
              </a:ext>
            </a:extLst>
          </p:cNvPr>
          <p:cNvGrpSpPr/>
          <p:nvPr/>
        </p:nvGrpSpPr>
        <p:grpSpPr>
          <a:xfrm>
            <a:off x="714899" y="5399819"/>
            <a:ext cx="751874" cy="750206"/>
            <a:chOff x="1064741" y="1821591"/>
            <a:chExt cx="752008" cy="750378"/>
          </a:xfrm>
        </p:grpSpPr>
        <p:sp>
          <p:nvSpPr>
            <p:cNvPr id="9" name="Oval 68">
              <a:extLst>
                <a:ext uri="{FF2B5EF4-FFF2-40B4-BE49-F238E27FC236}">
                  <a16:creationId xmlns:a16="http://schemas.microsoft.com/office/drawing/2014/main" id="{BF5EBCEB-FFF6-28D7-B8B0-6C5A4F07FF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4741" y="1821591"/>
              <a:ext cx="752008" cy="750378"/>
            </a:xfrm>
            <a:prstGeom prst="ellipse">
              <a:avLst/>
            </a:prstGeom>
            <a:solidFill>
              <a:srgbClr val="0A8C69"/>
            </a:solidFill>
            <a:ln w="57150">
              <a:noFill/>
              <a:rou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121883" tIns="60941" rIns="121883" bIns="60941" numCol="1" anchor="t" anchorCtr="0" compatLnSpc="1"/>
            <a:lstStyle/>
            <a:p>
              <a:pPr>
                <a:defRPr/>
              </a:pPr>
              <a:endParaRPr lang="en-US" sz="1200" b="1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ea typeface="微软雅黑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8B287E4-3B2E-6108-71BC-1FEFB6B5DC50}"/>
                </a:ext>
              </a:extLst>
            </p:cNvPr>
            <p:cNvSpPr/>
            <p:nvPr/>
          </p:nvSpPr>
          <p:spPr bwMode="auto">
            <a:xfrm>
              <a:off x="1200777" y="1909229"/>
              <a:ext cx="479934" cy="64135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2665" b="1" dirty="0">
                  <a:solidFill>
                    <a:srgbClr val="FFFFFF"/>
                  </a:solidFill>
                  <a:latin typeface="微软雅黑"/>
                  <a:ea typeface="微软雅黑"/>
                  <a:cs typeface="Lato" panose="020F0502020204030203" pitchFamily="34" charset="0"/>
                  <a:sym typeface="字魂59号-创粗黑" panose="00000500000000000000" pitchFamily="2" charset="-122"/>
                </a:rPr>
                <a:t>3</a:t>
              </a: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8A7BE9EB-1F5C-1AB6-6C1A-DDD18154607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1817" y="1830080"/>
            <a:ext cx="9468189" cy="1428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/>
              </a:rPr>
              <a:t>感知学习并掌握用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should/could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/>
              </a:rPr>
              <a:t>来询问他人具体问题或给出相关建议，能够较为熟练地运用一些常见的连词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until/ although/ so that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/>
              </a:rPr>
              <a:t>使表达更具有逻辑性。 </a:t>
            </a:r>
            <a:r>
              <a:rPr lang="zh-CN" altLang="en-US" sz="2400" b="1" dirty="0">
                <a:solidFill>
                  <a:srgbClr val="2A3B93"/>
                </a:solidFill>
                <a:latin typeface="微软雅黑" panose="020B0503020204020204" pitchFamily="34" charset="-122"/>
                <a:ea typeface="微软雅黑"/>
                <a:cs typeface="华文中宋" panose="02010600040101010101" charset="-122"/>
              </a:rPr>
              <a:t>（学习理解）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FE1368E-6005-12A6-BA56-B782887359E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11817" y="3429000"/>
            <a:ext cx="9758276" cy="1428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219170">
              <a:lnSpc>
                <a:spcPct val="13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/>
              </a:rPr>
              <a:t>在实践交流中，用目标语言询问他人遇到的问题，并能结合问题给出相应且合理的建议；能够对青少年在生活和学习中常见的问题给出相应的处理办法。</a:t>
            </a:r>
            <a:r>
              <a:rPr lang="zh-CN" altLang="en-US" sz="2400" b="1" dirty="0">
                <a:solidFill>
                  <a:srgbClr val="2A3B93"/>
                </a:solidFill>
                <a:latin typeface="微软雅黑" panose="020B0503020204020204" pitchFamily="34" charset="-122"/>
                <a:ea typeface="微软雅黑"/>
                <a:cs typeface="华文中宋" panose="02010600040101010101" charset="-122"/>
              </a:rPr>
              <a:t>（应用实践）</a:t>
            </a:r>
            <a:endParaRPr lang="en-US" altLang="zh-CN" sz="2400" b="1" dirty="0">
              <a:solidFill>
                <a:srgbClr val="2A3B93"/>
              </a:solidFill>
              <a:latin typeface="微软雅黑" panose="020B0503020204020204" pitchFamily="34" charset="-122"/>
              <a:ea typeface="微软雅黑"/>
              <a:cs typeface="华文中宋" panose="02010600040101010101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E481881-8C1C-DA9A-AC95-1AF1EF1AD2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11817" y="5111235"/>
            <a:ext cx="9663683" cy="152798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219170">
              <a:lnSpc>
                <a:spcPct val="13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/>
                <a:sym typeface="+mn-ea"/>
              </a:rPr>
              <a:t>通过对语法部分知识的归类掌握语言背后的思维逻辑；学会清晰准确地描述问题、分析问题原因、结合原因寻找解决办法；并在对问题的分析中，注意其逻辑关系。</a:t>
            </a:r>
            <a:r>
              <a:rPr lang="zh-CN" altLang="en-US" sz="2400" b="1" dirty="0">
                <a:solidFill>
                  <a:srgbClr val="2A3B93"/>
                </a:solidFill>
                <a:latin typeface="微软雅黑" panose="020B0503020204020204" pitchFamily="34" charset="-122"/>
                <a:ea typeface="微软雅黑"/>
                <a:cs typeface="华文中宋" panose="02010600040101010101" charset="-122"/>
                <a:sym typeface="+mn-ea"/>
              </a:rPr>
              <a:t>（迁移创新）</a:t>
            </a:r>
            <a:endParaRPr lang="zh-CN" altLang="en-US" sz="2400" b="1" dirty="0">
              <a:solidFill>
                <a:srgbClr val="2A3B93"/>
              </a:solidFill>
              <a:latin typeface="微软雅黑" panose="020B0503020204020204" pitchFamily="34" charset="-122"/>
              <a:ea typeface="微软雅黑"/>
              <a:cs typeface="华文中宋" panose="02010600040101010101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D81FB85-9BB5-6E98-0521-A9D1E009E9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13896" y="1089384"/>
            <a:ext cx="4826961" cy="6636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/>
                <a:cs typeface="华文中宋" panose="02010600040101010101" charset="-122"/>
              </a:rPr>
              <a:t>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</a:rPr>
              <a:t>通过本课时学习，我们能够：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华文中宋" panose="0201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721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048580" name="图文框 24"/>
          <p:cNvSpPr/>
          <p:nvPr/>
        </p:nvSpPr>
        <p:spPr>
          <a:xfrm>
            <a:off x="609600" y="497711"/>
            <a:ext cx="10972800" cy="5862578"/>
          </a:xfrm>
          <a:prstGeom prst="frame">
            <a:avLst>
              <a:gd name="adj1" fmla="val 352"/>
            </a:avLst>
          </a:prstGeom>
          <a:gradFill flip="none" rotWithShape="1">
            <a:gsLst>
              <a:gs pos="0">
                <a:srgbClr val="D7C7A9"/>
              </a:gs>
              <a:gs pos="100000">
                <a:srgbClr val="D7C7A9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" y="-297"/>
            <a:ext cx="12193057" cy="6858594"/>
          </a:xfrm>
          <a:prstGeom prst="rect">
            <a:avLst/>
          </a:prstGeom>
        </p:spPr>
      </p:pic>
      <p:sp>
        <p:nvSpPr>
          <p:cNvPr id="3" name="Text Box 3"/>
          <p:cNvSpPr txBox="1"/>
          <p:nvPr/>
        </p:nvSpPr>
        <p:spPr>
          <a:xfrm>
            <a:off x="3404235" y="228600"/>
            <a:ext cx="7836535" cy="2556539"/>
          </a:xfrm>
          <a:prstGeom prst="wedgeRoundRectCallout">
            <a:avLst>
              <a:gd name="adj1" fmla="val -49100"/>
              <a:gd name="adj2" fmla="val 64926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0">
            <a:spAutoFit/>
          </a:bodyPr>
          <a:lstStyle/>
          <a:p>
            <a:pPr algn="ctr">
              <a:buClr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Nowadays more and more people have trouble or problems in their daily life.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04235" y="3803650"/>
            <a:ext cx="7836535" cy="2556539"/>
          </a:xfrm>
          <a:prstGeom prst="wedgeRoundRectCallout">
            <a:avLst>
              <a:gd name="adj1" fmla="val -52479"/>
              <a:gd name="adj2" fmla="val -60779"/>
              <a:gd name="adj3" fmla="val 16667"/>
            </a:avLst>
          </a:prstGeom>
          <a:solidFill>
            <a:srgbClr val="FFF7AB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Three of my friends shared their problems on Moments.</a:t>
            </a:r>
          </a:p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Let’s see what they shared.</a:t>
            </a:r>
          </a:p>
        </p:txBody>
      </p:sp>
      <p:pic>
        <p:nvPicPr>
          <p:cNvPr id="9" name="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9095" y="1300480"/>
            <a:ext cx="412750" cy="41275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5625" y="4592320"/>
            <a:ext cx="412750" cy="4127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32740" y="1162050"/>
            <a:ext cx="2781300" cy="5024755"/>
            <a:chOff x="524" y="2550"/>
            <a:chExt cx="4380" cy="7913"/>
          </a:xfrm>
        </p:grpSpPr>
        <p:pic>
          <p:nvPicPr>
            <p:cNvPr id="2" name="图片 1" descr="retouch_2022031223071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4" y="2550"/>
              <a:ext cx="4380" cy="718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049" y="9738"/>
              <a:ext cx="1548" cy="72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ooper Black" panose="0208090404030B020404" charset="0"/>
                  <a:cs typeface="Cooper Black" panose="0208090404030B020404" charset="0"/>
                </a:rPr>
                <a:t>Dave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4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3335"/>
            <a:ext cx="12187555" cy="6844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IMG_20220311_2239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b="37297"/>
          <a:stretch>
            <a:fillRect/>
          </a:stretch>
        </p:blipFill>
        <p:spPr>
          <a:xfrm>
            <a:off x="3341370" y="75565"/>
            <a:ext cx="5663565" cy="676275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u_4022502270_1511937201&amp;fm_253&amp;fmt_auto&amp;app_138&amp;f_JPEG"/>
          <p:cNvPicPr>
            <a:picLocks noChangeAspect="1"/>
          </p:cNvPicPr>
          <p:nvPr/>
        </p:nvPicPr>
        <p:blipFill>
          <a:blip r:embed="rId5"/>
          <a:srcRect l="13056" t="10331" r="36250"/>
          <a:stretch>
            <a:fillRect/>
          </a:stretch>
        </p:blipFill>
        <p:spPr>
          <a:xfrm>
            <a:off x="3409950" y="908685"/>
            <a:ext cx="694690" cy="6902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104640" y="842645"/>
            <a:ext cx="1358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SpongeBob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04640" y="1189355"/>
            <a:ext cx="4239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Squidward is reading my diary without my permission!! I hate him!</a:t>
            </a:r>
          </a:p>
        </p:txBody>
      </p:sp>
      <p:pic>
        <p:nvPicPr>
          <p:cNvPr id="13" name="图片 12" descr="retouch_20220313162757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615" y="1509395"/>
            <a:ext cx="342900" cy="31369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32740" y="1696085"/>
            <a:ext cx="2781300" cy="5024120"/>
            <a:chOff x="524" y="2550"/>
            <a:chExt cx="4380" cy="7912"/>
          </a:xfrm>
        </p:grpSpPr>
        <p:pic>
          <p:nvPicPr>
            <p:cNvPr id="15" name="图片 14" descr="retouch_20220312230710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" y="2550"/>
              <a:ext cx="4380" cy="718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940" y="9738"/>
              <a:ext cx="1548" cy="72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latin typeface="Cooper Black" panose="0208090404030B020404" charset="0"/>
                  <a:cs typeface="Cooper Black" panose="0208090404030B020404" charset="0"/>
                </a:rPr>
                <a:t>Dave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229100" y="5117465"/>
            <a:ext cx="4230370" cy="631190"/>
            <a:chOff x="6660" y="8059"/>
            <a:chExt cx="6662" cy="994"/>
          </a:xfrm>
        </p:grpSpPr>
        <p:pic>
          <p:nvPicPr>
            <p:cNvPr id="17" name="图片 16" descr="u_2507402872_2057267158&amp;fm_253&amp;fmt_auto&amp;app_138&amp;f_JPEG"/>
            <p:cNvPicPr>
              <a:picLocks noChangeAspect="1"/>
            </p:cNvPicPr>
            <p:nvPr/>
          </p:nvPicPr>
          <p:blipFill>
            <a:blip r:embed="rId8"/>
            <a:srcRect t="14343"/>
            <a:stretch>
              <a:fillRect/>
            </a:stretch>
          </p:blipFill>
          <p:spPr>
            <a:xfrm>
              <a:off x="6660" y="8212"/>
              <a:ext cx="802" cy="76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441" y="8059"/>
              <a:ext cx="151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Patrick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407" y="8522"/>
              <a:ext cx="591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Why don’t you get into a fight with him?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74490" y="5772150"/>
            <a:ext cx="4800600" cy="658495"/>
            <a:chOff x="6574" y="9090"/>
            <a:chExt cx="7560" cy="1037"/>
          </a:xfrm>
        </p:grpSpPr>
        <p:pic>
          <p:nvPicPr>
            <p:cNvPr id="22" name="图片 21" descr="u_2311573315_2117322364&amp;fm_253&amp;fmt_auto&amp;app_138&amp;f_JPE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74" y="9243"/>
              <a:ext cx="884" cy="884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475" y="9090"/>
              <a:ext cx="191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Mr. Krabs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458" y="9560"/>
              <a:ext cx="66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Why not use his money without his permission?</a:t>
              </a:r>
            </a:p>
          </p:txBody>
        </p:sp>
      </p:grpSp>
      <p:sp>
        <p:nvSpPr>
          <p:cNvPr id="29" name="Text Box 3"/>
          <p:cNvSpPr txBox="1"/>
          <p:nvPr/>
        </p:nvSpPr>
        <p:spPr>
          <a:xfrm>
            <a:off x="6998335" y="1122045"/>
            <a:ext cx="5082540" cy="3550400"/>
          </a:xfrm>
          <a:prstGeom prst="cloudCallout">
            <a:avLst>
              <a:gd name="adj1" fmla="val -67191"/>
              <a:gd name="adj2" fmla="val 3400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What’s wrong with SpongeBob? </a:t>
            </a:r>
          </a:p>
        </p:txBody>
      </p:sp>
      <p:sp>
        <p:nvSpPr>
          <p:cNvPr id="30" name="Text Box 3"/>
          <p:cNvSpPr txBox="1"/>
          <p:nvPr/>
        </p:nvSpPr>
        <p:spPr>
          <a:xfrm>
            <a:off x="7032625" y="1156970"/>
            <a:ext cx="5082540" cy="3492415"/>
          </a:xfrm>
          <a:prstGeom prst="cloudCallout">
            <a:avLst>
              <a:gd name="adj1" fmla="val -67191"/>
              <a:gd name="adj2" fmla="val 3400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What’s his friends’ advice? </a:t>
            </a:r>
          </a:p>
        </p:txBody>
      </p:sp>
      <p:sp>
        <p:nvSpPr>
          <p:cNvPr id="31" name="Text Box 3"/>
          <p:cNvSpPr txBox="1"/>
          <p:nvPr/>
        </p:nvSpPr>
        <p:spPr>
          <a:xfrm>
            <a:off x="7032625" y="1188085"/>
            <a:ext cx="5082540" cy="3630041"/>
          </a:xfrm>
          <a:prstGeom prst="cloudCallout">
            <a:avLst>
              <a:gd name="adj1" fmla="val -67866"/>
              <a:gd name="adj2" fmla="val 2978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 you give him some advice? 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137025" y="4274185"/>
            <a:ext cx="182435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Bikini Bottom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3335"/>
            <a:ext cx="12187555" cy="6844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IMG_20220311_2239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b="37297"/>
          <a:stretch>
            <a:fillRect/>
          </a:stretch>
        </p:blipFill>
        <p:spPr>
          <a:xfrm>
            <a:off x="3341370" y="75565"/>
            <a:ext cx="5663565" cy="6762750"/>
          </a:xfrm>
          <a:prstGeom prst="rect">
            <a:avLst/>
          </a:prstGeom>
          <a:ln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104640" y="842645"/>
            <a:ext cx="1582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Bramble Bear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04640" y="1189355"/>
            <a:ext cx="4239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Logger Vick cutting down trees again??</a:t>
            </a:r>
          </a:p>
        </p:txBody>
      </p:sp>
      <p:pic>
        <p:nvPicPr>
          <p:cNvPr id="13" name="图片 12" descr="retouch_20220313162757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440" y="1520825"/>
            <a:ext cx="342900" cy="31369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32740" y="1696085"/>
            <a:ext cx="2781300" cy="5024120"/>
            <a:chOff x="524" y="2550"/>
            <a:chExt cx="4380" cy="7912"/>
          </a:xfrm>
        </p:grpSpPr>
        <p:pic>
          <p:nvPicPr>
            <p:cNvPr id="15" name="图片 14" descr="retouch_20220312230710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" y="2550"/>
              <a:ext cx="4380" cy="718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940" y="9738"/>
              <a:ext cx="1548" cy="72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latin typeface="Cooper Black" panose="0208090404030B020404" charset="0"/>
                  <a:cs typeface="Cooper Black" panose="0208090404030B020404" charset="0"/>
                </a:rPr>
                <a:t>Dave</a:t>
              </a:r>
            </a:p>
          </p:txBody>
        </p:sp>
      </p:grpSp>
      <p:pic>
        <p:nvPicPr>
          <p:cNvPr id="2" name="图片 1" descr="u_3461901172_3223909103&amp;fm_253&amp;fmt_auto&amp;app_138&amp;f_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500" y="1857375"/>
            <a:ext cx="4047490" cy="2260600"/>
          </a:xfrm>
          <a:prstGeom prst="rect">
            <a:avLst/>
          </a:prstGeom>
        </p:spPr>
      </p:pic>
      <p:pic>
        <p:nvPicPr>
          <p:cNvPr id="3" name="图片 2" descr="u_3608264259_344482429&amp;fm_253&amp;fmt_auto&amp;app_120&amp;f_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240" y="870585"/>
            <a:ext cx="660400" cy="6604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175760" y="5098415"/>
            <a:ext cx="2658745" cy="673735"/>
            <a:chOff x="6576" y="8029"/>
            <a:chExt cx="4187" cy="1061"/>
          </a:xfrm>
        </p:grpSpPr>
        <p:pic>
          <p:nvPicPr>
            <p:cNvPr id="4" name="图片 3" descr="u_3341487284_2303659109&amp;fm_253&amp;fmt_auto&amp;app_138&amp;f_JPEG"/>
            <p:cNvPicPr>
              <a:picLocks noChangeAspect="1"/>
            </p:cNvPicPr>
            <p:nvPr/>
          </p:nvPicPr>
          <p:blipFill>
            <a:blip r:embed="rId9"/>
            <a:srcRect t="1440" b="22670"/>
            <a:stretch>
              <a:fillRect/>
            </a:stretch>
          </p:blipFill>
          <p:spPr>
            <a:xfrm>
              <a:off x="6576" y="8244"/>
              <a:ext cx="921" cy="8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487" y="8029"/>
              <a:ext cx="226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Briar Bear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505" y="8533"/>
              <a:ext cx="325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Why not stop him?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150360" y="5818505"/>
            <a:ext cx="3357880" cy="645160"/>
            <a:chOff x="6536" y="9163"/>
            <a:chExt cx="5288" cy="1016"/>
          </a:xfrm>
        </p:grpSpPr>
        <p:pic>
          <p:nvPicPr>
            <p:cNvPr id="8" name="图片 7" descr="u_2356239556_3065643972&amp;fm_253&amp;fmt_auto&amp;app_138&amp;f_JPEG"/>
            <p:cNvPicPr>
              <a:picLocks noChangeAspect="1"/>
            </p:cNvPicPr>
            <p:nvPr/>
          </p:nvPicPr>
          <p:blipFill>
            <a:blip r:embed="rId10"/>
            <a:srcRect l="9281" t="12912" r="14882"/>
            <a:stretch>
              <a:fillRect/>
            </a:stretch>
          </p:blipFill>
          <p:spPr>
            <a:xfrm flipH="1">
              <a:off x="6536" y="9379"/>
              <a:ext cx="882" cy="68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542" y="9163"/>
              <a:ext cx="110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Tiki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578" y="9649"/>
              <a:ext cx="42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You should plant more trees.</a:t>
              </a:r>
            </a:p>
          </p:txBody>
        </p:sp>
      </p:grpSp>
      <p:sp>
        <p:nvSpPr>
          <p:cNvPr id="33" name="Text Box 3"/>
          <p:cNvSpPr txBox="1"/>
          <p:nvPr/>
        </p:nvSpPr>
        <p:spPr>
          <a:xfrm>
            <a:off x="6563995" y="1122045"/>
            <a:ext cx="5402580" cy="3352193"/>
          </a:xfrm>
          <a:prstGeom prst="cloudCallout">
            <a:avLst>
              <a:gd name="adj1" fmla="val -67191"/>
              <a:gd name="adj2" fmla="val 3400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What trouble does Bramble Bear have?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 Box 3"/>
          <p:cNvSpPr txBox="1"/>
          <p:nvPr/>
        </p:nvSpPr>
        <p:spPr>
          <a:xfrm>
            <a:off x="6834505" y="1122045"/>
            <a:ext cx="5082540" cy="3492415"/>
          </a:xfrm>
          <a:prstGeom prst="cloudCallout">
            <a:avLst>
              <a:gd name="adj1" fmla="val -67191"/>
              <a:gd name="adj2" fmla="val 3400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What’s his friends’ advice? </a:t>
            </a:r>
          </a:p>
        </p:txBody>
      </p:sp>
      <p:sp>
        <p:nvSpPr>
          <p:cNvPr id="32" name="Text Box 3"/>
          <p:cNvSpPr txBox="1"/>
          <p:nvPr/>
        </p:nvSpPr>
        <p:spPr>
          <a:xfrm>
            <a:off x="6724015" y="1189355"/>
            <a:ext cx="5082540" cy="3630041"/>
          </a:xfrm>
          <a:prstGeom prst="cloudCallout">
            <a:avLst>
              <a:gd name="adj1" fmla="val -67866"/>
              <a:gd name="adj2" fmla="val 2978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 you give him some advice? 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137025" y="4274185"/>
            <a:ext cx="1683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In the forest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animBg="1"/>
      <p:bldP spid="34" grpId="0" bldLvl="0" animBg="1"/>
      <p:bldP spid="34" grpId="1" animBg="1"/>
      <p:bldP spid="32" grpId="0" bldLvl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3335"/>
            <a:ext cx="12187555" cy="6844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IMG_20220311_2239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b="37297"/>
          <a:stretch>
            <a:fillRect/>
          </a:stretch>
        </p:blipFill>
        <p:spPr>
          <a:xfrm>
            <a:off x="3341370" y="75565"/>
            <a:ext cx="5663565" cy="6762750"/>
          </a:xfrm>
          <a:prstGeom prst="rect">
            <a:avLst/>
          </a:prstGeom>
          <a:ln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104640" y="808355"/>
            <a:ext cx="641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04640" y="1189355"/>
            <a:ext cx="4696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found my sister looking through my things. She took some of my new magazines and CDs.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2740" y="1696085"/>
            <a:ext cx="2781300" cy="5024120"/>
            <a:chOff x="524" y="2550"/>
            <a:chExt cx="4380" cy="7912"/>
          </a:xfrm>
        </p:grpSpPr>
        <p:pic>
          <p:nvPicPr>
            <p:cNvPr id="15" name="图片 14" descr="retouch_20220312230710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" y="2550"/>
              <a:ext cx="4380" cy="718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940" y="9738"/>
              <a:ext cx="1548" cy="72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latin typeface="Cooper Black" panose="0208090404030B020404" charset="0"/>
                  <a:cs typeface="Cooper Black" panose="0208090404030B020404" charset="0"/>
                </a:rPr>
                <a:t>Dave</a:t>
              </a:r>
            </a:p>
          </p:txBody>
        </p:sp>
      </p:grpSp>
      <p:pic>
        <p:nvPicPr>
          <p:cNvPr id="3" name="图片 2" descr="u_2429102638_3083870665&amp;fm_253&amp;fmt_auto&amp;app_138&amp;f_JPEG"/>
          <p:cNvPicPr>
            <a:picLocks noChangeAspect="1"/>
          </p:cNvPicPr>
          <p:nvPr/>
        </p:nvPicPr>
        <p:blipFill>
          <a:blip r:embed="rId6"/>
          <a:srcRect t="7730" b="33660"/>
          <a:stretch>
            <a:fillRect/>
          </a:stretch>
        </p:blipFill>
        <p:spPr>
          <a:xfrm>
            <a:off x="3468370" y="831850"/>
            <a:ext cx="637540" cy="571500"/>
          </a:xfrm>
          <a:prstGeom prst="rect">
            <a:avLst/>
          </a:prstGeom>
        </p:spPr>
      </p:pic>
      <p:pic>
        <p:nvPicPr>
          <p:cNvPr id="2" name="图片 1" descr="dingyue.ws.126-1"/>
          <p:cNvPicPr>
            <a:picLocks noChangeAspect="1"/>
          </p:cNvPicPr>
          <p:nvPr/>
        </p:nvPicPr>
        <p:blipFill>
          <a:blip r:embed="rId7"/>
          <a:srcRect l="6376" t="6667" r="3478" b="10833"/>
          <a:stretch>
            <a:fillRect/>
          </a:stretch>
        </p:blipFill>
        <p:spPr>
          <a:xfrm>
            <a:off x="4229735" y="1823085"/>
            <a:ext cx="3874770" cy="236664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182745" y="4274185"/>
            <a:ext cx="15640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At home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186555" y="5097780"/>
            <a:ext cx="3745865" cy="673735"/>
            <a:chOff x="6593" y="8028"/>
            <a:chExt cx="5899" cy="1061"/>
          </a:xfrm>
        </p:grpSpPr>
        <p:pic>
          <p:nvPicPr>
            <p:cNvPr id="4" name="图片 3" descr="retouch_2022031223071051"/>
            <p:cNvPicPr>
              <a:picLocks noChangeAspect="1"/>
            </p:cNvPicPr>
            <p:nvPr/>
          </p:nvPicPr>
          <p:blipFill>
            <a:blip r:embed="rId5"/>
            <a:srcRect b="38667"/>
            <a:stretch>
              <a:fillRect/>
            </a:stretch>
          </p:blipFill>
          <p:spPr>
            <a:xfrm>
              <a:off x="6593" y="8189"/>
              <a:ext cx="894" cy="900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7524" y="8028"/>
              <a:ext cx="160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Dave</a:t>
              </a:r>
              <a:endParaRPr lang="en-US" altLang="zh-CN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524" y="8532"/>
              <a:ext cx="496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Did she give them back to you?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134485" y="5775960"/>
            <a:ext cx="3751580" cy="865505"/>
            <a:chOff x="6511" y="9096"/>
            <a:chExt cx="5908" cy="1363"/>
          </a:xfrm>
        </p:grpSpPr>
        <p:pic>
          <p:nvPicPr>
            <p:cNvPr id="8" name="图片 7" descr="u_2429102638_3083870665&amp;fm_253&amp;fmt_auto&amp;app_138&amp;f_JPEG"/>
            <p:cNvPicPr>
              <a:picLocks noChangeAspect="1"/>
            </p:cNvPicPr>
            <p:nvPr/>
          </p:nvPicPr>
          <p:blipFill>
            <a:blip r:embed="rId6"/>
            <a:srcRect t="7730" b="33660"/>
            <a:stretch>
              <a:fillRect/>
            </a:stretch>
          </p:blipFill>
          <p:spPr>
            <a:xfrm>
              <a:off x="6511" y="9266"/>
              <a:ext cx="964" cy="86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545" y="9096"/>
              <a:ext cx="10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523" y="9540"/>
              <a:ext cx="489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</a:t>
              </a:r>
              <a:r>
                <a:rPr lang="en-US" altLang="zh-CN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Dave</a:t>
              </a:r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:Yes, but I’m still angry with her.What should I do?</a:t>
              </a:r>
            </a:p>
          </p:txBody>
        </p:sp>
      </p:grpSp>
      <p:sp>
        <p:nvSpPr>
          <p:cNvPr id="33" name="Text Box 3"/>
          <p:cNvSpPr txBox="1"/>
          <p:nvPr/>
        </p:nvSpPr>
        <p:spPr>
          <a:xfrm>
            <a:off x="5818505" y="1176655"/>
            <a:ext cx="6177915" cy="4674635"/>
          </a:xfrm>
          <a:prstGeom prst="cloudCallout">
            <a:avLst>
              <a:gd name="adj1" fmla="val -67866"/>
              <a:gd name="adj2" fmla="val 2978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called Kim to comfort her and give her some advice. </a:t>
            </a:r>
          </a:p>
        </p:txBody>
      </p:sp>
      <p:sp>
        <p:nvSpPr>
          <p:cNvPr id="32" name="Text Box 3"/>
          <p:cNvSpPr txBox="1"/>
          <p:nvPr/>
        </p:nvSpPr>
        <p:spPr>
          <a:xfrm>
            <a:off x="5818505" y="1225550"/>
            <a:ext cx="6177915" cy="4658397"/>
          </a:xfrm>
          <a:prstGeom prst="cloudCallout">
            <a:avLst>
              <a:gd name="adj1" fmla="val -67866"/>
              <a:gd name="adj2" fmla="val 2978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 you find out what advice I gave her?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animBg="1"/>
      <p:bldP spid="32" grpId="0" bldLvl="0" animBg="1"/>
      <p:bldP spid="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7D9D93E-7244-97B5-A898-77C1EE99F447}"/>
              </a:ext>
            </a:extLst>
          </p:cNvPr>
          <p:cNvSpPr/>
          <p:nvPr/>
        </p:nvSpPr>
        <p:spPr>
          <a:xfrm rot="16200000">
            <a:off x="-3106294" y="3128769"/>
            <a:ext cx="6820068" cy="6117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1F39EF-6EC7-1800-C85B-20C31E65357C}"/>
              </a:ext>
            </a:extLst>
          </p:cNvPr>
          <p:cNvSpPr/>
          <p:nvPr/>
        </p:nvSpPr>
        <p:spPr>
          <a:xfrm rot="16200000">
            <a:off x="8492406" y="3128770"/>
            <a:ext cx="6820068" cy="6117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85B54E3-54ED-BA2B-6AFF-C9531E437089}"/>
              </a:ext>
            </a:extLst>
          </p:cNvPr>
          <p:cNvSpPr/>
          <p:nvPr/>
        </p:nvSpPr>
        <p:spPr>
          <a:xfrm>
            <a:off x="0" y="13336"/>
            <a:ext cx="12187555" cy="672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5BF9628-C9B6-5368-DFCF-0BA21662D9DB}"/>
              </a:ext>
            </a:extLst>
          </p:cNvPr>
          <p:cNvSpPr/>
          <p:nvPr/>
        </p:nvSpPr>
        <p:spPr>
          <a:xfrm>
            <a:off x="0" y="6172200"/>
            <a:ext cx="12187555" cy="6988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9060180" y="119380"/>
            <a:ext cx="2781300" cy="5024120"/>
            <a:chOff x="524" y="2550"/>
            <a:chExt cx="4380" cy="7912"/>
          </a:xfrm>
        </p:grpSpPr>
        <p:pic>
          <p:nvPicPr>
            <p:cNvPr id="15" name="图片 14" descr="retouch_20220312230710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" y="2550"/>
              <a:ext cx="4380" cy="718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940" y="9738"/>
              <a:ext cx="1548" cy="72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latin typeface="Cooper Black" panose="0208090404030B020404" charset="0"/>
                  <a:cs typeface="Cooper Black" panose="0208090404030B020404" charset="0"/>
                </a:rPr>
                <a:t>Dave</a:t>
              </a:r>
            </a:p>
          </p:txBody>
        </p:sp>
      </p:grpSp>
      <p:pic>
        <p:nvPicPr>
          <p:cNvPr id="2" name="lv_0_2022031318400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7550" y="783590"/>
            <a:ext cx="2381250" cy="5292090"/>
          </a:xfrm>
          <a:prstGeom prst="rect">
            <a:avLst/>
          </a:prstGeom>
        </p:spPr>
      </p:pic>
      <p:pic>
        <p:nvPicPr>
          <p:cNvPr id="5" name="U4A23810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8753" y="1583267"/>
            <a:ext cx="812800" cy="81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 Box 3"/>
          <p:cNvSpPr txBox="1"/>
          <p:nvPr/>
        </p:nvSpPr>
        <p:spPr>
          <a:xfrm>
            <a:off x="3258820" y="119380"/>
            <a:ext cx="5607685" cy="2974177"/>
          </a:xfrm>
          <a:prstGeom prst="cloudCallout">
            <a:avLst>
              <a:gd name="adj1" fmla="val 57565"/>
              <a:gd name="adj2" fmla="val 37653"/>
            </a:avLst>
          </a:prstGeom>
          <a:solidFill>
            <a:srgbClr val="FFF7AB"/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 you find out what advice I gave her? 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3292475" y="3207758"/>
            <a:ext cx="6146165" cy="1322070"/>
          </a:xfrm>
          <a:prstGeom prst="rect">
            <a:avLst/>
          </a:prstGeom>
          <a:noFill/>
          <a:ln w="381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Kim could tell her sister to say sorry.</a:t>
            </a:r>
          </a:p>
        </p:txBody>
      </p:sp>
      <p:sp>
        <p:nvSpPr>
          <p:cNvPr id="7" name="Text Box 8"/>
          <p:cNvSpPr txBox="1"/>
          <p:nvPr/>
        </p:nvSpPr>
        <p:spPr>
          <a:xfrm>
            <a:off x="3206747" y="4613013"/>
            <a:ext cx="7750175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she should forget about </a:t>
            </a:r>
          </a:p>
          <a:p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it so that they can be friends again.</a:t>
            </a:r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34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bldLvl="0" animBg="1"/>
      <p:bldP spid="32" grpId="1" animBg="1"/>
      <p:bldP spid="6" grpId="0"/>
      <p:bldP spid="6" grpId="1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567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53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53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53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677550b-b9a0-4911-9cba-c779616d4c49}"/>
  <p:tag name="TABLE_ENDDRAG_ORIGIN_RECT" val="872*352"/>
  <p:tag name="TABLE_ENDDRAG_RECT" val="33*80*872*3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89d798-3592-4197-a26a-0158709090f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0f87bbe-6b0b-4d5d-807f-cd62ff9363e0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677550b-b9a0-4911-9cba-c779616d4c49}"/>
  <p:tag name="TABLE_ENDDRAG_ORIGIN_RECT" val="872*352"/>
  <p:tag name="TABLE_ENDDRAG_RECT" val="33*80*872*3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677550b-b9a0-4911-9cba-c779616d4c49}"/>
  <p:tag name="TABLE_ENDDRAG_ORIGIN_RECT" val="872*352"/>
  <p:tag name="TABLE_ENDDRAG_RECT" val="33*80*872*35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23*306"/>
  <p:tag name="TABLE_ENDDRAG_RECT" val="102*134*723*30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6480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530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53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567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5672}"/>
</p:tagLst>
</file>

<file path=ppt/theme/theme1.xml><?xml version="1.0" encoding="utf-8"?>
<a:theme xmlns:a="http://schemas.openxmlformats.org/drawingml/2006/main" name="1_Office Theme">
  <a:themeElements>
    <a:clrScheme name="自定义 13">
      <a:dk1>
        <a:srgbClr val="11294B"/>
      </a:dk1>
      <a:lt1>
        <a:srgbClr val="FFFFFF"/>
      </a:lt1>
      <a:dk2>
        <a:srgbClr val="768395"/>
      </a:dk2>
      <a:lt2>
        <a:srgbClr val="F0F0F0"/>
      </a:lt2>
      <a:accent1>
        <a:srgbClr val="54A9A5"/>
      </a:accent1>
      <a:accent2>
        <a:srgbClr val="B89C67"/>
      </a:accent2>
      <a:accent3>
        <a:srgbClr val="4C4C4C"/>
      </a:accent3>
      <a:accent4>
        <a:srgbClr val="505050"/>
      </a:accent4>
      <a:accent5>
        <a:srgbClr val="A5A5A5"/>
      </a:accent5>
      <a:accent6>
        <a:srgbClr val="C9C9C9"/>
      </a:accent6>
      <a:hlink>
        <a:srgbClr val="0F73EE"/>
      </a:hlink>
      <a:folHlink>
        <a:srgbClr val="BFBFBF"/>
      </a:folHlink>
    </a:clrScheme>
    <a:fontScheme name="00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与勤旗舰店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0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3">
      <a:dk1>
        <a:srgbClr val="11294B"/>
      </a:dk1>
      <a:lt1>
        <a:srgbClr val="FFFFFF"/>
      </a:lt1>
      <a:dk2>
        <a:srgbClr val="768395"/>
      </a:dk2>
      <a:lt2>
        <a:srgbClr val="F0F0F0"/>
      </a:lt2>
      <a:accent1>
        <a:srgbClr val="54A9A5"/>
      </a:accent1>
      <a:accent2>
        <a:srgbClr val="B89C67"/>
      </a:accent2>
      <a:accent3>
        <a:srgbClr val="4C4C4C"/>
      </a:accent3>
      <a:accent4>
        <a:srgbClr val="505050"/>
      </a:accent4>
      <a:accent5>
        <a:srgbClr val="A5A5A5"/>
      </a:accent5>
      <a:accent6>
        <a:srgbClr val="C9C9C9"/>
      </a:accent6>
      <a:hlink>
        <a:srgbClr val="0F73EE"/>
      </a:hlink>
      <a:folHlink>
        <a:srgbClr val="BFBFBF"/>
      </a:folHlink>
    </a:clrScheme>
    <a:fontScheme name="00">
      <a:majorFont>
        <a:latin typeface="Arial Black"/>
        <a:ea typeface="微软雅黑"/>
        <a:cs typeface="Arial"/>
      </a:majorFont>
      <a:minorFont>
        <a:latin typeface="Arial"/>
        <a:ea typeface="微软雅黑 Light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5">
      <a:majorFont>
        <a:latin typeface="思源宋体 CN Heavy"/>
        <a:ea typeface="思源宋体 CN Heavy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3659</Words>
  <Application>Microsoft Office PowerPoint</Application>
  <PresentationFormat>宽屏</PresentationFormat>
  <Paragraphs>432</Paragraphs>
  <Slides>38</Slides>
  <Notes>17</Notes>
  <HiddenSlides>1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38</vt:i4>
      </vt:variant>
    </vt:vector>
  </HeadingPairs>
  <TitlesOfParts>
    <vt:vector size="56" baseType="lpstr">
      <vt:lpstr>等线</vt:lpstr>
      <vt:lpstr>楷体</vt:lpstr>
      <vt:lpstr>思源黑体 CN Light</vt:lpstr>
      <vt:lpstr>思源宋体 CN Heavy</vt:lpstr>
      <vt:lpstr>微软雅黑</vt:lpstr>
      <vt:lpstr>造字工房童心（非商用）常规体</vt:lpstr>
      <vt:lpstr>Arial</vt:lpstr>
      <vt:lpstr>Calibri</vt:lpstr>
      <vt:lpstr>Cooper Black</vt:lpstr>
      <vt:lpstr>Elephant</vt:lpstr>
      <vt:lpstr>Impact</vt:lpstr>
      <vt:lpstr>Segoe UI</vt:lpstr>
      <vt:lpstr>Times New Roman</vt:lpstr>
      <vt:lpstr>Wingdings</vt:lpstr>
      <vt:lpstr>1_Office Theme</vt:lpstr>
      <vt:lpstr>与勤旗舰店</vt:lpstr>
      <vt:lpstr>2_Office Theme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Tang</dc:title>
  <dc:creator>Tang原创课件</dc:creator>
  <cp:lastModifiedBy>佩 唐</cp:lastModifiedBy>
  <cp:revision>41</cp:revision>
  <dcterms:created xsi:type="dcterms:W3CDTF">2022-03-09T15:09:00Z</dcterms:created>
  <dcterms:modified xsi:type="dcterms:W3CDTF">2025-03-03T06:32:15Z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TemplateUUID">
    <vt:lpwstr>v1.0_mb_Xc1ODm8RigZedP8sItO9gw==</vt:lpwstr>
  </property>
  <property fmtid="{D5CDD505-2E9C-101B-9397-08002B2CF9AE}" pid="4" name="ICV">
    <vt:lpwstr>161a3b9f07de4932ae956a13b688f3d8</vt:lpwstr>
  </property>
</Properties>
</file>