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61" r:id="rId6"/>
    <p:sldId id="262" r:id="rId7"/>
    <p:sldId id="263" r:id="rId8"/>
    <p:sldId id="264" r:id="rId9"/>
    <p:sldId id="265" r:id="rId10"/>
    <p:sldId id="266" r:id="rId11"/>
    <p:sldId id="267" r:id="rId12"/>
    <p:sldId id="268" r:id="rId13"/>
    <p:sldId id="281" r:id="rId14"/>
    <p:sldId id="269" r:id="rId15"/>
    <p:sldId id="259" r:id="rId16"/>
    <p:sldId id="270" r:id="rId17"/>
    <p:sldId id="271" r:id="rId18"/>
    <p:sldId id="272" r:id="rId19"/>
    <p:sldId id="273" r:id="rId20"/>
    <p:sldId id="274" r:id="rId21"/>
    <p:sldId id="275" r:id="rId22"/>
    <p:sldId id="277" r:id="rId23"/>
    <p:sldId id="278" r:id="rId24"/>
    <p:sldId id="276" r:id="rId25"/>
    <p:sldId id="279"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 id="4" name="作者" initials="A" lastIdx="0" clrIdx="3"/>
  <p:cmAuthor id="0" name="微软用户" initials="微软用户" lastIdx="0" clrIdx="0"/>
  <p:cmAuthor id="3" name="Author" initials="A" lastIdx="0" clrIdx="2"/>
  <p:cmAuthor id="7" name="www.xkb1.com" initials="" lastIdx="0" clrIdx="1"/>
  <p:cmAuthor id="8" name="lenovo" initials="" lastIdx="0" clrIdx="0"/>
  <p:cmAuthor id="9" name="dongyu" initials="" lastIdx="0" clrIdx="8"/>
  <p:cmAuthor id="5" name="xkb1.com" initials="" lastIdx="0" clrIdx="0"/>
  <p:cmAuthor id="6" name="xiaoxuan Zeng" initials="" lastIdx="0" clrIdx="0"/>
  <p:cmAuthor id="10" name="yuuu" initials="y" lastIdx="0" clrIdx="9"/>
  <p:cmAuthor id="12" name="user" initials="" lastIdx="0" clrIdx="0"/>
  <p:cmAuthor id="13" name="杜B格小生" initials="" lastIdx="0" clrIdx="0"/>
  <p:cmAuthor id="14" name="222" initials="" lastIdx="0" clrIdx="0"/>
  <p:cmAuthor id="15" name="Vivian Liu" initials="" lastIdx="0" clrIdx="1"/>
  <p:cmAuthor id="16" name="刘浩" initials="" lastIdx="0" clrIdx="0"/>
  <p:cmAuthor id="17" name="孙宇婷" initials="" lastIdx="0" clrIdx="21"/>
  <p:cmAuthor id="18" name="未知用户1" initials="未知用户1" lastIdx="0" clrIdx="0"/>
  <p:cmAuthor id="19" name="Windows 用户" initials="" lastIdx="0" clrIdx="0"/>
  <p:cmAuthor id="20" name="ASUS" initials="" lastIdx="0" clrIdx="0"/>
  <p:cmAuthor id="21" name="li marry" initials="" lastIdx="0" clrIdx="0"/>
  <p:cmAuthor id="11" name="86137" initials="8" lastIdx="0" clrIdx="10"/>
  <p:cmAuthor id="76" name="叶 思冰" initials="叶" lastIdx="0" clrIdx="25"/>
  <p:cmAuthor id="23" name="xj" initials="" lastIdx="0" clrIdx="23"/>
  <p:cmAuthor id="24" name="古" initials="" lastIdx="0" clrIdx="24"/>
  <p:cmAuthor id="25" name="李彦利" initials="" lastIdx="0" clrIdx="25"/>
  <p:cmAuthor id="26" name="刘刘" initials="" lastIdx="0" clrIdx="20"/>
  <p:cmAuthor id="22" name="微软中国" initials="微" lastIdx="0" clrIdx="0"/>
  <p:cmAuthor id="2000" name="张瑞霞" initials="authorId_524709945" lastIdx="0" clrIdx="0"/>
  <p:cmAuthor id="2001" name="Dino._6ZFrB7nA" initials="authorId_1257418890" lastIdx="0" clrIdx="1"/>
  <p:cmAuthor id="49837069" name="DELL" initials="D" lastIdx="0" clrIdx="25"/>
  <p:cmAuthor id="27" name="86136" initials="8" lastIdx="0" clrIdx="26"/>
  <p:cmAuthor id="28" name="nijingen" initials="n" lastIdx="0" clrIdx="27"/>
  <p:cmAuthor id="29" name="86151" initials="8" lastIdx="0" clrIdx="28"/>
  <p:cmAuthor id="31" name="Echo" initials="E" lastIdx="0" clrIdx="30"/>
  <p:cmAuthor id="32" name="陈庆" initials="陈" lastIdx="0" clrIdx="31"/>
  <p:cmAuthor id="77" name="wang yansheng" initials="wy" lastIdx="0" clrIdx="26"/>
  <p:cmAuthor id="34" name="a'su's" initials="a" lastIdx="0" clrIdx="33"/>
  <p:cmAuthor id="36" name="陈芳" initials="A" lastIdx="0" clrIdx="35"/>
  <p:cmAuthor id="37" name="邹 嘉豪" initials="" lastIdx="0" clrIdx="25"/>
  <p:cmAuthor id="38" name="NFB" initials="N" lastIdx="0" clrIdx="14"/>
  <p:cmAuthor id="41" name="EXX008" initials="E" lastIdx="0" clrIdx="40"/>
  <p:cmAuthor id="33" name="86138" initials="8" lastIdx="0" clrIdx="33"/>
  <p:cmAuthor id="42" name="1" initials="1" lastIdx="0" clrIdx="41"/>
  <p:cmAuthor id="30" name="LJH" initials="L" lastIdx="0" clrIdx="0"/>
  <p:cmAuthor id="2" name="weihua" initials="w" lastIdx="0" clrIdx="1"/>
  <p:cmAuthor id="45" name="longyaohua" initials="l" lastIdx="0" clrIdx="44"/>
  <p:cmAuthor id="44" name="jinjuan" initials="j" lastIdx="0" clrIdx="43"/>
  <p:cmAuthor id="46" name="纪小欢" initials="纪" lastIdx="0" clrIdx="45"/>
  <p:cmAuthor id="43" name="seewo" initials="s" lastIdx="0" clrIdx="42"/>
  <p:cmAuthor id="40" name="lishanghe" initials="l" lastIdx="0" clrIdx="39"/>
  <p:cmAuthor id="39" name="可飞 孙" initials="可飞" lastIdx="0" clrIdx="28"/>
  <p:cmAuthor id="75" name="未知用户2" initials="未知用户2" lastIdx="0" clrIdx="41"/>
  <p:cmAuthor id="49" name="阿斯蒂芬" initials="阿" lastIdx="0" clrIdx="4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22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txBox="1"/>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581" name="幻灯片图像占位符 1"/>
          <p:cNvSpPr/>
          <p:nvPr>
            <p:ph type="sldImg" idx="2"/>
            <p:custDataLst>
              <p:tags r:id="rId3"/>
            </p:custDataLst>
          </p:nvPr>
        </p:nvSpPr>
        <p:spPr/>
      </p:sp>
      <p:sp>
        <p:nvSpPr>
          <p:cNvPr id="1048582" name="文本占位符 2"/>
          <p:cNvSpPr txBox="1"/>
          <p:nvPr>
            <p:ph type="body" idx="3"/>
            <p:custDataLst>
              <p:tags r:id="rId4"/>
            </p:custDataLst>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image" Target="../media/image1.jpe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3" name="矩形 2"/>
          <p:cNvSpPr/>
          <p:nvPr userDrawn="1">
            <p:custDataLst>
              <p:tags r:id="rId4"/>
            </p:custDataLst>
          </p:nvPr>
        </p:nvSpPr>
        <p:spPr>
          <a:xfrm>
            <a:off x="0" y="0"/>
            <a:ext cx="12192000" cy="6858001"/>
          </a:xfrm>
          <a:prstGeom prst="rect">
            <a:avLst/>
          </a:prstGeom>
          <a:gradFill>
            <a:gsLst>
              <a:gs pos="0">
                <a:schemeClr val="bg1">
                  <a:alpha val="27000"/>
                </a:schemeClr>
              </a:gs>
              <a:gs pos="64000">
                <a:schemeClr val="bg1">
                  <a:alpha val="4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5.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8"/>
            </p:custDataLst>
          </p:nvPr>
        </p:nvPicPr>
        <p:blipFill>
          <a:blip r:embed="rId19" r:link="rId20"/>
          <a:stretch>
            <a:fillRect/>
          </a:stretch>
        </p:blipFill>
        <p:spPr>
          <a:xfrm>
            <a:off x="838200" y="365125"/>
            <a:ext cx="9525" cy="9525"/>
          </a:xfrm>
          <a:prstGeom prst="rect">
            <a:avLst/>
          </a:prstGeom>
          <a:noFill/>
          <a:ln>
            <a:noFill/>
            <a:miter lim="800000"/>
            <a:headEnd/>
            <a:tailEnd/>
          </a:ln>
        </p:spPr>
      </p:pic>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9.xml"/><Relationship Id="rId4" Type="http://schemas.openxmlformats.org/officeDocument/2006/relationships/image" Target="../media/image3.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tags" Target="../tags/tag146.xml"/><Relationship Id="rId1" Type="http://schemas.openxmlformats.org/officeDocument/2006/relationships/tags" Target="../tags/tag14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tags" Target="../tags/tag150.xml"/><Relationship Id="rId4" Type="http://schemas.openxmlformats.org/officeDocument/2006/relationships/image" Target="../media/image13.jpe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image" Target="../media/image6.png"/><Relationship Id="rId6" Type="http://schemas.openxmlformats.org/officeDocument/2006/relationships/tags" Target="../tags/tag154.xml"/><Relationship Id="rId5" Type="http://schemas.openxmlformats.org/officeDocument/2006/relationships/image" Target="../media/image5.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4.png"/><Relationship Id="rId15" Type="http://schemas.openxmlformats.org/officeDocument/2006/relationships/notesSlide" Target="../notesSlides/notesSlide5.xml"/><Relationship Id="rId14" Type="http://schemas.openxmlformats.org/officeDocument/2006/relationships/slideLayout" Target="../slideLayouts/slideLayout12.xml"/><Relationship Id="rId13" Type="http://schemas.openxmlformats.org/officeDocument/2006/relationships/image" Target="../media/image7.jpeg"/><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51.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78.xml"/><Relationship Id="rId6" Type="http://schemas.openxmlformats.org/officeDocument/2006/relationships/image" Target="../media/image11.png"/><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84.xml"/><Relationship Id="rId1" Type="http://schemas.openxmlformats.org/officeDocument/2006/relationships/tags" Target="../tags/tag183.xml"/></Relationships>
</file>

<file path=ppt/slides/_rels/slide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image" Target="../media/image6.png"/><Relationship Id="rId6" Type="http://schemas.openxmlformats.org/officeDocument/2006/relationships/tags" Target="../tags/tag73.xml"/><Relationship Id="rId5" Type="http://schemas.openxmlformats.org/officeDocument/2006/relationships/image" Target="../media/image5.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4.png"/><Relationship Id="rId15" Type="http://schemas.openxmlformats.org/officeDocument/2006/relationships/notesSlide" Target="../notesSlides/notesSlide1.xml"/><Relationship Id="rId14" Type="http://schemas.openxmlformats.org/officeDocument/2006/relationships/slideLayout" Target="../slideLayouts/slideLayout12.xml"/><Relationship Id="rId13" Type="http://schemas.openxmlformats.org/officeDocument/2006/relationships/image" Target="../media/image7.jpeg"/><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70.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05.xml"/><Relationship Id="rId4" Type="http://schemas.openxmlformats.org/officeDocument/2006/relationships/image" Target="../media/image16.jpeg"/><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23.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0" Type="http://schemas.openxmlformats.org/officeDocument/2006/relationships/slideLayout" Target="../slideLayouts/slideLayout7.xml"/><Relationship Id="rId1" Type="http://schemas.openxmlformats.org/officeDocument/2006/relationships/tags" Target="../tags/tag206.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6.xml"/><Relationship Id="rId5" Type="http://schemas.openxmlformats.org/officeDocument/2006/relationships/image" Target="../media/image8.png"/><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96.xml"/><Relationship Id="rId6" Type="http://schemas.openxmlformats.org/officeDocument/2006/relationships/image" Target="../media/image9.png"/><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1.xml"/><Relationship Id="rId5" Type="http://schemas.openxmlformats.org/officeDocument/2006/relationships/image" Target="../media/image10.jpeg"/><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8.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tags" Target="../tags/tag129.xml"/><Relationship Id="rId22" Type="http://schemas.openxmlformats.org/officeDocument/2006/relationships/tags" Target="../tags/tag128.xml"/><Relationship Id="rId21" Type="http://schemas.openxmlformats.org/officeDocument/2006/relationships/tags" Target="../tags/tag127.xml"/><Relationship Id="rId20" Type="http://schemas.openxmlformats.org/officeDocument/2006/relationships/tags" Target="../tags/tag126.xml"/><Relationship Id="rId2" Type="http://schemas.openxmlformats.org/officeDocument/2006/relationships/tags" Target="../tags/tag108.xml"/><Relationship Id="rId19" Type="http://schemas.openxmlformats.org/officeDocument/2006/relationships/tags" Target="../tags/tag125.xml"/><Relationship Id="rId18" Type="http://schemas.openxmlformats.org/officeDocument/2006/relationships/tags" Target="../tags/tag124.xml"/><Relationship Id="rId17" Type="http://schemas.openxmlformats.org/officeDocument/2006/relationships/tags" Target="../tags/tag123.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11.png"/><Relationship Id="rId2" Type="http://schemas.openxmlformats.org/officeDocument/2006/relationships/tags" Target="../tags/tag133.xml"/><Relationship Id="rId1" Type="http://schemas.openxmlformats.org/officeDocument/2006/relationships/tags" Target="../tags/tag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5114290" y="2008505"/>
            <a:ext cx="7089775" cy="2717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a:off x="6346509" y="541020"/>
            <a:ext cx="4624705" cy="2306955"/>
          </a:xfrm>
          <a:prstGeom prst="rect">
            <a:avLst/>
          </a:prstGeom>
          <a:noFill/>
        </p:spPr>
        <p:txBody>
          <a:bodyPr wrap="none" rtlCol="0">
            <a:spAutoFit/>
          </a:bodyPr>
          <a:lstStyle/>
          <a:p>
            <a:pPr algn="ctr" fontAlgn="auto">
              <a:lnSpc>
                <a:spcPct val="150000"/>
              </a:lnSpc>
            </a:pPr>
            <a:r>
              <a:rPr lang="zh-CN" altLang="zh-CN" sz="2800" b="1">
                <a:latin typeface="微软雅黑" panose="020B0503020204020204" charset="-122"/>
                <a:ea typeface="微软雅黑" panose="020B0503020204020204" charset="-122"/>
                <a:cs typeface="微软雅黑" panose="020B0503020204020204" charset="-122"/>
              </a:rPr>
              <a:t>《法律与生活》</a:t>
            </a:r>
            <a:endParaRPr lang="zh-CN" altLang="zh-CN" sz="2800" b="1">
              <a:latin typeface="微软雅黑" panose="020B0503020204020204" charset="-122"/>
              <a:ea typeface="微软雅黑" panose="020B0503020204020204" charset="-122"/>
              <a:cs typeface="微软雅黑" panose="020B0503020204020204" charset="-122"/>
            </a:endParaRPr>
          </a:p>
          <a:p>
            <a:pPr algn="ctr" fontAlgn="auto">
              <a:lnSpc>
                <a:spcPct val="150000"/>
              </a:lnSpc>
            </a:pPr>
            <a:r>
              <a:rPr lang="zh-CN" altLang="zh-CN" sz="2800" b="1">
                <a:latin typeface="微软雅黑" panose="020B0503020204020204" charset="-122"/>
                <a:ea typeface="微软雅黑" panose="020B0503020204020204" charset="-122"/>
                <a:cs typeface="微软雅黑" panose="020B0503020204020204" charset="-122"/>
              </a:rPr>
              <a:t>第五课 </a:t>
            </a:r>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在和睦家庭中成长</a:t>
            </a:r>
            <a:endPar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ctr" fontAlgn="auto">
              <a:lnSpc>
                <a:spcPct val="150000"/>
              </a:lnSpc>
            </a:pPr>
            <a:endParaRPr lang="zh-CN" alt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 name="任意多边形: 形状 10"/>
          <p:cNvSpPr/>
          <p:nvPr>
            <p:custDataLst>
              <p:tags r:id="rId3"/>
            </p:custDataLst>
          </p:nvPr>
        </p:nvSpPr>
        <p:spPr>
          <a:xfrm flipV="1">
            <a:off x="0" y="0"/>
            <a:ext cx="5889776" cy="6858000"/>
          </a:xfrm>
          <a:custGeom>
            <a:avLst/>
            <a:gdLst>
              <a:gd name="connsiteX0" fmla="*/ 0 w 5838092"/>
              <a:gd name="connsiteY0" fmla="*/ 6797820 h 6797820"/>
              <a:gd name="connsiteX1" fmla="*/ 4184568 w 5838092"/>
              <a:gd name="connsiteY1" fmla="*/ 6797820 h 6797820"/>
              <a:gd name="connsiteX2" fmla="*/ 5838092 w 5838092"/>
              <a:gd name="connsiteY2" fmla="*/ 3398910 h 6797820"/>
              <a:gd name="connsiteX3" fmla="*/ 4184568 w 5838092"/>
              <a:gd name="connsiteY3" fmla="*/ 0 h 6797820"/>
              <a:gd name="connsiteX4" fmla="*/ 0 w 5838092"/>
              <a:gd name="connsiteY4" fmla="*/ 0 h 6797820"/>
              <a:gd name="connsiteX5" fmla="*/ 0 w 5838092"/>
              <a:gd name="connsiteY5" fmla="*/ 3398910 h 679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8092" h="6797820">
                <a:moveTo>
                  <a:pt x="0" y="6797820"/>
                </a:moveTo>
                <a:lnTo>
                  <a:pt x="4184568" y="6797820"/>
                </a:lnTo>
                <a:lnTo>
                  <a:pt x="5838092" y="3398910"/>
                </a:lnTo>
                <a:lnTo>
                  <a:pt x="4184568" y="0"/>
                </a:lnTo>
                <a:lnTo>
                  <a:pt x="0" y="0"/>
                </a:lnTo>
                <a:lnTo>
                  <a:pt x="0" y="3398910"/>
                </a:lnTo>
                <a:close/>
              </a:path>
            </a:pathLst>
          </a:custGeom>
          <a:blipFill dpi="0" rotWithShape="1">
            <a:blip r:embed="rId4"/>
            <a:stretch>
              <a:fillRect l="-6476" t="-1493" r="-75258" b="-2559"/>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ea"/>
            </a:endParaRPr>
          </a:p>
        </p:txBody>
      </p:sp>
      <p:sp>
        <p:nvSpPr>
          <p:cNvPr id="3" name="文本框 2"/>
          <p:cNvSpPr txBox="1"/>
          <p:nvPr>
            <p:custDataLst>
              <p:tags r:id="rId5"/>
            </p:custDataLst>
          </p:nvPr>
        </p:nvSpPr>
        <p:spPr>
          <a:xfrm>
            <a:off x="5593080" y="3075305"/>
            <a:ext cx="6381115" cy="3138170"/>
          </a:xfrm>
          <a:prstGeom prst="rect">
            <a:avLst/>
          </a:prstGeom>
          <a:noFill/>
        </p:spPr>
        <p:txBody>
          <a:bodyPr wrap="square" rtlCol="0">
            <a:spAutoFit/>
          </a:bodyPr>
          <a:lstStyle/>
          <a:p>
            <a:pPr algn="ctr" fontAlgn="auto">
              <a:lnSpc>
                <a:spcPct val="150000"/>
              </a:lnSpc>
            </a:pPr>
            <a:r>
              <a:rPr lang="zh-CN" altLang="zh-CN" sz="4400" b="1">
                <a:solidFill>
                  <a:srgbClr val="FF0000"/>
                </a:solidFill>
                <a:latin typeface="微软雅黑" panose="020B0503020204020204" charset="-122"/>
                <a:ea typeface="微软雅黑" panose="020B0503020204020204" charset="-122"/>
                <a:cs typeface="微软雅黑" panose="020B0503020204020204" charset="-122"/>
                <a:sym typeface="+mn-ea"/>
              </a:rPr>
              <a:t>第二框</a:t>
            </a:r>
            <a:endParaRPr lang="zh-CN" altLang="zh-CN" sz="44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50000"/>
              </a:lnSpc>
            </a:pPr>
            <a:r>
              <a:rPr lang="zh-CN" altLang="zh-CN" sz="4400" b="1">
                <a:solidFill>
                  <a:srgbClr val="FF0000"/>
                </a:solidFill>
                <a:latin typeface="微软雅黑" panose="020B0503020204020204" charset="-122"/>
                <a:ea typeface="微软雅黑" panose="020B0503020204020204" charset="-122"/>
                <a:cs typeface="微软雅黑" panose="020B0503020204020204" charset="-122"/>
                <a:sym typeface="+mn-ea"/>
              </a:rPr>
              <a:t>薪火相传有继承 </a:t>
            </a:r>
            <a:endParaRPr lang="zh-CN" altLang="zh-CN" sz="4400" b="1">
              <a:solidFill>
                <a:srgbClr val="FF0000"/>
              </a:solidFill>
              <a:latin typeface="微软雅黑" panose="020B0503020204020204" charset="-122"/>
              <a:ea typeface="微软雅黑" panose="020B0503020204020204" charset="-122"/>
              <a:cs typeface="微软雅黑" panose="020B0503020204020204" charset="-122"/>
            </a:endParaRPr>
          </a:p>
          <a:p>
            <a:pPr algn="ctr" fontAlgn="auto">
              <a:lnSpc>
                <a:spcPct val="150000"/>
              </a:lnSpc>
            </a:pPr>
            <a:endParaRPr lang="zh-CN" altLang="zh-CN" sz="4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594360" y="1256665"/>
            <a:ext cx="10989945" cy="4993640"/>
          </a:xfrm>
          <a:prstGeom prst="rect">
            <a:avLst/>
          </a:prstGeom>
          <a:solidFill>
            <a:schemeClr val="bg1"/>
          </a:solidFill>
          <a:ln w="28575" cmpd="sng">
            <a:solidFill>
              <a:schemeClr val="accent1">
                <a:lumMod val="60000"/>
                <a:lumOff val="40000"/>
              </a:schemeClr>
            </a:solidFill>
            <a:prstDash val="solid"/>
          </a:ln>
        </p:spPr>
        <p:txBody>
          <a:bodyPr wrap="square" rtlCol="0">
            <a:noAutofit/>
          </a:bodyPr>
          <a:lstStyle/>
          <a:p>
            <a:pPr indent="0" algn="just" fontAlgn="auto">
              <a:lnSpc>
                <a:spcPts val="4360"/>
              </a:lnSpc>
              <a:spcBef>
                <a:spcPts val="1200"/>
              </a:spcBef>
              <a:spcAft>
                <a:spcPts val="1200"/>
              </a:spcAft>
            </a:pPr>
            <a:r>
              <a:rPr lang="en-US" altLang="zh-CN" sz="2800" b="1">
                <a:latin typeface="微软雅黑" panose="020B0503020204020204" charset="-122"/>
                <a:ea typeface="微软雅黑" panose="020B0503020204020204" charset="-122"/>
                <a:cs typeface="楷体" panose="02010609060101010101" charset="-122"/>
              </a:rPr>
              <a:t>   </a:t>
            </a:r>
            <a:endParaRPr lang="zh-CN" altLang="en-US" sz="2800" b="1">
              <a:latin typeface="楷体" panose="02010609060101010101" charset="-122"/>
              <a:ea typeface="楷体" panose="02010609060101010101" charset="-122"/>
              <a:cs typeface="楷体" panose="02010609060101010101" charset="-122"/>
            </a:endParaRPr>
          </a:p>
        </p:txBody>
      </p:sp>
      <p:sp>
        <p:nvSpPr>
          <p:cNvPr id="4" name="同侧圆角矩形 3"/>
          <p:cNvSpPr/>
          <p:nvPr>
            <p:custDataLst>
              <p:tags r:id="rId2"/>
            </p:custDataLst>
          </p:nvPr>
        </p:nvSpPr>
        <p:spPr>
          <a:xfrm>
            <a:off x="594360" y="528955"/>
            <a:ext cx="10989945" cy="727710"/>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accent1">
                    <a:lumMod val="50000"/>
                  </a:schemeClr>
                </a:solidFill>
                <a:latin typeface="微软雅黑" panose="020B0503020204020204" charset="-122"/>
                <a:ea typeface="微软雅黑" panose="020B0503020204020204" charset="-122"/>
              </a:rPr>
              <a:t>《中华人民共和国民法典》</a:t>
            </a:r>
            <a:endParaRPr lang="zh-CN" altLang="en-US" sz="2800" b="1">
              <a:solidFill>
                <a:schemeClr val="accent1">
                  <a:lumMod val="50000"/>
                </a:schemeClr>
              </a:solidFill>
              <a:latin typeface="微软雅黑" panose="020B0503020204020204" charset="-122"/>
              <a:ea typeface="微软雅黑" panose="020B0503020204020204" charset="-122"/>
            </a:endParaRPr>
          </a:p>
        </p:txBody>
      </p:sp>
      <p:sp>
        <p:nvSpPr>
          <p:cNvPr id="8" name="文本框 7"/>
          <p:cNvSpPr txBox="1"/>
          <p:nvPr>
            <p:custDataLst>
              <p:tags r:id="rId3"/>
            </p:custDataLst>
          </p:nvPr>
        </p:nvSpPr>
        <p:spPr>
          <a:xfrm>
            <a:off x="594360" y="1485900"/>
            <a:ext cx="10616565" cy="4885055"/>
          </a:xfrm>
          <a:prstGeom prst="rect">
            <a:avLst/>
          </a:prstGeom>
          <a:noFill/>
        </p:spPr>
        <p:txBody>
          <a:bodyPr wrap="square" rtlCol="0" anchor="t">
            <a:noAutofit/>
          </a:bodyPr>
          <a:lstStyle/>
          <a:p>
            <a:pPr indent="0" algn="just" fontAlgn="auto">
              <a:lnSpc>
                <a:spcPts val="3760"/>
              </a:lnSpc>
              <a:spcBef>
                <a:spcPct val="0"/>
              </a:spcBef>
              <a:spcAft>
                <a:spcPts val="600"/>
              </a:spcAft>
            </a:pPr>
            <a:r>
              <a:rPr lang="en-US" altLang="zh-CN" sz="2800" b="1">
                <a:latin typeface="微软雅黑" panose="020B0503020204020204" charset="-122"/>
                <a:ea typeface="微软雅黑" panose="020B0503020204020204" charset="-122"/>
                <a:cs typeface="楷体" panose="02010609060101010101" charset="-122"/>
              </a:rPr>
              <a:t>     </a:t>
            </a:r>
            <a:r>
              <a:rPr lang="zh-CN" altLang="en-US" sz="2800" b="1">
                <a:latin typeface="微软雅黑" panose="020B0503020204020204" charset="-122"/>
                <a:ea typeface="微软雅黑" panose="020B0503020204020204" charset="-122"/>
                <a:cs typeface="楷体" panose="02010609060101010101" charset="-122"/>
              </a:rPr>
              <a:t>第一千一百三十条</a:t>
            </a:r>
            <a:r>
              <a:rPr lang="en-US" altLang="zh-CN" sz="2800" b="1">
                <a:latin typeface="楷体" panose="02010609060101010101" charset="-122"/>
                <a:ea typeface="楷体" panose="02010609060101010101" charset="-122"/>
                <a:cs typeface="楷体" panose="02010609060101010101" charset="-122"/>
              </a:rPr>
              <a:t>  </a:t>
            </a:r>
            <a:endParaRPr lang="en-US" altLang="zh-CN" sz="2800" b="1">
              <a:latin typeface="楷体" panose="02010609060101010101" charset="-122"/>
              <a:ea typeface="楷体" panose="02010609060101010101" charset="-122"/>
              <a:cs typeface="楷体" panose="02010609060101010101" charset="-122"/>
            </a:endParaRPr>
          </a:p>
          <a:p>
            <a:pPr marL="457200" indent="-457200" algn="just" fontAlgn="auto">
              <a:lnSpc>
                <a:spcPts val="3760"/>
              </a:lnSpc>
              <a:spcBef>
                <a:spcPct val="0"/>
              </a:spcBef>
              <a:spcAft>
                <a:spcPts val="600"/>
              </a:spcAft>
              <a:buFont typeface="Arial" panose="020B0604020202020204" pitchFamily="34" charset="0"/>
              <a:buChar char="•"/>
            </a:pPr>
            <a:r>
              <a:rPr lang="zh-CN" altLang="en-US" sz="2800" b="1">
                <a:solidFill>
                  <a:srgbClr val="FF0000"/>
                </a:solidFill>
                <a:latin typeface="楷体" panose="02010609060101010101" charset="-122"/>
                <a:ea typeface="楷体" panose="02010609060101010101" charset="-122"/>
                <a:cs typeface="楷体" panose="02010609060101010101" charset="-122"/>
              </a:rPr>
              <a:t>同一顺序</a:t>
            </a:r>
            <a:r>
              <a:rPr lang="zh-CN" altLang="en-US" sz="2800" b="1">
                <a:latin typeface="楷体" panose="02010609060101010101" charset="-122"/>
                <a:ea typeface="楷体" panose="02010609060101010101" charset="-122"/>
                <a:cs typeface="楷体" panose="02010609060101010101" charset="-122"/>
              </a:rPr>
              <a:t>继承人继承遗产的份额，</a:t>
            </a:r>
            <a:r>
              <a:rPr lang="zh-CN" altLang="en-US" sz="2800" b="1">
                <a:solidFill>
                  <a:srgbClr val="FF0000"/>
                </a:solidFill>
                <a:latin typeface="楷体" panose="02010609060101010101" charset="-122"/>
                <a:ea typeface="楷体" panose="02010609060101010101" charset="-122"/>
                <a:cs typeface="楷体" panose="02010609060101010101" charset="-122"/>
              </a:rPr>
              <a:t>一般应当均等</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marL="457200" indent="-457200" algn="just" fontAlgn="auto">
              <a:lnSpc>
                <a:spcPts val="3760"/>
              </a:lnSpc>
              <a:spcBef>
                <a:spcPct val="0"/>
              </a:spcBef>
              <a:spcAft>
                <a:spcPts val="600"/>
              </a:spcAft>
              <a:buFont typeface="Arial" panose="020B0604020202020204" pitchFamily="34" charset="0"/>
              <a:buChar char="•"/>
            </a:pPr>
            <a:r>
              <a:rPr lang="zh-CN" altLang="en-US" sz="2800" b="1">
                <a:latin typeface="楷体" panose="02010609060101010101" charset="-122"/>
                <a:ea typeface="楷体" panose="02010609060101010101" charset="-122"/>
                <a:cs typeface="楷体" panose="02010609060101010101" charset="-122"/>
              </a:rPr>
              <a:t>对</a:t>
            </a:r>
            <a:r>
              <a:rPr lang="zh-CN" altLang="en-US" sz="2800" b="1">
                <a:solidFill>
                  <a:srgbClr val="FF0000"/>
                </a:solidFill>
                <a:latin typeface="楷体" panose="02010609060101010101" charset="-122"/>
                <a:ea typeface="楷体" panose="02010609060101010101" charset="-122"/>
                <a:cs typeface="楷体" panose="02010609060101010101" charset="-122"/>
              </a:rPr>
              <a:t>生活有特殊困难又缺乏劳动能力</a:t>
            </a:r>
            <a:r>
              <a:rPr lang="zh-CN" altLang="en-US" sz="2800" b="1">
                <a:latin typeface="楷体" panose="02010609060101010101" charset="-122"/>
                <a:ea typeface="楷体" panose="02010609060101010101" charset="-122"/>
                <a:cs typeface="楷体" panose="02010609060101010101" charset="-122"/>
              </a:rPr>
              <a:t>的继承人，分配遗产时，应当</a:t>
            </a:r>
            <a:r>
              <a:rPr lang="zh-CN" altLang="en-US" sz="2800" b="1">
                <a:solidFill>
                  <a:srgbClr val="FF0000"/>
                </a:solidFill>
                <a:latin typeface="楷体" panose="02010609060101010101" charset="-122"/>
                <a:ea typeface="楷体" panose="02010609060101010101" charset="-122"/>
                <a:cs typeface="楷体" panose="02010609060101010101" charset="-122"/>
              </a:rPr>
              <a:t>予以照顾</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marL="457200" indent="-457200" algn="just" fontAlgn="auto">
              <a:lnSpc>
                <a:spcPts val="3760"/>
              </a:lnSpc>
              <a:spcBef>
                <a:spcPct val="0"/>
              </a:spcBef>
              <a:spcAft>
                <a:spcPts val="600"/>
              </a:spcAft>
              <a:buFont typeface="Arial" panose="020B0604020202020204" pitchFamily="34" charset="0"/>
              <a:buChar char="•"/>
            </a:pPr>
            <a:r>
              <a:rPr lang="zh-CN" altLang="en-US" sz="2800" b="1">
                <a:latin typeface="楷体" panose="02010609060101010101" charset="-122"/>
                <a:ea typeface="楷体" panose="02010609060101010101" charset="-122"/>
                <a:cs typeface="楷体" panose="02010609060101010101" charset="-122"/>
              </a:rPr>
              <a:t>对被继承人</a:t>
            </a:r>
            <a:r>
              <a:rPr lang="zh-CN" altLang="en-US" sz="2800" b="1">
                <a:solidFill>
                  <a:srgbClr val="FF0000"/>
                </a:solidFill>
                <a:latin typeface="楷体" panose="02010609060101010101" charset="-122"/>
                <a:ea typeface="楷体" panose="02010609060101010101" charset="-122"/>
                <a:cs typeface="楷体" panose="02010609060101010101" charset="-122"/>
              </a:rPr>
              <a:t>尽了主要扶养义务</a:t>
            </a:r>
            <a:r>
              <a:rPr lang="zh-CN" altLang="en-US" sz="2800" b="1">
                <a:latin typeface="楷体" panose="02010609060101010101" charset="-122"/>
                <a:ea typeface="楷体" panose="02010609060101010101" charset="-122"/>
                <a:cs typeface="楷体" panose="02010609060101010101" charset="-122"/>
              </a:rPr>
              <a:t>或者与被继承人</a:t>
            </a:r>
            <a:r>
              <a:rPr lang="zh-CN" altLang="en-US" sz="2800" b="1">
                <a:solidFill>
                  <a:srgbClr val="FF0000"/>
                </a:solidFill>
                <a:latin typeface="楷体" panose="02010609060101010101" charset="-122"/>
                <a:ea typeface="楷体" panose="02010609060101010101" charset="-122"/>
                <a:cs typeface="楷体" panose="02010609060101010101" charset="-122"/>
              </a:rPr>
              <a:t>共同生活</a:t>
            </a:r>
            <a:r>
              <a:rPr lang="zh-CN" altLang="en-US" sz="2800" b="1">
                <a:latin typeface="楷体" panose="02010609060101010101" charset="-122"/>
                <a:ea typeface="楷体" panose="02010609060101010101" charset="-122"/>
                <a:cs typeface="楷体" panose="02010609060101010101" charset="-122"/>
              </a:rPr>
              <a:t>的继承人，分配遗产时，</a:t>
            </a:r>
            <a:r>
              <a:rPr lang="zh-CN" altLang="en-US" sz="2800" b="1">
                <a:solidFill>
                  <a:srgbClr val="FF0000"/>
                </a:solidFill>
                <a:latin typeface="楷体" panose="02010609060101010101" charset="-122"/>
                <a:ea typeface="楷体" panose="02010609060101010101" charset="-122"/>
                <a:cs typeface="楷体" panose="02010609060101010101" charset="-122"/>
              </a:rPr>
              <a:t>可以多分</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marL="457200" indent="-457200" algn="just" fontAlgn="auto">
              <a:lnSpc>
                <a:spcPts val="3760"/>
              </a:lnSpc>
              <a:spcBef>
                <a:spcPct val="0"/>
              </a:spcBef>
              <a:spcAft>
                <a:spcPts val="600"/>
              </a:spcAft>
              <a:buFont typeface="Arial" panose="020B0604020202020204" pitchFamily="34" charset="0"/>
              <a:buChar char="•"/>
            </a:pPr>
            <a:r>
              <a:rPr lang="zh-CN" altLang="en-US" sz="2800" b="1">
                <a:latin typeface="楷体" panose="02010609060101010101" charset="-122"/>
                <a:ea typeface="楷体" panose="02010609060101010101" charset="-122"/>
                <a:cs typeface="楷体" panose="02010609060101010101" charset="-122"/>
              </a:rPr>
              <a:t>有扶养能力和有扶养条件的继承人，</a:t>
            </a:r>
            <a:r>
              <a:rPr lang="zh-CN" altLang="en-US" sz="2800" b="1">
                <a:solidFill>
                  <a:srgbClr val="FF0000"/>
                </a:solidFill>
                <a:latin typeface="楷体" panose="02010609060101010101" charset="-122"/>
                <a:ea typeface="楷体" panose="02010609060101010101" charset="-122"/>
                <a:cs typeface="楷体" panose="02010609060101010101" charset="-122"/>
              </a:rPr>
              <a:t>不尽扶养义务</a:t>
            </a:r>
            <a:r>
              <a:rPr lang="zh-CN" altLang="en-US" sz="2800" b="1">
                <a:latin typeface="楷体" panose="02010609060101010101" charset="-122"/>
                <a:ea typeface="楷体" panose="02010609060101010101" charset="-122"/>
                <a:cs typeface="楷体" panose="02010609060101010101" charset="-122"/>
              </a:rPr>
              <a:t>的，分配遗产时，应当</a:t>
            </a:r>
            <a:r>
              <a:rPr lang="zh-CN" altLang="en-US" sz="2800" b="1">
                <a:solidFill>
                  <a:srgbClr val="FF0000"/>
                </a:solidFill>
                <a:latin typeface="楷体" panose="02010609060101010101" charset="-122"/>
                <a:ea typeface="楷体" panose="02010609060101010101" charset="-122"/>
                <a:cs typeface="楷体" panose="02010609060101010101" charset="-122"/>
              </a:rPr>
              <a:t>不分或者少分</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marL="457200" indent="-457200" algn="just" fontAlgn="auto">
              <a:lnSpc>
                <a:spcPts val="3760"/>
              </a:lnSpc>
              <a:spcBef>
                <a:spcPct val="0"/>
              </a:spcBef>
              <a:spcAft>
                <a:spcPts val="600"/>
              </a:spcAft>
              <a:buFont typeface="Arial" panose="020B0604020202020204" pitchFamily="34" charset="0"/>
              <a:buChar char="•"/>
            </a:pPr>
            <a:r>
              <a:rPr lang="zh-CN" altLang="en-US" sz="2800" b="1">
                <a:latin typeface="楷体" panose="02010609060101010101" charset="-122"/>
                <a:ea typeface="楷体" panose="02010609060101010101" charset="-122"/>
                <a:cs typeface="楷体" panose="02010609060101010101" charset="-122"/>
              </a:rPr>
              <a:t>继承人</a:t>
            </a:r>
            <a:r>
              <a:rPr lang="zh-CN" altLang="en-US" sz="2800" b="1">
                <a:solidFill>
                  <a:srgbClr val="FF0000"/>
                </a:solidFill>
                <a:latin typeface="楷体" panose="02010609060101010101" charset="-122"/>
                <a:ea typeface="楷体" panose="02010609060101010101" charset="-122"/>
                <a:cs typeface="楷体" panose="02010609060101010101" charset="-122"/>
              </a:rPr>
              <a:t>协商同意</a:t>
            </a:r>
            <a:r>
              <a:rPr lang="zh-CN" altLang="en-US" sz="2800" b="1">
                <a:latin typeface="楷体" panose="02010609060101010101" charset="-122"/>
                <a:ea typeface="楷体" panose="02010609060101010101" charset="-122"/>
                <a:cs typeface="楷体" panose="02010609060101010101" charset="-122"/>
              </a:rPr>
              <a:t>的，也可</a:t>
            </a:r>
            <a:r>
              <a:rPr lang="zh-CN" altLang="en-US" sz="2800" b="1">
                <a:solidFill>
                  <a:srgbClr val="FF0000"/>
                </a:solidFill>
                <a:latin typeface="楷体" panose="02010609060101010101" charset="-122"/>
                <a:ea typeface="楷体" panose="02010609060101010101" charset="-122"/>
                <a:cs typeface="楷体" panose="02010609060101010101" charset="-122"/>
              </a:rPr>
              <a:t>以不均等</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4"/>
            </p:custDataLst>
          </p:nvPr>
        </p:nvSpPr>
        <p:spPr>
          <a:xfrm>
            <a:off x="8127365" y="5379720"/>
            <a:ext cx="3275330" cy="784225"/>
          </a:xfrm>
          <a:prstGeom prst="rect">
            <a:avLst/>
          </a:prstGeom>
          <a:solidFill>
            <a:schemeClr val="accent6">
              <a:lumMod val="20000"/>
              <a:lumOff val="80000"/>
            </a:schemeClr>
          </a:solidFill>
        </p:spPr>
        <p:txBody>
          <a:bodyPr wrap="square" rtlCol="0" anchor="t">
            <a:noAutofit/>
          </a:bodyPr>
          <a:lstStyle/>
          <a:p>
            <a:pPr indent="0" algn="ctr" fontAlgn="auto">
              <a:lnSpc>
                <a:spcPts val="4540"/>
              </a:lnSpc>
            </a:pPr>
            <a:r>
              <a:rPr lang="zh-CN" altLang="en-US" sz="3200" b="1" smtClean="0">
                <a:solidFill>
                  <a:schemeClr val="tx1"/>
                </a:solidFill>
                <a:latin typeface="微软雅黑" panose="020B0503020204020204" charset="-122"/>
                <a:ea typeface="微软雅黑" panose="020B0503020204020204" charset="-122"/>
                <a:cs typeface="微软雅黑" panose="020B0503020204020204" charset="-122"/>
                <a:sym typeface="+mn-ea"/>
              </a:rPr>
              <a:t>遗产分配的原则</a:t>
            </a:r>
            <a:endParaRPr lang="zh-CN" altLang="en-US" sz="3200" b="1"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96215" y="0"/>
            <a:ext cx="11703050" cy="6423025"/>
          </a:xfrm>
          <a:prstGeom prst="rect">
            <a:avLst/>
          </a:prstGeom>
          <a:ln>
            <a:noFill/>
          </a:ln>
        </p:spPr>
        <p:style>
          <a:lnRef idx="2">
            <a:schemeClr val="accent2"/>
          </a:lnRef>
          <a:fillRef idx="0">
            <a:srgbClr val="FFFFFF"/>
          </a:fillRef>
          <a:effectRef idx="0">
            <a:srgbClr val="FFFFFF"/>
          </a:effectRef>
          <a:fontRef idx="minor">
            <a:schemeClr val="tx1"/>
          </a:fontRef>
        </p:style>
        <p:txBody>
          <a:bodyPr wrap="square" rtlCol="0">
            <a:noAutofit/>
          </a:bodyPr>
          <a:lstStyle/>
          <a:p>
            <a:pPr>
              <a:lnSpc>
                <a:spcPct val="120000"/>
              </a:lnSpc>
            </a:pPr>
            <a:r>
              <a:rPr sz="2800" b="1">
                <a:solidFill>
                  <a:srgbClr val="1B2AE9"/>
                </a:solidFill>
                <a:latin typeface="微软雅黑" panose="020B0503020204020204" charset="-122"/>
                <a:ea typeface="微软雅黑" panose="020B0503020204020204" charset="-122"/>
                <a:cs typeface="微软雅黑" panose="020B0503020204020204" charset="-122"/>
                <a:sym typeface="+mn-ea"/>
              </a:rPr>
              <a:t>案例</a:t>
            </a:r>
            <a:r>
              <a:rPr lang="zh-CN" altLang="en-US" sz="2800" b="1">
                <a:solidFill>
                  <a:srgbClr val="1B2AE9"/>
                </a:solidFill>
                <a:latin typeface="微软雅黑" panose="020B0503020204020204" charset="-122"/>
                <a:ea typeface="微软雅黑" panose="020B0503020204020204" charset="-122"/>
                <a:cs typeface="微软雅黑" panose="020B0503020204020204" charset="-122"/>
                <a:sym typeface="+mn-ea"/>
              </a:rPr>
              <a:t>：</a:t>
            </a:r>
            <a:r>
              <a:rPr sz="2800" b="1">
                <a:latin typeface="微软雅黑" panose="020B0503020204020204" charset="-122"/>
                <a:ea typeface="微软雅黑" panose="020B0503020204020204" charset="-122"/>
                <a:cs typeface="微软雅黑" panose="020B0503020204020204" charset="-122"/>
                <a:sym typeface="+mn-ea"/>
              </a:rPr>
              <a:t>杭州姑娘小丽是家中的独生女，小丽爸妈为了给小丽创造一个好的生活环境，在杭州买了一套127平、价值300万的房产，此房产登记在小丽父亲名下，后来小丽爸妈先后去世（此时小丽祖母和外祖母在世）。小丽想把房产过户到自己名下可以吗？</a:t>
            </a:r>
            <a:endParaRPr sz="2800" b="1">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zh-CN" altLang="en-US" sz="2800" b="1">
                <a:solidFill>
                  <a:srgbClr val="1B2AE9"/>
                </a:solidFill>
                <a:latin typeface="微软雅黑" panose="020B0503020204020204" charset="-122"/>
                <a:ea typeface="微软雅黑" panose="020B0503020204020204" charset="-122"/>
                <a:cs typeface="微软雅黑" panose="020B0503020204020204" charset="-122"/>
                <a:sym typeface="+mn-ea"/>
              </a:rPr>
              <a:t>父母去世后，房子就是小丽的吗？</a:t>
            </a:r>
            <a:endParaRPr lang="zh-CN" altLang="en-US" sz="2800" b="1">
              <a:solidFill>
                <a:srgbClr val="1B2AE9"/>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2800" b="1">
              <a:solidFill>
                <a:srgbClr val="1B2AE9"/>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custDataLst>
              <p:tags r:id="rId2"/>
            </p:custDataLst>
          </p:nvPr>
        </p:nvPicPr>
        <p:blipFill>
          <a:blip r:embed="rId3"/>
          <a:srcRect t="5815" b="3243"/>
          <a:stretch>
            <a:fillRect/>
          </a:stretch>
        </p:blipFill>
        <p:spPr>
          <a:xfrm>
            <a:off x="196215" y="2665730"/>
            <a:ext cx="11702415" cy="412305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0665" y="686435"/>
            <a:ext cx="5669915"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6</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、处理继承问题的精神及其意义</a:t>
            </a:r>
            <a:endPar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2"/>
            </p:custDataLst>
          </p:nvPr>
        </p:nvSpPr>
        <p:spPr>
          <a:xfrm>
            <a:off x="240665" y="1809750"/>
            <a:ext cx="8006715" cy="3707765"/>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5060"/>
              </a:lnSpc>
              <a:spcBef>
                <a:spcPts val="1200"/>
              </a:spcBef>
              <a:spcAft>
                <a:spcPts val="1200"/>
              </a:spcAft>
            </a:pP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a:t>
            </a:r>
            <a:r>
              <a:rPr lang="en-US" altLang="zh-CN" sz="2800" b="1">
                <a:solidFill>
                  <a:srgbClr val="00B050"/>
                </a:solidFill>
                <a:latin typeface="微软雅黑" panose="020B0503020204020204" charset="-122"/>
                <a:ea typeface="微软雅黑" panose="020B0503020204020204" charset="-122"/>
                <a:cs typeface="微软雅黑" panose="020B0503020204020204" charset="-122"/>
              </a:rPr>
              <a:t>1</a:t>
            </a: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）精神</a:t>
            </a:r>
            <a:r>
              <a:rPr lang="zh-CN" altLang="en-US" sz="2800" b="1">
                <a:latin typeface="微软雅黑" panose="020B0503020204020204" charset="-122"/>
                <a:ea typeface="微软雅黑" panose="020B0503020204020204" charset="-122"/>
                <a:cs typeface="微软雅黑" panose="020B0503020204020204" charset="-122"/>
              </a:rPr>
              <a:t>：根据民法典的规定，继承人应当本着</a:t>
            </a:r>
            <a:r>
              <a:rPr lang="zh-CN" altLang="en-US" sz="28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互谅互让</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和睦团结</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的精神</a:t>
            </a:r>
            <a:r>
              <a:rPr lang="zh-CN" altLang="en-US" sz="2800" b="1">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协商处理</a:t>
            </a:r>
            <a:r>
              <a:rPr lang="zh-CN" altLang="en-US" sz="2800" b="1">
                <a:latin typeface="微软雅黑" panose="020B0503020204020204" charset="-122"/>
                <a:ea typeface="微软雅黑" panose="020B0503020204020204" charset="-122"/>
                <a:cs typeface="微软雅黑" panose="020B0503020204020204" charset="-122"/>
              </a:rPr>
              <a:t>继承问题。</a:t>
            </a:r>
            <a:endParaRPr lang="zh-CN" altLang="en-US" sz="2800" b="1">
              <a:latin typeface="微软雅黑" panose="020B0503020204020204" charset="-122"/>
              <a:ea typeface="微软雅黑" panose="020B0503020204020204" charset="-122"/>
              <a:cs typeface="微软雅黑" panose="020B0503020204020204" charset="-122"/>
            </a:endParaRPr>
          </a:p>
          <a:p>
            <a:pPr indent="0" algn="just" fontAlgn="auto">
              <a:lnSpc>
                <a:spcPts val="5060"/>
              </a:lnSpc>
              <a:spcBef>
                <a:spcPts val="1200"/>
              </a:spcBef>
              <a:spcAft>
                <a:spcPts val="1200"/>
              </a:spcAft>
            </a:pP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a:t>
            </a:r>
            <a:r>
              <a:rPr lang="en-US" altLang="zh-CN" sz="2800" b="1">
                <a:solidFill>
                  <a:srgbClr val="00B05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）意义</a:t>
            </a:r>
            <a:r>
              <a:rPr lang="zh-CN" altLang="en-US" sz="2800" b="1">
                <a:latin typeface="微软雅黑" panose="020B0503020204020204" charset="-122"/>
                <a:ea typeface="微软雅黑" panose="020B0503020204020204" charset="-122"/>
                <a:cs typeface="微软雅黑" panose="020B0503020204020204" charset="-122"/>
              </a:rPr>
              <a:t>：有利于继承人的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和睦团结</a:t>
            </a:r>
            <a:r>
              <a:rPr lang="zh-CN" altLang="en-US" sz="2800" b="1">
                <a:latin typeface="微软雅黑" panose="020B0503020204020204" charset="-122"/>
                <a:ea typeface="微软雅黑" panose="020B0503020204020204" charset="-122"/>
                <a:cs typeface="微软雅黑" panose="020B0503020204020204" charset="-122"/>
              </a:rPr>
              <a:t>和整个家庭的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安宁幸福</a:t>
            </a:r>
            <a:r>
              <a:rPr lang="zh-CN" altLang="en-US" sz="2800" b="1">
                <a:latin typeface="微软雅黑" panose="020B0503020204020204" charset="-122"/>
                <a:ea typeface="微软雅黑" panose="020B0503020204020204" charset="-122"/>
                <a:cs typeface="微软雅黑" panose="020B0503020204020204" charset="-122"/>
              </a:rPr>
              <a:t>，也是在</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弘扬中华传统美德</a:t>
            </a:r>
            <a:r>
              <a:rPr lang="zh-CN" altLang="en-US" sz="2800" b="1">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践行社会主义核心价值观</a:t>
            </a:r>
            <a:r>
              <a:rPr lang="zh-CN" altLang="en-US" sz="2800" b="1">
                <a:latin typeface="微软雅黑" panose="020B0503020204020204" charset="-122"/>
                <a:ea typeface="微软雅黑" panose="020B0503020204020204" charset="-122"/>
                <a:cs typeface="微软雅黑" panose="020B0503020204020204" charset="-122"/>
              </a:rPr>
              <a:t>。</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8" name="图片 7"/>
          <p:cNvPicPr/>
          <p:nvPr>
            <p:custDataLst>
              <p:tags r:id="rId3"/>
            </p:custDataLst>
          </p:nvPr>
        </p:nvPicPr>
        <p:blipFill>
          <a:blip r:embed="rId4"/>
          <a:stretch>
            <a:fillRect/>
          </a:stretch>
        </p:blipFill>
        <p:spPr>
          <a:xfrm>
            <a:off x="8499475" y="1276350"/>
            <a:ext cx="3517900" cy="2284095"/>
          </a:xfrm>
          <a:prstGeom prst="roundRect">
            <a:avLst/>
          </a:prstGeom>
          <a:ln w="12700" cmpd="sng">
            <a:solidFill>
              <a:schemeClr val="tx1"/>
            </a:solidFill>
            <a:prstDash val="solid"/>
          </a:ln>
        </p:spPr>
      </p:pic>
      <p:pic>
        <p:nvPicPr>
          <p:cNvPr id="9" name="图片 8"/>
          <p:cNvPicPr/>
          <p:nvPr>
            <p:custDataLst>
              <p:tags r:id="rId5"/>
            </p:custDataLst>
          </p:nvPr>
        </p:nvPicPr>
        <p:blipFill>
          <a:blip r:embed="rId6"/>
          <a:stretch>
            <a:fillRect/>
          </a:stretch>
        </p:blipFill>
        <p:spPr>
          <a:xfrm>
            <a:off x="8499475" y="3775710"/>
            <a:ext cx="3517900" cy="2283460"/>
          </a:xfrm>
          <a:prstGeom prst="roundRect">
            <a:avLst/>
          </a:prstGeom>
          <a:ln w="12700" cmpd="sng">
            <a:solidFill>
              <a:schemeClr val="tx1"/>
            </a:solidFill>
            <a:prstDash val="soli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图片 17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H="1">
            <a:off x="-2" y="-1"/>
            <a:ext cx="2931887" cy="1662918"/>
          </a:xfrm>
          <a:prstGeom prst="rect">
            <a:avLst/>
          </a:prstGeom>
        </p:spPr>
      </p:pic>
      <p:grpSp>
        <p:nvGrpSpPr>
          <p:cNvPr id="48" name="组合 47"/>
          <p:cNvGrpSpPr/>
          <p:nvPr>
            <p:custDataLst>
              <p:tags r:id="rId3"/>
            </p:custDataLst>
          </p:nvPr>
        </p:nvGrpSpPr>
        <p:grpSpPr>
          <a:xfrm>
            <a:off x="0" y="4487322"/>
            <a:ext cx="12191999" cy="2370679"/>
            <a:chOff x="0" y="4487322"/>
            <a:chExt cx="12191999" cy="2370679"/>
          </a:xfrm>
        </p:grpSpPr>
        <p:pic>
          <p:nvPicPr>
            <p:cNvPr id="49" name="图片 4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37740" y="4487322"/>
              <a:ext cx="9716521" cy="2240120"/>
            </a:xfrm>
            <a:prstGeom prst="rect">
              <a:avLst/>
            </a:prstGeom>
          </p:spPr>
        </p:pic>
        <p:pic>
          <p:nvPicPr>
            <p:cNvPr id="50" name="图片 49"/>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5090161"/>
              <a:ext cx="12191999" cy="1767840"/>
            </a:xfrm>
            <a:prstGeom prst="rect">
              <a:avLst/>
            </a:prstGeom>
            <a:effectLst/>
          </p:spPr>
        </p:pic>
      </p:grpSp>
      <p:sp>
        <p:nvSpPr>
          <p:cNvPr id="53" name="Rectangle 5"/>
          <p:cNvSpPr>
            <a:spLocks noChangeArrowheads="1"/>
          </p:cNvSpPr>
          <p:nvPr>
            <p:custDataLst>
              <p:tags r:id="rId8"/>
            </p:custDataLst>
          </p:nvPr>
        </p:nvSpPr>
        <p:spPr bwMode="auto">
          <a:xfrm>
            <a:off x="701675" y="2760345"/>
            <a:ext cx="10788650" cy="977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lnSpc>
                <a:spcPct val="120000"/>
              </a:lnSpc>
              <a:spcBef>
                <a:spcPct val="0"/>
              </a:spcBef>
              <a:spcAft>
                <a:spcPct val="0"/>
              </a:spcAft>
            </a:pPr>
            <a:r>
              <a:rPr lang="zh-CN" altLang="en-US" sz="4800" b="1">
                <a:ln cmpd="sng">
                  <a:noFill/>
                  <a:prstDash val="soli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楷体" panose="02010609060101010101" charset="-122"/>
                <a:sym typeface="+mn-ea"/>
              </a:rPr>
              <a:t>遗嘱继承重意愿</a:t>
            </a:r>
            <a:endParaRPr lang="zh-CN" altLang="en-US" sz="4800" b="1">
              <a:ln cmpd="sng">
                <a:noFill/>
                <a:prstDash val="soli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楷体" panose="02010609060101010101" charset="-122"/>
              <a:sym typeface="+mn-ea"/>
            </a:endParaRPr>
          </a:p>
        </p:txBody>
      </p:sp>
      <p:grpSp>
        <p:nvGrpSpPr>
          <p:cNvPr id="40" name="组合 39"/>
          <p:cNvGrpSpPr/>
          <p:nvPr>
            <p:custDataLst>
              <p:tags r:id="rId9"/>
            </p:custDataLst>
          </p:nvPr>
        </p:nvGrpSpPr>
        <p:grpSpPr>
          <a:xfrm>
            <a:off x="1075055" y="1251598"/>
            <a:ext cx="3683000" cy="758893"/>
            <a:chOff x="4737100" y="3094623"/>
            <a:chExt cx="2717800" cy="454051"/>
          </a:xfrm>
        </p:grpSpPr>
        <p:sp>
          <p:nvSpPr>
            <p:cNvPr id="41" name="圆角矩形 52"/>
            <p:cNvSpPr/>
            <p:nvPr>
              <p:custDataLst>
                <p:tags r:id="rId10"/>
              </p:custDataLst>
            </p:nvPr>
          </p:nvSpPr>
          <p:spPr>
            <a:xfrm>
              <a:off x="4737100" y="3094623"/>
              <a:ext cx="2717800" cy="454051"/>
            </a:xfrm>
            <a:prstGeom prst="roundRect">
              <a:avLst>
                <a:gd name="adj" fmla="val 50000"/>
              </a:avLst>
            </a:prstGeom>
            <a:solidFill>
              <a:srgbClr val="C00000"/>
            </a:solidFill>
            <a:ln>
              <a:noFill/>
            </a:ln>
            <a:effectLst/>
          </p:spPr>
          <p:txBody>
            <a:bodyPr vert="horz" wrap="square" lIns="91440" tIns="45720" rIns="91440" bIns="45720" numCol="1" anchor="t" anchorCtr="0" compatLnSpc="1"/>
            <a:lstStyle/>
            <a:p>
              <a:endParaRPr lang="zh-CN" altLang="en-US" sz="3200" b="1">
                <a:solidFill>
                  <a:schemeClr val="accent6">
                    <a:lumMod val="20000"/>
                    <a:lumOff val="80000"/>
                  </a:schemeClr>
                </a:solidFill>
              </a:endParaRPr>
            </a:p>
          </p:txBody>
        </p:sp>
        <p:sp>
          <p:nvSpPr>
            <p:cNvPr id="42" name="Rectangle 5"/>
            <p:cNvSpPr>
              <a:spLocks noChangeArrowheads="1"/>
            </p:cNvSpPr>
            <p:nvPr>
              <p:custDataLst>
                <p:tags r:id="rId11"/>
              </p:custDataLst>
            </p:nvPr>
          </p:nvSpPr>
          <p:spPr bwMode="auto">
            <a:xfrm>
              <a:off x="5279710" y="3102974"/>
              <a:ext cx="1632585" cy="4228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4000" spc="600">
                  <a:ln cmpd="sng">
                    <a:noFill/>
                    <a:prstDash val="solid"/>
                  </a:ln>
                  <a:solidFill>
                    <a:schemeClr val="bg1"/>
                  </a:solidFill>
                  <a:latin typeface="Heiti SC Light" charset="-122"/>
                  <a:ea typeface="Heiti SC Light" charset="-122"/>
                </a:rPr>
                <a:t>议题二</a:t>
              </a:r>
              <a:endParaRPr lang="zh-CN" altLang="en-US" sz="4000" spc="600">
                <a:ln cmpd="sng">
                  <a:noFill/>
                  <a:prstDash val="solid"/>
                </a:ln>
                <a:solidFill>
                  <a:schemeClr val="bg1"/>
                </a:solidFill>
                <a:latin typeface="Heiti SC Light" charset="-122"/>
                <a:ea typeface="Heiti SC Light" charset="-122"/>
              </a:endParaRPr>
            </a:p>
          </p:txBody>
        </p:sp>
      </p:grpSp>
      <p:pic>
        <p:nvPicPr>
          <p:cNvPr id="2" name="图片 1"/>
          <p:cNvPicPr>
            <a:picLocks noChangeAspect="1"/>
          </p:cNvPicPr>
          <p:nvPr>
            <p:custDataLst>
              <p:tags r:id="rId12"/>
            </p:custDataLst>
          </p:nvPr>
        </p:nvPicPr>
        <p:blipFill>
          <a:blip r:embed="rId13">
            <a:alphaModFix amt="92000"/>
          </a:blip>
          <a:srcRect l="26781" t="6297" r="22323" b="6297"/>
          <a:stretch>
            <a:fillRect/>
          </a:stretch>
        </p:blipFill>
        <p:spPr>
          <a:xfrm>
            <a:off x="10229215" y="199390"/>
            <a:ext cx="1726565" cy="1668780"/>
          </a:xfrm>
          <a:prstGeom prst="ellipse">
            <a:avLst/>
          </a:prstGeom>
          <a:ln>
            <a:noFill/>
          </a:ln>
          <a:effectLst>
            <a:softEdge rad="190500"/>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327025" y="1014095"/>
            <a:ext cx="11524615" cy="4991735"/>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4560"/>
              </a:lnSpc>
              <a:spcBef>
                <a:spcPts val="600"/>
              </a:spcBef>
              <a:spcAft>
                <a:spcPts val="600"/>
              </a:spcAft>
            </a:pP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custDataLst>
              <p:tags r:id="rId2"/>
            </p:custDataLst>
          </p:nvPr>
        </p:nvSpPr>
        <p:spPr>
          <a:xfrm>
            <a:off x="337820" y="308610"/>
            <a:ext cx="5921375"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遗嘱、遗赠、遗嘱继承</a:t>
            </a:r>
            <a:endPar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 name="表格 1"/>
          <p:cNvGraphicFramePr>
            <a:graphicFrameLocks noGrp="1"/>
          </p:cNvGraphicFramePr>
          <p:nvPr>
            <p:custDataLst>
              <p:tags r:id="rId3"/>
            </p:custDataLst>
          </p:nvPr>
        </p:nvGraphicFramePr>
        <p:xfrm>
          <a:off x="467360" y="1061085"/>
          <a:ext cx="11233785" cy="4898390"/>
        </p:xfrm>
        <a:graphic>
          <a:graphicData uri="http://schemas.openxmlformats.org/drawingml/2006/table">
            <a:tbl>
              <a:tblPr firstRow="1" bandRow="1">
                <a:tableStyleId>{5C22544A-7EE6-4342-B048-85BDC9FD1C3A}</a:tableStyleId>
              </a:tblPr>
              <a:tblGrid>
                <a:gridCol w="1924685"/>
                <a:gridCol w="9309100"/>
              </a:tblGrid>
              <a:tr h="1390015">
                <a:tc>
                  <a:txBody>
                    <a:bodyPr wrap="square"/>
                    <a:lstStyle/>
                    <a:p>
                      <a:pPr algn="ctr">
                        <a:buNone/>
                      </a:pPr>
                      <a:r>
                        <a:rPr lang="zh-CN" altLang="en-US" sz="2800" b="1">
                          <a:solidFill>
                            <a:schemeClr val="tx1"/>
                          </a:solidFill>
                          <a:latin typeface="微软雅黑" panose="020B0503020204020204" charset="-122"/>
                          <a:ea typeface="微软雅黑" panose="020B0503020204020204" charset="-122"/>
                        </a:rPr>
                        <a:t>遗嘱</a:t>
                      </a:r>
                      <a:endParaRPr lang="zh-CN" altLang="en-US" sz="2800" b="1">
                        <a:solidFill>
                          <a:schemeClr val="tx1"/>
                        </a:solidFill>
                        <a:latin typeface="微软雅黑" panose="020B0503020204020204" charset="-122"/>
                        <a:ea typeface="微软雅黑" panose="020B0503020204020204" charset="-122"/>
                      </a:endParaRPr>
                    </a:p>
                  </a:txBody>
                  <a:tcPr vert="horz" anchor="ctr">
                    <a:solidFill>
                      <a:schemeClr val="accent5">
                        <a:lumMod val="40000"/>
                        <a:lumOff val="60000"/>
                      </a:schemeClr>
                    </a:solidFill>
                  </a:tcPr>
                </a:tc>
                <a:tc>
                  <a:txBody>
                    <a:bodyPr wrap="square"/>
                    <a:lstStyle/>
                    <a:p>
                      <a:pPr indent="0" algn="just" fontAlgn="auto">
                        <a:lnSpc>
                          <a:spcPts val="4060"/>
                        </a:lnSpc>
                        <a:buNone/>
                      </a:pPr>
                      <a:r>
                        <a:rPr lang="en-US" altLang="zh-CN" sz="240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遗嘱人</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生前</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依法律规定</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处分其个人合法财产及与此相关的事务</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，并于</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其死亡时发生效力</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的</a:t>
                      </a:r>
                      <a:r>
                        <a:rPr lang="zh-CN" altLang="en-US" sz="2400">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单方</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意思表示。</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solidFill>
                      <a:schemeClr val="accent5">
                        <a:lumMod val="40000"/>
                        <a:lumOff val="60000"/>
                      </a:schemeClr>
                    </a:solidFill>
                  </a:tcPr>
                </a:tc>
              </a:tr>
              <a:tr h="2153920">
                <a:tc>
                  <a:txBody>
                    <a:bodyPr wrap="square"/>
                    <a:lstStyle/>
                    <a:p>
                      <a:pPr algn="ctr">
                        <a:buNone/>
                      </a:pPr>
                      <a:r>
                        <a:rPr lang="zh-CN" altLang="en-US" sz="2800" b="1">
                          <a:solidFill>
                            <a:schemeClr val="tx1"/>
                          </a:solidFill>
                          <a:latin typeface="微软雅黑" panose="020B0503020204020204" charset="-122"/>
                          <a:ea typeface="微软雅黑" panose="020B0503020204020204" charset="-122"/>
                        </a:rPr>
                        <a:t>遗赠</a:t>
                      </a:r>
                      <a:endParaRPr lang="zh-CN" altLang="en-US" sz="2800" b="1">
                        <a:solidFill>
                          <a:schemeClr val="tx1"/>
                        </a:solidFill>
                        <a:latin typeface="微软雅黑" panose="020B0503020204020204" charset="-122"/>
                        <a:ea typeface="微软雅黑" panose="020B0503020204020204" charset="-122"/>
                      </a:endParaRPr>
                    </a:p>
                  </a:txBody>
                  <a:tcPr vert="horz" anchor="ctr"/>
                </a:tc>
                <a:tc>
                  <a:txBody>
                    <a:bodyPr wrap="square"/>
                    <a:lstStyle/>
                    <a:p>
                      <a:pPr indent="0" algn="just" fontAlgn="auto">
                        <a:lnSpc>
                          <a:spcPts val="4060"/>
                        </a:lnSpc>
                        <a:buNone/>
                      </a:pP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自然人立遗嘱将个人财产赠与</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国家</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集体</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或者</a:t>
                      </a:r>
                      <a:r>
                        <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法定继承人以外</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的</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组织</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个人</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，法律上称之为遗赠。</a:t>
                      </a:r>
                      <a:r>
                        <a:rPr sz="2400" b="1">
                          <a:solidFill>
                            <a:schemeClr val="tx1"/>
                          </a:solidFill>
                          <a:highlight>
                            <a:srgbClr val="FFFF00"/>
                          </a:highlight>
                          <a:latin typeface="黑体" panose="02010609060101010101" charset="-122"/>
                          <a:ea typeface="黑体" panose="02010609060101010101" charset="-122"/>
                          <a:cs typeface="黑体" panose="02010609060101010101" charset="-122"/>
                          <a:sym typeface="+mn-ea"/>
                        </a:rPr>
                        <a:t>遗嘱包含了</a:t>
                      </a:r>
                      <a:r>
                        <a:rPr lang="zh-CN" altLang="en-US" sz="2400" b="1">
                          <a:solidFill>
                            <a:schemeClr val="tx1"/>
                          </a:solidFill>
                          <a:highlight>
                            <a:srgbClr val="FFFF00"/>
                          </a:highlight>
                          <a:latin typeface="黑体" panose="02010609060101010101" charset="-122"/>
                          <a:ea typeface="黑体" panose="02010609060101010101" charset="-122"/>
                          <a:cs typeface="黑体" panose="02010609060101010101" charset="-122"/>
                          <a:sym typeface="+mn-ea"/>
                        </a:rPr>
                        <a:t>遗嘱继承和遗赠：遗嘱不一定是遗嘱继承；</a:t>
                      </a:r>
                      <a:r>
                        <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遗赠不属于继承</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latin typeface="微软雅黑" panose="020B0503020204020204" charset="-122"/>
                          <a:ea typeface="微软雅黑" panose="020B0503020204020204" charset="-122"/>
                          <a:cs typeface="黑体" panose="02010609060101010101" charset="-122"/>
                          <a:sym typeface="+mn-ea"/>
                        </a:rPr>
                        <a:t>受遗赠人接受遗赠的，应于法定期间内作出接受或放弃的明确表示，未作出表示视为放弃。</a:t>
                      </a:r>
                      <a:endParaRPr lang="zh-CN" altLang="en-US" sz="2400" b="1">
                        <a:solidFill>
                          <a:schemeClr val="tx1"/>
                        </a:solidFill>
                        <a:latin typeface="微软雅黑" panose="020B0503020204020204" charset="-122"/>
                        <a:ea typeface="微软雅黑" panose="020B0503020204020204" charset="-122"/>
                        <a:cs typeface="黑体" panose="02010609060101010101" charset="-122"/>
                        <a:sym typeface="+mn-ea"/>
                      </a:endParaRPr>
                    </a:p>
                  </a:txBody>
                  <a:tcPr vert="horz" anchor="ctr"/>
                </a:tc>
              </a:tr>
              <a:tr h="1354455">
                <a:tc>
                  <a:txBody>
                    <a:bodyPr wrap="square"/>
                    <a:lstStyle/>
                    <a:p>
                      <a:pPr algn="ctr">
                        <a:buNone/>
                      </a:pPr>
                      <a:r>
                        <a:rPr lang="zh-CN" altLang="en-US" sz="2800" b="1">
                          <a:solidFill>
                            <a:schemeClr val="tx1"/>
                          </a:solidFill>
                          <a:latin typeface="微软雅黑" panose="020B0503020204020204" charset="-122"/>
                          <a:ea typeface="微软雅黑" panose="020B0503020204020204" charset="-122"/>
                        </a:rPr>
                        <a:t>遗嘱继承</a:t>
                      </a:r>
                      <a:endParaRPr lang="zh-CN" altLang="en-US" sz="2800" b="1">
                        <a:solidFill>
                          <a:schemeClr val="tx1"/>
                        </a:solidFill>
                        <a:latin typeface="微软雅黑" panose="020B0503020204020204" charset="-122"/>
                        <a:ea typeface="微软雅黑" panose="020B0503020204020204" charset="-122"/>
                      </a:endParaRPr>
                    </a:p>
                  </a:txBody>
                  <a:tcPr vert="horz" anchor="ctr"/>
                </a:tc>
                <a:tc>
                  <a:txBody>
                    <a:bodyPr wrap="square"/>
                    <a:lstStyle/>
                    <a:p>
                      <a:pPr indent="0" algn="just" fontAlgn="auto">
                        <a:lnSpc>
                          <a:spcPts val="4060"/>
                        </a:lnSpc>
                        <a:buNone/>
                      </a:pP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是在</a:t>
                      </a:r>
                      <a:r>
                        <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法定继承人的范围内</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确定具体继承人及份额，</a:t>
                      </a:r>
                      <a:r>
                        <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其法律效力优先于法定继承</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tc>
              </a:tr>
            </a:tbl>
          </a:graphicData>
        </a:graphic>
      </p:graphicFrame>
      <p:sp>
        <p:nvSpPr>
          <p:cNvPr id="41" name="矩形 40"/>
          <p:cNvSpPr/>
          <p:nvPr>
            <p:custDataLst>
              <p:tags r:id="rId4"/>
            </p:custDataLst>
          </p:nvPr>
        </p:nvSpPr>
        <p:spPr>
          <a:xfrm>
            <a:off x="78105" y="6097270"/>
            <a:ext cx="12113895" cy="654050"/>
          </a:xfrm>
          <a:prstGeom prst="rect">
            <a:avLst/>
          </a:prstGeom>
          <a:solidFill>
            <a:schemeClr val="accent6">
              <a:lumMod val="40000"/>
              <a:lumOff val="60000"/>
            </a:schemeClr>
          </a:solidFill>
          <a:ln w="28575" cmpd="dbl">
            <a:solidFill>
              <a:schemeClr val="accent6"/>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fontAlgn="auto">
              <a:lnSpc>
                <a:spcPts val="3060"/>
              </a:lnSpc>
              <a:spcAft>
                <a:spcPts val="600"/>
              </a:spcAft>
            </a:pPr>
            <a:r>
              <a:rPr lang="en-US" altLang="zh-CN" sz="2500" b="1">
                <a:solidFill>
                  <a:srgbClr val="7030A0"/>
                </a:solidFill>
                <a:latin typeface="微软雅黑" panose="020B0503020204020204" charset="-122"/>
                <a:ea typeface="微软雅黑" panose="020B0503020204020204" charset="-122"/>
                <a:cs typeface="楷体" panose="02010609060101010101" charset="-122"/>
              </a:rPr>
              <a:t>  </a:t>
            </a:r>
            <a:r>
              <a:rPr lang="zh-CN" altLang="en-US" sz="2000" b="1">
                <a:solidFill>
                  <a:srgbClr val="C00000"/>
                </a:solidFill>
                <a:latin typeface="微软雅黑" panose="020B0503020204020204" charset="-122"/>
                <a:ea typeface="微软雅黑" panose="020B0503020204020204" charset="-122"/>
                <a:cs typeface="楷体" panose="02010609060101010101" charset="-122"/>
              </a:rPr>
              <a:t>【注意】</a:t>
            </a:r>
            <a:r>
              <a:rPr lang="zh-CN" altLang="en-US" sz="2000" b="1">
                <a:solidFill>
                  <a:schemeClr val="tx1"/>
                </a:solidFill>
                <a:latin typeface="微软雅黑" panose="020B0503020204020204" charset="-122"/>
                <a:ea typeface="微软雅黑" panose="020B0503020204020204" charset="-122"/>
                <a:cs typeface="楷体" panose="02010609060101010101" charset="-122"/>
              </a:rPr>
              <a:t>无论是遗嘱继承还是遗赠，都应当为</a:t>
            </a:r>
            <a:r>
              <a:rPr lang="zh-CN" altLang="en-US" sz="2000" b="1">
                <a:solidFill>
                  <a:srgbClr val="0070C0"/>
                </a:solidFill>
                <a:latin typeface="微软雅黑" panose="020B0503020204020204" charset="-122"/>
                <a:ea typeface="微软雅黑" panose="020B0503020204020204" charset="-122"/>
                <a:cs typeface="楷体" panose="02010609060101010101" charset="-122"/>
              </a:rPr>
              <a:t>缺乏劳动能力又没有生活来源的继承人</a:t>
            </a:r>
            <a:r>
              <a:rPr lang="zh-CN" altLang="en-US" sz="2000" b="1">
                <a:solidFill>
                  <a:schemeClr val="tx1"/>
                </a:solidFill>
                <a:latin typeface="微软雅黑" panose="020B0503020204020204" charset="-122"/>
                <a:ea typeface="微软雅黑" panose="020B0503020204020204" charset="-122"/>
                <a:cs typeface="楷体" panose="02010609060101010101" charset="-122"/>
              </a:rPr>
              <a:t>保留</a:t>
            </a:r>
            <a:r>
              <a:rPr lang="zh-CN" altLang="en-US" sz="2000" b="1">
                <a:solidFill>
                  <a:srgbClr val="FF0000"/>
                </a:solidFill>
                <a:latin typeface="微软雅黑" panose="020B0503020204020204" charset="-122"/>
                <a:ea typeface="微软雅黑" panose="020B0503020204020204" charset="-122"/>
                <a:cs typeface="楷体" panose="02010609060101010101" charset="-122"/>
              </a:rPr>
              <a:t>必要的遗产份额</a:t>
            </a:r>
            <a:r>
              <a:rPr lang="zh-CN" altLang="en-US" sz="2000" b="1">
                <a:solidFill>
                  <a:schemeClr val="tx1"/>
                </a:solidFill>
                <a:latin typeface="微软雅黑" panose="020B0503020204020204" charset="-122"/>
                <a:ea typeface="微软雅黑" panose="020B0503020204020204" charset="-122"/>
                <a:cs typeface="楷体" panose="02010609060101010101" charset="-122"/>
              </a:rPr>
              <a:t>。</a:t>
            </a:r>
            <a:endParaRPr lang="zh-CN" altLang="en-US" sz="2000" b="1">
              <a:solidFill>
                <a:schemeClr val="tx1"/>
              </a:solidFill>
              <a:latin typeface="微软雅黑" panose="020B0503020204020204" charset="-122"/>
              <a:ea typeface="微软雅黑" panose="020B0503020204020204" charset="-122"/>
              <a:cs typeface="楷体" panose="02010609060101010101" charset="-122"/>
            </a:endParaRPr>
          </a:p>
        </p:txBody>
      </p:sp>
      <p:sp>
        <p:nvSpPr>
          <p:cNvPr id="14" name="对话气泡: 圆角矩形 3"/>
          <p:cNvSpPr/>
          <p:nvPr>
            <p:custDataLst>
              <p:tags r:id="rId5"/>
            </p:custDataLst>
          </p:nvPr>
        </p:nvSpPr>
        <p:spPr>
          <a:xfrm>
            <a:off x="7325360" y="112395"/>
            <a:ext cx="3344545" cy="750570"/>
          </a:xfrm>
          <a:prstGeom prst="wedgeRoundRectCallout">
            <a:avLst>
              <a:gd name="adj1" fmla="val -7774"/>
              <a:gd name="adj2" fmla="val 74111"/>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charset="-122"/>
                <a:ea typeface="微软雅黑" panose="020B0503020204020204" charset="-122"/>
              </a:rPr>
              <a:t>即：所立遗嘱无需经别人同意，是个人行为。</a:t>
            </a:r>
            <a:endParaRPr lang="zh-CN" altLang="en-US" sz="2400" b="1">
              <a:solidFill>
                <a:schemeClr val="bg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60985" y="170180"/>
            <a:ext cx="5921375"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、遗嘱的种类、效力及意义</a:t>
            </a:r>
            <a:endPar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112395" y="939165"/>
            <a:ext cx="11976100" cy="4026535"/>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3380"/>
              </a:lnSpc>
              <a:spcBef>
                <a:spcPct val="0"/>
              </a:spcBef>
              <a:spcAft>
                <a:spcPct val="0"/>
              </a:spcAft>
            </a:pP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（1）种类</a:t>
            </a:r>
            <a:r>
              <a:rPr lang="zh-CN" altLang="en-US" sz="2400" b="1">
                <a:latin typeface="微软雅黑" panose="020B0503020204020204" charset="-122"/>
                <a:ea typeface="微软雅黑" panose="020B0503020204020204" charset="-122"/>
                <a:cs typeface="微软雅黑" panose="020B0503020204020204" charset="-122"/>
              </a:rPr>
              <a:t>：民法典规定，遗嘱有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自书遗嘱</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代书遗嘱</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打印遗嘱</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录音录像遗嘱</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口头遗嘱</a:t>
            </a:r>
            <a:r>
              <a:rPr lang="zh-CN" altLang="en-US" sz="2400" b="1">
                <a:latin typeface="微软雅黑" panose="020B0503020204020204" charset="-122"/>
                <a:ea typeface="微软雅黑" panose="020B0503020204020204" charset="-122"/>
                <a:cs typeface="微软雅黑" panose="020B0503020204020204" charset="-122"/>
              </a:rPr>
              <a:t>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公证遗嘱</a:t>
            </a:r>
            <a:r>
              <a:rPr lang="zh-CN" altLang="en-US" sz="2400" b="1">
                <a:latin typeface="微软雅黑" panose="020B0503020204020204" charset="-122"/>
                <a:ea typeface="微软雅黑" panose="020B0503020204020204" charset="-122"/>
                <a:cs typeface="微软雅黑" panose="020B0503020204020204" charset="-122"/>
              </a:rPr>
              <a:t>六种。</a:t>
            </a:r>
            <a:endParaRPr lang="zh-CN" altLang="en-US" sz="2400" b="1">
              <a:latin typeface="微软雅黑" panose="020B0503020204020204" charset="-122"/>
              <a:ea typeface="微软雅黑" panose="020B0503020204020204" charset="-122"/>
              <a:cs typeface="微软雅黑" panose="020B0503020204020204" charset="-122"/>
            </a:endParaRPr>
          </a:p>
          <a:p>
            <a:pPr indent="0" algn="just" fontAlgn="auto">
              <a:lnSpc>
                <a:spcPts val="3380"/>
              </a:lnSpc>
              <a:spcBef>
                <a:spcPct val="0"/>
              </a:spcBef>
              <a:spcAft>
                <a:spcPct val="0"/>
              </a:spcAft>
            </a:pP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B050"/>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）效力</a:t>
            </a:r>
            <a:r>
              <a:rPr lang="zh-CN" altLang="en-US" sz="2400" b="1">
                <a:latin typeface="微软雅黑" panose="020B0503020204020204" charset="-122"/>
                <a:ea typeface="微软雅黑" panose="020B0503020204020204" charset="-122"/>
                <a:cs typeface="微软雅黑" panose="020B0503020204020204" charset="-122"/>
              </a:rPr>
              <a:t>：</a:t>
            </a:r>
            <a:r>
              <a:rPr lang="zh-CN" sz="2400" b="1">
                <a:effectLst/>
                <a:latin typeface="微软雅黑" panose="020B0503020204020204" charset="-122"/>
                <a:ea typeface="微软雅黑" panose="020B0503020204020204" charset="-122"/>
                <a:cs typeface="微软雅黑" panose="020B0503020204020204" charset="-122"/>
                <a:sym typeface="+mn-ea"/>
              </a:rPr>
              <a:t>①</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代书遗嘱、打印遗嘱、录音录像遗嘱、口头遗嘱</a:t>
            </a:r>
            <a:r>
              <a:rPr lang="zh-CN" altLang="en-US" sz="2400" b="1">
                <a:effectLst/>
                <a:latin typeface="微软雅黑" panose="020B0503020204020204" charset="-122"/>
                <a:ea typeface="微软雅黑" panose="020B0503020204020204" charset="-122"/>
                <a:cs typeface="微软雅黑" panose="020B0503020204020204" charset="-122"/>
                <a:sym typeface="+mn-ea"/>
              </a:rPr>
              <a:t>须有</a:t>
            </a:r>
            <a:r>
              <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两个以上无利害关系的见证人在场见证才能生效</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pPr marR="0" lvl="0" indent="0" fontAlgn="auto">
              <a:lnSpc>
                <a:spcPts val="3380"/>
              </a:lnSpc>
              <a:spcAft>
                <a:spcPct val="0"/>
              </a:spcAft>
            </a:pPr>
            <a:r>
              <a:rPr lang="zh-CN" altLang="en-US" sz="2400" b="1">
                <a:effectLst/>
                <a:latin typeface="微软雅黑" panose="020B0503020204020204" charset="-122"/>
                <a:ea typeface="微软雅黑" panose="020B0503020204020204" charset="-122"/>
                <a:cs typeface="微软雅黑" panose="020B0503020204020204" charset="-122"/>
                <a:sym typeface="+mn-ea"/>
              </a:rPr>
              <a:t>②遗嘱人立有内容相抵触的前后数份遗嘱，</a:t>
            </a:r>
            <a:r>
              <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以最后的遗嘱为准</a:t>
            </a:r>
            <a:r>
              <a:rPr lang="en-US" altLang="zh-CN"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a:t>
            </a:r>
            <a:endPar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endParaRPr>
          </a:p>
          <a:p>
            <a:pPr marR="0" lvl="0" indent="0" fontAlgn="auto">
              <a:lnSpc>
                <a:spcPts val="3380"/>
              </a:lnSpc>
              <a:spcAft>
                <a:spcPct val="0"/>
              </a:spcAft>
            </a:pPr>
            <a:r>
              <a:rPr lang="zh-CN" altLang="en-US" sz="2400" b="1" u="heavy">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③根据《民法典》第一千一百三十八条规定，遗嘱人在</a:t>
            </a:r>
            <a:r>
              <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危急情况</a:t>
            </a:r>
            <a:r>
              <a:rPr lang="zh-CN" altLang="en-US" sz="2400" b="1" u="heavy">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下，可以立</a:t>
            </a:r>
            <a:r>
              <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口头遗嘱</a:t>
            </a:r>
            <a:r>
              <a:rPr lang="zh-CN" altLang="en-US" sz="2400" b="1" u="heavy">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a:t>
            </a:r>
            <a:r>
              <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危急情况解除后</a:t>
            </a:r>
            <a:r>
              <a:rPr lang="zh-CN" altLang="en-US" sz="2400" b="1" u="heavy">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，遗嘱人能够用书面或者录音录像形式立遗嘱的，所立的口头遗嘱</a:t>
            </a:r>
            <a:r>
              <a:rPr lang="zh-CN" altLang="en-US" sz="2400" b="1" u="heavy">
                <a:solidFill>
                  <a:srgbClr val="FF0000"/>
                </a:solidFill>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无效</a:t>
            </a:r>
            <a:r>
              <a:rPr lang="zh-CN" altLang="en-US" sz="2400" b="1" u="heavy">
                <a:effectLst/>
                <a:uFill>
                  <a:solidFill>
                    <a:srgbClr val="7030A0"/>
                  </a:solidFill>
                </a:uFill>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just" fontAlgn="auto">
              <a:lnSpc>
                <a:spcPts val="3380"/>
              </a:lnSpc>
              <a:spcBef>
                <a:spcPct val="0"/>
              </a:spcBef>
              <a:spcAft>
                <a:spcPct val="0"/>
              </a:spcAft>
            </a:pP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（3）意义</a:t>
            </a:r>
            <a:r>
              <a:rPr lang="zh-CN" altLang="en-US" sz="2400" b="1">
                <a:latin typeface="微软雅黑" panose="020B0503020204020204" charset="-122"/>
                <a:ea typeface="微软雅黑" panose="020B0503020204020204" charset="-122"/>
                <a:cs typeface="微软雅黑" panose="020B0503020204020204" charset="-122"/>
                <a:sym typeface="+mn-ea"/>
              </a:rPr>
              <a:t>：随着经济的发展和社会的进步，个人合法财产日益增多，通过遗嘱处分财产，既是</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对遗嘱人意愿的尊重</a:t>
            </a:r>
            <a:r>
              <a:rPr lang="zh-CN" altLang="en-US" sz="2400" b="1">
                <a:latin typeface="微软雅黑" panose="020B0503020204020204" charset="-122"/>
                <a:ea typeface="微软雅黑" panose="020B0503020204020204" charset="-122"/>
                <a:cs typeface="微软雅黑" panose="020B0503020204020204" charset="-122"/>
                <a:sym typeface="+mn-ea"/>
              </a:rPr>
              <a:t>，又有助于</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减少继承人之间的分歧</a:t>
            </a:r>
            <a:r>
              <a:rPr lang="zh-CN" altLang="en-US" sz="2400" b="1">
                <a:latin typeface="微软雅黑" panose="020B0503020204020204" charset="-122"/>
                <a:ea typeface="微软雅黑" panose="020B0503020204020204" charset="-122"/>
                <a:cs typeface="微软雅黑" panose="020B0503020204020204" charset="-122"/>
                <a:sym typeface="+mn-ea"/>
              </a:rPr>
              <a:t>，有利于</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整个家庭的和睦</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41" name="矩形 40"/>
          <p:cNvSpPr/>
          <p:nvPr>
            <p:custDataLst>
              <p:tags r:id="rId3"/>
            </p:custDataLst>
          </p:nvPr>
        </p:nvSpPr>
        <p:spPr>
          <a:xfrm>
            <a:off x="596900" y="5212715"/>
            <a:ext cx="10997565" cy="1468755"/>
          </a:xfrm>
          <a:prstGeom prst="rect">
            <a:avLst/>
          </a:prstGeom>
          <a:solidFill>
            <a:schemeClr val="accent1">
              <a:lumMod val="20000"/>
              <a:lumOff val="80000"/>
            </a:schemeClr>
          </a:solidFill>
          <a:ln w="28575" cmpd="dbl">
            <a:solidFill>
              <a:schemeClr val="accent1">
                <a:shade val="50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ts val="3360"/>
              </a:lnSpc>
              <a:spcAft>
                <a:spcPts val="600"/>
              </a:spcAft>
            </a:pPr>
            <a:r>
              <a:rPr lang="zh-CN" altLang="en-US" sz="20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自书遗嘱</a:t>
            </a:r>
            <a:r>
              <a:rPr lang="zh-CN" altLang="en-US" sz="2000" b="1">
                <a:solidFill>
                  <a:schemeClr val="tx1"/>
                </a:solidFill>
                <a:latin typeface="微软雅黑" panose="020B0503020204020204" charset="-122"/>
                <a:ea typeface="微软雅黑" panose="020B0503020204020204" charset="-122"/>
                <a:cs typeface="楷体" panose="02010609060101010101" charset="-122"/>
              </a:rPr>
              <a:t>是指遗嘱人</a:t>
            </a:r>
            <a:r>
              <a:rPr lang="zh-CN" altLang="en-US" sz="2000" b="1">
                <a:solidFill>
                  <a:srgbClr val="FF0000"/>
                </a:solidFill>
                <a:latin typeface="微软雅黑" panose="020B0503020204020204" charset="-122"/>
                <a:ea typeface="微软雅黑" panose="020B0503020204020204" charset="-122"/>
                <a:cs typeface="楷体" panose="02010609060101010101" charset="-122"/>
              </a:rPr>
              <a:t>亲笔书写</a:t>
            </a:r>
            <a:r>
              <a:rPr lang="zh-CN" altLang="en-US" sz="2000" b="1">
                <a:solidFill>
                  <a:schemeClr val="tx1"/>
                </a:solidFill>
                <a:latin typeface="微软雅黑" panose="020B0503020204020204" charset="-122"/>
                <a:ea typeface="微软雅黑" panose="020B0503020204020204" charset="-122"/>
                <a:cs typeface="楷体" panose="02010609060101010101" charset="-122"/>
              </a:rPr>
              <a:t>的遗嘱。自书遗嘱由遗嘱人</a:t>
            </a:r>
            <a:r>
              <a:rPr lang="zh-CN" altLang="en-US" sz="2000" b="1">
                <a:solidFill>
                  <a:srgbClr val="FF0000"/>
                </a:solidFill>
                <a:latin typeface="微软雅黑" panose="020B0503020204020204" charset="-122"/>
                <a:ea typeface="微软雅黑" panose="020B0503020204020204" charset="-122"/>
                <a:cs typeface="楷体" panose="02010609060101010101" charset="-122"/>
              </a:rPr>
              <a:t>亲笔书写</a:t>
            </a:r>
            <a:r>
              <a:rPr lang="zh-CN" altLang="en-US" sz="2000" b="1">
                <a:solidFill>
                  <a:schemeClr val="tx1"/>
                </a:solidFill>
                <a:latin typeface="微软雅黑" panose="020B0503020204020204" charset="-122"/>
                <a:ea typeface="微软雅黑" panose="020B0503020204020204" charset="-122"/>
                <a:cs typeface="楷体" panose="02010609060101010101" charset="-122"/>
              </a:rPr>
              <a:t>、</a:t>
            </a:r>
            <a:r>
              <a:rPr lang="zh-CN" altLang="en-US" sz="2000" b="1">
                <a:solidFill>
                  <a:srgbClr val="FF0000"/>
                </a:solidFill>
                <a:latin typeface="微软雅黑" panose="020B0503020204020204" charset="-122"/>
                <a:ea typeface="微软雅黑" panose="020B0503020204020204" charset="-122"/>
                <a:cs typeface="楷体" panose="02010609060101010101" charset="-122"/>
              </a:rPr>
              <a:t>亲自签名</a:t>
            </a:r>
            <a:r>
              <a:rPr lang="zh-CN" altLang="en-US" sz="2000" b="1">
                <a:solidFill>
                  <a:schemeClr val="tx1"/>
                </a:solidFill>
                <a:latin typeface="微软雅黑" panose="020B0503020204020204" charset="-122"/>
                <a:ea typeface="微软雅黑" panose="020B0503020204020204" charset="-122"/>
                <a:cs typeface="楷体" panose="02010609060101010101" charset="-122"/>
              </a:rPr>
              <a:t>，</a:t>
            </a:r>
            <a:r>
              <a:rPr lang="zh-CN" altLang="en-US" sz="2000" b="1">
                <a:solidFill>
                  <a:srgbClr val="FF0000"/>
                </a:solidFill>
                <a:latin typeface="微软雅黑" panose="020B0503020204020204" charset="-122"/>
                <a:ea typeface="微软雅黑" panose="020B0503020204020204" charset="-122"/>
                <a:cs typeface="楷体" panose="02010609060101010101" charset="-122"/>
              </a:rPr>
              <a:t>注明年、月、日</a:t>
            </a:r>
            <a:r>
              <a:rPr lang="zh-CN" altLang="en-US" sz="2000" b="1">
                <a:solidFill>
                  <a:schemeClr val="tx1"/>
                </a:solidFill>
                <a:latin typeface="微软雅黑" panose="020B0503020204020204" charset="-122"/>
                <a:ea typeface="微软雅黑" panose="020B0503020204020204" charset="-122"/>
                <a:cs typeface="楷体" panose="02010609060101010101" charset="-122"/>
              </a:rPr>
              <a:t>。</a:t>
            </a:r>
            <a:endParaRPr lang="zh-CN" altLang="en-US" sz="2000" b="1">
              <a:solidFill>
                <a:schemeClr val="tx1"/>
              </a:solidFill>
              <a:latin typeface="微软雅黑" panose="020B0503020204020204" charset="-122"/>
              <a:ea typeface="微软雅黑" panose="020B0503020204020204" charset="-122"/>
              <a:cs typeface="楷体" panose="02010609060101010101" charset="-122"/>
            </a:endParaRPr>
          </a:p>
          <a:p>
            <a:pPr indent="0" algn="just" fontAlgn="auto">
              <a:lnSpc>
                <a:spcPts val="3360"/>
              </a:lnSpc>
              <a:spcAft>
                <a:spcPts val="600"/>
              </a:spcAft>
            </a:pPr>
            <a:r>
              <a:rPr lang="zh-CN" altLang="en-US" sz="2000" b="1">
                <a:solidFill>
                  <a:srgbClr val="FF0000"/>
                </a:solidFill>
                <a:latin typeface="微软雅黑" panose="020B0503020204020204" charset="-122"/>
                <a:ea typeface="微软雅黑" panose="020B0503020204020204" charset="-122"/>
                <a:cs typeface="楷体" panose="02010609060101010101" charset="-122"/>
              </a:rPr>
              <a:t>遗嘱内容打印后，遗嘱人签名的</a:t>
            </a:r>
            <a:r>
              <a:rPr lang="zh-CN" altLang="en-US" sz="2000" b="1">
                <a:solidFill>
                  <a:schemeClr val="tx1"/>
                </a:solidFill>
                <a:latin typeface="微软雅黑" panose="020B0503020204020204" charset="-122"/>
                <a:ea typeface="微软雅黑" panose="020B0503020204020204" charset="-122"/>
                <a:cs typeface="楷体" panose="02010609060101010101" charset="-122"/>
              </a:rPr>
              <a:t>，属于</a:t>
            </a:r>
            <a:r>
              <a:rPr lang="zh-CN" altLang="en-US" sz="20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打印遗嘱</a:t>
            </a:r>
            <a:r>
              <a:rPr lang="zh-CN" altLang="en-US" sz="2000" b="1">
                <a:solidFill>
                  <a:schemeClr val="tx1"/>
                </a:solidFill>
                <a:latin typeface="微软雅黑" panose="020B0503020204020204" charset="-122"/>
                <a:ea typeface="微软雅黑" panose="020B0503020204020204" charset="-122"/>
                <a:cs typeface="楷体" panose="02010609060101010101" charset="-122"/>
              </a:rPr>
              <a:t>。</a:t>
            </a:r>
            <a:r>
              <a:rPr lang="zh-CN" altLang="en-US" sz="2000" b="1">
                <a:solidFill>
                  <a:srgbClr val="FF0000"/>
                </a:solidFill>
                <a:latin typeface="微软雅黑" panose="020B0503020204020204" charset="-122"/>
                <a:ea typeface="微软雅黑" panose="020B0503020204020204" charset="-122"/>
                <a:cs typeface="楷体" panose="02010609060101010101" charset="-122"/>
              </a:rPr>
              <a:t>遗嘱人</a:t>
            </a:r>
            <a:r>
              <a:rPr lang="zh-CN" altLang="en-US" sz="2000" b="1">
                <a:solidFill>
                  <a:schemeClr val="tx1"/>
                </a:solidFill>
                <a:latin typeface="微软雅黑" panose="020B0503020204020204" charset="-122"/>
                <a:ea typeface="微软雅黑" panose="020B0503020204020204" charset="-122"/>
                <a:cs typeface="楷体" panose="02010609060101010101" charset="-122"/>
              </a:rPr>
              <a:t>和</a:t>
            </a:r>
            <a:r>
              <a:rPr lang="zh-CN" altLang="en-US" sz="2000" b="1">
                <a:solidFill>
                  <a:srgbClr val="FF0000"/>
                </a:solidFill>
                <a:latin typeface="微软雅黑" panose="020B0503020204020204" charset="-122"/>
                <a:ea typeface="微软雅黑" panose="020B0503020204020204" charset="-122"/>
                <a:cs typeface="楷体" panose="02010609060101010101" charset="-122"/>
              </a:rPr>
              <a:t>见证人</a:t>
            </a:r>
            <a:r>
              <a:rPr lang="zh-CN" altLang="en-US" sz="2000" b="1">
                <a:solidFill>
                  <a:schemeClr val="tx1"/>
                </a:solidFill>
                <a:latin typeface="微软雅黑" panose="020B0503020204020204" charset="-122"/>
                <a:ea typeface="微软雅黑" panose="020B0503020204020204" charset="-122"/>
                <a:cs typeface="楷体" panose="02010609060101010101" charset="-122"/>
              </a:rPr>
              <a:t>应当在遗嘱</a:t>
            </a:r>
            <a:r>
              <a:rPr lang="zh-CN" altLang="en-US" sz="2000" b="1">
                <a:solidFill>
                  <a:srgbClr val="FF0000"/>
                </a:solidFill>
                <a:latin typeface="微软雅黑" panose="020B0503020204020204" charset="-122"/>
                <a:ea typeface="微软雅黑" panose="020B0503020204020204" charset="-122"/>
                <a:cs typeface="楷体" panose="02010609060101010101" charset="-122"/>
              </a:rPr>
              <a:t>每一页签名，注明年、月、日</a:t>
            </a:r>
            <a:r>
              <a:rPr lang="zh-CN" altLang="en-US" sz="2000" b="1">
                <a:solidFill>
                  <a:schemeClr val="tx1"/>
                </a:solidFill>
                <a:latin typeface="微软雅黑" panose="020B0503020204020204" charset="-122"/>
                <a:ea typeface="微软雅黑" panose="020B0503020204020204" charset="-122"/>
                <a:cs typeface="楷体" panose="02010609060101010101" charset="-122"/>
              </a:rPr>
              <a:t>。</a:t>
            </a:r>
            <a:endParaRPr lang="zh-CN" altLang="en-US" sz="2000" b="1">
              <a:solidFill>
                <a:schemeClr val="tx1"/>
              </a:solidFill>
              <a:latin typeface="微软雅黑" panose="020B0503020204020204" charset="-122"/>
              <a:ea typeface="微软雅黑" panose="020B0503020204020204"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p:nvPr>
            <p:custDataLst>
              <p:tags r:id="rId1"/>
            </p:custDataLst>
          </p:nvPr>
        </p:nvSpPr>
        <p:spPr>
          <a:xfrm>
            <a:off x="68580" y="221615"/>
            <a:ext cx="10629900" cy="1630045"/>
          </a:xfrm>
          <a:prstGeom prst="rect">
            <a:avLst/>
          </a:prstGeom>
          <a:solidFill>
            <a:schemeClr val="accent2">
              <a:lumMod val="20000"/>
              <a:lumOff val="80000"/>
            </a:schemeClr>
          </a:solidFill>
          <a:ln w="28575">
            <a:solidFill>
              <a:schemeClr val="accent5">
                <a:lumMod val="50000"/>
              </a:schemeClr>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R="0" lvl="0" eaLnBrk="1" hangingPunct="1"/>
            <a:r>
              <a:rPr lang="en-US" altLang="zh-CN" sz="2800" b="1">
                <a:latin typeface="微软雅黑" panose="020B0503020204020204" charset="-122"/>
                <a:ea typeface="微软雅黑" panose="020B0503020204020204" charset="-122"/>
                <a:cs typeface="微软雅黑" panose="020B0503020204020204" charset="-122"/>
                <a:sym typeface="+mn-ea"/>
              </a:rPr>
              <a:t>《</a:t>
            </a:r>
            <a:r>
              <a:rPr sz="2400" b="1">
                <a:latin typeface="微软雅黑" panose="020B0503020204020204" charset="-122"/>
                <a:ea typeface="微软雅黑" panose="020B0503020204020204" charset="-122"/>
                <a:cs typeface="微软雅黑" panose="020B0503020204020204" charset="-122"/>
                <a:sym typeface="+mn-ea"/>
              </a:rPr>
              <a:t>民法典</a:t>
            </a:r>
            <a:r>
              <a:rPr lang="en-US" altLang="zh-CN" sz="2400" b="1">
                <a:latin typeface="微软雅黑" panose="020B0503020204020204" charset="-122"/>
                <a:ea typeface="微软雅黑" panose="020B0503020204020204" charset="-122"/>
                <a:cs typeface="微软雅黑" panose="020B0503020204020204" charset="-122"/>
                <a:sym typeface="+mn-ea"/>
              </a:rPr>
              <a:t>》</a:t>
            </a:r>
            <a:r>
              <a:rPr sz="2400" b="1">
                <a:latin typeface="微软雅黑" panose="020B0503020204020204" charset="-122"/>
                <a:ea typeface="微软雅黑" panose="020B0503020204020204" charset="-122"/>
                <a:cs typeface="微软雅黑" panose="020B0503020204020204" charset="-122"/>
                <a:sym typeface="+mn-ea"/>
              </a:rPr>
              <a:t>第一千一百四十条 下列人员</a:t>
            </a:r>
            <a:r>
              <a:rPr sz="24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mn-ea"/>
              </a:rPr>
              <a:t>不能作为遗嘱见证人</a:t>
            </a:r>
            <a:r>
              <a:rPr sz="2400" b="1">
                <a:latin typeface="微软雅黑" panose="020B0503020204020204" charset="-122"/>
                <a:ea typeface="微软雅黑" panose="020B0503020204020204" charset="-122"/>
                <a:cs typeface="微软雅黑" panose="020B0503020204020204" charset="-122"/>
                <a:sym typeface="+mn-ea"/>
              </a:rPr>
              <a:t>：</a:t>
            </a:r>
            <a:endParaRPr sz="2400" b="1">
              <a:latin typeface="微软雅黑" panose="020B0503020204020204" charset="-122"/>
              <a:ea typeface="微软雅黑" panose="020B0503020204020204" charset="-122"/>
              <a:cs typeface="微软雅黑" panose="020B0503020204020204" charset="-122"/>
              <a:sym typeface="+mn-ea"/>
            </a:endParaRPr>
          </a:p>
          <a:p>
            <a:pPr marR="0" lvl="0" eaLnBrk="1" hangingPunct="1"/>
            <a:r>
              <a:rPr sz="2400" b="1">
                <a:latin typeface="微软雅黑" panose="020B0503020204020204" charset="-122"/>
                <a:ea typeface="微软雅黑" panose="020B0503020204020204" charset="-122"/>
                <a:cs typeface="微软雅黑" panose="020B0503020204020204" charset="-122"/>
                <a:sym typeface="+mn-ea"/>
              </a:rPr>
              <a:t>（一）</a:t>
            </a:r>
            <a:r>
              <a:rPr sz="2400" b="1">
                <a:solidFill>
                  <a:srgbClr val="C00000"/>
                </a:solidFill>
                <a:latin typeface="微软雅黑" panose="020B0503020204020204" charset="-122"/>
                <a:ea typeface="微软雅黑" panose="020B0503020204020204" charset="-122"/>
                <a:cs typeface="微软雅黑" panose="020B0503020204020204" charset="-122"/>
                <a:sym typeface="+mn-ea"/>
              </a:rPr>
              <a:t>无民事行为能力人</a:t>
            </a:r>
            <a:r>
              <a:rPr sz="2400" b="1">
                <a:latin typeface="微软雅黑" panose="020B0503020204020204" charset="-122"/>
                <a:ea typeface="微软雅黑" panose="020B0503020204020204" charset="-122"/>
                <a:cs typeface="微软雅黑" panose="020B0503020204020204" charset="-122"/>
                <a:sym typeface="+mn-ea"/>
              </a:rPr>
              <a:t>、</a:t>
            </a:r>
            <a:r>
              <a:rPr sz="2400" b="1">
                <a:solidFill>
                  <a:srgbClr val="C00000"/>
                </a:solidFill>
                <a:latin typeface="微软雅黑" panose="020B0503020204020204" charset="-122"/>
                <a:ea typeface="微软雅黑" panose="020B0503020204020204" charset="-122"/>
                <a:cs typeface="微软雅黑" panose="020B0503020204020204" charset="-122"/>
                <a:sym typeface="+mn-ea"/>
              </a:rPr>
              <a:t>限制民事行为能力人</a:t>
            </a:r>
            <a:r>
              <a:rPr sz="2400" b="1">
                <a:latin typeface="微软雅黑" panose="020B0503020204020204" charset="-122"/>
                <a:ea typeface="微软雅黑" panose="020B0503020204020204" charset="-122"/>
                <a:cs typeface="微软雅黑" panose="020B0503020204020204" charset="-122"/>
                <a:sym typeface="+mn-ea"/>
              </a:rPr>
              <a:t>以及其他不具有见证能力的人；</a:t>
            </a:r>
            <a:endParaRPr sz="2400" b="1">
              <a:latin typeface="微软雅黑" panose="020B0503020204020204" charset="-122"/>
              <a:ea typeface="微软雅黑" panose="020B0503020204020204" charset="-122"/>
              <a:cs typeface="微软雅黑" panose="020B0503020204020204" charset="-122"/>
              <a:sym typeface="+mn-ea"/>
            </a:endParaRPr>
          </a:p>
          <a:p>
            <a:pPr marR="0" lvl="0" eaLnBrk="1" hangingPunct="1"/>
            <a:r>
              <a:rPr sz="2400" b="1">
                <a:latin typeface="微软雅黑" panose="020B0503020204020204" charset="-122"/>
                <a:ea typeface="微软雅黑" panose="020B0503020204020204" charset="-122"/>
                <a:cs typeface="微软雅黑" panose="020B0503020204020204" charset="-122"/>
                <a:sym typeface="+mn-ea"/>
              </a:rPr>
              <a:t>（二）继承人、受遗赠人；</a:t>
            </a:r>
            <a:br>
              <a:rPr sz="2400" b="1">
                <a:latin typeface="微软雅黑" panose="020B0503020204020204" charset="-122"/>
                <a:ea typeface="微软雅黑" panose="020B0503020204020204" charset="-122"/>
                <a:cs typeface="微软雅黑" panose="020B0503020204020204" charset="-122"/>
                <a:sym typeface="+mn-ea"/>
              </a:rPr>
            </a:br>
            <a:r>
              <a:rPr sz="2400" b="1">
                <a:latin typeface="微软雅黑" panose="020B0503020204020204" charset="-122"/>
                <a:ea typeface="微软雅黑" panose="020B0503020204020204" charset="-122"/>
                <a:cs typeface="微软雅黑" panose="020B0503020204020204" charset="-122"/>
                <a:sym typeface="+mn-ea"/>
              </a:rPr>
              <a:t>（三）与继承人、受遗赠人有利害关系的人。</a:t>
            </a:r>
            <a:endParaRPr lang="zh-CN" altLang="en-US" sz="2400" b="1">
              <a:latin typeface="微软雅黑" panose="020B0503020204020204" charset="-122"/>
              <a:ea typeface="微软雅黑" panose="020B0503020204020204" charset="-122"/>
            </a:endParaRPr>
          </a:p>
        </p:txBody>
      </p:sp>
      <p:sp>
        <p:nvSpPr>
          <p:cNvPr id="24578" name="矩形 1"/>
          <p:cNvSpPr/>
          <p:nvPr>
            <p:custDataLst>
              <p:tags r:id="rId2"/>
            </p:custDataLst>
          </p:nvPr>
        </p:nvSpPr>
        <p:spPr>
          <a:xfrm>
            <a:off x="69215" y="1955165"/>
            <a:ext cx="11983720" cy="1198880"/>
          </a:xfrm>
          <a:prstGeom prst="rect">
            <a:avLst/>
          </a:prstGeom>
          <a:solidFill>
            <a:schemeClr val="accent2">
              <a:lumMod val="20000"/>
              <a:lumOff val="80000"/>
            </a:schemeClr>
          </a:solidFill>
          <a:ln w="38100">
            <a:solidFill>
              <a:srgbClr val="002060"/>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eaLnBrk="1" hangingPunct="1"/>
            <a:r>
              <a:rPr lang="en-US" altLang="zh-CN" sz="2400" b="1">
                <a:latin typeface="微软雅黑" panose="020B0503020204020204" charset="-122"/>
                <a:ea typeface="微软雅黑" panose="020B0503020204020204" charset="-122"/>
                <a:cs typeface="微软雅黑" panose="020B0503020204020204" charset="-122"/>
                <a:sym typeface="+mn-ea"/>
              </a:rPr>
              <a:t>《</a:t>
            </a:r>
            <a:r>
              <a:rPr sz="2400" b="1">
                <a:latin typeface="微软雅黑" panose="020B0503020204020204" charset="-122"/>
                <a:ea typeface="微软雅黑" panose="020B0503020204020204" charset="-122"/>
                <a:cs typeface="微软雅黑" panose="020B0503020204020204" charset="-122"/>
                <a:sym typeface="+mn-ea"/>
              </a:rPr>
              <a:t>民法典</a:t>
            </a:r>
            <a:r>
              <a:rPr lang="en-US" altLang="zh-CN" sz="2400" b="1">
                <a:latin typeface="微软雅黑" panose="020B0503020204020204" charset="-122"/>
                <a:ea typeface="微软雅黑" panose="020B0503020204020204" charset="-122"/>
                <a:cs typeface="微软雅黑" panose="020B0503020204020204" charset="-122"/>
                <a:sym typeface="+mn-ea"/>
              </a:rPr>
              <a:t>》</a:t>
            </a:r>
            <a:r>
              <a:rPr sz="2400" b="1">
                <a:latin typeface="微软雅黑" panose="020B0503020204020204" charset="-122"/>
                <a:ea typeface="微软雅黑" panose="020B0503020204020204" charset="-122"/>
                <a:cs typeface="微软雅黑" panose="020B0503020204020204" charset="-122"/>
                <a:sym typeface="+mn-ea"/>
              </a:rPr>
              <a:t>第一千一百四十三条 </a:t>
            </a:r>
            <a:r>
              <a:rPr sz="2400" b="1">
                <a:solidFill>
                  <a:srgbClr val="FF0000"/>
                </a:solidFill>
                <a:latin typeface="微软雅黑" panose="020B0503020204020204" charset="-122"/>
                <a:ea typeface="微软雅黑" panose="020B0503020204020204" charset="-122"/>
                <a:cs typeface="微软雅黑" panose="020B0503020204020204" charset="-122"/>
                <a:sym typeface="+mn-ea"/>
              </a:rPr>
              <a:t>无民事行为能力人或者限制民事行为能力人所立的遗嘱无效。</a:t>
            </a:r>
            <a:r>
              <a:rPr sz="2400" b="1">
                <a:latin typeface="微软雅黑" panose="020B0503020204020204" charset="-122"/>
                <a:ea typeface="微软雅黑" panose="020B0503020204020204" charset="-122"/>
                <a:cs typeface="微软雅黑" panose="020B0503020204020204" charset="-122"/>
                <a:sym typeface="+mn-ea"/>
              </a:rPr>
              <a:t>遗嘱必须表示遗嘱人的</a:t>
            </a:r>
            <a:r>
              <a:rPr sz="2400" b="1">
                <a:solidFill>
                  <a:srgbClr val="FF0000"/>
                </a:solidFill>
                <a:latin typeface="微软雅黑" panose="020B0503020204020204" charset="-122"/>
                <a:ea typeface="微软雅黑" panose="020B0503020204020204" charset="-122"/>
                <a:cs typeface="微软雅黑" panose="020B0503020204020204" charset="-122"/>
                <a:sym typeface="+mn-ea"/>
              </a:rPr>
              <a:t>真实意思</a:t>
            </a:r>
            <a:r>
              <a:rPr sz="2400" b="1">
                <a:latin typeface="微软雅黑" panose="020B0503020204020204" charset="-122"/>
                <a:ea typeface="微软雅黑" panose="020B0503020204020204" charset="-122"/>
                <a:cs typeface="微软雅黑" panose="020B0503020204020204" charset="-122"/>
                <a:sym typeface="+mn-ea"/>
              </a:rPr>
              <a:t>，受欺诈、胁迫所立的遗嘱无效。</a:t>
            </a:r>
            <a:r>
              <a:rPr sz="2400" b="1">
                <a:solidFill>
                  <a:srgbClr val="FF0000"/>
                </a:solidFill>
                <a:latin typeface="微软雅黑" panose="020B0503020204020204" charset="-122"/>
                <a:ea typeface="微软雅黑" panose="020B0503020204020204" charset="-122"/>
                <a:cs typeface="微软雅黑" panose="020B0503020204020204" charset="-122"/>
                <a:sym typeface="+mn-ea"/>
              </a:rPr>
              <a:t>伪造</a:t>
            </a:r>
            <a:r>
              <a:rPr sz="2400" b="1">
                <a:latin typeface="微软雅黑" panose="020B0503020204020204" charset="-122"/>
                <a:ea typeface="微软雅黑" panose="020B0503020204020204" charset="-122"/>
                <a:cs typeface="微软雅黑" panose="020B0503020204020204" charset="-122"/>
                <a:sym typeface="+mn-ea"/>
              </a:rPr>
              <a:t>的遗嘱无效。遗嘱</a:t>
            </a:r>
            <a:r>
              <a:rPr sz="2400" b="1">
                <a:solidFill>
                  <a:srgbClr val="FF0000"/>
                </a:solidFill>
                <a:latin typeface="微软雅黑" panose="020B0503020204020204" charset="-122"/>
                <a:ea typeface="微软雅黑" panose="020B0503020204020204" charset="-122"/>
                <a:cs typeface="微软雅黑" panose="020B0503020204020204" charset="-122"/>
                <a:sym typeface="+mn-ea"/>
              </a:rPr>
              <a:t>被篡改</a:t>
            </a:r>
            <a:r>
              <a:rPr sz="2400" b="1">
                <a:latin typeface="微软雅黑" panose="020B0503020204020204" charset="-122"/>
                <a:ea typeface="微软雅黑" panose="020B0503020204020204" charset="-122"/>
                <a:cs typeface="微软雅黑" panose="020B0503020204020204" charset="-122"/>
                <a:sym typeface="+mn-ea"/>
              </a:rPr>
              <a:t>的，篡改的内容无效。</a:t>
            </a:r>
            <a:endParaRPr lang="zh-CN" altLang="en-US" sz="2400" b="1">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139065" y="3154045"/>
            <a:ext cx="11913870" cy="2968625"/>
          </a:xfrm>
          <a:prstGeom prst="rect">
            <a:avLst/>
          </a:prstGeom>
          <a:noFill/>
        </p:spPr>
        <p:txBody>
          <a:bodyPr wrap="square" rtlCol="0" anchor="t">
            <a:spAutoFit/>
          </a:bodyPr>
          <a:lstStyle/>
          <a:p>
            <a:pPr algn="just">
              <a:lnSpc>
                <a:spcPct val="130000"/>
              </a:lnSpc>
              <a:spcAft>
                <a:spcPct val="0"/>
              </a:spcAft>
            </a:pPr>
            <a:r>
              <a:rPr lang="zh-CN" altLang="zh-CN" sz="2400" b="1" kern="100">
                <a:latin typeface="微软雅黑" panose="020B0503020204020204" charset="-122"/>
                <a:ea typeface="微软雅黑" panose="020B0503020204020204" charset="-122"/>
                <a:cs typeface="微软雅黑" panose="020B0503020204020204" charset="-122"/>
                <a:sym typeface="+mn-ea"/>
              </a:rPr>
              <a:t>【练一练】甲有乙、丙和丁三个女儿。甲于</a:t>
            </a:r>
            <a:r>
              <a:rPr lang="en-US" altLang="zh-CN" sz="2400" b="1" kern="100">
                <a:latin typeface="微软雅黑" panose="020B0503020204020204" charset="-122"/>
                <a:ea typeface="微软雅黑" panose="020B0503020204020204" charset="-122"/>
                <a:cs typeface="微软雅黑" panose="020B0503020204020204" charset="-122"/>
                <a:sym typeface="+mn-ea"/>
              </a:rPr>
              <a:t>2018</a:t>
            </a:r>
            <a:r>
              <a:rPr lang="zh-CN" altLang="zh-CN" sz="2400" b="1" kern="100">
                <a:latin typeface="微软雅黑" panose="020B0503020204020204" charset="-122"/>
                <a:ea typeface="微软雅黑" panose="020B0503020204020204" charset="-122"/>
                <a:cs typeface="微软雅黑" panose="020B0503020204020204" charset="-122"/>
                <a:sym typeface="+mn-ea"/>
              </a:rPr>
              <a:t>年</a:t>
            </a:r>
            <a:r>
              <a:rPr lang="en-US" altLang="zh-CN" sz="2400" b="1" kern="100">
                <a:latin typeface="微软雅黑" panose="020B0503020204020204" charset="-122"/>
                <a:ea typeface="微软雅黑" panose="020B0503020204020204" charset="-122"/>
                <a:cs typeface="微软雅黑" panose="020B0503020204020204" charset="-122"/>
                <a:sym typeface="+mn-ea"/>
              </a:rPr>
              <a:t>1</a:t>
            </a:r>
            <a:r>
              <a:rPr lang="zh-CN" altLang="zh-CN" sz="2400" b="1" kern="100">
                <a:latin typeface="微软雅黑" panose="020B0503020204020204" charset="-122"/>
                <a:ea typeface="微软雅黑" panose="020B0503020204020204" charset="-122"/>
                <a:cs typeface="微软雅黑" panose="020B0503020204020204" charset="-122"/>
                <a:sym typeface="+mn-ea"/>
              </a:rPr>
              <a:t>月</a:t>
            </a:r>
            <a:r>
              <a:rPr lang="en-US" altLang="zh-CN" sz="2400" b="1" kern="100">
                <a:latin typeface="微软雅黑" panose="020B0503020204020204" charset="-122"/>
                <a:ea typeface="微软雅黑" panose="020B0503020204020204" charset="-122"/>
                <a:cs typeface="微软雅黑" panose="020B0503020204020204" charset="-122"/>
                <a:sym typeface="+mn-ea"/>
              </a:rPr>
              <a:t>1</a:t>
            </a:r>
            <a:r>
              <a:rPr lang="zh-CN" altLang="zh-CN" sz="2400" b="1" kern="100">
                <a:latin typeface="微软雅黑" panose="020B0503020204020204" charset="-122"/>
                <a:ea typeface="微软雅黑" panose="020B0503020204020204" charset="-122"/>
                <a:cs typeface="微软雅黑" panose="020B0503020204020204" charset="-122"/>
                <a:sym typeface="+mn-ea"/>
              </a:rPr>
              <a:t>日亲笔书写遗嘱，写明其全部遗产由乙继承，并签名和注明年、月、日。同年</a:t>
            </a:r>
            <a:r>
              <a:rPr lang="en-US" altLang="zh-CN" sz="2400" b="1" kern="100">
                <a:latin typeface="微软雅黑" panose="020B0503020204020204" charset="-122"/>
                <a:ea typeface="微软雅黑" panose="020B0503020204020204" charset="-122"/>
                <a:cs typeface="微软雅黑" panose="020B0503020204020204" charset="-122"/>
                <a:sym typeface="+mn-ea"/>
              </a:rPr>
              <a:t>3</a:t>
            </a:r>
            <a:r>
              <a:rPr lang="zh-CN" altLang="zh-CN" sz="2400" b="1" kern="100">
                <a:latin typeface="微软雅黑" panose="020B0503020204020204" charset="-122"/>
                <a:ea typeface="微软雅黑" panose="020B0503020204020204" charset="-122"/>
                <a:cs typeface="微软雅黑" panose="020B0503020204020204" charset="-122"/>
                <a:sym typeface="+mn-ea"/>
              </a:rPr>
              <a:t>月</a:t>
            </a:r>
            <a:r>
              <a:rPr lang="en-US" altLang="zh-CN" sz="2400" b="1" kern="100">
                <a:latin typeface="微软雅黑" panose="020B0503020204020204" charset="-122"/>
                <a:ea typeface="微软雅黑" panose="020B0503020204020204" charset="-122"/>
                <a:cs typeface="微软雅黑" panose="020B0503020204020204" charset="-122"/>
                <a:sym typeface="+mn-ea"/>
              </a:rPr>
              <a:t>2</a:t>
            </a:r>
            <a:r>
              <a:rPr lang="zh-CN" altLang="zh-CN" sz="2400" b="1" kern="100">
                <a:latin typeface="微软雅黑" panose="020B0503020204020204" charset="-122"/>
                <a:ea typeface="微软雅黑" panose="020B0503020204020204" charset="-122"/>
                <a:cs typeface="微软雅黑" panose="020B0503020204020204" charset="-122"/>
                <a:sym typeface="+mn-ea"/>
              </a:rPr>
              <a:t>日，甲又请张律师代书一份遗嘱，写明其全部遗产由丙继承。同年</a:t>
            </a:r>
            <a:r>
              <a:rPr lang="en-US" altLang="zh-CN" sz="2400" b="1" kern="100">
                <a:latin typeface="微软雅黑" panose="020B0503020204020204" charset="-122"/>
                <a:ea typeface="微软雅黑" panose="020B0503020204020204" charset="-122"/>
                <a:cs typeface="微软雅黑" panose="020B0503020204020204" charset="-122"/>
                <a:sym typeface="+mn-ea"/>
              </a:rPr>
              <a:t>5</a:t>
            </a:r>
            <a:r>
              <a:rPr lang="zh-CN" altLang="zh-CN" sz="2400" b="1" kern="100">
                <a:latin typeface="微软雅黑" panose="020B0503020204020204" charset="-122"/>
                <a:ea typeface="微软雅黑" panose="020B0503020204020204" charset="-122"/>
                <a:cs typeface="微软雅黑" panose="020B0503020204020204" charset="-122"/>
                <a:sym typeface="+mn-ea"/>
              </a:rPr>
              <a:t>月</a:t>
            </a:r>
            <a:r>
              <a:rPr lang="en-US" altLang="zh-CN" sz="2400" b="1" kern="100">
                <a:latin typeface="微软雅黑" panose="020B0503020204020204" charset="-122"/>
                <a:ea typeface="微软雅黑" panose="020B0503020204020204" charset="-122"/>
                <a:cs typeface="微软雅黑" panose="020B0503020204020204" charset="-122"/>
                <a:sym typeface="+mn-ea"/>
              </a:rPr>
              <a:t>3</a:t>
            </a:r>
            <a:r>
              <a:rPr lang="zh-CN" altLang="zh-CN" sz="2400" b="1" kern="100">
                <a:latin typeface="微软雅黑" panose="020B0503020204020204" charset="-122"/>
                <a:ea typeface="微软雅黑" panose="020B0503020204020204" charset="-122"/>
                <a:cs typeface="微软雅黑" panose="020B0503020204020204" charset="-122"/>
                <a:sym typeface="+mn-ea"/>
              </a:rPr>
              <a:t>日，甲因病被丁送至医院急救，甲又立口头遗嘱一份，内容是其全部遗产由丁继承，在场的赵医生见证。甲病好转后出院休养，未立新遗嘱。如甲死亡，下列哪一选项是甲遗产的继承权人（</a:t>
            </a:r>
            <a:r>
              <a:rPr lang="en-US" altLang="zh-CN" sz="2400" b="1" kern="100">
                <a:latin typeface="微软雅黑" panose="020B0503020204020204" charset="-122"/>
                <a:ea typeface="微软雅黑" panose="020B0503020204020204" charset="-122"/>
                <a:cs typeface="微软雅黑" panose="020B0503020204020204" charset="-122"/>
                <a:sym typeface="+mn-ea"/>
              </a:rPr>
              <a:t>  </a:t>
            </a:r>
            <a:r>
              <a:rPr lang="zh-CN" altLang="en-US" sz="2400" b="1" kern="100">
                <a:latin typeface="微软雅黑" panose="020B0503020204020204" charset="-122"/>
                <a:ea typeface="微软雅黑" panose="020B0503020204020204" charset="-122"/>
                <a:cs typeface="微软雅黑" panose="020B0503020204020204" charset="-122"/>
                <a:sym typeface="+mn-ea"/>
              </a:rPr>
              <a:t>）</a:t>
            </a:r>
            <a:endParaRPr lang="zh-CN" altLang="zh-CN" sz="2400" b="1" kern="100">
              <a:latin typeface="微软雅黑" panose="020B0503020204020204" charset="-122"/>
              <a:ea typeface="微软雅黑" panose="020B0503020204020204" charset="-122"/>
              <a:cs typeface="微软雅黑" panose="020B0503020204020204" charset="-122"/>
            </a:endParaRPr>
          </a:p>
          <a:p>
            <a:pPr algn="just">
              <a:lnSpc>
                <a:spcPct val="130000"/>
              </a:lnSpc>
              <a:spcAft>
                <a:spcPct val="0"/>
              </a:spcAft>
            </a:pPr>
            <a:r>
              <a:rPr lang="en-US" altLang="zh-CN" sz="2400" b="1" kern="100">
                <a:latin typeface="微软雅黑" panose="020B0503020204020204" charset="-122"/>
                <a:ea typeface="微软雅黑" panose="020B0503020204020204" charset="-122"/>
                <a:cs typeface="微软雅黑" panose="020B0503020204020204" charset="-122"/>
                <a:sym typeface="+mn-ea"/>
              </a:rPr>
              <a:t>  A.</a:t>
            </a:r>
            <a:r>
              <a:rPr lang="zh-CN" altLang="zh-CN" sz="2400" b="1" kern="100">
                <a:latin typeface="微软雅黑" panose="020B0503020204020204" charset="-122"/>
                <a:ea typeface="微软雅黑" panose="020B0503020204020204" charset="-122"/>
                <a:cs typeface="微软雅黑" panose="020B0503020204020204" charset="-122"/>
                <a:sym typeface="+mn-ea"/>
              </a:rPr>
              <a:t>乙</a:t>
            </a:r>
            <a:r>
              <a:rPr lang="en-US" altLang="zh-CN" sz="2400" b="1" kern="100">
                <a:latin typeface="微软雅黑" panose="020B0503020204020204" charset="-122"/>
                <a:ea typeface="微软雅黑" panose="020B0503020204020204" charset="-122"/>
                <a:cs typeface="微软雅黑" panose="020B0503020204020204" charset="-122"/>
                <a:sym typeface="+mn-ea"/>
              </a:rPr>
              <a:t>      B.</a:t>
            </a:r>
            <a:r>
              <a:rPr lang="zh-CN" altLang="zh-CN" sz="2400" b="1" kern="100">
                <a:latin typeface="微软雅黑" panose="020B0503020204020204" charset="-122"/>
                <a:ea typeface="微软雅黑" panose="020B0503020204020204" charset="-122"/>
                <a:cs typeface="微软雅黑" panose="020B0503020204020204" charset="-122"/>
                <a:sym typeface="+mn-ea"/>
              </a:rPr>
              <a:t>丙</a:t>
            </a:r>
            <a:r>
              <a:rPr lang="en-US" altLang="zh-CN" sz="2400" b="1" kern="100">
                <a:latin typeface="微软雅黑" panose="020B0503020204020204" charset="-122"/>
                <a:ea typeface="微软雅黑" panose="020B0503020204020204" charset="-122"/>
                <a:cs typeface="微软雅黑" panose="020B0503020204020204" charset="-122"/>
                <a:sym typeface="+mn-ea"/>
              </a:rPr>
              <a:t>      C.</a:t>
            </a:r>
            <a:r>
              <a:rPr lang="zh-CN" altLang="zh-CN" sz="2400" b="1" kern="100">
                <a:latin typeface="微软雅黑" panose="020B0503020204020204" charset="-122"/>
                <a:ea typeface="微软雅黑" panose="020B0503020204020204" charset="-122"/>
                <a:cs typeface="微软雅黑" panose="020B0503020204020204" charset="-122"/>
                <a:sym typeface="+mn-ea"/>
              </a:rPr>
              <a:t>丁</a:t>
            </a:r>
            <a:r>
              <a:rPr lang="en-US" altLang="zh-CN" sz="2400" b="1" kern="100">
                <a:latin typeface="微软雅黑" panose="020B0503020204020204" charset="-122"/>
                <a:ea typeface="微软雅黑" panose="020B0503020204020204" charset="-122"/>
                <a:cs typeface="微软雅黑" panose="020B0503020204020204" charset="-122"/>
                <a:sym typeface="+mn-ea"/>
              </a:rPr>
              <a:t>     D.</a:t>
            </a:r>
            <a:r>
              <a:rPr lang="zh-CN" altLang="zh-CN" sz="2400" b="1" kern="100">
                <a:latin typeface="微软雅黑" panose="020B0503020204020204" charset="-122"/>
                <a:ea typeface="微软雅黑" panose="020B0503020204020204" charset="-122"/>
                <a:cs typeface="微软雅黑" panose="020B0503020204020204" charset="-122"/>
                <a:sym typeface="+mn-ea"/>
              </a:rPr>
              <a:t>乙、丙、丁</a:t>
            </a:r>
            <a:endParaRPr lang="zh-CN" altLang="zh-CN" sz="2400" b="1" kern="10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4"/>
            </p:custDataLst>
          </p:nvPr>
        </p:nvSpPr>
        <p:spPr>
          <a:xfrm>
            <a:off x="9938703" y="5107623"/>
            <a:ext cx="1237615" cy="1014730"/>
          </a:xfrm>
          <a:prstGeom prst="rect">
            <a:avLst/>
          </a:prstGeom>
          <a:noFill/>
          <a:ln w="9525">
            <a:noFill/>
          </a:ln>
        </p:spPr>
        <p:txBody>
          <a:bodyPr wrap="square" anchor="t">
            <a:spAutoFit/>
          </a:bodyPr>
          <a:lstStyle/>
          <a:p>
            <a:r>
              <a:rPr lang="en-US" altLang="zh-CN" sz="6000" b="1">
                <a:solidFill>
                  <a:srgbClr val="FF0000"/>
                </a:solidFill>
                <a:latin typeface="Times New Roman" panose="02020603050405020304" charset="0"/>
                <a:ea typeface="方正中等线简体" pitchFamily="65" charset="-122"/>
              </a:rPr>
              <a:t>A</a:t>
            </a:r>
            <a:endParaRPr lang="en-US" altLang="zh-CN" sz="6000" b="1">
              <a:solidFill>
                <a:srgbClr val="FF0000"/>
              </a:solidFill>
              <a:latin typeface="Times New Roman" panose="02020603050405020304" charset="0"/>
              <a:ea typeface="方正中等线简体" pitchFamily="65" charset="-122"/>
            </a:endParaRPr>
          </a:p>
        </p:txBody>
      </p:sp>
      <p:pic>
        <p:nvPicPr>
          <p:cNvPr id="2052" name="Picture 3"/>
          <p:cNvPicPr>
            <a:picLocks noChangeAspect="1"/>
          </p:cNvPicPr>
          <p:nvPr>
            <p:custDataLst>
              <p:tags r:id="rId5"/>
            </p:custDataLst>
          </p:nvPr>
        </p:nvPicPr>
        <p:blipFill>
          <a:blip r:embed="rId6"/>
          <a:stretch>
            <a:fillRect/>
          </a:stretch>
        </p:blipFill>
        <p:spPr>
          <a:xfrm>
            <a:off x="10768330" y="301625"/>
            <a:ext cx="1424305" cy="1469390"/>
          </a:xfrm>
          <a:prstGeom prst="rect">
            <a:avLst/>
          </a:prstGeom>
          <a:noFill/>
          <a:ln>
            <a:noFill/>
            <a:miter lim="800000"/>
            <a:headEnd/>
            <a:tailEnd/>
          </a:ln>
        </p:spPr>
      </p:pic>
      <p:sp>
        <p:nvSpPr>
          <p:cNvPr id="4" name="文本框 3"/>
          <p:cNvSpPr txBox="1"/>
          <p:nvPr>
            <p:custDataLst>
              <p:tags r:id="rId7"/>
            </p:custDataLst>
          </p:nvPr>
        </p:nvSpPr>
        <p:spPr>
          <a:xfrm>
            <a:off x="139065" y="6122670"/>
            <a:ext cx="11811635" cy="645160"/>
          </a:xfrm>
          <a:prstGeom prst="rect">
            <a:avLst/>
          </a:prstGeom>
          <a:noFill/>
        </p:spPr>
        <p:txBody>
          <a:bodyPr wrap="square" rtlCol="0" anchor="t">
            <a:spAutoFit/>
          </a:bodyPr>
          <a:lstStyle/>
          <a:p>
            <a:pPr fontAlgn="auto">
              <a:lnSpc>
                <a:spcPct val="150000"/>
              </a:lnSpc>
            </a:pPr>
            <a:r>
              <a:rPr lang="zh-CN" altLang="en-US" sz="2400" b="1">
                <a:highlight>
                  <a:srgbClr val="FFFF00"/>
                </a:highlight>
                <a:latin typeface="黑体" panose="02010609060101010101" charset="-122"/>
                <a:ea typeface="黑体" panose="02010609060101010101" charset="-122"/>
                <a:sym typeface="+mn-ea"/>
              </a:rPr>
              <a:t>危急情况消除后，遗嘱人能够以书面或录音录像形式立遗嘱的，所立的口头遗嘱无效</a:t>
            </a:r>
            <a:endParaRPr lang="zh-CN" altLang="en-US" sz="2400" b="1">
              <a:highlight>
                <a:srgbClr val="FFFF00"/>
              </a:highlight>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additive="base">
                                        <p:cTn id="13" dur="500" fill="hold"/>
                                        <p:tgtEl>
                                          <p:spTgt spid="24578"/>
                                        </p:tgtEl>
                                        <p:attrNameLst>
                                          <p:attrName>ppt_x</p:attrName>
                                        </p:attrNameLst>
                                      </p:cBhvr>
                                      <p:tavLst>
                                        <p:tav tm="0">
                                          <p:val>
                                            <p:strVal val="#ppt_x"/>
                                          </p:val>
                                        </p:tav>
                                        <p:tav tm="100000">
                                          <p:val>
                                            <p:strVal val="#ppt_x"/>
                                          </p:val>
                                        </p:tav>
                                      </p:tavLst>
                                    </p:anim>
                                    <p:anim calcmode="lin" valueType="num">
                                      <p:cBhvr additive="base">
                                        <p:cTn id="14"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9458" grpId="0" animBg="1"/>
      <p:bldP spid="24578" grpId="0" animBg="1"/>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p:cNvSpPr/>
          <p:nvPr>
            <p:custDataLst>
              <p:tags r:id="rId1"/>
            </p:custDataLst>
          </p:nvPr>
        </p:nvSpPr>
        <p:spPr>
          <a:xfrm>
            <a:off x="3717925" y="415925"/>
            <a:ext cx="4756150" cy="730250"/>
          </a:xfrm>
          <a:prstGeom prst="roundRect">
            <a:avLst/>
          </a:prstGeom>
          <a:solidFill>
            <a:schemeClr val="accent6">
              <a:lumMod val="20000"/>
              <a:lumOff val="80000"/>
            </a:schemeClr>
          </a:solidFill>
          <a:ln w="12700" cmpd="sng">
            <a:solidFill>
              <a:srgbClr val="C00000"/>
            </a:solidFill>
            <a:prstDash val="solid"/>
          </a:ln>
          <a:effectLst/>
        </p:spPr>
        <p:txBody>
          <a:bodyPr lIns="75850" tIns="75850" rIns="75850" bIns="75850" anchor="ctr"/>
          <a:lstStyle/>
          <a:p>
            <a:pPr indent="0" algn="ctr" defTabSz="886460" eaLnBrk="0" fontAlgn="base" hangingPunct="0">
              <a:lnSpc>
                <a:spcPct val="100000"/>
              </a:lnSpc>
              <a:spcBef>
                <a:spcPct val="0"/>
              </a:spcBef>
              <a:spcAft>
                <a:spcPct val="0"/>
              </a:spcAft>
              <a:defRPr/>
            </a:pPr>
            <a:r>
              <a:rPr lang="zh-CN" altLang="en-US" sz="3200" b="1">
                <a:solidFill>
                  <a:srgbClr val="C00000"/>
                </a:solidFill>
                <a:latin typeface="微软雅黑" panose="020B0503020204020204" charset="-122"/>
                <a:ea typeface="微软雅黑" panose="020B0503020204020204" charset="-122"/>
                <a:cs typeface="Arial" panose="020B0604020202020204"/>
              </a:rPr>
              <a:t>遗赠扶养协议</a:t>
            </a:r>
            <a:endParaRPr lang="zh-CN" altLang="en-US" sz="3200" b="1">
              <a:solidFill>
                <a:srgbClr val="C00000"/>
              </a:solidFill>
              <a:latin typeface="微软雅黑" panose="020B0503020204020204" charset="-122"/>
              <a:ea typeface="微软雅黑" panose="020B0503020204020204" charset="-122"/>
              <a:cs typeface="Arial" panose="020B0604020202020204"/>
            </a:endParaRPr>
          </a:p>
        </p:txBody>
      </p:sp>
      <p:sp>
        <p:nvSpPr>
          <p:cNvPr id="4" name="文本框 3"/>
          <p:cNvSpPr txBox="1"/>
          <p:nvPr>
            <p:custDataLst>
              <p:tags r:id="rId2"/>
            </p:custDataLst>
          </p:nvPr>
        </p:nvSpPr>
        <p:spPr>
          <a:xfrm>
            <a:off x="360680" y="1408430"/>
            <a:ext cx="11593195" cy="4601845"/>
          </a:xfrm>
          <a:prstGeom prst="rect">
            <a:avLst/>
          </a:prstGeom>
          <a:solidFill>
            <a:schemeClr val="bg1"/>
          </a:solidFill>
          <a:ln w="12700" cmpd="sng">
            <a:noFill/>
            <a:prstDash val="solid"/>
          </a:ln>
        </p:spPr>
        <p:txBody>
          <a:bodyPr wrap="square" rtlCol="0">
            <a:noAutofit/>
          </a:bodyPr>
          <a:lstStyle/>
          <a:p>
            <a:pPr indent="0" algn="just" fontAlgn="auto">
              <a:lnSpc>
                <a:spcPct val="150000"/>
              </a:lnSpc>
              <a:spcBef>
                <a:spcPct val="0"/>
              </a:spcBef>
              <a:spcAft>
                <a:spcPct val="0"/>
              </a:spcAft>
              <a:buFont typeface="Wingdings" panose="05000000000000000000" charset="0"/>
              <a:buNone/>
            </a:pPr>
            <a:r>
              <a:rPr lang="zh-CN" altLang="en-US" sz="2400" b="1" smtClean="0">
                <a:solidFill>
                  <a:srgbClr val="00B0F0"/>
                </a:solidFill>
                <a:highlight>
                  <a:srgbClr val="FFFF00"/>
                </a:highlight>
                <a:latin typeface="微软雅黑" panose="020B0503020204020204" charset="-122"/>
                <a:ea typeface="微软雅黑" panose="020B0503020204020204" charset="-122"/>
                <a:cs typeface="微软雅黑" panose="020B0503020204020204" charset="-122"/>
              </a:rPr>
              <a:t>遗产处理</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rPr>
              <a:t>还可以采取</a:t>
            </a:r>
            <a:r>
              <a:rPr lang="zh-CN" altLang="en-US" sz="2400" b="1" smtClean="0">
                <a:solidFill>
                  <a:srgbClr val="FF0000"/>
                </a:solidFill>
                <a:latin typeface="微软雅黑" panose="020B0503020204020204" charset="-122"/>
                <a:ea typeface="微软雅黑" panose="020B0503020204020204" charset="-122"/>
                <a:cs typeface="微软雅黑" panose="020B0503020204020204" charset="-122"/>
              </a:rPr>
              <a:t>遗赠扶养协议</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rPr>
              <a:t>的方式，</a:t>
            </a:r>
            <a:r>
              <a:rPr lang="zh-CN" altLang="en-US" sz="2400" b="1" smtClean="0">
                <a:solidFill>
                  <a:srgbClr val="00B050"/>
                </a:solidFill>
                <a:latin typeface="微软雅黑" panose="020B0503020204020204" charset="-122"/>
                <a:ea typeface="微软雅黑" panose="020B0503020204020204" charset="-122"/>
                <a:cs typeface="微软雅黑" panose="020B0503020204020204" charset="-122"/>
              </a:rPr>
              <a:t>目的</a:t>
            </a:r>
            <a:r>
              <a:rPr lang="zh-CN" altLang="en-US" sz="2400" b="1" smtClean="0">
                <a:solidFill>
                  <a:srgbClr val="FF0000"/>
                </a:solidFill>
                <a:latin typeface="微软雅黑" panose="020B0503020204020204" charset="-122"/>
                <a:ea typeface="微软雅黑" panose="020B0503020204020204" charset="-122"/>
                <a:cs typeface="微软雅黑" panose="020B0503020204020204" charset="-122"/>
              </a:rPr>
              <a:t>是使孤寡老人的生活得到保障</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rPr>
              <a:t>。民法典规定自然人可以与</a:t>
            </a:r>
            <a:r>
              <a:rPr lang="zh-CN" altLang="en-US" sz="2400" b="1" smtClean="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继承人以外</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rPr>
              <a:t>的</a:t>
            </a:r>
            <a:r>
              <a:rPr lang="zh-CN" altLang="en-US" sz="2400" b="1" smtClean="0">
                <a:solidFill>
                  <a:srgbClr val="FF0000"/>
                </a:solidFill>
                <a:latin typeface="微软雅黑" panose="020B0503020204020204" charset="-122"/>
                <a:ea typeface="微软雅黑" panose="020B0503020204020204" charset="-122"/>
                <a:cs typeface="微软雅黑" panose="020B0503020204020204" charset="-122"/>
              </a:rPr>
              <a:t>组织或者个人</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rPr>
              <a:t>签订遗赠扶养协议。按照协议，</a:t>
            </a:r>
            <a:r>
              <a:rPr lang="zh-CN" altLang="en-US" sz="2400" b="1" smtClean="0">
                <a:solidFill>
                  <a:srgbClr val="FF0000"/>
                </a:solidFill>
                <a:latin typeface="微软雅黑" panose="020B0503020204020204" charset="-122"/>
                <a:ea typeface="微软雅黑" panose="020B0503020204020204" charset="-122"/>
                <a:cs typeface="微软雅黑" panose="020B0503020204020204" charset="-122"/>
              </a:rPr>
              <a:t>该组织或者个人承担该自然人生养死葬的</a:t>
            </a:r>
            <a:r>
              <a:rPr lang="zh-CN" altLang="en-US" sz="2400" b="1" smtClean="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义务</a:t>
            </a:r>
            <a:r>
              <a:rPr lang="zh-CN" altLang="en-US" sz="2400" b="1" smtClean="0">
                <a:solidFill>
                  <a:srgbClr val="FF0000"/>
                </a:solidFill>
                <a:latin typeface="微软雅黑" panose="020B0503020204020204" charset="-122"/>
                <a:ea typeface="微软雅黑" panose="020B0503020204020204" charset="-122"/>
                <a:cs typeface="微软雅黑" panose="020B0503020204020204" charset="-122"/>
              </a:rPr>
              <a:t>，享有受遗赠的</a:t>
            </a:r>
            <a:r>
              <a:rPr lang="zh-CN" altLang="en-US" sz="2400" b="1" smtClean="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权利</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1" smtClean="0">
              <a:solidFill>
                <a:schemeClr val="tx1"/>
              </a:solidFill>
              <a:latin typeface="微软雅黑" panose="020B0503020204020204" charset="-122"/>
              <a:ea typeface="微软雅黑" panose="020B0503020204020204" charset="-122"/>
              <a:cs typeface="微软雅黑" panose="020B0503020204020204" charset="-122"/>
            </a:endParaRPr>
          </a:p>
          <a:p>
            <a:pPr indent="0" algn="just" fontAlgn="auto">
              <a:lnSpc>
                <a:spcPct val="150000"/>
              </a:lnSpc>
              <a:spcBef>
                <a:spcPct val="0"/>
              </a:spcBef>
              <a:spcAft>
                <a:spcPct val="0"/>
              </a:spcAft>
              <a:buFont typeface="Wingdings" panose="05000000000000000000" charset="0"/>
              <a:buNone/>
            </a:pPr>
            <a:r>
              <a:rPr lang="zh-CN" altLang="en-US" sz="24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易错区分：成年意定监护制度</a:t>
            </a:r>
            <a:endParaRPr lang="zh-CN" altLang="en-US" sz="2400" b="1" smtClean="0">
              <a:solidFill>
                <a:schemeClr val="tx1"/>
              </a:solidFill>
              <a:highlight>
                <a:srgbClr val="FFFF00"/>
              </a:highlight>
              <a:latin typeface="微软雅黑" panose="020B0503020204020204" charset="-122"/>
              <a:ea typeface="微软雅黑" panose="020B0503020204020204" charset="-122"/>
              <a:cs typeface="微软雅黑" panose="020B0503020204020204" charset="-122"/>
            </a:endParaRPr>
          </a:p>
          <a:p>
            <a:pPr indent="0" algn="just" fontAlgn="auto">
              <a:lnSpc>
                <a:spcPct val="150000"/>
              </a:lnSpc>
              <a:spcBef>
                <a:spcPct val="0"/>
              </a:spcBef>
              <a:spcAft>
                <a:spcPct val="0"/>
              </a:spcAft>
              <a:buFont typeface="Wingdings" panose="05000000000000000000" charset="0"/>
              <a:buNone/>
            </a:pP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具有</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完全民事行为能力的成年人</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，可以与其</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近亲属</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、其他愿意担任监护人的</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个人</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或者</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组织</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事先协商，以</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书面形式</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确定自己的监护人。监护人在该成年人</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丧失或者部分丧失</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民事行为能力时，履行</a:t>
            </a:r>
            <a:r>
              <a:rPr lang="zh-CN" altLang="en-US" sz="2400" b="1">
                <a:solidFill>
                  <a:srgbClr val="FF0000"/>
                </a:solidFill>
                <a:effectLst/>
                <a:latin typeface="微软雅黑" panose="020B0503020204020204" charset="-122"/>
                <a:ea typeface="微软雅黑" panose="020B0503020204020204" charset="-122"/>
                <a:cs typeface="楷体" panose="02010609060101010101" charset="-122"/>
                <a:sym typeface="+mn-ea"/>
              </a:rPr>
              <a:t>监护职责</a:t>
            </a:r>
            <a:r>
              <a:rPr lang="zh-CN" altLang="en-US" sz="2400" b="1">
                <a:solidFill>
                  <a:srgbClr val="000000"/>
                </a:solidFill>
                <a:effectLst/>
                <a:latin typeface="微软雅黑" panose="020B0503020204020204" charset="-122"/>
                <a:ea typeface="微软雅黑" panose="020B0503020204020204" charset="-122"/>
                <a:cs typeface="楷体" panose="02010609060101010101" charset="-122"/>
                <a:sym typeface="+mn-ea"/>
              </a:rPr>
              <a:t>。</a:t>
            </a:r>
            <a:endParaRPr lang="zh-CN" altLang="en-US" sz="2800" b="1"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3"/>
            </p:custDataLst>
          </p:nvPr>
        </p:nvSpPr>
        <p:spPr>
          <a:xfrm>
            <a:off x="1097280" y="5704205"/>
            <a:ext cx="10240645" cy="829945"/>
          </a:xfrm>
          <a:prstGeom prst="rect">
            <a:avLst/>
          </a:prstGeom>
          <a:solidFill>
            <a:schemeClr val="accent4">
              <a:lumMod val="20000"/>
              <a:lumOff val="80000"/>
            </a:schemeClr>
          </a:solidFill>
          <a:ln w="38100">
            <a:solidFill>
              <a:schemeClr val="tx1"/>
            </a:solidFill>
          </a:ln>
        </p:spPr>
        <p:txBody>
          <a:bodyPr wrap="square" rtlCol="0">
            <a:spAutoFit/>
          </a:bodyPr>
          <a:lstStyle/>
          <a:p>
            <a:pPr fontAlgn="auto">
              <a:lnSpc>
                <a:spcPct val="100000"/>
              </a:lnSpc>
            </a:pPr>
            <a:r>
              <a:rPr lang="zh-CN" altLang="en-US" sz="2400" b="1">
                <a:latin typeface="黑体" panose="02010609060101010101" charset="-122"/>
                <a:ea typeface="黑体" panose="02010609060101010101" charset="-122"/>
              </a:rPr>
              <a:t>继承开始后，按照法定继承办理；有遗嘱的，按照遗嘱继承或者遗赠办理；</a:t>
            </a:r>
            <a:endParaRPr lang="zh-CN" altLang="en-US" sz="2400" b="1">
              <a:latin typeface="黑体" panose="02010609060101010101" charset="-122"/>
              <a:ea typeface="黑体" panose="02010609060101010101" charset="-122"/>
            </a:endParaRPr>
          </a:p>
          <a:p>
            <a:pPr fontAlgn="auto">
              <a:lnSpc>
                <a:spcPct val="100000"/>
              </a:lnSpc>
            </a:pPr>
            <a:r>
              <a:rPr lang="zh-CN" altLang="en-US" sz="2400" b="1">
                <a:latin typeface="黑体" panose="02010609060101010101" charset="-122"/>
                <a:ea typeface="黑体" panose="02010609060101010101" charset="-122"/>
              </a:rPr>
              <a:t>有遗赠抚养协议的，按照协议办理。</a:t>
            </a:r>
            <a:endParaRPr lang="zh-CN" altLang="en-US" sz="2400" b="1">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09550" y="382270"/>
            <a:ext cx="11772265" cy="6092825"/>
          </a:xfrm>
          <a:prstGeom prst="rect">
            <a:avLst/>
          </a:prstGeom>
          <a:solidFill>
            <a:schemeClr val="accent4">
              <a:lumMod val="20000"/>
              <a:lumOff val="80000"/>
            </a:schemeClr>
          </a:solidFill>
          <a:ln w="12700">
            <a:solidFill>
              <a:schemeClr val="tx1"/>
            </a:solidFill>
          </a:ln>
        </p:spPr>
        <p:txBody>
          <a:bodyPr wrap="square" rtlCol="0" anchor="t">
            <a:spAutoFit/>
          </a:bodyPr>
          <a:lstStyle/>
          <a:p>
            <a:pPr indent="0" fontAlgn="auto">
              <a:lnSpc>
                <a:spcPts val="2600"/>
              </a:lnSpc>
            </a:pPr>
            <a:r>
              <a:rPr lang="zh-CN" altLang="en-US" sz="2000" b="1"/>
              <a:t>一、</a:t>
            </a:r>
            <a:r>
              <a:rPr lang="zh-CN" altLang="en-US" sz="2000" b="1">
                <a:highlight>
                  <a:srgbClr val="FFFF00"/>
                </a:highlight>
              </a:rPr>
              <a:t>性质</a:t>
            </a:r>
            <a:r>
              <a:rPr lang="zh-CN" altLang="en-US" sz="2000" b="1"/>
              <a:t>不同</a:t>
            </a:r>
            <a:endParaRPr lang="zh-CN" altLang="en-US" sz="2000" b="1"/>
          </a:p>
          <a:p>
            <a:pPr indent="0" fontAlgn="auto">
              <a:lnSpc>
                <a:spcPts val="2600"/>
              </a:lnSpc>
            </a:pPr>
            <a:r>
              <a:rPr lang="zh-CN" altLang="en-US" sz="2000" b="1"/>
              <a:t>成年意定监护制度：是以协议的形式设立的，是双方法律行为，需要当事人双方共同达成合意。</a:t>
            </a:r>
            <a:endParaRPr lang="zh-CN" altLang="en-US" sz="2000" b="1"/>
          </a:p>
          <a:p>
            <a:pPr indent="0" fontAlgn="auto">
              <a:lnSpc>
                <a:spcPts val="2600"/>
              </a:lnSpc>
            </a:pPr>
            <a:r>
              <a:rPr lang="zh-CN" altLang="en-US" sz="2000" b="1"/>
              <a:t>遗赠扶养协议：是以遗嘱的形式设立的，从性质上属于单方法律行为。</a:t>
            </a:r>
            <a:endParaRPr lang="zh-CN" altLang="en-US" sz="2000" b="1"/>
          </a:p>
          <a:p>
            <a:pPr indent="0" fontAlgn="auto">
              <a:lnSpc>
                <a:spcPts val="2600"/>
              </a:lnSpc>
            </a:pPr>
            <a:r>
              <a:rPr lang="zh-CN" altLang="en-US" sz="2000" b="1"/>
              <a:t>二、</a:t>
            </a:r>
            <a:r>
              <a:rPr lang="zh-CN" altLang="en-US" sz="2000" b="1">
                <a:highlight>
                  <a:srgbClr val="FFFF00"/>
                </a:highlight>
              </a:rPr>
              <a:t>生效时间</a:t>
            </a:r>
            <a:r>
              <a:rPr lang="zh-CN" altLang="en-US" sz="2000" b="1"/>
              <a:t>不同</a:t>
            </a:r>
            <a:endParaRPr lang="zh-CN" altLang="en-US" sz="2000" b="1"/>
          </a:p>
          <a:p>
            <a:pPr indent="0" fontAlgn="auto">
              <a:lnSpc>
                <a:spcPts val="2600"/>
              </a:lnSpc>
            </a:pPr>
            <a:r>
              <a:rPr lang="zh-CN" altLang="en-US" sz="2000" b="1"/>
              <a:t>成年意定监护制度：自双方达成合意即成立并生效，在签订意定监护协议的同时，一般还要签订管理财产或处理相关事务的授权。</a:t>
            </a:r>
            <a:endParaRPr lang="zh-CN" altLang="en-US" sz="2000" b="1"/>
          </a:p>
          <a:p>
            <a:pPr indent="0" fontAlgn="auto">
              <a:lnSpc>
                <a:spcPts val="2600"/>
              </a:lnSpc>
            </a:pPr>
            <a:r>
              <a:rPr lang="zh-CN" altLang="en-US" sz="2000" b="1"/>
              <a:t>遗赠扶养协议：是生前生效和死后生效相结合，即自协议成立之日即生效，扶养人在立遗嘱人死亡后无需再表示接受遗赠，但是扶养人的权利需要等到立遗嘱人死亡后才能实现。</a:t>
            </a:r>
            <a:endParaRPr lang="zh-CN" altLang="en-US" sz="2000" b="1"/>
          </a:p>
          <a:p>
            <a:pPr indent="0" fontAlgn="auto">
              <a:lnSpc>
                <a:spcPts val="2600"/>
              </a:lnSpc>
            </a:pPr>
            <a:r>
              <a:rPr lang="zh-CN" altLang="en-US" sz="2000" b="1"/>
              <a:t>三、</a:t>
            </a:r>
            <a:r>
              <a:rPr lang="zh-CN" altLang="en-US" sz="2000" b="1">
                <a:highlight>
                  <a:srgbClr val="FFFF00"/>
                </a:highlight>
              </a:rPr>
              <a:t>受益主体</a:t>
            </a:r>
            <a:r>
              <a:rPr lang="zh-CN" altLang="en-US" sz="2000" b="1"/>
              <a:t>不同</a:t>
            </a:r>
            <a:endParaRPr lang="zh-CN" altLang="en-US" sz="2000" b="1"/>
          </a:p>
          <a:p>
            <a:pPr indent="0" fontAlgn="auto">
              <a:lnSpc>
                <a:spcPts val="2600"/>
              </a:lnSpc>
            </a:pPr>
            <a:r>
              <a:rPr lang="zh-CN" altLang="en-US" sz="2000" b="1"/>
              <a:t>成年意定监护制度：受益人是立遗嘱人。遗赠扶养协议：受益主体是立遗嘱人和扶养人（法定继承人以外的人）。</a:t>
            </a:r>
            <a:endParaRPr lang="zh-CN" altLang="en-US" sz="2000" b="1"/>
          </a:p>
          <a:p>
            <a:pPr indent="0" fontAlgn="auto">
              <a:lnSpc>
                <a:spcPts val="2600"/>
              </a:lnSpc>
            </a:pPr>
            <a:r>
              <a:rPr lang="zh-CN" altLang="en-US" sz="2000" b="1"/>
              <a:t>四、</a:t>
            </a:r>
            <a:r>
              <a:rPr lang="zh-CN" altLang="en-US" sz="2000" b="1">
                <a:highlight>
                  <a:srgbClr val="FFFF00"/>
                </a:highlight>
              </a:rPr>
              <a:t>是否有偿</a:t>
            </a:r>
            <a:r>
              <a:rPr lang="zh-CN" altLang="en-US" sz="2000" b="1"/>
              <a:t>不同</a:t>
            </a:r>
            <a:endParaRPr lang="zh-CN" altLang="en-US" sz="2000" b="1"/>
          </a:p>
          <a:p>
            <a:pPr indent="0" fontAlgn="auto">
              <a:lnSpc>
                <a:spcPts val="2600"/>
              </a:lnSpc>
            </a:pPr>
            <a:r>
              <a:rPr lang="zh-CN" altLang="en-US" sz="2000" b="1"/>
              <a:t>成年意定监护制度：一般是无偿的，也可以是有偿的。遗赠扶养协议：属于有偿且附义务的。</a:t>
            </a:r>
            <a:endParaRPr lang="zh-CN" altLang="en-US" sz="2000" b="1"/>
          </a:p>
          <a:p>
            <a:pPr indent="0" fontAlgn="auto">
              <a:lnSpc>
                <a:spcPts val="2600"/>
              </a:lnSpc>
            </a:pPr>
            <a:r>
              <a:rPr lang="zh-CN" altLang="en-US" sz="2000" b="1"/>
              <a:t>五、</a:t>
            </a:r>
            <a:r>
              <a:rPr lang="zh-CN" altLang="en-US" sz="2000" b="1">
                <a:highlight>
                  <a:srgbClr val="FFFF00"/>
                </a:highlight>
              </a:rPr>
              <a:t>功能</a:t>
            </a:r>
            <a:r>
              <a:rPr lang="zh-CN" altLang="en-US" sz="2000" b="1"/>
              <a:t>不同</a:t>
            </a:r>
            <a:endParaRPr lang="zh-CN" altLang="en-US" sz="2000" b="1"/>
          </a:p>
          <a:p>
            <a:pPr indent="0" fontAlgn="auto">
              <a:lnSpc>
                <a:spcPts val="2600"/>
              </a:lnSpc>
            </a:pPr>
            <a:r>
              <a:rPr lang="zh-CN" altLang="en-US" sz="2000" b="1"/>
              <a:t>成年意定监护制度：功能在于保障当事人在世时的生活质量、医疗救治、晚年以及死亡后的丧葬事宜。</a:t>
            </a:r>
            <a:endParaRPr lang="zh-CN" altLang="en-US" sz="2000" b="1"/>
          </a:p>
          <a:p>
            <a:pPr indent="0" fontAlgn="auto">
              <a:lnSpc>
                <a:spcPts val="2600"/>
              </a:lnSpc>
            </a:pPr>
            <a:r>
              <a:rPr lang="zh-CN" altLang="en-US" sz="2000" b="1"/>
              <a:t>遗赠扶养协议：功能除了为了预防纠纷外，更多的是解决立遗嘱人的生养死葬问题。</a:t>
            </a:r>
            <a:endParaRPr lang="zh-CN" altLang="en-US" sz="2000" b="1"/>
          </a:p>
          <a:p>
            <a:pPr indent="0" fontAlgn="auto">
              <a:lnSpc>
                <a:spcPts val="2600"/>
              </a:lnSpc>
            </a:pPr>
            <a:r>
              <a:rPr lang="zh-CN" altLang="en-US" sz="2000" b="1"/>
              <a:t>六、</a:t>
            </a:r>
            <a:r>
              <a:rPr lang="zh-CN" altLang="en-US" sz="2000" b="1">
                <a:highlight>
                  <a:srgbClr val="FFFF00"/>
                </a:highlight>
              </a:rPr>
              <a:t>法律效力</a:t>
            </a:r>
            <a:r>
              <a:rPr lang="zh-CN" altLang="en-US" sz="2000" b="1"/>
              <a:t>不同</a:t>
            </a:r>
            <a:endParaRPr lang="zh-CN" altLang="en-US" sz="2000" b="1"/>
          </a:p>
          <a:p>
            <a:pPr indent="0" fontAlgn="auto">
              <a:lnSpc>
                <a:spcPts val="2600"/>
              </a:lnSpc>
            </a:pPr>
            <a:r>
              <a:rPr lang="zh-CN" altLang="en-US" sz="2000" b="1"/>
              <a:t>成年意定监护制度：其效力优于法定监护。遗赠扶养协议：效力高于遗嘱或者遗赠</a:t>
            </a:r>
            <a:endParaRPr lang="zh-CN" altLang="en-US" sz="2000"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graphicFrame>
        <p:nvGraphicFramePr>
          <p:cNvPr id="4194304" name="表格 10"/>
          <p:cNvGraphicFramePr>
            <a:graphicFrameLocks noGrp="1"/>
          </p:cNvGraphicFramePr>
          <p:nvPr>
            <p:custDataLst>
              <p:tags r:id="rId1"/>
            </p:custDataLst>
          </p:nvPr>
        </p:nvGraphicFramePr>
        <p:xfrm>
          <a:off x="111125" y="606425"/>
          <a:ext cx="11957050" cy="5985510"/>
        </p:xfrm>
        <a:graphic>
          <a:graphicData uri="http://schemas.openxmlformats.org/drawingml/2006/table">
            <a:tbl>
              <a:tblPr firstRow="1" bandRow="1">
                <a:tableStyleId>{5940675A-B579-460E-94D1-54222C63F5DA}</a:tableStyleId>
              </a:tblPr>
              <a:tblGrid>
                <a:gridCol w="1098550"/>
                <a:gridCol w="3063875"/>
                <a:gridCol w="1463675"/>
                <a:gridCol w="1731645"/>
                <a:gridCol w="3055620"/>
                <a:gridCol w="1543685"/>
              </a:tblGrid>
              <a:tr h="457200">
                <a:tc>
                  <a:txBody>
                    <a:bodyPr wrap="square"/>
                    <a:lstStyle/>
                    <a:p>
                      <a:pPr indent="0" algn="l" fontAlgn="auto"/>
                      <a:endParaRPr lang="zh-CN" altLang="en-US" sz="2000" b="1">
                        <a:solidFill>
                          <a:srgbClr val="002060"/>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ctr" fontAlgn="auto">
                        <a:buNone/>
                      </a:pPr>
                      <a:r>
                        <a:rPr lang="zh-CN" altLang="en-US" sz="2000" b="1">
                          <a:solidFill>
                            <a:schemeClr val="tx1"/>
                          </a:solidFill>
                          <a:latin typeface="微软雅黑" panose="020B0503020204020204" charset="-122"/>
                          <a:ea typeface="微软雅黑" panose="020B0503020204020204" charset="-122"/>
                        </a:rPr>
                        <a:t>内涵</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ctr" fontAlgn="auto">
                        <a:buNone/>
                      </a:pPr>
                      <a:r>
                        <a:rPr lang="zh-CN" altLang="en-US" sz="2000" b="1">
                          <a:solidFill>
                            <a:schemeClr val="tx1"/>
                          </a:solidFill>
                          <a:latin typeface="微软雅黑" panose="020B0503020204020204" charset="-122"/>
                          <a:ea typeface="微软雅黑" panose="020B0503020204020204" charset="-122"/>
                        </a:rPr>
                        <a:t>主体</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ctr" fontAlgn="auto"/>
                      <a:r>
                        <a:rPr lang="zh-CN" altLang="en-US" sz="2000" b="1">
                          <a:solidFill>
                            <a:schemeClr val="tx1"/>
                          </a:solidFill>
                          <a:latin typeface="微软雅黑" panose="020B0503020204020204" charset="-122"/>
                          <a:ea typeface="微软雅黑" panose="020B0503020204020204" charset="-122"/>
                        </a:rPr>
                        <a:t>适用条件</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ctr" fontAlgn="auto">
                        <a:buNone/>
                      </a:pPr>
                      <a:r>
                        <a:rPr lang="zh-CN" altLang="en-US" sz="2000" b="1">
                          <a:solidFill>
                            <a:schemeClr val="tx1"/>
                          </a:solidFill>
                          <a:latin typeface="微软雅黑" panose="020B0503020204020204" charset="-122"/>
                          <a:ea typeface="微软雅黑" panose="020B0503020204020204" charset="-122"/>
                        </a:rPr>
                        <a:t>权利与义务</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ctr" fontAlgn="auto">
                        <a:buNone/>
                      </a:pPr>
                      <a:r>
                        <a:rPr lang="zh-CN" altLang="en-US" sz="2000" b="1">
                          <a:solidFill>
                            <a:schemeClr val="tx1"/>
                          </a:solidFill>
                          <a:latin typeface="微软雅黑" panose="020B0503020204020204" charset="-122"/>
                          <a:ea typeface="微软雅黑" panose="020B0503020204020204" charset="-122"/>
                        </a:rPr>
                        <a:t>效力</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r>
              <a:tr h="1005840">
                <a:tc>
                  <a:txBody>
                    <a:bodyPr wrap="square"/>
                    <a:lstStyle/>
                    <a:p>
                      <a:pPr indent="0" algn="l" fontAlgn="auto">
                        <a:lnSpc>
                          <a:spcPct val="100000"/>
                        </a:lnSpc>
                        <a:buNone/>
                      </a:pPr>
                      <a:r>
                        <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rPr>
                        <a:t>法定继承</a:t>
                      </a:r>
                      <a:endPar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500"/>
                        </a:lnSpc>
                        <a:buNone/>
                      </a:pPr>
                      <a:r>
                        <a:rPr lang="zh-CN" altLang="en-US" sz="2000" b="1">
                          <a:solidFill>
                            <a:schemeClr val="tx1"/>
                          </a:solidFill>
                          <a:latin typeface="微软雅黑" panose="020B0503020204020204" charset="-122"/>
                          <a:ea typeface="微软雅黑" panose="020B0503020204020204" charset="-122"/>
                        </a:rPr>
                        <a:t>依照</a:t>
                      </a:r>
                      <a:r>
                        <a:rPr lang="zh-CN" altLang="en-US" sz="2000" b="1">
                          <a:solidFill>
                            <a:srgbClr val="FF0000"/>
                          </a:solidFill>
                          <a:latin typeface="微软雅黑" panose="020B0503020204020204" charset="-122"/>
                          <a:ea typeface="微软雅黑" panose="020B0503020204020204" charset="-122"/>
                        </a:rPr>
                        <a:t>法律规定</a:t>
                      </a:r>
                      <a:r>
                        <a:rPr lang="zh-CN" altLang="en-US" sz="2000" b="1">
                          <a:solidFill>
                            <a:schemeClr val="tx1"/>
                          </a:solidFill>
                          <a:latin typeface="微软雅黑" panose="020B0503020204020204" charset="-122"/>
                          <a:ea typeface="微软雅黑" panose="020B0503020204020204" charset="-122"/>
                        </a:rPr>
                        <a:t>的继承人范围和顺序继承</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l" fontAlgn="auto">
                        <a:lnSpc>
                          <a:spcPts val="2300"/>
                        </a:lnSpc>
                        <a:buNone/>
                      </a:pPr>
                      <a:r>
                        <a:rPr lang="zh-CN" altLang="zh-CN" sz="2000" b="1">
                          <a:solidFill>
                            <a:srgbClr val="FF0000"/>
                          </a:solidFill>
                          <a:latin typeface="微软雅黑" panose="020B0503020204020204" charset="-122"/>
                          <a:ea typeface="微软雅黑" panose="020B0503020204020204" charset="-122"/>
                          <a:sym typeface="+mn-ea"/>
                        </a:rPr>
                        <a:t>法定继承人</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400"/>
                        </a:lnSpc>
                        <a:buNone/>
                      </a:pPr>
                      <a:r>
                        <a:rPr lang="zh-CN" altLang="zh-CN" sz="2000" b="1">
                          <a:latin typeface="微软雅黑" panose="020B0503020204020204" charset="-122"/>
                          <a:ea typeface="微软雅黑" panose="020B0503020204020204" charset="-122"/>
                          <a:sym typeface="+mn-ea"/>
                        </a:rPr>
                        <a:t>被继承人</a:t>
                      </a:r>
                      <a:r>
                        <a:rPr lang="zh-CN" altLang="en-US" sz="2000" b="1">
                          <a:solidFill>
                            <a:srgbClr val="FF0000"/>
                          </a:solidFill>
                          <a:latin typeface="微软雅黑" panose="020B0503020204020204" charset="-122"/>
                          <a:ea typeface="微软雅黑" panose="020B0503020204020204" charset="-122"/>
                          <a:sym typeface="+mn-ea"/>
                        </a:rPr>
                        <a:t>未立</a:t>
                      </a:r>
                      <a:r>
                        <a:rPr lang="zh-CN" altLang="zh-CN" sz="2000" b="1">
                          <a:solidFill>
                            <a:srgbClr val="FF0000"/>
                          </a:solidFill>
                          <a:latin typeface="微软雅黑" panose="020B0503020204020204" charset="-122"/>
                          <a:ea typeface="微软雅黑" panose="020B0503020204020204" charset="-122"/>
                          <a:sym typeface="+mn-ea"/>
                        </a:rPr>
                        <a:t>遗嘱</a:t>
                      </a:r>
                      <a:r>
                        <a:rPr lang="zh-CN" altLang="zh-CN" sz="2000" b="1">
                          <a:solidFill>
                            <a:schemeClr val="tx1"/>
                          </a:solidFill>
                          <a:latin typeface="微软雅黑" panose="020B0503020204020204" charset="-122"/>
                          <a:ea typeface="微软雅黑" panose="020B0503020204020204" charset="-122"/>
                          <a:sym typeface="+mn-ea"/>
                        </a:rPr>
                        <a:t>或所立遗嘱</a:t>
                      </a:r>
                      <a:r>
                        <a:rPr lang="zh-CN" altLang="zh-CN" sz="2000" b="1">
                          <a:solidFill>
                            <a:srgbClr val="FF0000"/>
                          </a:solidFill>
                          <a:latin typeface="微软雅黑" panose="020B0503020204020204" charset="-122"/>
                          <a:ea typeface="微软雅黑" panose="020B0503020204020204" charset="-122"/>
                          <a:sym typeface="+mn-ea"/>
                        </a:rPr>
                        <a:t>无效</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700"/>
                        </a:lnSpc>
                        <a:buNone/>
                      </a:pPr>
                      <a:r>
                        <a:rPr lang="zh-CN" altLang="en-US" sz="2000" b="1">
                          <a:latin typeface="微软雅黑" panose="020B0503020204020204" charset="-122"/>
                          <a:ea typeface="微软雅黑" panose="020B0503020204020204" charset="-122"/>
                          <a:sym typeface="+mn-ea"/>
                        </a:rPr>
                        <a:t>包括财产权利和财产义务（如偿还债务）</a:t>
                      </a:r>
                      <a:endParaRPr lang="zh-CN" altLang="en-US" sz="2000" b="1">
                        <a:solidFill>
                          <a:srgbClr val="00206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300"/>
                        </a:lnSpc>
                        <a:buNone/>
                      </a:pPr>
                      <a:r>
                        <a:rPr lang="zh-CN" altLang="en-US" sz="2000" b="1">
                          <a:solidFill>
                            <a:srgbClr val="FF0000"/>
                          </a:solidFill>
                          <a:latin typeface="微软雅黑" panose="020B0503020204020204" charset="-122"/>
                          <a:ea typeface="微软雅黑" panose="020B0503020204020204" charset="-122"/>
                        </a:rPr>
                        <a:t>效力最低</a:t>
                      </a:r>
                      <a:endParaRPr lang="zh-CN" altLang="en-US" sz="2000" b="1">
                        <a:solidFill>
                          <a:srgbClr val="FF0000"/>
                        </a:solidFill>
                        <a:latin typeface="微软雅黑" panose="020B0503020204020204" charset="-122"/>
                        <a:ea typeface="微软雅黑" panose="020B0503020204020204" charset="-122"/>
                      </a:endParaRPr>
                    </a:p>
                  </a:txBody>
                  <a:tcPr vert="horz" anchor="ctr">
                    <a:solidFill>
                      <a:schemeClr val="bg1"/>
                    </a:solidFill>
                  </a:tcPr>
                </a:tc>
              </a:tr>
              <a:tr h="1179195">
                <a:tc>
                  <a:txBody>
                    <a:bodyPr wrap="square"/>
                    <a:lstStyle/>
                    <a:p>
                      <a:pPr indent="0" algn="l" fontAlgn="auto">
                        <a:lnSpc>
                          <a:spcPct val="100000"/>
                        </a:lnSpc>
                      </a:pPr>
                      <a:r>
                        <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rPr>
                        <a:t>遗嘱继承</a:t>
                      </a:r>
                      <a:endPar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500"/>
                        </a:lnSpc>
                        <a:buNone/>
                      </a:pPr>
                      <a:r>
                        <a:rPr lang="zh-CN" altLang="zh-CN" sz="2000" b="1">
                          <a:latin typeface="微软雅黑" panose="020B0503020204020204" charset="-122"/>
                          <a:ea typeface="微软雅黑" panose="020B0503020204020204" charset="-122"/>
                          <a:sym typeface="+mn-ea"/>
                        </a:rPr>
                        <a:t>是在</a:t>
                      </a:r>
                      <a:r>
                        <a:rPr lang="zh-CN" altLang="zh-CN" sz="2000" b="1">
                          <a:solidFill>
                            <a:srgbClr val="00B050"/>
                          </a:solidFill>
                          <a:latin typeface="微软雅黑" panose="020B0503020204020204" charset="-122"/>
                          <a:ea typeface="微软雅黑" panose="020B0503020204020204" charset="-122"/>
                          <a:sym typeface="+mn-ea"/>
                        </a:rPr>
                        <a:t>法定继承人的范围内</a:t>
                      </a:r>
                      <a:r>
                        <a:rPr lang="zh-CN" altLang="zh-CN" sz="2000" b="1">
                          <a:latin typeface="微软雅黑" panose="020B0503020204020204" charset="-122"/>
                          <a:ea typeface="微软雅黑" panose="020B0503020204020204" charset="-122"/>
                          <a:sym typeface="+mn-ea"/>
                        </a:rPr>
                        <a:t>确定具体</a:t>
                      </a:r>
                      <a:r>
                        <a:rPr lang="zh-CN" altLang="zh-CN" sz="2000" b="1">
                          <a:solidFill>
                            <a:srgbClr val="FF0000"/>
                          </a:solidFill>
                          <a:latin typeface="微软雅黑" panose="020B0503020204020204" charset="-122"/>
                          <a:ea typeface="微软雅黑" panose="020B0503020204020204" charset="-122"/>
                          <a:sym typeface="+mn-ea"/>
                        </a:rPr>
                        <a:t>继承人及份额</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300"/>
                        </a:lnSpc>
                        <a:buNone/>
                      </a:pPr>
                      <a:r>
                        <a:rPr lang="zh-CN" altLang="zh-CN" sz="2000" b="1">
                          <a:solidFill>
                            <a:srgbClr val="FF0000"/>
                          </a:solidFill>
                          <a:latin typeface="微软雅黑" panose="020B0503020204020204" charset="-122"/>
                          <a:ea typeface="微软雅黑" panose="020B0503020204020204" charset="-122"/>
                          <a:sym typeface="+mn-ea"/>
                        </a:rPr>
                        <a:t>法定继承人</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400"/>
                        </a:lnSpc>
                      </a:pPr>
                      <a:r>
                        <a:rPr lang="zh-CN" altLang="zh-CN" sz="2000" b="1">
                          <a:solidFill>
                            <a:schemeClr val="tx1"/>
                          </a:solidFill>
                          <a:latin typeface="微软雅黑" panose="020B0503020204020204" charset="-122"/>
                          <a:ea typeface="微软雅黑" panose="020B0503020204020204" charset="-122"/>
                          <a:sym typeface="+mn-ea"/>
                        </a:rPr>
                        <a:t>被继承人</a:t>
                      </a:r>
                      <a:r>
                        <a:rPr lang="zh-CN" altLang="zh-CN" sz="2000" b="1">
                          <a:solidFill>
                            <a:srgbClr val="FF0000"/>
                          </a:solidFill>
                          <a:latin typeface="微软雅黑" panose="020B0503020204020204" charset="-122"/>
                          <a:ea typeface="微软雅黑" panose="020B0503020204020204" charset="-122"/>
                          <a:sym typeface="+mn-ea"/>
                        </a:rPr>
                        <a:t>立有有效遗嘱</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700"/>
                        </a:lnSpc>
                        <a:buNone/>
                      </a:pPr>
                      <a:r>
                        <a:rPr lang="zh-CN" altLang="en-US" sz="2000" b="1">
                          <a:solidFill>
                            <a:schemeClr val="tx1"/>
                          </a:solidFill>
                          <a:latin typeface="微软雅黑" panose="020B0503020204020204" charset="-122"/>
                          <a:ea typeface="微软雅黑" panose="020B0503020204020204" charset="-122"/>
                        </a:rPr>
                        <a:t>包括财产权利和财产义务（如偿还债务）</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c>
                  <a:txBody>
                    <a:bodyPr wrap="square"/>
                    <a:lstStyle/>
                    <a:p>
                      <a:pPr indent="0" algn="l" fontAlgn="auto">
                        <a:lnSpc>
                          <a:spcPts val="2300"/>
                        </a:lnSpc>
                        <a:buNone/>
                      </a:pPr>
                      <a:r>
                        <a:rPr lang="zh-CN" altLang="en-US" sz="2000" b="1">
                          <a:solidFill>
                            <a:srgbClr val="FF0000"/>
                          </a:solidFill>
                          <a:latin typeface="微软雅黑" panose="020B0503020204020204" charset="-122"/>
                          <a:ea typeface="微软雅黑" panose="020B0503020204020204" charset="-122"/>
                        </a:rPr>
                        <a:t>低于</a:t>
                      </a:r>
                      <a:r>
                        <a:rPr lang="zh-CN" altLang="en-US" sz="2000" b="1">
                          <a:solidFill>
                            <a:schemeClr val="tx1"/>
                          </a:solidFill>
                          <a:latin typeface="微软雅黑" panose="020B0503020204020204" charset="-122"/>
                          <a:ea typeface="微软雅黑" panose="020B0503020204020204" charset="-122"/>
                        </a:rPr>
                        <a:t>遗赠扶养协议，</a:t>
                      </a:r>
                      <a:r>
                        <a:rPr lang="zh-CN" altLang="en-US" sz="2000" b="1">
                          <a:solidFill>
                            <a:srgbClr val="FF0000"/>
                          </a:solidFill>
                          <a:latin typeface="微软雅黑" panose="020B0503020204020204" charset="-122"/>
                          <a:ea typeface="微软雅黑" panose="020B0503020204020204" charset="-122"/>
                        </a:rPr>
                        <a:t>高于</a:t>
                      </a:r>
                      <a:r>
                        <a:rPr lang="zh-CN" altLang="en-US" sz="2000" b="1">
                          <a:solidFill>
                            <a:schemeClr val="tx1"/>
                          </a:solidFill>
                          <a:latin typeface="微软雅黑" panose="020B0503020204020204" charset="-122"/>
                          <a:ea typeface="微软雅黑" panose="020B0503020204020204" charset="-122"/>
                        </a:rPr>
                        <a:t>法定继承</a:t>
                      </a:r>
                      <a:endParaRPr lang="zh-CN" altLang="en-US" sz="2000" b="1">
                        <a:solidFill>
                          <a:schemeClr val="tx1"/>
                        </a:solidFill>
                        <a:latin typeface="微软雅黑" panose="020B0503020204020204" charset="-122"/>
                        <a:ea typeface="微软雅黑" panose="020B0503020204020204" charset="-122"/>
                      </a:endParaRPr>
                    </a:p>
                  </a:txBody>
                  <a:tcPr vert="horz" anchor="ctr">
                    <a:solidFill>
                      <a:schemeClr val="bg1"/>
                    </a:solidFill>
                  </a:tcPr>
                </a:tc>
              </a:tr>
              <a:tr h="1457960">
                <a:tc>
                  <a:txBody>
                    <a:bodyPr wrap="square"/>
                    <a:lstStyle/>
                    <a:p>
                      <a:pPr indent="0" algn="l" fontAlgn="auto">
                        <a:lnSpc>
                          <a:spcPct val="100000"/>
                        </a:lnSpc>
                      </a:pPr>
                      <a:r>
                        <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rPr>
                        <a:t>遗赠</a:t>
                      </a:r>
                      <a:endPar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500"/>
                        </a:lnSpc>
                        <a:buNone/>
                      </a:pPr>
                      <a:r>
                        <a:rPr lang="zh-CN" altLang="zh-CN" sz="2000" b="1">
                          <a:latin typeface="微软雅黑" panose="020B0503020204020204" charset="-122"/>
                          <a:ea typeface="微软雅黑" panose="020B0503020204020204" charset="-122"/>
                          <a:sym typeface="+mn-ea"/>
                        </a:rPr>
                        <a:t>自然人可以立遗嘱将个人财产赠与</a:t>
                      </a:r>
                      <a:r>
                        <a:rPr lang="zh-CN" altLang="zh-CN" sz="2000" b="1">
                          <a:solidFill>
                            <a:srgbClr val="FF0000"/>
                          </a:solidFill>
                          <a:latin typeface="微软雅黑" panose="020B0503020204020204" charset="-122"/>
                          <a:ea typeface="微软雅黑" panose="020B0503020204020204" charset="-122"/>
                          <a:sym typeface="+mn-ea"/>
                        </a:rPr>
                        <a:t>国家</a:t>
                      </a:r>
                      <a:r>
                        <a:rPr lang="zh-CN" altLang="zh-CN" sz="2000" b="1">
                          <a:latin typeface="微软雅黑" panose="020B0503020204020204" charset="-122"/>
                          <a:ea typeface="微软雅黑" panose="020B0503020204020204" charset="-122"/>
                          <a:sym typeface="+mn-ea"/>
                        </a:rPr>
                        <a:t>、</a:t>
                      </a:r>
                      <a:r>
                        <a:rPr lang="zh-CN" altLang="zh-CN" sz="2000" b="1">
                          <a:solidFill>
                            <a:srgbClr val="FF0000"/>
                          </a:solidFill>
                          <a:latin typeface="微软雅黑" panose="020B0503020204020204" charset="-122"/>
                          <a:ea typeface="微软雅黑" panose="020B0503020204020204" charset="-122"/>
                          <a:sym typeface="+mn-ea"/>
                        </a:rPr>
                        <a:t>集体</a:t>
                      </a:r>
                      <a:r>
                        <a:rPr lang="zh-CN" altLang="zh-CN" sz="2000" b="1">
                          <a:latin typeface="微软雅黑" panose="020B0503020204020204" charset="-122"/>
                          <a:ea typeface="微软雅黑" panose="020B0503020204020204" charset="-122"/>
                          <a:sym typeface="+mn-ea"/>
                        </a:rPr>
                        <a:t>或者</a:t>
                      </a:r>
                      <a:r>
                        <a:rPr lang="zh-CN" altLang="zh-CN" sz="2000" b="1">
                          <a:solidFill>
                            <a:srgbClr val="FF0000"/>
                          </a:solidFill>
                          <a:latin typeface="微软雅黑" panose="020B0503020204020204" charset="-122"/>
                          <a:ea typeface="微软雅黑" panose="020B0503020204020204" charset="-122"/>
                          <a:sym typeface="+mn-ea"/>
                        </a:rPr>
                        <a:t>法定继承人以外</a:t>
                      </a:r>
                      <a:r>
                        <a:rPr lang="zh-CN" altLang="zh-CN" sz="2000" b="1">
                          <a:latin typeface="微软雅黑" panose="020B0503020204020204" charset="-122"/>
                          <a:ea typeface="微软雅黑" panose="020B0503020204020204" charset="-122"/>
                          <a:sym typeface="+mn-ea"/>
                        </a:rPr>
                        <a:t>的</a:t>
                      </a:r>
                      <a:r>
                        <a:rPr lang="zh-CN" altLang="zh-CN" sz="2000" b="1">
                          <a:solidFill>
                            <a:srgbClr val="FF0000"/>
                          </a:solidFill>
                          <a:latin typeface="微软雅黑" panose="020B0503020204020204" charset="-122"/>
                          <a:ea typeface="微软雅黑" panose="020B0503020204020204" charset="-122"/>
                          <a:sym typeface="+mn-ea"/>
                        </a:rPr>
                        <a:t>组织、个人</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300"/>
                        </a:lnSpc>
                        <a:buNone/>
                      </a:pPr>
                      <a:r>
                        <a:rPr lang="zh-CN" altLang="zh-CN" sz="2000" b="1">
                          <a:solidFill>
                            <a:srgbClr val="FF0000"/>
                          </a:solidFill>
                          <a:latin typeface="微软雅黑" panose="020B0503020204020204" charset="-122"/>
                          <a:ea typeface="微软雅黑" panose="020B0503020204020204" charset="-122"/>
                          <a:sym typeface="+mn-ea"/>
                        </a:rPr>
                        <a:t>国家</a:t>
                      </a:r>
                      <a:r>
                        <a:rPr lang="zh-CN" altLang="zh-CN" sz="2000" b="1">
                          <a:latin typeface="微软雅黑" panose="020B0503020204020204" charset="-122"/>
                          <a:ea typeface="微软雅黑" panose="020B0503020204020204" charset="-122"/>
                          <a:sym typeface="+mn-ea"/>
                        </a:rPr>
                        <a:t>、</a:t>
                      </a:r>
                      <a:r>
                        <a:rPr lang="zh-CN" altLang="zh-CN" sz="2000" b="1">
                          <a:solidFill>
                            <a:srgbClr val="FF0000"/>
                          </a:solidFill>
                          <a:latin typeface="微软雅黑" panose="020B0503020204020204" charset="-122"/>
                          <a:ea typeface="微软雅黑" panose="020B0503020204020204" charset="-122"/>
                          <a:sym typeface="+mn-ea"/>
                        </a:rPr>
                        <a:t>集体</a:t>
                      </a:r>
                      <a:r>
                        <a:rPr lang="zh-CN" altLang="zh-CN" sz="2000" b="1">
                          <a:solidFill>
                            <a:schemeClr val="tx1"/>
                          </a:solidFill>
                          <a:latin typeface="微软雅黑" panose="020B0503020204020204" charset="-122"/>
                          <a:ea typeface="微软雅黑" panose="020B0503020204020204" charset="-122"/>
                          <a:sym typeface="+mn-ea"/>
                        </a:rPr>
                        <a:t>或</a:t>
                      </a:r>
                      <a:r>
                        <a:rPr lang="zh-CN" altLang="zh-CN" sz="2000" b="1">
                          <a:solidFill>
                            <a:srgbClr val="FF0000"/>
                          </a:solidFill>
                          <a:latin typeface="微软雅黑" panose="020B0503020204020204" charset="-122"/>
                          <a:ea typeface="微软雅黑" panose="020B0503020204020204" charset="-122"/>
                          <a:sym typeface="+mn-ea"/>
                        </a:rPr>
                        <a:t>法定继承人以外的组织、个人</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rowSpan="2">
                  <a:txBody>
                    <a:bodyPr wrap="square"/>
                    <a:lstStyle/>
                    <a:p>
                      <a:pPr indent="0" algn="l" fontAlgn="auto">
                        <a:lnSpc>
                          <a:spcPts val="2400"/>
                        </a:lnSpc>
                      </a:pPr>
                      <a:r>
                        <a:rPr lang="zh-CN" altLang="en-US" sz="2000" b="1">
                          <a:solidFill>
                            <a:schemeClr val="tx1"/>
                          </a:solidFill>
                          <a:latin typeface="微软雅黑" panose="020B0503020204020204" charset="-122"/>
                          <a:ea typeface="微软雅黑" panose="020B0503020204020204" charset="-122"/>
                          <a:sym typeface="+mn-ea"/>
                        </a:rPr>
                        <a:t>通过</a:t>
                      </a:r>
                      <a:r>
                        <a:rPr lang="zh-CN" altLang="en-US" sz="2000" b="1">
                          <a:solidFill>
                            <a:srgbClr val="FF0000"/>
                          </a:solidFill>
                          <a:latin typeface="微软雅黑" panose="020B0503020204020204" charset="-122"/>
                          <a:ea typeface="微软雅黑" panose="020B0503020204020204" charset="-122"/>
                          <a:sym typeface="+mn-ea"/>
                        </a:rPr>
                        <a:t>遗嘱</a:t>
                      </a:r>
                      <a:r>
                        <a:rPr lang="zh-CN" altLang="en-US" sz="2000" b="1">
                          <a:solidFill>
                            <a:schemeClr val="tx1"/>
                          </a:solidFill>
                          <a:latin typeface="微软雅黑" panose="020B0503020204020204" charset="-122"/>
                          <a:ea typeface="微软雅黑" panose="020B0503020204020204" charset="-122"/>
                          <a:sym typeface="+mn-ea"/>
                        </a:rPr>
                        <a:t>赠与</a:t>
                      </a:r>
                      <a:endParaRPr lang="zh-CN" altLang="en-US" sz="2000" b="1">
                        <a:solidFill>
                          <a:schemeClr val="tx1"/>
                        </a:solidFill>
                        <a:latin typeface="微软雅黑" panose="020B0503020204020204" charset="-122"/>
                        <a:ea typeface="微软雅黑" panose="020B0503020204020204" charset="-122"/>
                        <a:sym typeface="+mn-ea"/>
                      </a:endParaRPr>
                    </a:p>
                  </a:txBody>
                  <a:tcPr vert="horz" anchor="ctr">
                    <a:solidFill>
                      <a:schemeClr val="bg1"/>
                    </a:solidFill>
                  </a:tcPr>
                </a:tc>
                <a:tc rowSpan="2">
                  <a:txBody>
                    <a:bodyPr wrap="square"/>
                    <a:lstStyle/>
                    <a:p>
                      <a:pPr indent="0" algn="l" fontAlgn="auto">
                        <a:lnSpc>
                          <a:spcPts val="2700"/>
                        </a:lnSpc>
                        <a:buNone/>
                      </a:pPr>
                      <a:r>
                        <a:rPr lang="zh-CN" altLang="en-US" sz="2000" b="1">
                          <a:solidFill>
                            <a:schemeClr val="tx1"/>
                          </a:solidFill>
                          <a:latin typeface="微软雅黑" panose="020B0503020204020204" charset="-122"/>
                          <a:ea typeface="微软雅黑" panose="020B0503020204020204" charset="-122"/>
                          <a:sym typeface="+mn-ea"/>
                        </a:rPr>
                        <a:t>只包括财产权利，不包括财产义务</a:t>
                      </a:r>
                      <a:endParaRPr lang="zh-CN" altLang="en-US" sz="2000" b="1">
                        <a:solidFill>
                          <a:schemeClr val="tx1"/>
                        </a:solidFill>
                        <a:latin typeface="微软雅黑" panose="020B0503020204020204" charset="-122"/>
                        <a:ea typeface="微软雅黑" panose="020B0503020204020204" charset="-122"/>
                        <a:sym typeface="+mn-ea"/>
                      </a:endParaRPr>
                    </a:p>
                  </a:txBody>
                  <a:tcPr vert="horz" anchor="ctr">
                    <a:solidFill>
                      <a:schemeClr val="bg1"/>
                    </a:solidFill>
                  </a:tcPr>
                </a:tc>
                <a:tc rowSpan="2">
                  <a:txBody>
                    <a:bodyPr wrap="square"/>
                    <a:lstStyle/>
                    <a:p>
                      <a:pPr indent="0" algn="l" fontAlgn="auto">
                        <a:lnSpc>
                          <a:spcPts val="2300"/>
                        </a:lnSpc>
                        <a:buNone/>
                      </a:pPr>
                      <a:r>
                        <a:rPr lang="zh-CN" altLang="en-US" sz="2000" b="1">
                          <a:solidFill>
                            <a:srgbClr val="FF0000"/>
                          </a:solidFill>
                          <a:latin typeface="微软雅黑" panose="020B0503020204020204" charset="-122"/>
                          <a:ea typeface="微软雅黑" panose="020B0503020204020204" charset="-122"/>
                          <a:sym typeface="+mn-ea"/>
                        </a:rPr>
                        <a:t>低于</a:t>
                      </a:r>
                      <a:r>
                        <a:rPr lang="zh-CN" altLang="en-US" sz="2000" b="1">
                          <a:latin typeface="微软雅黑" panose="020B0503020204020204" charset="-122"/>
                          <a:ea typeface="微软雅黑" panose="020B0503020204020204" charset="-122"/>
                          <a:sym typeface="+mn-ea"/>
                        </a:rPr>
                        <a:t>遗赠扶养协议，</a:t>
                      </a:r>
                      <a:r>
                        <a:rPr lang="zh-CN" altLang="en-US" sz="2000" b="1">
                          <a:solidFill>
                            <a:srgbClr val="FF0000"/>
                          </a:solidFill>
                          <a:latin typeface="微软雅黑" panose="020B0503020204020204" charset="-122"/>
                          <a:ea typeface="微软雅黑" panose="020B0503020204020204" charset="-122"/>
                          <a:sym typeface="+mn-ea"/>
                        </a:rPr>
                        <a:t>高于</a:t>
                      </a:r>
                      <a:r>
                        <a:rPr lang="zh-CN" altLang="en-US" sz="2000" b="1">
                          <a:latin typeface="微软雅黑" panose="020B0503020204020204" charset="-122"/>
                          <a:ea typeface="微软雅黑" panose="020B0503020204020204" charset="-122"/>
                          <a:sym typeface="+mn-ea"/>
                        </a:rPr>
                        <a:t>法定继承</a:t>
                      </a:r>
                      <a:endParaRPr lang="zh-CN" altLang="en-US" sz="2000" b="1">
                        <a:solidFill>
                          <a:srgbClr val="002060"/>
                        </a:solidFill>
                        <a:latin typeface="微软雅黑" panose="020B0503020204020204" charset="-122"/>
                        <a:ea typeface="微软雅黑" panose="020B0503020204020204" charset="-122"/>
                        <a:sym typeface="+mn-ea"/>
                      </a:endParaRPr>
                    </a:p>
                  </a:txBody>
                  <a:tcPr vert="horz" anchor="ctr">
                    <a:solidFill>
                      <a:schemeClr val="bg1"/>
                    </a:solidFill>
                  </a:tcPr>
                </a:tc>
              </a:tr>
              <a:tr h="0">
                <a:tc rowSpan="2">
                  <a:txBody>
                    <a:bodyPr wrap="square"/>
                    <a:lstStyle/>
                    <a:p>
                      <a:pPr indent="0" algn="l" fontAlgn="auto">
                        <a:lnSpc>
                          <a:spcPct val="100000"/>
                        </a:lnSpc>
                        <a:buNone/>
                      </a:pPr>
                      <a:r>
                        <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rPr>
                        <a:t>遗赠扶养协议</a:t>
                      </a:r>
                      <a:endParaRPr lang="zh-CN" altLang="en-US" sz="2000" b="1">
                        <a:solidFill>
                          <a:srgbClr val="FF0000"/>
                        </a:solidFill>
                        <a:highlight>
                          <a:srgbClr val="000000">
                            <a:alpha val="0"/>
                          </a:srgbClr>
                        </a:highlight>
                        <a:latin typeface="微软雅黑" panose="020B0503020204020204" charset="-122"/>
                        <a:ea typeface="微软雅黑" panose="020B0503020204020204" charset="-122"/>
                        <a:sym typeface="+mn-ea"/>
                      </a:endParaRPr>
                    </a:p>
                  </a:txBody>
                  <a:tcPr vert="horz" anchor="ctr">
                    <a:solidFill>
                      <a:schemeClr val="bg1"/>
                    </a:solidFill>
                  </a:tcPr>
                </a:tc>
                <a:tc rowSpan="2">
                  <a:txBody>
                    <a:bodyPr wrap="square"/>
                    <a:lstStyle/>
                    <a:p>
                      <a:pPr indent="0" algn="l" fontAlgn="auto">
                        <a:lnSpc>
                          <a:spcPts val="2200"/>
                        </a:lnSpc>
                        <a:buNone/>
                      </a:pPr>
                      <a:r>
                        <a:rPr lang="zh-CN" altLang="zh-CN" sz="2000" b="1">
                          <a:latin typeface="微软雅黑" panose="020B0503020204020204" charset="-122"/>
                          <a:ea typeface="微软雅黑" panose="020B0503020204020204" charset="-122"/>
                          <a:sym typeface="+mn-ea"/>
                        </a:rPr>
                        <a:t>自然人可以与</a:t>
                      </a:r>
                      <a:r>
                        <a:rPr lang="zh-CN" altLang="zh-CN" sz="2000" b="1">
                          <a:solidFill>
                            <a:srgbClr val="FF0000"/>
                          </a:solidFill>
                          <a:latin typeface="微软雅黑" panose="020B0503020204020204" charset="-122"/>
                          <a:ea typeface="微软雅黑" panose="020B0503020204020204" charset="-122"/>
                          <a:sym typeface="+mn-ea"/>
                        </a:rPr>
                        <a:t>继承人以外的组织或者个人</a:t>
                      </a:r>
                      <a:r>
                        <a:rPr lang="zh-CN" altLang="zh-CN" sz="2000" b="1">
                          <a:latin typeface="微软雅黑" panose="020B0503020204020204" charset="-122"/>
                          <a:ea typeface="微软雅黑" panose="020B0503020204020204" charset="-122"/>
                          <a:sym typeface="+mn-ea"/>
                        </a:rPr>
                        <a:t>签订遗赠扶养协议。按照协议，该组织或者个人承担</a:t>
                      </a:r>
                      <a:r>
                        <a:rPr lang="zh-CN" altLang="zh-CN" sz="2000" b="1">
                          <a:solidFill>
                            <a:srgbClr val="FF0000"/>
                          </a:solidFill>
                          <a:latin typeface="微软雅黑" panose="020B0503020204020204" charset="-122"/>
                          <a:ea typeface="微软雅黑" panose="020B0503020204020204" charset="-122"/>
                          <a:sym typeface="+mn-ea"/>
                        </a:rPr>
                        <a:t>该自然人生养死葬</a:t>
                      </a:r>
                      <a:r>
                        <a:rPr lang="zh-CN" altLang="zh-CN" sz="2000" b="1">
                          <a:latin typeface="微软雅黑" panose="020B0503020204020204" charset="-122"/>
                          <a:ea typeface="微软雅黑" panose="020B0503020204020204" charset="-122"/>
                          <a:sym typeface="+mn-ea"/>
                        </a:rPr>
                        <a:t>的</a:t>
                      </a:r>
                      <a:r>
                        <a:rPr lang="zh-CN" altLang="zh-CN" sz="2000" b="1">
                          <a:solidFill>
                            <a:srgbClr val="FF0000"/>
                          </a:solidFill>
                          <a:latin typeface="微软雅黑" panose="020B0503020204020204" charset="-122"/>
                          <a:ea typeface="微软雅黑" panose="020B0503020204020204" charset="-122"/>
                          <a:sym typeface="+mn-ea"/>
                        </a:rPr>
                        <a:t>义务</a:t>
                      </a:r>
                      <a:r>
                        <a:rPr lang="zh-CN" altLang="zh-CN" sz="2000" b="1">
                          <a:latin typeface="微软雅黑" panose="020B0503020204020204" charset="-122"/>
                          <a:ea typeface="微软雅黑" panose="020B0503020204020204" charset="-122"/>
                          <a:sym typeface="+mn-ea"/>
                        </a:rPr>
                        <a:t>，享有受遗赠的</a:t>
                      </a:r>
                      <a:r>
                        <a:rPr lang="zh-CN" altLang="zh-CN" sz="2000" b="1">
                          <a:solidFill>
                            <a:srgbClr val="FF0000"/>
                          </a:solidFill>
                          <a:latin typeface="微软雅黑" panose="020B0503020204020204" charset="-122"/>
                          <a:ea typeface="微软雅黑" panose="020B0503020204020204" charset="-122"/>
                          <a:sym typeface="+mn-ea"/>
                        </a:rPr>
                        <a:t>权利</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rowSpan="2">
                  <a:txBody>
                    <a:bodyPr wrap="square"/>
                    <a:lstStyle/>
                    <a:p>
                      <a:pPr indent="0" algn="l" fontAlgn="auto">
                        <a:lnSpc>
                          <a:spcPts val="2300"/>
                        </a:lnSpc>
                        <a:buNone/>
                      </a:pPr>
                      <a:r>
                        <a:rPr lang="zh-CN" altLang="zh-CN" sz="2000" b="1">
                          <a:solidFill>
                            <a:srgbClr val="FF0000"/>
                          </a:solidFill>
                          <a:latin typeface="微软雅黑" panose="020B0503020204020204" charset="-122"/>
                          <a:ea typeface="微软雅黑" panose="020B0503020204020204" charset="-122"/>
                          <a:sym typeface="+mn-ea"/>
                        </a:rPr>
                        <a:t>继承人以外的组织或者个人</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vMerge="1">
                  <a:tcPr anchor="ctr"/>
                </a:tc>
                <a:tc vMerge="1">
                  <a:tcPr anchor="ctr"/>
                </a:tc>
                <a:tc vMerge="1">
                  <a:tcPr anchor="ctr"/>
                </a:tc>
              </a:tr>
              <a:tr h="1885315">
                <a:tc vMerge="1">
                  <a:tcPr anchor="ctr"/>
                </a:tc>
                <a:tc vMerge="1">
                  <a:tcPr anchor="ctr"/>
                </a:tc>
                <a:tc vMerge="1">
                  <a:tcPr anchor="ctr"/>
                </a:tc>
                <a:tc>
                  <a:txBody>
                    <a:bodyPr wrap="square"/>
                    <a:lstStyle/>
                    <a:p>
                      <a:pPr indent="0" algn="l" fontAlgn="auto">
                        <a:lnSpc>
                          <a:spcPts val="2400"/>
                        </a:lnSpc>
                        <a:buNone/>
                      </a:pPr>
                      <a:r>
                        <a:rPr lang="zh-CN" altLang="en-US" sz="2000" b="1">
                          <a:solidFill>
                            <a:schemeClr val="tx1"/>
                          </a:solidFill>
                          <a:latin typeface="微软雅黑" panose="020B0503020204020204" charset="-122"/>
                          <a:ea typeface="微软雅黑" panose="020B0503020204020204" charset="-122"/>
                          <a:sym typeface="+mn-ea"/>
                        </a:rPr>
                        <a:t>订立</a:t>
                      </a:r>
                      <a:r>
                        <a:rPr lang="zh-CN" altLang="en-US" sz="2000" b="1">
                          <a:solidFill>
                            <a:srgbClr val="FF0000"/>
                          </a:solidFill>
                          <a:latin typeface="微软雅黑" panose="020B0503020204020204" charset="-122"/>
                          <a:ea typeface="微软雅黑" panose="020B0503020204020204" charset="-122"/>
                          <a:sym typeface="+mn-ea"/>
                        </a:rPr>
                        <a:t>书面遗赠扶养协议</a:t>
                      </a:r>
                      <a:endParaRPr lang="zh-CN" altLang="en-US"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700"/>
                        </a:lnSpc>
                        <a:buNone/>
                      </a:pPr>
                      <a:r>
                        <a:rPr lang="zh-CN" altLang="zh-CN" sz="2000" b="1">
                          <a:solidFill>
                            <a:srgbClr val="FF0000"/>
                          </a:solidFill>
                          <a:latin typeface="微软雅黑" panose="020B0503020204020204" charset="-122"/>
                          <a:ea typeface="微软雅黑" panose="020B0503020204020204" charset="-122"/>
                          <a:sym typeface="+mn-ea"/>
                        </a:rPr>
                        <a:t>承担</a:t>
                      </a:r>
                      <a:r>
                        <a:rPr lang="zh-CN" altLang="zh-CN" sz="2000" b="1">
                          <a:solidFill>
                            <a:schemeClr val="tx1"/>
                          </a:solidFill>
                          <a:latin typeface="微软雅黑" panose="020B0503020204020204" charset="-122"/>
                          <a:ea typeface="微软雅黑" panose="020B0503020204020204" charset="-122"/>
                          <a:sym typeface="+mn-ea"/>
                        </a:rPr>
                        <a:t>该自然人</a:t>
                      </a:r>
                      <a:r>
                        <a:rPr lang="zh-CN" altLang="zh-CN" sz="2000" b="1">
                          <a:solidFill>
                            <a:srgbClr val="FF0000"/>
                          </a:solidFill>
                          <a:latin typeface="微软雅黑" panose="020B0503020204020204" charset="-122"/>
                          <a:ea typeface="微软雅黑" panose="020B0503020204020204" charset="-122"/>
                          <a:sym typeface="+mn-ea"/>
                        </a:rPr>
                        <a:t>生养死葬</a:t>
                      </a:r>
                      <a:r>
                        <a:rPr lang="zh-CN" altLang="zh-CN" sz="2000" b="1">
                          <a:latin typeface="微软雅黑" panose="020B0503020204020204" charset="-122"/>
                          <a:ea typeface="微软雅黑" panose="020B0503020204020204" charset="-122"/>
                          <a:sym typeface="+mn-ea"/>
                        </a:rPr>
                        <a:t>的</a:t>
                      </a:r>
                      <a:r>
                        <a:rPr lang="zh-CN" altLang="zh-CN" sz="2000" b="1">
                          <a:solidFill>
                            <a:srgbClr val="FF0000"/>
                          </a:solidFill>
                          <a:latin typeface="微软雅黑" panose="020B0503020204020204" charset="-122"/>
                          <a:ea typeface="微软雅黑" panose="020B0503020204020204" charset="-122"/>
                          <a:sym typeface="+mn-ea"/>
                        </a:rPr>
                        <a:t>义务</a:t>
                      </a:r>
                      <a:r>
                        <a:rPr lang="zh-CN" altLang="zh-CN" sz="2000" b="1">
                          <a:latin typeface="微软雅黑" panose="020B0503020204020204" charset="-122"/>
                          <a:ea typeface="微软雅黑" panose="020B0503020204020204" charset="-122"/>
                          <a:sym typeface="+mn-ea"/>
                        </a:rPr>
                        <a:t>，</a:t>
                      </a:r>
                      <a:r>
                        <a:rPr lang="zh-CN" altLang="zh-CN" sz="2000" b="1">
                          <a:solidFill>
                            <a:srgbClr val="FF0000"/>
                          </a:solidFill>
                          <a:latin typeface="微软雅黑" panose="020B0503020204020204" charset="-122"/>
                          <a:ea typeface="微软雅黑" panose="020B0503020204020204" charset="-122"/>
                          <a:sym typeface="+mn-ea"/>
                        </a:rPr>
                        <a:t>享有受遗赠的权利</a:t>
                      </a:r>
                      <a:endParaRPr lang="zh-CN" altLang="zh-CN"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c>
                  <a:txBody>
                    <a:bodyPr wrap="square"/>
                    <a:lstStyle/>
                    <a:p>
                      <a:pPr indent="0" algn="l" fontAlgn="auto">
                        <a:lnSpc>
                          <a:spcPts val="2300"/>
                        </a:lnSpc>
                        <a:buNone/>
                      </a:pPr>
                      <a:r>
                        <a:rPr lang="zh-CN" altLang="en-US" sz="2000" b="1">
                          <a:solidFill>
                            <a:srgbClr val="FF0000"/>
                          </a:solidFill>
                          <a:latin typeface="微软雅黑" panose="020B0503020204020204" charset="-122"/>
                          <a:ea typeface="微软雅黑" panose="020B0503020204020204" charset="-122"/>
                          <a:sym typeface="+mn-ea"/>
                        </a:rPr>
                        <a:t>最优先效力</a:t>
                      </a:r>
                      <a:endParaRPr lang="zh-CN" altLang="en-US" sz="2000" b="1">
                        <a:solidFill>
                          <a:srgbClr val="FF0000"/>
                        </a:solidFill>
                        <a:latin typeface="微软雅黑" panose="020B0503020204020204" charset="-122"/>
                        <a:ea typeface="微软雅黑" panose="020B0503020204020204" charset="-122"/>
                        <a:sym typeface="+mn-ea"/>
                      </a:endParaRPr>
                    </a:p>
                  </a:txBody>
                  <a:tcPr vert="horz" anchor="ctr">
                    <a:solidFill>
                      <a:schemeClr val="bg1"/>
                    </a:solidFill>
                  </a:tcPr>
                </a:tc>
              </a:tr>
            </a:tbl>
          </a:graphicData>
        </a:graphic>
      </p:graphicFrame>
      <p:sp>
        <p:nvSpPr>
          <p:cNvPr id="1048580" name="文本框 11"/>
          <p:cNvSpPr txBox="1"/>
          <p:nvPr>
            <p:custDataLst>
              <p:tags r:id="rId2"/>
            </p:custDataLst>
          </p:nvPr>
        </p:nvSpPr>
        <p:spPr>
          <a:xfrm>
            <a:off x="878205" y="84455"/>
            <a:ext cx="9596120" cy="521970"/>
          </a:xfrm>
          <a:prstGeom prst="rect">
            <a:avLst/>
          </a:prstGeom>
          <a:noFill/>
        </p:spPr>
        <p:txBody>
          <a:bodyPr wrap="square" rtlCol="0">
            <a:spAutoFit/>
          </a:bodyPr>
          <a:lstStyle/>
          <a:p>
            <a:pPr algn="l">
              <a:buClrTx/>
              <a:buSzTx/>
              <a:buFontTx/>
            </a:pPr>
            <a:r>
              <a:rPr lang="zh-CN" altLang="en-US" sz="2800" b="1">
                <a:solidFill>
                  <a:schemeClr val="tx1"/>
                </a:solidFill>
                <a:highlight>
                  <a:srgbClr val="FFFF00"/>
                </a:highlight>
                <a:latin typeface="华文行楷" panose="02010800040101010101" charset="-122"/>
                <a:ea typeface="华文行楷" panose="02010800040101010101" charset="-122"/>
              </a:rPr>
              <a:t>知识拓展：比较法定继承、遗嘱继承、遗赠和遗赠扶养协议</a:t>
            </a:r>
            <a:endParaRPr lang="zh-CN" altLang="en-US" sz="2800" b="1">
              <a:solidFill>
                <a:schemeClr val="tx1"/>
              </a:solidFill>
              <a:highlight>
                <a:srgbClr val="FFFF00"/>
              </a:highlight>
              <a:latin typeface="华文行楷" panose="02010800040101010101" charset="-122"/>
              <a:ea typeface="华文行楷" panose="02010800040101010101"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图片 17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H="1">
            <a:off x="-2" y="-1"/>
            <a:ext cx="2931887" cy="1662918"/>
          </a:xfrm>
          <a:prstGeom prst="rect">
            <a:avLst/>
          </a:prstGeom>
        </p:spPr>
      </p:pic>
      <p:grpSp>
        <p:nvGrpSpPr>
          <p:cNvPr id="48" name="组合 47"/>
          <p:cNvGrpSpPr/>
          <p:nvPr>
            <p:custDataLst>
              <p:tags r:id="rId3"/>
            </p:custDataLst>
          </p:nvPr>
        </p:nvGrpSpPr>
        <p:grpSpPr>
          <a:xfrm>
            <a:off x="0" y="4487322"/>
            <a:ext cx="12191999" cy="2370679"/>
            <a:chOff x="0" y="4487322"/>
            <a:chExt cx="12191999" cy="2370679"/>
          </a:xfrm>
        </p:grpSpPr>
        <p:pic>
          <p:nvPicPr>
            <p:cNvPr id="49" name="图片 4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37740" y="4487322"/>
              <a:ext cx="9716521" cy="2240120"/>
            </a:xfrm>
            <a:prstGeom prst="rect">
              <a:avLst/>
            </a:prstGeom>
          </p:spPr>
        </p:pic>
        <p:pic>
          <p:nvPicPr>
            <p:cNvPr id="50" name="图片 49"/>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5090161"/>
              <a:ext cx="12191999" cy="1767840"/>
            </a:xfrm>
            <a:prstGeom prst="rect">
              <a:avLst/>
            </a:prstGeom>
            <a:effectLst/>
          </p:spPr>
        </p:pic>
      </p:grpSp>
      <p:sp>
        <p:nvSpPr>
          <p:cNvPr id="53" name="Rectangle 5"/>
          <p:cNvSpPr>
            <a:spLocks noChangeArrowheads="1"/>
          </p:cNvSpPr>
          <p:nvPr>
            <p:custDataLst>
              <p:tags r:id="rId8"/>
            </p:custDataLst>
          </p:nvPr>
        </p:nvSpPr>
        <p:spPr bwMode="auto">
          <a:xfrm>
            <a:off x="701675" y="2760345"/>
            <a:ext cx="10788650" cy="977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lnSpc>
                <a:spcPct val="120000"/>
              </a:lnSpc>
              <a:spcBef>
                <a:spcPct val="0"/>
              </a:spcBef>
              <a:spcAft>
                <a:spcPct val="0"/>
              </a:spcAft>
            </a:pPr>
            <a:r>
              <a:rPr lang="zh-CN" altLang="en-US" sz="4800" b="1">
                <a:ln cmpd="sng">
                  <a:noFill/>
                  <a:prstDash val="soli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楷体" panose="02010609060101010101" charset="-122"/>
                <a:sym typeface="+mn-ea"/>
              </a:rPr>
              <a:t>法定继承有顺序</a:t>
            </a:r>
            <a:endParaRPr lang="zh-CN" altLang="en-US" sz="4800" b="1">
              <a:ln cmpd="sng">
                <a:noFill/>
                <a:prstDash val="soli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楷体" panose="02010609060101010101" charset="-122"/>
              <a:sym typeface="+mn-ea"/>
            </a:endParaRPr>
          </a:p>
        </p:txBody>
      </p:sp>
      <p:grpSp>
        <p:nvGrpSpPr>
          <p:cNvPr id="40" name="组合 39"/>
          <p:cNvGrpSpPr/>
          <p:nvPr>
            <p:custDataLst>
              <p:tags r:id="rId9"/>
            </p:custDataLst>
          </p:nvPr>
        </p:nvGrpSpPr>
        <p:grpSpPr>
          <a:xfrm>
            <a:off x="1075055" y="1251598"/>
            <a:ext cx="3683000" cy="758893"/>
            <a:chOff x="4737100" y="3094623"/>
            <a:chExt cx="2717800" cy="454051"/>
          </a:xfrm>
        </p:grpSpPr>
        <p:sp>
          <p:nvSpPr>
            <p:cNvPr id="41" name="圆角矩形 52"/>
            <p:cNvSpPr/>
            <p:nvPr>
              <p:custDataLst>
                <p:tags r:id="rId10"/>
              </p:custDataLst>
            </p:nvPr>
          </p:nvSpPr>
          <p:spPr>
            <a:xfrm>
              <a:off x="4737100" y="3094623"/>
              <a:ext cx="2717800" cy="454051"/>
            </a:xfrm>
            <a:prstGeom prst="roundRect">
              <a:avLst>
                <a:gd name="adj" fmla="val 50000"/>
              </a:avLst>
            </a:prstGeom>
            <a:solidFill>
              <a:srgbClr val="C00000"/>
            </a:solidFill>
            <a:ln>
              <a:noFill/>
            </a:ln>
            <a:effectLst/>
          </p:spPr>
          <p:txBody>
            <a:bodyPr vert="horz" wrap="square" lIns="91440" tIns="45720" rIns="91440" bIns="45720" numCol="1" anchor="t" anchorCtr="0" compatLnSpc="1"/>
            <a:lstStyle/>
            <a:p>
              <a:endParaRPr lang="zh-CN" altLang="en-US" sz="3200" b="1">
                <a:solidFill>
                  <a:schemeClr val="accent6">
                    <a:lumMod val="20000"/>
                    <a:lumOff val="80000"/>
                  </a:schemeClr>
                </a:solidFill>
              </a:endParaRPr>
            </a:p>
          </p:txBody>
        </p:sp>
        <p:sp>
          <p:nvSpPr>
            <p:cNvPr id="42" name="Rectangle 5"/>
            <p:cNvSpPr>
              <a:spLocks noChangeArrowheads="1"/>
            </p:cNvSpPr>
            <p:nvPr>
              <p:custDataLst>
                <p:tags r:id="rId11"/>
              </p:custDataLst>
            </p:nvPr>
          </p:nvSpPr>
          <p:spPr bwMode="auto">
            <a:xfrm>
              <a:off x="5279710" y="3102974"/>
              <a:ext cx="1632585" cy="4228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4000" spc="600">
                  <a:ln cmpd="sng">
                    <a:noFill/>
                    <a:prstDash val="solid"/>
                  </a:ln>
                  <a:solidFill>
                    <a:schemeClr val="bg1"/>
                  </a:solidFill>
                  <a:latin typeface="Heiti SC Light" charset="-122"/>
                  <a:ea typeface="Heiti SC Light" charset="-122"/>
                </a:rPr>
                <a:t>议题一</a:t>
              </a:r>
              <a:endParaRPr lang="zh-CN" altLang="en-US" sz="4000" spc="600">
                <a:ln cmpd="sng">
                  <a:noFill/>
                  <a:prstDash val="solid"/>
                </a:ln>
                <a:solidFill>
                  <a:schemeClr val="bg1"/>
                </a:solidFill>
                <a:latin typeface="Heiti SC Light" charset="-122"/>
                <a:ea typeface="Heiti SC Light" charset="-122"/>
              </a:endParaRPr>
            </a:p>
          </p:txBody>
        </p:sp>
      </p:grpSp>
      <p:pic>
        <p:nvPicPr>
          <p:cNvPr id="2" name="图片 1"/>
          <p:cNvPicPr>
            <a:picLocks noChangeAspect="1"/>
          </p:cNvPicPr>
          <p:nvPr>
            <p:custDataLst>
              <p:tags r:id="rId12"/>
            </p:custDataLst>
          </p:nvPr>
        </p:nvPicPr>
        <p:blipFill>
          <a:blip r:embed="rId13">
            <a:alphaModFix amt="92000"/>
          </a:blip>
          <a:srcRect l="26781" t="6297" r="22323" b="6297"/>
          <a:stretch>
            <a:fillRect/>
          </a:stretch>
        </p:blipFill>
        <p:spPr>
          <a:xfrm>
            <a:off x="10229215" y="199390"/>
            <a:ext cx="1726565" cy="1668780"/>
          </a:xfrm>
          <a:prstGeom prst="ellipse">
            <a:avLst/>
          </a:prstGeom>
          <a:ln>
            <a:noFill/>
          </a:ln>
          <a:effectLst>
            <a:softEdge rad="190500"/>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矩形 4"/>
          <p:cNvSpPr/>
          <p:nvPr>
            <p:custDataLst>
              <p:tags r:id="rId1"/>
            </p:custDataLst>
          </p:nvPr>
        </p:nvSpPr>
        <p:spPr>
          <a:xfrm>
            <a:off x="238125" y="758190"/>
            <a:ext cx="11788775" cy="2749550"/>
          </a:xfrm>
          <a:prstGeom prst="rect">
            <a:avLst/>
          </a:prstGeom>
          <a:noFill/>
          <a:ln>
            <a:solidFill>
              <a:schemeClr val="accent1"/>
            </a:solidFill>
            <a:miter lim="800000"/>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effectLst/>
                <a:latin typeface="楷体" panose="02010609060101010101" charset="-122"/>
                <a:ea typeface="楷体" panose="02010609060101010101" charset="-122"/>
              </a:rPr>
              <a:t>  </a:t>
            </a:r>
            <a:r>
              <a:rPr lang="zh-CN" altLang="en-US" sz="2400" b="1">
                <a:effectLst/>
                <a:latin typeface="黑体" panose="02010609060101010101" charset="-122"/>
                <a:ea typeface="黑体" panose="02010609060101010101" charset="-122"/>
                <a:cs typeface="黑体" panose="02010609060101010101" charset="-122"/>
              </a:rPr>
              <a:t>◆黄甲死后留有房屋一间和存款若干，法定继承人为其子黄乙。黄甲生前立有遗嘱，将其存款赠与侄女黄丙。</a:t>
            </a:r>
            <a:endParaRPr lang="en-US" altLang="zh-CN" sz="2400" b="1">
              <a:effectLst/>
              <a:latin typeface="黑体" panose="02010609060101010101" charset="-122"/>
              <a:ea typeface="黑体" panose="02010609060101010101" charset="-122"/>
              <a:cs typeface="黑体" panose="02010609060101010101" charset="-122"/>
            </a:endParaRPr>
          </a:p>
          <a:p>
            <a:pPr marL="0" lvl="0" indent="0" eaLnBrk="1" hangingPunct="1">
              <a:lnSpc>
                <a:spcPct val="120000"/>
              </a:lnSpc>
            </a:pPr>
            <a:r>
              <a:rPr lang="en-US" altLang="zh-CN" sz="2400" b="1">
                <a:effectLst/>
                <a:latin typeface="黑体" panose="02010609060101010101" charset="-122"/>
                <a:ea typeface="黑体" panose="02010609060101010101" charset="-122"/>
                <a:cs typeface="黑体" panose="02010609060101010101" charset="-122"/>
              </a:rPr>
              <a:t>  </a:t>
            </a:r>
            <a:r>
              <a:rPr lang="zh-CN" altLang="en-US" sz="2400" b="1">
                <a:effectLst/>
                <a:latin typeface="黑体" panose="02010609060101010101" charset="-122"/>
                <a:ea typeface="黑体" panose="02010609060101010101" charset="-122"/>
                <a:cs typeface="黑体" panose="02010609060101010101" charset="-122"/>
              </a:rPr>
              <a:t>◆谢某生有两子一女， 置房五间。</a:t>
            </a:r>
            <a:r>
              <a:rPr lang="en-US" altLang="zh-CN" sz="2400" b="1">
                <a:effectLst/>
                <a:latin typeface="黑体" panose="02010609060101010101" charset="-122"/>
                <a:ea typeface="黑体" panose="02010609060101010101" charset="-122"/>
                <a:cs typeface="黑体" panose="02010609060101010101" charset="-122"/>
              </a:rPr>
              <a:t>2010</a:t>
            </a:r>
            <a:r>
              <a:rPr lang="zh-CN" altLang="en-US" sz="2400" b="1">
                <a:effectLst/>
                <a:latin typeface="黑体" panose="02010609060101010101" charset="-122"/>
                <a:ea typeface="黑体" panose="02010609060101010101" charset="-122"/>
                <a:cs typeface="黑体" panose="02010609060101010101" charset="-122"/>
              </a:rPr>
              <a:t>年，谢某立下</a:t>
            </a:r>
            <a:r>
              <a:rPr lang="zh-CN" altLang="en-US" sz="2400" b="1" u="sng">
                <a:solidFill>
                  <a:srgbClr val="FF0000"/>
                </a:solidFill>
                <a:effectLst/>
                <a:latin typeface="黑体" panose="02010609060101010101" charset="-122"/>
                <a:ea typeface="黑体" panose="02010609060101010101" charset="-122"/>
                <a:cs typeface="黑体" panose="02010609060101010101" charset="-122"/>
              </a:rPr>
              <a:t>自书遗嘱</a:t>
            </a:r>
            <a:r>
              <a:rPr lang="zh-CN" altLang="en-US" sz="2400" b="1">
                <a:effectLst/>
                <a:latin typeface="黑体" panose="02010609060101010101" charset="-122"/>
                <a:ea typeface="黑体" panose="02010609060101010101" charset="-122"/>
                <a:cs typeface="黑体" panose="02010609060101010101" charset="-122"/>
              </a:rPr>
              <a:t>，将东边两间房给大儿子、西边两间房给小儿子、北边一间房给女儿。</a:t>
            </a:r>
            <a:r>
              <a:rPr lang="en-US" altLang="zh-CN" sz="2400" b="1">
                <a:effectLst/>
                <a:latin typeface="黑体" panose="02010609060101010101" charset="-122"/>
                <a:ea typeface="黑体" panose="02010609060101010101" charset="-122"/>
                <a:cs typeface="黑体" panose="02010609060101010101" charset="-122"/>
              </a:rPr>
              <a:t>2014</a:t>
            </a:r>
            <a:r>
              <a:rPr lang="zh-CN" altLang="en-US" sz="2400" b="1">
                <a:effectLst/>
                <a:latin typeface="黑体" panose="02010609060101010101" charset="-122"/>
                <a:ea typeface="黑体" panose="02010609060101010101" charset="-122"/>
                <a:cs typeface="黑体" panose="02010609060101010101" charset="-122"/>
              </a:rPr>
              <a:t>年</a:t>
            </a:r>
            <a:r>
              <a:rPr lang="en-US" altLang="zh-CN" sz="2400" b="1">
                <a:effectLst/>
                <a:latin typeface="黑体" panose="02010609060101010101" charset="-122"/>
                <a:ea typeface="黑体" panose="02010609060101010101" charset="-122"/>
                <a:cs typeface="黑体" panose="02010609060101010101" charset="-122"/>
              </a:rPr>
              <a:t>2</a:t>
            </a:r>
            <a:r>
              <a:rPr lang="zh-CN" altLang="en-US" sz="2400" b="1">
                <a:effectLst/>
                <a:latin typeface="黑体" panose="02010609060101010101" charset="-122"/>
                <a:ea typeface="黑体" panose="02010609060101010101" charset="-122"/>
                <a:cs typeface="黑体" panose="02010609060101010101" charset="-122"/>
              </a:rPr>
              <a:t>月</a:t>
            </a:r>
            <a:r>
              <a:rPr lang="en-US" altLang="zh-CN" sz="2400" b="1">
                <a:effectLst/>
                <a:latin typeface="黑体" panose="02010609060101010101" charset="-122"/>
                <a:ea typeface="黑体" panose="02010609060101010101" charset="-122"/>
                <a:cs typeface="黑体" panose="02010609060101010101" charset="-122"/>
              </a:rPr>
              <a:t>15</a:t>
            </a:r>
            <a:r>
              <a:rPr lang="zh-CN" altLang="en-US" sz="2400" b="1">
                <a:effectLst/>
                <a:latin typeface="黑体" panose="02010609060101010101" charset="-122"/>
                <a:ea typeface="黑体" panose="02010609060101010101" charset="-122"/>
                <a:cs typeface="黑体" panose="02010609060101010101" charset="-122"/>
              </a:rPr>
              <a:t>日清晨，谢某弥留之际，在</a:t>
            </a:r>
            <a:r>
              <a:rPr lang="zh-CN" altLang="en-US" sz="2400" b="1">
                <a:solidFill>
                  <a:srgbClr val="FF0000"/>
                </a:solidFill>
                <a:effectLst/>
                <a:latin typeface="黑体" panose="02010609060101010101" charset="-122"/>
                <a:ea typeface="黑体" panose="02010609060101010101" charset="-122"/>
                <a:cs typeface="黑体" panose="02010609060101010101" charset="-122"/>
              </a:rPr>
              <a:t>神志清楚</a:t>
            </a:r>
            <a:r>
              <a:rPr lang="zh-CN" altLang="en-US" sz="2400" b="1">
                <a:effectLst/>
                <a:latin typeface="黑体" panose="02010609060101010101" charset="-122"/>
                <a:ea typeface="黑体" panose="02010609060101010101" charset="-122"/>
                <a:cs typeface="黑体" panose="02010609060101010101" charset="-122"/>
              </a:rPr>
              <a:t>且有</a:t>
            </a:r>
            <a:r>
              <a:rPr lang="zh-CN" altLang="en-US" sz="2400" b="1">
                <a:solidFill>
                  <a:srgbClr val="FF0000"/>
                </a:solidFill>
                <a:effectLst/>
                <a:latin typeface="黑体" panose="02010609060101010101" charset="-122"/>
                <a:ea typeface="黑体" panose="02010609060101010101" charset="-122"/>
                <a:cs typeface="黑体" panose="02010609060101010101" charset="-122"/>
              </a:rPr>
              <a:t>多个见证人</a:t>
            </a:r>
            <a:r>
              <a:rPr lang="zh-CN" altLang="en-US" sz="2400" b="1">
                <a:effectLst/>
                <a:latin typeface="黑体" panose="02010609060101010101" charset="-122"/>
                <a:ea typeface="黑体" panose="02010609060101010101" charset="-122"/>
                <a:cs typeface="黑体" panose="02010609060101010101" charset="-122"/>
              </a:rPr>
              <a:t>在场的情况下立了</a:t>
            </a:r>
            <a:r>
              <a:rPr lang="zh-CN" altLang="en-US" sz="2400" b="1" u="sng">
                <a:solidFill>
                  <a:srgbClr val="FF0000"/>
                </a:solidFill>
                <a:effectLst/>
                <a:latin typeface="黑体" panose="02010609060101010101" charset="-122"/>
                <a:ea typeface="黑体" panose="02010609060101010101" charset="-122"/>
                <a:cs typeface="黑体" panose="02010609060101010101" charset="-122"/>
              </a:rPr>
              <a:t>口头遗嘱</a:t>
            </a:r>
            <a:r>
              <a:rPr lang="zh-CN" altLang="en-US" sz="2400" b="1">
                <a:effectLst/>
                <a:latin typeface="黑体" panose="02010609060101010101" charset="-122"/>
                <a:ea typeface="黑体" panose="02010609060101010101" charset="-122"/>
                <a:cs typeface="黑体" panose="02010609060101010101" charset="-122"/>
              </a:rPr>
              <a:t>，将原本由大儿子继承的东边两间房改由女儿继承，西边两间房仍归小儿子继承。当日中午谢某去世。</a:t>
            </a:r>
            <a:endParaRPr lang="en-US" altLang="zh-CN" sz="2400" b="1">
              <a:effectLst/>
              <a:latin typeface="黑体" panose="02010609060101010101" charset="-122"/>
              <a:ea typeface="黑体" panose="02010609060101010101" charset="-122"/>
              <a:cs typeface="黑体" panose="02010609060101010101" charset="-122"/>
            </a:endParaRPr>
          </a:p>
        </p:txBody>
      </p:sp>
      <p:sp>
        <p:nvSpPr>
          <p:cNvPr id="28677" name="矩形 5"/>
          <p:cNvSpPr/>
          <p:nvPr>
            <p:custDataLst>
              <p:tags r:id="rId2"/>
            </p:custDataLst>
          </p:nvPr>
        </p:nvSpPr>
        <p:spPr>
          <a:xfrm>
            <a:off x="237808" y="3507423"/>
            <a:ext cx="8702675" cy="963295"/>
          </a:xfrm>
          <a:prstGeom prst="rect">
            <a:avLst/>
          </a:prstGeom>
          <a:noFill/>
          <a:ln>
            <a:no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ts val="3400"/>
              </a:lnSpc>
            </a:pPr>
            <a:r>
              <a:rPr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en-US" altLang="zh-CN"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1</a:t>
            </a:r>
            <a:r>
              <a:rPr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zh-CN" altLang="en-US"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黄乙和黄丙在接受遗产的身份和条件上有什么区别</a:t>
            </a:r>
            <a:r>
              <a:rPr lang="en-US" altLang="zh-CN"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endParaRPr lang="en-US" altLang="zh-CN"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a:p>
            <a:pPr marL="0" lvl="0" indent="0" eaLnBrk="1" hangingPunct="1">
              <a:lnSpc>
                <a:spcPts val="3400"/>
              </a:lnSpc>
            </a:pPr>
            <a:r>
              <a:rPr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en-US" altLang="zh-CN"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2</a:t>
            </a:r>
            <a:r>
              <a:rPr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zh-CN" altLang="en-US"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谢某的遗产应当如何处理</a:t>
            </a:r>
            <a:r>
              <a:rPr lang="en-US" altLang="zh-CN"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endParaRPr lang="en-US" altLang="zh-CN" sz="24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29698" name="TextBox 3"/>
          <p:cNvSpPr/>
          <p:nvPr>
            <p:custDataLst>
              <p:tags r:id="rId3"/>
            </p:custDataLst>
          </p:nvPr>
        </p:nvSpPr>
        <p:spPr bwMode="auto">
          <a:xfrm>
            <a:off x="200660" y="4471035"/>
            <a:ext cx="11826240" cy="1406525"/>
          </a:xfrm>
          <a:prstGeom prst="rect">
            <a:avLst/>
          </a:prstGeom>
          <a:solidFill>
            <a:schemeClr val="accent6">
              <a:lumMod val="20000"/>
              <a:lumOff val="80000"/>
            </a:schemeClr>
          </a:solidFill>
          <a:ln>
            <a:solidFill>
              <a:srgbClr val="3333FF"/>
            </a:solidFill>
          </a:ln>
        </p:spPr>
        <p:txBody>
          <a:bodyPr wrap="square">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lvl="0" algn="l" fontAlgn="auto">
              <a:lnSpc>
                <a:spcPct val="130000"/>
              </a:lnSpc>
              <a:buFont typeface="Arial" panose="020B0604020202020204" pitchFamily="34" charset="0"/>
            </a:pP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outerShdw blurRad="38100" dist="38100" dir="2700000" algn="tl">
                    <a:srgbClr val="000000">
                      <a:alpha val="43137"/>
                    </a:srgbClr>
                  </a:outerShdw>
                </a:effectLst>
                <a:uLnTx/>
                <a:uFillTx/>
                <a:sym typeface="+mn-ea"/>
              </a:rPr>
              <a:t> </a:t>
            </a:r>
            <a:r>
              <a:rPr sz="2200" b="1"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提示：</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  ⑴</a:t>
            </a:r>
            <a:r>
              <a:rPr sz="2200" b="1" noProof="0">
                <a:ln w="1905"/>
                <a:solidFill>
                  <a:srgbClr val="FF0000"/>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黄乙</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接受遗产的身份是</a:t>
            </a:r>
            <a:r>
              <a:rPr sz="2200" b="1" u="sng"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继承人</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；接受遗产的条件是</a:t>
            </a:r>
            <a:r>
              <a:rPr sz="2200" b="1" u="sng"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法定继承</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，他是法定继承的</a:t>
            </a:r>
            <a:r>
              <a:rPr sz="2200" b="1" u="sng"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第一顺序继承人</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a:t>
            </a:r>
            <a:r>
              <a:rPr sz="2200" b="1" noProof="0">
                <a:ln w="1905"/>
                <a:solidFill>
                  <a:srgbClr val="FF0000"/>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黄丙</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接受遗产的身份是</a:t>
            </a:r>
            <a:r>
              <a:rPr sz="2200" b="1" u="sng"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受遗赠人</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；接受遗产的条件是</a:t>
            </a:r>
            <a:r>
              <a:rPr sz="2200" b="1" u="sng"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遗赠</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，依据黄甲生前所立遗赠将</a:t>
            </a:r>
            <a:r>
              <a:rPr sz="2200" b="1" u="sng" noProof="0">
                <a:ln w="1905"/>
                <a:solidFill>
                  <a:srgbClr val="1D41D5"/>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遗产赠与</a:t>
            </a: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黄丙，黄丙才获得。</a:t>
            </a:r>
            <a:endPar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endParaRPr>
          </a:p>
          <a:p>
            <a:pPr lvl="0" algn="l" fontAlgn="auto">
              <a:lnSpc>
                <a:spcPct val="130000"/>
              </a:lnSpc>
              <a:buFont typeface="Arial" panose="020B0604020202020204" pitchFamily="34" charset="0"/>
            </a:pPr>
            <a:r>
              <a:rPr sz="2200" b="1"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  </a:t>
            </a:r>
            <a:endParaRPr sz="2200" b="1" noProof="0">
              <a:ln w="1905"/>
              <a:solidFill>
                <a:schemeClr val="tx1"/>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9" name="圆角矩形 8"/>
          <p:cNvSpPr/>
          <p:nvPr>
            <p:custDataLst>
              <p:tags r:id="rId4"/>
            </p:custDataLst>
          </p:nvPr>
        </p:nvSpPr>
        <p:spPr>
          <a:xfrm>
            <a:off x="4841875" y="0"/>
            <a:ext cx="2581910" cy="758190"/>
          </a:xfrm>
          <a:prstGeom prst="roundRect">
            <a:avLst/>
          </a:prstGeom>
          <a:ln w="12700" cmpd="sng">
            <a:solidFill>
              <a:schemeClr val="accent2">
                <a:lumMod val="50000"/>
              </a:schemeClr>
            </a:solidFill>
            <a:prstDash val="solid"/>
          </a:ln>
          <a:effectLst>
            <a:softEdge rad="50800"/>
          </a:effectLst>
        </p:spPr>
        <p:style>
          <a:lnRef idx="0">
            <a:srgbClr val="FFFFFF"/>
          </a:lnRef>
          <a:fillRef idx="1">
            <a:schemeClr val="accent2"/>
          </a:fillRef>
          <a:effectRef idx="0">
            <a:srgbClr val="FFFFFF"/>
          </a:effectRef>
          <a:fontRef idx="minor">
            <a:schemeClr val="lt1"/>
          </a:fontRef>
        </p:style>
        <p:txBody>
          <a:bodyPr rtlCol="0" anchor="ctr"/>
          <a:lstStyle/>
          <a:p>
            <a:pPr algn="ctr"/>
            <a:r>
              <a:rPr lang="zh-CN" altLang="en-US" sz="2800" b="1">
                <a:solidFill>
                  <a:schemeClr val="bg1"/>
                </a:solidFill>
                <a:latin typeface="微软雅黑" panose="020B0503020204020204" charset="-122"/>
                <a:ea typeface="微软雅黑" panose="020B0503020204020204" charset="-122"/>
              </a:rPr>
              <a:t>探究与分享</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5"/>
            </p:custDataLst>
          </p:nvPr>
        </p:nvSpPr>
        <p:spPr>
          <a:xfrm>
            <a:off x="191770" y="4453255"/>
            <a:ext cx="11834495" cy="1850390"/>
          </a:xfrm>
          <a:prstGeom prst="rect">
            <a:avLst/>
          </a:prstGeom>
          <a:solidFill>
            <a:schemeClr val="accent6">
              <a:lumMod val="20000"/>
              <a:lumOff val="80000"/>
            </a:schemeClr>
          </a:solidFill>
          <a:ln w="12700">
            <a:solidFill>
              <a:schemeClr val="tx1"/>
            </a:solidFill>
          </a:ln>
        </p:spPr>
        <p:txBody>
          <a:bodyPr wrap="square" rtlCol="0" anchor="t">
            <a:spAutoFit/>
          </a:bodyPr>
          <a:lstStyle/>
          <a:p>
            <a:pPr lvl="0" algn="l" fontAlgn="auto">
              <a:lnSpc>
                <a:spcPct val="130000"/>
              </a:lnSpc>
              <a:buFont typeface="Arial" panose="020B0604020202020204" pitchFamily="34" charset="0"/>
            </a:pPr>
            <a:r>
              <a:rPr sz="2200" b="1"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 ⑵依据民法典规定，</a:t>
            </a:r>
            <a:r>
              <a:rPr sz="2200" b="1" u="sng"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继承开始后，有遗嘱的，按照遗嘱继承办理</a:t>
            </a:r>
            <a:r>
              <a:rPr sz="2200" b="1"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a:t>
            </a:r>
            <a:r>
              <a:rPr sz="2200" b="1" u="sng"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立有数份遗嘱，内容相抵触的，以最后的遗嘱为准</a:t>
            </a:r>
            <a:r>
              <a:rPr sz="2200" b="1"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 遗嘱人在危急情况下，可以立口头遗嘱。</a:t>
            </a:r>
            <a:r>
              <a:rPr sz="2200" b="1" u="sng"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口头遗嘱应当有两个以上见证人在场见证</a:t>
            </a:r>
            <a:r>
              <a:rPr sz="2200" b="1"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rPr>
              <a:t>。因此，谢某弥留之际，在神志清楚且有多个见证人在场的情况下立了口头遗嘱有效，按遗嘱处理遗产，东边两间房和北边一间房由女儿继承，西边两间房小儿子继承。</a:t>
            </a:r>
            <a:endParaRPr lang="zh-CN" altLang="en-US" sz="2200" b="1" noProof="0">
              <a:ln w="1905"/>
              <a:effectLst>
                <a:innerShdw blurRad="69850" dist="43180" dir="5400000">
                  <a:srgbClr val="000000">
                    <a:alpha val="65000"/>
                  </a:srgbClr>
                </a:innerShdw>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3" name="Picture 3"/>
          <p:cNvPicPr>
            <a:picLocks noChangeAspect="1"/>
          </p:cNvPicPr>
          <p:nvPr>
            <p:custDataLst>
              <p:tags r:id="rId6"/>
            </p:custDataLst>
          </p:nvPr>
        </p:nvPicPr>
        <p:blipFill>
          <a:blip r:embed="rId7"/>
          <a:stretch>
            <a:fillRect/>
          </a:stretch>
        </p:blipFill>
        <p:spPr>
          <a:xfrm flipH="1">
            <a:off x="11912600" y="11696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215900" y="723265"/>
            <a:ext cx="11685270" cy="3444240"/>
          </a:xfrm>
          <a:prstGeom prst="rect">
            <a:avLst/>
          </a:prstGeom>
        </p:spPr>
        <p:txBody>
          <a:bodyPr wrap="square" lIns="121898" tIns="60948" rIns="121898" bIns="60948">
            <a:spAutoFit/>
          </a:bodyPr>
          <a:lstStyle/>
          <a:p>
            <a:pPr indent="0" algn="l" fontAlgn="auto">
              <a:lnSpc>
                <a:spcPct val="150000"/>
              </a:lnSpc>
              <a:spcAft>
                <a:spcPct val="0"/>
              </a:spcAft>
            </a:pPr>
            <a:r>
              <a:rPr lang="zh-CN" altLang="zh-CN" sz="2400" b="1" kern="100">
                <a:latin typeface="微软雅黑" panose="020B0503020204020204" charset="-122"/>
                <a:ea typeface="微软雅黑" panose="020B0503020204020204" charset="-122"/>
                <a:cs typeface="微软雅黑" panose="020B0503020204020204" charset="-122"/>
              </a:rPr>
              <a:t>老王与</a:t>
            </a:r>
            <a:r>
              <a:rPr lang="zh-CN" altLang="zh-CN" sz="2400" b="1" kern="100">
                <a:solidFill>
                  <a:srgbClr val="1D41D5"/>
                </a:solidFill>
                <a:latin typeface="微软雅黑" panose="020B0503020204020204" charset="-122"/>
                <a:ea typeface="微软雅黑" panose="020B0503020204020204" charset="-122"/>
                <a:cs typeface="微软雅黑" panose="020B0503020204020204" charset="-122"/>
              </a:rPr>
              <a:t>媳妇王婆</a:t>
            </a:r>
            <a:r>
              <a:rPr lang="zh-CN" altLang="zh-CN" sz="2400" b="1" kern="100">
                <a:latin typeface="微软雅黑" panose="020B0503020204020204" charset="-122"/>
                <a:ea typeface="微软雅黑" panose="020B0503020204020204" charset="-122"/>
                <a:cs typeface="微软雅黑" panose="020B0503020204020204" charset="-122"/>
              </a:rPr>
              <a:t>，共有两个儿子，</a:t>
            </a:r>
            <a:r>
              <a:rPr lang="zh-CN" altLang="zh-CN" sz="2400" b="1" kern="100">
                <a:solidFill>
                  <a:srgbClr val="1D41D5"/>
                </a:solidFill>
                <a:latin typeface="微软雅黑" panose="020B0503020204020204" charset="-122"/>
                <a:ea typeface="微软雅黑" panose="020B0503020204020204" charset="-122"/>
                <a:cs typeface="微软雅黑" panose="020B0503020204020204" charset="-122"/>
              </a:rPr>
              <a:t>大王</a:t>
            </a:r>
            <a:r>
              <a:rPr lang="zh-CN" altLang="zh-CN" sz="2400" b="1" kern="100">
                <a:latin typeface="微软雅黑" panose="020B0503020204020204" charset="-122"/>
                <a:ea typeface="微软雅黑" panose="020B0503020204020204" charset="-122"/>
                <a:cs typeface="微软雅黑" panose="020B0503020204020204" charset="-122"/>
              </a:rPr>
              <a:t>和</a:t>
            </a:r>
            <a:r>
              <a:rPr lang="zh-CN" altLang="zh-CN" sz="2400" b="1" kern="100">
                <a:solidFill>
                  <a:srgbClr val="1D41D5"/>
                </a:solidFill>
                <a:latin typeface="微软雅黑" panose="020B0503020204020204" charset="-122"/>
                <a:ea typeface="微软雅黑" panose="020B0503020204020204" charset="-122"/>
                <a:cs typeface="微软雅黑" panose="020B0503020204020204" charset="-122"/>
              </a:rPr>
              <a:t>小王</a:t>
            </a:r>
            <a:r>
              <a:rPr lang="en-US" altLang="zh-CN" sz="2400" b="1" kern="100">
                <a:latin typeface="微软雅黑" panose="020B0503020204020204" charset="-122"/>
                <a:ea typeface="微软雅黑" panose="020B0503020204020204" charset="-122"/>
                <a:cs typeface="微软雅黑" panose="020B0503020204020204" charset="-122"/>
              </a:rPr>
              <a:t>(</a:t>
            </a:r>
            <a:r>
              <a:rPr lang="zh-CN" altLang="zh-CN" sz="2400" b="1" kern="100">
                <a:latin typeface="微软雅黑" panose="020B0503020204020204" charset="-122"/>
                <a:ea typeface="微软雅黑" panose="020B0503020204020204" charset="-122"/>
                <a:cs typeface="微软雅黑" panose="020B0503020204020204" charset="-122"/>
              </a:rPr>
              <a:t>收养</a:t>
            </a:r>
            <a:r>
              <a:rPr lang="en-US" altLang="zh-CN" sz="2400" b="1" kern="100">
                <a:latin typeface="微软雅黑" panose="020B0503020204020204" charset="-122"/>
                <a:ea typeface="微软雅黑" panose="020B0503020204020204" charset="-122"/>
                <a:cs typeface="微软雅黑" panose="020B0503020204020204" charset="-122"/>
              </a:rPr>
              <a:t>)</a:t>
            </a:r>
            <a:r>
              <a:rPr lang="zh-CN" altLang="zh-CN" sz="2400" b="1" kern="100">
                <a:latin typeface="微软雅黑" panose="020B0503020204020204" charset="-122"/>
                <a:ea typeface="微软雅黑" panose="020B0503020204020204" charset="-122"/>
                <a:cs typeface="微软雅黑" panose="020B0503020204020204" charset="-122"/>
              </a:rPr>
              <a:t>，老王由于突发疾病而离世，留下</a:t>
            </a:r>
            <a:r>
              <a:rPr lang="zh-CN" altLang="zh-CN" sz="2400" b="1" kern="100">
                <a:solidFill>
                  <a:srgbClr val="FF0000"/>
                </a:solidFill>
                <a:latin typeface="微软雅黑" panose="020B0503020204020204" charset="-122"/>
                <a:ea typeface="微软雅黑" panose="020B0503020204020204" charset="-122"/>
                <a:cs typeface="微软雅黑" panose="020B0503020204020204" charset="-122"/>
              </a:rPr>
              <a:t>个人</a:t>
            </a:r>
            <a:r>
              <a:rPr lang="zh-CN" altLang="zh-CN" sz="2400" b="1" kern="100">
                <a:latin typeface="微软雅黑" panose="020B0503020204020204" charset="-122"/>
                <a:ea typeface="微软雅黑" panose="020B0503020204020204" charset="-122"/>
                <a:cs typeface="微软雅黑" panose="020B0503020204020204" charset="-122"/>
              </a:rPr>
              <a:t>房产一套，存款</a:t>
            </a:r>
            <a:r>
              <a:rPr lang="en-US" altLang="zh-CN" sz="2400" b="1" kern="100">
                <a:latin typeface="微软雅黑" panose="020B0503020204020204" charset="-122"/>
                <a:ea typeface="微软雅黑" panose="020B0503020204020204" charset="-122"/>
                <a:cs typeface="微软雅黑" panose="020B0503020204020204" charset="-122"/>
              </a:rPr>
              <a:t>20</a:t>
            </a:r>
            <a:r>
              <a:rPr lang="zh-CN" altLang="zh-CN" sz="2400" b="1" kern="100">
                <a:latin typeface="微软雅黑" panose="020B0503020204020204" charset="-122"/>
                <a:ea typeface="微软雅黑" panose="020B0503020204020204" charset="-122"/>
                <a:cs typeface="微软雅黑" panose="020B0503020204020204" charset="-122"/>
              </a:rPr>
              <a:t>万元，曾在离世前跟大王小王说，我走后房子归小王，存款给大王。</a:t>
            </a:r>
            <a:r>
              <a:rPr lang="zh-CN" altLang="zh-CN" sz="2400" b="1" kern="100" spc="-20">
                <a:latin typeface="微软雅黑" panose="020B0503020204020204" charset="-122"/>
                <a:ea typeface="微软雅黑" panose="020B0503020204020204" charset="-122"/>
                <a:cs typeface="微软雅黑" panose="020B0503020204020204" charset="-122"/>
              </a:rPr>
              <a:t>两个儿子为了照顾老王</a:t>
            </a:r>
            <a:r>
              <a:rPr lang="zh-CN" altLang="zh-CN" sz="2400" b="1" kern="100" spc="-60">
                <a:latin typeface="微软雅黑" panose="020B0503020204020204" charset="-122"/>
                <a:ea typeface="微软雅黑" panose="020B0503020204020204" charset="-122"/>
                <a:cs typeface="微软雅黑" panose="020B0503020204020204" charset="-122"/>
              </a:rPr>
              <a:t>情绪，没有提出异议，老王死后，大王提出要平分所有遗产，包括房产</a:t>
            </a:r>
            <a:r>
              <a:rPr lang="zh-CN" altLang="zh-CN" sz="2400" b="1" kern="100" spc="-60" smtClean="0">
                <a:latin typeface="微软雅黑" panose="020B0503020204020204" charset="-122"/>
                <a:ea typeface="微软雅黑" panose="020B0503020204020204" charset="-122"/>
                <a:cs typeface="微软雅黑" panose="020B0503020204020204" charset="-122"/>
              </a:rPr>
              <a:t>。</a:t>
            </a:r>
            <a:endParaRPr lang="zh-CN" altLang="zh-CN" sz="2400" b="1" kern="100" spc="-60" smtClean="0">
              <a:latin typeface="微软雅黑" panose="020B0503020204020204" charset="-122"/>
              <a:ea typeface="微软雅黑" panose="020B0503020204020204" charset="-122"/>
              <a:cs typeface="微软雅黑" panose="020B0503020204020204" charset="-122"/>
            </a:endParaRPr>
          </a:p>
          <a:p>
            <a:pPr indent="27940" algn="l" fontAlgn="auto">
              <a:lnSpc>
                <a:spcPct val="150000"/>
              </a:lnSpc>
              <a:spcAft>
                <a:spcPct val="0"/>
              </a:spcAft>
            </a:pPr>
            <a:r>
              <a:rPr lang="en-US" altLang="zh-CN" sz="2400" b="1" kern="10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zh-CN" sz="2400" b="1" kern="10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本案能不能依照遗嘱继承财产？</a:t>
            </a:r>
            <a:endParaRPr lang="zh-CN" altLang="zh-CN" sz="2400" b="1" kern="10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indent="27940" algn="l" fontAlgn="auto">
              <a:lnSpc>
                <a:spcPct val="150000"/>
              </a:lnSpc>
              <a:spcAft>
                <a:spcPct val="0"/>
              </a:spcAft>
            </a:pPr>
            <a:r>
              <a:rPr lang="en-US" altLang="zh-CN" sz="2400" b="1" kern="1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zh-CN" sz="2400" b="1" kern="1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老王的遗产该怎么分？</a:t>
            </a:r>
            <a:endParaRPr lang="zh-CN" altLang="zh-CN" sz="2400" b="1" kern="100" spc="-6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4574858" y="201295"/>
            <a:ext cx="3027680" cy="521970"/>
          </a:xfrm>
          <a:prstGeom prst="rect">
            <a:avLst/>
          </a:prstGeom>
          <a:noFill/>
        </p:spPr>
        <p:txBody>
          <a:bodyPr wrap="none" rtlCol="0">
            <a:spAutoFit/>
          </a:bodyPr>
          <a:lstStyle/>
          <a:p>
            <a:pPr algn="ctr">
              <a:lnSpc>
                <a:spcPct val="100000"/>
              </a:lnSpc>
            </a:pPr>
            <a:r>
              <a:rPr lang="zh-CN" altLang="zh-CN" sz="2800" b="1" kern="10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charset="0"/>
                <a:sym typeface="+mn-ea"/>
              </a:rPr>
              <a:t>准确把握遗嘱继承</a:t>
            </a:r>
            <a:endParaRPr lang="zh-CN" altLang="zh-CN" sz="2800" b="1" kern="10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charset="0"/>
              <a:sym typeface="+mn-ea"/>
            </a:endParaRPr>
          </a:p>
        </p:txBody>
      </p:sp>
      <p:sp>
        <p:nvSpPr>
          <p:cNvPr id="4" name="矩形 3"/>
          <p:cNvSpPr/>
          <p:nvPr>
            <p:custDataLst>
              <p:tags r:id="rId3"/>
            </p:custDataLst>
          </p:nvPr>
        </p:nvSpPr>
        <p:spPr>
          <a:xfrm>
            <a:off x="347345" y="4295775"/>
            <a:ext cx="11584305" cy="2335530"/>
          </a:xfrm>
          <a:prstGeom prst="rect">
            <a:avLst/>
          </a:prstGeom>
          <a:solidFill>
            <a:schemeClr val="accent6">
              <a:lumMod val="20000"/>
              <a:lumOff val="80000"/>
            </a:schemeClr>
          </a:solidFill>
          <a:ln w="12700">
            <a:solidFill>
              <a:srgbClr val="FFC000"/>
            </a:solidFill>
          </a:ln>
        </p:spPr>
        <p:txBody>
          <a:bodyPr wrap="square" lIns="121898" tIns="60948" rIns="121898" bIns="60948">
            <a:spAutoFit/>
          </a:bodyPr>
          <a:lstStyle/>
          <a:p>
            <a:pPr algn="just">
              <a:lnSpc>
                <a:spcPct val="120000"/>
              </a:lnSpc>
              <a:spcAft>
                <a:spcPct val="0"/>
              </a:spcAft>
            </a:pPr>
            <a:r>
              <a:rPr lang="zh-CN" altLang="zh-CN" sz="2400" b="1" kern="100">
                <a:solidFill>
                  <a:srgbClr val="0000FF"/>
                </a:solidFill>
                <a:effectLst/>
                <a:latin typeface="微软雅黑" panose="020B0503020204020204" charset="-122"/>
                <a:ea typeface="微软雅黑" panose="020B0503020204020204" charset="-122"/>
                <a:cs typeface="微软雅黑" panose="020B0503020204020204" charset="-122"/>
              </a:rPr>
              <a:t>提示：（</a:t>
            </a:r>
            <a:r>
              <a:rPr lang="en-US" altLang="zh-CN" sz="2400" b="1" kern="100">
                <a:solidFill>
                  <a:srgbClr val="0000FF"/>
                </a:solidFill>
                <a:effectLst/>
                <a:latin typeface="微软雅黑" panose="020B0503020204020204" charset="-122"/>
                <a:ea typeface="微软雅黑" panose="020B0503020204020204" charset="-122"/>
                <a:cs typeface="微软雅黑" panose="020B0503020204020204" charset="-122"/>
              </a:rPr>
              <a:t>1</a:t>
            </a:r>
            <a:r>
              <a:rPr lang="zh-CN" altLang="zh-CN" sz="2400" b="1" kern="100">
                <a:solidFill>
                  <a:srgbClr val="0000FF"/>
                </a:solidFill>
                <a:effectLst/>
                <a:latin typeface="微软雅黑" panose="020B0503020204020204" charset="-122"/>
                <a:ea typeface="微软雅黑" panose="020B0503020204020204" charset="-122"/>
                <a:cs typeface="微软雅黑" panose="020B0503020204020204" charset="-122"/>
              </a:rPr>
              <a:t>）</a:t>
            </a:r>
            <a:r>
              <a:rPr lang="zh-CN" altLang="zh-CN" sz="2400" b="1" kern="100" smtClean="0">
                <a:solidFill>
                  <a:schemeClr val="tx1"/>
                </a:solidFill>
                <a:effectLst/>
                <a:latin typeface="微软雅黑" panose="020B0503020204020204" charset="-122"/>
                <a:ea typeface="微软雅黑" panose="020B0503020204020204" charset="-122"/>
                <a:cs typeface="微软雅黑" panose="020B0503020204020204" charset="-122"/>
              </a:rPr>
              <a:t>公民</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rPr>
              <a:t>可以通过口头遗嘱继承财产，但</a:t>
            </a:r>
            <a:r>
              <a:rPr lang="zh-CN" altLang="zh-CN" sz="2400" b="1" kern="100">
                <a:solidFill>
                  <a:srgbClr val="FF0000"/>
                </a:solidFill>
                <a:effectLst/>
                <a:latin typeface="微软雅黑" panose="020B0503020204020204" charset="-122"/>
                <a:ea typeface="微软雅黑" panose="020B0503020204020204" charset="-122"/>
                <a:cs typeface="微软雅黑" panose="020B0503020204020204" charset="-122"/>
              </a:rPr>
              <a:t>口头遗嘱须有两个以上无利害关系的见证人在场见证才能生效</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rPr>
              <a:t>。本案中老王口头分割自己财产时，只有大王小王在场，二者是继承利害关系人，所以</a:t>
            </a:r>
            <a:r>
              <a:rPr lang="zh-CN" altLang="zh-CN" sz="2400" b="1" kern="100">
                <a:solidFill>
                  <a:srgbClr val="FF0000"/>
                </a:solidFill>
                <a:effectLst/>
                <a:latin typeface="微软雅黑" panose="020B0503020204020204" charset="-122"/>
                <a:ea typeface="微软雅黑" panose="020B0503020204020204" charset="-122"/>
                <a:cs typeface="微软雅黑" panose="020B0503020204020204" charset="-122"/>
              </a:rPr>
              <a:t>口头遗嘱无效，故不能按照遗嘱继承财产</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rPr>
              <a:t>。</a:t>
            </a:r>
            <a:endPar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endParaRPr>
          </a:p>
          <a:p>
            <a:pPr algn="just">
              <a:lnSpc>
                <a:spcPct val="120000"/>
              </a:lnSpc>
              <a:spcAft>
                <a:spcPct val="0"/>
              </a:spcAft>
            </a:pPr>
            <a:r>
              <a:rPr lang="zh-CN" altLang="zh-CN" sz="2400" b="1" kern="100">
                <a:solidFill>
                  <a:srgbClr val="0000FF"/>
                </a:solidFill>
                <a:effectLst/>
                <a:latin typeface="微软雅黑" panose="020B0503020204020204" charset="-122"/>
                <a:ea typeface="微软雅黑" panose="020B0503020204020204" charset="-122"/>
                <a:cs typeface="微软雅黑" panose="020B0503020204020204" charset="-122"/>
              </a:rPr>
              <a:t>（2）</a:t>
            </a:r>
            <a:r>
              <a:rPr lang="zh-CN" altLang="zh-CN" sz="2400" b="1" kern="100" smtClean="0">
                <a:solidFill>
                  <a:schemeClr val="tx1"/>
                </a:solidFill>
                <a:effectLst/>
                <a:latin typeface="微软雅黑" panose="020B0503020204020204" charset="-122"/>
                <a:ea typeface="微软雅黑" panose="020B0503020204020204" charset="-122"/>
                <a:cs typeface="微软雅黑" panose="020B0503020204020204" charset="-122"/>
                <a:sym typeface="+mn-ea"/>
              </a:rPr>
              <a:t>按照</a:t>
            </a:r>
            <a:r>
              <a:rPr lang="zh-CN" altLang="zh-CN" sz="24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法定继承</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顺序，</a:t>
            </a:r>
            <a:r>
              <a:rPr lang="zh-CN" altLang="zh-CN" sz="2400" b="1" kern="100">
                <a:solidFill>
                  <a:srgbClr val="1D41D5"/>
                </a:solidFill>
                <a:effectLst/>
                <a:latin typeface="微软雅黑" panose="020B0503020204020204" charset="-122"/>
                <a:ea typeface="微软雅黑" panose="020B0503020204020204" charset="-122"/>
                <a:cs typeface="微软雅黑" panose="020B0503020204020204" charset="-122"/>
                <a:sym typeface="+mn-ea"/>
              </a:rPr>
              <a:t>第一顺序继承人包括配偶、子女、父母</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，老王的遗产</a:t>
            </a:r>
            <a:r>
              <a:rPr lang="en-US"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一套房产和</a:t>
            </a:r>
            <a:r>
              <a:rPr lang="en-US"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20</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万元</a:t>
            </a:r>
            <a:r>
              <a:rPr lang="en-US"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rPr>
              <a:t>应当由王婆、大王、小王按法定继承平分。</a:t>
            </a:r>
            <a:endParaRPr lang="zh-CN" altLang="zh-CN" sz="2400" b="1" kern="10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8105" y="81915"/>
            <a:ext cx="12004675" cy="2861310"/>
          </a:xfrm>
          <a:prstGeom prst="rect">
            <a:avLst/>
          </a:prstGeom>
          <a:noFill/>
        </p:spPr>
        <p:txBody>
          <a:bodyPr wrap="square" rtlCol="0" anchor="t">
            <a:spAutoFit/>
          </a:bodyPr>
          <a:lstStyle/>
          <a:p>
            <a:pPr indent="0" algn="l" defTabSz="266700" fontAlgn="auto">
              <a:lnSpc>
                <a:spcPct val="150000"/>
              </a:lnSpc>
              <a:spcBef>
                <a:spcPct val="0"/>
              </a:spcBef>
              <a:spcAft>
                <a:spcPct val="0"/>
              </a:spcAft>
            </a:pP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【趣味题】</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1995</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年</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李某</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与</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张某</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结婚，育有一子</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小张</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。婚后因感情不和，</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2008</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年二人离婚，小张与李某一起生活。次年，李某与</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王某</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结婚，婚后育有一女</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小王</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年，小张与</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小兰</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结婚并生下儿子</a:t>
            </a:r>
            <a:r>
              <a:rPr lang="zh-CN" altLang="en-US" sz="2400" b="1">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小明</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2023</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年</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5</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月</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6</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日，</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王某</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与</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小张</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发生车祸，</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相继离世</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。李某与王某共有</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120</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万元存款，小张与小兰共有</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60</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万元存款。儿子</a:t>
            </a:r>
            <a:r>
              <a:rPr lang="zh-CN" altLang="en-US" sz="2400" b="1">
                <a:solidFill>
                  <a:srgbClr val="000000"/>
                </a:solidFill>
                <a:highlight>
                  <a:srgbClr val="00FFFF"/>
                </a:highlight>
                <a:latin typeface="微软雅黑" panose="020B0503020204020204" charset="-122"/>
                <a:ea typeface="微软雅黑" panose="020B0503020204020204" charset="-122"/>
                <a:cs typeface="微软雅黑" panose="020B0503020204020204" charset="-122"/>
                <a:sym typeface="+mn-ea"/>
              </a:rPr>
              <a:t>小明</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能获得的遗产数额是</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en-US" alt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lgn="l" defTabSz="266700" fontAlgn="auto">
              <a:lnSpc>
                <a:spcPct val="150000"/>
              </a:lnSpc>
              <a:spcBef>
                <a:spcPct val="0"/>
              </a:spcBef>
              <a:spcAft>
                <a:spcPct val="0"/>
              </a:spcAft>
            </a:pP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A.26.67</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万</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B.20</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万	</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  C.17.5</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万	</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 D.10</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万</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2"/>
            </p:custDataLst>
          </p:nvPr>
        </p:nvSpPr>
        <p:spPr>
          <a:xfrm>
            <a:off x="6689090" y="2369185"/>
            <a:ext cx="782320" cy="82994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4800" b="1">
                <a:solidFill>
                  <a:srgbClr val="C00000"/>
                </a:solidFill>
                <a:latin typeface="微软雅黑" panose="020B0503020204020204" charset="-122"/>
                <a:ea typeface="微软雅黑" panose="020B0503020204020204" charset="-122"/>
              </a:rPr>
              <a:t>D</a:t>
            </a:r>
            <a:endParaRPr lang="en-US" altLang="zh-CN" sz="4800" b="1">
              <a:solidFill>
                <a:srgbClr val="C00000"/>
              </a:solidFill>
              <a:latin typeface="微软雅黑" panose="020B0503020204020204" charset="-122"/>
              <a:ea typeface="微软雅黑" panose="020B0503020204020204" charset="-122"/>
            </a:endParaRPr>
          </a:p>
        </p:txBody>
      </p:sp>
      <p:pic>
        <p:nvPicPr>
          <p:cNvPr id="6" name="图片 5"/>
          <p:cNvPicPr>
            <a:picLocks noChangeAspect="1"/>
          </p:cNvPicPr>
          <p:nvPr>
            <p:custDataLst>
              <p:tags r:id="rId3"/>
            </p:custDataLst>
          </p:nvPr>
        </p:nvPicPr>
        <p:blipFill>
          <a:blip r:embed="rId4"/>
          <a:stretch>
            <a:fillRect/>
          </a:stretch>
        </p:blipFill>
        <p:spPr>
          <a:xfrm>
            <a:off x="161290" y="3312160"/>
            <a:ext cx="4290695" cy="3354070"/>
          </a:xfrm>
          <a:prstGeom prst="rect">
            <a:avLst/>
          </a:prstGeom>
        </p:spPr>
      </p:pic>
      <p:sp>
        <p:nvSpPr>
          <p:cNvPr id="7" name="文本框 6"/>
          <p:cNvSpPr txBox="1"/>
          <p:nvPr>
            <p:custDataLst>
              <p:tags r:id="rId5"/>
            </p:custDataLst>
          </p:nvPr>
        </p:nvSpPr>
        <p:spPr>
          <a:xfrm>
            <a:off x="4541520" y="3530600"/>
            <a:ext cx="7541260" cy="304609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2400" b="1">
                <a:solidFill>
                  <a:schemeClr val="tx1"/>
                </a:solidFill>
                <a:latin typeface="微软雅黑" panose="020B0503020204020204" charset="-122"/>
                <a:ea typeface="微软雅黑" panose="020B0503020204020204" charset="-122"/>
              </a:rPr>
              <a:t>本题考点：</a:t>
            </a:r>
            <a:endParaRPr lang="zh-CN" altLang="en-US" sz="2400" b="1">
              <a:solidFill>
                <a:schemeClr val="tx1"/>
              </a:solidFill>
              <a:latin typeface="微软雅黑" panose="020B0503020204020204" charset="-122"/>
              <a:ea typeface="微软雅黑" panose="020B0503020204020204" charset="-122"/>
            </a:endParaRPr>
          </a:p>
          <a:p>
            <a:pPr algn="l"/>
            <a:r>
              <a:rPr lang="zh-CN" altLang="en-US" sz="2400" b="1">
                <a:solidFill>
                  <a:schemeClr val="tx1"/>
                </a:solidFill>
                <a:latin typeface="微软雅黑" panose="020B0503020204020204" charset="-122"/>
                <a:ea typeface="微软雅黑" panose="020B0503020204020204" charset="-122"/>
              </a:rPr>
              <a:t>①根据年龄描述小张与继父王某存在事实上的抚养关系</a:t>
            </a:r>
            <a:endParaRPr lang="zh-CN" altLang="en-US" sz="2400" b="1">
              <a:solidFill>
                <a:schemeClr val="tx1"/>
              </a:solidFill>
              <a:latin typeface="微软雅黑" panose="020B0503020204020204" charset="-122"/>
              <a:ea typeface="微软雅黑" panose="020B0503020204020204" charset="-122"/>
            </a:endParaRPr>
          </a:p>
          <a:p>
            <a:pPr algn="l"/>
            <a:r>
              <a:rPr lang="zh-CN" altLang="en-US" sz="2400" b="1">
                <a:solidFill>
                  <a:schemeClr val="tx1"/>
                </a:solidFill>
                <a:latin typeface="微软雅黑" panose="020B0503020204020204" charset="-122"/>
                <a:ea typeface="微软雅黑" panose="020B0503020204020204" charset="-122"/>
              </a:rPr>
              <a:t>②根据法定继承，</a:t>
            </a:r>
            <a:r>
              <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rPr>
              <a:t>同一顺序继承人继承遗产的份额，一般应当均等</a:t>
            </a:r>
            <a:endParaRPr lang="zh-CN" altLang="en-US" sz="2400" b="1">
              <a:solidFill>
                <a:schemeClr val="tx1"/>
              </a:solidFill>
              <a:latin typeface="微软雅黑" panose="020B0503020204020204" charset="-122"/>
              <a:ea typeface="微软雅黑" panose="020B0503020204020204" charset="-122"/>
            </a:endParaRPr>
          </a:p>
          <a:p>
            <a:pPr algn="l"/>
            <a:r>
              <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rPr>
              <a:t>③继承遗产需要先将个人合法财产从家庭共有财产或者夫妻共同财产中析出</a:t>
            </a:r>
            <a:endPar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endParaRPr>
          </a:p>
          <a:p>
            <a:pPr algn="l"/>
            <a:r>
              <a:rPr lang="zh-CN" altLang="en-US" sz="2400" b="1">
                <a:solidFill>
                  <a:schemeClr val="tx1"/>
                </a:solidFill>
                <a:latin typeface="微软雅黑" panose="020B0503020204020204" charset="-122"/>
                <a:ea typeface="微软雅黑" panose="020B0503020204020204" charset="-122"/>
              </a:rPr>
              <a:t>④王某与小张相继离世，不用考虑代位继承</a:t>
            </a:r>
            <a:endParaRPr lang="zh-CN" altLang="en-US" sz="2400" b="1">
              <a:solidFill>
                <a:schemeClr val="tx1"/>
              </a:solidFill>
              <a:latin typeface="微软雅黑" panose="020B0503020204020204" charset="-122"/>
              <a:ea typeface="微软雅黑" panose="020B0503020204020204" charset="-122"/>
            </a:endParaRPr>
          </a:p>
          <a:p>
            <a:pPr algn="l"/>
            <a:r>
              <a:rPr lang="zh-CN" altLang="en-US" sz="2400" b="1">
                <a:solidFill>
                  <a:schemeClr val="tx1"/>
                </a:solidFill>
                <a:latin typeface="微软雅黑" panose="020B0503020204020204" charset="-122"/>
                <a:ea typeface="微软雅黑" panose="020B0503020204020204" charset="-122"/>
              </a:rPr>
              <a:t>⑤继承或受赠的财产属于夫妻共同财产。</a:t>
            </a:r>
            <a:endParaRPr lang="zh-CN" altLang="en-US" sz="2400" b="1">
              <a:solidFill>
                <a:schemeClr val="tx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6296025" y="549275"/>
            <a:ext cx="5699125" cy="3984625"/>
          </a:xfrm>
          <a:prstGeom prst="rect">
            <a:avLst/>
          </a:prstGeom>
          <a:noFill/>
        </p:spPr>
        <p:txBody>
          <a:bodyPr wrap="square" rtlCol="0" anchor="t">
            <a:spAutoFit/>
          </a:bodyPr>
          <a:lstStyle/>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继承的含义、意义和继承权等概念</a:t>
            </a:r>
            <a:endParaRPr lang="zh-CN" altLang="en-US" sz="2800" b="1">
              <a:latin typeface="微软雅黑" panose="020B0503020204020204" charset="-122"/>
              <a:ea typeface="微软雅黑" panose="020B0503020204020204" charset="-122"/>
              <a:cs typeface="微软雅黑" panose="020B0503020204020204" charset="-122"/>
            </a:endParaRPr>
          </a:p>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遗产的认定</a:t>
            </a:r>
            <a:endParaRPr lang="zh-CN" altLang="en-US" sz="2800" b="1">
              <a:latin typeface="微软雅黑" panose="020B0503020204020204" charset="-122"/>
              <a:ea typeface="微软雅黑" panose="020B0503020204020204" charset="-122"/>
              <a:cs typeface="微软雅黑" panose="020B0503020204020204" charset="-122"/>
              <a:sym typeface="+mn-ea"/>
            </a:endParaRPr>
          </a:p>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继承遗产与清偿债务的关系</a:t>
            </a:r>
            <a:endParaRPr lang="zh-CN" altLang="en-US" sz="2800" b="1">
              <a:latin typeface="微软雅黑" panose="020B0503020204020204" charset="-122"/>
              <a:ea typeface="微软雅黑" panose="020B0503020204020204" charset="-122"/>
              <a:cs typeface="微软雅黑" panose="020B0503020204020204" charset="-122"/>
            </a:endParaRPr>
          </a:p>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法定继承的适用条件、范围和顺序</a:t>
            </a:r>
            <a:endParaRPr lang="zh-CN" altLang="en-US" sz="2800" b="1">
              <a:latin typeface="微软雅黑" panose="020B0503020204020204" charset="-122"/>
              <a:ea typeface="微软雅黑" panose="020B0503020204020204" charset="-122"/>
              <a:cs typeface="微软雅黑" panose="020B0503020204020204" charset="-122"/>
            </a:endParaRPr>
          </a:p>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遗嘱继承的含义及继承人范围</a:t>
            </a:r>
            <a:r>
              <a:rPr lang="en-US" altLang="zh-CN" sz="2800" b="1">
                <a:latin typeface="微软雅黑" panose="020B0503020204020204" charset="-122"/>
                <a:ea typeface="微软雅黑" panose="020B0503020204020204" charset="-122"/>
                <a:cs typeface="微软雅黑" panose="020B0503020204020204" charset="-122"/>
                <a:sym typeface="+mn-ea"/>
              </a:rPr>
              <a:t> </a:t>
            </a:r>
            <a:endParaRPr lang="en-US" altLang="zh-CN" sz="2800" b="1">
              <a:latin typeface="微软雅黑" panose="020B0503020204020204" charset="-122"/>
              <a:ea typeface="微软雅黑" panose="020B0503020204020204" charset="-122"/>
              <a:cs typeface="微软雅黑" panose="020B0503020204020204" charset="-122"/>
              <a:sym typeface="+mn-ea"/>
            </a:endParaRPr>
          </a:p>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处理继承问题的精神及其意义</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custDataLst>
              <p:tags r:id="rId2"/>
            </p:custDataLst>
          </p:nvPr>
        </p:nvSpPr>
        <p:spPr>
          <a:xfrm>
            <a:off x="265430" y="257175"/>
            <a:ext cx="2006600" cy="758190"/>
          </a:xfrm>
          <a:prstGeom prst="roundRect">
            <a:avLst/>
          </a:prstGeom>
          <a:ln w="12700" cmpd="sng">
            <a:solidFill>
              <a:schemeClr val="accent2">
                <a:lumMod val="50000"/>
              </a:schemeClr>
            </a:solidFill>
            <a:prstDash val="solid"/>
          </a:ln>
          <a:effectLst>
            <a:softEdge rad="50800"/>
          </a:effectLst>
        </p:spPr>
        <p:style>
          <a:lnRef idx="0">
            <a:srgbClr val="FFFFFF"/>
          </a:lnRef>
          <a:fillRef idx="1">
            <a:schemeClr val="accent2"/>
          </a:fillRef>
          <a:effectRef idx="0">
            <a:srgbClr val="FFFFFF"/>
          </a:effectRef>
          <a:fontRef idx="minor">
            <a:schemeClr val="lt1"/>
          </a:fontRef>
        </p:style>
        <p:txBody>
          <a:bodyPr rtlCol="0" anchor="ctr"/>
          <a:lstStyle/>
          <a:p>
            <a:pPr algn="ctr"/>
            <a:r>
              <a:rPr lang="zh-CN" altLang="en-US" sz="2800" b="1">
                <a:solidFill>
                  <a:schemeClr val="bg1"/>
                </a:solidFill>
                <a:latin typeface="微软雅黑" panose="020B0503020204020204" charset="-122"/>
                <a:ea typeface="微软雅黑" panose="020B0503020204020204" charset="-122"/>
              </a:rPr>
              <a:t>课堂小结</a:t>
            </a:r>
            <a:endParaRPr lang="zh-CN" altLang="en-US" sz="2800" b="1">
              <a:solidFill>
                <a:schemeClr val="bg1"/>
              </a:solidFill>
              <a:latin typeface="微软雅黑" panose="020B0503020204020204" charset="-122"/>
              <a:ea typeface="微软雅黑" panose="020B0503020204020204" charset="-122"/>
            </a:endParaRPr>
          </a:p>
        </p:txBody>
      </p:sp>
      <p:sp>
        <p:nvSpPr>
          <p:cNvPr id="7" name="圆角矩形 4"/>
          <p:cNvSpPr/>
          <p:nvPr>
            <p:custDataLst>
              <p:tags r:id="rId3"/>
            </p:custDataLst>
          </p:nvPr>
        </p:nvSpPr>
        <p:spPr>
          <a:xfrm>
            <a:off x="399415" y="3630930"/>
            <a:ext cx="1901190" cy="1029970"/>
          </a:xfrm>
          <a:prstGeom prst="roundRect">
            <a:avLst/>
          </a:prstGeom>
          <a:solidFill>
            <a:schemeClr val="accent6">
              <a:lumMod val="20000"/>
              <a:lumOff val="80000"/>
            </a:schemeClr>
          </a:solidFill>
          <a:ln w="12700" cmpd="sng">
            <a:solidFill>
              <a:schemeClr val="accent6"/>
            </a:solidFill>
            <a:prstDash val="solid"/>
          </a:ln>
          <a:effectLst/>
        </p:spPr>
        <p:txBody>
          <a:bodyPr lIns="75850" tIns="75850" rIns="75850" bIns="75850" anchor="ctr"/>
          <a:lstStyle/>
          <a:p>
            <a:pPr indent="0" algn="ctr" defTabSz="886460" eaLnBrk="0" fontAlgn="base" hangingPunct="0">
              <a:lnSpc>
                <a:spcPct val="100000"/>
              </a:lnSpc>
              <a:spcBef>
                <a:spcPct val="0"/>
              </a:spcBef>
              <a:spcAft>
                <a:spcPct val="0"/>
              </a:spcAft>
              <a:defRPr/>
            </a:pPr>
            <a:r>
              <a:rPr lang="zh-CN" sz="2800" b="1">
                <a:solidFill>
                  <a:schemeClr val="accent6"/>
                </a:solidFill>
                <a:latin typeface="微软雅黑" panose="020B0503020204020204" charset="-122"/>
                <a:ea typeface="微软雅黑" panose="020B0503020204020204" charset="-122"/>
                <a:cs typeface="Arial" panose="020B0604020202020204"/>
              </a:rPr>
              <a:t>薪火相传</a:t>
            </a:r>
            <a:endParaRPr lang="zh-CN" sz="2800" b="1">
              <a:solidFill>
                <a:schemeClr val="accent6"/>
              </a:solidFill>
              <a:latin typeface="微软雅黑" panose="020B0503020204020204" charset="-122"/>
              <a:ea typeface="微软雅黑" panose="020B0503020204020204" charset="-122"/>
              <a:cs typeface="Arial" panose="020B0604020202020204"/>
            </a:endParaRPr>
          </a:p>
          <a:p>
            <a:pPr indent="0" algn="ctr" defTabSz="886460" eaLnBrk="0" fontAlgn="base" hangingPunct="0">
              <a:lnSpc>
                <a:spcPct val="100000"/>
              </a:lnSpc>
              <a:spcBef>
                <a:spcPct val="0"/>
              </a:spcBef>
              <a:spcAft>
                <a:spcPct val="0"/>
              </a:spcAft>
              <a:defRPr/>
            </a:pPr>
            <a:r>
              <a:rPr lang="zh-CN" sz="2800" b="1">
                <a:solidFill>
                  <a:schemeClr val="accent6"/>
                </a:solidFill>
                <a:latin typeface="微软雅黑" panose="020B0503020204020204" charset="-122"/>
                <a:ea typeface="微软雅黑" panose="020B0503020204020204" charset="-122"/>
                <a:cs typeface="Arial" panose="020B0604020202020204"/>
              </a:rPr>
              <a:t>有继承</a:t>
            </a:r>
            <a:endParaRPr lang="zh-CN" sz="2800" b="1">
              <a:solidFill>
                <a:schemeClr val="accent6"/>
              </a:solidFill>
              <a:latin typeface="微软雅黑" panose="020B0503020204020204" charset="-122"/>
              <a:ea typeface="微软雅黑" panose="020B0503020204020204" charset="-122"/>
              <a:cs typeface="Arial" panose="020B0604020202020204"/>
            </a:endParaRPr>
          </a:p>
        </p:txBody>
      </p:sp>
      <p:sp>
        <p:nvSpPr>
          <p:cNvPr id="4" name="左大括号 3"/>
          <p:cNvSpPr/>
          <p:nvPr>
            <p:custDataLst>
              <p:tags r:id="rId4"/>
            </p:custDataLst>
          </p:nvPr>
        </p:nvSpPr>
        <p:spPr>
          <a:xfrm>
            <a:off x="2468880" y="2299335"/>
            <a:ext cx="379095" cy="3693160"/>
          </a:xfrm>
          <a:prstGeom prst="leftBrace">
            <a:avLst>
              <a:gd name="adj1" fmla="val 46219"/>
              <a:gd name="adj2" fmla="val 50000"/>
            </a:avLst>
          </a:prstGeom>
          <a:ln w="31750">
            <a:solidFill>
              <a:schemeClr val="tx1"/>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57" name="圆角矩形 4"/>
          <p:cNvSpPr/>
          <p:nvPr>
            <p:custDataLst>
              <p:tags r:id="rId5"/>
            </p:custDataLst>
          </p:nvPr>
        </p:nvSpPr>
        <p:spPr>
          <a:xfrm>
            <a:off x="2927350" y="2299335"/>
            <a:ext cx="2870835" cy="640080"/>
          </a:xfrm>
          <a:prstGeom prst="rect">
            <a:avLst/>
          </a:prstGeom>
          <a:solidFill>
            <a:srgbClr val="75BD42">
              <a:lumMod val="20000"/>
              <a:lumOff val="80000"/>
            </a:srgbClr>
          </a:solidFill>
          <a:ln w="12700" cmpd="sng">
            <a:solidFill>
              <a:schemeClr val="accent4"/>
            </a:solidFill>
            <a:prstDash val="solid"/>
          </a:ln>
          <a:effectLst/>
        </p:spPr>
        <p:txBody>
          <a:bodyPr lIns="75850" tIns="75850" rIns="75850" bIns="75850" anchor="ctr"/>
          <a:lstStyle/>
          <a:p>
            <a:pPr indent="0" algn="ctr" defTabSz="886460" eaLnBrk="0" fontAlgn="base" hangingPunct="0">
              <a:lnSpc>
                <a:spcPct val="100000"/>
              </a:lnSpc>
              <a:spcBef>
                <a:spcPct val="0"/>
              </a:spcBef>
              <a:spcAft>
                <a:spcPct val="0"/>
              </a:spcAft>
              <a:defRPr/>
            </a:pPr>
            <a:r>
              <a:rPr lang="zh-CN" sz="2800" b="1">
                <a:solidFill>
                  <a:sysClr val="windowText" lastClr="000000"/>
                </a:solidFill>
                <a:latin typeface="微软雅黑" panose="020B0503020204020204" charset="-122"/>
                <a:ea typeface="微软雅黑" panose="020B0503020204020204" charset="-122"/>
                <a:cs typeface="微软雅黑" panose="020B0503020204020204" charset="-122"/>
              </a:rPr>
              <a:t>法定继承有顺序</a:t>
            </a:r>
            <a:endParaRPr lang="zh-CN" sz="2800" b="1">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5" name="左大括号 4"/>
          <p:cNvSpPr/>
          <p:nvPr>
            <p:custDataLst>
              <p:tags r:id="rId6"/>
            </p:custDataLst>
          </p:nvPr>
        </p:nvSpPr>
        <p:spPr>
          <a:xfrm>
            <a:off x="5957570" y="5236845"/>
            <a:ext cx="273050" cy="756285"/>
          </a:xfrm>
          <a:prstGeom prst="leftBrace">
            <a:avLst>
              <a:gd name="adj1" fmla="val 46219"/>
              <a:gd name="adj2" fmla="val 50429"/>
            </a:avLst>
          </a:prstGeom>
          <a:ln w="31750">
            <a:solidFill>
              <a:schemeClr val="tx1"/>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8" name="左大括号 7"/>
          <p:cNvSpPr/>
          <p:nvPr>
            <p:custDataLst>
              <p:tags r:id="rId7"/>
            </p:custDataLst>
          </p:nvPr>
        </p:nvSpPr>
        <p:spPr>
          <a:xfrm>
            <a:off x="5957570" y="916940"/>
            <a:ext cx="273050" cy="3263900"/>
          </a:xfrm>
          <a:prstGeom prst="leftBrace">
            <a:avLst>
              <a:gd name="adj1" fmla="val 46219"/>
              <a:gd name="adj2" fmla="val 50429"/>
            </a:avLst>
          </a:prstGeom>
          <a:ln w="31750">
            <a:solidFill>
              <a:schemeClr val="tx1"/>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9" name="圆角矩形 4"/>
          <p:cNvSpPr/>
          <p:nvPr>
            <p:custDataLst>
              <p:tags r:id="rId8"/>
            </p:custDataLst>
          </p:nvPr>
        </p:nvSpPr>
        <p:spPr>
          <a:xfrm>
            <a:off x="2926715" y="5352415"/>
            <a:ext cx="2871470" cy="640080"/>
          </a:xfrm>
          <a:prstGeom prst="rect">
            <a:avLst/>
          </a:prstGeom>
          <a:solidFill>
            <a:srgbClr val="75BD42">
              <a:lumMod val="20000"/>
              <a:lumOff val="80000"/>
            </a:srgbClr>
          </a:solidFill>
          <a:ln w="12700" cmpd="sng">
            <a:solidFill>
              <a:schemeClr val="accent4"/>
            </a:solidFill>
            <a:prstDash val="solid"/>
          </a:ln>
          <a:effectLst/>
        </p:spPr>
        <p:txBody>
          <a:bodyPr lIns="75850" tIns="75850" rIns="75850" bIns="75850" anchor="ctr"/>
          <a:lstStyle/>
          <a:p>
            <a:pPr indent="0" algn="ctr" defTabSz="886460" eaLnBrk="0" fontAlgn="base" hangingPunct="0">
              <a:lnSpc>
                <a:spcPct val="100000"/>
              </a:lnSpc>
              <a:spcBef>
                <a:spcPct val="0"/>
              </a:spcBef>
              <a:spcAft>
                <a:spcPct val="0"/>
              </a:spcAft>
              <a:defRPr/>
            </a:pPr>
            <a:r>
              <a:rPr lang="zh-CN" altLang="en-US" sz="2800" b="1">
                <a:solidFill>
                  <a:sysClr val="windowText" lastClr="000000"/>
                </a:solidFill>
                <a:latin typeface="微软雅黑" panose="020B0503020204020204" charset="-122"/>
                <a:ea typeface="微软雅黑" panose="020B0503020204020204" charset="-122"/>
                <a:cs typeface="微软雅黑" panose="020B0503020204020204" charset="-122"/>
              </a:rPr>
              <a:t>遗嘱继承重意愿</a:t>
            </a:r>
            <a:endParaRPr lang="zh-CN" altLang="en-US" sz="2800" b="1">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9"/>
            </p:custDataLst>
          </p:nvPr>
        </p:nvSpPr>
        <p:spPr>
          <a:xfrm>
            <a:off x="6230620" y="4891405"/>
            <a:ext cx="5508625" cy="1388745"/>
          </a:xfrm>
          <a:prstGeom prst="rect">
            <a:avLst/>
          </a:prstGeom>
          <a:noFill/>
        </p:spPr>
        <p:txBody>
          <a:bodyPr wrap="square" rtlCol="0">
            <a:spAutoFit/>
          </a:bodyPr>
          <a:lstStyle/>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遗嘱</a:t>
            </a:r>
            <a:r>
              <a:rPr lang="zh-CN" sz="2800" b="1">
                <a:latin typeface="微软雅黑" panose="020B0503020204020204" charset="-122"/>
                <a:ea typeface="微软雅黑" panose="020B0503020204020204" charset="-122"/>
                <a:cs typeface="微软雅黑" panose="020B0503020204020204" charset="-122"/>
                <a:sym typeface="+mn-ea"/>
              </a:rPr>
              <a:t>、</a:t>
            </a:r>
            <a:r>
              <a:rPr lang="zh-CN" altLang="en-US" sz="2800" b="1">
                <a:latin typeface="微软雅黑" panose="020B0503020204020204" charset="-122"/>
                <a:ea typeface="微软雅黑" panose="020B0503020204020204" charset="-122"/>
                <a:cs typeface="微软雅黑" panose="020B0503020204020204" charset="-122"/>
                <a:sym typeface="+mn-ea"/>
              </a:rPr>
              <a:t>遗嘱继承和遗赠的区别</a:t>
            </a:r>
            <a:endParaRPr lang="zh-CN" altLang="en-US" sz="2800" b="1">
              <a:latin typeface="微软雅黑" panose="020B0503020204020204" charset="-122"/>
              <a:ea typeface="微软雅黑" panose="020B0503020204020204" charset="-122"/>
              <a:cs typeface="微软雅黑" panose="020B0503020204020204" charset="-122"/>
              <a:sym typeface="+mn-ea"/>
            </a:endParaRPr>
          </a:p>
          <a:p>
            <a:pPr indent="0" fontAlgn="auto">
              <a:lnSpc>
                <a:spcPts val="5060"/>
              </a:lnSpc>
            </a:pPr>
            <a:r>
              <a:rPr lang="zh-CN" altLang="en-US" sz="2800" b="1">
                <a:latin typeface="微软雅黑" panose="020B0503020204020204" charset="-122"/>
                <a:ea typeface="微软雅黑" panose="020B0503020204020204" charset="-122"/>
                <a:cs typeface="微软雅黑" panose="020B0503020204020204" charset="-122"/>
                <a:sym typeface="+mn-ea"/>
              </a:rPr>
              <a:t>遗嘱的类型、效力及意义</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18770" y="351155"/>
            <a:ext cx="6125210"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、继承</a:t>
            </a:r>
            <a:endPar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231775" y="1069340"/>
            <a:ext cx="11562715" cy="5083810"/>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4060"/>
              </a:lnSpc>
              <a:spcBef>
                <a:spcPct val="0"/>
              </a:spcBef>
              <a:spcAft>
                <a:spcPts val="600"/>
              </a:spcAft>
            </a:pPr>
            <a:r>
              <a:rPr lang="zh-CN" altLang="en-US" sz="2800" b="1">
                <a:solidFill>
                  <a:srgbClr val="00B050"/>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00B050"/>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rgbClr val="00B050"/>
                </a:solidFill>
                <a:latin typeface="微软雅黑" panose="020B0503020204020204" charset="-122"/>
                <a:ea typeface="微软雅黑" panose="020B0503020204020204" charset="-122"/>
                <a:cs typeface="微软雅黑" panose="020B0503020204020204" charset="-122"/>
                <a:sym typeface="+mn-ea"/>
              </a:rPr>
              <a:t>）含义</a:t>
            </a:r>
            <a:r>
              <a:rPr lang="zh-CN" altLang="en-US" sz="2800" b="1">
                <a:latin typeface="微软雅黑" panose="020B0503020204020204" charset="-122"/>
                <a:ea typeface="微软雅黑" panose="020B0503020204020204" charset="-122"/>
                <a:cs typeface="微软雅黑" panose="020B0503020204020204" charset="-122"/>
                <a:sym typeface="+mn-ea"/>
              </a:rPr>
              <a:t>：继承是指将</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自然人死亡后</a:t>
            </a:r>
            <a:r>
              <a:rPr lang="zh-CN" altLang="en-US" sz="2800" b="1">
                <a:latin typeface="微软雅黑" panose="020B0503020204020204" charset="-122"/>
                <a:ea typeface="微软雅黑" panose="020B0503020204020204" charset="-122"/>
                <a:cs typeface="微软雅黑" panose="020B0503020204020204" charset="-122"/>
                <a:sym typeface="+mn-ea"/>
              </a:rPr>
              <a:t>遗留的</a:t>
            </a:r>
            <a:r>
              <a:rPr lang="zh-CN" altLang="en-US" sz="28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个人合法财产</a:t>
            </a:r>
            <a:r>
              <a:rPr lang="zh-CN" altLang="en-US" sz="2800" b="1">
                <a:latin typeface="微软雅黑" panose="020B0503020204020204" charset="-122"/>
                <a:ea typeface="微软雅黑" panose="020B0503020204020204" charset="-122"/>
                <a:cs typeface="微软雅黑" panose="020B0503020204020204" charset="-122"/>
                <a:sym typeface="+mn-ea"/>
              </a:rPr>
              <a:t>依法转移给他人所有。</a:t>
            </a:r>
            <a:endParaRPr lang="zh-CN" altLang="en-US" sz="2800" b="1">
              <a:latin typeface="微软雅黑" panose="020B0503020204020204" charset="-122"/>
              <a:ea typeface="微软雅黑" panose="020B0503020204020204" charset="-122"/>
              <a:cs typeface="微软雅黑" panose="020B0503020204020204" charset="-122"/>
              <a:sym typeface="+mn-ea"/>
            </a:endParaRPr>
          </a:p>
          <a:p>
            <a:pPr indent="0" algn="just" fontAlgn="auto">
              <a:lnSpc>
                <a:spcPts val="4060"/>
              </a:lnSpc>
              <a:spcBef>
                <a:spcPct val="0"/>
              </a:spcBef>
              <a:spcAft>
                <a:spcPts val="600"/>
              </a:spcAft>
            </a:pP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a:t>
            </a:r>
            <a:r>
              <a:rPr lang="en-US" altLang="zh-CN" sz="2800" b="1">
                <a:solidFill>
                  <a:srgbClr val="00B05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）意义</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继承制度</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在一定程度上保证了代与代之间</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爱的延续和传递</a:t>
            </a:r>
            <a:r>
              <a:rPr lang="zh-CN" altLang="en-US" sz="2800" b="1">
                <a:latin typeface="微软雅黑" panose="020B0503020204020204" charset="-122"/>
                <a:ea typeface="微软雅黑" panose="020B0503020204020204" charset="-122"/>
                <a:cs typeface="微软雅黑" panose="020B0503020204020204" charset="-122"/>
              </a:rPr>
              <a:t>，</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是</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代际传承</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的重要保障。</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indent="0" algn="just" fontAlgn="auto">
              <a:lnSpc>
                <a:spcPts val="4060"/>
              </a:lnSpc>
              <a:spcBef>
                <a:spcPct val="0"/>
              </a:spcBef>
              <a:spcAft>
                <a:spcPts val="600"/>
              </a:spcAft>
            </a:pP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（3）继承权等概念</a:t>
            </a:r>
            <a:endParaRPr lang="zh-CN" altLang="en-US" sz="2800" b="1">
              <a:solidFill>
                <a:srgbClr val="00B050"/>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a:graphicFrameLocks noGrp="1"/>
          </p:cNvGraphicFramePr>
          <p:nvPr>
            <p:custDataLst>
              <p:tags r:id="rId3"/>
            </p:custDataLst>
          </p:nvPr>
        </p:nvGraphicFramePr>
        <p:xfrm>
          <a:off x="471805" y="4237355"/>
          <a:ext cx="7777480" cy="2082165"/>
        </p:xfrm>
        <a:graphic>
          <a:graphicData uri="http://schemas.openxmlformats.org/drawingml/2006/table">
            <a:tbl>
              <a:tblPr firstRow="1" bandRow="1">
                <a:tableStyleId>{5C22544A-7EE6-4342-B048-85BDC9FD1C3A}</a:tableStyleId>
              </a:tblPr>
              <a:tblGrid>
                <a:gridCol w="1698625"/>
                <a:gridCol w="6078855"/>
              </a:tblGrid>
              <a:tr h="381000">
                <a:tc>
                  <a:txBody>
                    <a:bodyPr wrap="square"/>
                    <a:lstStyle/>
                    <a:p>
                      <a:pPr algn="ctr">
                        <a:buNone/>
                      </a:pPr>
                      <a:r>
                        <a:rPr lang="zh-CN" altLang="en-US" sz="2800" b="1">
                          <a:solidFill>
                            <a:schemeClr val="tx1"/>
                          </a:solidFill>
                          <a:latin typeface="楷体" panose="02010609060101010101" charset="-122"/>
                          <a:ea typeface="楷体" panose="02010609060101010101" charset="-122"/>
                        </a:rPr>
                        <a:t>被继承人</a:t>
                      </a:r>
                      <a:endParaRPr lang="zh-CN" altLang="en-US" sz="2800" b="1">
                        <a:solidFill>
                          <a:schemeClr val="tx1"/>
                        </a:solidFill>
                        <a:latin typeface="楷体" panose="02010609060101010101" charset="-122"/>
                        <a:ea typeface="楷体" panose="02010609060101010101" charset="-122"/>
                      </a:endParaRPr>
                    </a:p>
                  </a:txBody>
                  <a:tcPr vert="horz" anchor="ctr">
                    <a:solidFill>
                      <a:schemeClr val="accent1">
                        <a:lumMod val="20000"/>
                        <a:lumOff val="80000"/>
                      </a:schemeClr>
                    </a:solidFill>
                  </a:tcPr>
                </a:tc>
                <a:tc>
                  <a:txBody>
                    <a:bodyPr wrap="square"/>
                    <a:lstStyle/>
                    <a:p>
                      <a:pPr algn="ctr">
                        <a:buNone/>
                      </a:pPr>
                      <a:r>
                        <a:rPr lang="zh-CN" altLang="en-US" sz="2800" b="1">
                          <a:solidFill>
                            <a:schemeClr val="tx1"/>
                          </a:solidFill>
                          <a:latin typeface="楷体" panose="02010609060101010101" charset="-122"/>
                          <a:ea typeface="楷体" panose="02010609060101010101" charset="-122"/>
                        </a:rPr>
                        <a:t>死者</a:t>
                      </a:r>
                      <a:endParaRPr lang="zh-CN" altLang="en-US" sz="2800" b="1">
                        <a:solidFill>
                          <a:schemeClr val="tx1"/>
                        </a:solidFill>
                        <a:latin typeface="楷体" panose="02010609060101010101" charset="-122"/>
                        <a:ea typeface="楷体" panose="02010609060101010101" charset="-122"/>
                      </a:endParaRPr>
                    </a:p>
                  </a:txBody>
                  <a:tcPr vert="horz" anchor="ctr">
                    <a:solidFill>
                      <a:schemeClr val="accent1">
                        <a:lumMod val="20000"/>
                        <a:lumOff val="80000"/>
                      </a:schemeClr>
                    </a:solidFill>
                  </a:tcPr>
                </a:tc>
              </a:tr>
              <a:tr h="381000">
                <a:tc>
                  <a:txBody>
                    <a:bodyPr wrap="square"/>
                    <a:lstStyle/>
                    <a:p>
                      <a:pPr algn="ctr">
                        <a:buNone/>
                      </a:pPr>
                      <a:r>
                        <a:rPr lang="zh-CN" altLang="en-US" sz="2800" b="1">
                          <a:solidFill>
                            <a:schemeClr val="tx1"/>
                          </a:solidFill>
                          <a:latin typeface="楷体" panose="02010609060101010101" charset="-122"/>
                          <a:ea typeface="楷体" panose="02010609060101010101" charset="-122"/>
                        </a:rPr>
                        <a:t>遗产</a:t>
                      </a:r>
                      <a:endParaRPr lang="zh-CN" altLang="en-US" sz="2800" b="1">
                        <a:solidFill>
                          <a:schemeClr val="tx1"/>
                        </a:solidFill>
                        <a:latin typeface="楷体" panose="02010609060101010101" charset="-122"/>
                        <a:ea typeface="楷体" panose="02010609060101010101" charset="-122"/>
                      </a:endParaRPr>
                    </a:p>
                  </a:txBody>
                  <a:tcPr vert="horz" anchor="ctr"/>
                </a:tc>
                <a:tc>
                  <a:txBody>
                    <a:bodyPr wrap="square"/>
                    <a:lstStyle/>
                    <a:p>
                      <a:pPr algn="ctr">
                        <a:buNone/>
                      </a:pPr>
                      <a:r>
                        <a:rPr lang="zh-CN" altLang="en-US" sz="2800" b="1">
                          <a:solidFill>
                            <a:schemeClr val="tx1"/>
                          </a:solidFill>
                          <a:latin typeface="楷体" panose="02010609060101010101" charset="-122"/>
                          <a:ea typeface="楷体" panose="02010609060101010101" charset="-122"/>
                        </a:rPr>
                        <a:t>被继承人死亡时遗留的个人合法财产</a:t>
                      </a:r>
                      <a:endParaRPr lang="zh-CN" altLang="en-US" sz="2800" b="1">
                        <a:solidFill>
                          <a:schemeClr val="tx1"/>
                        </a:solidFill>
                        <a:latin typeface="楷体" panose="02010609060101010101" charset="-122"/>
                        <a:ea typeface="楷体" panose="02010609060101010101" charset="-122"/>
                      </a:endParaRPr>
                    </a:p>
                  </a:txBody>
                  <a:tcPr vert="horz" anchor="ctr"/>
                </a:tc>
              </a:tr>
              <a:tr h="527685">
                <a:tc>
                  <a:txBody>
                    <a:bodyPr wrap="square"/>
                    <a:lstStyle/>
                    <a:p>
                      <a:pPr algn="ctr">
                        <a:buNone/>
                      </a:pPr>
                      <a:r>
                        <a:rPr lang="zh-CN" altLang="en-US" sz="2800" b="1">
                          <a:solidFill>
                            <a:schemeClr val="tx1"/>
                          </a:solidFill>
                          <a:latin typeface="楷体" panose="02010609060101010101" charset="-122"/>
                          <a:ea typeface="楷体" panose="02010609060101010101" charset="-122"/>
                        </a:rPr>
                        <a:t>继承人</a:t>
                      </a:r>
                      <a:endParaRPr lang="zh-CN" altLang="en-US" sz="2800" b="1">
                        <a:solidFill>
                          <a:schemeClr val="tx1"/>
                        </a:solidFill>
                        <a:latin typeface="楷体" panose="02010609060101010101" charset="-122"/>
                        <a:ea typeface="楷体" panose="02010609060101010101" charset="-122"/>
                      </a:endParaRPr>
                    </a:p>
                  </a:txBody>
                  <a:tcPr vert="horz" anchor="ctr">
                    <a:solidFill>
                      <a:schemeClr val="accent1">
                        <a:lumMod val="20000"/>
                        <a:lumOff val="80000"/>
                      </a:schemeClr>
                    </a:solidFill>
                  </a:tcPr>
                </a:tc>
                <a:tc>
                  <a:txBody>
                    <a:bodyPr wrap="square"/>
                    <a:lstStyle/>
                    <a:p>
                      <a:pPr algn="ctr">
                        <a:buNone/>
                      </a:pPr>
                      <a:r>
                        <a:rPr lang="zh-CN" altLang="en-US" sz="2800" b="1">
                          <a:solidFill>
                            <a:schemeClr val="tx1"/>
                          </a:solidFill>
                          <a:latin typeface="楷体" panose="02010609060101010101" charset="-122"/>
                          <a:ea typeface="楷体" panose="02010609060101010101" charset="-122"/>
                        </a:rPr>
                        <a:t>依法承受遗产的人</a:t>
                      </a:r>
                      <a:endParaRPr lang="zh-CN" altLang="en-US" sz="2800" b="1">
                        <a:solidFill>
                          <a:schemeClr val="tx1"/>
                        </a:solidFill>
                        <a:latin typeface="楷体" panose="02010609060101010101" charset="-122"/>
                        <a:ea typeface="楷体" panose="02010609060101010101" charset="-122"/>
                      </a:endParaRPr>
                    </a:p>
                  </a:txBody>
                  <a:tcPr vert="horz" anchor="ctr">
                    <a:solidFill>
                      <a:schemeClr val="accent1">
                        <a:lumMod val="20000"/>
                        <a:lumOff val="80000"/>
                      </a:schemeClr>
                    </a:solidFill>
                  </a:tcPr>
                </a:tc>
              </a:tr>
              <a:tr h="381000">
                <a:tc>
                  <a:txBody>
                    <a:bodyPr wrap="square"/>
                    <a:lstStyle/>
                    <a:p>
                      <a:pPr algn="ctr">
                        <a:buNone/>
                      </a:pPr>
                      <a:r>
                        <a:rPr lang="zh-CN" altLang="en-US" sz="2800" b="1">
                          <a:solidFill>
                            <a:schemeClr val="tx1"/>
                          </a:solidFill>
                          <a:latin typeface="楷体" panose="02010609060101010101" charset="-122"/>
                          <a:ea typeface="楷体" panose="02010609060101010101" charset="-122"/>
                        </a:rPr>
                        <a:t>继承权</a:t>
                      </a:r>
                      <a:endParaRPr lang="zh-CN" altLang="en-US" sz="2800" b="1">
                        <a:solidFill>
                          <a:schemeClr val="tx1"/>
                        </a:solidFill>
                        <a:latin typeface="楷体" panose="02010609060101010101" charset="-122"/>
                        <a:ea typeface="楷体" panose="02010609060101010101" charset="-122"/>
                      </a:endParaRPr>
                    </a:p>
                  </a:txBody>
                  <a:tcPr vert="horz" anchor="ctr"/>
                </a:tc>
                <a:tc>
                  <a:txBody>
                    <a:bodyPr wrap="square"/>
                    <a:lstStyle/>
                    <a:p>
                      <a:pPr algn="ctr">
                        <a:buNone/>
                      </a:pPr>
                      <a:r>
                        <a:rPr lang="zh-CN" altLang="en-US" sz="2800" b="1">
                          <a:solidFill>
                            <a:schemeClr val="tx1"/>
                          </a:solidFill>
                          <a:latin typeface="楷体" panose="02010609060101010101" charset="-122"/>
                          <a:ea typeface="楷体" panose="02010609060101010101" charset="-122"/>
                        </a:rPr>
                        <a:t>继承人享有的财产性权利</a:t>
                      </a:r>
                      <a:endParaRPr lang="zh-CN" altLang="en-US" sz="2800" b="1">
                        <a:solidFill>
                          <a:schemeClr val="tx1"/>
                        </a:solidFill>
                        <a:latin typeface="楷体" panose="02010609060101010101" charset="-122"/>
                        <a:ea typeface="楷体" panose="02010609060101010101" charset="-122"/>
                      </a:endParaRPr>
                    </a:p>
                  </a:txBody>
                  <a:tcPr vert="horz" anchor="ctr"/>
                </a:tc>
              </a:tr>
            </a:tbl>
          </a:graphicData>
        </a:graphic>
      </p:graphicFrame>
      <p:pic>
        <p:nvPicPr>
          <p:cNvPr id="14" name="图片 13"/>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t="3666" r="3973" b="7354"/>
          <a:stretch>
            <a:fillRect/>
          </a:stretch>
        </p:blipFill>
        <p:spPr>
          <a:xfrm>
            <a:off x="8510270" y="4037330"/>
            <a:ext cx="3284220" cy="2481580"/>
          </a:xfrm>
          <a:prstGeom prst="rect">
            <a:avLst/>
          </a:prstGeom>
        </p:spPr>
      </p:pic>
      <p:sp>
        <p:nvSpPr>
          <p:cNvPr id="7" name="文本框 6"/>
          <p:cNvSpPr txBox="1"/>
          <p:nvPr>
            <p:custDataLst>
              <p:tags r:id="rId6"/>
            </p:custDataLst>
          </p:nvPr>
        </p:nvSpPr>
        <p:spPr>
          <a:xfrm>
            <a:off x="5116830" y="3013710"/>
            <a:ext cx="6457950" cy="829945"/>
          </a:xfrm>
          <a:prstGeom prst="rect">
            <a:avLst/>
          </a:prstGeom>
          <a:solidFill>
            <a:schemeClr val="accent4">
              <a:lumMod val="20000"/>
              <a:lumOff val="80000"/>
            </a:schemeClr>
          </a:solidFill>
          <a:ln w="38100">
            <a:solidFill>
              <a:schemeClr val="tx1"/>
            </a:solidFill>
          </a:ln>
        </p:spPr>
        <p:txBody>
          <a:bodyPr wrap="square" rtlCol="0" anchor="t">
            <a:spAutoFit/>
          </a:bodyPr>
          <a:lstStyle/>
          <a:p>
            <a:r>
              <a:rPr lang="zh-CN" altLang="en-US" sz="2400" b="1">
                <a:latin typeface="黑体" panose="02010609060101010101" charset="-122"/>
                <a:ea typeface="黑体" panose="02010609060101010101" charset="-122"/>
                <a:sym typeface="+mn-ea"/>
              </a:rPr>
              <a:t>概念拓展：遗产是被继承人死亡时遗留的个人所有财产和法律规定可以继承的其他财产权益。</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p:tgtEl>
                                          <p:spTgt spid="2"/>
                                        </p:tgtEl>
                                        <p:attrNameLst>
                                          <p:attrName>ppt_y</p:attrName>
                                        </p:attrNameLst>
                                      </p:cBhvr>
                                      <p:tavLst>
                                        <p:tav tm="0">
                                          <p:val>
                                            <p:strVal val="#ppt_y+#ppt_h*1.125000"/>
                                          </p:val>
                                        </p:tav>
                                        <p:tav tm="100000">
                                          <p:val>
                                            <p:strVal val="#ppt_y"/>
                                          </p:val>
                                        </p:tav>
                                      </p:tavLst>
                                    </p:anim>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18770" y="425450"/>
            <a:ext cx="6125210"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、遗产的认定</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（先析产</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后继承）</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297815" y="1220470"/>
            <a:ext cx="11562715" cy="1784350"/>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4060"/>
              </a:lnSpc>
              <a:spcBef>
                <a:spcPts val="600"/>
              </a:spcBef>
              <a:spcAft>
                <a:spcPts val="600"/>
              </a:spcAft>
              <a:buFont typeface="Wingdings" panose="05000000000000000000" charset="0"/>
              <a:buNone/>
            </a:pPr>
            <a:r>
              <a:rPr lang="zh-CN" altLang="en-US" sz="2800" b="1">
                <a:latin typeface="微软雅黑" panose="020B0503020204020204" charset="-122"/>
                <a:ea typeface="微软雅黑" panose="020B0503020204020204" charset="-122"/>
                <a:cs typeface="楷体" panose="02010609060101010101" charset="-122"/>
              </a:rPr>
              <a:t>继承开始时，个人合法财产往往尚未从家庭共有财产或者夫妻共同财产中</a:t>
            </a:r>
            <a:r>
              <a:rPr lang="zh-CN" altLang="en-US" sz="2800" b="1">
                <a:solidFill>
                  <a:schemeClr val="tx1"/>
                </a:solidFill>
                <a:latin typeface="微软雅黑" panose="020B0503020204020204" charset="-122"/>
                <a:ea typeface="微软雅黑" panose="020B0503020204020204" charset="-122"/>
                <a:cs typeface="楷体" panose="02010609060101010101" charset="-122"/>
              </a:rPr>
              <a:t>分离</a:t>
            </a:r>
            <a:r>
              <a:rPr lang="zh-CN" altLang="en-US" sz="2800" b="1">
                <a:latin typeface="微软雅黑" panose="020B0503020204020204" charset="-122"/>
                <a:ea typeface="微软雅黑" panose="020B0503020204020204" charset="-122"/>
                <a:cs typeface="楷体" panose="02010609060101010101" charset="-122"/>
              </a:rPr>
              <a:t>，因此，继承遗产需要</a:t>
            </a:r>
            <a:r>
              <a:rPr lang="zh-CN" altLang="en-US" sz="2800" b="1">
                <a:solidFill>
                  <a:srgbClr val="FF0000"/>
                </a:solidFill>
                <a:latin typeface="微软雅黑" panose="020B0503020204020204" charset="-122"/>
                <a:ea typeface="微软雅黑" panose="020B0503020204020204" charset="-122"/>
                <a:cs typeface="楷体" panose="02010609060101010101" charset="-122"/>
              </a:rPr>
              <a:t>先将</a:t>
            </a:r>
            <a:r>
              <a:rPr lang="zh-CN" altLang="en-US" sz="28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个人合法财产</a:t>
            </a:r>
            <a:r>
              <a:rPr lang="zh-CN" altLang="en-US" sz="2800" b="1">
                <a:solidFill>
                  <a:srgbClr val="FF0000"/>
                </a:solidFill>
                <a:latin typeface="微软雅黑" panose="020B0503020204020204" charset="-122"/>
                <a:ea typeface="微软雅黑" panose="020B0503020204020204" charset="-122"/>
                <a:cs typeface="楷体" panose="02010609060101010101" charset="-122"/>
              </a:rPr>
              <a:t>从家庭共有财产或者夫妻共同财产中</a:t>
            </a:r>
            <a:r>
              <a:rPr lang="zh-CN" altLang="en-US" sz="28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析出</a:t>
            </a:r>
            <a:r>
              <a:rPr lang="zh-CN" altLang="en-US" sz="2800" b="1">
                <a:latin typeface="微软雅黑" panose="020B0503020204020204" charset="-122"/>
                <a:ea typeface="微软雅黑" panose="020B0503020204020204" charset="-122"/>
                <a:cs typeface="楷体" panose="02010609060101010101" charset="-122"/>
              </a:rPr>
              <a:t>，析产以后确定的被继承人的</a:t>
            </a:r>
            <a:r>
              <a:rPr lang="zh-CN" altLang="en-US" sz="2800" b="1">
                <a:solidFill>
                  <a:srgbClr val="FF0000"/>
                </a:solidFill>
                <a:latin typeface="微软雅黑" panose="020B0503020204020204" charset="-122"/>
                <a:ea typeface="微软雅黑" panose="020B0503020204020204" charset="-122"/>
                <a:cs typeface="楷体" panose="02010609060101010101" charset="-122"/>
              </a:rPr>
              <a:t>个人合法财产</a:t>
            </a:r>
            <a:r>
              <a:rPr lang="zh-CN" altLang="en-US" sz="2800" b="1">
                <a:latin typeface="微软雅黑" panose="020B0503020204020204" charset="-122"/>
                <a:ea typeface="微软雅黑" panose="020B0503020204020204" charset="-122"/>
                <a:cs typeface="楷体" panose="02010609060101010101" charset="-122"/>
              </a:rPr>
              <a:t>才是遗产。</a:t>
            </a:r>
            <a:endParaRPr lang="zh-CN" altLang="en-US" sz="2800" b="1">
              <a:latin typeface="微软雅黑" panose="020B0503020204020204" charset="-122"/>
              <a:ea typeface="微软雅黑" panose="020B0503020204020204" charset="-122"/>
              <a:cs typeface="楷体" panose="02010609060101010101" charset="-122"/>
            </a:endParaRPr>
          </a:p>
        </p:txBody>
      </p:sp>
      <p:sp>
        <p:nvSpPr>
          <p:cNvPr id="2" name="矩形 1"/>
          <p:cNvSpPr/>
          <p:nvPr>
            <p:custDataLst>
              <p:tags r:id="rId3"/>
            </p:custDataLst>
          </p:nvPr>
        </p:nvSpPr>
        <p:spPr>
          <a:xfrm>
            <a:off x="228600" y="5488940"/>
            <a:ext cx="11631930" cy="1108710"/>
          </a:xfrm>
          <a:prstGeom prst="rect">
            <a:avLst/>
          </a:prstGeom>
          <a:solidFill>
            <a:schemeClr val="accent1">
              <a:lumMod val="20000"/>
              <a:lumOff val="80000"/>
            </a:schemeClr>
          </a:solidFill>
          <a:ln w="28575" cmpd="dbl">
            <a:solidFill>
              <a:schemeClr val="accent1">
                <a:shade val="50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ts val="3560"/>
              </a:lnSpc>
              <a:spcAft>
                <a:spcPts val="600"/>
              </a:spcAft>
            </a:pPr>
            <a:r>
              <a:rPr lang="en-US" altLang="zh-CN" sz="2500">
                <a:solidFill>
                  <a:schemeClr val="tx1"/>
                </a:solidFill>
                <a:latin typeface="微软雅黑" panose="020B0503020204020204" charset="-122"/>
                <a:ea typeface="微软雅黑" panose="020B0503020204020204" charset="-122"/>
                <a:cs typeface="楷体" panose="02010609060101010101" charset="-122"/>
              </a:rPr>
              <a:t>  </a:t>
            </a:r>
            <a:r>
              <a:rPr lang="en-US" altLang="zh-CN" sz="2500" b="1">
                <a:solidFill>
                  <a:schemeClr val="tx1"/>
                </a:solidFill>
                <a:latin typeface="微软雅黑" panose="020B0503020204020204" charset="-122"/>
                <a:ea typeface="微软雅黑" panose="020B0503020204020204" charset="-122"/>
                <a:cs typeface="楷体" panose="02010609060101010101" charset="-122"/>
              </a:rPr>
              <a:t>  </a:t>
            </a:r>
            <a:r>
              <a:rPr lang="zh-CN" altLang="en-US" sz="2500" b="1">
                <a:solidFill>
                  <a:schemeClr val="tx1"/>
                </a:solidFill>
                <a:latin typeface="微软雅黑" panose="020B0503020204020204" charset="-122"/>
                <a:ea typeface="微软雅黑" panose="020B0503020204020204" charset="-122"/>
                <a:cs typeface="楷体" panose="02010609060101010101" charset="-122"/>
              </a:rPr>
              <a:t>民法典强调</a:t>
            </a:r>
            <a:r>
              <a:rPr lang="zh-CN" altLang="en-US" sz="2500" b="1">
                <a:solidFill>
                  <a:srgbClr val="FF0000"/>
                </a:solidFill>
                <a:latin typeface="微软雅黑" panose="020B0503020204020204" charset="-122"/>
                <a:ea typeface="微软雅黑" panose="020B0503020204020204" charset="-122"/>
                <a:cs typeface="楷体" panose="02010609060101010101" charset="-122"/>
              </a:rPr>
              <a:t>继承权</a:t>
            </a:r>
            <a:r>
              <a:rPr lang="zh-CN" altLang="en-US" sz="25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男女平等</a:t>
            </a:r>
            <a:r>
              <a:rPr lang="zh-CN" altLang="en-US" sz="2500" b="1">
                <a:solidFill>
                  <a:schemeClr val="tx1"/>
                </a:solidFill>
                <a:latin typeface="微软雅黑" panose="020B0503020204020204" charset="-122"/>
                <a:ea typeface="微软雅黑" panose="020B0503020204020204" charset="-122"/>
                <a:cs typeface="楷体" panose="02010609060101010101" charset="-122"/>
              </a:rPr>
              <a:t>、</a:t>
            </a:r>
            <a:r>
              <a:rPr lang="zh-CN" altLang="en-US" sz="25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婚生子女</a:t>
            </a:r>
            <a:r>
              <a:rPr lang="zh-CN" altLang="en-US" sz="2500" b="1">
                <a:solidFill>
                  <a:schemeClr val="tx1"/>
                </a:solidFill>
                <a:latin typeface="微软雅黑" panose="020B0503020204020204" charset="-122"/>
                <a:ea typeface="微软雅黑" panose="020B0503020204020204" charset="-122"/>
                <a:cs typeface="楷体" panose="02010609060101010101" charset="-122"/>
              </a:rPr>
              <a:t>与</a:t>
            </a:r>
            <a:r>
              <a:rPr lang="zh-CN" altLang="en-US" sz="25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非婚生子女平等</a:t>
            </a:r>
            <a:r>
              <a:rPr lang="zh-CN" altLang="en-US" sz="2500" b="1">
                <a:solidFill>
                  <a:schemeClr val="tx1"/>
                </a:solidFill>
                <a:latin typeface="微软雅黑" panose="020B0503020204020204" charset="-122"/>
                <a:ea typeface="微软雅黑" panose="020B0503020204020204" charset="-122"/>
                <a:cs typeface="楷体" panose="02010609060101010101" charset="-122"/>
              </a:rPr>
              <a:t>。在行使继承权时，如有</a:t>
            </a:r>
            <a:r>
              <a:rPr lang="zh-CN" altLang="en-US" sz="2500" b="1">
                <a:solidFill>
                  <a:srgbClr val="FF0000"/>
                </a:solidFill>
                <a:latin typeface="微软雅黑" panose="020B0503020204020204" charset="-122"/>
                <a:ea typeface="微软雅黑" panose="020B0503020204020204" charset="-122"/>
                <a:cs typeface="楷体" panose="02010609060101010101" charset="-122"/>
              </a:rPr>
              <a:t>歧视</a:t>
            </a:r>
            <a:r>
              <a:rPr lang="zh-CN" altLang="en-US" sz="2500" b="1">
                <a:solidFill>
                  <a:schemeClr val="tx1"/>
                </a:solidFill>
                <a:latin typeface="微软雅黑" panose="020B0503020204020204" charset="-122"/>
                <a:ea typeface="微软雅黑" panose="020B0503020204020204" charset="-122"/>
                <a:cs typeface="楷体" panose="02010609060101010101" charset="-122"/>
              </a:rPr>
              <a:t>妇女、非婚生子女的行为，当事人有权</a:t>
            </a:r>
            <a:r>
              <a:rPr lang="zh-CN" altLang="en-US" sz="2500" b="1">
                <a:solidFill>
                  <a:srgbClr val="FF0000"/>
                </a:solidFill>
                <a:latin typeface="微软雅黑" panose="020B0503020204020204" charset="-122"/>
                <a:ea typeface="微软雅黑" panose="020B0503020204020204" charset="-122"/>
                <a:cs typeface="楷体" panose="02010609060101010101" charset="-122"/>
              </a:rPr>
              <a:t>提出异议</a:t>
            </a:r>
            <a:r>
              <a:rPr lang="zh-CN" altLang="en-US" sz="2500" b="1">
                <a:solidFill>
                  <a:schemeClr val="tx1"/>
                </a:solidFill>
                <a:latin typeface="微软雅黑" panose="020B0503020204020204" charset="-122"/>
                <a:ea typeface="微软雅黑" panose="020B0503020204020204" charset="-122"/>
                <a:cs typeface="楷体" panose="02010609060101010101" charset="-122"/>
              </a:rPr>
              <a:t>，必要时可以</a:t>
            </a:r>
            <a:r>
              <a:rPr lang="zh-CN" altLang="en-US" sz="2500" b="1">
                <a:solidFill>
                  <a:srgbClr val="FF0000"/>
                </a:solidFill>
                <a:latin typeface="微软雅黑" panose="020B0503020204020204" charset="-122"/>
                <a:ea typeface="微软雅黑" panose="020B0503020204020204" charset="-122"/>
                <a:cs typeface="楷体" panose="02010609060101010101" charset="-122"/>
              </a:rPr>
              <a:t>诉诸法律</a:t>
            </a:r>
            <a:r>
              <a:rPr lang="zh-CN" altLang="en-US" sz="2500" b="1">
                <a:solidFill>
                  <a:schemeClr val="tx1"/>
                </a:solidFill>
                <a:latin typeface="微软雅黑" panose="020B0503020204020204" charset="-122"/>
                <a:ea typeface="微软雅黑" panose="020B0503020204020204" charset="-122"/>
                <a:cs typeface="楷体" panose="02010609060101010101" charset="-122"/>
              </a:rPr>
              <a:t>。</a:t>
            </a:r>
            <a:endParaRPr lang="zh-CN" altLang="en-US" sz="2500" b="1">
              <a:solidFill>
                <a:schemeClr val="tx1"/>
              </a:solidFill>
              <a:latin typeface="微软雅黑" panose="020B0503020204020204" charset="-122"/>
              <a:ea typeface="微软雅黑" panose="020B0503020204020204" charset="-122"/>
              <a:cs typeface="楷体" panose="02010609060101010101" charset="-122"/>
            </a:endParaRPr>
          </a:p>
        </p:txBody>
      </p:sp>
      <p:sp>
        <p:nvSpPr>
          <p:cNvPr id="7" name="文本框 6"/>
          <p:cNvSpPr txBox="1"/>
          <p:nvPr>
            <p:custDataLst>
              <p:tags r:id="rId4"/>
            </p:custDataLst>
          </p:nvPr>
        </p:nvSpPr>
        <p:spPr>
          <a:xfrm>
            <a:off x="318770" y="3277870"/>
            <a:ext cx="11610975" cy="1938020"/>
          </a:xfrm>
          <a:prstGeom prst="rect">
            <a:avLst/>
          </a:prstGeom>
          <a:solidFill>
            <a:schemeClr val="accent4">
              <a:lumMod val="20000"/>
              <a:lumOff val="80000"/>
            </a:schemeClr>
          </a:solidFill>
          <a:ln w="38100">
            <a:solidFill>
              <a:schemeClr val="tx1"/>
            </a:solidFill>
          </a:ln>
        </p:spPr>
        <p:txBody>
          <a:bodyPr wrap="square" rtlCol="0" anchor="t">
            <a:spAutoFit/>
          </a:bodyPr>
          <a:lstStyle/>
          <a:p>
            <a:pPr indent="0" fontAlgn="auto">
              <a:lnSpc>
                <a:spcPct val="100000"/>
              </a:lnSpc>
            </a:pPr>
            <a:r>
              <a:rPr lang="zh-CN" altLang="en-US" sz="2400" b="1">
                <a:latin typeface="微软雅黑" panose="020B0503020204020204" charset="-122"/>
                <a:ea typeface="微软雅黑" panose="020B0503020204020204" charset="-122"/>
              </a:rPr>
              <a:t>根据《继承法》的有关规定，遗产必须符合三个特征：</a:t>
            </a:r>
            <a:endParaRPr lang="zh-CN" altLang="en-US" sz="2400" b="1">
              <a:latin typeface="微软雅黑" panose="020B0503020204020204" charset="-122"/>
              <a:ea typeface="微软雅黑" panose="020B0503020204020204" charset="-122"/>
            </a:endParaRPr>
          </a:p>
          <a:p>
            <a:pPr indent="0" fontAlgn="auto">
              <a:lnSpc>
                <a:spcPct val="100000"/>
              </a:lnSpc>
            </a:pPr>
            <a:r>
              <a:rPr lang="zh-CN" altLang="en-US" sz="2400" b="1">
                <a:latin typeface="微软雅黑" panose="020B0503020204020204" charset="-122"/>
                <a:ea typeface="微软雅黑" panose="020B0503020204020204" charset="-122"/>
              </a:rPr>
              <a:t>第一，必须是公民死亡时遗留的财产（</a:t>
            </a:r>
            <a:r>
              <a:rPr lang="zh-CN" altLang="en-US" sz="2400">
                <a:latin typeface="微软雅黑" panose="020B0503020204020204" charset="-122"/>
                <a:ea typeface="微软雅黑" panose="020B0503020204020204" charset="-122"/>
                <a:cs typeface="楷体" panose="02010609060101010101" charset="-122"/>
                <a:sym typeface="+mn-ea"/>
              </a:rPr>
              <a:t>被继承人的</a:t>
            </a:r>
            <a:r>
              <a:rPr lang="zh-CN" altLang="en-US" sz="2400">
                <a:solidFill>
                  <a:srgbClr val="FF0000"/>
                </a:solidFill>
                <a:latin typeface="微软雅黑" panose="020B0503020204020204" charset="-122"/>
                <a:ea typeface="微软雅黑" panose="020B0503020204020204" charset="-122"/>
                <a:cs typeface="楷体" panose="02010609060101010101" charset="-122"/>
                <a:sym typeface="+mn-ea"/>
              </a:rPr>
              <a:t>死亡赔偿金</a:t>
            </a:r>
            <a:r>
              <a:rPr lang="zh-CN" altLang="en-US" sz="2400">
                <a:latin typeface="微软雅黑" panose="020B0503020204020204" charset="-122"/>
                <a:ea typeface="微软雅黑" panose="020B0503020204020204" charset="-122"/>
                <a:cs typeface="楷体" panose="02010609060101010101" charset="-122"/>
                <a:sym typeface="+mn-ea"/>
              </a:rPr>
              <a:t>或</a:t>
            </a:r>
            <a:r>
              <a:rPr lang="zh-CN" altLang="en-US" sz="2400">
                <a:solidFill>
                  <a:srgbClr val="FF0000"/>
                </a:solidFill>
                <a:latin typeface="微软雅黑" panose="020B0503020204020204" charset="-122"/>
                <a:ea typeface="微软雅黑" panose="020B0503020204020204" charset="-122"/>
                <a:cs typeface="楷体" panose="02010609060101010101" charset="-122"/>
                <a:sym typeface="+mn-ea"/>
              </a:rPr>
              <a:t>死亡抚恤金</a:t>
            </a:r>
            <a:r>
              <a:rPr lang="zh-CN" altLang="en-US" sz="2400">
                <a:latin typeface="微软雅黑" panose="020B0503020204020204" charset="-122"/>
                <a:ea typeface="微软雅黑" panose="020B0503020204020204" charset="-122"/>
                <a:cs typeface="楷体" panose="02010609060101010101" charset="-122"/>
                <a:sym typeface="+mn-ea"/>
              </a:rPr>
              <a:t>是其</a:t>
            </a:r>
            <a:r>
              <a:rPr lang="zh-CN" altLang="en-US" sz="2400">
                <a:solidFill>
                  <a:srgbClr val="FF0000"/>
                </a:solidFill>
                <a:highlight>
                  <a:srgbClr val="FFFF00"/>
                </a:highlight>
                <a:latin typeface="微软雅黑" panose="020B0503020204020204" charset="-122"/>
                <a:ea typeface="微软雅黑" panose="020B0503020204020204" charset="-122"/>
                <a:cs typeface="楷体" panose="02010609060101010101" charset="-122"/>
                <a:sym typeface="+mn-ea"/>
              </a:rPr>
              <a:t>亲属获得</a:t>
            </a:r>
            <a:r>
              <a:rPr lang="zh-CN" altLang="en-US" sz="2400">
                <a:latin typeface="微软雅黑" panose="020B0503020204020204" charset="-122"/>
                <a:ea typeface="微软雅黑" panose="020B0503020204020204" charset="-122"/>
                <a:cs typeface="楷体" panose="02010609060101010101" charset="-122"/>
                <a:sym typeface="+mn-ea"/>
              </a:rPr>
              <a:t>的</a:t>
            </a:r>
            <a:r>
              <a:rPr lang="zh-CN" altLang="en-US" sz="2400">
                <a:solidFill>
                  <a:srgbClr val="FF0000"/>
                </a:solidFill>
                <a:latin typeface="微软雅黑" panose="020B0503020204020204" charset="-122"/>
                <a:ea typeface="微软雅黑" panose="020B0503020204020204" charset="-122"/>
                <a:cs typeface="楷体" panose="02010609060101010101" charset="-122"/>
                <a:sym typeface="+mn-ea"/>
              </a:rPr>
              <a:t>经济赔偿金</a:t>
            </a:r>
            <a:r>
              <a:rPr lang="zh-CN" altLang="en-US" sz="2400">
                <a:latin typeface="微软雅黑" panose="020B0503020204020204" charset="-122"/>
                <a:ea typeface="微软雅黑" panose="020B0503020204020204" charset="-122"/>
                <a:cs typeface="楷体" panose="02010609060101010101" charset="-122"/>
                <a:sym typeface="+mn-ea"/>
              </a:rPr>
              <a:t>，</a:t>
            </a:r>
            <a:r>
              <a:rPr lang="zh-CN" altLang="en-US" sz="2400">
                <a:solidFill>
                  <a:srgbClr val="FF0000"/>
                </a:solidFill>
                <a:latin typeface="微软雅黑" panose="020B0503020204020204" charset="-122"/>
                <a:ea typeface="微软雅黑" panose="020B0503020204020204" charset="-122"/>
                <a:cs typeface="楷体" panose="02010609060101010101" charset="-122"/>
                <a:sym typeface="+mn-ea"/>
              </a:rPr>
              <a:t>不属于</a:t>
            </a:r>
            <a:r>
              <a:rPr lang="zh-CN" altLang="en-US" sz="2400">
                <a:latin typeface="微软雅黑" panose="020B0503020204020204" charset="-122"/>
                <a:ea typeface="微软雅黑" panose="020B0503020204020204" charset="-122"/>
                <a:cs typeface="楷体" panose="02010609060101010101" charset="-122"/>
                <a:sym typeface="+mn-ea"/>
              </a:rPr>
              <a:t>可继承的被继承人的</a:t>
            </a:r>
            <a:r>
              <a:rPr lang="zh-CN" altLang="en-US" sz="2400">
                <a:solidFill>
                  <a:srgbClr val="FF0000"/>
                </a:solidFill>
                <a:latin typeface="微软雅黑" panose="020B0503020204020204" charset="-122"/>
                <a:ea typeface="微软雅黑" panose="020B0503020204020204" charset="-122"/>
                <a:cs typeface="楷体" panose="02010609060101010101" charset="-122"/>
                <a:sym typeface="+mn-ea"/>
              </a:rPr>
              <a:t>遗产</a:t>
            </a:r>
            <a:r>
              <a:rPr lang="zh-CN" altLang="en-US" sz="2400" b="1">
                <a:latin typeface="微软雅黑" panose="020B0503020204020204" charset="-122"/>
                <a:ea typeface="微软雅黑" panose="020B0503020204020204" charset="-122"/>
              </a:rPr>
              <a:t>）</a:t>
            </a:r>
            <a:endParaRPr lang="zh-CN" altLang="en-US" sz="2400" b="1">
              <a:latin typeface="微软雅黑" panose="020B0503020204020204" charset="-122"/>
              <a:ea typeface="微软雅黑" panose="020B0503020204020204" charset="-122"/>
            </a:endParaRPr>
          </a:p>
          <a:p>
            <a:pPr indent="0" fontAlgn="auto">
              <a:lnSpc>
                <a:spcPct val="100000"/>
              </a:lnSpc>
            </a:pPr>
            <a:r>
              <a:rPr lang="zh-CN" altLang="en-US" sz="2400" b="1">
                <a:latin typeface="微软雅黑" panose="020B0503020204020204" charset="-122"/>
                <a:ea typeface="微软雅黑" panose="020B0503020204020204" charset="-122"/>
              </a:rPr>
              <a:t>第二，必须是公民个人所有的财产；</a:t>
            </a:r>
            <a:endParaRPr lang="zh-CN" altLang="en-US" sz="2400" b="1">
              <a:latin typeface="微软雅黑" panose="020B0503020204020204" charset="-122"/>
              <a:ea typeface="微软雅黑" panose="020B0503020204020204" charset="-122"/>
            </a:endParaRPr>
          </a:p>
          <a:p>
            <a:pPr indent="0" fontAlgn="auto">
              <a:lnSpc>
                <a:spcPct val="100000"/>
              </a:lnSpc>
            </a:pPr>
            <a:r>
              <a:rPr lang="zh-CN" altLang="en-US" sz="2400" b="1">
                <a:latin typeface="微软雅黑" panose="020B0503020204020204" charset="-122"/>
                <a:ea typeface="微软雅黑" panose="020B0503020204020204" charset="-122"/>
              </a:rPr>
              <a:t>第三，必须是合法财产。这三个条件必须同时具备，才能成为遗产。</a:t>
            </a:r>
            <a:endParaRPr lang="zh-CN" altLang="en-US" sz="24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18770" y="989330"/>
            <a:ext cx="11562715" cy="3235960"/>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3560"/>
              </a:lnSpc>
              <a:spcBef>
                <a:spcPct val="0"/>
              </a:spcBef>
              <a:spcAft>
                <a:spcPts val="600"/>
              </a:spcAft>
            </a:pPr>
            <a:endParaRPr lang="zh-CN" altLang="en-US" sz="2800" b="1" smtClean="0">
              <a:solidFill>
                <a:schemeClr val="tx1"/>
              </a:solidFill>
              <a:latin typeface="楷体" panose="02010609060101010101" charset="-122"/>
              <a:ea typeface="楷体" panose="02010609060101010101" charset="-122"/>
              <a:cs typeface="微软雅黑" panose="020B0503020204020204" charset="-122"/>
            </a:endParaRPr>
          </a:p>
        </p:txBody>
      </p:sp>
      <p:sp>
        <p:nvSpPr>
          <p:cNvPr id="9" name="圆角矩形 8"/>
          <p:cNvSpPr/>
          <p:nvPr>
            <p:custDataLst>
              <p:tags r:id="rId2"/>
            </p:custDataLst>
          </p:nvPr>
        </p:nvSpPr>
        <p:spPr>
          <a:xfrm>
            <a:off x="4805045" y="133985"/>
            <a:ext cx="2581910" cy="758190"/>
          </a:xfrm>
          <a:prstGeom prst="roundRect">
            <a:avLst/>
          </a:prstGeom>
          <a:ln w="12700" cmpd="sng">
            <a:solidFill>
              <a:schemeClr val="accent2">
                <a:lumMod val="50000"/>
              </a:schemeClr>
            </a:solidFill>
            <a:prstDash val="solid"/>
          </a:ln>
          <a:effectLst>
            <a:softEdge rad="50800"/>
          </a:effectLst>
        </p:spPr>
        <p:style>
          <a:lnRef idx="0">
            <a:srgbClr val="FFFFFF"/>
          </a:lnRef>
          <a:fillRef idx="1">
            <a:schemeClr val="accent2"/>
          </a:fillRef>
          <a:effectRef idx="0">
            <a:srgbClr val="FFFFFF"/>
          </a:effectRef>
          <a:fontRef idx="minor">
            <a:schemeClr val="lt1"/>
          </a:fontRef>
        </p:style>
        <p:txBody>
          <a:bodyPr rtlCol="0" anchor="ctr"/>
          <a:lstStyle/>
          <a:p>
            <a:pPr algn="ctr"/>
            <a:r>
              <a:rPr lang="zh-CN" altLang="en-US" sz="2800" b="1">
                <a:solidFill>
                  <a:schemeClr val="bg1"/>
                </a:solidFill>
                <a:latin typeface="微软雅黑" panose="020B0503020204020204" charset="-122"/>
                <a:ea typeface="微软雅黑" panose="020B0503020204020204" charset="-122"/>
              </a:rPr>
              <a:t>探究与分享</a:t>
            </a:r>
            <a:endParaRPr lang="zh-CN" altLang="en-US" sz="2800" b="1">
              <a:solidFill>
                <a:schemeClr val="bg1"/>
              </a:solidFill>
              <a:latin typeface="微软雅黑" panose="020B0503020204020204" charset="-122"/>
              <a:ea typeface="微软雅黑" panose="020B0503020204020204" charset="-122"/>
            </a:endParaRPr>
          </a:p>
        </p:txBody>
      </p:sp>
      <p:sp>
        <p:nvSpPr>
          <p:cNvPr id="10" name="文本框 9"/>
          <p:cNvSpPr txBox="1"/>
          <p:nvPr>
            <p:custDataLst>
              <p:tags r:id="rId3"/>
            </p:custDataLst>
          </p:nvPr>
        </p:nvSpPr>
        <p:spPr>
          <a:xfrm>
            <a:off x="395605" y="989330"/>
            <a:ext cx="7514590" cy="2694305"/>
          </a:xfrm>
          <a:prstGeom prst="rect">
            <a:avLst/>
          </a:prstGeom>
          <a:noFill/>
        </p:spPr>
        <p:txBody>
          <a:bodyPr wrap="square" rtlCol="0" anchor="t">
            <a:spAutoFit/>
          </a:bodyPr>
          <a:lstStyle/>
          <a:p>
            <a:pPr indent="457200" algn="just" fontAlgn="auto">
              <a:lnSpc>
                <a:spcPts val="4060"/>
              </a:lnSpc>
              <a:spcBef>
                <a:spcPct val="0"/>
              </a:spcBef>
              <a:spcAft>
                <a:spcPts val="300"/>
              </a:spcAft>
              <a:buFont typeface="Arial" panose="020B0604020202020204" pitchFamily="34" charset="0"/>
              <a:buNone/>
            </a:pPr>
            <a:r>
              <a:rPr lang="en-US" altLang="zh-CN" sz="2800" b="1">
                <a:latin typeface="楷体" panose="02010609060101010101" charset="-122"/>
                <a:ea typeface="楷体" panose="02010609060101010101" charset="-122"/>
                <a:cs typeface="楷体" panose="02010609060101010101" charset="-122"/>
                <a:sym typeface="+mn-ea"/>
              </a:rPr>
              <a:t> </a:t>
            </a:r>
            <a:r>
              <a:rPr lang="zh-CN" altLang="en-US" sz="2400" b="1">
                <a:latin typeface="微软雅黑" panose="020B0503020204020204" charset="-122"/>
                <a:ea typeface="微软雅黑" panose="020B0503020204020204" charset="-122"/>
                <a:cs typeface="楷体" panose="02010609060101010101" charset="-122"/>
                <a:sym typeface="+mn-ea"/>
              </a:rPr>
              <a:t>小潘的父亲去世时留下六十多万元的债务。父亲临终前希望小潘想办法把债还上。此后，小潘学开挖掘机，没日没夜揽活挣钱还债。每年除夕前，他最重要的事就是去债主家还债。父亲去世五年后的除夕，小潘走出最后一户债主的家门，还清了全部债务。</a:t>
            </a:r>
            <a:endParaRPr lang="zh-CN" altLang="en-US" sz="2400" b="1">
              <a:latin typeface="微软雅黑" panose="020B0503020204020204" charset="-122"/>
              <a:ea typeface="微软雅黑" panose="020B0503020204020204" charset="-122"/>
              <a:cs typeface="楷体" panose="02010609060101010101" charset="-122"/>
              <a:sym typeface="+mn-ea"/>
            </a:endParaRPr>
          </a:p>
        </p:txBody>
      </p:sp>
      <p:sp>
        <p:nvSpPr>
          <p:cNvPr id="12" name="文本框 11"/>
          <p:cNvSpPr txBox="1"/>
          <p:nvPr>
            <p:custDataLst>
              <p:tags r:id="rId4"/>
            </p:custDataLst>
          </p:nvPr>
        </p:nvSpPr>
        <p:spPr>
          <a:xfrm>
            <a:off x="318770" y="3683635"/>
            <a:ext cx="11139805" cy="460375"/>
          </a:xfrm>
          <a:prstGeom prst="rect">
            <a:avLst/>
          </a:prstGeom>
          <a:noFill/>
        </p:spPr>
        <p:txBody>
          <a:bodyPr wrap="square" rtlCol="0" anchor="t">
            <a:spAutoFit/>
          </a:bodyPr>
          <a:lstStyle/>
          <a:p>
            <a:pPr marL="457200" indent="-457200">
              <a:buFont typeface="Wingdings" panose="05000000000000000000" charset="0"/>
              <a:buChar char="l"/>
            </a:pPr>
            <a:r>
              <a:rPr lang="zh-CN" altLang="en-US" sz="2400" b="1" smtClean="0">
                <a:solidFill>
                  <a:srgbClr val="1D41D5"/>
                </a:solidFill>
                <a:latin typeface="微软雅黑" panose="020B0503020204020204" charset="-122"/>
                <a:ea typeface="微软雅黑" panose="020B0503020204020204" charset="-122"/>
                <a:sym typeface="+mn-ea"/>
              </a:rPr>
              <a:t>你如何看待小潘还债的行为？</a:t>
            </a:r>
            <a:endParaRPr lang="zh-CN" altLang="en-US" sz="2400" b="1" smtClean="0">
              <a:solidFill>
                <a:srgbClr val="1D41D5"/>
              </a:solidFill>
              <a:latin typeface="微软雅黑" panose="020B0503020204020204" charset="-122"/>
              <a:ea typeface="微软雅黑" panose="020B0503020204020204" charset="-122"/>
              <a:sym typeface="+mn-ea"/>
            </a:endParaRPr>
          </a:p>
        </p:txBody>
      </p:sp>
      <p:pic>
        <p:nvPicPr>
          <p:cNvPr id="2" name="图片 1"/>
          <p:cNvPicPr>
            <a:picLocks noChangeAspect="1"/>
          </p:cNvPicPr>
          <p:nvPr>
            <p:custDataLst>
              <p:tags r:id="rId5"/>
            </p:custDataLst>
          </p:nvPr>
        </p:nvPicPr>
        <p:blipFill>
          <a:blip r:embed="rId6">
            <a:clrChange>
              <a:clrFrom>
                <a:srgbClr val="E8F9FE">
                  <a:alpha val="100000"/>
                </a:srgbClr>
              </a:clrFrom>
              <a:clrTo>
                <a:srgbClr val="E8F9FE">
                  <a:alpha val="100000"/>
                  <a:alpha val="0"/>
                </a:srgbClr>
              </a:clrTo>
            </a:clrChange>
          </a:blip>
          <a:srcRect l="59340" t="1562"/>
          <a:stretch>
            <a:fillRect/>
          </a:stretch>
        </p:blipFill>
        <p:spPr>
          <a:xfrm>
            <a:off x="8093075" y="1299845"/>
            <a:ext cx="3625850" cy="2626995"/>
          </a:xfrm>
          <a:prstGeom prst="rect">
            <a:avLst/>
          </a:prstGeom>
        </p:spPr>
      </p:pic>
      <p:sp>
        <p:nvSpPr>
          <p:cNvPr id="3" name="文本框 2"/>
          <p:cNvSpPr txBox="1"/>
          <p:nvPr>
            <p:custDataLst>
              <p:tags r:id="rId7"/>
            </p:custDataLst>
          </p:nvPr>
        </p:nvSpPr>
        <p:spPr>
          <a:xfrm>
            <a:off x="318770" y="4613275"/>
            <a:ext cx="11557635" cy="2009775"/>
          </a:xfrm>
          <a:prstGeom prst="rect">
            <a:avLst/>
          </a:prstGeom>
          <a:solidFill>
            <a:schemeClr val="accent4">
              <a:lumMod val="20000"/>
              <a:lumOff val="80000"/>
            </a:schemeClr>
          </a:solidFill>
        </p:spPr>
        <p:txBody>
          <a:bodyPr wrap="square" rtlCol="0" anchor="t">
            <a:spAutoFit/>
          </a:bodyPr>
          <a:lstStyle/>
          <a:p>
            <a:pPr indent="0" fontAlgn="auto">
              <a:lnSpc>
                <a:spcPct val="130000"/>
              </a:lnSpc>
              <a:buFont typeface="Arial" panose="020B0604020202020204" pitchFamily="34" charset="0"/>
              <a:buNone/>
            </a:pPr>
            <a:r>
              <a:rPr sz="2400" b="1" noProof="0">
                <a:ln w="1905"/>
                <a:solidFill>
                  <a:schemeClr val="tx1"/>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sym typeface="+mn-ea"/>
              </a:rPr>
              <a:t>依据《民法典》规定：</a:t>
            </a:r>
            <a:r>
              <a:rPr sz="2400" b="1" noProof="0">
                <a:ln w="1905"/>
                <a:solidFill>
                  <a:srgbClr val="FF0000"/>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sym typeface="+mn-ea"/>
              </a:rPr>
              <a:t>继承人不仅会获得被继承人的遗产，还需要承担被继承人未偿还的债务。本应由被继承人偿还的债务，应由继承人在继承的遗产范围内承担清偿责任，超过部分不负清偿责任，但继承人自愿偿还的除外。</a:t>
            </a:r>
            <a:r>
              <a:rPr sz="2400" b="1" noProof="0">
                <a:ln w="1905"/>
                <a:solidFill>
                  <a:schemeClr val="tx1"/>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sym typeface="+mn-ea"/>
              </a:rPr>
              <a:t>小潘的经过辛勤劳动，终于还清父亲去世时留下的债务，是讲诚信的表现，体现了诚信的社会主义核心价值观。</a:t>
            </a:r>
            <a:endParaRPr lang="zh-CN" altLang="en-US" sz="2400" b="1" noProof="0">
              <a:ln w="1905"/>
              <a:solidFill>
                <a:schemeClr val="tx1"/>
              </a:solidFill>
              <a:effectLst>
                <a:innerShdw blurRad="69850" dist="43180" dir="5400000">
                  <a:srgbClr val="000000">
                    <a:alpha val="65000"/>
                  </a:srgbClr>
                </a:innerShdw>
              </a:effectLst>
              <a:uLnTx/>
              <a:uFillTx/>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18770" y="3855720"/>
            <a:ext cx="11562715" cy="2519045"/>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4560"/>
              </a:lnSpc>
              <a:spcBef>
                <a:spcPts val="600"/>
              </a:spcBef>
              <a:spcAft>
                <a:spcPts val="1200"/>
              </a:spcAft>
              <a:buFont typeface="Wingdings" panose="05000000000000000000" charset="0"/>
              <a:buNone/>
            </a:pPr>
            <a:r>
              <a:rPr lang="zh-CN" sz="2400" b="1">
                <a:effectLst/>
                <a:latin typeface="微软雅黑" panose="020B0503020204020204" charset="-122"/>
                <a:ea typeface="微软雅黑" panose="020B0503020204020204" charset="-122"/>
                <a:cs typeface="黑体" panose="02010609060101010101" charset="-122"/>
                <a:sym typeface="+mn-ea"/>
              </a:rPr>
              <a:t>继承人不仅会获得被继承人的遗产，还需要承担被继承人</a:t>
            </a:r>
            <a:r>
              <a:rPr lang="zh-CN" sz="2400" b="1" u="sng">
                <a:solidFill>
                  <a:srgbClr val="FF0000"/>
                </a:solidFill>
                <a:effectLst/>
                <a:latin typeface="微软雅黑" panose="020B0503020204020204" charset="-122"/>
                <a:ea typeface="微软雅黑" panose="020B0503020204020204" charset="-122"/>
                <a:cs typeface="黑体" panose="02010609060101010101" charset="-122"/>
                <a:sym typeface="+mn-ea"/>
              </a:rPr>
              <a:t>未偿还的债务</a:t>
            </a:r>
            <a:r>
              <a:rPr lang="zh-CN" sz="2400" b="1">
                <a:effectLst/>
                <a:latin typeface="微软雅黑" panose="020B0503020204020204" charset="-122"/>
                <a:ea typeface="微软雅黑" panose="020B0503020204020204" charset="-122"/>
                <a:cs typeface="黑体" panose="02010609060101010101" charset="-122"/>
                <a:sym typeface="+mn-ea"/>
              </a:rPr>
              <a:t>。</a:t>
            </a:r>
            <a:r>
              <a:rPr lang="zh-CN" altLang="en-US" sz="2400" b="1" smtClean="0">
                <a:solidFill>
                  <a:schemeClr val="tx1"/>
                </a:solidFill>
                <a:effectLst/>
                <a:latin typeface="微软雅黑" panose="020B0503020204020204" charset="-122"/>
                <a:ea typeface="微软雅黑" panose="020B0503020204020204" charset="-122"/>
                <a:cs typeface="微软雅黑" panose="020B0503020204020204" charset="-122"/>
              </a:rPr>
              <a:t>关于继承遗产与清偿债务，民法典实行的是</a:t>
            </a:r>
            <a:r>
              <a:rPr lang="zh-CN" altLang="en-US" sz="2400" b="1" smtClean="0">
                <a:solidFill>
                  <a:srgbClr val="FF0000"/>
                </a:solidFill>
                <a:effectLst/>
                <a:latin typeface="微软雅黑" panose="020B0503020204020204" charset="-122"/>
                <a:ea typeface="微软雅黑" panose="020B0503020204020204" charset="-122"/>
                <a:cs typeface="微软雅黑" panose="020B0503020204020204" charset="-122"/>
              </a:rPr>
              <a:t>限定继承原则</a:t>
            </a:r>
            <a:r>
              <a:rPr lang="zh-CN" altLang="en-US" sz="2400" b="1" smtClean="0">
                <a:effectLst/>
                <a:latin typeface="微软雅黑" panose="020B0503020204020204" charset="-122"/>
                <a:ea typeface="微软雅黑" panose="020B0503020204020204" charset="-122"/>
                <a:cs typeface="微软雅黑" panose="020B0503020204020204" charset="-122"/>
              </a:rPr>
              <a:t>，即</a:t>
            </a:r>
            <a:r>
              <a:rPr lang="zh-CN" altLang="en-US" sz="2400" b="1" smtClean="0">
                <a:solidFill>
                  <a:schemeClr val="tx1"/>
                </a:solidFill>
                <a:effectLst/>
                <a:latin typeface="微软雅黑" panose="020B0503020204020204" charset="-122"/>
                <a:ea typeface="微软雅黑" panose="020B0503020204020204" charset="-122"/>
                <a:cs typeface="微软雅黑" panose="020B0503020204020204" charset="-122"/>
              </a:rPr>
              <a:t>继承人对被继承人的债务不负无限清偿责任，而仅以继承的遗产的实际价值为限负</a:t>
            </a:r>
            <a:r>
              <a:rPr lang="zh-CN" altLang="en-US" sz="2400" b="1" smtClean="0">
                <a:solidFill>
                  <a:srgbClr val="FF0000"/>
                </a:solidFill>
                <a:effectLst/>
                <a:latin typeface="微软雅黑" panose="020B0503020204020204" charset="-122"/>
                <a:ea typeface="微软雅黑" panose="020B0503020204020204" charset="-122"/>
                <a:cs typeface="微软雅黑" panose="020B0503020204020204" charset="-122"/>
              </a:rPr>
              <a:t>有限清偿责任</a:t>
            </a:r>
            <a:r>
              <a:rPr lang="zh-CN" altLang="en-US" sz="2400" b="1" smtClean="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smtClean="0">
                <a:solidFill>
                  <a:srgbClr val="FF0000"/>
                </a:solidFill>
                <a:effectLst/>
                <a:latin typeface="微软雅黑" panose="020B0503020204020204" charset="-122"/>
                <a:ea typeface="微软雅黑" panose="020B0503020204020204" charset="-122"/>
                <a:cs typeface="微软雅黑" panose="020B0503020204020204" charset="-122"/>
              </a:rPr>
              <a:t>超过部分可以不予清偿，</a:t>
            </a:r>
            <a:r>
              <a:rPr lang="zh-CN" sz="2400" b="1">
                <a:effectLst/>
                <a:latin typeface="微软雅黑" panose="020B0503020204020204" charset="-122"/>
                <a:ea typeface="微软雅黑" panose="020B0503020204020204" charset="-122"/>
                <a:cs typeface="黑体" panose="02010609060101010101" charset="-122"/>
                <a:sym typeface="+mn-ea"/>
              </a:rPr>
              <a:t>但继承人</a:t>
            </a:r>
            <a:r>
              <a:rPr lang="zh-CN" sz="2400" b="1">
                <a:solidFill>
                  <a:srgbClr val="FF0000"/>
                </a:solidFill>
                <a:effectLst/>
                <a:latin typeface="微软雅黑" panose="020B0503020204020204" charset="-122"/>
                <a:ea typeface="微软雅黑" panose="020B0503020204020204" charset="-122"/>
                <a:cs typeface="黑体" panose="02010609060101010101" charset="-122"/>
                <a:sym typeface="+mn-ea"/>
              </a:rPr>
              <a:t>自愿偿还</a:t>
            </a:r>
            <a:r>
              <a:rPr lang="zh-CN" sz="2400" b="1">
                <a:effectLst/>
                <a:latin typeface="微软雅黑" panose="020B0503020204020204" charset="-122"/>
                <a:ea typeface="微软雅黑" panose="020B0503020204020204" charset="-122"/>
                <a:cs typeface="黑体" panose="02010609060101010101" charset="-122"/>
                <a:sym typeface="+mn-ea"/>
              </a:rPr>
              <a:t>的除外。</a:t>
            </a:r>
            <a:endParaRPr lang="zh-CN" altLang="en-US" sz="2400" b="1" smtClean="0">
              <a:solidFill>
                <a:schemeClr val="tx1"/>
              </a:solidFill>
              <a:effectLst/>
              <a:latin typeface="微软雅黑" panose="020B0503020204020204" charset="-122"/>
              <a:ea typeface="微软雅黑" panose="020B0503020204020204" charset="-122"/>
              <a:cs typeface="微软雅黑" panose="020B0503020204020204" charset="-122"/>
            </a:endParaRPr>
          </a:p>
          <a:p>
            <a:pPr indent="0" algn="just" fontAlgn="auto">
              <a:lnSpc>
                <a:spcPts val="4560"/>
              </a:lnSpc>
              <a:spcBef>
                <a:spcPts val="600"/>
              </a:spcBef>
              <a:spcAft>
                <a:spcPts val="1200"/>
              </a:spcAft>
              <a:buFont typeface="Wingdings" panose="05000000000000000000" charset="0"/>
              <a:buNone/>
            </a:pPr>
            <a:endParaRPr lang="zh-CN" altLang="en-US" sz="2400" b="1" smtClean="0">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183515" y="872490"/>
            <a:ext cx="11212830" cy="1753235"/>
          </a:xfrm>
          <a:prstGeom prst="rect">
            <a:avLst/>
          </a:prstGeom>
          <a:noFill/>
        </p:spPr>
        <p:txBody>
          <a:bodyPr wrap="square" rtlCol="0" anchor="t">
            <a:spAutoFit/>
          </a:bodyPr>
          <a:lstStyle/>
          <a:p>
            <a:pPr fontAlgn="auto">
              <a:lnSpc>
                <a:spcPct val="150000"/>
              </a:lnSpc>
            </a:pPr>
            <a:r>
              <a:rPr lang="zh-CN" altLang="en-US" sz="2400" b="1">
                <a:latin typeface="微软雅黑" panose="020B0503020204020204" charset="-122"/>
                <a:ea typeface="微软雅黑" panose="020B0503020204020204" charset="-122"/>
                <a:sym typeface="+mn-ea"/>
              </a:rPr>
              <a:t>遗产包括</a:t>
            </a:r>
            <a:r>
              <a:rPr lang="zh-CN" altLang="en-US" sz="2400" b="1" u="sng">
                <a:latin typeface="微软雅黑" panose="020B0503020204020204" charset="-122"/>
                <a:ea typeface="微软雅黑" panose="020B0503020204020204" charset="-122"/>
                <a:sym typeface="+mn-ea"/>
              </a:rPr>
              <a:t>积极遗产和消极遗产</a:t>
            </a:r>
            <a:r>
              <a:rPr lang="zh-CN" altLang="en-US" sz="2400" b="1">
                <a:latin typeface="微软雅黑" panose="020B0503020204020204" charset="-122"/>
                <a:ea typeface="微软雅黑" panose="020B0503020204020204" charset="-122"/>
                <a:sym typeface="+mn-ea"/>
              </a:rPr>
              <a:t>。</a:t>
            </a:r>
            <a:endParaRPr lang="zh-CN" altLang="en-US" sz="2400" b="1">
              <a:latin typeface="微软雅黑" panose="020B0503020204020204" charset="-122"/>
              <a:ea typeface="微软雅黑" panose="020B0503020204020204" charset="-122"/>
              <a:sym typeface="+mn-ea"/>
            </a:endParaRPr>
          </a:p>
          <a:p>
            <a:pPr fontAlgn="auto">
              <a:lnSpc>
                <a:spcPct val="150000"/>
              </a:lnSpc>
            </a:pPr>
            <a:r>
              <a:rPr lang="zh-CN" altLang="en-US" sz="2400" b="1">
                <a:latin typeface="微软雅黑" panose="020B0503020204020204" charset="-122"/>
                <a:ea typeface="微软雅黑" panose="020B0503020204020204" charset="-122"/>
                <a:sym typeface="+mn-ea"/>
              </a:rPr>
              <a:t>积极遗产指死者生前个人享有的财物和可以继承的其他合法权益。</a:t>
            </a:r>
            <a:endParaRPr lang="zh-CN" altLang="en-US" sz="2400" b="1">
              <a:latin typeface="微软雅黑" panose="020B0503020204020204" charset="-122"/>
              <a:ea typeface="微软雅黑" panose="020B0503020204020204" charset="-122"/>
              <a:sym typeface="+mn-ea"/>
            </a:endParaRPr>
          </a:p>
          <a:p>
            <a:pPr fontAlgn="auto">
              <a:lnSpc>
                <a:spcPct val="150000"/>
              </a:lnSpc>
            </a:pPr>
            <a:r>
              <a:rPr lang="zh-CN" altLang="en-US" sz="2400" b="1">
                <a:latin typeface="微软雅黑" panose="020B0503020204020204" charset="-122"/>
                <a:ea typeface="微软雅黑" panose="020B0503020204020204" charset="-122"/>
                <a:sym typeface="+mn-ea"/>
              </a:rPr>
              <a:t>消极遗产指死者生前所欠的个人债务。</a:t>
            </a:r>
            <a:endParaRPr lang="zh-CN" altLang="en-US" sz="2400" b="1">
              <a:latin typeface="微软雅黑" panose="020B0503020204020204" charset="-122"/>
              <a:ea typeface="微软雅黑" panose="020B0503020204020204" charset="-122"/>
              <a:sym typeface="+mn-ea"/>
            </a:endParaRPr>
          </a:p>
        </p:txBody>
      </p:sp>
      <p:sp>
        <p:nvSpPr>
          <p:cNvPr id="6" name="文本框 5"/>
          <p:cNvSpPr txBox="1"/>
          <p:nvPr>
            <p:custDataLst>
              <p:tags r:id="rId3"/>
            </p:custDataLst>
          </p:nvPr>
        </p:nvSpPr>
        <p:spPr>
          <a:xfrm>
            <a:off x="377190" y="2958465"/>
            <a:ext cx="3959860" cy="722630"/>
          </a:xfrm>
          <a:prstGeom prst="rect">
            <a:avLst/>
          </a:prstGeom>
          <a:solidFill>
            <a:schemeClr val="accent6">
              <a:lumMod val="20000"/>
              <a:lumOff val="80000"/>
            </a:schemeClr>
          </a:solidFill>
          <a:ln w="38100">
            <a:solidFill>
              <a:schemeClr val="tx1"/>
            </a:solidFill>
          </a:ln>
        </p:spPr>
        <p:txBody>
          <a:bodyPr wrap="square" rtlCol="0" anchor="t">
            <a:noAutofit/>
          </a:bodyPr>
          <a:lstStyle/>
          <a:p>
            <a:pPr indent="0" fontAlgn="auto">
              <a:lnSpc>
                <a:spcPct val="150000"/>
              </a:lnSpc>
              <a:buFont typeface="Arial" panose="020B0604020202020204" pitchFamily="34" charset="0"/>
              <a:buNone/>
            </a:pP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思考：“父债一定子偿”？</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3" name="图片 2"/>
          <p:cNvPicPr/>
          <p:nvPr>
            <p:custDataLst>
              <p:tags r:id="rId4"/>
            </p:custDataLst>
          </p:nvPr>
        </p:nvPicPr>
        <p:blipFill>
          <a:blip r:embed="rId5"/>
          <a:srcRect l="6734" t="2304" r="9167"/>
          <a:stretch>
            <a:fillRect/>
          </a:stretch>
        </p:blipFill>
        <p:spPr>
          <a:xfrm>
            <a:off x="9187815" y="344805"/>
            <a:ext cx="2693670" cy="3084195"/>
          </a:xfrm>
          <a:prstGeom prst="roundRect">
            <a:avLst/>
          </a:prstGeom>
          <a:ln w="12700" cmpd="sng">
            <a:solidFill>
              <a:schemeClr val="tx1"/>
            </a:solidFill>
            <a:prstDash val="solid"/>
          </a:ln>
        </p:spPr>
      </p:pic>
      <p:sp>
        <p:nvSpPr>
          <p:cNvPr id="5" name="文本框 4"/>
          <p:cNvSpPr txBox="1"/>
          <p:nvPr>
            <p:custDataLst>
              <p:tags r:id="rId6"/>
            </p:custDataLst>
          </p:nvPr>
        </p:nvSpPr>
        <p:spPr>
          <a:xfrm>
            <a:off x="318770" y="266065"/>
            <a:ext cx="6183630"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3</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、继承遗产与清偿债务的关系</a:t>
            </a:r>
            <a:endPar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37820" y="145415"/>
            <a:ext cx="4719955" cy="521970"/>
          </a:xfrm>
          <a:prstGeom prst="rect">
            <a:avLst/>
          </a:prstGeom>
          <a:noFill/>
        </p:spPr>
        <p:txBody>
          <a:bodyPr wrap="square" rtlCol="0">
            <a:spAutoFit/>
          </a:bodyPr>
          <a:lstStyle/>
          <a:p>
            <a:r>
              <a:rPr lang="en-US" alt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4</a:t>
            </a:r>
            <a:r>
              <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rPr>
              <a:t>、继承权的取得</a:t>
            </a:r>
            <a:endParaRPr lang="zh-CN" altLang="en-US" sz="28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2"/>
            </p:custDataLst>
          </p:nvPr>
        </p:nvSpPr>
        <p:spPr>
          <a:xfrm>
            <a:off x="239395" y="667385"/>
            <a:ext cx="11669395" cy="1882775"/>
          </a:xfrm>
          <a:prstGeom prst="rect">
            <a:avLst/>
          </a:prstGeom>
          <a:solidFill>
            <a:schemeClr val="bg1"/>
          </a:solidFill>
          <a:ln w="12700" cmpd="sng">
            <a:solidFill>
              <a:srgbClr val="ECA28B"/>
            </a:solidFill>
            <a:prstDash val="solid"/>
          </a:ln>
        </p:spPr>
        <p:txBody>
          <a:bodyPr wrap="square" rtlCol="0">
            <a:noAutofit/>
          </a:bodyPr>
          <a:lstStyle/>
          <a:p>
            <a:pPr indent="0" algn="just" fontAlgn="auto">
              <a:lnSpc>
                <a:spcPts val="3360"/>
              </a:lnSpc>
              <a:spcBef>
                <a:spcPct val="0"/>
              </a:spcBef>
              <a:spcAft>
                <a:spcPts val="600"/>
              </a:spcAft>
            </a:pP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B050"/>
                </a:solidFill>
                <a:latin typeface="微软雅黑" panose="020B0503020204020204" charset="-122"/>
                <a:ea typeface="微软雅黑" panose="020B0503020204020204" charset="-122"/>
                <a:cs typeface="微软雅黑" panose="020B0503020204020204" charset="-122"/>
              </a:rPr>
              <a:t>1</a:t>
            </a: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）法定继承：</a:t>
            </a:r>
            <a:r>
              <a:rPr lang="zh-CN" altLang="en-US" sz="2400" b="1">
                <a:latin typeface="微软雅黑" panose="020B0503020204020204" charset="-122"/>
                <a:ea typeface="微软雅黑" panose="020B0503020204020204" charset="-122"/>
                <a:cs typeface="微软雅黑" panose="020B0503020204020204" charset="-122"/>
              </a:rPr>
              <a:t>基于</a:t>
            </a:r>
            <a:r>
              <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法律的直接规定</a:t>
            </a:r>
            <a:r>
              <a:rPr lang="zh-CN" altLang="en-US" sz="2400" b="1">
                <a:latin typeface="微软雅黑" panose="020B0503020204020204" charset="-122"/>
                <a:ea typeface="微软雅黑" panose="020B0503020204020204" charset="-122"/>
                <a:cs typeface="微软雅黑" panose="020B0503020204020204" charset="-122"/>
              </a:rPr>
              <a:t>，称为法定继承，即基于</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婚姻关系</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血缘关系</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扶养关系</a:t>
            </a:r>
            <a:r>
              <a:rPr lang="zh-CN" altLang="en-US" sz="2400" b="1">
                <a:latin typeface="微软雅黑" panose="020B0503020204020204" charset="-122"/>
                <a:ea typeface="微软雅黑" panose="020B0503020204020204" charset="-122"/>
                <a:cs typeface="微软雅黑" panose="020B0503020204020204" charset="-122"/>
              </a:rPr>
              <a:t>获得继承权</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a:p>
            <a:pPr indent="0" algn="just" fontAlgn="auto">
              <a:lnSpc>
                <a:spcPts val="3360"/>
              </a:lnSpc>
              <a:spcBef>
                <a:spcPct val="0"/>
              </a:spcBef>
              <a:spcAft>
                <a:spcPts val="600"/>
              </a:spcAft>
            </a:pP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B050"/>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00B050"/>
                </a:solidFill>
                <a:latin typeface="微软雅黑" panose="020B0503020204020204" charset="-122"/>
                <a:ea typeface="微软雅黑" panose="020B0503020204020204" charset="-122"/>
                <a:cs typeface="微软雅黑" panose="020B0503020204020204" charset="-122"/>
              </a:rPr>
              <a:t>）遗嘱继承：</a:t>
            </a:r>
            <a:r>
              <a:rPr lang="zh-CN" altLang="en-US" sz="2400" b="1">
                <a:latin typeface="微软雅黑" panose="020B0503020204020204" charset="-122"/>
                <a:ea typeface="微软雅黑" panose="020B0503020204020204" charset="-122"/>
                <a:cs typeface="微软雅黑" panose="020B0503020204020204" charset="-122"/>
              </a:rPr>
              <a:t>基于</a:t>
            </a:r>
            <a:r>
              <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合法有效遗嘱的指定</a:t>
            </a:r>
            <a:r>
              <a:rPr lang="zh-CN" altLang="en-US" sz="2400" b="1">
                <a:latin typeface="微软雅黑" panose="020B0503020204020204" charset="-122"/>
                <a:ea typeface="微软雅黑" panose="020B0503020204020204" charset="-122"/>
                <a:cs typeface="微软雅黑" panose="020B0503020204020204" charset="-122"/>
              </a:rPr>
              <a:t>，称为遗嘱继承。遗嘱继承只能在</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法定继承人范围内</a:t>
            </a:r>
            <a:r>
              <a:rPr lang="zh-CN" altLang="en-US" sz="2400" b="1">
                <a:latin typeface="微软雅黑" panose="020B0503020204020204" charset="-122"/>
                <a:ea typeface="微软雅黑" panose="020B0503020204020204" charset="-122"/>
                <a:cs typeface="微软雅黑" panose="020B0503020204020204" charset="-122"/>
              </a:rPr>
              <a:t>指定继承人。</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1" name="矩形 40"/>
          <p:cNvSpPr/>
          <p:nvPr>
            <p:custDataLst>
              <p:tags r:id="rId3"/>
            </p:custDataLst>
          </p:nvPr>
        </p:nvSpPr>
        <p:spPr>
          <a:xfrm>
            <a:off x="239395" y="2668905"/>
            <a:ext cx="11541760" cy="993775"/>
          </a:xfrm>
          <a:prstGeom prst="rect">
            <a:avLst/>
          </a:prstGeom>
          <a:solidFill>
            <a:schemeClr val="accent1">
              <a:lumMod val="20000"/>
              <a:lumOff val="80000"/>
            </a:schemeClr>
          </a:solidFill>
          <a:ln w="28575" cmpd="dbl">
            <a:solidFill>
              <a:schemeClr val="accent1">
                <a:shade val="50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ts val="3560"/>
              </a:lnSpc>
              <a:spcAft>
                <a:spcPts val="600"/>
              </a:spcAft>
            </a:pPr>
            <a:r>
              <a:rPr lang="zh-CN" altLang="en-US" sz="2400" b="1">
                <a:solidFill>
                  <a:srgbClr val="7030A0"/>
                </a:solidFill>
                <a:latin typeface="微软雅黑" panose="020B0503020204020204" charset="-122"/>
                <a:ea typeface="微软雅黑" panose="020B0503020204020204" charset="-122"/>
                <a:cs typeface="楷体" panose="02010609060101010101" charset="-122"/>
              </a:rPr>
              <a:t>【注意】</a:t>
            </a:r>
            <a:r>
              <a:rPr lang="zh-CN" altLang="en-US" sz="2400" b="1">
                <a:solidFill>
                  <a:srgbClr val="FF0000"/>
                </a:solidFill>
                <a:latin typeface="微软雅黑" panose="020B0503020204020204" charset="-122"/>
                <a:ea typeface="微软雅黑" panose="020B0503020204020204" charset="-122"/>
                <a:cs typeface="楷体" panose="02010609060101010101" charset="-122"/>
              </a:rPr>
              <a:t>遗嘱继承</a:t>
            </a:r>
            <a:r>
              <a:rPr lang="zh-CN" altLang="en-US" sz="2400" b="1">
                <a:solidFill>
                  <a:schemeClr val="tx1"/>
                </a:solidFill>
                <a:latin typeface="微软雅黑" panose="020B0503020204020204" charset="-122"/>
                <a:ea typeface="微软雅黑" panose="020B0503020204020204" charset="-122"/>
                <a:cs typeface="楷体" panose="02010609060101010101" charset="-122"/>
              </a:rPr>
              <a:t>只能在</a:t>
            </a:r>
            <a:r>
              <a:rPr lang="zh-CN" altLang="en-US" sz="2400" b="1">
                <a:solidFill>
                  <a:srgbClr val="FF0000"/>
                </a:solidFill>
                <a:latin typeface="微软雅黑" panose="020B0503020204020204" charset="-122"/>
                <a:ea typeface="微软雅黑" panose="020B0503020204020204" charset="-122"/>
                <a:cs typeface="楷体" panose="02010609060101010101" charset="-122"/>
              </a:rPr>
              <a:t>法定继承人范围内</a:t>
            </a:r>
            <a:r>
              <a:rPr lang="zh-CN" altLang="en-US" sz="2400" b="1">
                <a:solidFill>
                  <a:schemeClr val="tx1"/>
                </a:solidFill>
                <a:latin typeface="微软雅黑" panose="020B0503020204020204" charset="-122"/>
                <a:ea typeface="微软雅黑" panose="020B0503020204020204" charset="-122"/>
                <a:cs typeface="楷体" panose="02010609060101010101" charset="-122"/>
              </a:rPr>
              <a:t>指定继承人，其</a:t>
            </a:r>
            <a:r>
              <a:rPr lang="zh-CN" altLang="en-US" sz="2400" b="1">
                <a:solidFill>
                  <a:srgbClr val="FF0000"/>
                </a:solidFill>
                <a:highlight>
                  <a:srgbClr val="FFFF00"/>
                </a:highlight>
                <a:latin typeface="微软雅黑" panose="020B0503020204020204" charset="-122"/>
                <a:ea typeface="微软雅黑" panose="020B0503020204020204" charset="-122"/>
                <a:cs typeface="楷体" panose="02010609060101010101" charset="-122"/>
              </a:rPr>
              <a:t>法律效力优先于法定继承</a:t>
            </a:r>
            <a:r>
              <a:rPr lang="zh-CN" altLang="en-US" sz="2400" b="1">
                <a:solidFill>
                  <a:schemeClr val="tx1"/>
                </a:solidFill>
                <a:latin typeface="微软雅黑" panose="020B0503020204020204" charset="-122"/>
                <a:ea typeface="微软雅黑" panose="020B0503020204020204" charset="-122"/>
                <a:cs typeface="楷体" panose="02010609060101010101" charset="-122"/>
              </a:rPr>
              <a:t>。继承开始后，应</a:t>
            </a:r>
            <a:r>
              <a:rPr lang="zh-CN" altLang="en-US" sz="2400" b="1">
                <a:solidFill>
                  <a:srgbClr val="FF0000"/>
                </a:solidFill>
                <a:latin typeface="微软雅黑" panose="020B0503020204020204" charset="-122"/>
                <a:ea typeface="微软雅黑" panose="020B0503020204020204" charset="-122"/>
                <a:cs typeface="楷体" panose="02010609060101010101" charset="-122"/>
              </a:rPr>
              <a:t>先适用遗嘱继承</a:t>
            </a:r>
            <a:r>
              <a:rPr lang="zh-CN" altLang="en-US" sz="2400" b="1">
                <a:solidFill>
                  <a:schemeClr val="tx1"/>
                </a:solidFill>
                <a:latin typeface="微软雅黑" panose="020B0503020204020204" charset="-122"/>
                <a:ea typeface="微软雅黑" panose="020B0503020204020204" charset="-122"/>
                <a:cs typeface="楷体" panose="02010609060101010101" charset="-122"/>
              </a:rPr>
              <a:t>，只有在不适用遗嘱继承时</a:t>
            </a:r>
            <a:r>
              <a:rPr lang="zh-CN" altLang="en-US" sz="2400" b="1">
                <a:solidFill>
                  <a:srgbClr val="FF0000"/>
                </a:solidFill>
                <a:latin typeface="微软雅黑" panose="020B0503020204020204" charset="-122"/>
                <a:ea typeface="微软雅黑" panose="020B0503020204020204" charset="-122"/>
                <a:cs typeface="楷体" panose="02010609060101010101" charset="-122"/>
              </a:rPr>
              <a:t>才适用法定继承</a:t>
            </a:r>
            <a:r>
              <a:rPr lang="zh-CN" altLang="en-US" sz="2400" b="1">
                <a:solidFill>
                  <a:schemeClr val="tx1"/>
                </a:solidFill>
                <a:latin typeface="微软雅黑" panose="020B0503020204020204" charset="-122"/>
                <a:ea typeface="微软雅黑" panose="020B0503020204020204" charset="-122"/>
                <a:cs typeface="楷体" panose="02010609060101010101" charset="-122"/>
              </a:rPr>
              <a:t>。</a:t>
            </a:r>
            <a:endParaRPr lang="zh-CN" altLang="en-US" sz="2400" b="1">
              <a:solidFill>
                <a:schemeClr val="tx1"/>
              </a:solidFill>
              <a:latin typeface="微软雅黑" panose="020B0503020204020204" charset="-122"/>
              <a:ea typeface="微软雅黑" panose="020B0503020204020204" charset="-122"/>
              <a:cs typeface="楷体" panose="02010609060101010101" charset="-122"/>
            </a:endParaRPr>
          </a:p>
        </p:txBody>
      </p:sp>
      <p:sp>
        <p:nvSpPr>
          <p:cNvPr id="8" name="文本框 7"/>
          <p:cNvSpPr txBox="1"/>
          <p:nvPr>
            <p:custDataLst>
              <p:tags r:id="rId4"/>
            </p:custDataLst>
          </p:nvPr>
        </p:nvSpPr>
        <p:spPr>
          <a:xfrm>
            <a:off x="78740" y="3820160"/>
            <a:ext cx="11877040" cy="2800350"/>
          </a:xfrm>
          <a:prstGeom prst="rect">
            <a:avLst/>
          </a:prstGeom>
          <a:noFill/>
          <a:ln w="28575" cmpd="sng">
            <a:solidFill>
              <a:schemeClr val="accent1">
                <a:shade val="50000"/>
              </a:schemeClr>
            </a:solidFill>
            <a:prstDash val="solid"/>
          </a:ln>
        </p:spPr>
        <p:txBody>
          <a:bodyPr wrap="square" rtlCol="0" anchor="t">
            <a:noAutofit/>
          </a:bodyPr>
          <a:lstStyle/>
          <a:p>
            <a:pPr marR="0" lvl="0" indent="0" fontAlgn="auto">
              <a:lnSpc>
                <a:spcPts val="2680"/>
              </a:lnSpc>
              <a:spcAft>
                <a:spcPct val="0"/>
              </a:spcAft>
            </a:pPr>
            <a:r>
              <a:rPr lang="en-US" altLang="zh-CN" sz="2400" b="1">
                <a:latin typeface="微软雅黑" panose="020B0503020204020204" charset="-122"/>
                <a:ea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sym typeface="+mn-ea"/>
              </a:rPr>
              <a:t>继承权的丧失和恢复</a:t>
            </a:r>
            <a:r>
              <a:rPr lang="en-US" altLang="zh-CN" sz="2400" b="1">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民法典</a:t>
            </a:r>
            <a:r>
              <a:rPr lang="en-US" altLang="zh-CN" sz="2400" b="1">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第一千一百二十</a:t>
            </a:r>
            <a:endParaRPr lang="zh-CN" altLang="en-US" sz="2400" b="1">
              <a:latin typeface="微软雅黑" panose="020B0503020204020204" charset="-122"/>
              <a:ea typeface="微软雅黑" panose="020B0503020204020204" charset="-122"/>
              <a:sym typeface="+mn-ea"/>
            </a:endParaRPr>
          </a:p>
          <a:p>
            <a:pPr marR="0" lvl="0" indent="0" fontAlgn="auto">
              <a:lnSpc>
                <a:spcPts val="2680"/>
              </a:lnSpc>
              <a:spcAft>
                <a:spcPct val="0"/>
              </a:spcAft>
            </a:pPr>
            <a:r>
              <a:rPr lang="zh-CN" altLang="en-US" sz="2400" b="1">
                <a:latin typeface="微软雅黑" panose="020B0503020204020204" charset="-122"/>
                <a:ea typeface="微软雅黑" panose="020B0503020204020204" charset="-122"/>
                <a:sym typeface="+mn-ea"/>
              </a:rPr>
              <a:t>五条继承人有下列行为之一的，丧失继承权：</a:t>
            </a:r>
            <a:br>
              <a:rPr lang="zh-CN" altLang="en-US" sz="2400" b="1">
                <a:latin typeface="微软雅黑" panose="020B0503020204020204" charset="-122"/>
                <a:ea typeface="微软雅黑" panose="020B0503020204020204" charset="-122"/>
                <a:sym typeface="+mn-ea"/>
              </a:rPr>
            </a:br>
            <a:r>
              <a:rPr lang="zh-CN" altLang="en-US" sz="2400" b="1">
                <a:latin typeface="微软雅黑" panose="020B0503020204020204" charset="-122"/>
                <a:ea typeface="微软雅黑" panose="020B0503020204020204" charset="-122"/>
                <a:cs typeface="仿宋" panose="02010609060101010101" charset="-122"/>
                <a:sym typeface="+mn-ea"/>
              </a:rPr>
              <a:t>（一）</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故意杀害</a:t>
            </a:r>
            <a:r>
              <a:rPr lang="zh-CN" altLang="en-US" sz="2400" b="1">
                <a:latin typeface="微软雅黑" panose="020B0503020204020204" charset="-122"/>
                <a:ea typeface="微软雅黑" panose="020B0503020204020204" charset="-122"/>
                <a:cs typeface="仿宋" panose="02010609060101010101" charset="-122"/>
                <a:sym typeface="+mn-ea"/>
              </a:rPr>
              <a:t>被继承人；</a:t>
            </a:r>
            <a:br>
              <a:rPr lang="zh-CN" altLang="en-US" sz="2400" b="1">
                <a:latin typeface="微软雅黑" panose="020B0503020204020204" charset="-122"/>
                <a:ea typeface="微软雅黑" panose="020B0503020204020204" charset="-122"/>
                <a:cs typeface="仿宋" panose="02010609060101010101" charset="-122"/>
                <a:sym typeface="+mn-ea"/>
              </a:rPr>
            </a:br>
            <a:r>
              <a:rPr lang="zh-CN" altLang="en-US" sz="2400" b="1">
                <a:latin typeface="微软雅黑" panose="020B0503020204020204" charset="-122"/>
                <a:ea typeface="微软雅黑" panose="020B0503020204020204" charset="-122"/>
                <a:cs typeface="仿宋" panose="02010609060101010101" charset="-122"/>
                <a:sym typeface="+mn-ea"/>
              </a:rPr>
              <a:t>（二）为争夺遗产而</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杀害其他继承人</a:t>
            </a:r>
            <a:r>
              <a:rPr lang="zh-CN" altLang="en-US" sz="2400" b="1">
                <a:latin typeface="微软雅黑" panose="020B0503020204020204" charset="-122"/>
                <a:ea typeface="微软雅黑" panose="020B0503020204020204" charset="-122"/>
                <a:cs typeface="仿宋" panose="02010609060101010101" charset="-122"/>
                <a:sym typeface="+mn-ea"/>
              </a:rPr>
              <a:t>；</a:t>
            </a:r>
            <a:br>
              <a:rPr lang="zh-CN" altLang="en-US" sz="2400" b="1">
                <a:latin typeface="微软雅黑" panose="020B0503020204020204" charset="-122"/>
                <a:ea typeface="微软雅黑" panose="020B0503020204020204" charset="-122"/>
                <a:cs typeface="仿宋" panose="02010609060101010101" charset="-122"/>
                <a:sym typeface="+mn-ea"/>
              </a:rPr>
            </a:br>
            <a:r>
              <a:rPr lang="zh-CN" altLang="en-US" sz="2400" b="1">
                <a:latin typeface="微软雅黑" panose="020B0503020204020204" charset="-122"/>
                <a:ea typeface="微软雅黑" panose="020B0503020204020204" charset="-122"/>
                <a:cs typeface="仿宋" panose="02010609060101010101" charset="-122"/>
                <a:sym typeface="+mn-ea"/>
              </a:rPr>
              <a:t>（三）</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遗弃</a:t>
            </a:r>
            <a:r>
              <a:rPr lang="zh-CN" altLang="en-US" sz="2400" b="1">
                <a:latin typeface="微软雅黑" panose="020B0503020204020204" charset="-122"/>
                <a:ea typeface="微软雅黑" panose="020B0503020204020204" charset="-122"/>
                <a:cs typeface="仿宋" panose="02010609060101010101" charset="-122"/>
                <a:sym typeface="+mn-ea"/>
              </a:rPr>
              <a:t>被继承人，或者</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虐待</a:t>
            </a:r>
            <a:r>
              <a:rPr lang="zh-CN" altLang="en-US" sz="2400" b="1">
                <a:latin typeface="微软雅黑" panose="020B0503020204020204" charset="-122"/>
                <a:ea typeface="微软雅黑" panose="020B0503020204020204" charset="-122"/>
                <a:cs typeface="仿宋" panose="02010609060101010101" charset="-122"/>
                <a:sym typeface="+mn-ea"/>
              </a:rPr>
              <a:t>被继承人情节严重；</a:t>
            </a:r>
            <a:br>
              <a:rPr lang="zh-CN" altLang="en-US" sz="2400" b="1">
                <a:latin typeface="微软雅黑" panose="020B0503020204020204" charset="-122"/>
                <a:ea typeface="微软雅黑" panose="020B0503020204020204" charset="-122"/>
                <a:cs typeface="仿宋" panose="02010609060101010101" charset="-122"/>
                <a:sym typeface="+mn-ea"/>
              </a:rPr>
            </a:br>
            <a:r>
              <a:rPr lang="zh-CN" altLang="en-US" sz="2400" b="1">
                <a:latin typeface="微软雅黑" panose="020B0503020204020204" charset="-122"/>
                <a:ea typeface="微软雅黑" panose="020B0503020204020204" charset="-122"/>
                <a:cs typeface="仿宋" panose="02010609060101010101" charset="-122"/>
                <a:sym typeface="+mn-ea"/>
              </a:rPr>
              <a:t>（四）</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伪造、篡改、隐匿</a:t>
            </a:r>
            <a:r>
              <a:rPr lang="zh-CN" altLang="en-US" sz="2400" b="1">
                <a:latin typeface="微软雅黑" panose="020B0503020204020204" charset="-122"/>
                <a:ea typeface="微软雅黑" panose="020B0503020204020204" charset="-122"/>
                <a:cs typeface="仿宋" panose="02010609060101010101" charset="-122"/>
                <a:sym typeface="+mn-ea"/>
              </a:rPr>
              <a:t>或者</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销毁</a:t>
            </a:r>
            <a:r>
              <a:rPr lang="zh-CN" altLang="en-US" sz="2400" b="1">
                <a:latin typeface="微软雅黑" panose="020B0503020204020204" charset="-122"/>
                <a:ea typeface="微软雅黑" panose="020B0503020204020204" charset="-122"/>
                <a:cs typeface="仿宋" panose="02010609060101010101" charset="-122"/>
                <a:sym typeface="+mn-ea"/>
              </a:rPr>
              <a:t>遗嘱，情节严重；</a:t>
            </a:r>
            <a:br>
              <a:rPr lang="zh-CN" altLang="en-US" sz="2400" b="1">
                <a:latin typeface="微软雅黑" panose="020B0503020204020204" charset="-122"/>
                <a:ea typeface="微软雅黑" panose="020B0503020204020204" charset="-122"/>
                <a:cs typeface="仿宋" panose="02010609060101010101" charset="-122"/>
                <a:sym typeface="+mn-ea"/>
              </a:rPr>
            </a:br>
            <a:r>
              <a:rPr lang="zh-CN" altLang="en-US" sz="2400" b="1">
                <a:latin typeface="微软雅黑" panose="020B0503020204020204" charset="-122"/>
                <a:ea typeface="微软雅黑" panose="020B0503020204020204" charset="-122"/>
                <a:cs typeface="仿宋" panose="02010609060101010101" charset="-122"/>
                <a:sym typeface="+mn-ea"/>
              </a:rPr>
              <a:t>（五）以</a:t>
            </a:r>
            <a:r>
              <a:rPr lang="zh-CN" altLang="en-US" sz="2400" b="1" u="sng">
                <a:solidFill>
                  <a:srgbClr val="1D41D5"/>
                </a:solidFill>
                <a:latin typeface="微软雅黑" panose="020B0503020204020204" charset="-122"/>
                <a:ea typeface="微软雅黑" panose="020B0503020204020204" charset="-122"/>
                <a:cs typeface="仿宋" panose="02010609060101010101" charset="-122"/>
                <a:sym typeface="+mn-ea"/>
              </a:rPr>
              <a:t>欺诈、胁迫手段</a:t>
            </a:r>
            <a:r>
              <a:rPr lang="zh-CN" altLang="en-US" sz="2400" b="1">
                <a:latin typeface="微软雅黑" panose="020B0503020204020204" charset="-122"/>
                <a:ea typeface="微软雅黑" panose="020B0503020204020204" charset="-122"/>
                <a:cs typeface="仿宋" panose="02010609060101010101" charset="-122"/>
                <a:sym typeface="+mn-ea"/>
              </a:rPr>
              <a:t>迫使或者妨碍被继承人设</a:t>
            </a:r>
            <a:endParaRPr lang="zh-CN" altLang="en-US" sz="2400" b="1">
              <a:latin typeface="微软雅黑" panose="020B0503020204020204" charset="-122"/>
              <a:ea typeface="微软雅黑" panose="020B0503020204020204" charset="-122"/>
              <a:cs typeface="仿宋" panose="02010609060101010101" charset="-122"/>
              <a:sym typeface="+mn-ea"/>
            </a:endParaRPr>
          </a:p>
          <a:p>
            <a:pPr marR="0" lvl="0" indent="0" fontAlgn="auto">
              <a:lnSpc>
                <a:spcPts val="2680"/>
              </a:lnSpc>
              <a:spcAft>
                <a:spcPct val="0"/>
              </a:spcAft>
            </a:pPr>
            <a:r>
              <a:rPr lang="zh-CN" altLang="en-US" sz="2400" b="1">
                <a:latin typeface="微软雅黑" panose="020B0503020204020204" charset="-122"/>
                <a:ea typeface="微软雅黑" panose="020B0503020204020204" charset="-122"/>
                <a:cs typeface="仿宋" panose="02010609060101010101" charset="-122"/>
                <a:sym typeface="+mn-ea"/>
              </a:rPr>
              <a:t>立、变更或者撤回遗嘱，情节严重。</a:t>
            </a:r>
            <a:br>
              <a:rPr lang="zh-CN" altLang="en-US" sz="2400" b="1">
                <a:latin typeface="微软雅黑" panose="020B0503020204020204" charset="-122"/>
                <a:ea typeface="微软雅黑" panose="020B0503020204020204" charset="-122"/>
                <a:cs typeface="仿宋" panose="02010609060101010101" charset="-122"/>
                <a:sym typeface="+mn-ea"/>
              </a:rPr>
            </a:br>
            <a:r>
              <a:rPr lang="zh-CN" altLang="en-US" sz="2400" b="1">
                <a:latin typeface="微软雅黑" panose="020B0503020204020204" charset="-122"/>
                <a:ea typeface="微软雅黑" panose="020B0503020204020204" charset="-122"/>
                <a:cs typeface="仿宋" panose="02010609060101010101" charset="-122"/>
                <a:sym typeface="+mn-ea"/>
              </a:rPr>
              <a:t>　　</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5"/>
            </p:custDataLst>
          </p:nvPr>
        </p:nvSpPr>
        <p:spPr>
          <a:xfrm>
            <a:off x="7390130" y="4067175"/>
            <a:ext cx="4518660" cy="2306955"/>
          </a:xfrm>
          <a:prstGeom prst="rect">
            <a:avLst/>
          </a:prstGeom>
          <a:noFill/>
          <a:ln w="28575" cmpd="sng">
            <a:solidFill>
              <a:schemeClr val="accent1">
                <a:shade val="50000"/>
              </a:schemeClr>
            </a:solidFill>
            <a:prstDash val="sysDot"/>
          </a:ln>
        </p:spPr>
        <p:txBody>
          <a:bodyPr wrap="square" rtlCol="0" anchor="t">
            <a:spAutoFit/>
          </a:bodyPr>
          <a:lstStyle/>
          <a:p>
            <a:pPr marL="0" marR="0" lvl="0" indent="0" eaLnBrk="1" hangingPunct="1">
              <a:lnSpc>
                <a:spcPct val="100000"/>
              </a:lnSpc>
              <a:spcAft>
                <a:spcPts val="600"/>
              </a:spcAft>
            </a:pPr>
            <a:r>
              <a:rPr lang="zh-CN" altLang="en-US" sz="2400" b="1">
                <a:latin typeface="微软雅黑" panose="020B0503020204020204" charset="-122"/>
                <a:ea typeface="微软雅黑" panose="020B0503020204020204" charset="-122"/>
                <a:cs typeface="微软雅黑" panose="020B0503020204020204" charset="-122"/>
                <a:sym typeface="+mn-ea"/>
              </a:rPr>
              <a:t>继承人有前款第三项至第五项行为，确有</a:t>
            </a:r>
            <a:r>
              <a:rPr lang="zh-CN" altLang="en-US" sz="2400" b="1" u="sng">
                <a:solidFill>
                  <a:srgbClr val="FF0000"/>
                </a:solidFill>
                <a:latin typeface="微软雅黑" panose="020B0503020204020204" charset="-122"/>
                <a:ea typeface="微软雅黑" panose="020B0503020204020204" charset="-122"/>
                <a:cs typeface="微软雅黑" panose="020B0503020204020204" charset="-122"/>
                <a:sym typeface="+mn-ea"/>
              </a:rPr>
              <a:t>悔改</a:t>
            </a:r>
            <a:r>
              <a:rPr lang="zh-CN" altLang="en-US" sz="2400" b="1">
                <a:latin typeface="微软雅黑" panose="020B0503020204020204" charset="-122"/>
                <a:ea typeface="微软雅黑" panose="020B0503020204020204" charset="-122"/>
                <a:cs typeface="微软雅黑" panose="020B0503020204020204" charset="-122"/>
                <a:sym typeface="+mn-ea"/>
              </a:rPr>
              <a:t>表现，被继承人表示</a:t>
            </a:r>
            <a:r>
              <a:rPr lang="zh-CN" altLang="en-US" sz="2400" b="1" u="sng">
                <a:solidFill>
                  <a:srgbClr val="FF0000"/>
                </a:solidFill>
                <a:latin typeface="微软雅黑" panose="020B0503020204020204" charset="-122"/>
                <a:ea typeface="微软雅黑" panose="020B0503020204020204" charset="-122"/>
                <a:cs typeface="微软雅黑" panose="020B0503020204020204" charset="-122"/>
                <a:sym typeface="+mn-ea"/>
              </a:rPr>
              <a:t>宽恕</a:t>
            </a:r>
            <a:r>
              <a:rPr lang="zh-CN" altLang="en-US" sz="2400" b="1">
                <a:latin typeface="微软雅黑" panose="020B0503020204020204" charset="-122"/>
                <a:ea typeface="微软雅黑" panose="020B0503020204020204" charset="-122"/>
                <a:cs typeface="微软雅黑" panose="020B0503020204020204" charset="-122"/>
                <a:sym typeface="+mn-ea"/>
              </a:rPr>
              <a:t>或者事后在遗嘱中将其列为继承人的，该继承人</a:t>
            </a:r>
            <a:r>
              <a:rPr lang="zh-CN" altLang="en-US" sz="2400" b="1" u="sng">
                <a:solidFill>
                  <a:srgbClr val="FF0000"/>
                </a:solidFill>
                <a:latin typeface="微软雅黑" panose="020B0503020204020204" charset="-122"/>
                <a:ea typeface="微软雅黑" panose="020B0503020204020204" charset="-122"/>
                <a:cs typeface="微软雅黑" panose="020B0503020204020204" charset="-122"/>
                <a:sym typeface="+mn-ea"/>
              </a:rPr>
              <a:t>不丧失继承权</a:t>
            </a:r>
            <a:r>
              <a:rPr lang="zh-CN" altLang="en-US" sz="2400" b="1">
                <a:latin typeface="微软雅黑" panose="020B0503020204020204" charset="-122"/>
                <a:ea typeface="微软雅黑" panose="020B0503020204020204" charset="-122"/>
                <a:cs typeface="微软雅黑" panose="020B0503020204020204" charset="-122"/>
                <a:sym typeface="+mn-ea"/>
              </a:rPr>
              <a:t>。受遗赠人有本条</a:t>
            </a:r>
            <a:r>
              <a:rPr lang="zh-CN" altLang="en-US" sz="2400" b="1" u="sng">
                <a:solidFill>
                  <a:srgbClr val="FF0000"/>
                </a:solidFill>
                <a:latin typeface="微软雅黑" panose="020B0503020204020204" charset="-122"/>
                <a:ea typeface="微软雅黑" panose="020B0503020204020204" charset="-122"/>
                <a:cs typeface="微软雅黑" panose="020B0503020204020204" charset="-122"/>
                <a:sym typeface="+mn-ea"/>
              </a:rPr>
              <a:t>第一款</a:t>
            </a:r>
            <a:r>
              <a:rPr lang="zh-CN" altLang="en-US" sz="2400" b="1">
                <a:latin typeface="微软雅黑" panose="020B0503020204020204" charset="-122"/>
                <a:ea typeface="微软雅黑" panose="020B0503020204020204" charset="-122"/>
                <a:cs typeface="微软雅黑" panose="020B0503020204020204" charset="-122"/>
                <a:sym typeface="+mn-ea"/>
              </a:rPr>
              <a:t>规定行为的，</a:t>
            </a:r>
            <a:r>
              <a:rPr lang="zh-CN" altLang="en-US" sz="2400" b="1" u="sng">
                <a:solidFill>
                  <a:srgbClr val="FF0000"/>
                </a:solidFill>
                <a:latin typeface="微软雅黑" panose="020B0503020204020204" charset="-122"/>
                <a:ea typeface="微软雅黑" panose="020B0503020204020204" charset="-122"/>
                <a:cs typeface="微软雅黑" panose="020B0503020204020204" charset="-122"/>
                <a:sym typeface="+mn-ea"/>
              </a:rPr>
              <a:t>丧失受遗赠权</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1"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3055620" y="2644775"/>
            <a:ext cx="661670" cy="3895725"/>
            <a:chOff x="4812" y="4165"/>
            <a:chExt cx="1042" cy="6135"/>
          </a:xfrm>
        </p:grpSpPr>
        <p:sp>
          <p:nvSpPr>
            <p:cNvPr id="20483" name="Text Box 3"/>
            <p:cNvSpPr/>
            <p:nvPr>
              <p:custDataLst>
                <p:tags r:id="rId2"/>
              </p:custDataLst>
            </p:nvPr>
          </p:nvSpPr>
          <p:spPr>
            <a:xfrm>
              <a:off x="4812" y="4165"/>
              <a:ext cx="1040" cy="2470"/>
            </a:xfrm>
            <a:prstGeom prst="rect">
              <a:avLst/>
            </a:prstGeom>
            <a:noFill/>
            <a:ln w="25400">
              <a:solidFill>
                <a:srgbClr val="FFC000"/>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第一顺序</a:t>
              </a:r>
              <a:endParaRPr lang="zh-CN" altLang="en-US" sz="2400" b="1">
                <a:ea typeface="黑体" panose="02010609060101010101" charset="-122"/>
              </a:endParaRPr>
            </a:p>
          </p:txBody>
        </p:sp>
        <p:sp>
          <p:nvSpPr>
            <p:cNvPr id="20484" name="Text Box 3"/>
            <p:cNvSpPr/>
            <p:nvPr>
              <p:custDataLst>
                <p:tags r:id="rId3"/>
              </p:custDataLst>
            </p:nvPr>
          </p:nvSpPr>
          <p:spPr>
            <a:xfrm>
              <a:off x="4812" y="7830"/>
              <a:ext cx="1043" cy="2470"/>
            </a:xfrm>
            <a:prstGeom prst="rect">
              <a:avLst/>
            </a:prstGeom>
            <a:noFill/>
            <a:ln w="25400">
              <a:solidFill>
                <a:srgbClr val="3333FF"/>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第二顺序</a:t>
              </a:r>
              <a:endParaRPr lang="zh-CN" altLang="en-US" sz="2400" b="1">
                <a:ea typeface="黑体" panose="02010609060101010101" charset="-122"/>
              </a:endParaRPr>
            </a:p>
          </p:txBody>
        </p:sp>
      </p:grpSp>
      <p:sp>
        <p:nvSpPr>
          <p:cNvPr id="20491" name="矩形 11"/>
          <p:cNvSpPr/>
          <p:nvPr>
            <p:custDataLst>
              <p:tags r:id="rId4"/>
            </p:custDataLst>
          </p:nvPr>
        </p:nvSpPr>
        <p:spPr>
          <a:xfrm>
            <a:off x="5671820" y="2492375"/>
            <a:ext cx="3562350" cy="1198880"/>
          </a:xfrm>
          <a:prstGeom prst="rect">
            <a:avLst/>
          </a:prstGeom>
          <a:solidFill>
            <a:schemeClr val="accent4">
              <a:lumMod val="20000"/>
              <a:lumOff val="80000"/>
            </a:schemeClr>
          </a:solidFill>
          <a:ln>
            <a:solidFill>
              <a:srgbClr val="FFC000"/>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l" eaLnBrk="1" hangingPunct="1"/>
            <a:r>
              <a:rPr lang="zh-CN" altLang="en-US" sz="2400" b="1" spc="0">
                <a:latin typeface="黑体" panose="02010609060101010101" charset="-122"/>
                <a:ea typeface="黑体" panose="02010609060101010101" charset="-122"/>
              </a:rPr>
              <a:t>包括婚生子女、非婚生子女、养子女和有扶养关系的继子女。</a:t>
            </a:r>
            <a:endParaRPr lang="zh-CN" altLang="en-US" sz="2400" b="1" spc="0">
              <a:latin typeface="黑体" panose="02010609060101010101" charset="-122"/>
              <a:ea typeface="黑体" panose="02010609060101010101" charset="-122"/>
            </a:endParaRPr>
          </a:p>
        </p:txBody>
      </p:sp>
      <p:sp>
        <p:nvSpPr>
          <p:cNvPr id="20492" name="矩形 12"/>
          <p:cNvSpPr/>
          <p:nvPr>
            <p:custDataLst>
              <p:tags r:id="rId5"/>
            </p:custDataLst>
          </p:nvPr>
        </p:nvSpPr>
        <p:spPr>
          <a:xfrm>
            <a:off x="5655310" y="3972560"/>
            <a:ext cx="6299835" cy="460375"/>
          </a:xfrm>
          <a:prstGeom prst="rect">
            <a:avLst/>
          </a:prstGeom>
          <a:solidFill>
            <a:schemeClr val="accent4">
              <a:lumMod val="20000"/>
              <a:lumOff val="80000"/>
            </a:schemeClr>
          </a:solidFill>
          <a:ln>
            <a:solidFill>
              <a:srgbClr val="FFC000"/>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eaLnBrk="1" hangingPunct="1"/>
            <a:r>
              <a:rPr lang="zh-CN" altLang="en-US" sz="2400" b="1" spc="0">
                <a:latin typeface="黑体" panose="02010609060101010101" charset="-122"/>
                <a:ea typeface="黑体" panose="02010609060101010101" charset="-122"/>
              </a:rPr>
              <a:t>包括生父母、养父母和有扶养关系的继父母。</a:t>
            </a:r>
            <a:endParaRPr lang="zh-CN" altLang="en-US" sz="2400" b="1" spc="0">
              <a:latin typeface="黑体" panose="02010609060101010101" charset="-122"/>
              <a:ea typeface="黑体" panose="02010609060101010101" charset="-122"/>
            </a:endParaRPr>
          </a:p>
        </p:txBody>
      </p:sp>
      <p:sp>
        <p:nvSpPr>
          <p:cNvPr id="20493" name="矩形 13"/>
          <p:cNvSpPr/>
          <p:nvPr>
            <p:custDataLst>
              <p:tags r:id="rId6"/>
            </p:custDataLst>
          </p:nvPr>
        </p:nvSpPr>
        <p:spPr>
          <a:xfrm>
            <a:off x="6401435" y="4599305"/>
            <a:ext cx="5553710" cy="1198880"/>
          </a:xfrm>
          <a:prstGeom prst="rect">
            <a:avLst/>
          </a:prstGeom>
          <a:solidFill>
            <a:schemeClr val="bg2">
              <a:lumMod val="95000"/>
            </a:schemeClr>
          </a:solidFill>
          <a:ln>
            <a:solidFill>
              <a:srgbClr val="3333FF"/>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l" eaLnBrk="1" hangingPunct="1"/>
            <a:r>
              <a:rPr lang="zh-CN" altLang="en-US" sz="2400" b="1" spc="0">
                <a:latin typeface="黑体" panose="02010609060101010101" charset="-122"/>
                <a:ea typeface="黑体" panose="02010609060101010101" charset="-122"/>
              </a:rPr>
              <a:t>包括同父母的兄弟姐妹、同父异母或者同母异父的兄弟姐妹、养兄弟姐妹、有扶养关系的继兄弟姐妹。</a:t>
            </a:r>
            <a:endParaRPr lang="zh-CN" altLang="en-US" sz="2400" b="1" spc="0">
              <a:latin typeface="黑体" panose="02010609060101010101" charset="-122"/>
              <a:ea typeface="黑体" panose="02010609060101010101" charset="-122"/>
            </a:endParaRPr>
          </a:p>
        </p:txBody>
      </p:sp>
      <p:sp>
        <p:nvSpPr>
          <p:cNvPr id="20494" name="矩形 14"/>
          <p:cNvSpPr/>
          <p:nvPr>
            <p:custDataLst>
              <p:tags r:id="rId7"/>
            </p:custDataLst>
          </p:nvPr>
        </p:nvSpPr>
        <p:spPr>
          <a:xfrm>
            <a:off x="9234170" y="2493010"/>
            <a:ext cx="2856865" cy="1198880"/>
          </a:xfrm>
          <a:prstGeom prst="rect">
            <a:avLst/>
          </a:prstGeom>
          <a:solidFill>
            <a:schemeClr val="accent4">
              <a:lumMod val="20000"/>
              <a:lumOff val="80000"/>
            </a:schemeClr>
          </a:solidFill>
          <a:ln>
            <a:solidFill>
              <a:srgbClr val="3333FF"/>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l" eaLnBrk="1" hangingPunct="1"/>
            <a:r>
              <a:rPr lang="zh-CN" altLang="en-US" sz="2400" b="1" spc="0">
                <a:solidFill>
                  <a:srgbClr val="FF0000"/>
                </a:solidFill>
                <a:latin typeface="黑体" panose="02010609060101010101" charset="-122"/>
                <a:ea typeface="黑体" panose="02010609060101010101" charset="-122"/>
              </a:rPr>
              <a:t>对配偶父母尽主要赡养义务的丧偶儿媳、丧偶女婿</a:t>
            </a:r>
            <a:endParaRPr lang="zh-CN" altLang="en-US" sz="2400" b="1" spc="0">
              <a:solidFill>
                <a:srgbClr val="FF0000"/>
              </a:solidFill>
              <a:latin typeface="黑体" panose="02010609060101010101" charset="-122"/>
              <a:ea typeface="黑体" panose="02010609060101010101" charset="-122"/>
            </a:endParaRPr>
          </a:p>
        </p:txBody>
      </p:sp>
      <p:grpSp>
        <p:nvGrpSpPr>
          <p:cNvPr id="3" name="组合 2"/>
          <p:cNvGrpSpPr/>
          <p:nvPr>
            <p:custDataLst>
              <p:tags r:id="rId8"/>
            </p:custDataLst>
          </p:nvPr>
        </p:nvGrpSpPr>
        <p:grpSpPr>
          <a:xfrm>
            <a:off x="304800" y="3093085"/>
            <a:ext cx="2585720" cy="2705100"/>
            <a:chOff x="480" y="4871"/>
            <a:chExt cx="4072" cy="4260"/>
          </a:xfrm>
        </p:grpSpPr>
        <p:sp>
          <p:nvSpPr>
            <p:cNvPr id="20482" name="Text Box 3"/>
            <p:cNvSpPr/>
            <p:nvPr>
              <p:custDataLst>
                <p:tags r:id="rId9"/>
              </p:custDataLst>
            </p:nvPr>
          </p:nvSpPr>
          <p:spPr>
            <a:xfrm>
              <a:off x="480" y="6256"/>
              <a:ext cx="3147" cy="1307"/>
            </a:xfrm>
            <a:prstGeom prst="rect">
              <a:avLst/>
            </a:prstGeom>
            <a:noFill/>
            <a:ln w="25400">
              <a:solidFill>
                <a:srgbClr val="3333FF"/>
              </a:solidFill>
              <a:miter lim="800000"/>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法定继承的</a:t>
              </a:r>
              <a:r>
                <a:rPr sz="2400" b="1">
                  <a:ea typeface="黑体" panose="02010609060101010101" charset="-122"/>
                  <a:sym typeface="+mn-ea"/>
                </a:rPr>
                <a:t>顺序和</a:t>
              </a:r>
              <a:r>
                <a:rPr lang="zh-CN" altLang="en-US" sz="2400" b="1">
                  <a:ea typeface="黑体" panose="02010609060101010101" charset="-122"/>
                </a:rPr>
                <a:t>范围</a:t>
              </a:r>
              <a:endParaRPr lang="zh-CN" altLang="en-US" sz="2400" b="1">
                <a:ea typeface="黑体" panose="02010609060101010101" charset="-122"/>
              </a:endParaRPr>
            </a:p>
          </p:txBody>
        </p:sp>
        <p:sp>
          <p:nvSpPr>
            <p:cNvPr id="20495" name="AutoShape 4"/>
            <p:cNvSpPr/>
            <p:nvPr>
              <p:custDataLst>
                <p:tags r:id="rId10"/>
              </p:custDataLst>
            </p:nvPr>
          </p:nvSpPr>
          <p:spPr>
            <a:xfrm>
              <a:off x="3886" y="4871"/>
              <a:ext cx="667" cy="4260"/>
            </a:xfrm>
            <a:prstGeom prst="leftBrace">
              <a:avLst>
                <a:gd name="adj1" fmla="val 71624"/>
                <a:gd name="adj2" fmla="val 50000"/>
              </a:avLst>
            </a:prstGeom>
            <a:noFill/>
            <a:ln w="38100">
              <a:solidFill>
                <a:schemeClr val="tx1"/>
              </a:solidFill>
              <a:round/>
            </a:ln>
          </p:spPr>
          <p:txBody>
            <a:bodyPr wrap="none" anchor="ctr" anchorCtr="0"/>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endParaRPr lang="zh-CN" altLang="en-US" sz="2400">
                <a:ea typeface="微软雅黑" panose="020B0503020204020204" charset="-122"/>
              </a:endParaRPr>
            </a:p>
          </p:txBody>
        </p:sp>
      </p:grpSp>
      <p:grpSp>
        <p:nvGrpSpPr>
          <p:cNvPr id="6" name="组合 5"/>
          <p:cNvGrpSpPr/>
          <p:nvPr>
            <p:custDataLst>
              <p:tags r:id="rId11"/>
            </p:custDataLst>
          </p:nvPr>
        </p:nvGrpSpPr>
        <p:grpSpPr>
          <a:xfrm>
            <a:off x="3790950" y="1866265"/>
            <a:ext cx="1668780" cy="2566035"/>
            <a:chOff x="5970" y="2939"/>
            <a:chExt cx="2628" cy="4041"/>
          </a:xfrm>
        </p:grpSpPr>
        <p:sp>
          <p:nvSpPr>
            <p:cNvPr id="20485" name="Text Box 3"/>
            <p:cNvSpPr/>
            <p:nvPr>
              <p:custDataLst>
                <p:tags r:id="rId12"/>
              </p:custDataLst>
            </p:nvPr>
          </p:nvSpPr>
          <p:spPr>
            <a:xfrm>
              <a:off x="6792" y="2939"/>
              <a:ext cx="1807" cy="725"/>
            </a:xfrm>
            <a:prstGeom prst="rect">
              <a:avLst/>
            </a:prstGeom>
            <a:noFill/>
            <a:ln w="25400">
              <a:solidFill>
                <a:srgbClr val="FFC000"/>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配偶</a:t>
              </a:r>
              <a:endParaRPr lang="zh-CN" altLang="en-US" sz="2400" b="1">
                <a:ea typeface="黑体" panose="02010609060101010101" charset="-122"/>
              </a:endParaRPr>
            </a:p>
          </p:txBody>
        </p:sp>
        <p:sp>
          <p:nvSpPr>
            <p:cNvPr id="20486" name="Text Box 3"/>
            <p:cNvSpPr/>
            <p:nvPr>
              <p:custDataLst>
                <p:tags r:id="rId13"/>
              </p:custDataLst>
            </p:nvPr>
          </p:nvSpPr>
          <p:spPr>
            <a:xfrm>
              <a:off x="6851" y="4711"/>
              <a:ext cx="1690" cy="725"/>
            </a:xfrm>
            <a:prstGeom prst="rect">
              <a:avLst/>
            </a:prstGeom>
            <a:noFill/>
            <a:ln w="25400">
              <a:solidFill>
                <a:srgbClr val="FFC000"/>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子女</a:t>
              </a:r>
              <a:endParaRPr lang="zh-CN" altLang="en-US" sz="2400" b="1">
                <a:ea typeface="黑体" panose="02010609060101010101" charset="-122"/>
              </a:endParaRPr>
            </a:p>
          </p:txBody>
        </p:sp>
        <p:sp>
          <p:nvSpPr>
            <p:cNvPr id="20487" name="Text Box 3"/>
            <p:cNvSpPr/>
            <p:nvPr>
              <p:custDataLst>
                <p:tags r:id="rId14"/>
              </p:custDataLst>
            </p:nvPr>
          </p:nvSpPr>
          <p:spPr>
            <a:xfrm>
              <a:off x="6817" y="6256"/>
              <a:ext cx="1757" cy="725"/>
            </a:xfrm>
            <a:prstGeom prst="rect">
              <a:avLst/>
            </a:prstGeom>
            <a:noFill/>
            <a:ln w="25400">
              <a:solidFill>
                <a:srgbClr val="FFC000"/>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父母</a:t>
              </a:r>
              <a:endParaRPr lang="zh-CN" altLang="en-US" sz="2400" b="1">
                <a:ea typeface="黑体" panose="02010609060101010101" charset="-122"/>
              </a:endParaRPr>
            </a:p>
          </p:txBody>
        </p:sp>
        <p:sp>
          <p:nvSpPr>
            <p:cNvPr id="20496" name="AutoShape 4"/>
            <p:cNvSpPr/>
            <p:nvPr>
              <p:custDataLst>
                <p:tags r:id="rId15"/>
              </p:custDataLst>
            </p:nvPr>
          </p:nvSpPr>
          <p:spPr>
            <a:xfrm>
              <a:off x="5970" y="3166"/>
              <a:ext cx="747" cy="3815"/>
            </a:xfrm>
            <a:prstGeom prst="leftBrace">
              <a:avLst>
                <a:gd name="adj1" fmla="val 71602"/>
                <a:gd name="adj2" fmla="val 50000"/>
              </a:avLst>
            </a:prstGeom>
            <a:noFill/>
            <a:ln w="38100">
              <a:solidFill>
                <a:srgbClr val="FFC000"/>
              </a:solidFill>
              <a:round/>
            </a:ln>
          </p:spPr>
          <p:txBody>
            <a:bodyPr wrap="none" anchor="ctr" anchorCtr="0"/>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endParaRPr lang="zh-CN" altLang="en-US" sz="2400">
                <a:ea typeface="微软雅黑" panose="020B0503020204020204" charset="-122"/>
              </a:endParaRPr>
            </a:p>
          </p:txBody>
        </p:sp>
      </p:grpSp>
      <p:grpSp>
        <p:nvGrpSpPr>
          <p:cNvPr id="7" name="组合 6"/>
          <p:cNvGrpSpPr/>
          <p:nvPr>
            <p:custDataLst>
              <p:tags r:id="rId16"/>
            </p:custDataLst>
          </p:nvPr>
        </p:nvGrpSpPr>
        <p:grpSpPr>
          <a:xfrm>
            <a:off x="3867785" y="4905375"/>
            <a:ext cx="2407920" cy="1736090"/>
            <a:chOff x="6091" y="7725"/>
            <a:chExt cx="3792" cy="2734"/>
          </a:xfrm>
        </p:grpSpPr>
        <p:sp>
          <p:nvSpPr>
            <p:cNvPr id="20488" name="Text Box 3"/>
            <p:cNvSpPr/>
            <p:nvPr>
              <p:custDataLst>
                <p:tags r:id="rId17"/>
              </p:custDataLst>
            </p:nvPr>
          </p:nvSpPr>
          <p:spPr>
            <a:xfrm>
              <a:off x="6833" y="7725"/>
              <a:ext cx="3050" cy="725"/>
            </a:xfrm>
            <a:prstGeom prst="rect">
              <a:avLst/>
            </a:prstGeom>
            <a:noFill/>
            <a:ln w="25400">
              <a:solidFill>
                <a:srgbClr val="3333FF"/>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兄弟姐妹</a:t>
              </a:r>
              <a:endParaRPr lang="zh-CN" altLang="en-US" sz="2400" b="1">
                <a:ea typeface="黑体" panose="02010609060101010101" charset="-122"/>
              </a:endParaRPr>
            </a:p>
          </p:txBody>
        </p:sp>
        <p:sp>
          <p:nvSpPr>
            <p:cNvPr id="20489" name="Text Box 3"/>
            <p:cNvSpPr/>
            <p:nvPr>
              <p:custDataLst>
                <p:tags r:id="rId18"/>
              </p:custDataLst>
            </p:nvPr>
          </p:nvSpPr>
          <p:spPr>
            <a:xfrm>
              <a:off x="6833" y="8702"/>
              <a:ext cx="2323" cy="725"/>
            </a:xfrm>
            <a:prstGeom prst="rect">
              <a:avLst/>
            </a:prstGeom>
            <a:noFill/>
            <a:ln w="25400">
              <a:solidFill>
                <a:srgbClr val="3333FF"/>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祖父母</a:t>
              </a:r>
              <a:endParaRPr lang="zh-CN" altLang="en-US" sz="2400" b="1">
                <a:ea typeface="黑体" panose="02010609060101010101" charset="-122"/>
              </a:endParaRPr>
            </a:p>
          </p:txBody>
        </p:sp>
        <p:sp>
          <p:nvSpPr>
            <p:cNvPr id="20490" name="Text Box 3"/>
            <p:cNvSpPr/>
            <p:nvPr>
              <p:custDataLst>
                <p:tags r:id="rId19"/>
              </p:custDataLst>
            </p:nvPr>
          </p:nvSpPr>
          <p:spPr>
            <a:xfrm>
              <a:off x="6833" y="9735"/>
              <a:ext cx="3000" cy="725"/>
            </a:xfrm>
            <a:prstGeom prst="rect">
              <a:avLst/>
            </a:prstGeom>
            <a:noFill/>
            <a:ln w="25400">
              <a:solidFill>
                <a:srgbClr val="3333FF"/>
              </a:solid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spcBef>
                  <a:spcPct val="50000"/>
                </a:spcBef>
              </a:pPr>
              <a:r>
                <a:rPr lang="zh-CN" altLang="en-US" sz="2400" b="1">
                  <a:ea typeface="黑体" panose="02010609060101010101" charset="-122"/>
                </a:rPr>
                <a:t>外祖父母</a:t>
              </a:r>
              <a:endParaRPr lang="zh-CN" altLang="en-US" sz="2400" b="1">
                <a:ea typeface="黑体" panose="02010609060101010101" charset="-122"/>
              </a:endParaRPr>
            </a:p>
          </p:txBody>
        </p:sp>
        <p:sp>
          <p:nvSpPr>
            <p:cNvPr id="20497" name="AutoShape 4"/>
            <p:cNvSpPr/>
            <p:nvPr>
              <p:custDataLst>
                <p:tags r:id="rId20"/>
              </p:custDataLst>
            </p:nvPr>
          </p:nvSpPr>
          <p:spPr>
            <a:xfrm>
              <a:off x="6091" y="7725"/>
              <a:ext cx="536" cy="2437"/>
            </a:xfrm>
            <a:prstGeom prst="leftBrace">
              <a:avLst>
                <a:gd name="adj1" fmla="val 71573"/>
                <a:gd name="adj2" fmla="val 50000"/>
              </a:avLst>
            </a:prstGeom>
            <a:noFill/>
            <a:ln w="38100">
              <a:solidFill>
                <a:schemeClr val="tx1"/>
              </a:solidFill>
              <a:round/>
            </a:ln>
          </p:spPr>
          <p:txBody>
            <a:bodyPr wrap="none" anchor="ctr" anchorCtr="0"/>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endParaRPr lang="zh-CN" altLang="en-US" sz="2400">
                <a:ea typeface="微软雅黑" panose="020B0503020204020204" charset="-122"/>
              </a:endParaRPr>
            </a:p>
          </p:txBody>
        </p:sp>
      </p:grpSp>
      <p:sp>
        <p:nvSpPr>
          <p:cNvPr id="4" name="文本框 3"/>
          <p:cNvSpPr txBox="1"/>
          <p:nvPr>
            <p:custDataLst>
              <p:tags r:id="rId21"/>
            </p:custDataLst>
          </p:nvPr>
        </p:nvSpPr>
        <p:spPr>
          <a:xfrm>
            <a:off x="193040" y="135890"/>
            <a:ext cx="10951845" cy="521970"/>
          </a:xfrm>
          <a:prstGeom prst="rect">
            <a:avLst/>
          </a:prstGeom>
          <a:noFill/>
        </p:spPr>
        <p:txBody>
          <a:bodyPr wrap="square" rtlCol="0" anchor="t">
            <a:spAutoFit/>
          </a:bodyPr>
          <a:lstStyle/>
          <a:p>
            <a:r>
              <a:rPr lang="en-US" altLang="zh-CN" sz="28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5</a:t>
            </a:r>
            <a:r>
              <a:rPr lang="zh-CN" altLang="en-US" sz="28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、法定继承的顺序和范围：（亲属关系的亲疏确定）</a:t>
            </a:r>
            <a:endParaRPr lang="zh-CN" altLang="en-US" sz="28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22"/>
            </p:custDataLst>
          </p:nvPr>
        </p:nvSpPr>
        <p:spPr>
          <a:xfrm>
            <a:off x="5753100" y="1751965"/>
            <a:ext cx="4817110" cy="460375"/>
          </a:xfrm>
          <a:prstGeom prst="rect">
            <a:avLst/>
          </a:prstGeom>
          <a:solidFill>
            <a:schemeClr val="accent4">
              <a:lumMod val="20000"/>
              <a:lumOff val="80000"/>
            </a:schemeClr>
          </a:solidFill>
          <a:ln w="38100">
            <a:solidFill>
              <a:schemeClr val="tx1"/>
            </a:solidFill>
          </a:ln>
        </p:spPr>
        <p:txBody>
          <a:bodyPr wrap="square" rtlCol="0">
            <a:spAutoFit/>
          </a:bodyPr>
          <a:lstStyle/>
          <a:p>
            <a:r>
              <a:rPr lang="zh-CN" altLang="en-US" sz="2400">
                <a:latin typeface="黑体" panose="02010609060101010101" charset="-122"/>
                <a:ea typeface="黑体" panose="02010609060101010101" charset="-122"/>
              </a:rPr>
              <a:t>婚姻关系存续期间，夫妻互为配偶</a:t>
            </a:r>
            <a:endParaRPr lang="zh-CN" altLang="en-US" sz="2400">
              <a:latin typeface="黑体" panose="02010609060101010101" charset="-122"/>
              <a:ea typeface="黑体" panose="02010609060101010101" charset="-122"/>
            </a:endParaRPr>
          </a:p>
        </p:txBody>
      </p:sp>
      <p:sp>
        <p:nvSpPr>
          <p:cNvPr id="9" name="文本框 8"/>
          <p:cNvSpPr txBox="1"/>
          <p:nvPr>
            <p:custDataLst>
              <p:tags r:id="rId23"/>
            </p:custDataLst>
          </p:nvPr>
        </p:nvSpPr>
        <p:spPr>
          <a:xfrm>
            <a:off x="193040" y="657860"/>
            <a:ext cx="11897995" cy="1003935"/>
          </a:xfrm>
          <a:prstGeom prst="rect">
            <a:avLst/>
          </a:prstGeom>
          <a:noFill/>
        </p:spPr>
        <p:txBody>
          <a:bodyPr wrap="square" rtlCol="0" anchor="t">
            <a:spAutoFit/>
          </a:bodyPr>
          <a:lstStyle/>
          <a:p>
            <a:pPr indent="0" algn="just" fontAlgn="auto">
              <a:lnSpc>
                <a:spcPts val="3560"/>
              </a:lnSpc>
              <a:spcBef>
                <a:spcPts val="600"/>
              </a:spcBef>
              <a:spcAft>
                <a:spcPts val="600"/>
              </a:spcAft>
            </a:pPr>
            <a:r>
              <a:rPr lang="zh-CN" altLang="en-US" sz="2400" b="1">
                <a:solidFill>
                  <a:srgbClr val="00B050"/>
                </a:solidFill>
                <a:latin typeface="微软雅黑" panose="020B0503020204020204" charset="-122"/>
                <a:ea typeface="微软雅黑" panose="020B0503020204020204" charset="-122"/>
                <a:cs typeface="楷体" panose="02010609060101010101" charset="-122"/>
                <a:sym typeface="+mn-ea"/>
              </a:rPr>
              <a:t>适用条件</a:t>
            </a:r>
            <a:r>
              <a:rPr lang="zh-CN" altLang="en-US" sz="2400" b="1">
                <a:latin typeface="微软雅黑" panose="020B0503020204020204" charset="-122"/>
                <a:ea typeface="微软雅黑" panose="020B0503020204020204" charset="-122"/>
                <a:cs typeface="楷体" panose="02010609060101010101" charset="-122"/>
                <a:sym typeface="+mn-ea"/>
              </a:rPr>
              <a:t>：在被继承人</a:t>
            </a:r>
            <a:r>
              <a:rPr lang="zh-CN" altLang="en-US" sz="2400" b="1">
                <a:solidFill>
                  <a:srgbClr val="FF0000"/>
                </a:solidFill>
                <a:highlight>
                  <a:srgbClr val="FFFF00"/>
                </a:highlight>
                <a:latin typeface="微软雅黑" panose="020B0503020204020204" charset="-122"/>
                <a:ea typeface="微软雅黑" panose="020B0503020204020204" charset="-122"/>
                <a:cs typeface="楷体" panose="02010609060101010101" charset="-122"/>
                <a:sym typeface="+mn-ea"/>
              </a:rPr>
              <a:t>未立遗嘱</a:t>
            </a:r>
            <a:r>
              <a:rPr lang="zh-CN" altLang="en-US" sz="2400" b="1">
                <a:latin typeface="微软雅黑" panose="020B0503020204020204" charset="-122"/>
                <a:ea typeface="微软雅黑" panose="020B0503020204020204" charset="-122"/>
                <a:cs typeface="楷体" panose="02010609060101010101" charset="-122"/>
                <a:sym typeface="+mn-ea"/>
              </a:rPr>
              <a:t>或者</a:t>
            </a:r>
            <a:r>
              <a:rPr lang="zh-CN" altLang="en-US" sz="2400" b="1">
                <a:solidFill>
                  <a:srgbClr val="FF0000"/>
                </a:solidFill>
                <a:highlight>
                  <a:srgbClr val="FFFF00"/>
                </a:highlight>
                <a:latin typeface="微软雅黑" panose="020B0503020204020204" charset="-122"/>
                <a:ea typeface="微软雅黑" panose="020B0503020204020204" charset="-122"/>
                <a:cs typeface="楷体" panose="02010609060101010101" charset="-122"/>
                <a:sym typeface="+mn-ea"/>
              </a:rPr>
              <a:t>所立遗嘱无效</a:t>
            </a:r>
            <a:r>
              <a:rPr lang="zh-CN" altLang="en-US" sz="2400" b="1">
                <a:latin typeface="微软雅黑" panose="020B0503020204020204" charset="-122"/>
                <a:ea typeface="微软雅黑" panose="020B0503020204020204" charset="-122"/>
                <a:cs typeface="楷体" panose="02010609060101010101" charset="-122"/>
                <a:sym typeface="+mn-ea"/>
              </a:rPr>
              <a:t>时，法律根据继承人与被继承人之间</a:t>
            </a:r>
            <a:r>
              <a:rPr lang="zh-CN" altLang="en-US" sz="2400" b="1">
                <a:solidFill>
                  <a:srgbClr val="FF0000"/>
                </a:solidFill>
                <a:latin typeface="微软雅黑" panose="020B0503020204020204" charset="-122"/>
                <a:ea typeface="微软雅黑" panose="020B0503020204020204" charset="-122"/>
                <a:cs typeface="楷体" panose="02010609060101010101" charset="-122"/>
                <a:sym typeface="+mn-ea"/>
              </a:rPr>
              <a:t>亲属关系的亲疏</a:t>
            </a:r>
            <a:r>
              <a:rPr lang="zh-CN" altLang="en-US" sz="2400" b="1">
                <a:latin typeface="微软雅黑" panose="020B0503020204020204" charset="-122"/>
                <a:ea typeface="微软雅黑" panose="020B0503020204020204" charset="-122"/>
                <a:cs typeface="楷体" panose="02010609060101010101" charset="-122"/>
                <a:sym typeface="+mn-ea"/>
              </a:rPr>
              <a:t>确定法定继承顺序。</a:t>
            </a:r>
            <a:endParaRPr lang="zh-CN" altLang="en-US" sz="2400" b="1">
              <a:latin typeface="微软雅黑" panose="020B0503020204020204" charset="-122"/>
              <a:ea typeface="微软雅黑" panose="020B0503020204020204"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20491"/>
                                        </p:tgtEl>
                                        <p:attrNameLst>
                                          <p:attrName>style.visibility</p:attrName>
                                        </p:attrNameLst>
                                      </p:cBhvr>
                                      <p:to>
                                        <p:strVal val="visible"/>
                                      </p:to>
                                    </p:set>
                                    <p:anim calcmode="discrete" valueType="clr">
                                      <p:cBhvr override="childStyle">
                                        <p:cTn id="36" dur="80"/>
                                        <p:tgtEl>
                                          <p:spTgt spid="2049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0491"/>
                                        </p:tgtEl>
                                        <p:attrNameLst>
                                          <p:attrName>fillcolor</p:attrName>
                                        </p:attrNameLst>
                                      </p:cBhvr>
                                      <p:tavLst>
                                        <p:tav tm="0">
                                          <p:val>
                                            <p:clrVal>
                                              <a:schemeClr val="accent2"/>
                                            </p:clrVal>
                                          </p:val>
                                        </p:tav>
                                        <p:tav tm="50000">
                                          <p:val>
                                            <p:clrVal>
                                              <a:schemeClr val="hlink"/>
                                            </p:clrVal>
                                          </p:val>
                                        </p:tav>
                                      </p:tavLst>
                                    </p:anim>
                                    <p:set>
                                      <p:cBhvr>
                                        <p:cTn id="38" dur="80"/>
                                        <p:tgtEl>
                                          <p:spTgt spid="20491"/>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20494"/>
                                        </p:tgtEl>
                                        <p:attrNameLst>
                                          <p:attrName>style.visibility</p:attrName>
                                        </p:attrNameLst>
                                      </p:cBhvr>
                                      <p:to>
                                        <p:strVal val="visible"/>
                                      </p:to>
                                    </p:set>
                                    <p:anim calcmode="discrete" valueType="clr">
                                      <p:cBhvr override="childStyle">
                                        <p:cTn id="43" dur="80"/>
                                        <p:tgtEl>
                                          <p:spTgt spid="20494"/>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0494"/>
                                        </p:tgtEl>
                                        <p:attrNameLst>
                                          <p:attrName>fillcolor</p:attrName>
                                        </p:attrNameLst>
                                      </p:cBhvr>
                                      <p:tavLst>
                                        <p:tav tm="0">
                                          <p:val>
                                            <p:clrVal>
                                              <a:schemeClr val="accent2"/>
                                            </p:clrVal>
                                          </p:val>
                                        </p:tav>
                                        <p:tav tm="50000">
                                          <p:val>
                                            <p:clrVal>
                                              <a:schemeClr val="hlink"/>
                                            </p:clrVal>
                                          </p:val>
                                        </p:tav>
                                      </p:tavLst>
                                    </p:anim>
                                    <p:set>
                                      <p:cBhvr>
                                        <p:cTn id="45" dur="80"/>
                                        <p:tgtEl>
                                          <p:spTgt spid="2049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0492"/>
                                        </p:tgtEl>
                                        <p:attrNameLst>
                                          <p:attrName>style.visibility</p:attrName>
                                        </p:attrNameLst>
                                      </p:cBhvr>
                                      <p:to>
                                        <p:strVal val="visible"/>
                                      </p:to>
                                    </p:set>
                                    <p:anim calcmode="discrete" valueType="clr">
                                      <p:cBhvr override="childStyle">
                                        <p:cTn id="50" dur="80"/>
                                        <p:tgtEl>
                                          <p:spTgt spid="20492"/>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0492"/>
                                        </p:tgtEl>
                                        <p:attrNameLst>
                                          <p:attrName>fillcolor</p:attrName>
                                        </p:attrNameLst>
                                      </p:cBhvr>
                                      <p:tavLst>
                                        <p:tav tm="0">
                                          <p:val>
                                            <p:clrVal>
                                              <a:schemeClr val="accent2"/>
                                            </p:clrVal>
                                          </p:val>
                                        </p:tav>
                                        <p:tav tm="50000">
                                          <p:val>
                                            <p:clrVal>
                                              <a:schemeClr val="hlink"/>
                                            </p:clrVal>
                                          </p:val>
                                        </p:tav>
                                      </p:tavLst>
                                    </p:anim>
                                    <p:set>
                                      <p:cBhvr>
                                        <p:cTn id="52" dur="80"/>
                                        <p:tgtEl>
                                          <p:spTgt spid="20492"/>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0493"/>
                                        </p:tgtEl>
                                        <p:attrNameLst>
                                          <p:attrName>style.visibility</p:attrName>
                                        </p:attrNameLst>
                                      </p:cBhvr>
                                      <p:to>
                                        <p:strVal val="visible"/>
                                      </p:to>
                                    </p:set>
                                    <p:anim calcmode="discrete" valueType="clr">
                                      <p:cBhvr override="childStyle">
                                        <p:cTn id="57" dur="80"/>
                                        <p:tgtEl>
                                          <p:spTgt spid="20493"/>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0493"/>
                                        </p:tgtEl>
                                        <p:attrNameLst>
                                          <p:attrName>fillcolor</p:attrName>
                                        </p:attrNameLst>
                                      </p:cBhvr>
                                      <p:tavLst>
                                        <p:tav tm="0">
                                          <p:val>
                                            <p:clrVal>
                                              <a:schemeClr val="accent2"/>
                                            </p:clrVal>
                                          </p:val>
                                        </p:tav>
                                        <p:tav tm="50000">
                                          <p:val>
                                            <p:clrVal>
                                              <a:schemeClr val="hlink"/>
                                            </p:clrVal>
                                          </p:val>
                                        </p:tav>
                                      </p:tavLst>
                                    </p:anim>
                                    <p:set>
                                      <p:cBhvr>
                                        <p:cTn id="59" dur="80"/>
                                        <p:tgtEl>
                                          <p:spTgt spid="204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494" grpId="0" animBg="1"/>
      <p:bldP spid="20491" grpId="0" animBg="1"/>
      <p:bldP spid="20492" grpId="0" animBg="1"/>
      <p:bldP spid="2049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p:nvPr>
            <p:custDataLst>
              <p:tags r:id="rId1"/>
            </p:custDataLst>
          </p:nvPr>
        </p:nvSpPr>
        <p:spPr>
          <a:xfrm>
            <a:off x="2259330" y="404495"/>
            <a:ext cx="9855200" cy="1529715"/>
          </a:xfrm>
          <a:prstGeom prst="rect">
            <a:avLst/>
          </a:prstGeom>
          <a:solidFill>
            <a:schemeClr val="accent4">
              <a:lumMod val="20000"/>
              <a:lumOff val="80000"/>
            </a:schemeClr>
          </a:solidFill>
          <a:ln>
            <a:solidFill>
              <a:srgbClr val="3333FF"/>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eaLnBrk="1" hangingPunct="1">
              <a:lnSpc>
                <a:spcPct val="130000"/>
              </a:lnSpc>
            </a:pPr>
            <a:r>
              <a:rPr lang="en-US" altLang="zh-CN" sz="2400" b="1" spc="0">
                <a:latin typeface="黑体" panose="02010609060101010101" charset="-122"/>
                <a:ea typeface="黑体" panose="02010609060101010101" charset="-122"/>
              </a:rPr>
              <a:t>《</a:t>
            </a:r>
            <a:r>
              <a:rPr lang="zh-CN" altLang="en-US" sz="2400" b="1" spc="0">
                <a:latin typeface="黑体" panose="02010609060101010101" charset="-122"/>
                <a:ea typeface="黑体" panose="02010609060101010101" charset="-122"/>
              </a:rPr>
              <a:t>民法典</a:t>
            </a:r>
            <a:r>
              <a:rPr lang="en-US" altLang="zh-CN" sz="2400" b="1" spc="0">
                <a:latin typeface="黑体" panose="02010609060101010101" charset="-122"/>
                <a:ea typeface="黑体" panose="02010609060101010101" charset="-122"/>
              </a:rPr>
              <a:t>》</a:t>
            </a:r>
            <a:r>
              <a:rPr lang="zh-CN" altLang="en-US" sz="2400" b="1" spc="0">
                <a:latin typeface="黑体" panose="02010609060101010101" charset="-122"/>
                <a:ea typeface="黑体" panose="02010609060101010101" charset="-122"/>
              </a:rPr>
              <a:t>第一千一百二十七条</a:t>
            </a:r>
            <a:r>
              <a:rPr lang="en-US" altLang="zh-CN" sz="2400" b="1" spc="0">
                <a:latin typeface="黑体" panose="02010609060101010101" charset="-122"/>
                <a:ea typeface="黑体" panose="02010609060101010101" charset="-122"/>
              </a:rPr>
              <a:t>【</a:t>
            </a:r>
            <a:r>
              <a:rPr lang="zh-CN" altLang="en-US" sz="2400" b="1" spc="0">
                <a:solidFill>
                  <a:srgbClr val="FF0000"/>
                </a:solidFill>
                <a:latin typeface="黑体" panose="02010609060101010101" charset="-122"/>
                <a:ea typeface="黑体" panose="02010609060101010101" charset="-122"/>
              </a:rPr>
              <a:t>法定继承人的范围及继承顺序</a:t>
            </a:r>
            <a:r>
              <a:rPr lang="en-US" altLang="zh-CN" sz="2400" b="1" spc="0">
                <a:latin typeface="黑体" panose="02010609060101010101" charset="-122"/>
                <a:ea typeface="黑体" panose="02010609060101010101" charset="-122"/>
              </a:rPr>
              <a:t>】</a:t>
            </a:r>
            <a:r>
              <a:rPr lang="zh-CN" altLang="en-US" sz="2400" b="1" spc="0">
                <a:latin typeface="黑体" panose="02010609060101010101" charset="-122"/>
                <a:ea typeface="黑体" panose="02010609060101010101" charset="-122"/>
              </a:rPr>
              <a:t>：</a:t>
            </a:r>
            <a:endParaRPr lang="zh-CN" altLang="en-US" sz="2400" b="1" spc="0">
              <a:latin typeface="黑体" panose="02010609060101010101" charset="-122"/>
              <a:ea typeface="黑体" panose="02010609060101010101" charset="-122"/>
            </a:endParaRPr>
          </a:p>
          <a:p>
            <a:pPr marL="342900" marR="0" lvl="0" indent="-342900" eaLnBrk="1" hangingPunct="1">
              <a:lnSpc>
                <a:spcPct val="130000"/>
              </a:lnSpc>
              <a:buFont typeface="Wingdings" panose="05000000000000000000" charset="0"/>
              <a:buChar char="u"/>
            </a:pPr>
            <a:r>
              <a:rPr lang="zh-CN" altLang="en-US" sz="2400" b="1" spc="0">
                <a:latin typeface="黑体" panose="02010609060101010101" charset="-122"/>
                <a:ea typeface="黑体" panose="02010609060101010101" charset="-122"/>
              </a:rPr>
              <a:t>继承开始后，由</a:t>
            </a:r>
            <a:r>
              <a:rPr lang="zh-CN" altLang="en-US" sz="2400" b="1" u="sng" spc="0">
                <a:solidFill>
                  <a:srgbClr val="1D41D5"/>
                </a:solidFill>
                <a:latin typeface="黑体" panose="02010609060101010101" charset="-122"/>
                <a:ea typeface="黑体" panose="02010609060101010101" charset="-122"/>
              </a:rPr>
              <a:t>第一顺序继承人继承</a:t>
            </a:r>
            <a:r>
              <a:rPr lang="zh-CN" altLang="en-US" sz="2400" b="1" spc="0">
                <a:latin typeface="黑体" panose="02010609060101010101" charset="-122"/>
                <a:ea typeface="黑体" panose="02010609060101010101" charset="-122"/>
              </a:rPr>
              <a:t>，</a:t>
            </a:r>
            <a:r>
              <a:rPr lang="zh-CN" altLang="en-US" sz="2400" b="1" u="sng" spc="0">
                <a:solidFill>
                  <a:srgbClr val="1D41D5"/>
                </a:solidFill>
                <a:latin typeface="黑体" panose="02010609060101010101" charset="-122"/>
                <a:ea typeface="黑体" panose="02010609060101010101" charset="-122"/>
              </a:rPr>
              <a:t>第二顺序继承人不继承</a:t>
            </a:r>
            <a:r>
              <a:rPr lang="zh-CN" altLang="en-US" sz="2400" b="1" spc="0">
                <a:latin typeface="黑体" panose="02010609060101010101" charset="-122"/>
                <a:ea typeface="黑体" panose="02010609060101010101" charset="-122"/>
              </a:rPr>
              <a:t>；</a:t>
            </a:r>
            <a:endParaRPr lang="zh-CN" altLang="en-US" sz="2400" b="1" spc="0">
              <a:latin typeface="黑体" panose="02010609060101010101" charset="-122"/>
              <a:ea typeface="黑体" panose="02010609060101010101" charset="-122"/>
            </a:endParaRPr>
          </a:p>
          <a:p>
            <a:pPr marL="342900" marR="0" lvl="0" indent="-342900" eaLnBrk="1" hangingPunct="1">
              <a:lnSpc>
                <a:spcPct val="130000"/>
              </a:lnSpc>
              <a:buFont typeface="Wingdings" panose="05000000000000000000" charset="0"/>
              <a:buChar char="u"/>
            </a:pPr>
            <a:r>
              <a:rPr lang="zh-CN" altLang="en-US" sz="2400" b="1" spc="0">
                <a:solidFill>
                  <a:srgbClr val="1D41D5"/>
                </a:solidFill>
                <a:latin typeface="黑体" panose="02010609060101010101" charset="-122"/>
                <a:ea typeface="黑体" panose="02010609060101010101" charset="-122"/>
              </a:rPr>
              <a:t>没有第一顺序</a:t>
            </a:r>
            <a:r>
              <a:rPr lang="zh-CN" altLang="en-US" sz="2400" b="1" spc="0">
                <a:latin typeface="黑体" panose="02010609060101010101" charset="-122"/>
                <a:ea typeface="黑体" panose="02010609060101010101" charset="-122"/>
              </a:rPr>
              <a:t>继承人继承的，</a:t>
            </a:r>
            <a:r>
              <a:rPr lang="zh-CN" altLang="en-US" sz="2400" b="1" spc="0">
                <a:solidFill>
                  <a:srgbClr val="1D41D5"/>
                </a:solidFill>
                <a:latin typeface="黑体" panose="02010609060101010101" charset="-122"/>
                <a:ea typeface="黑体" panose="02010609060101010101" charset="-122"/>
              </a:rPr>
              <a:t>由第二顺序继承人继承</a:t>
            </a:r>
            <a:r>
              <a:rPr lang="zh-CN" altLang="en-US" sz="2400" b="1" spc="0">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pic>
        <p:nvPicPr>
          <p:cNvPr id="2052" name="Picture 3"/>
          <p:cNvPicPr>
            <a:picLocks noChangeAspect="1"/>
          </p:cNvPicPr>
          <p:nvPr>
            <p:custDataLst>
              <p:tags r:id="rId2"/>
            </p:custDataLst>
          </p:nvPr>
        </p:nvPicPr>
        <p:blipFill>
          <a:blip r:embed="rId3"/>
          <a:stretch>
            <a:fillRect/>
          </a:stretch>
        </p:blipFill>
        <p:spPr>
          <a:xfrm>
            <a:off x="147955" y="303530"/>
            <a:ext cx="1972310" cy="1630680"/>
          </a:xfrm>
          <a:prstGeom prst="rect">
            <a:avLst/>
          </a:prstGeom>
          <a:noFill/>
          <a:ln>
            <a:noFill/>
            <a:miter lim="800000"/>
            <a:headEnd/>
            <a:tailEnd/>
          </a:ln>
        </p:spPr>
      </p:pic>
      <p:sp>
        <p:nvSpPr>
          <p:cNvPr id="24578" name="矩形 1"/>
          <p:cNvSpPr/>
          <p:nvPr>
            <p:custDataLst>
              <p:tags r:id="rId4"/>
            </p:custDataLst>
          </p:nvPr>
        </p:nvSpPr>
        <p:spPr>
          <a:xfrm>
            <a:off x="326390" y="3727450"/>
            <a:ext cx="11671300" cy="2630170"/>
          </a:xfrm>
          <a:prstGeom prst="rect">
            <a:avLst/>
          </a:prstGeom>
          <a:solidFill>
            <a:schemeClr val="accent4">
              <a:lumMod val="20000"/>
              <a:lumOff val="80000"/>
            </a:schemeClr>
          </a:solidFill>
          <a:ln>
            <a:solidFill>
              <a:srgbClr val="3333FF"/>
            </a:solidFill>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marR="0" lvl="0" indent="0" eaLnBrk="1" hangingPunct="1">
              <a:lnSpc>
                <a:spcPts val="3300"/>
              </a:lnSpc>
            </a:pPr>
            <a:r>
              <a:rPr lang="en-US" altLang="zh-CN" sz="2400" b="1" spc="0">
                <a:latin typeface="黑体" panose="02010609060101010101" charset="-122"/>
                <a:ea typeface="黑体" panose="02010609060101010101" charset="-122"/>
                <a:cs typeface="黑体" panose="02010609060101010101" charset="-122"/>
              </a:rPr>
              <a:t>《</a:t>
            </a:r>
            <a:r>
              <a:rPr lang="zh-CN" altLang="en-US" sz="2400" b="1" spc="0">
                <a:latin typeface="黑体" panose="02010609060101010101" charset="-122"/>
                <a:ea typeface="黑体" panose="02010609060101010101" charset="-122"/>
                <a:cs typeface="黑体" panose="02010609060101010101" charset="-122"/>
              </a:rPr>
              <a:t>民法典</a:t>
            </a:r>
            <a:r>
              <a:rPr lang="en-US" altLang="zh-CN" sz="2400" b="1" spc="0">
                <a:latin typeface="黑体" panose="02010609060101010101" charset="-122"/>
                <a:ea typeface="黑体" panose="02010609060101010101" charset="-122"/>
                <a:cs typeface="黑体" panose="02010609060101010101" charset="-122"/>
              </a:rPr>
              <a:t>》</a:t>
            </a:r>
            <a:r>
              <a:rPr lang="zh-CN" altLang="en-US" sz="2400" b="1" spc="0">
                <a:latin typeface="黑体" panose="02010609060101010101" charset="-122"/>
                <a:ea typeface="黑体" panose="02010609060101010101" charset="-122"/>
                <a:cs typeface="黑体" panose="02010609060101010101" charset="-122"/>
              </a:rPr>
              <a:t>第一千一百二十八条 </a:t>
            </a:r>
            <a:r>
              <a:rPr lang="en-US" altLang="zh-CN" sz="2400" b="1" spc="0">
                <a:solidFill>
                  <a:srgbClr val="FF0000"/>
                </a:solidFill>
                <a:latin typeface="黑体" panose="02010609060101010101" charset="-122"/>
                <a:ea typeface="黑体" panose="02010609060101010101" charset="-122"/>
                <a:cs typeface="黑体" panose="02010609060101010101" charset="-122"/>
              </a:rPr>
              <a:t>【</a:t>
            </a:r>
            <a:r>
              <a:rPr lang="zh-CN" altLang="en-US" sz="2400" b="1" spc="0">
                <a:solidFill>
                  <a:srgbClr val="FF0000"/>
                </a:solidFill>
                <a:latin typeface="黑体" panose="02010609060101010101" charset="-122"/>
                <a:ea typeface="黑体" panose="02010609060101010101" charset="-122"/>
                <a:cs typeface="黑体" panose="02010609060101010101" charset="-122"/>
              </a:rPr>
              <a:t>代位继承</a:t>
            </a:r>
            <a:r>
              <a:rPr lang="en-US" altLang="zh-CN" sz="2400" b="1" spc="0">
                <a:solidFill>
                  <a:srgbClr val="FF0000"/>
                </a:solidFill>
                <a:latin typeface="黑体" panose="02010609060101010101" charset="-122"/>
                <a:ea typeface="黑体" panose="02010609060101010101" charset="-122"/>
                <a:cs typeface="黑体" panose="02010609060101010101" charset="-122"/>
              </a:rPr>
              <a:t>】</a:t>
            </a:r>
            <a:r>
              <a:rPr sz="2400" b="1" spc="0">
                <a:solidFill>
                  <a:srgbClr val="FF0000"/>
                </a:solidFill>
                <a:latin typeface="黑体" panose="02010609060101010101" charset="-122"/>
                <a:ea typeface="黑体" panose="02010609060101010101" charset="-122"/>
                <a:cs typeface="黑体" panose="02010609060101010101" charset="-122"/>
              </a:rPr>
              <a:t>：</a:t>
            </a:r>
            <a:endParaRPr sz="2400" b="1" spc="0">
              <a:solidFill>
                <a:srgbClr val="FF0000"/>
              </a:solidFill>
              <a:latin typeface="黑体" panose="02010609060101010101" charset="-122"/>
              <a:ea typeface="黑体" panose="02010609060101010101" charset="-122"/>
              <a:cs typeface="黑体" panose="02010609060101010101" charset="-122"/>
            </a:endParaRPr>
          </a:p>
          <a:p>
            <a:pPr marR="0" lvl="0" eaLnBrk="1" hangingPunct="1">
              <a:lnSpc>
                <a:spcPts val="3300"/>
              </a:lnSpc>
              <a:buFont typeface="Wingdings" panose="05000000000000000000" charset="0"/>
            </a:pPr>
            <a:r>
              <a:rPr sz="2400" b="1" spc="0">
                <a:solidFill>
                  <a:srgbClr val="FF0000"/>
                </a:solidFill>
                <a:latin typeface="黑体" panose="02010609060101010101" charset="-122"/>
                <a:ea typeface="黑体" panose="02010609060101010101" charset="-122"/>
                <a:cs typeface="黑体" panose="02010609060101010101" charset="-122"/>
              </a:rPr>
              <a:t> </a:t>
            </a:r>
            <a:r>
              <a:rPr lang="zh-CN" altLang="en-US" sz="2400" b="1" spc="0">
                <a:latin typeface="黑体" panose="02010609060101010101" charset="-122"/>
                <a:ea typeface="黑体" panose="02010609060101010101" charset="-122"/>
                <a:cs typeface="黑体" panose="02010609060101010101" charset="-122"/>
              </a:rPr>
              <a:t>被继承人的子女先于被继承人死亡的，由被继承人的子女的直系晚辈血亲代位继承。（第一顺序）</a:t>
            </a:r>
            <a:br>
              <a:rPr lang="zh-CN" altLang="en-US" sz="2400" b="1" spc="0">
                <a:latin typeface="黑体" panose="02010609060101010101" charset="-122"/>
                <a:ea typeface="黑体" panose="02010609060101010101" charset="-122"/>
                <a:cs typeface="黑体" panose="02010609060101010101" charset="-122"/>
              </a:rPr>
            </a:br>
            <a:r>
              <a:rPr lang="zh-CN" altLang="en-US" sz="2400" b="1" spc="0">
                <a:latin typeface="黑体" panose="02010609060101010101" charset="-122"/>
                <a:ea typeface="黑体" panose="02010609060101010101" charset="-122"/>
                <a:cs typeface="黑体" panose="02010609060101010101" charset="-122"/>
              </a:rPr>
              <a:t> 被继承人的兄弟姐妹先于被继承人死亡的，由被继承人的兄弟姐妹的子女代位继承。（第二顺序）</a:t>
            </a:r>
            <a:br>
              <a:rPr lang="zh-CN" altLang="en-US" sz="2400" b="1" spc="0">
                <a:latin typeface="黑体" panose="02010609060101010101" charset="-122"/>
                <a:ea typeface="黑体" panose="02010609060101010101" charset="-122"/>
                <a:cs typeface="黑体" panose="02010609060101010101" charset="-122"/>
              </a:rPr>
            </a:br>
            <a:r>
              <a:rPr lang="zh-CN" altLang="en-US" sz="2400" b="1" spc="0">
                <a:latin typeface="黑体" panose="02010609060101010101" charset="-122"/>
                <a:ea typeface="黑体" panose="02010609060101010101" charset="-122"/>
                <a:cs typeface="黑体" panose="02010609060101010101" charset="-122"/>
              </a:rPr>
              <a:t>　　代位继承人一般</a:t>
            </a:r>
            <a:r>
              <a:rPr lang="zh-CN" altLang="en-US" sz="2400" b="1" spc="0">
                <a:solidFill>
                  <a:srgbClr val="FF0000"/>
                </a:solidFill>
                <a:latin typeface="黑体" panose="02010609060101010101" charset="-122"/>
                <a:ea typeface="黑体" panose="02010609060101010101" charset="-122"/>
                <a:cs typeface="黑体" panose="02010609060101010101" charset="-122"/>
              </a:rPr>
              <a:t>只能继承被代位继承人有权继承的遗产份额</a:t>
            </a:r>
            <a:r>
              <a:rPr lang="zh-CN" altLang="en-US" sz="2400" b="1">
                <a:latin typeface="黑体" panose="02010609060101010101" charset="-122"/>
                <a:ea typeface="黑体" panose="02010609060101010101" charset="-122"/>
                <a:cs typeface="黑体" panose="02010609060101010101" charset="-122"/>
              </a:rPr>
              <a:t>。</a:t>
            </a:r>
            <a:endParaRPr lang="zh-CN" altLang="en-US" sz="2400" b="1">
              <a:latin typeface="黑体" panose="02010609060101010101" charset="-122"/>
              <a:ea typeface="黑体" panose="02010609060101010101" charset="-122"/>
              <a:cs typeface="黑体" panose="02010609060101010101" charset="-122"/>
            </a:endParaRPr>
          </a:p>
        </p:txBody>
      </p:sp>
      <p:sp>
        <p:nvSpPr>
          <p:cNvPr id="1048714" name="îŝ1iḑê"/>
          <p:cNvSpPr/>
          <p:nvPr>
            <p:custDataLst>
              <p:tags r:id="rId5"/>
            </p:custDataLst>
          </p:nvPr>
        </p:nvSpPr>
        <p:spPr>
          <a:xfrm>
            <a:off x="326390" y="2232660"/>
            <a:ext cx="11593195" cy="11963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indent="0" algn="l" defTabSz="685800" fontAlgn="base">
              <a:lnSpc>
                <a:spcPct val="100000"/>
              </a:lnSpc>
              <a:buClrTx/>
              <a:buSzTx/>
              <a:buFontTx/>
            </a:pPr>
            <a:r>
              <a:rPr lang="zh-CN" altLang="en-US" sz="2400" b="1">
                <a:solidFill>
                  <a:srgbClr val="FF0000"/>
                </a:solidFill>
                <a:effectLst/>
                <a:latin typeface="微软雅黑" panose="020B0503020204020204" charset="-122"/>
                <a:ea typeface="微软雅黑" panose="020B0503020204020204" charset="-122"/>
                <a:sym typeface="+mn-ea"/>
              </a:rPr>
              <a:t>有扶养关系的继子女</a:t>
            </a:r>
            <a:r>
              <a:rPr lang="zh-CN" altLang="en-US" sz="2400" b="1">
                <a:solidFill>
                  <a:schemeClr val="tx1"/>
                </a:solidFill>
                <a:effectLst/>
                <a:latin typeface="微软雅黑" panose="020B0503020204020204" charset="-122"/>
                <a:ea typeface="微软雅黑" panose="020B0503020204020204" charset="-122"/>
                <a:sym typeface="+mn-ea"/>
              </a:rPr>
              <a:t>是指</a:t>
            </a:r>
            <a:r>
              <a:rPr lang="zh-CN" altLang="en-US" sz="2400" b="1" u="sng">
                <a:solidFill>
                  <a:srgbClr val="FF0000"/>
                </a:solidFill>
                <a:effectLst/>
                <a:latin typeface="微软雅黑" panose="020B0503020204020204" charset="-122"/>
                <a:ea typeface="微软雅黑" panose="020B0503020204020204" charset="-122"/>
                <a:sym typeface="+mn-ea"/>
              </a:rPr>
              <a:t>继子女尚未成年</a:t>
            </a:r>
            <a:r>
              <a:rPr lang="zh-CN" altLang="en-US" sz="2400" b="1">
                <a:solidFill>
                  <a:schemeClr val="tx1"/>
                </a:solidFill>
                <a:effectLst/>
                <a:latin typeface="微软雅黑" panose="020B0503020204020204" charset="-122"/>
                <a:ea typeface="微软雅黑" panose="020B0503020204020204" charset="-122"/>
                <a:sym typeface="+mn-ea"/>
              </a:rPr>
              <a:t>，随生父母一方与继父或继母共同生活时，</a:t>
            </a:r>
            <a:r>
              <a:rPr lang="zh-CN" altLang="en-US" sz="2400" b="1" u="sng">
                <a:solidFill>
                  <a:srgbClr val="FF0000"/>
                </a:solidFill>
                <a:effectLst/>
                <a:latin typeface="微软雅黑" panose="020B0503020204020204" charset="-122"/>
                <a:ea typeface="微软雅黑" panose="020B0503020204020204" charset="-122"/>
                <a:sym typeface="+mn-ea"/>
              </a:rPr>
              <a:t>继父或继母对其承担了部分或全部生活教育费</a:t>
            </a:r>
            <a:r>
              <a:rPr lang="zh-CN" altLang="en-US" sz="2400" b="1">
                <a:solidFill>
                  <a:schemeClr val="tx1"/>
                </a:solidFill>
                <a:effectLst/>
                <a:latin typeface="微软雅黑" panose="020B0503020204020204" charset="-122"/>
                <a:ea typeface="微软雅黑" panose="020B0503020204020204" charset="-122"/>
                <a:sym typeface="+mn-ea"/>
              </a:rPr>
              <a:t>，或</a:t>
            </a:r>
            <a:r>
              <a:rPr lang="zh-CN" altLang="en-US" sz="2400" b="1" u="sng">
                <a:solidFill>
                  <a:srgbClr val="FF0000"/>
                </a:solidFill>
                <a:effectLst/>
                <a:latin typeface="微软雅黑" panose="020B0503020204020204" charset="-122"/>
                <a:ea typeface="微软雅黑" panose="020B0503020204020204" charset="-122"/>
                <a:sym typeface="+mn-ea"/>
              </a:rPr>
              <a:t>成年继子女在事实上对继父母长期进行了赡养扶助</a:t>
            </a:r>
            <a:r>
              <a:rPr lang="zh-CN" altLang="en-US" sz="2400" b="1">
                <a:solidFill>
                  <a:schemeClr val="tx1"/>
                </a:solidFill>
                <a:effectLst/>
                <a:latin typeface="微软雅黑" panose="020B0503020204020204" charset="-122"/>
                <a:ea typeface="微软雅黑" panose="020B0503020204020204" charset="-122"/>
                <a:sym typeface="+mn-ea"/>
              </a:rPr>
              <a:t>，亦视为形成了抚育关系的继子女。</a:t>
            </a:r>
            <a:endParaRPr lang="zh-CN" altLang="en-US" sz="2400" b="1">
              <a:solidFill>
                <a:schemeClr val="tx1"/>
              </a:solidFill>
              <a:effectLst/>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linds(horizontal)">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8714"/>
                                        </p:tgtEl>
                                        <p:attrNameLst>
                                          <p:attrName>style.visibility</p:attrName>
                                        </p:attrNameLst>
                                      </p:cBhvr>
                                      <p:to>
                                        <p:strVal val="visible"/>
                                      </p:to>
                                    </p:set>
                                    <p:anim calcmode="lin" valueType="num">
                                      <p:cBhvr additive="base">
                                        <p:cTn id="17" dur="500" fill="hold"/>
                                        <p:tgtEl>
                                          <p:spTgt spid="1048714"/>
                                        </p:tgtEl>
                                        <p:attrNameLst>
                                          <p:attrName>ppt_x</p:attrName>
                                        </p:attrNameLst>
                                      </p:cBhvr>
                                      <p:tavLst>
                                        <p:tav tm="0">
                                          <p:val>
                                            <p:strVal val="#ppt_x"/>
                                          </p:val>
                                        </p:tav>
                                        <p:tav tm="100000">
                                          <p:val>
                                            <p:strVal val="#ppt_x"/>
                                          </p:val>
                                        </p:tav>
                                      </p:tavLst>
                                    </p:anim>
                                    <p:anim calcmode="lin" valueType="num">
                                      <p:cBhvr additive="base">
                                        <p:cTn id="18" dur="500" fill="hold"/>
                                        <p:tgtEl>
                                          <p:spTgt spid="1048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24578" grpId="0" animBg="1"/>
      <p:bldP spid="1048714" grpId="0" animBg="1"/>
    </p:bldLst>
  </p:timing>
</p:sld>
</file>

<file path=ppt/tags/tag1.xml><?xml version="1.0" encoding="utf-8"?>
<p:tagLst xmlns:p="http://schemas.openxmlformats.org/presentationml/2006/main">
  <p:tag name="AS_UNIQUEID" val="196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1961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9478"/>
</p:tagLst>
</file>

<file path=ppt/tags/tag101.xml><?xml version="1.0" encoding="utf-8"?>
<p:tagLst xmlns:p="http://schemas.openxmlformats.org/presentationml/2006/main">
  <p:tag name="AS_UNIQUEID" val="19476"/>
</p:tagLst>
</file>

<file path=ppt/tags/tag102.xml><?xml version="1.0" encoding="utf-8"?>
<p:tagLst xmlns:p="http://schemas.openxmlformats.org/presentationml/2006/main">
  <p:tag name="AS_UNIQUEID" val="19482"/>
</p:tagLst>
</file>

<file path=ppt/tags/tag103.xml><?xml version="1.0" encoding="utf-8"?>
<p:tagLst xmlns:p="http://schemas.openxmlformats.org/presentationml/2006/main">
  <p:tag name="AS_UNIQUEID" val="19483"/>
</p:tagLst>
</file>

<file path=ppt/tags/tag104.xml><?xml version="1.0" encoding="utf-8"?>
<p:tagLst xmlns:p="http://schemas.openxmlformats.org/presentationml/2006/main">
  <p:tag name="AS_UNIQUEID" val="19485"/>
</p:tagLst>
</file>

<file path=ppt/tags/tag105.xml><?xml version="1.0" encoding="utf-8"?>
<p:tagLst xmlns:p="http://schemas.openxmlformats.org/presentationml/2006/main">
  <p:tag name="AS_UNIQUEID" val="19510"/>
</p:tagLst>
</file>

<file path=ppt/tags/tag106.xml><?xml version="1.0" encoding="utf-8"?>
<p:tagLst xmlns:p="http://schemas.openxmlformats.org/presentationml/2006/main">
  <p:tag name="AS_UNIQUEID" val="19511"/>
</p:tagLst>
</file>

<file path=ppt/tags/tag107.xml><?xml version="1.0" encoding="utf-8"?>
<p:tagLst xmlns:p="http://schemas.openxmlformats.org/presentationml/2006/main">
  <p:tag name="AS_UNIQUEID" val="974"/>
</p:tagLst>
</file>

<file path=ppt/tags/tag108.xml><?xml version="1.0" encoding="utf-8"?>
<p:tagLst xmlns:p="http://schemas.openxmlformats.org/presentationml/2006/main">
  <p:tag name="AS_UNIQUEID" val="975"/>
</p:tagLst>
</file>

<file path=ppt/tags/tag109.xml><?xml version="1.0" encoding="utf-8"?>
<p:tagLst xmlns:p="http://schemas.openxmlformats.org/presentationml/2006/main">
  <p:tag name="AS_UNIQUEID" val="976"/>
</p:tagLst>
</file>

<file path=ppt/tags/tag11.xml><?xml version="1.0" encoding="utf-8"?>
<p:tagLst xmlns:p="http://schemas.openxmlformats.org/presentationml/2006/main">
  <p:tag name="AS_UNIQUEID" val="196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977"/>
</p:tagLst>
</file>

<file path=ppt/tags/tag111.xml><?xml version="1.0" encoding="utf-8"?>
<p:tagLst xmlns:p="http://schemas.openxmlformats.org/presentationml/2006/main">
  <p:tag name="AS_UNIQUEID" val="978"/>
</p:tagLst>
</file>

<file path=ppt/tags/tag112.xml><?xml version="1.0" encoding="utf-8"?>
<p:tagLst xmlns:p="http://schemas.openxmlformats.org/presentationml/2006/main">
  <p:tag name="AS_UNIQUEID" val="979"/>
</p:tagLst>
</file>

<file path=ppt/tags/tag113.xml><?xml version="1.0" encoding="utf-8"?>
<p:tagLst xmlns:p="http://schemas.openxmlformats.org/presentationml/2006/main">
  <p:tag name="AS_UNIQUEID" val="980"/>
</p:tagLst>
</file>

<file path=ppt/tags/tag114.xml><?xml version="1.0" encoding="utf-8"?>
<p:tagLst xmlns:p="http://schemas.openxmlformats.org/presentationml/2006/main">
  <p:tag name="AS_UNIQUEID" val="981"/>
</p:tagLst>
</file>

<file path=ppt/tags/tag115.xml><?xml version="1.0" encoding="utf-8"?>
<p:tagLst xmlns:p="http://schemas.openxmlformats.org/presentationml/2006/main">
  <p:tag name="AS_UNIQUEID" val="982"/>
</p:tagLst>
</file>

<file path=ppt/tags/tag116.xml><?xml version="1.0" encoding="utf-8"?>
<p:tagLst xmlns:p="http://schemas.openxmlformats.org/presentationml/2006/main">
  <p:tag name="AS_UNIQUEID" val="983"/>
</p:tagLst>
</file>

<file path=ppt/tags/tag117.xml><?xml version="1.0" encoding="utf-8"?>
<p:tagLst xmlns:p="http://schemas.openxmlformats.org/presentationml/2006/main">
  <p:tag name="AS_UNIQUEID" val="984"/>
</p:tagLst>
</file>

<file path=ppt/tags/tag118.xml><?xml version="1.0" encoding="utf-8"?>
<p:tagLst xmlns:p="http://schemas.openxmlformats.org/presentationml/2006/main">
  <p:tag name="AS_UNIQUEID" val="985"/>
</p:tagLst>
</file>

<file path=ppt/tags/tag119.xml><?xml version="1.0" encoding="utf-8"?>
<p:tagLst xmlns:p="http://schemas.openxmlformats.org/presentationml/2006/main">
  <p:tag name="AS_UNIQUEID" val="986"/>
</p:tagLst>
</file>

<file path=ppt/tags/tag12.xml><?xml version="1.0" encoding="utf-8"?>
<p:tagLst xmlns:p="http://schemas.openxmlformats.org/presentationml/2006/main">
  <p:tag name="AS_UNIQUEID" val="196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987"/>
</p:tagLst>
</file>

<file path=ppt/tags/tag121.xml><?xml version="1.0" encoding="utf-8"?>
<p:tagLst xmlns:p="http://schemas.openxmlformats.org/presentationml/2006/main">
  <p:tag name="AS_UNIQUEID" val="988"/>
</p:tagLst>
</file>

<file path=ppt/tags/tag122.xml><?xml version="1.0" encoding="utf-8"?>
<p:tagLst xmlns:p="http://schemas.openxmlformats.org/presentationml/2006/main">
  <p:tag name="AS_UNIQUEID" val="989"/>
</p:tagLst>
</file>

<file path=ppt/tags/tag123.xml><?xml version="1.0" encoding="utf-8"?>
<p:tagLst xmlns:p="http://schemas.openxmlformats.org/presentationml/2006/main">
  <p:tag name="AS_UNIQUEID" val="990"/>
</p:tagLst>
</file>

<file path=ppt/tags/tag124.xml><?xml version="1.0" encoding="utf-8"?>
<p:tagLst xmlns:p="http://schemas.openxmlformats.org/presentationml/2006/main">
  <p:tag name="AS_UNIQUEID" val="991"/>
</p:tagLst>
</file>

<file path=ppt/tags/tag125.xml><?xml version="1.0" encoding="utf-8"?>
<p:tagLst xmlns:p="http://schemas.openxmlformats.org/presentationml/2006/main">
  <p:tag name="AS_UNIQUEID" val="992"/>
</p:tagLst>
</file>

<file path=ppt/tags/tag126.xml><?xml version="1.0" encoding="utf-8"?>
<p:tagLst xmlns:p="http://schemas.openxmlformats.org/presentationml/2006/main">
  <p:tag name="AS_UNIQUEID" val="993"/>
</p:tagLst>
</file>

<file path=ppt/tags/tag127.xml><?xml version="1.0" encoding="utf-8"?>
<p:tagLst xmlns:p="http://schemas.openxmlformats.org/presentationml/2006/main">
  <p:tag name="AS_UNIQUEID" val="994"/>
</p:tagLst>
</file>

<file path=ppt/tags/tag128.xml><?xml version="1.0" encoding="utf-8"?>
<p:tagLst xmlns:p="http://schemas.openxmlformats.org/presentationml/2006/main">
  <p:tag name="AS_UNIQUEID" val="19706"/>
</p:tagLst>
</file>

<file path=ppt/tags/tag129.xml><?xml version="1.0" encoding="utf-8"?>
<p:tagLst xmlns:p="http://schemas.openxmlformats.org/presentationml/2006/main">
  <p:tag name="AS_UNIQUEID" val="19707"/>
</p:tagLst>
</file>

<file path=ppt/tags/tag13.xml><?xml version="1.0" encoding="utf-8"?>
<p:tagLst xmlns:p="http://schemas.openxmlformats.org/presentationml/2006/main">
  <p:tag name="AS_UNIQUEID" val="1961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19703"/>
</p:tagLst>
</file>

<file path=ppt/tags/tag131.xml><?xml version="1.0" encoding="utf-8"?>
<p:tagLst xmlns:p="http://schemas.openxmlformats.org/presentationml/2006/main">
  <p:tag name="AS_UNIQUEID" val="19704"/>
</p:tagLst>
</file>

<file path=ppt/tags/tag132.xml><?xml version="1.0" encoding="utf-8"?>
<p:tagLst xmlns:p="http://schemas.openxmlformats.org/presentationml/2006/main">
  <p:tag name="AS_UNIQUEID" val="997"/>
</p:tagLst>
</file>

<file path=ppt/tags/tag133.xml><?xml version="1.0" encoding="utf-8"?>
<p:tagLst xmlns:p="http://schemas.openxmlformats.org/presentationml/2006/main">
  <p:tag name="AS_UNIQUEID" val="998"/>
</p:tagLst>
</file>

<file path=ppt/tags/tag134.xml><?xml version="1.0" encoding="utf-8"?>
<p:tagLst xmlns:p="http://schemas.openxmlformats.org/presentationml/2006/main">
  <p:tag name="AS_UNIQUEID" val="999"/>
</p:tagLst>
</file>

<file path=ppt/tags/tag135.xml><?xml version="1.0" encoding="utf-8"?>
<p:tagLst xmlns:p="http://schemas.openxmlformats.org/presentationml/2006/main">
  <p:tag name="AS_UNIQUEID" val="9720"/>
</p:tagLst>
</file>

<file path=ppt/tags/tag136.xml><?xml version="1.0" encoding="utf-8"?>
<p:tagLst xmlns:p="http://schemas.openxmlformats.org/presentationml/2006/main">
  <p:tag name="AS_UNIQUEID" val="470"/>
</p:tagLst>
</file>

<file path=ppt/tags/tag137.xml><?xml version="1.0" encoding="utf-8"?>
<p:tagLst xmlns:p="http://schemas.openxmlformats.org/presentationml/2006/main">
  <p:tag name="AS_UNIQUEID" val="471"/>
</p:tagLst>
</file>

<file path=ppt/tags/tag138.xml><?xml version="1.0" encoding="utf-8"?>
<p:tagLst xmlns:p="http://schemas.openxmlformats.org/presentationml/2006/main">
  <p:tag name="AS_UNIQUEID" val="472"/>
</p:tagLst>
</file>

<file path=ppt/tags/tag139.xml><?xml version="1.0" encoding="utf-8"?>
<p:tagLst xmlns:p="http://schemas.openxmlformats.org/presentationml/2006/main">
  <p:tag name="AS_UNIQUEID" val="19540"/>
</p:tagLst>
</file>

<file path=ppt/tags/tag14.xml><?xml version="1.0" encoding="utf-8"?>
<p:tagLst xmlns:p="http://schemas.openxmlformats.org/presentationml/2006/main">
  <p:tag name="AS_UNIQUEID" val="1961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19541"/>
</p:tagLst>
</file>

<file path=ppt/tags/tag141.xml><?xml version="1.0" encoding="utf-8"?>
<p:tagLst xmlns:p="http://schemas.openxmlformats.org/presentationml/2006/main">
  <p:tag name="AS_UNIQUEID" val="19542"/>
</p:tagLst>
</file>

<file path=ppt/tags/tag142.xml><?xml version="1.0" encoding="utf-8"?>
<p:tagLst xmlns:p="http://schemas.openxmlformats.org/presentationml/2006/main">
  <p:tag name="AS_UNIQUEID" val="19543"/>
</p:tagLst>
</file>

<file path=ppt/tags/tag143.xml><?xml version="1.0" encoding="utf-8"?>
<p:tagLst xmlns:p="http://schemas.openxmlformats.org/presentationml/2006/main">
  <p:tag name="AS_UNIQUEID" val="19537"/>
</p:tagLst>
</file>

<file path=ppt/tags/tag144.xml><?xml version="1.0" encoding="utf-8"?>
<p:tagLst xmlns:p="http://schemas.openxmlformats.org/presentationml/2006/main">
  <p:tag name="AS_UNIQUEID" val="19538"/>
</p:tagLst>
</file>

<file path=ppt/tags/tag145.xml><?xml version="1.0" encoding="utf-8"?>
<p:tagLst xmlns:p="http://schemas.openxmlformats.org/presentationml/2006/main">
  <p:tag name="AS_UNIQUEID" val="19437"/>
</p:tagLst>
</file>

<file path=ppt/tags/tag146.xml><?xml version="1.0" encoding="utf-8"?>
<p:tagLst xmlns:p="http://schemas.openxmlformats.org/presentationml/2006/main">
  <p:tag name="AS_UNIQUEID" val="19480"/>
</p:tagLst>
</file>

<file path=ppt/tags/tag147.xml><?xml version="1.0" encoding="utf-8"?>
<p:tagLst xmlns:p="http://schemas.openxmlformats.org/presentationml/2006/main">
  <p:tag name="AS_UNIQUEID" val="19550"/>
</p:tagLst>
</file>

<file path=ppt/tags/tag148.xml><?xml version="1.0" encoding="utf-8"?>
<p:tagLst xmlns:p="http://schemas.openxmlformats.org/presentationml/2006/main">
  <p:tag name="AS_UNIQUEID" val="19551"/>
</p:tagLst>
</file>

<file path=ppt/tags/tag149.xml><?xml version="1.0" encoding="utf-8"?>
<p:tagLst xmlns:p="http://schemas.openxmlformats.org/presentationml/2006/main">
  <p:tag name="AS_UNIQUEID" val="19552"/>
</p:tagLst>
</file>

<file path=ppt/tags/tag15.xml><?xml version="1.0" encoding="utf-8"?>
<p:tagLst xmlns:p="http://schemas.openxmlformats.org/presentationml/2006/main">
  <p:tag name="AS_UNIQUEID" val="1962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9553"/>
</p:tagLst>
</file>

<file path=ppt/tags/tag151.xml><?xml version="1.0" encoding="utf-8"?>
<p:tagLst xmlns:p="http://schemas.openxmlformats.org/presentationml/2006/main">
  <p:tag name="AS_UNIQUEID" val="458"/>
</p:tagLst>
</file>

<file path=ppt/tags/tag152.xml><?xml version="1.0" encoding="utf-8"?>
<p:tagLst xmlns:p="http://schemas.openxmlformats.org/presentationml/2006/main">
  <p:tag name="AS_UNIQUEID" val="459"/>
</p:tagLst>
</file>

<file path=ppt/tags/tag153.xml><?xml version="1.0" encoding="utf-8"?>
<p:tagLst xmlns:p="http://schemas.openxmlformats.org/presentationml/2006/main">
  <p:tag name="AS_UNIQUEID" val="460"/>
</p:tagLst>
</file>

<file path=ppt/tags/tag154.xml><?xml version="1.0" encoding="utf-8"?>
<p:tagLst xmlns:p="http://schemas.openxmlformats.org/presentationml/2006/main">
  <p:tag name="AS_UNIQUEID" val="461"/>
</p:tagLst>
</file>

<file path=ppt/tags/tag155.xml><?xml version="1.0" encoding="utf-8"?>
<p:tagLst xmlns:p="http://schemas.openxmlformats.org/presentationml/2006/main">
  <p:tag name="AS_UNIQUEID" val="464"/>
</p:tagLst>
</file>

<file path=ppt/tags/tag156.xml><?xml version="1.0" encoding="utf-8"?>
<p:tagLst xmlns:p="http://schemas.openxmlformats.org/presentationml/2006/main">
  <p:tag name="AS_UNIQUEID" val="465"/>
</p:tagLst>
</file>

<file path=ppt/tags/tag157.xml><?xml version="1.0" encoding="utf-8"?>
<p:tagLst xmlns:p="http://schemas.openxmlformats.org/presentationml/2006/main">
  <p:tag name="AS_UNIQUEID" val="466"/>
</p:tagLst>
</file>

<file path=ppt/tags/tag158.xml><?xml version="1.0" encoding="utf-8"?>
<p:tagLst xmlns:p="http://schemas.openxmlformats.org/presentationml/2006/main">
  <p:tag name="AS_UNIQUEID" val="467"/>
</p:tagLst>
</file>

<file path=ppt/tags/tag159.xml><?xml version="1.0" encoding="utf-8"?>
<p:tagLst xmlns:p="http://schemas.openxmlformats.org/presentationml/2006/main">
  <p:tag name="AS_UNIQUEID" val="263"/>
</p:tagLst>
</file>

<file path=ppt/tags/tag16.xml><?xml version="1.0" encoding="utf-8"?>
<p:tagLst xmlns:p="http://schemas.openxmlformats.org/presentationml/2006/main">
  <p:tag name="AS_UNIQUEID" val="1962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454"/>
</p:tagLst>
</file>

<file path=ppt/tags/tag161.xml><?xml version="1.0" encoding="utf-8"?>
<p:tagLst xmlns:p="http://schemas.openxmlformats.org/presentationml/2006/main">
  <p:tag name="AS_UNIQUEID" val="455"/>
</p:tagLst>
</file>

<file path=ppt/tags/tag162.xml><?xml version="1.0" encoding="utf-8"?>
<p:tagLst xmlns:p="http://schemas.openxmlformats.org/presentationml/2006/main">
  <p:tag name="AS_UNIQUEID" val="456"/>
</p:tagLst>
</file>

<file path=ppt/tags/tag163.xml><?xml version="1.0" encoding="utf-8"?>
<p:tagLst xmlns:p="http://schemas.openxmlformats.org/presentationml/2006/main">
  <p:tag name="AS_UNIQUEID" val="19562"/>
</p:tagLst>
</file>

<file path=ppt/tags/tag164.xml><?xml version="1.0" encoding="utf-8"?>
<p:tagLst xmlns:p="http://schemas.openxmlformats.org/presentationml/2006/main">
  <p:tag name="AS_UNIQUEID" val="19565"/>
</p:tagLst>
</file>

<file path=ppt/tags/tag165.xml><?xml version="1.0" encoding="utf-8"?>
<p:tagLst xmlns:p="http://schemas.openxmlformats.org/presentationml/2006/main">
  <p:tag name="AS_UNIQUEID" val="19566"/>
  <p:tag name="TABLE_ENDDRAG_ORIGIN_RECT" val="884*384"/>
  <p:tag name="TABLE_ENDDRAG_RECT" val="36*88*884*384"/>
</p:tagLst>
</file>

<file path=ppt/tags/tag166.xml><?xml version="1.0" encoding="utf-8"?>
<p:tagLst xmlns:p="http://schemas.openxmlformats.org/presentationml/2006/main">
  <p:tag name="AS_UNIQUEID" val="19567"/>
</p:tagLst>
</file>

<file path=ppt/tags/tag167.xml><?xml version="1.0" encoding="utf-8"?>
<p:tagLst xmlns:p="http://schemas.openxmlformats.org/presentationml/2006/main">
  <p:tag name="AS_UNIQUEID" val="6524"/>
</p:tagLst>
</file>

<file path=ppt/tags/tag168.xml><?xml version="1.0" encoding="utf-8"?>
<p:tagLst xmlns:p="http://schemas.openxmlformats.org/presentationml/2006/main">
  <p:tag name="AS_UNIQUEID" val="19585"/>
</p:tagLst>
</file>

<file path=ppt/tags/tag169.xml><?xml version="1.0" encoding="utf-8"?>
<p:tagLst xmlns:p="http://schemas.openxmlformats.org/presentationml/2006/main">
  <p:tag name="AS_UNIQUEID" val="19586"/>
</p:tagLst>
</file>

<file path=ppt/tags/tag17.xml><?xml version="1.0" encoding="utf-8"?>
<p:tagLst xmlns:p="http://schemas.openxmlformats.org/presentationml/2006/main">
  <p:tag name="AS_UNIQUEID" val="1962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19587"/>
</p:tagLst>
</file>

<file path=ppt/tags/tag171.xml><?xml version="1.0" encoding="utf-8"?>
<p:tagLst xmlns:p="http://schemas.openxmlformats.org/presentationml/2006/main">
  <p:tag name="AS_UNIQUEID" val="19580"/>
</p:tagLst>
</file>

<file path=ppt/tags/tag172.xml><?xml version="1.0" encoding="utf-8"?>
<p:tagLst xmlns:p="http://schemas.openxmlformats.org/presentationml/2006/main">
  <p:tag name="AS_UNIQUEID" val="19581"/>
</p:tagLst>
</file>

<file path=ppt/tags/tag173.xml><?xml version="1.0" encoding="utf-8"?>
<p:tagLst xmlns:p="http://schemas.openxmlformats.org/presentationml/2006/main">
  <p:tag name="AS_UNIQUEID" val="997"/>
</p:tagLst>
</file>

<file path=ppt/tags/tag174.xml><?xml version="1.0" encoding="utf-8"?>
<p:tagLst xmlns:p="http://schemas.openxmlformats.org/presentationml/2006/main">
  <p:tag name="AS_UNIQUEID" val="999"/>
</p:tagLst>
</file>

<file path=ppt/tags/tag175.xml><?xml version="1.0" encoding="utf-8"?>
<p:tagLst xmlns:p="http://schemas.openxmlformats.org/presentationml/2006/main">
  <p:tag name="AS_UNIQUEID" val="19719"/>
</p:tagLst>
</file>

<file path=ppt/tags/tag176.xml><?xml version="1.0" encoding="utf-8"?>
<p:tagLst xmlns:p="http://schemas.openxmlformats.org/presentationml/2006/main">
  <p:tag name="AS_UNIQUEID" val="1051"/>
</p:tagLst>
</file>

<file path=ppt/tags/tag177.xml><?xml version="1.0" encoding="utf-8"?>
<p:tagLst xmlns:p="http://schemas.openxmlformats.org/presentationml/2006/main">
  <p:tag name="AS_UNIQUEID" val="998"/>
</p:tagLst>
</file>

<file path=ppt/tags/tag178.xml><?xml version="1.0" encoding="utf-8"?>
<p:tagLst xmlns:p="http://schemas.openxmlformats.org/presentationml/2006/main">
  <p:tag name="AS_UNIQUEID" val="19720"/>
</p:tagLst>
</file>

<file path=ppt/tags/tag179.xml><?xml version="1.0" encoding="utf-8"?>
<p:tagLst xmlns:p="http://schemas.openxmlformats.org/presentationml/2006/main">
  <p:tag name="AS_UNIQUEID" val="1088"/>
</p:tagLst>
</file>

<file path=ppt/tags/tag18.xml><?xml version="1.0" encoding="utf-8"?>
<p:tagLst xmlns:p="http://schemas.openxmlformats.org/presentationml/2006/main">
  <p:tag name="AS_UNIQUEID" val="1962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19576"/>
</p:tagLst>
</file>

<file path=ppt/tags/tag181.xml><?xml version="1.0" encoding="utf-8"?>
<p:tagLst xmlns:p="http://schemas.openxmlformats.org/presentationml/2006/main">
  <p:tag name="AS_UNIQUEID" val="19722"/>
</p:tagLst>
</file>

<file path=ppt/tags/tag182.xml><?xml version="1.0" encoding="utf-8"?>
<p:tagLst xmlns:p="http://schemas.openxmlformats.org/presentationml/2006/main">
  <p:tag name="AS_UNIQUEID" val="19724"/>
</p:tagLst>
</file>

<file path=ppt/tags/tag183.xml><?xml version="1.0" encoding="utf-8"?>
<p:tagLst xmlns:p="http://schemas.openxmlformats.org/presentationml/2006/main">
  <p:tag name="AS_UNIQUEID" val="8380"/>
  <p:tag name="KSO_WM_UNIT_TABLE_BEAUTIFY" val="smartTable{a6cbd8df-cb90-406e-951a-77cd41862c0d}"/>
  <p:tag name="TABLE_ENDDRAG_ORIGIN_RECT" val="941*482"/>
  <p:tag name="TABLE_ENDDRAG_RECT" val="8*47*941*482"/>
</p:tagLst>
</file>

<file path=ppt/tags/tag184.xml><?xml version="1.0" encoding="utf-8"?>
<p:tagLst xmlns:p="http://schemas.openxmlformats.org/presentationml/2006/main">
  <p:tag name="AS_UNIQUEID" val="12425"/>
  <p:tag name="KSO_WM_BEAUTIFY_FLAG" val=""/>
</p:tagLst>
</file>

<file path=ppt/tags/tag185.xml><?xml version="1.0" encoding="utf-8"?>
<p:tagLst xmlns:p="http://schemas.openxmlformats.org/presentationml/2006/main">
  <p:tag name="AS_UNIQUEID" val="12654"/>
</p:tagLst>
</file>

<file path=ppt/tags/tag186.xml><?xml version="1.0" encoding="utf-8"?>
<p:tagLst xmlns:p="http://schemas.openxmlformats.org/presentationml/2006/main">
  <p:tag name="AS_UNIQUEID" val="12655"/>
</p:tagLst>
</file>

<file path=ppt/tags/tag187.xml><?xml version="1.0" encoding="utf-8"?>
<p:tagLst xmlns:p="http://schemas.openxmlformats.org/presentationml/2006/main">
  <p:tag name="AS_UNIQUEID" val="1041"/>
</p:tagLst>
</file>

<file path=ppt/tags/tag188.xml><?xml version="1.0" encoding="utf-8"?>
<p:tagLst xmlns:p="http://schemas.openxmlformats.org/presentationml/2006/main">
  <p:tag name="AS_UNIQUEID" val="1042"/>
</p:tagLst>
</file>

<file path=ppt/tags/tag189.xml><?xml version="1.0" encoding="utf-8"?>
<p:tagLst xmlns:p="http://schemas.openxmlformats.org/presentationml/2006/main">
  <p:tag name="AS_UNIQUEID" val="1043"/>
</p:tagLst>
</file>

<file path=ppt/tags/tag19.xml><?xml version="1.0" encoding="utf-8"?>
<p:tagLst xmlns:p="http://schemas.openxmlformats.org/presentationml/2006/main">
  <p:tag name="AS_UNIQUEID" val="1962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19467"/>
</p:tagLst>
</file>

<file path=ppt/tags/tag191.xml><?xml version="1.0" encoding="utf-8"?>
<p:tagLst xmlns:p="http://schemas.openxmlformats.org/presentationml/2006/main">
  <p:tag name="AS_UNIQUEID" val="19729"/>
</p:tagLst>
</file>

<file path=ppt/tags/tag192.xml><?xml version="1.0" encoding="utf-8"?>
<p:tagLst xmlns:p="http://schemas.openxmlformats.org/presentationml/2006/main">
  <p:tag name="AS_UNIQUEID" val="19738"/>
</p:tagLst>
</file>

<file path=ppt/tags/tag193.xml><?xml version="1.0" encoding="utf-8"?>
<p:tagLst xmlns:p="http://schemas.openxmlformats.org/presentationml/2006/main">
  <p:tag name="AS_UNIQUEID" val="470"/>
</p:tagLst>
</file>

<file path=ppt/tags/tag194.xml><?xml version="1.0" encoding="utf-8"?>
<p:tagLst xmlns:p="http://schemas.openxmlformats.org/presentationml/2006/main">
  <p:tag name="AS_UNIQUEID" val="471"/>
</p:tagLst>
</file>

<file path=ppt/tags/tag195.xml><?xml version="1.0" encoding="utf-8"?>
<p:tagLst xmlns:p="http://schemas.openxmlformats.org/presentationml/2006/main">
  <p:tag name="AS_UNIQUEID" val="472"/>
</p:tagLst>
</file>

<file path=ppt/tags/tag196.xml><?xml version="1.0" encoding="utf-8"?>
<p:tagLst xmlns:p="http://schemas.openxmlformats.org/presentationml/2006/main">
  <p:tag name="AS_UNIQUEID" val="1046"/>
</p:tagLst>
</file>

<file path=ppt/tags/tag197.xml><?xml version="1.0" encoding="utf-8"?>
<p:tagLst xmlns:p="http://schemas.openxmlformats.org/presentationml/2006/main">
  <p:tag name="AS_UNIQUEID" val="1047"/>
</p:tagLst>
</file>

<file path=ppt/tags/tag198.xml><?xml version="1.0" encoding="utf-8"?>
<p:tagLst xmlns:p="http://schemas.openxmlformats.org/presentationml/2006/main">
  <p:tag name="AS_UNIQUEID" val="1048"/>
</p:tagLst>
</file>

<file path=ppt/tags/tag199.xml><?xml version="1.0" encoding="utf-8"?>
<p:tagLst xmlns:p="http://schemas.openxmlformats.org/presentationml/2006/main">
  <p:tag name="AS_UNIQUEID" val="470"/>
</p:tagLst>
</file>

<file path=ppt/tags/tag2.xml><?xml version="1.0" encoding="utf-8"?>
<p:tagLst xmlns:p="http://schemas.openxmlformats.org/presentationml/2006/main">
  <p:tag name="AS_UNIQUEID" val="196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962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471"/>
</p:tagLst>
</file>

<file path=ppt/tags/tag201.xml><?xml version="1.0" encoding="utf-8"?>
<p:tagLst xmlns:p="http://schemas.openxmlformats.org/presentationml/2006/main">
  <p:tag name="AS_UNIQUEID" val="472"/>
</p:tagLst>
</file>

<file path=ppt/tags/tag202.xml><?xml version="1.0" encoding="utf-8"?>
<p:tagLst xmlns:p="http://schemas.openxmlformats.org/presentationml/2006/main">
  <p:tag name="AS_UNIQUEID" val="19733"/>
</p:tagLst>
</file>

<file path=ppt/tags/tag203.xml><?xml version="1.0" encoding="utf-8"?>
<p:tagLst xmlns:p="http://schemas.openxmlformats.org/presentationml/2006/main">
  <p:tag name="AS_UNIQUEID" val="19734"/>
</p:tagLst>
</file>

<file path=ppt/tags/tag204.xml><?xml version="1.0" encoding="utf-8"?>
<p:tagLst xmlns:p="http://schemas.openxmlformats.org/presentationml/2006/main">
  <p:tag name="AS_UNIQUEID" val="19735"/>
</p:tagLst>
</file>

<file path=ppt/tags/tag205.xml><?xml version="1.0" encoding="utf-8"?>
<p:tagLst xmlns:p="http://schemas.openxmlformats.org/presentationml/2006/main">
  <p:tag name="AS_UNIQUEID" val="19736"/>
</p:tagLst>
</file>

<file path=ppt/tags/tag206.xml><?xml version="1.0" encoding="utf-8"?>
<p:tagLst xmlns:p="http://schemas.openxmlformats.org/presentationml/2006/main">
  <p:tag name="AS_UNIQUEID" val="19597"/>
</p:tagLst>
</file>

<file path=ppt/tags/tag207.xml><?xml version="1.0" encoding="utf-8"?>
<p:tagLst xmlns:p="http://schemas.openxmlformats.org/presentationml/2006/main">
  <p:tag name="AS_UNIQUEID" val="19598"/>
</p:tagLst>
</file>

<file path=ppt/tags/tag208.xml><?xml version="1.0" encoding="utf-8"?>
<p:tagLst xmlns:p="http://schemas.openxmlformats.org/presentationml/2006/main">
  <p:tag name="AS_UNIQUEID" val="1088"/>
</p:tagLst>
</file>

<file path=ppt/tags/tag209.xml><?xml version="1.0" encoding="utf-8"?>
<p:tagLst xmlns:p="http://schemas.openxmlformats.org/presentationml/2006/main">
  <p:tag name="AS_UNIQUEID" val="19599"/>
</p:tagLst>
</file>

<file path=ppt/tags/tag21.xml><?xml version="1.0" encoding="utf-8"?>
<p:tagLst xmlns:p="http://schemas.openxmlformats.org/presentationml/2006/main">
  <p:tag name="AS_UNIQUEID" val="1962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123"/>
</p:tagLst>
</file>

<file path=ppt/tags/tag211.xml><?xml version="1.0" encoding="utf-8"?>
<p:tagLst xmlns:p="http://schemas.openxmlformats.org/presentationml/2006/main">
  <p:tag name="AS_UNIQUEID" val="19600"/>
</p:tagLst>
</file>

<file path=ppt/tags/tag212.xml><?xml version="1.0" encoding="utf-8"?>
<p:tagLst xmlns:p="http://schemas.openxmlformats.org/presentationml/2006/main">
  <p:tag name="AS_UNIQUEID" val="19601"/>
</p:tagLst>
</file>

<file path=ppt/tags/tag213.xml><?xml version="1.0" encoding="utf-8"?>
<p:tagLst xmlns:p="http://schemas.openxmlformats.org/presentationml/2006/main">
  <p:tag name="AS_UNIQUEID" val="1123"/>
</p:tagLst>
</file>

<file path=ppt/tags/tag214.xml><?xml version="1.0" encoding="utf-8"?>
<p:tagLst xmlns:p="http://schemas.openxmlformats.org/presentationml/2006/main">
  <p:tag name="AS_UNIQUEID" val="19602"/>
</p:tagLst>
</file>

<file path=ppt/tags/tag215.xml><?xml version="1.0" encoding="utf-8"?>
<p:tagLst xmlns:p="http://schemas.openxmlformats.org/presentationml/2006/main">
  <p:tag name="AS_UNIQUEID" val="19679"/>
</p:tagLst>
</file>

<file path=ppt/tags/tag216.xml><?xml version="1.0" encoding="utf-8"?>
<p:tagLst xmlns:p="http://schemas.openxmlformats.org/presentationml/2006/main">
  <p:tag name="AS_UNIQUEID" val="19680"/>
</p:tagLst>
</file>

<file path=ppt/tags/tag217.xml><?xml version="1.0" encoding="utf-8"?>
<p:tagLst xmlns:p="http://schemas.openxmlformats.org/presentationml/2006/main">
  <p:tag name="AS_UNIQUEID" val="19681"/>
</p:tagLst>
</file>

<file path=ppt/tags/tag218.xml><?xml version="1.0" encoding="utf-8"?>
<p:tagLst xmlns:p="http://schemas.openxmlformats.org/presentationml/2006/main">
  <p:tag name="AS_UNIQUEID" val="19682"/>
</p:tagLst>
</file>

<file path=ppt/tags/tag219.xml><?xml version="1.0" encoding="utf-8"?>
<p:tagLst xmlns:p="http://schemas.openxmlformats.org/presentationml/2006/main">
  <p:tag name="AS_UNIQUEID" val="19683"/>
</p:tagLst>
</file>

<file path=ppt/tags/tag22.xml><?xml version="1.0" encoding="utf-8"?>
<p:tagLst xmlns:p="http://schemas.openxmlformats.org/presentationml/2006/main">
  <p:tag name="AS_UNIQUEID" val="1962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19684"/>
</p:tagLst>
</file>

<file path=ppt/tags/tag221.xml><?xml version="1.0" encoding="utf-8"?>
<p:tagLst xmlns:p="http://schemas.openxmlformats.org/presentationml/2006/main">
  <p:tag name="AS_OS" val="Unix 3.10 unknown"/>
  <p:tag name="AS_RELEASE_DATE" val="2023.03.31"/>
  <p:tag name="AS_TITLE" val="Aspose.Slides for Java"/>
  <p:tag name="AS_VERSION" val="23.3"/>
</p:tagLst>
</file>

<file path=ppt/tags/tag23.xml><?xml version="1.0" encoding="utf-8"?>
<p:tagLst xmlns:p="http://schemas.openxmlformats.org/presentationml/2006/main">
  <p:tag name="AS_UNIQUEID" val="1963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AS_UNIQUEID" val="1963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AS_UNIQUEID" val="1963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AS_UNIQUEID" val="1963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AS_UNIQUEID" val="1963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AS_UNIQUEID" val="1963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AS_UNIQUEID" val="1963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AS_UNIQUEID" val="1960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96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AS_UNIQUEID" val="1963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AS_UNIQUEID" val="1964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AS_UNIQUEID" val="1964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AS_UNIQUEID" val="1964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AS_UNIQUEID" val="1964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AS_UNIQUEID" val="1964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AS_UNIQUEID" val="1964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AS_UNIQUEID" val="1964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AS_UNIQUEID" val="1964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AS_UNIQUEID" val="1960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965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AS_UNIQUEID" val="1965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AS_UNIQUEID" val="1965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AS_UNIQUEID" val="1965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AS_UNIQUEID" val="1965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AS_UNIQUEID" val="1965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AS_UNIQUEID" val="1965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AS_UNIQUEID" val="1965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AS_UNIQUEID" val="1966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AS_UNIQUEID" val="1966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AS_UNIQUEID" val="1960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966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AS_UNIQUEID" val="1966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AS_UNIQUEID" val="1966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196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1966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1966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1966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275"/>
</p:tagLst>
</file>

<file path=ppt/tags/tag58.xml><?xml version="1.0" encoding="utf-8"?>
<p:tagLst xmlns:p="http://schemas.openxmlformats.org/presentationml/2006/main">
  <p:tag name="AS_UNIQUEID" val="276"/>
</p:tagLst>
</file>

<file path=ppt/tags/tag59.xml><?xml version="1.0" encoding="utf-8"?>
<p:tagLst xmlns:p="http://schemas.openxmlformats.org/presentationml/2006/main">
  <p:tag name="AS_UNIQUEID" val="1967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AS_UNIQUEID" val="1961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19673"/>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AS_UNIQUEID" val="1967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AS_UNIQUEID" val="1967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3.xml><?xml version="1.0" encoding="utf-8"?>
<p:tagLst xmlns:p="http://schemas.openxmlformats.org/presentationml/2006/main">
  <p:tag name="AS_UNIQUEID" val="1967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4.xml><?xml version="1.0" encoding="utf-8"?>
<p:tagLst xmlns:p="http://schemas.openxmlformats.org/presentationml/2006/main">
  <p:tag name="AS_UNIQUEID" val="19677"/>
</p:tagLst>
</file>

<file path=ppt/tags/tag6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6.xml><?xml version="1.0" encoding="utf-8"?>
<p:tagLst xmlns:p="http://schemas.openxmlformats.org/presentationml/2006/main">
  <p:tag name="AS_UNIQUEID" val="19686"/>
</p:tagLst>
</file>

<file path=ppt/tags/tag67.xml><?xml version="1.0" encoding="utf-8"?>
<p:tagLst xmlns:p="http://schemas.openxmlformats.org/presentationml/2006/main">
  <p:tag name="AS_UNIQUEID" val="19687"/>
</p:tagLst>
</file>

<file path=ppt/tags/tag68.xml><?xml version="1.0" encoding="utf-8"?>
<p:tagLst xmlns:p="http://schemas.openxmlformats.org/presentationml/2006/main">
  <p:tag name="AS_UNIQUEID" val="19688"/>
</p:tagLst>
</file>

<file path=ppt/tags/tag69.xml><?xml version="1.0" encoding="utf-8"?>
<p:tagLst xmlns:p="http://schemas.openxmlformats.org/presentationml/2006/main">
  <p:tag name="AS_UNIQUEID" val="19689"/>
</p:tagLst>
</file>

<file path=ppt/tags/tag7.xml><?xml version="1.0" encoding="utf-8"?>
<p:tagLst xmlns:p="http://schemas.openxmlformats.org/presentationml/2006/main">
  <p:tag name="AS_UNIQUEID" val="1961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458"/>
</p:tagLst>
</file>

<file path=ppt/tags/tag71.xml><?xml version="1.0" encoding="utf-8"?>
<p:tagLst xmlns:p="http://schemas.openxmlformats.org/presentationml/2006/main">
  <p:tag name="AS_UNIQUEID" val="459"/>
</p:tagLst>
</file>

<file path=ppt/tags/tag72.xml><?xml version="1.0" encoding="utf-8"?>
<p:tagLst xmlns:p="http://schemas.openxmlformats.org/presentationml/2006/main">
  <p:tag name="AS_UNIQUEID" val="460"/>
</p:tagLst>
</file>

<file path=ppt/tags/tag73.xml><?xml version="1.0" encoding="utf-8"?>
<p:tagLst xmlns:p="http://schemas.openxmlformats.org/presentationml/2006/main">
  <p:tag name="AS_UNIQUEID" val="461"/>
</p:tagLst>
</file>

<file path=ppt/tags/tag74.xml><?xml version="1.0" encoding="utf-8"?>
<p:tagLst xmlns:p="http://schemas.openxmlformats.org/presentationml/2006/main">
  <p:tag name="AS_UNIQUEID" val="464"/>
</p:tagLst>
</file>

<file path=ppt/tags/tag75.xml><?xml version="1.0" encoding="utf-8"?>
<p:tagLst xmlns:p="http://schemas.openxmlformats.org/presentationml/2006/main">
  <p:tag name="AS_UNIQUEID" val="465"/>
</p:tagLst>
</file>

<file path=ppt/tags/tag76.xml><?xml version="1.0" encoding="utf-8"?>
<p:tagLst xmlns:p="http://schemas.openxmlformats.org/presentationml/2006/main">
  <p:tag name="AS_UNIQUEID" val="466"/>
</p:tagLst>
</file>

<file path=ppt/tags/tag77.xml><?xml version="1.0" encoding="utf-8"?>
<p:tagLst xmlns:p="http://schemas.openxmlformats.org/presentationml/2006/main">
  <p:tag name="AS_UNIQUEID" val="467"/>
</p:tagLst>
</file>

<file path=ppt/tags/tag78.xml><?xml version="1.0" encoding="utf-8"?>
<p:tagLst xmlns:p="http://schemas.openxmlformats.org/presentationml/2006/main">
  <p:tag name="AS_UNIQUEID" val="263"/>
</p:tagLst>
</file>

<file path=ppt/tags/tag79.xml><?xml version="1.0" encoding="utf-8"?>
<p:tagLst xmlns:p="http://schemas.openxmlformats.org/presentationml/2006/main">
  <p:tag name="AS_UNIQUEID" val="454"/>
</p:tagLst>
</file>

<file path=ppt/tags/tag8.xml><?xml version="1.0" encoding="utf-8"?>
<p:tagLst xmlns:p="http://schemas.openxmlformats.org/presentationml/2006/main">
  <p:tag name="AS_UNIQUEID" val="1961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455"/>
</p:tagLst>
</file>

<file path=ppt/tags/tag81.xml><?xml version="1.0" encoding="utf-8"?>
<p:tagLst xmlns:p="http://schemas.openxmlformats.org/presentationml/2006/main">
  <p:tag name="AS_UNIQUEID" val="456"/>
</p:tagLst>
</file>

<file path=ppt/tags/tag82.xml><?xml version="1.0" encoding="utf-8"?>
<p:tagLst xmlns:p="http://schemas.openxmlformats.org/presentationml/2006/main">
  <p:tag name="AS_UNIQUEID" val="19455"/>
</p:tagLst>
</file>

<file path=ppt/tags/tag83.xml><?xml version="1.0" encoding="utf-8"?>
<p:tagLst xmlns:p="http://schemas.openxmlformats.org/presentationml/2006/main">
  <p:tag name="AS_UNIQUEID" val="19456"/>
</p:tagLst>
</file>

<file path=ppt/tags/tag84.xml><?xml version="1.0" encoding="utf-8"?>
<p:tagLst xmlns:p="http://schemas.openxmlformats.org/presentationml/2006/main">
  <p:tag name="AS_UNIQUEID" val="19457"/>
</p:tagLst>
</file>

<file path=ppt/tags/tag85.xml><?xml version="1.0" encoding="utf-8"?>
<p:tagLst xmlns:p="http://schemas.openxmlformats.org/presentationml/2006/main">
  <p:tag name="AS_UNIQUEID" val="36"/>
</p:tagLst>
</file>

<file path=ppt/tags/tag86.xml><?xml version="1.0" encoding="utf-8"?>
<p:tagLst xmlns:p="http://schemas.openxmlformats.org/presentationml/2006/main">
  <p:tag name="AS_UNIQUEID" val="19693"/>
</p:tagLst>
</file>

<file path=ppt/tags/tag87.xml><?xml version="1.0" encoding="utf-8"?>
<p:tagLst xmlns:p="http://schemas.openxmlformats.org/presentationml/2006/main">
  <p:tag name="AS_UNIQUEID" val="19461"/>
</p:tagLst>
</file>

<file path=ppt/tags/tag88.xml><?xml version="1.0" encoding="utf-8"?>
<p:tagLst xmlns:p="http://schemas.openxmlformats.org/presentationml/2006/main">
  <p:tag name="AS_UNIQUEID" val="19462"/>
</p:tagLst>
</file>

<file path=ppt/tags/tag89.xml><?xml version="1.0" encoding="utf-8"?>
<p:tagLst xmlns:p="http://schemas.openxmlformats.org/presentationml/2006/main">
  <p:tag name="AS_UNIQUEID" val="19464"/>
</p:tagLst>
</file>

<file path=ppt/tags/tag9.xml><?xml version="1.0" encoding="utf-8"?>
<p:tagLst xmlns:p="http://schemas.openxmlformats.org/presentationml/2006/main">
  <p:tag name="AS_UNIQUEID" val="1961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9695"/>
</p:tagLst>
</file>

<file path=ppt/tags/tag91.xml><?xml version="1.0" encoding="utf-8"?>
<p:tagLst xmlns:p="http://schemas.openxmlformats.org/presentationml/2006/main">
  <p:tag name="AS_UNIQUEID" val="19466"/>
</p:tagLst>
</file>

<file path=ppt/tags/tag92.xml><?xml version="1.0" encoding="utf-8"?>
<p:tagLst xmlns:p="http://schemas.openxmlformats.org/presentationml/2006/main">
  <p:tag name="AS_UNIQUEID" val="19467"/>
</p:tagLst>
</file>

<file path=ppt/tags/tag93.xml><?xml version="1.0" encoding="utf-8"?>
<p:tagLst xmlns:p="http://schemas.openxmlformats.org/presentationml/2006/main">
  <p:tag name="AS_UNIQUEID" val="19468"/>
</p:tagLst>
</file>

<file path=ppt/tags/tag94.xml><?xml version="1.0" encoding="utf-8"?>
<p:tagLst xmlns:p="http://schemas.openxmlformats.org/presentationml/2006/main">
  <p:tag name="AS_UNIQUEID" val="19469"/>
</p:tagLst>
</file>

<file path=ppt/tags/tag95.xml><?xml version="1.0" encoding="utf-8"?>
<p:tagLst xmlns:p="http://schemas.openxmlformats.org/presentationml/2006/main">
  <p:tag name="AS_UNIQUEID" val="19470"/>
</p:tagLst>
</file>

<file path=ppt/tags/tag96.xml><?xml version="1.0" encoding="utf-8"?>
<p:tagLst xmlns:p="http://schemas.openxmlformats.org/presentationml/2006/main">
  <p:tag name="AS_UNIQUEID" val="19697"/>
</p:tagLst>
</file>

<file path=ppt/tags/tag97.xml><?xml version="1.0" encoding="utf-8"?>
<p:tagLst xmlns:p="http://schemas.openxmlformats.org/presentationml/2006/main">
  <p:tag name="AS_UNIQUEID" val="19472"/>
</p:tagLst>
</file>

<file path=ppt/tags/tag98.xml><?xml version="1.0" encoding="utf-8"?>
<p:tagLst xmlns:p="http://schemas.openxmlformats.org/presentationml/2006/main">
  <p:tag name="AS_UNIQUEID" val="19699"/>
</p:tagLst>
</file>

<file path=ppt/tags/tag99.xml><?xml version="1.0" encoding="utf-8"?>
<p:tagLst xmlns:p="http://schemas.openxmlformats.org/presentationml/2006/main">
  <p:tag name="AS_UNIQUEID" val="1970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6097</Words>
  <Application>WPS 演示</Application>
  <PresentationFormat/>
  <Paragraphs>338</Paragraphs>
  <Slides>23</Slides>
  <Notes>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Wingdings</vt:lpstr>
      <vt:lpstr>微软雅黑</vt:lpstr>
      <vt:lpstr>楷体</vt:lpstr>
      <vt:lpstr>Heiti SC Light</vt:lpstr>
      <vt:lpstr>黑体</vt:lpstr>
      <vt:lpstr>仿宋</vt:lpstr>
      <vt:lpstr>Arial Unicode MS</vt:lpstr>
      <vt:lpstr>Calibri</vt:lpstr>
      <vt:lpstr>Times New Roman</vt:lpstr>
      <vt:lpstr>方正中等线简体</vt:lpstr>
      <vt:lpstr>Arial</vt:lpstr>
      <vt:lpstr>华文行楷</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shirley</cp:lastModifiedBy>
  <cp:revision>4</cp:revision>
  <cp:lastPrinted>2025-01-03T16:08:00Z</cp:lastPrinted>
  <dcterms:created xsi:type="dcterms:W3CDTF">2025-01-03T16:08:00Z</dcterms:created>
  <dcterms:modified xsi:type="dcterms:W3CDTF">2025-01-10T07:54:24Z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CCD8BE90EC5E48BF9CF6497EF6E00EF5_12</vt:lpwstr>
  </property>
  <property fmtid="{D5CDD505-2E9C-101B-9397-08002B2CF9AE}" pid="7" name="KSOProductBuildVer">
    <vt:lpwstr>2052-12.1.0.19770</vt:lpwstr>
  </property>
</Properties>
</file>