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260" r:id="rId4"/>
    <p:sldId id="261" r:id="rId6"/>
    <p:sldId id="258" r:id="rId7"/>
    <p:sldId id="263" r:id="rId8"/>
    <p:sldId id="264" r:id="rId9"/>
    <p:sldId id="280" r:id="rId10"/>
    <p:sldId id="281" r:id="rId11"/>
    <p:sldId id="267" r:id="rId12"/>
    <p:sldId id="259" r:id="rId13"/>
    <p:sldId id="268" r:id="rId14"/>
    <p:sldId id="269" r:id="rId15"/>
    <p:sldId id="271" r:id="rId16"/>
    <p:sldId id="297" r:id="rId17"/>
    <p:sldId id="270" r:id="rId18"/>
    <p:sldId id="272" r:id="rId19"/>
    <p:sldId id="274" r:id="rId20"/>
    <p:sldId id="275" r:id="rId21"/>
    <p:sldId id="276" r:id="rId22"/>
    <p:sldId id="277" r:id="rId23"/>
    <p:sldId id="278" r:id="rId24"/>
    <p:sldId id="279"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cmAuthor id="4" name="作者" initials="A" lastIdx="0" clrIdx="3"/>
  <p:cmAuthor id="0" name="微软用户" initials="微软用户" lastIdx="0" clrIdx="0"/>
  <p:cmAuthor id="3" name="Author" initials="A" lastIdx="0" clrIdx="2"/>
  <p:cmAuthor id="7" name="www.xkb1.com" initials="" lastIdx="0" clrIdx="1"/>
  <p:cmAuthor id="8" name="lenovo" initials="" lastIdx="0" clrIdx="0"/>
  <p:cmAuthor id="9" name="dongyu" initials="" lastIdx="0" clrIdx="8"/>
  <p:cmAuthor id="5" name="xkb1.com" initials="" lastIdx="0" clrIdx="0"/>
  <p:cmAuthor id="6" name="xiaoxuan Zeng" initials="" lastIdx="0" clrIdx="0"/>
  <p:cmAuthor id="10" name="yuuu" initials="y" lastIdx="0" clrIdx="9"/>
  <p:cmAuthor id="12" name="user" initials="" lastIdx="0" clrIdx="0"/>
  <p:cmAuthor id="13" name="杜B格小生" initials="" lastIdx="0" clrIdx="0"/>
  <p:cmAuthor id="14" name="222" initials="" lastIdx="0" clrIdx="0"/>
  <p:cmAuthor id="15" name="Vivian Liu" initials="" lastIdx="0" clrIdx="1"/>
  <p:cmAuthor id="16" name="刘浩" initials="" lastIdx="0" clrIdx="0"/>
  <p:cmAuthor id="17" name="孙宇婷" initials="" lastIdx="0" clrIdx="21"/>
  <p:cmAuthor id="18" name="未知用户1" initials="未知用户1" lastIdx="0" clrIdx="0"/>
  <p:cmAuthor id="19" name="Windows 用户" initials="" lastIdx="0" clrIdx="0"/>
  <p:cmAuthor id="20" name="ASUS" initials="" lastIdx="0" clrIdx="0"/>
  <p:cmAuthor id="21" name="li marry" initials="" lastIdx="0" clrIdx="0"/>
  <p:cmAuthor id="11" name="86137" initials="8" lastIdx="0" clrIdx="10"/>
  <p:cmAuthor id="76" name="叶 思冰" initials="叶" lastIdx="0" clrIdx="25"/>
  <p:cmAuthor id="23" name="xj" initials="" lastIdx="0" clrIdx="23"/>
  <p:cmAuthor id="24" name="古" initials="" lastIdx="0" clrIdx="24"/>
  <p:cmAuthor id="25" name="李彦利" initials="" lastIdx="0" clrIdx="25"/>
  <p:cmAuthor id="26" name="刘刘" initials="" lastIdx="0" clrIdx="20"/>
  <p:cmAuthor id="22" name="微软中国" initials="微" lastIdx="0" clrIdx="0"/>
  <p:cmAuthor id="2000" name="张瑞霞" initials="authorId_524709945" lastIdx="0" clrIdx="0"/>
  <p:cmAuthor id="2001" name="Dino._6ZFrB7nA" initials="authorId_1257418890" lastIdx="0" clrIdx="1"/>
  <p:cmAuthor id="49837069" name="DELL" initials="D" lastIdx="0" clrIdx="25"/>
  <p:cmAuthor id="27" name="86136" initials="8" lastIdx="0" clrIdx="26"/>
  <p:cmAuthor id="28" name="nijingen" initials="n" lastIdx="0" clrIdx="27"/>
  <p:cmAuthor id="29" name="86151" initials="8" lastIdx="0" clrIdx="28"/>
  <p:cmAuthor id="31" name="Echo" initials="E" lastIdx="0" clrIdx="30"/>
  <p:cmAuthor id="32" name="陈庆" initials="陈" lastIdx="0" clrIdx="31"/>
  <p:cmAuthor id="77" name="wang yansheng" initials="wy" lastIdx="0" clrIdx="26"/>
  <p:cmAuthor id="34" name="a'su's" initials="a" lastIdx="0" clrIdx="33"/>
  <p:cmAuthor id="36" name="陈芳" initials="A" lastIdx="0" clrIdx="35"/>
  <p:cmAuthor id="37" name="邹 嘉豪" initials="" lastIdx="0" clrIdx="25"/>
  <p:cmAuthor id="38" name="NFB" initials="N" lastIdx="0" clrIdx="14"/>
  <p:cmAuthor id="41" name="EXX008" initials="E" lastIdx="0" clrIdx="40"/>
  <p:cmAuthor id="33" name="86138" initials="8" lastIdx="0" clrIdx="33"/>
  <p:cmAuthor id="42" name="1" initials="1" lastIdx="0" clrIdx="41"/>
  <p:cmAuthor id="30" name="LJH" initials="L" lastIdx="0" clrIdx="0"/>
  <p:cmAuthor id="2" name="weihua" initials="w" lastIdx="0" clrIdx="1"/>
  <p:cmAuthor id="45" name="longyaohua" initials="l" lastIdx="0" clrIdx="44"/>
  <p:cmAuthor id="44" name="jinjuan" initials="j" lastIdx="0" clrIdx="43"/>
  <p:cmAuthor id="46" name="纪小欢" initials="纪" lastIdx="0" clrIdx="45"/>
  <p:cmAuthor id="43" name="seewo" initials="s" lastIdx="0" clrIdx="42"/>
  <p:cmAuthor id="40" name="lishanghe" initials="l" lastIdx="0" clrIdx="39"/>
  <p:cmAuthor id="39" name="可飞 孙" initials="可飞" lastIdx="0" clrIdx="28"/>
  <p:cmAuthor id="75" name="未知用户2" initials="未知用户2" lastIdx="0" clrIdx="41"/>
  <p:cmAuthor id="49" name="阿斯蒂芬" initials="阿" lastIdx="0" clrIdx="4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0" Type="http://schemas.openxmlformats.org/officeDocument/2006/relationships/tags" Target="tags/tag230.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28E6BFA5-3D74-44D7-98C7-5E1073141EC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25916A0A-D5A5-4629-8880-7B2900ADC5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image" Target="../media/image1.jpe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3" name="矩形 2"/>
          <p:cNvSpPr/>
          <p:nvPr userDrawn="1">
            <p:custDataLst>
              <p:tags r:id="rId4"/>
            </p:custDataLst>
          </p:nvPr>
        </p:nvSpPr>
        <p:spPr>
          <a:xfrm>
            <a:off x="0" y="0"/>
            <a:ext cx="12192000" cy="6858001"/>
          </a:xfrm>
          <a:prstGeom prst="rect">
            <a:avLst/>
          </a:prstGeom>
          <a:gradFill>
            <a:gsLst>
              <a:gs pos="0">
                <a:schemeClr val="bg1">
                  <a:alpha val="27000"/>
                </a:schemeClr>
              </a:gs>
              <a:gs pos="6400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73.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2.png"/><Relationship Id="rId20" Type="http://schemas.openxmlformats.org/officeDocument/2006/relationships/tags" Target="../tags/tag72.xml"/><Relationship Id="rId2" Type="http://schemas.openxmlformats.org/officeDocument/2006/relationships/slideLayout" Target="../slideLayouts/slideLayout2.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7.xml"/><Relationship Id="rId4" Type="http://schemas.openxmlformats.org/officeDocument/2006/relationships/image" Target="../media/image3.pn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image" Target="../media/image7.png"/><Relationship Id="rId6" Type="http://schemas.openxmlformats.org/officeDocument/2006/relationships/tags" Target="../tags/tag144.xml"/><Relationship Id="rId5" Type="http://schemas.openxmlformats.org/officeDocument/2006/relationships/image" Target="../media/image6.png"/><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image" Target="../media/image5.png"/><Relationship Id="rId15" Type="http://schemas.openxmlformats.org/officeDocument/2006/relationships/notesSlide" Target="../notesSlides/notesSlide5.xml"/><Relationship Id="rId14" Type="http://schemas.openxmlformats.org/officeDocument/2006/relationships/slideLayout" Target="../slideLayouts/slideLayout12.xml"/><Relationship Id="rId13" Type="http://schemas.openxmlformats.org/officeDocument/2006/relationships/image" Target="../media/image8.jpeg"/><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tags" Target="../tags/tag141.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image" Target="../media/image10.png"/><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image" Target="../media/image11.jpeg"/><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tags" Target="../tags/tag191.xml"/><Relationship Id="rId1" Type="http://schemas.openxmlformats.org/officeDocument/2006/relationships/tags" Target="../tags/tag190.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79.xml"/><Relationship Id="rId4" Type="http://schemas.openxmlformats.org/officeDocument/2006/relationships/image" Target="../media/image4.png"/><Relationship Id="rId3" Type="http://schemas.openxmlformats.org/officeDocument/2006/relationships/tags" Target="../tags/tag78.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s>
</file>

<file path=ppt/slides/_rels/slide3.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tags" Target="../tags/tag92.xml"/><Relationship Id="rId1" Type="http://schemas.openxmlformats.org/officeDocument/2006/relationships/tags" Target="../tags/tag83.xml"/></Relationships>
</file>

<file path=ppt/slides/_rels/slide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image" Target="../media/image7.png"/><Relationship Id="rId6" Type="http://schemas.openxmlformats.org/officeDocument/2006/relationships/tags" Target="../tags/tag99.xml"/><Relationship Id="rId5" Type="http://schemas.openxmlformats.org/officeDocument/2006/relationships/image" Target="../media/image6.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5.png"/><Relationship Id="rId17" Type="http://schemas.openxmlformats.org/officeDocument/2006/relationships/notesSlide" Target="../notesSlides/notesSlide3.xml"/><Relationship Id="rId16" Type="http://schemas.openxmlformats.org/officeDocument/2006/relationships/slideLayout" Target="../slideLayouts/slideLayout12.xml"/><Relationship Id="rId15" Type="http://schemas.openxmlformats.org/officeDocument/2006/relationships/image" Target="../media/image9.png"/><Relationship Id="rId14" Type="http://schemas.openxmlformats.org/officeDocument/2006/relationships/tags" Target="../tags/tag105.xml"/><Relationship Id="rId13" Type="http://schemas.openxmlformats.org/officeDocument/2006/relationships/image" Target="../media/image8.jpeg"/><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5114290" y="2008505"/>
            <a:ext cx="7089775" cy="2717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6346509" y="541020"/>
            <a:ext cx="4624705" cy="2306955"/>
          </a:xfrm>
          <a:prstGeom prst="rect">
            <a:avLst/>
          </a:prstGeom>
          <a:noFill/>
        </p:spPr>
        <p:txBody>
          <a:bodyPr wrap="none" rtlCol="0">
            <a:spAutoFit/>
          </a:bodyPr>
          <a:lstStyle/>
          <a:p>
            <a:pPr algn="ctr" fontAlgn="auto">
              <a:lnSpc>
                <a:spcPct val="150000"/>
              </a:lnSpc>
            </a:pPr>
            <a:r>
              <a:rPr lang="zh-CN" altLang="zh-CN" sz="2800" b="1">
                <a:latin typeface="微软雅黑" panose="020B0503020204020204" charset="-122"/>
                <a:ea typeface="微软雅黑" panose="020B0503020204020204" charset="-122"/>
                <a:cs typeface="微软雅黑" panose="020B0503020204020204" charset="-122"/>
              </a:rPr>
              <a:t>《法律与生活》</a:t>
            </a:r>
            <a:endParaRPr lang="zh-CN" altLang="zh-CN" sz="2800" b="1">
              <a:latin typeface="微软雅黑" panose="020B0503020204020204" charset="-122"/>
              <a:ea typeface="微软雅黑" panose="020B0503020204020204" charset="-122"/>
              <a:cs typeface="微软雅黑" panose="020B0503020204020204" charset="-122"/>
            </a:endParaRPr>
          </a:p>
          <a:p>
            <a:pPr algn="ctr" fontAlgn="auto">
              <a:lnSpc>
                <a:spcPct val="150000"/>
              </a:lnSpc>
            </a:pPr>
            <a:r>
              <a:rPr lang="zh-CN" altLang="zh-CN" sz="2800" b="1">
                <a:latin typeface="微软雅黑" panose="020B0503020204020204" charset="-122"/>
                <a:ea typeface="微软雅黑" panose="020B0503020204020204" charset="-122"/>
                <a:cs typeface="微软雅黑" panose="020B0503020204020204" charset="-122"/>
              </a:rPr>
              <a:t>第五课 </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在和睦家庭中成长</a:t>
            </a:r>
            <a:endParaRPr lang="zh-CN" altLang="zh-CN" sz="32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algn="ctr" fontAlgn="auto">
              <a:lnSpc>
                <a:spcPct val="150000"/>
              </a:lnSpc>
            </a:pPr>
            <a:endParaRPr lang="zh-CN" altLang="zh-CN" sz="40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1" name="任意多边形: 形状 10"/>
          <p:cNvSpPr/>
          <p:nvPr>
            <p:custDataLst>
              <p:tags r:id="rId3"/>
            </p:custDataLst>
          </p:nvPr>
        </p:nvSpPr>
        <p:spPr>
          <a:xfrm flipV="1">
            <a:off x="0" y="0"/>
            <a:ext cx="5889776" cy="6858000"/>
          </a:xfrm>
          <a:custGeom>
            <a:avLst/>
            <a:gdLst>
              <a:gd name="connsiteX0" fmla="*/ 0 w 5838092"/>
              <a:gd name="connsiteY0" fmla="*/ 6797820 h 6797820"/>
              <a:gd name="connsiteX1" fmla="*/ 4184568 w 5838092"/>
              <a:gd name="connsiteY1" fmla="*/ 6797820 h 6797820"/>
              <a:gd name="connsiteX2" fmla="*/ 5838092 w 5838092"/>
              <a:gd name="connsiteY2" fmla="*/ 3398910 h 6797820"/>
              <a:gd name="connsiteX3" fmla="*/ 4184568 w 5838092"/>
              <a:gd name="connsiteY3" fmla="*/ 0 h 6797820"/>
              <a:gd name="connsiteX4" fmla="*/ 0 w 5838092"/>
              <a:gd name="connsiteY4" fmla="*/ 0 h 6797820"/>
              <a:gd name="connsiteX5" fmla="*/ 0 w 5838092"/>
              <a:gd name="connsiteY5" fmla="*/ 3398910 h 679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8092" h="6797820">
                <a:moveTo>
                  <a:pt x="0" y="6797820"/>
                </a:moveTo>
                <a:lnTo>
                  <a:pt x="4184568" y="6797820"/>
                </a:lnTo>
                <a:lnTo>
                  <a:pt x="5838092" y="3398910"/>
                </a:lnTo>
                <a:lnTo>
                  <a:pt x="4184568" y="0"/>
                </a:lnTo>
                <a:lnTo>
                  <a:pt x="0" y="0"/>
                </a:lnTo>
                <a:lnTo>
                  <a:pt x="0" y="3398910"/>
                </a:lnTo>
                <a:close/>
              </a:path>
            </a:pathLst>
          </a:custGeom>
          <a:blipFill dpi="0" rotWithShape="1">
            <a:blip r:embed="rId4"/>
            <a:stretch>
              <a:fillRect l="-6476" t="-1493" r="-75258" b="-2559"/>
            </a:stretch>
          </a:bli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ea"/>
              <a:cs typeface="+mn-ea"/>
            </a:endParaRPr>
          </a:p>
        </p:txBody>
      </p:sp>
      <p:sp>
        <p:nvSpPr>
          <p:cNvPr id="3" name="文本框 2"/>
          <p:cNvSpPr txBox="1"/>
          <p:nvPr>
            <p:custDataLst>
              <p:tags r:id="rId5"/>
            </p:custDataLst>
          </p:nvPr>
        </p:nvSpPr>
        <p:spPr>
          <a:xfrm>
            <a:off x="5593080" y="3075305"/>
            <a:ext cx="6381115" cy="3138170"/>
          </a:xfrm>
          <a:prstGeom prst="rect">
            <a:avLst/>
          </a:prstGeom>
          <a:noFill/>
        </p:spPr>
        <p:txBody>
          <a:bodyPr wrap="square" rtlCol="0">
            <a:spAutoFit/>
          </a:bodyPr>
          <a:lstStyle/>
          <a:p>
            <a:pPr algn="ctr" fontAlgn="auto">
              <a:lnSpc>
                <a:spcPct val="150000"/>
              </a:lnSpc>
            </a:pPr>
            <a:r>
              <a:rPr lang="zh-CN" altLang="zh-CN" sz="4400" b="1">
                <a:solidFill>
                  <a:srgbClr val="FF0000"/>
                </a:solidFill>
                <a:latin typeface="微软雅黑" panose="020B0503020204020204" charset="-122"/>
                <a:ea typeface="微软雅黑" panose="020B0503020204020204" charset="-122"/>
                <a:cs typeface="微软雅黑" panose="020B0503020204020204" charset="-122"/>
                <a:sym typeface="+mn-ea"/>
              </a:rPr>
              <a:t>第一框</a:t>
            </a:r>
            <a:endParaRPr lang="zh-CN" altLang="zh-CN" sz="4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pPr>
            <a:r>
              <a:rPr lang="zh-CN" altLang="zh-CN" sz="4400" b="1">
                <a:solidFill>
                  <a:srgbClr val="FF0000"/>
                </a:solidFill>
                <a:latin typeface="微软雅黑" panose="020B0503020204020204" charset="-122"/>
                <a:ea typeface="微软雅黑" panose="020B0503020204020204" charset="-122"/>
                <a:cs typeface="微软雅黑" panose="020B0503020204020204" charset="-122"/>
                <a:sym typeface="+mn-ea"/>
              </a:rPr>
              <a:t>家和万事兴 </a:t>
            </a:r>
            <a:endParaRPr lang="zh-CN" altLang="zh-CN" sz="4400" b="1">
              <a:solidFill>
                <a:srgbClr val="FF0000"/>
              </a:solidFill>
              <a:latin typeface="微软雅黑" panose="020B0503020204020204" charset="-122"/>
              <a:ea typeface="微软雅黑" panose="020B0503020204020204" charset="-122"/>
              <a:cs typeface="微软雅黑" panose="020B0503020204020204" charset="-122"/>
            </a:endParaRPr>
          </a:p>
          <a:p>
            <a:pPr algn="ctr" fontAlgn="auto">
              <a:lnSpc>
                <a:spcPct val="150000"/>
              </a:lnSpc>
            </a:pPr>
            <a:endParaRPr lang="zh-CN" altLang="zh-CN" sz="4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图片 17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flipH="1">
            <a:off x="-2" y="-1"/>
            <a:ext cx="2931887" cy="1662918"/>
          </a:xfrm>
          <a:prstGeom prst="rect">
            <a:avLst/>
          </a:prstGeom>
        </p:spPr>
      </p:pic>
      <p:grpSp>
        <p:nvGrpSpPr>
          <p:cNvPr id="48" name="组合 47"/>
          <p:cNvGrpSpPr/>
          <p:nvPr>
            <p:custDataLst>
              <p:tags r:id="rId3"/>
            </p:custDataLst>
          </p:nvPr>
        </p:nvGrpSpPr>
        <p:grpSpPr>
          <a:xfrm>
            <a:off x="0" y="4487322"/>
            <a:ext cx="12191999" cy="2370679"/>
            <a:chOff x="0" y="4487322"/>
            <a:chExt cx="12191999" cy="2370679"/>
          </a:xfrm>
        </p:grpSpPr>
        <p:pic>
          <p:nvPicPr>
            <p:cNvPr id="49" name="图片 4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237740" y="4487322"/>
              <a:ext cx="9716521" cy="2240120"/>
            </a:xfrm>
            <a:prstGeom prst="rect">
              <a:avLst/>
            </a:prstGeom>
          </p:spPr>
        </p:pic>
        <p:pic>
          <p:nvPicPr>
            <p:cNvPr id="50" name="图片 4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5090161"/>
              <a:ext cx="12191999" cy="1767840"/>
            </a:xfrm>
            <a:prstGeom prst="rect">
              <a:avLst/>
            </a:prstGeom>
            <a:effectLst/>
          </p:spPr>
        </p:pic>
      </p:grpSp>
      <p:sp>
        <p:nvSpPr>
          <p:cNvPr id="53" name="Rectangle 5"/>
          <p:cNvSpPr>
            <a:spLocks noChangeArrowheads="1"/>
          </p:cNvSpPr>
          <p:nvPr>
            <p:custDataLst>
              <p:tags r:id="rId8"/>
            </p:custDataLst>
          </p:nvPr>
        </p:nvSpPr>
        <p:spPr bwMode="auto">
          <a:xfrm>
            <a:off x="701675" y="2760345"/>
            <a:ext cx="10788650" cy="9772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lnSpc>
                <a:spcPct val="120000"/>
              </a:lnSpc>
              <a:spcBef>
                <a:spcPct val="0"/>
              </a:spcBef>
              <a:spcAft>
                <a:spcPct val="0"/>
              </a:spcAft>
            </a:pPr>
            <a:r>
              <a:rPr lang="zh-CN" altLang="en-US" sz="4800" b="1">
                <a:ln cmpd="sng">
                  <a:noFill/>
                  <a:prstDash val="solid"/>
                </a:ln>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楷体" panose="02010609060101010101" charset="-122"/>
                <a:sym typeface="+mn-ea"/>
              </a:rPr>
              <a:t>敬老是义务</a:t>
            </a:r>
            <a:endParaRPr lang="zh-CN" altLang="en-US" sz="4800" b="1">
              <a:ln cmpd="sng">
                <a:noFill/>
                <a:prstDash val="solid"/>
              </a:ln>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楷体" panose="02010609060101010101" charset="-122"/>
              <a:sym typeface="+mn-ea"/>
            </a:endParaRPr>
          </a:p>
        </p:txBody>
      </p:sp>
      <p:grpSp>
        <p:nvGrpSpPr>
          <p:cNvPr id="40" name="组合 39"/>
          <p:cNvGrpSpPr/>
          <p:nvPr>
            <p:custDataLst>
              <p:tags r:id="rId9"/>
            </p:custDataLst>
          </p:nvPr>
        </p:nvGrpSpPr>
        <p:grpSpPr>
          <a:xfrm>
            <a:off x="1075055" y="1251598"/>
            <a:ext cx="3683000" cy="758893"/>
            <a:chOff x="4737100" y="3094623"/>
            <a:chExt cx="2717800" cy="454051"/>
          </a:xfrm>
        </p:grpSpPr>
        <p:sp>
          <p:nvSpPr>
            <p:cNvPr id="41" name="圆角矩形 52"/>
            <p:cNvSpPr/>
            <p:nvPr>
              <p:custDataLst>
                <p:tags r:id="rId10"/>
              </p:custDataLst>
            </p:nvPr>
          </p:nvSpPr>
          <p:spPr>
            <a:xfrm>
              <a:off x="4737100" y="3094623"/>
              <a:ext cx="2717800" cy="454051"/>
            </a:xfrm>
            <a:prstGeom prst="roundRect">
              <a:avLst>
                <a:gd name="adj" fmla="val 50000"/>
              </a:avLst>
            </a:prstGeom>
            <a:solidFill>
              <a:srgbClr val="C00000"/>
            </a:solidFill>
            <a:ln>
              <a:noFill/>
            </a:ln>
            <a:effectLst/>
          </p:spPr>
          <p:txBody>
            <a:bodyPr vert="horz" wrap="square" lIns="91440" tIns="45720" rIns="91440" bIns="45720" numCol="1" anchor="t" anchorCtr="0" compatLnSpc="1"/>
            <a:lstStyle/>
            <a:p>
              <a:endParaRPr lang="zh-CN" altLang="en-US" sz="3200" b="1">
                <a:solidFill>
                  <a:schemeClr val="accent6">
                    <a:lumMod val="20000"/>
                    <a:lumOff val="80000"/>
                  </a:schemeClr>
                </a:solidFill>
              </a:endParaRPr>
            </a:p>
          </p:txBody>
        </p:sp>
        <p:sp>
          <p:nvSpPr>
            <p:cNvPr id="42" name="Rectangle 5"/>
            <p:cNvSpPr>
              <a:spLocks noChangeArrowheads="1"/>
            </p:cNvSpPr>
            <p:nvPr>
              <p:custDataLst>
                <p:tags r:id="rId11"/>
              </p:custDataLst>
            </p:nvPr>
          </p:nvSpPr>
          <p:spPr bwMode="auto">
            <a:xfrm>
              <a:off x="5279710" y="3102974"/>
              <a:ext cx="1632585" cy="4228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4000" spc="600">
                  <a:ln cmpd="sng">
                    <a:noFill/>
                    <a:prstDash val="solid"/>
                  </a:ln>
                  <a:solidFill>
                    <a:schemeClr val="bg1"/>
                  </a:solidFill>
                  <a:latin typeface="Heiti SC Light" charset="-122"/>
                  <a:ea typeface="Heiti SC Light" charset="-122"/>
                </a:rPr>
                <a:t>议题二</a:t>
              </a:r>
              <a:endParaRPr lang="zh-CN" altLang="en-US" sz="4000" spc="600">
                <a:ln cmpd="sng">
                  <a:noFill/>
                  <a:prstDash val="solid"/>
                </a:ln>
                <a:solidFill>
                  <a:schemeClr val="bg1"/>
                </a:solidFill>
                <a:latin typeface="Heiti SC Light" charset="-122"/>
                <a:ea typeface="Heiti SC Light" charset="-122"/>
              </a:endParaRPr>
            </a:p>
          </p:txBody>
        </p:sp>
      </p:grpSp>
      <p:pic>
        <p:nvPicPr>
          <p:cNvPr id="2" name="图片 1"/>
          <p:cNvPicPr>
            <a:picLocks noChangeAspect="1"/>
          </p:cNvPicPr>
          <p:nvPr>
            <p:custDataLst>
              <p:tags r:id="rId12"/>
            </p:custDataLst>
          </p:nvPr>
        </p:nvPicPr>
        <p:blipFill>
          <a:blip r:embed="rId13">
            <a:alphaModFix amt="92000"/>
          </a:blip>
          <a:srcRect l="26781" t="6297" r="22323" b="6297"/>
          <a:stretch>
            <a:fillRect/>
          </a:stretch>
        </p:blipFill>
        <p:spPr>
          <a:xfrm>
            <a:off x="10229215" y="199390"/>
            <a:ext cx="1726565" cy="1668780"/>
          </a:xfrm>
          <a:prstGeom prst="ellipse">
            <a:avLst/>
          </a:prstGeom>
          <a:ln>
            <a:noFill/>
          </a:ln>
          <a:effectLst>
            <a:softEdge rad="190500"/>
          </a:effec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04470" y="255905"/>
            <a:ext cx="10956290" cy="632460"/>
          </a:xfrm>
          <a:prstGeom prst="rect">
            <a:avLst/>
          </a:prstGeom>
          <a:noFill/>
        </p:spPr>
        <p:txBody>
          <a:bodyPr wrap="square" rtlCol="0">
            <a:spAutoFit/>
          </a:bodyPr>
          <a:lstStyle/>
          <a:p>
            <a:pPr algn="l" fontAlgn="auto">
              <a:lnSpc>
                <a:spcPct val="110000"/>
              </a:lnSpc>
              <a:buClrTx/>
              <a:buSzTx/>
              <a:buFont typeface="Arial" panose="020B0604020202020204" pitchFamily="34" charset="0"/>
              <a:buNone/>
            </a:pPr>
            <a:r>
              <a:rPr lang="en-US" altLang="zh-CN" sz="3200" b="1">
                <a:solidFill>
                  <a:srgbClr val="002060"/>
                </a:solidFill>
                <a:latin typeface="微软雅黑" panose="020B0503020204020204" charset="-122"/>
                <a:ea typeface="微软雅黑" panose="020B0503020204020204" charset="-122"/>
                <a:cs typeface="微软雅黑" panose="020B0503020204020204" charset="-122"/>
                <a:sym typeface="+mn-ea"/>
              </a:rPr>
              <a:t>1.</a:t>
            </a:r>
            <a:r>
              <a:rPr lang="zh-CN" altLang="en-US" sz="3200" b="1">
                <a:solidFill>
                  <a:srgbClr val="002060"/>
                </a:solidFill>
                <a:latin typeface="微软雅黑" panose="020B0503020204020204" charset="-122"/>
                <a:ea typeface="微软雅黑" panose="020B0503020204020204" charset="-122"/>
                <a:cs typeface="微软雅黑" panose="020B0503020204020204" charset="-122"/>
                <a:sym typeface="+mn-ea"/>
              </a:rPr>
              <a:t>成年子女对父母有赡养的义务（两个要求）</a:t>
            </a:r>
            <a:endParaRPr lang="en-US" altLang="zh-CN" sz="32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2"/>
            </p:custDataLst>
          </p:nvPr>
        </p:nvSpPr>
        <p:spPr>
          <a:xfrm>
            <a:off x="204470" y="1190625"/>
            <a:ext cx="11556365" cy="1931035"/>
          </a:xfrm>
          <a:prstGeom prst="rect">
            <a:avLst/>
          </a:prstGeom>
          <a:noFill/>
          <a:ln>
            <a:solidFill>
              <a:srgbClr val="FF0000"/>
            </a:solidFill>
            <a:prstDash val="dashDot"/>
          </a:ln>
        </p:spPr>
        <p:txBody>
          <a:bodyPr wrap="square">
            <a:noAutofit/>
          </a:bodyPr>
          <a:lstStyle/>
          <a:p>
            <a:pPr marL="514350" indent="-514350" fontAlgn="auto">
              <a:lnSpc>
                <a:spcPct val="100000"/>
              </a:lnSpc>
              <a:spcAft>
                <a:spcPct val="0"/>
              </a:spcAft>
              <a:buFont typeface="+mj-ea"/>
              <a:buAutoNum type="circleNumDbPlain"/>
            </a:pPr>
            <a:r>
              <a:rPr lang="zh-CN" sz="2800" b="1">
                <a:solidFill>
                  <a:prstClr val="black"/>
                </a:solidFill>
                <a:latin typeface="微软雅黑" panose="020B0503020204020204" charset="-122"/>
                <a:ea typeface="微软雅黑" panose="020B0503020204020204" charset="-122"/>
                <a:sym typeface="+mn-ea"/>
              </a:rPr>
              <a:t>赡养父母，要求子女</a:t>
            </a:r>
            <a:r>
              <a:rPr lang="zh-CN" altLang="en-US" sz="2800" b="1" kern="100">
                <a:solidFill>
                  <a:srgbClr val="C00000"/>
                </a:solidFill>
                <a:latin typeface="微软雅黑" panose="020B0503020204020204" charset="-122"/>
                <a:ea typeface="微软雅黑" panose="020B0503020204020204" charset="-122"/>
                <a:cs typeface="微软雅黑" panose="020B0503020204020204" charset="-122"/>
                <a:sym typeface="+mn-ea"/>
              </a:rPr>
              <a:t>经济上</a:t>
            </a:r>
            <a:r>
              <a:rPr lang="zh-CN" altLang="en-US" sz="2800" b="1" kern="100">
                <a:latin typeface="微软雅黑" panose="020B0503020204020204" charset="-122"/>
                <a:ea typeface="微软雅黑" panose="020B0503020204020204" charset="-122"/>
                <a:cs typeface="微软雅黑" panose="020B0503020204020204" charset="-122"/>
                <a:sym typeface="+mn-ea"/>
              </a:rPr>
              <a:t>供养父母、</a:t>
            </a:r>
            <a:r>
              <a:rPr lang="zh-CN" altLang="en-US" sz="2800" b="1" kern="100">
                <a:solidFill>
                  <a:srgbClr val="C00000"/>
                </a:solidFill>
                <a:latin typeface="微软雅黑" panose="020B0503020204020204" charset="-122"/>
                <a:ea typeface="微软雅黑" panose="020B0503020204020204" charset="-122"/>
                <a:cs typeface="微软雅黑" panose="020B0503020204020204" charset="-122"/>
                <a:sym typeface="+mn-ea"/>
              </a:rPr>
              <a:t>生活上</a:t>
            </a:r>
            <a:r>
              <a:rPr lang="zh-CN" altLang="en-US" sz="2800" b="1" kern="100">
                <a:latin typeface="微软雅黑" panose="020B0503020204020204" charset="-122"/>
                <a:ea typeface="微软雅黑" panose="020B0503020204020204" charset="-122"/>
                <a:cs typeface="微软雅黑" panose="020B0503020204020204" charset="-122"/>
                <a:sym typeface="+mn-ea"/>
              </a:rPr>
              <a:t>照料父母、</a:t>
            </a:r>
            <a:r>
              <a:rPr lang="zh-CN" altLang="en-US" sz="2800" b="1" kern="100">
                <a:solidFill>
                  <a:srgbClr val="C00000"/>
                </a:solidFill>
                <a:latin typeface="微软雅黑" panose="020B0503020204020204" charset="-122"/>
                <a:ea typeface="微软雅黑" panose="020B0503020204020204" charset="-122"/>
                <a:cs typeface="微软雅黑" panose="020B0503020204020204" charset="-122"/>
                <a:sym typeface="+mn-ea"/>
              </a:rPr>
              <a:t>精神上</a:t>
            </a:r>
            <a:r>
              <a:rPr lang="zh-CN" altLang="en-US" sz="2800" b="1" kern="100">
                <a:latin typeface="微软雅黑" panose="020B0503020204020204" charset="-122"/>
                <a:ea typeface="微软雅黑" panose="020B0503020204020204" charset="-122"/>
                <a:cs typeface="微软雅黑" panose="020B0503020204020204" charset="-122"/>
                <a:sym typeface="+mn-ea"/>
              </a:rPr>
              <a:t>慰藉父母，照顾父母的</a:t>
            </a:r>
            <a:r>
              <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rPr>
              <a:t>特殊需要。</a:t>
            </a:r>
            <a:endPar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514350" indent="-514350" fontAlgn="auto">
              <a:lnSpc>
                <a:spcPct val="100000"/>
              </a:lnSpc>
              <a:spcAft>
                <a:spcPct val="0"/>
              </a:spcAft>
              <a:buFont typeface="+mj-ea"/>
              <a:buAutoNum type="circleNumDbPlain"/>
            </a:pPr>
            <a:r>
              <a:rPr lang="zh-CN" sz="2800" b="1">
                <a:solidFill>
                  <a:prstClr val="black"/>
                </a:solidFill>
                <a:latin typeface="微软雅黑" panose="020B0503020204020204" charset="-122"/>
                <a:ea typeface="微软雅黑" panose="020B0503020204020204" charset="-122"/>
                <a:sym typeface="+mn-ea"/>
              </a:rPr>
              <a:t>赡养父母，要求子女</a:t>
            </a:r>
            <a:r>
              <a:rPr lang="zh-CN" altLang="en-US" sz="2800" b="1" kern="100">
                <a:solidFill>
                  <a:srgbClr val="C00000"/>
                </a:solidFill>
                <a:latin typeface="微软雅黑" panose="020B0503020204020204" charset="-122"/>
                <a:ea typeface="微软雅黑" panose="020B0503020204020204" charset="-122"/>
                <a:cs typeface="微软雅黑" panose="020B0503020204020204" charset="-122"/>
                <a:sym typeface="+mn-ea"/>
              </a:rPr>
              <a:t>尊重</a:t>
            </a:r>
            <a:r>
              <a:rPr lang="zh-CN" altLang="en-US" sz="2800" b="1" kern="100">
                <a:latin typeface="微软雅黑" panose="020B0503020204020204" charset="-122"/>
                <a:ea typeface="微软雅黑" panose="020B0503020204020204" charset="-122"/>
                <a:cs typeface="微软雅黑" panose="020B0503020204020204" charset="-122"/>
                <a:sym typeface="+mn-ea"/>
              </a:rPr>
              <a:t>、</a:t>
            </a:r>
            <a:r>
              <a:rPr lang="zh-CN" altLang="en-US" sz="2800" b="1" kern="100">
                <a:solidFill>
                  <a:srgbClr val="C00000"/>
                </a:solidFill>
                <a:latin typeface="微软雅黑" panose="020B0503020204020204" charset="-122"/>
                <a:ea typeface="微软雅黑" panose="020B0503020204020204" charset="-122"/>
                <a:cs typeface="微软雅黑" panose="020B0503020204020204" charset="-122"/>
                <a:sym typeface="+mn-ea"/>
              </a:rPr>
              <a:t>体贴</a:t>
            </a:r>
            <a:r>
              <a:rPr lang="zh-CN" altLang="en-US" sz="2800" b="1" kern="100">
                <a:latin typeface="微软雅黑" panose="020B0503020204020204" charset="-122"/>
                <a:ea typeface="微软雅黑" panose="020B0503020204020204" charset="-122"/>
                <a:cs typeface="微软雅黑" panose="020B0503020204020204" charset="-122"/>
                <a:sym typeface="+mn-ea"/>
              </a:rPr>
              <a:t>父母，</a:t>
            </a:r>
            <a:r>
              <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rPr>
              <a:t>不干涉</a:t>
            </a:r>
            <a:r>
              <a:rPr lang="zh-CN" altLang="en-US" sz="2800" b="1" kern="100">
                <a:latin typeface="微软雅黑" panose="020B0503020204020204" charset="-122"/>
                <a:ea typeface="微软雅黑" panose="020B0503020204020204" charset="-122"/>
                <a:cs typeface="微软雅黑" panose="020B0503020204020204" charset="-122"/>
                <a:sym typeface="+mn-ea"/>
              </a:rPr>
              <a:t>父母的婚姻自由，使父母幸福</a:t>
            </a:r>
            <a:r>
              <a:rPr lang="zh-CN" altLang="en-US" sz="2800" b="1" kern="100">
                <a:solidFill>
                  <a:srgbClr val="FF0000"/>
                </a:solidFill>
                <a:latin typeface="微软雅黑" panose="020B0503020204020204" charset="-122"/>
                <a:ea typeface="微软雅黑" panose="020B0503020204020204" charset="-122"/>
                <a:cs typeface="微软雅黑" panose="020B0503020204020204" charset="-122"/>
                <a:sym typeface="+mn-ea"/>
              </a:rPr>
              <a:t>安度晚年。</a:t>
            </a:r>
            <a:endParaRPr lang="zh-CN" altLang="en-US" sz="2800" b="1" kern="1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3"/>
            </p:custDataLst>
          </p:nvPr>
        </p:nvSpPr>
        <p:spPr>
          <a:xfrm>
            <a:off x="2110105" y="3136900"/>
            <a:ext cx="8449310" cy="584200"/>
          </a:xfrm>
          <a:prstGeom prst="rect">
            <a:avLst/>
          </a:prstGeom>
          <a:solidFill>
            <a:schemeClr val="accent3">
              <a:lumMod val="20000"/>
              <a:lumOff val="80000"/>
            </a:schemeClr>
          </a:solidFill>
        </p:spPr>
        <p:txBody>
          <a:bodyPr wrap="square" rtlCol="0" anchor="t">
            <a:noAutofit/>
          </a:bodyPr>
          <a:lstStyle/>
          <a:p>
            <a:pPr indent="0" algn="just" fontAlgn="auto">
              <a:lnSpc>
                <a:spcPct val="100000"/>
              </a:lnSpc>
            </a:pPr>
            <a:r>
              <a:rPr lang="zh-CN" sz="28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注意：</a:t>
            </a:r>
            <a:r>
              <a:rPr lang="zh-CN" altLang="en-US" sz="2800" b="1">
                <a:solidFill>
                  <a:schemeClr val="tx1"/>
                </a:solidFill>
                <a:effectLst/>
                <a:latin typeface="微软雅黑" panose="020B0503020204020204" charset="-122"/>
                <a:ea typeface="微软雅黑" panose="020B0503020204020204" charset="-122"/>
                <a:cs typeface="微软雅黑" panose="020B0503020204020204" charset="-122"/>
                <a:sym typeface="+mn-ea"/>
              </a:rPr>
              <a:t>断绝关系协议书违背公序良俗不具有法律效力 </a:t>
            </a:r>
            <a:r>
              <a:rPr lang="zh-CN" altLang="en-US" sz="2800" b="1">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800" b="1" kern="0" spc="4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custDataLst>
              <p:tags r:id="rId4"/>
            </p:custDataLst>
          </p:nvPr>
        </p:nvSpPr>
        <p:spPr>
          <a:xfrm>
            <a:off x="4608195" y="4147185"/>
            <a:ext cx="7152640" cy="953135"/>
          </a:xfrm>
          <a:prstGeom prst="rect">
            <a:avLst/>
          </a:prstGeom>
          <a:noFill/>
        </p:spPr>
        <p:txBody>
          <a:bodyPr wrap="square" rtlCol="0" anchor="t">
            <a:spAutoFit/>
          </a:bodyPr>
          <a:lstStyle/>
          <a:p>
            <a:r>
              <a:rPr lang="zh-CN" altLang="en-US" sz="2800" b="1">
                <a:effectLst/>
                <a:sym typeface="+mn-ea"/>
              </a:rPr>
              <a:t>今之孝者，是谓能养。至于犬马，皆能有养；不敬，何以别乎？</a:t>
            </a:r>
            <a:r>
              <a:rPr lang="en-US" altLang="zh-CN" sz="2800" b="1">
                <a:effectLst/>
                <a:sym typeface="+mn-ea"/>
              </a:rPr>
              <a:t>                     </a:t>
            </a:r>
            <a:r>
              <a:rPr lang="en-US" altLang="zh-CN" sz="2800" b="1">
                <a:solidFill>
                  <a:schemeClr val="accent1"/>
                </a:solidFill>
                <a:effectLst>
                  <a:outerShdw blurRad="38100" dist="25400" dir="5400000" algn="ctr" rotWithShape="0">
                    <a:srgbClr val="6E747A">
                      <a:alpha val="43000"/>
                    </a:srgbClr>
                  </a:outerShdw>
                </a:effectLst>
                <a:sym typeface="+mn-ea"/>
              </a:rPr>
              <a:t>——</a:t>
            </a:r>
            <a:r>
              <a:rPr lang="zh-CN" altLang="en-US" sz="2800" b="1">
                <a:solidFill>
                  <a:schemeClr val="accent1"/>
                </a:solidFill>
                <a:effectLst>
                  <a:outerShdw blurRad="38100" dist="25400" dir="5400000" algn="ctr" rotWithShape="0">
                    <a:srgbClr val="6E747A">
                      <a:alpha val="43000"/>
                    </a:srgbClr>
                  </a:outerShdw>
                </a:effectLst>
                <a:sym typeface="+mn-ea"/>
              </a:rPr>
              <a:t>《论语》</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5" name="文本框 4"/>
          <p:cNvSpPr txBox="1"/>
          <p:nvPr>
            <p:custDataLst>
              <p:tags r:id="rId5"/>
            </p:custDataLst>
          </p:nvPr>
        </p:nvSpPr>
        <p:spPr>
          <a:xfrm>
            <a:off x="4674870" y="5448300"/>
            <a:ext cx="6882130" cy="953135"/>
          </a:xfrm>
          <a:prstGeom prst="rect">
            <a:avLst/>
          </a:prstGeom>
          <a:noFill/>
        </p:spPr>
        <p:txBody>
          <a:bodyPr wrap="square" rtlCol="0" anchor="t">
            <a:spAutoFit/>
          </a:bodyPr>
          <a:lstStyle/>
          <a:p>
            <a:r>
              <a:rPr lang="zh-CN" altLang="en-US" sz="2800" b="1">
                <a:effectLst/>
                <a:latin typeface="微软雅黑" panose="020B0503020204020204" charset="-122"/>
                <a:ea typeface="微软雅黑" panose="020B0503020204020204" charset="-122"/>
                <a:cs typeface="微软雅黑" panose="020B0503020204020204" charset="-122"/>
                <a:sym typeface="+mn-ea"/>
              </a:rPr>
              <a:t>人人亲其亲、长其长，而天下平。</a:t>
            </a:r>
            <a:r>
              <a:rPr lang="en-US" altLang="zh-CN" sz="2800" b="1">
                <a:effectLst/>
                <a:latin typeface="微软雅黑" panose="020B0503020204020204" charset="-122"/>
                <a:ea typeface="微软雅黑" panose="020B0503020204020204" charset="-122"/>
                <a:cs typeface="微软雅黑" panose="020B0503020204020204" charset="-122"/>
                <a:sym typeface="+mn-ea"/>
              </a:rPr>
              <a:t>               </a:t>
            </a:r>
            <a:endParaRPr lang="en-US" altLang="zh-CN" sz="2800" b="1">
              <a:effectLst/>
              <a:latin typeface="微软雅黑" panose="020B0503020204020204" charset="-122"/>
              <a:ea typeface="微软雅黑" panose="020B0503020204020204" charset="-122"/>
              <a:cs typeface="微软雅黑" panose="020B0503020204020204" charset="-122"/>
              <a:sym typeface="+mn-ea"/>
            </a:endParaRPr>
          </a:p>
          <a:p>
            <a:r>
              <a:rPr lang="en-US" altLang="zh-CN" sz="2800" b="1">
                <a:effectLst/>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《孟子》</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custDataLst>
              <p:tags r:id="rId6"/>
            </p:custDataLst>
          </p:nvPr>
        </p:nvPicPr>
        <p:blipFill>
          <a:blip r:embed="rId7"/>
          <a:stretch>
            <a:fillRect/>
          </a:stretch>
        </p:blipFill>
        <p:spPr>
          <a:xfrm>
            <a:off x="356870" y="4007744"/>
            <a:ext cx="3733165" cy="2220336"/>
          </a:xfrm>
          <a:prstGeom prst="rect">
            <a:avLst/>
          </a:prstGeom>
          <a:ln>
            <a:solidFill>
              <a:srgbClr val="6096E6"/>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9"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2" grpId="1" animBg="1"/>
      <p:bldP spid="4" grpId="0"/>
      <p:bldP spid="5" grpId="0"/>
      <p:bldP spid="4" grpId="1"/>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接连接符 56"/>
          <p:cNvCxnSpPr/>
          <p:nvPr>
            <p:custDataLst>
              <p:tags r:id="rId1"/>
            </p:custDataLst>
          </p:nvPr>
        </p:nvCxnSpPr>
        <p:spPr>
          <a:xfrm>
            <a:off x="264795" y="1513523"/>
            <a:ext cx="11741150" cy="762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13" name="文本框 12"/>
          <p:cNvSpPr txBox="1"/>
          <p:nvPr>
            <p:custDataLst>
              <p:tags r:id="rId2"/>
            </p:custDataLst>
          </p:nvPr>
        </p:nvSpPr>
        <p:spPr>
          <a:xfrm>
            <a:off x="1128395" y="374650"/>
            <a:ext cx="10338435" cy="980440"/>
          </a:xfrm>
          <a:prstGeom prst="rect">
            <a:avLst/>
          </a:prstGeom>
        </p:spPr>
        <p:txBody>
          <a:bodyPr wrap="square" tIns="0" anchor="ctr" anchorCtr="0">
            <a:noAutofit/>
          </a:bodyPr>
          <a:lstStyle>
            <a:defPPr>
              <a:defRPr lang="zh-CN"/>
            </a:defPPr>
            <a:lvl1pPr>
              <a:defRPr>
                <a:solidFill>
                  <a:srgbClr val="E7E6E6">
                    <a:lumMod val="25000"/>
                  </a:srgbClr>
                </a:solidFill>
              </a:defRPr>
            </a:lvl1pPr>
          </a:lstStyle>
          <a:p>
            <a:pPr indent="0" fontAlgn="auto">
              <a:lnSpc>
                <a:spcPct val="100000"/>
              </a:lnSpc>
            </a:pPr>
            <a:r>
              <a:rPr lang="zh-CN" altLang="en-US" sz="28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父母</a:t>
            </a:r>
            <a:r>
              <a:rPr lang="zh-CN" altLang="en-US" sz="2800" b="1"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没有</a:t>
            </a:r>
            <a:r>
              <a:rPr lang="zh-CN" altLang="en-US" sz="28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对未成年子女尽到</a:t>
            </a:r>
            <a:r>
              <a:rPr lang="zh-CN" altLang="en-US" sz="2800" b="1"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抚养义务</a:t>
            </a:r>
            <a:r>
              <a:rPr lang="zh-CN" altLang="en-US" sz="28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的，子女成年后可以</a:t>
            </a:r>
            <a:r>
              <a:rPr lang="zh-CN" altLang="en-US" sz="2800" b="1" spc="15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不尽赡养义务</a:t>
            </a:r>
            <a:r>
              <a:rPr lang="zh-CN" altLang="en-US" sz="28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吗？</a:t>
            </a:r>
            <a:endParaRPr lang="zh-CN" altLang="en-US" sz="2800" b="1" spc="15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3" name="矩形 62"/>
          <p:cNvSpPr/>
          <p:nvPr>
            <p:custDataLst>
              <p:tags r:id="rId3"/>
            </p:custDataLst>
          </p:nvPr>
        </p:nvSpPr>
        <p:spPr>
          <a:xfrm>
            <a:off x="213995" y="350203"/>
            <a:ext cx="914400" cy="914400"/>
          </a:xfrm>
          <a:prstGeom prst="rect">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r>
              <a:rPr lang="zh-CN" altLang="en-US" sz="2800" b="1">
                <a:solidFill>
                  <a:sysClr val="window" lastClr="FFFFFF"/>
                </a:solidFill>
                <a:latin typeface="Arial" panose="020B0604020202020204" pitchFamily="34" charset="0"/>
                <a:ea typeface="微软雅黑" panose="020B0503020204020204" charset="-122"/>
                <a:sym typeface="Arial" panose="020B0604020202020204" pitchFamily="34" charset="0"/>
              </a:rPr>
              <a:t>思考</a:t>
            </a:r>
            <a:endParaRPr lang="zh-CN" altLang="en-US" sz="28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4"/>
            </p:custDataLst>
          </p:nvPr>
        </p:nvSpPr>
        <p:spPr>
          <a:xfrm>
            <a:off x="490855" y="1679575"/>
            <a:ext cx="11289665" cy="4523105"/>
          </a:xfrm>
          <a:prstGeom prst="rect">
            <a:avLst/>
          </a:prstGeom>
          <a:solidFill>
            <a:schemeClr val="accent1">
              <a:lumMod val="20000"/>
              <a:lumOff val="80000"/>
            </a:schemeClr>
          </a:solidFill>
        </p:spPr>
        <p:txBody>
          <a:bodyPr wrap="square" rtlCol="0" anchor="t">
            <a:spAutoFit/>
          </a:bodyPr>
          <a:lstStyle/>
          <a:p>
            <a:pPr indent="0" fontAlgn="auto">
              <a:lnSpc>
                <a:spcPct val="150000"/>
              </a:lnSpc>
            </a:pPr>
            <a:r>
              <a:rPr lang="zh-CN" altLang="en-US" sz="2400" b="1">
                <a:latin typeface="黑体" panose="02010609060101010101" charset="-122"/>
                <a:ea typeface="黑体" panose="02010609060101010101" charset="-122"/>
              </a:rPr>
              <a:t>（1）抚养义务与赡养义务是两个不同的法律关系，虽然相互连带，但要各论各的。</a:t>
            </a:r>
            <a:endParaRPr lang="zh-CN" altLang="en-US" sz="2400" b="1">
              <a:latin typeface="黑体" panose="02010609060101010101" charset="-122"/>
              <a:ea typeface="黑体" panose="02010609060101010101" charset="-122"/>
            </a:endParaRPr>
          </a:p>
          <a:p>
            <a:pPr indent="0" fontAlgn="auto">
              <a:lnSpc>
                <a:spcPct val="150000"/>
              </a:lnSpc>
            </a:pPr>
            <a:r>
              <a:rPr lang="zh-CN" altLang="en-US" sz="2400" b="1">
                <a:latin typeface="黑体" panose="02010609060101010101" charset="-122"/>
                <a:ea typeface="黑体" panose="02010609060101010101" charset="-122"/>
              </a:rPr>
              <a:t>（2）如果父母对未成年子女没有尽到抚养义务，未成年子女有权向父母主张履行抚养义务或支付抚养费。即便父母离婚后，这种义务也不会改变。</a:t>
            </a:r>
            <a:endParaRPr lang="zh-CN" altLang="en-US" sz="2400" b="1">
              <a:latin typeface="黑体" panose="02010609060101010101" charset="-122"/>
              <a:ea typeface="黑体" panose="02010609060101010101" charset="-122"/>
            </a:endParaRPr>
          </a:p>
          <a:p>
            <a:pPr indent="0" fontAlgn="auto">
              <a:lnSpc>
                <a:spcPct val="150000"/>
              </a:lnSpc>
            </a:pPr>
            <a:r>
              <a:rPr lang="zh-CN" altLang="en-US" sz="2400" b="1">
                <a:latin typeface="黑体" panose="02010609060101010101" charset="-122"/>
                <a:ea typeface="黑体" panose="02010609060101010101" charset="-122"/>
              </a:rPr>
              <a:t>（3）</a:t>
            </a:r>
            <a:r>
              <a:rPr lang="zh-CN" altLang="en-US" sz="2400" b="1">
                <a:solidFill>
                  <a:srgbClr val="FF0000"/>
                </a:solidFill>
                <a:latin typeface="微软雅黑" panose="020B0503020204020204" charset="-122"/>
                <a:ea typeface="微软雅黑" panose="020B0503020204020204" charset="-122"/>
              </a:rPr>
              <a:t>父母是否履行抚养义务</a:t>
            </a:r>
            <a:r>
              <a:rPr lang="zh-CN" altLang="zh-CN" sz="2400" b="1">
                <a:solidFill>
                  <a:srgbClr val="0000FF"/>
                </a:solidFill>
                <a:latin typeface="微软雅黑" panose="020B0503020204020204" charset="-122"/>
                <a:ea typeface="微软雅黑" panose="020B0503020204020204" charset="-122"/>
                <a:cs typeface="微软雅黑" panose="020B0503020204020204" charset="-122"/>
              </a:rPr>
              <a:t>不能</a:t>
            </a:r>
            <a:r>
              <a:rPr lang="zh-CN" altLang="en-US" sz="2400" b="1">
                <a:solidFill>
                  <a:srgbClr val="FF0000"/>
                </a:solidFill>
                <a:latin typeface="微软雅黑" panose="020B0503020204020204" charset="-122"/>
                <a:ea typeface="微软雅黑" panose="020B0503020204020204" charset="-122"/>
              </a:rPr>
              <a:t>作为子女是否履行赡养义务的</a:t>
            </a:r>
            <a:r>
              <a:rPr lang="zh-CN" altLang="zh-CN" sz="2400" b="1">
                <a:solidFill>
                  <a:srgbClr val="0000FF"/>
                </a:solidFill>
                <a:latin typeface="微软雅黑" panose="020B0503020204020204" charset="-122"/>
                <a:ea typeface="微软雅黑" panose="020B0503020204020204" charset="-122"/>
                <a:cs typeface="微软雅黑" panose="020B0503020204020204" charset="-122"/>
              </a:rPr>
              <a:t>前提</a:t>
            </a:r>
            <a:r>
              <a:rPr lang="zh-CN" altLang="en-US" sz="2400" b="1">
                <a:latin typeface="黑体" panose="02010609060101010101" charset="-122"/>
                <a:ea typeface="黑体" panose="02010609060101010101" charset="-122"/>
              </a:rPr>
              <a:t>，即使父母没有履行抚养义务，子女的赡养义务也不得以此为由解除。但是，子女自身因为智力障碍、重度残疾、严重精神疾病等原因没有劳动能力的，可以不履行赡养义务。如果父母实施了</a:t>
            </a:r>
            <a:r>
              <a:rPr lang="zh-CN" altLang="zh-CN" sz="2400" b="1">
                <a:solidFill>
                  <a:srgbClr val="0000FF"/>
                </a:solidFill>
                <a:latin typeface="微软雅黑" panose="020B0503020204020204" charset="-122"/>
                <a:ea typeface="微软雅黑" panose="020B0503020204020204" charset="-122"/>
                <a:cs typeface="微软雅黑" panose="020B0503020204020204" charset="-122"/>
              </a:rPr>
              <a:t>严重伤害子女身心健康的犯罪行为</a:t>
            </a:r>
            <a:r>
              <a:rPr lang="zh-CN" altLang="en-US" sz="2400" b="1">
                <a:latin typeface="黑体" panose="02010609060101010101" charset="-122"/>
                <a:ea typeface="黑体" panose="02010609060101010101" charset="-122"/>
              </a:rPr>
              <a:t>（如虐待、遗弃未成年子女等），原则上也</a:t>
            </a:r>
            <a:r>
              <a:rPr lang="zh-CN" altLang="zh-CN" sz="2400" b="1">
                <a:solidFill>
                  <a:srgbClr val="0000FF"/>
                </a:solidFill>
                <a:latin typeface="微软雅黑" panose="020B0503020204020204" charset="-122"/>
                <a:ea typeface="微软雅黑" panose="020B0503020204020204" charset="-122"/>
                <a:cs typeface="微软雅黑" panose="020B0503020204020204" charset="-122"/>
              </a:rPr>
              <a:t>无权要求</a:t>
            </a:r>
            <a:r>
              <a:rPr lang="zh-CN" altLang="en-US" sz="2400" b="1">
                <a:latin typeface="黑体" panose="02010609060101010101" charset="-122"/>
                <a:ea typeface="黑体" panose="02010609060101010101" charset="-122"/>
              </a:rPr>
              <a:t>被害子女履行赡养义务。</a:t>
            </a:r>
            <a:endParaRPr lang="zh-CN" altLang="en-US" sz="2400" b="1">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04470" y="313690"/>
            <a:ext cx="9287510" cy="700405"/>
          </a:xfrm>
          <a:prstGeom prst="rect">
            <a:avLst/>
          </a:prstGeom>
          <a:noFill/>
        </p:spPr>
        <p:txBody>
          <a:bodyPr wrap="square" rtlCol="0">
            <a:spAutoFit/>
          </a:bodyPr>
          <a:lstStyle/>
          <a:p>
            <a:pPr algn="l" fontAlgn="auto">
              <a:lnSpc>
                <a:spcPct val="110000"/>
              </a:lnSpc>
              <a:buClrTx/>
              <a:buSzTx/>
              <a:buFont typeface="Arial" panose="020B0604020202020204" pitchFamily="34" charset="0"/>
              <a:buNone/>
            </a:pPr>
            <a:r>
              <a:rPr lang="en-US" altLang="zh-CN" sz="3600" b="1">
                <a:solidFill>
                  <a:srgbClr val="002060"/>
                </a:solidFill>
                <a:latin typeface="微软雅黑" panose="020B0503020204020204" charset="-122"/>
                <a:ea typeface="微软雅黑" panose="020B0503020204020204" charset="-122"/>
                <a:cs typeface="微软雅黑" panose="020B0503020204020204" charset="-122"/>
                <a:sym typeface="+mn-ea"/>
              </a:rPr>
              <a:t>2.</a:t>
            </a:r>
            <a:r>
              <a:rPr lang="zh-CN" altLang="en-US" sz="3600" b="1">
                <a:solidFill>
                  <a:srgbClr val="002060"/>
                </a:solidFill>
                <a:latin typeface="微软雅黑" panose="020B0503020204020204" charset="-122"/>
                <a:ea typeface="微软雅黑" panose="020B0503020204020204" charset="-122"/>
                <a:cs typeface="微软雅黑" panose="020B0503020204020204" charset="-122"/>
                <a:sym typeface="+mn-ea"/>
              </a:rPr>
              <a:t>成年意定监护制度：</a:t>
            </a:r>
            <a:endParaRPr lang="en-US" altLang="zh-CN" sz="36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2"/>
            </p:custDataLst>
          </p:nvPr>
        </p:nvSpPr>
        <p:spPr>
          <a:xfrm>
            <a:off x="288925" y="1269365"/>
            <a:ext cx="11624310" cy="5128895"/>
          </a:xfrm>
          <a:prstGeom prst="rect">
            <a:avLst/>
          </a:prstGeom>
          <a:noFill/>
          <a:ln>
            <a:solidFill>
              <a:srgbClr val="FF0000"/>
            </a:solidFill>
            <a:prstDash val="dashDot"/>
          </a:ln>
        </p:spPr>
        <p:txBody>
          <a:bodyPr wrap="square">
            <a:noAutofit/>
          </a:bodyPr>
          <a:lstStyle/>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2F10F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目的</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400" b="1">
                <a:sym typeface="+mn-ea"/>
              </a:rPr>
              <a:t>为</a:t>
            </a:r>
            <a:r>
              <a:rPr lang="zh-CN" altLang="en-US" sz="2400" b="1">
                <a:solidFill>
                  <a:srgbClr val="FF0000"/>
                </a:solidFill>
                <a:sym typeface="+mn-ea"/>
              </a:rPr>
              <a:t>防止</a:t>
            </a:r>
            <a:r>
              <a:rPr lang="zh-CN" altLang="en-US" sz="2400" b="1">
                <a:sym typeface="+mn-ea"/>
              </a:rPr>
              <a:t>老年人的</a:t>
            </a:r>
            <a:r>
              <a:rPr lang="zh-CN" altLang="en-US" sz="2400" b="1">
                <a:solidFill>
                  <a:srgbClr val="FF0000"/>
                </a:solidFill>
                <a:sym typeface="+mn-ea"/>
              </a:rPr>
              <a:t>合法权益受损</a:t>
            </a:r>
            <a:endParaRPr lang="zh-CN" altLang="en-US" sz="2400" b="1">
              <a:solidFill>
                <a:srgbClr val="FF0000"/>
              </a:solidFill>
              <a:sym typeface="+mn-ea"/>
            </a:endParaRPr>
          </a:p>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2F10F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含义</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400" b="1">
                <a:sym typeface="+mn-ea"/>
              </a:rPr>
              <a:t>具有</a:t>
            </a:r>
            <a:r>
              <a:rPr lang="zh-CN" altLang="en-US" sz="2400" b="1">
                <a:solidFill>
                  <a:srgbClr val="FF0000"/>
                </a:solidFill>
                <a:highlight>
                  <a:srgbClr val="FFFF00"/>
                </a:highlight>
                <a:sym typeface="+mn-ea"/>
              </a:rPr>
              <a:t>完全民事行为能力的成年人</a:t>
            </a:r>
            <a:r>
              <a:rPr lang="zh-CN" altLang="en-US" sz="2400" b="1">
                <a:sym typeface="+mn-ea"/>
              </a:rPr>
              <a:t>，可以与其</a:t>
            </a:r>
            <a:r>
              <a:rPr lang="zh-CN" altLang="en-US" sz="2400" b="1" u="sng">
                <a:solidFill>
                  <a:srgbClr val="FF0000"/>
                </a:solidFill>
                <a:sym typeface="+mn-ea"/>
              </a:rPr>
              <a:t>近亲属</a:t>
            </a:r>
            <a:r>
              <a:rPr lang="zh-CN" altLang="en-US" sz="2400" b="1">
                <a:sym typeface="+mn-ea"/>
              </a:rPr>
              <a:t>、</a:t>
            </a:r>
            <a:r>
              <a:rPr lang="zh-CN" altLang="en-US" sz="2400" b="1" u="sng">
                <a:sym typeface="+mn-ea"/>
              </a:rPr>
              <a:t>其他愿意担任监护人的</a:t>
            </a:r>
            <a:r>
              <a:rPr lang="zh-CN" altLang="en-US" sz="2400" b="1" u="sng">
                <a:solidFill>
                  <a:srgbClr val="FF0000"/>
                </a:solidFill>
                <a:sym typeface="+mn-ea"/>
              </a:rPr>
              <a:t>个人</a:t>
            </a:r>
            <a:r>
              <a:rPr lang="zh-CN" altLang="en-US" sz="2400" b="1" u="sng">
                <a:sym typeface="+mn-ea"/>
              </a:rPr>
              <a:t>或者</a:t>
            </a:r>
            <a:r>
              <a:rPr lang="zh-CN" altLang="en-US" sz="2400" b="1" u="sng">
                <a:solidFill>
                  <a:srgbClr val="FF0000"/>
                </a:solidFill>
                <a:sym typeface="+mn-ea"/>
              </a:rPr>
              <a:t>组织</a:t>
            </a:r>
            <a:r>
              <a:rPr lang="zh-CN" altLang="en-US" sz="2400" b="1">
                <a:sym typeface="+mn-ea"/>
              </a:rPr>
              <a:t>事先协商，以</a:t>
            </a:r>
            <a:r>
              <a:rPr lang="zh-CN" altLang="en-US" sz="2400" b="1" u="sng">
                <a:solidFill>
                  <a:srgbClr val="7030A0"/>
                </a:solidFill>
                <a:sym typeface="+mn-ea"/>
              </a:rPr>
              <a:t>书面形式</a:t>
            </a:r>
            <a:r>
              <a:rPr lang="zh-CN" altLang="en-US" sz="2400" b="1">
                <a:sym typeface="+mn-ea"/>
              </a:rPr>
              <a:t>确定自己的</a:t>
            </a:r>
            <a:r>
              <a:rPr lang="zh-CN" altLang="en-US" sz="2400" b="1">
                <a:highlight>
                  <a:srgbClr val="FFFF00"/>
                </a:highlight>
                <a:sym typeface="+mn-ea"/>
              </a:rPr>
              <a:t>监护人</a:t>
            </a:r>
            <a:r>
              <a:rPr lang="zh-CN" altLang="en-US" sz="2400" b="1">
                <a:sym typeface="+mn-ea"/>
              </a:rPr>
              <a:t>。</a:t>
            </a:r>
            <a:endParaRPr lang="zh-CN" altLang="en-US" sz="2400" b="1">
              <a:sym typeface="+mn-ea"/>
            </a:endParaRPr>
          </a:p>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3</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）要求：</a:t>
            </a:r>
            <a:r>
              <a:rPr lang="zh-CN" altLang="en-US" sz="2400" b="1">
                <a:sym typeface="+mn-ea"/>
              </a:rPr>
              <a:t>监护人在该成年人</a:t>
            </a:r>
            <a:r>
              <a:rPr lang="zh-CN" altLang="en-US" sz="2400" b="1" u="sng">
                <a:solidFill>
                  <a:srgbClr val="FF0000"/>
                </a:solidFill>
                <a:sym typeface="+mn-ea"/>
              </a:rPr>
              <a:t>丧失或者部分丧失</a:t>
            </a:r>
            <a:r>
              <a:rPr lang="zh-CN" altLang="en-US" sz="2400" b="1">
                <a:sym typeface="+mn-ea"/>
              </a:rPr>
              <a:t>民事行为能力时，</a:t>
            </a:r>
            <a:r>
              <a:rPr lang="zh-CN" altLang="en-US" sz="2400" b="1" u="sng">
                <a:solidFill>
                  <a:srgbClr val="FF0000"/>
                </a:solidFill>
                <a:sym typeface="+mn-ea"/>
              </a:rPr>
              <a:t>履行监护职责</a:t>
            </a:r>
            <a:r>
              <a:rPr lang="zh-CN" altLang="en-US" sz="2400" b="1">
                <a:solidFill>
                  <a:srgbClr val="FF0000"/>
                </a:solidFill>
                <a:sym typeface="+mn-ea"/>
              </a:rPr>
              <a:t>。</a:t>
            </a: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4</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）意义：</a:t>
            </a:r>
            <a:r>
              <a:rPr lang="zh-CN" altLang="en-US" sz="2400" b="1">
                <a:solidFill>
                  <a:srgbClr val="000000"/>
                </a:solidFill>
                <a:effectLst/>
                <a:latin typeface="微软雅黑" panose="020B0503020204020204" charset="-122"/>
                <a:ea typeface="微软雅黑" panose="020B0503020204020204" charset="-122"/>
                <a:cs typeface="楷体" panose="02010609060101010101" charset="-122"/>
                <a:sym typeface="+mn-ea"/>
              </a:rPr>
              <a:t>我国已进入老龄化社会，成年意定监护制度可以更好地</a:t>
            </a:r>
            <a:r>
              <a:rPr lang="zh-CN" altLang="en-US" sz="2400" b="1">
                <a:solidFill>
                  <a:srgbClr val="FF0000"/>
                </a:solidFill>
                <a:effectLst/>
                <a:latin typeface="微软雅黑" panose="020B0503020204020204" charset="-122"/>
                <a:ea typeface="微软雅黑" panose="020B0503020204020204" charset="-122"/>
                <a:cs typeface="楷体" panose="02010609060101010101" charset="-122"/>
                <a:sym typeface="+mn-ea"/>
              </a:rPr>
              <a:t>保障老年人的合法权益</a:t>
            </a:r>
            <a:r>
              <a:rPr lang="zh-CN" altLang="en-US" sz="2400" b="1">
                <a:solidFill>
                  <a:srgbClr val="000000"/>
                </a:solidFill>
                <a:effectLst/>
                <a:latin typeface="微软雅黑" panose="020B0503020204020204" charset="-122"/>
                <a:ea typeface="微软雅黑" panose="020B0503020204020204" charset="-122"/>
                <a:cs typeface="楷体" panose="02010609060101010101" charset="-122"/>
                <a:sym typeface="+mn-ea"/>
              </a:rPr>
              <a:t>；有助于防止</a:t>
            </a:r>
            <a:r>
              <a:rPr lang="zh-CN" altLang="en-US" sz="2400" b="1">
                <a:solidFill>
                  <a:srgbClr val="FF0000"/>
                </a:solidFill>
                <a:effectLst/>
                <a:latin typeface="微软雅黑" panose="020B0503020204020204" charset="-122"/>
                <a:ea typeface="微软雅黑" panose="020B0503020204020204" charset="-122"/>
                <a:cs typeface="楷体" panose="02010609060101010101" charset="-122"/>
                <a:sym typeface="+mn-ea"/>
              </a:rPr>
              <a:t>老年人被骗取钱财</a:t>
            </a:r>
            <a:r>
              <a:rPr lang="zh-CN" altLang="en-US" sz="2400" b="1">
                <a:solidFill>
                  <a:srgbClr val="000000"/>
                </a:solidFill>
                <a:effectLst/>
                <a:latin typeface="微软雅黑" panose="020B0503020204020204" charset="-122"/>
                <a:ea typeface="微软雅黑" panose="020B0503020204020204" charset="-122"/>
                <a:cs typeface="楷体" panose="02010609060101010101" charset="-122"/>
                <a:sym typeface="+mn-ea"/>
              </a:rPr>
              <a:t>的案件发生。</a:t>
            </a:r>
            <a:endParaRPr lang="zh-CN" altLang="en-US" sz="2400" b="1">
              <a:solidFill>
                <a:srgbClr val="000000"/>
              </a:solidFill>
              <a:effectLst/>
              <a:latin typeface="微软雅黑" panose="020B0503020204020204" charset="-122"/>
              <a:ea typeface="微软雅黑" panose="020B0503020204020204" charset="-122"/>
              <a:cs typeface="楷体" panose="02010609060101010101" charset="-122"/>
              <a:sym typeface="+mn-ea"/>
            </a:endParaRPr>
          </a:p>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5</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）必要性：</a:t>
            </a:r>
            <a:r>
              <a:rPr lang="zh-CN" altLang="en-US" sz="2400" b="1">
                <a:latin typeface="微软雅黑" panose="020B0503020204020204" charset="-122"/>
                <a:ea typeface="微软雅黑" panose="020B0503020204020204" charset="-122"/>
                <a:sym typeface="+mn-ea"/>
              </a:rPr>
              <a:t>随着年龄增长，</a:t>
            </a:r>
            <a:r>
              <a:rPr lang="zh-CN" altLang="en-US" sz="2400" b="1">
                <a:solidFill>
                  <a:srgbClr val="FF0000"/>
                </a:solidFill>
                <a:latin typeface="微软雅黑" panose="020B0503020204020204" charset="-122"/>
                <a:ea typeface="微软雅黑" panose="020B0503020204020204" charset="-122"/>
                <a:sym typeface="+mn-ea"/>
              </a:rPr>
              <a:t>活动能力</a:t>
            </a:r>
            <a:r>
              <a:rPr lang="zh-CN" altLang="en-US" sz="2400" b="1">
                <a:latin typeface="微软雅黑" panose="020B0503020204020204" charset="-122"/>
                <a:ea typeface="微软雅黑" panose="020B0503020204020204" charset="-122"/>
                <a:sym typeface="+mn-ea"/>
              </a:rPr>
              <a:t>减弱，老年人容易与社会生活</a:t>
            </a:r>
            <a:r>
              <a:rPr lang="zh-CN" altLang="en-US" sz="2400" b="1">
                <a:solidFill>
                  <a:srgbClr val="FF0000"/>
                </a:solidFill>
                <a:latin typeface="微软雅黑" panose="020B0503020204020204" charset="-122"/>
                <a:ea typeface="微软雅黑" panose="020B0503020204020204" charset="-122"/>
                <a:sym typeface="+mn-ea"/>
              </a:rPr>
              <a:t>脱节</a:t>
            </a:r>
            <a:r>
              <a:rPr lang="zh-CN" altLang="en-US" sz="2400" b="1">
                <a:latin typeface="微软雅黑" panose="020B0503020204020204" charset="-122"/>
                <a:ea typeface="微软雅黑" panose="020B0503020204020204" charset="-122"/>
                <a:sym typeface="+mn-ea"/>
              </a:rPr>
              <a:t>，导致</a:t>
            </a:r>
            <a:r>
              <a:rPr lang="zh-CN" altLang="en-US" sz="2400" b="1">
                <a:solidFill>
                  <a:srgbClr val="FF0000"/>
                </a:solidFill>
                <a:latin typeface="微软雅黑" panose="020B0503020204020204" charset="-122"/>
                <a:ea typeface="微软雅黑" panose="020B0503020204020204" charset="-122"/>
                <a:sym typeface="+mn-ea"/>
              </a:rPr>
              <a:t>判断力下降</a:t>
            </a:r>
            <a:r>
              <a:rPr lang="zh-CN" altLang="en-US" sz="2400" b="1">
                <a:latin typeface="微软雅黑" panose="020B0503020204020204" charset="-122"/>
                <a:ea typeface="微软雅黑" panose="020B0503020204020204" charset="-122"/>
                <a:sym typeface="+mn-ea"/>
              </a:rPr>
              <a:t>。</a:t>
            </a:r>
            <a:r>
              <a:rPr lang="en-US" altLang="zh-CN" sz="2400" b="1">
                <a:latin typeface="微软雅黑" panose="020B0503020204020204" charset="-122"/>
                <a:ea typeface="微软雅黑" panose="020B0503020204020204" charset="-122"/>
                <a:sym typeface="+mn-ea"/>
              </a:rPr>
              <a:t> P45</a:t>
            </a:r>
            <a:endParaRPr lang="zh-CN" altLang="en-US" sz="2400" b="1">
              <a:solidFill>
                <a:srgbClr val="000000"/>
              </a:solidFill>
              <a:effectLst/>
              <a:latin typeface="微软雅黑" panose="020B0503020204020204" charset="-122"/>
              <a:ea typeface="微软雅黑" panose="020B0503020204020204" charset="-122"/>
              <a:cs typeface="楷体" panose="02010609060101010101" charset="-122"/>
              <a:sym typeface="+mn-ea"/>
            </a:endParaRPr>
          </a:p>
          <a:p>
            <a:pPr indent="0" fontAlgn="auto">
              <a:lnSpc>
                <a:spcPct val="120000"/>
              </a:lnSpc>
            </a:pP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6</a:t>
            </a:r>
            <a:r>
              <a:rPr lang="zh-CN" altLang="en-US" sz="2800" b="1">
                <a:solidFill>
                  <a:srgbClr val="2F10F0"/>
                </a:solidFill>
                <a:effectLst/>
                <a:latin typeface="微软雅黑" panose="020B0503020204020204" charset="-122"/>
                <a:ea typeface="微软雅黑" panose="020B0503020204020204" charset="-122"/>
                <a:cs typeface="微软雅黑" panose="020B0503020204020204" charset="-122"/>
                <a:sym typeface="+mn-ea"/>
              </a:rPr>
              <a:t>）缺陷：</a:t>
            </a: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为防止出现</a:t>
            </a:r>
            <a:r>
              <a:rPr lang="zh-CN" altLang="en-US" sz="2400" b="1">
                <a:solidFill>
                  <a:srgbClr val="FF0000"/>
                </a:solidFill>
                <a:latin typeface="微软雅黑" panose="020B0503020204020204" charset="-122"/>
                <a:ea typeface="微软雅黑" panose="020B0503020204020204" charset="-122"/>
                <a:sym typeface="+mn-ea"/>
              </a:rPr>
              <a:t>限制</a:t>
            </a:r>
            <a:r>
              <a:rPr lang="zh-CN" altLang="en-US" sz="2400" b="1">
                <a:latin typeface="微软雅黑" panose="020B0503020204020204" charset="-122"/>
                <a:ea typeface="微软雅黑" panose="020B0503020204020204" charset="-122"/>
                <a:sym typeface="+mn-ea"/>
              </a:rPr>
              <a:t>老年人的自主决定权的情形</a:t>
            </a:r>
            <a:r>
              <a:rPr lang="zh-CN" altLang="en-US" sz="2400" b="1">
                <a:solidFill>
                  <a:srgbClr val="FF0000"/>
                </a:solidFill>
                <a:latin typeface="微软雅黑" panose="020B0503020204020204" charset="-122"/>
                <a:ea typeface="微软雅黑" panose="020B0503020204020204" charset="-122"/>
                <a:sym typeface="+mn-ea"/>
              </a:rPr>
              <a:t>建议</a:t>
            </a:r>
            <a:r>
              <a:rPr lang="zh-CN" altLang="en-US" sz="2400" b="1">
                <a:latin typeface="微软雅黑" panose="020B0503020204020204" charset="-122"/>
                <a:ea typeface="微软雅黑" panose="020B0503020204020204" charset="-122"/>
                <a:sym typeface="+mn-ea"/>
              </a:rPr>
              <a:t>选择与老年人的财产</a:t>
            </a:r>
            <a:r>
              <a:rPr lang="zh-CN" altLang="en-US" sz="2400" b="1">
                <a:solidFill>
                  <a:srgbClr val="FF0000"/>
                </a:solidFill>
                <a:highlight>
                  <a:srgbClr val="FFFF00"/>
                </a:highlight>
                <a:latin typeface="微软雅黑" panose="020B0503020204020204" charset="-122"/>
                <a:ea typeface="微软雅黑" panose="020B0503020204020204" charset="-122"/>
                <a:sym typeface="+mn-ea"/>
              </a:rPr>
              <a:t>没有利害关系</a:t>
            </a:r>
            <a:r>
              <a:rPr lang="zh-CN" altLang="en-US" sz="2400" b="1">
                <a:latin typeface="微软雅黑" panose="020B0503020204020204" charset="-122"/>
                <a:ea typeface="微软雅黑" panose="020B0503020204020204" charset="-122"/>
                <a:sym typeface="+mn-ea"/>
              </a:rPr>
              <a:t>的人担任监护人。</a:t>
            </a:r>
            <a:r>
              <a:rPr lang="en-US" altLang="zh-CN" sz="2400" b="1">
                <a:latin typeface="微软雅黑" panose="020B0503020204020204" charset="-122"/>
                <a:ea typeface="微软雅黑" panose="020B0503020204020204" charset="-122"/>
                <a:sym typeface="+mn-ea"/>
              </a:rPr>
              <a:t> P45</a:t>
            </a:r>
            <a:endParaRPr lang="zh-CN" altLang="en-US" sz="2400" b="1">
              <a:latin typeface="微软雅黑" panose="020B0503020204020204" charset="-122"/>
              <a:ea typeface="微软雅黑" panose="020B0503020204020204" charset="-122"/>
              <a:sym typeface="+mn-ea"/>
            </a:endParaRPr>
          </a:p>
          <a:p>
            <a:pPr indent="0" fontAlgn="auto">
              <a:lnSpc>
                <a:spcPct val="120000"/>
              </a:lnSpc>
            </a:pP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cxnSp>
        <p:nvCxnSpPr>
          <p:cNvPr id="16" name="直接箭头连接符 15"/>
          <p:cNvCxnSpPr/>
          <p:nvPr>
            <p:custDataLst>
              <p:tags r:id="rId3"/>
            </p:custDataLst>
          </p:nvPr>
        </p:nvCxnSpPr>
        <p:spPr>
          <a:xfrm flipV="1">
            <a:off x="6059805" y="935355"/>
            <a:ext cx="1374140" cy="14712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4"/>
            </p:custDataLst>
          </p:nvPr>
        </p:nvSpPr>
        <p:spPr>
          <a:xfrm>
            <a:off x="7355840" y="694055"/>
            <a:ext cx="3365500" cy="481965"/>
          </a:xfrm>
          <a:prstGeom prst="rect">
            <a:avLst/>
          </a:prstGeom>
          <a:solidFill>
            <a:schemeClr val="accent1">
              <a:lumMod val="20000"/>
              <a:lumOff val="80000"/>
            </a:schemeClr>
          </a:solidFill>
        </p:spPr>
        <p:txBody>
          <a:bodyPr wrap="square" rtlCol="0" anchor="t">
            <a:noAutofit/>
          </a:bodyPr>
          <a:lstStyle/>
          <a:p>
            <a:pPr indent="0" algn="just" fontAlgn="auto">
              <a:lnSpc>
                <a:spcPct val="100000"/>
              </a:lnSpc>
            </a:pPr>
            <a:r>
              <a:rPr lang="zh-CN" altLang="en-US" sz="2400" b="1" kern="0" spc="40">
                <a:effectLst/>
                <a:latin typeface="微软雅黑" panose="020B0503020204020204" charset="-122"/>
                <a:ea typeface="微软雅黑" panose="020B0503020204020204" charset="-122"/>
                <a:cs typeface="微软雅黑" panose="020B0503020204020204" charset="-122"/>
                <a:sym typeface="+mn-ea"/>
              </a:rPr>
              <a:t>口头、录音录像均无效</a:t>
            </a:r>
            <a:endParaRPr lang="zh-CN" altLang="en-US" sz="2400" b="1" kern="0" spc="40">
              <a:effectLst/>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5"/>
            </p:custDataLst>
          </p:nvPr>
        </p:nvSpPr>
        <p:spPr>
          <a:xfrm>
            <a:off x="7274560" y="82550"/>
            <a:ext cx="4638675" cy="1890395"/>
          </a:xfrm>
          <a:prstGeom prst="rect">
            <a:avLst/>
          </a:prstGeom>
          <a:solidFill>
            <a:schemeClr val="accent4">
              <a:lumMod val="20000"/>
              <a:lumOff val="80000"/>
            </a:schemeClr>
          </a:solidFill>
          <a:ln w="28575">
            <a:solidFill>
              <a:srgbClr val="C00000"/>
            </a:solidFill>
            <a:prstDash val="sysDash"/>
          </a:ln>
        </p:spPr>
        <p:txBody>
          <a:bodyPr wrap="square" rtlCol="0">
            <a:noAutofit/>
          </a:bodyPr>
          <a:p>
            <a:pPr>
              <a:lnSpc>
                <a:spcPct val="110000"/>
              </a:lnSpc>
            </a:pPr>
            <a:r>
              <a:rPr lang="zh-CN" altLang="en-US" sz="2000" b="1">
                <a:solidFill>
                  <a:srgbClr val="0000FF"/>
                </a:solidFill>
              </a:rPr>
              <a:t>      </a:t>
            </a:r>
            <a:r>
              <a:rPr lang="zh-CN" altLang="en-US" sz="2000" b="1">
                <a:solidFill>
                  <a:srgbClr val="0000FF"/>
                </a:solidFill>
                <a:latin typeface="微软雅黑" panose="020B0503020204020204" charset="-122"/>
                <a:ea typeface="微软雅黑" panose="020B0503020204020204" charset="-122"/>
                <a:cs typeface="微软雅黑" panose="020B0503020204020204" charset="-122"/>
              </a:rPr>
              <a:t>通俗地说，意定监护就是自己在</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意识清楚</a:t>
            </a:r>
            <a:r>
              <a:rPr lang="zh-CN" altLang="en-US" sz="2000" b="1">
                <a:solidFill>
                  <a:srgbClr val="0000FF"/>
                </a:solidFill>
                <a:latin typeface="微软雅黑" panose="020B0503020204020204" charset="-122"/>
                <a:ea typeface="微软雅黑" panose="020B0503020204020204" charset="-122"/>
                <a:cs typeface="微软雅黑" panose="020B0503020204020204" charset="-122"/>
              </a:rPr>
              <a:t>的时候，</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书面指定一个人</a:t>
            </a:r>
            <a:r>
              <a:rPr lang="zh-CN" altLang="en-US" sz="2000" b="1">
                <a:solidFill>
                  <a:srgbClr val="0000FF"/>
                </a:solidFill>
                <a:latin typeface="微软雅黑" panose="020B0503020204020204" charset="-122"/>
                <a:ea typeface="微软雅黑" panose="020B0503020204020204" charset="-122"/>
                <a:cs typeface="微软雅黑" panose="020B0503020204020204" charset="-122"/>
              </a:rPr>
              <a:t>，作为自己</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失能后的监护人</a:t>
            </a:r>
            <a:r>
              <a:rPr lang="zh-CN" altLang="en-US" sz="2000" b="1">
                <a:solidFill>
                  <a:srgbClr val="0000FF"/>
                </a:solidFill>
                <a:latin typeface="微软雅黑" panose="020B0503020204020204" charset="-122"/>
                <a:ea typeface="微软雅黑" panose="020B0503020204020204" charset="-122"/>
                <a:cs typeface="微软雅黑" panose="020B0503020204020204" charset="-122"/>
              </a:rPr>
              <a:t>，照顾自己的生活，处分自己的财产、权利等。  </a:t>
            </a:r>
            <a:br>
              <a:rPr lang="en-US" altLang="zh-CN" sz="2000" b="1">
                <a:solidFill>
                  <a:srgbClr val="0000FF"/>
                </a:solidFill>
                <a:latin typeface="微软雅黑" panose="020B0503020204020204" charset="-122"/>
                <a:ea typeface="微软雅黑" panose="020B0503020204020204" charset="-122"/>
                <a:cs typeface="微软雅黑" panose="020B0503020204020204" charset="-122"/>
              </a:rPr>
            </a:br>
            <a:r>
              <a:rPr lang="en-US" altLang="zh-CN" sz="2000" b="1">
                <a:solidFill>
                  <a:srgbClr val="0000FF"/>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CC00FF"/>
                </a:solidFill>
                <a:latin typeface="微软雅黑" panose="020B0503020204020204" charset="-122"/>
                <a:ea typeface="微软雅黑" panose="020B0503020204020204" charset="-122"/>
                <a:cs typeface="微软雅黑" panose="020B0503020204020204" charset="-122"/>
              </a:rPr>
              <a:t>意定监护优于</a:t>
            </a:r>
            <a:r>
              <a:rPr lang="zh-CN" altLang="en-US" sz="2000" b="1">
                <a:solidFill>
                  <a:srgbClr val="00B050"/>
                </a:solidFill>
                <a:latin typeface="微软雅黑" panose="020B0503020204020204" charset="-122"/>
                <a:ea typeface="微软雅黑" panose="020B0503020204020204" charset="-122"/>
                <a:cs typeface="微软雅黑" panose="020B0503020204020204" charset="-122"/>
              </a:rPr>
              <a:t>法定监护。</a:t>
            </a:r>
            <a:endParaRPr lang="zh-CN" altLang="en-US" sz="2000" b="1">
              <a:solidFill>
                <a:srgbClr val="00B05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2000"/>
                                        <p:tgtEl>
                                          <p:spTgt spid="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ox(in)">
                                      <p:cBhvr>
                                        <p:cTn id="10" dur="2000"/>
                                        <p:tgtEl>
                                          <p:spTgt spid="4">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ox(in)">
                                      <p:cBhvr>
                                        <p:cTn id="13" dur="2000"/>
                                        <p:tgtEl>
                                          <p:spTgt spid="4">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ox(in)">
                                      <p:cBhvr>
                                        <p:cTn id="16" dur="2000"/>
                                        <p:tgtEl>
                                          <p:spTgt spid="4">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ox(in)">
                                      <p:cBhvr>
                                        <p:cTn id="19" dur="2000"/>
                                        <p:tgtEl>
                                          <p:spTgt spid="4">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2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bldLvl="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4810" y="160655"/>
            <a:ext cx="11383010" cy="3463925"/>
          </a:xfrm>
          <a:prstGeom prst="rect">
            <a:avLst/>
          </a:prstGeom>
        </p:spPr>
        <p:txBody>
          <a:bodyPr>
            <a:noAutofit/>
          </a:bodyPr>
          <a:p>
            <a:pPr indent="266700" algn="l" defTabSz="266700" fontAlgn="ctr">
              <a:lnSpc>
                <a:spcPts val="3380"/>
              </a:lnSpc>
              <a:spcBef>
                <a:spcPct val="0"/>
              </a:spcBef>
              <a:spcAft>
                <a:spcPct val="0"/>
              </a:spcAft>
            </a:pPr>
            <a:r>
              <a:rPr lang="en-US" altLang="zh-CN" sz="2400">
                <a:solidFill>
                  <a:srgbClr val="000000"/>
                </a:solidFill>
                <a:latin typeface="黑体" panose="02010609060101010101" charset="-122"/>
                <a:ea typeface="黑体" panose="02010609060101010101" charset="-122"/>
                <a:cs typeface="黑体" panose="02010609060101010101" charset="-122"/>
              </a:rPr>
              <a:t>(2024.1</a:t>
            </a:r>
            <a:r>
              <a:rPr lang="zh-CN" altLang="en-US" sz="2400">
                <a:solidFill>
                  <a:srgbClr val="000000"/>
                </a:solidFill>
                <a:latin typeface="黑体" panose="02010609060101010101" charset="-122"/>
                <a:ea typeface="黑体" panose="02010609060101010101" charset="-122"/>
                <a:cs typeface="黑体" panose="02010609060101010101" charset="-122"/>
              </a:rPr>
              <a:t>浙江）</a:t>
            </a:r>
            <a:r>
              <a:rPr lang="en-US" altLang="zh-CN" sz="2400">
                <a:solidFill>
                  <a:srgbClr val="000000"/>
                </a:solidFill>
                <a:latin typeface="黑体" panose="02010609060101010101" charset="-122"/>
                <a:ea typeface="黑体" panose="02010609060101010101" charset="-122"/>
                <a:cs typeface="黑体" panose="02010609060101010101" charset="-122"/>
              </a:rPr>
              <a:t>27. </a:t>
            </a:r>
            <a:r>
              <a:rPr lang="zh-CN" altLang="en-US" sz="2400">
                <a:solidFill>
                  <a:srgbClr val="000000"/>
                </a:solidFill>
                <a:latin typeface="黑体" panose="02010609060101010101" charset="-122"/>
                <a:ea typeface="黑体" panose="02010609060101010101" charset="-122"/>
                <a:cs typeface="黑体" panose="02010609060101010101" charset="-122"/>
              </a:rPr>
              <a:t>父亲去世后，</a:t>
            </a:r>
            <a:r>
              <a:rPr lang="en-US" altLang="zh-CN" sz="2400">
                <a:solidFill>
                  <a:srgbClr val="000000"/>
                </a:solidFill>
                <a:latin typeface="黑体" panose="02010609060101010101" charset="-122"/>
                <a:ea typeface="黑体" panose="02010609060101010101" charset="-122"/>
                <a:cs typeface="黑体" panose="02010609060101010101" charset="-122"/>
              </a:rPr>
              <a:t>30</a:t>
            </a:r>
            <a:r>
              <a:rPr lang="zh-CN" altLang="en-US" sz="2400">
                <a:solidFill>
                  <a:srgbClr val="000000"/>
                </a:solidFill>
                <a:latin typeface="黑体" panose="02010609060101010101" charset="-122"/>
                <a:ea typeface="黑体" panose="02010609060101010101" charset="-122"/>
                <a:cs typeface="黑体" panose="02010609060101010101" charset="-122"/>
              </a:rPr>
              <a:t>岁的小赵不愿赡养有扶养关系的继母江某。经乡政府协调，小赵、小赵堂弟赵小华与江某达成书面供养协议。协议约定：小赵放弃继承权；由赵小华负担江某的生活、生病及死后安葬事宜，江某所有的</a:t>
            </a:r>
            <a:r>
              <a:rPr lang="en-US" altLang="zh-CN" sz="2400">
                <a:solidFill>
                  <a:srgbClr val="000000"/>
                </a:solidFill>
                <a:latin typeface="黑体" panose="02010609060101010101" charset="-122"/>
                <a:ea typeface="黑体" panose="02010609060101010101" charset="-122"/>
                <a:cs typeface="黑体" panose="02010609060101010101" charset="-122"/>
              </a:rPr>
              <a:t>5</a:t>
            </a:r>
            <a:r>
              <a:rPr lang="zh-CN" altLang="en-US" sz="2400">
                <a:solidFill>
                  <a:srgbClr val="000000"/>
                </a:solidFill>
                <a:latin typeface="黑体" panose="02010609060101010101" charset="-122"/>
                <a:ea typeface="黑体" panose="02010609060101010101" charset="-122"/>
                <a:cs typeface="黑体" panose="02010609060101010101" charset="-122"/>
              </a:rPr>
              <a:t>间旧房由赵小华继承；在江某丧失或者部分丧失民事行为能力时，由赵小华履行监护职责。达成协议后，江某与赵小华一家共同生活，直至</a:t>
            </a:r>
            <a:r>
              <a:rPr lang="en-US" altLang="zh-CN" sz="2400">
                <a:solidFill>
                  <a:srgbClr val="000000"/>
                </a:solidFill>
                <a:latin typeface="黑体" panose="02010609060101010101" charset="-122"/>
                <a:ea typeface="黑体" panose="02010609060101010101" charset="-122"/>
                <a:cs typeface="黑体" panose="02010609060101010101" charset="-122"/>
              </a:rPr>
              <a:t>2023</a:t>
            </a:r>
            <a:r>
              <a:rPr lang="zh-CN" altLang="en-US" sz="2400">
                <a:solidFill>
                  <a:srgbClr val="000000"/>
                </a:solidFill>
                <a:latin typeface="黑体" panose="02010609060101010101" charset="-122"/>
                <a:ea typeface="黑体" panose="02010609060101010101" charset="-122"/>
                <a:cs typeface="黑体" panose="02010609060101010101" charset="-122"/>
              </a:rPr>
              <a:t>年</a:t>
            </a:r>
            <a:r>
              <a:rPr lang="en-US" altLang="zh-CN" sz="2400">
                <a:solidFill>
                  <a:srgbClr val="000000"/>
                </a:solidFill>
                <a:latin typeface="黑体" panose="02010609060101010101" charset="-122"/>
                <a:ea typeface="黑体" panose="02010609060101010101" charset="-122"/>
                <a:cs typeface="黑体" panose="02010609060101010101" charset="-122"/>
              </a:rPr>
              <a:t>3</a:t>
            </a:r>
            <a:r>
              <a:rPr lang="zh-CN" altLang="en-US" sz="2400">
                <a:solidFill>
                  <a:srgbClr val="000000"/>
                </a:solidFill>
                <a:latin typeface="黑体" panose="02010609060101010101" charset="-122"/>
                <a:ea typeface="黑体" panose="02010609060101010101" charset="-122"/>
                <a:cs typeface="黑体" panose="02010609060101010101" charset="-122"/>
              </a:rPr>
              <a:t>月去世。同年</a:t>
            </a:r>
            <a:r>
              <a:rPr lang="en-US" altLang="zh-CN" sz="2400">
                <a:solidFill>
                  <a:srgbClr val="000000"/>
                </a:solidFill>
                <a:latin typeface="黑体" panose="02010609060101010101" charset="-122"/>
                <a:ea typeface="黑体" panose="02010609060101010101" charset="-122"/>
                <a:cs typeface="黑体" panose="02010609060101010101" charset="-122"/>
              </a:rPr>
              <a:t>5</a:t>
            </a:r>
            <a:r>
              <a:rPr lang="zh-CN" altLang="en-US" sz="2400">
                <a:solidFill>
                  <a:srgbClr val="000000"/>
                </a:solidFill>
                <a:latin typeface="黑体" panose="02010609060101010101" charset="-122"/>
                <a:ea typeface="黑体" panose="02010609060101010101" charset="-122"/>
                <a:cs typeface="黑体" panose="02010609060101010101" charset="-122"/>
              </a:rPr>
              <a:t>月，因附近小学扩建，县政府欲对江某原居住的旧房实施征收补偿。小赵得知后，向县人民法院提起诉讼，主张将原属江某房产</a:t>
            </a:r>
            <a:r>
              <a:rPr lang="en-US" altLang="zh-CN" sz="2400">
                <a:solidFill>
                  <a:srgbClr val="000000"/>
                </a:solidFill>
                <a:latin typeface="黑体" panose="02010609060101010101" charset="-122"/>
                <a:ea typeface="黑体" panose="02010609060101010101" charset="-122"/>
                <a:cs typeface="黑体" panose="02010609060101010101" charset="-122"/>
              </a:rPr>
              <a:t>2/5</a:t>
            </a:r>
            <a:r>
              <a:rPr lang="zh-CN" altLang="en-US" sz="2400">
                <a:solidFill>
                  <a:srgbClr val="000000"/>
                </a:solidFill>
                <a:latin typeface="黑体" panose="02010609060101010101" charset="-122"/>
                <a:ea typeface="黑体" panose="02010609060101010101" charset="-122"/>
                <a:cs typeface="黑体" panose="02010609060101010101" charset="-122"/>
              </a:rPr>
              <a:t>份额归其所有。</a:t>
            </a:r>
            <a:endParaRPr lang="zh-CN" altLang="en-US" sz="2400">
              <a:solidFill>
                <a:srgbClr val="000000"/>
              </a:solidFill>
              <a:latin typeface="黑体" panose="02010609060101010101" charset="-122"/>
              <a:ea typeface="黑体" panose="02010609060101010101" charset="-122"/>
              <a:cs typeface="黑体" panose="02010609060101010101" charset="-122"/>
            </a:endParaRPr>
          </a:p>
          <a:p>
            <a:pPr indent="0" algn="l" defTabSz="266700" fontAlgn="ctr">
              <a:lnSpc>
                <a:spcPts val="3380"/>
              </a:lnSpc>
              <a:spcBef>
                <a:spcPct val="0"/>
              </a:spcBef>
              <a:spcAft>
                <a:spcPct val="0"/>
              </a:spcAft>
            </a:pPr>
            <a:r>
              <a:rPr lang="zh-CN" altLang="en-US" sz="2400">
                <a:solidFill>
                  <a:srgbClr val="000000"/>
                </a:solidFill>
                <a:latin typeface="黑体" panose="02010609060101010101" charset="-122"/>
                <a:ea typeface="黑体" panose="02010609060101010101" charset="-122"/>
                <a:cs typeface="黑体" panose="02010609060101010101" charset="-122"/>
              </a:rPr>
              <a:t>结合材料，运用</a:t>
            </a:r>
            <a:r>
              <a:rPr lang="en-US" altLang="zh-CN" sz="2400">
                <a:solidFill>
                  <a:srgbClr val="000000"/>
                </a:solidFill>
                <a:latin typeface="黑体" panose="02010609060101010101" charset="-122"/>
                <a:ea typeface="黑体" panose="02010609060101010101" charset="-122"/>
                <a:cs typeface="黑体" panose="02010609060101010101" charset="-122"/>
              </a:rPr>
              <a:t>《</a:t>
            </a:r>
            <a:r>
              <a:rPr lang="zh-CN" altLang="en-US" sz="2400">
                <a:solidFill>
                  <a:srgbClr val="000000"/>
                </a:solidFill>
                <a:latin typeface="黑体" panose="02010609060101010101" charset="-122"/>
                <a:ea typeface="黑体" panose="02010609060101010101" charset="-122"/>
                <a:cs typeface="黑体" panose="02010609060101010101" charset="-122"/>
              </a:rPr>
              <a:t>法律与生活</a:t>
            </a:r>
            <a:r>
              <a:rPr lang="en-US" altLang="zh-CN" sz="2400">
                <a:solidFill>
                  <a:srgbClr val="000000"/>
                </a:solidFill>
                <a:latin typeface="黑体" panose="02010609060101010101" charset="-122"/>
                <a:ea typeface="黑体" panose="02010609060101010101" charset="-122"/>
                <a:cs typeface="黑体" panose="02010609060101010101" charset="-122"/>
              </a:rPr>
              <a:t>》</a:t>
            </a:r>
            <a:r>
              <a:rPr lang="zh-CN" altLang="en-US" sz="2400">
                <a:solidFill>
                  <a:srgbClr val="000000"/>
                </a:solidFill>
                <a:latin typeface="黑体" panose="02010609060101010101" charset="-122"/>
                <a:ea typeface="黑体" panose="02010609060101010101" charset="-122"/>
                <a:cs typeface="黑体" panose="02010609060101010101" charset="-122"/>
              </a:rPr>
              <a:t>中的相关知识，回答下列问题：</a:t>
            </a:r>
            <a:endParaRPr lang="zh-CN" altLang="en-US" sz="2400">
              <a:solidFill>
                <a:srgbClr val="000000"/>
              </a:solidFill>
              <a:latin typeface="黑体" panose="02010609060101010101" charset="-122"/>
              <a:ea typeface="黑体" panose="02010609060101010101" charset="-122"/>
              <a:cs typeface="黑体" panose="02010609060101010101" charset="-122"/>
            </a:endParaRPr>
          </a:p>
          <a:p>
            <a:pPr indent="0" algn="l" defTabSz="266700" fontAlgn="ctr">
              <a:lnSpc>
                <a:spcPts val="3380"/>
              </a:lnSpc>
              <a:spcBef>
                <a:spcPct val="0"/>
              </a:spcBef>
              <a:spcAft>
                <a:spcPct val="0"/>
              </a:spcAft>
            </a:pPr>
            <a:r>
              <a:rPr lang="zh-CN" altLang="en-US" sz="2400">
                <a:solidFill>
                  <a:srgbClr val="000000"/>
                </a:solidFill>
                <a:latin typeface="黑体" panose="02010609060101010101" charset="-122"/>
                <a:ea typeface="黑体" panose="02010609060101010101" charset="-122"/>
                <a:cs typeface="黑体" panose="02010609060101010101" charset="-122"/>
              </a:rPr>
              <a:t>（</a:t>
            </a:r>
            <a:r>
              <a:rPr lang="en-US" altLang="zh-CN" sz="2400">
                <a:solidFill>
                  <a:srgbClr val="000000"/>
                </a:solidFill>
                <a:latin typeface="黑体" panose="02010609060101010101" charset="-122"/>
                <a:ea typeface="黑体" panose="02010609060101010101" charset="-122"/>
                <a:cs typeface="黑体" panose="02010609060101010101" charset="-122"/>
              </a:rPr>
              <a:t>1</a:t>
            </a:r>
            <a:r>
              <a:rPr lang="zh-CN" altLang="en-US" sz="2400">
                <a:solidFill>
                  <a:srgbClr val="000000"/>
                </a:solidFill>
                <a:latin typeface="黑体" panose="02010609060101010101" charset="-122"/>
                <a:ea typeface="黑体" panose="02010609060101010101" charset="-122"/>
                <a:cs typeface="黑体" panose="02010609060101010101" charset="-122"/>
              </a:rPr>
              <a:t>）指出江某将赵小华确认为自己的监护人是否合法，并说明理由。</a:t>
            </a:r>
            <a:endParaRPr lang="zh-CN" altLang="en-US" sz="2400">
              <a:solidFill>
                <a:srgbClr val="000000"/>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384810" y="4348480"/>
            <a:ext cx="11383010" cy="1897380"/>
          </a:xfrm>
          <a:prstGeom prst="rect">
            <a:avLst/>
          </a:prstGeom>
          <a:solidFill>
            <a:schemeClr val="accent3">
              <a:lumMod val="20000"/>
              <a:lumOff val="80000"/>
            </a:schemeClr>
          </a:solidFill>
        </p:spPr>
        <p:txBody>
          <a:bodyPr>
            <a:noAutofit/>
          </a:bodyPr>
          <a:p>
            <a:pPr marL="0" indent="0" algn="just" defTabSz="266700">
              <a:spcBef>
                <a:spcPct val="0"/>
              </a:spcBef>
              <a:spcAft>
                <a:spcPct val="0"/>
              </a:spcAft>
            </a:pPr>
            <a:r>
              <a:rPr lang="zh-CN" altLang="en-US" sz="2800">
                <a:solidFill>
                  <a:srgbClr val="000000"/>
                </a:solidFill>
                <a:latin typeface="黑体" panose="02010609060101010101" charset="-122"/>
                <a:ea typeface="黑体" panose="02010609060101010101" charset="-122"/>
                <a:cs typeface="黑体" panose="02010609060101010101" charset="-122"/>
              </a:rPr>
              <a:t>（</a:t>
            </a:r>
            <a:r>
              <a:rPr lang="en-US" altLang="zh-CN" sz="2800">
                <a:solidFill>
                  <a:srgbClr val="000000"/>
                </a:solidFill>
                <a:latin typeface="黑体" panose="02010609060101010101" charset="-122"/>
                <a:ea typeface="黑体" panose="02010609060101010101" charset="-122"/>
                <a:cs typeface="黑体" panose="02010609060101010101" charset="-122"/>
              </a:rPr>
              <a:t>1</a:t>
            </a:r>
            <a:r>
              <a:rPr lang="zh-CN" altLang="en-US" sz="2800">
                <a:solidFill>
                  <a:srgbClr val="000000"/>
                </a:solidFill>
                <a:latin typeface="黑体" panose="02010609060101010101" charset="-122"/>
                <a:ea typeface="黑体" panose="02010609060101010101" charset="-122"/>
                <a:cs typeface="黑体" panose="02010609060101010101" charset="-122"/>
              </a:rPr>
              <a:t>）合法。</a:t>
            </a:r>
            <a:r>
              <a:rPr lang="zh-CN" altLang="en-US" sz="2800">
                <a:solidFill>
                  <a:srgbClr val="FF0000"/>
                </a:solidFill>
                <a:latin typeface="黑体" panose="02010609060101010101" charset="-122"/>
                <a:ea typeface="黑体" panose="02010609060101010101" charset="-122"/>
                <a:cs typeface="黑体" panose="02010609060101010101" charset="-122"/>
              </a:rPr>
              <a:t>（判断）</a:t>
            </a:r>
            <a:r>
              <a:rPr lang="zh-CN" altLang="en-US" sz="2800">
                <a:solidFill>
                  <a:srgbClr val="FF0000"/>
                </a:solidFill>
                <a:highlight>
                  <a:srgbClr val="FFFF00"/>
                </a:highlight>
                <a:latin typeface="黑体" panose="02010609060101010101" charset="-122"/>
                <a:ea typeface="黑体" panose="02010609060101010101" charset="-122"/>
                <a:cs typeface="黑体" panose="02010609060101010101" charset="-122"/>
              </a:rPr>
              <a:t>为防止老年人合法权益受损，民法典规定了成年意定监护制度</a:t>
            </a:r>
            <a:r>
              <a:rPr lang="zh-CN" altLang="en-US" sz="2800">
                <a:solidFill>
                  <a:srgbClr val="000000"/>
                </a:solidFill>
                <a:latin typeface="黑体" panose="02010609060101010101" charset="-122"/>
                <a:ea typeface="黑体" panose="02010609060101010101" charset="-122"/>
                <a:cs typeface="黑体" panose="02010609060101010101" charset="-122"/>
              </a:rPr>
              <a:t>。</a:t>
            </a:r>
            <a:r>
              <a:rPr lang="zh-CN" altLang="en-US" sz="2800">
                <a:solidFill>
                  <a:srgbClr val="FF0000"/>
                </a:solidFill>
                <a:latin typeface="黑体" panose="02010609060101010101" charset="-122"/>
                <a:ea typeface="黑体" panose="02010609060101010101" charset="-122"/>
                <a:cs typeface="黑体" panose="02010609060101010101" charset="-122"/>
              </a:rPr>
              <a:t>（法理）</a:t>
            </a:r>
            <a:r>
              <a:rPr lang="zh-CN" altLang="en-US" sz="2800">
                <a:solidFill>
                  <a:srgbClr val="000000"/>
                </a:solidFill>
                <a:latin typeface="黑体" panose="02010609060101010101" charset="-122"/>
                <a:ea typeface="黑体" panose="02010609060101010101" charset="-122"/>
                <a:cs typeface="黑体" panose="02010609060101010101" charset="-122"/>
              </a:rPr>
              <a:t>本案中，江某作为具有</a:t>
            </a:r>
            <a:r>
              <a:rPr lang="zh-CN" altLang="en-US" sz="2800" u="sng">
                <a:solidFill>
                  <a:srgbClr val="000000"/>
                </a:solidFill>
                <a:latin typeface="黑体" panose="02010609060101010101" charset="-122"/>
                <a:ea typeface="黑体" panose="02010609060101010101" charset="-122"/>
                <a:cs typeface="黑体" panose="02010609060101010101" charset="-122"/>
              </a:rPr>
              <a:t>完全民事行为能力人的成年人</a:t>
            </a:r>
            <a:r>
              <a:rPr lang="zh-CN" altLang="en-US" sz="2800">
                <a:solidFill>
                  <a:srgbClr val="000000"/>
                </a:solidFill>
                <a:latin typeface="黑体" panose="02010609060101010101" charset="-122"/>
                <a:ea typeface="黑体" panose="02010609060101010101" charset="-122"/>
                <a:cs typeface="黑体" panose="02010609060101010101" charset="-122"/>
              </a:rPr>
              <a:t>，通过协商与其亲属赵小华签订了</a:t>
            </a:r>
            <a:r>
              <a:rPr lang="zh-CN" altLang="en-US" sz="2800" u="sng">
                <a:solidFill>
                  <a:srgbClr val="000000"/>
                </a:solidFill>
                <a:latin typeface="黑体" panose="02010609060101010101" charset="-122"/>
                <a:ea typeface="黑体" panose="02010609060101010101" charset="-122"/>
                <a:cs typeface="黑体" panose="02010609060101010101" charset="-122"/>
              </a:rPr>
              <a:t>书面协议</a:t>
            </a:r>
            <a:r>
              <a:rPr lang="zh-CN" altLang="en-US" sz="2800">
                <a:solidFill>
                  <a:srgbClr val="000000"/>
                </a:solidFill>
                <a:latin typeface="黑体" panose="02010609060101010101" charset="-122"/>
                <a:ea typeface="黑体" panose="02010609060101010101" charset="-122"/>
                <a:cs typeface="黑体" panose="02010609060101010101" charset="-122"/>
              </a:rPr>
              <a:t>，确定自己的监护人，</a:t>
            </a:r>
            <a:r>
              <a:rPr lang="zh-CN" altLang="en-US" sz="2800" u="sng">
                <a:solidFill>
                  <a:srgbClr val="000000"/>
                </a:solidFill>
                <a:latin typeface="黑体" panose="02010609060101010101" charset="-122"/>
                <a:ea typeface="黑体" panose="02010609060101010101" charset="-122"/>
                <a:cs typeface="黑体" panose="02010609060101010101" charset="-122"/>
              </a:rPr>
              <a:t>符合</a:t>
            </a:r>
            <a:r>
              <a:rPr lang="zh-CN" altLang="en-US" sz="2800">
                <a:solidFill>
                  <a:srgbClr val="000000"/>
                </a:solidFill>
                <a:latin typeface="黑体" panose="02010609060101010101" charset="-122"/>
                <a:ea typeface="黑体" panose="02010609060101010101" charset="-122"/>
                <a:cs typeface="黑体" panose="02010609060101010101" charset="-122"/>
              </a:rPr>
              <a:t>成年意定监护制度的</a:t>
            </a:r>
            <a:r>
              <a:rPr lang="zh-CN" altLang="en-US" sz="2800" u="sng">
                <a:solidFill>
                  <a:srgbClr val="000000"/>
                </a:solidFill>
                <a:latin typeface="黑体" panose="02010609060101010101" charset="-122"/>
                <a:ea typeface="黑体" panose="02010609060101010101" charset="-122"/>
                <a:cs typeface="黑体" panose="02010609060101010101" charset="-122"/>
              </a:rPr>
              <a:t>规定</a:t>
            </a:r>
            <a:r>
              <a:rPr lang="zh-CN" altLang="en-US" sz="2800">
                <a:solidFill>
                  <a:srgbClr val="000000"/>
                </a:solidFill>
                <a:latin typeface="黑体" panose="02010609060101010101" charset="-122"/>
                <a:ea typeface="黑体" panose="02010609060101010101" charset="-122"/>
                <a:cs typeface="黑体" panose="02010609060101010101" charset="-122"/>
              </a:rPr>
              <a:t>。</a:t>
            </a:r>
            <a:r>
              <a:rPr lang="zh-CN" altLang="en-US" sz="2800">
                <a:solidFill>
                  <a:srgbClr val="FF0000"/>
                </a:solidFill>
                <a:latin typeface="黑体" panose="02010609060101010101" charset="-122"/>
                <a:ea typeface="黑体" panose="02010609060101010101" charset="-122"/>
                <a:cs typeface="黑体" panose="02010609060101010101" charset="-122"/>
              </a:rPr>
              <a:t>（本案分析）</a:t>
            </a:r>
            <a:endParaRPr lang="zh-CN" altLang="en-US" sz="280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50"/>
          <p:cNvSpPr/>
          <p:nvPr>
            <p:custDataLst>
              <p:tags r:id="rId1"/>
            </p:custDataLst>
          </p:nvPr>
        </p:nvSpPr>
        <p:spPr>
          <a:xfrm>
            <a:off x="3023870" y="90805"/>
            <a:ext cx="6373495" cy="664845"/>
          </a:xfrm>
          <a:prstGeom prst="roundRect">
            <a:avLst>
              <a:gd name="adj" fmla="val 50000"/>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sz="3200" b="1" strike="noStrike" noProof="1">
                <a:solidFill>
                  <a:schemeClr val="bg1"/>
                </a:solidFill>
                <a:latin typeface="微软雅黑" panose="020B0503020204020204" charset="-122"/>
                <a:ea typeface="微软雅黑" panose="020B0503020204020204" charset="-122"/>
                <a:sym typeface="Arial" panose="020B0604020202020204" pitchFamily="34" charset="0"/>
              </a:rPr>
              <a:t>比较</a:t>
            </a:r>
            <a:r>
              <a:rPr sz="3200" b="1" strike="noStrike" noProof="1">
                <a:solidFill>
                  <a:srgbClr val="FFFF00"/>
                </a:solidFill>
                <a:latin typeface="微软雅黑" panose="020B0503020204020204" charset="-122"/>
                <a:ea typeface="微软雅黑" panose="020B0503020204020204" charset="-122"/>
                <a:sym typeface="Arial" panose="020B0604020202020204" pitchFamily="34" charset="0"/>
              </a:rPr>
              <a:t>抚养、赡养</a:t>
            </a:r>
            <a:r>
              <a:rPr sz="3200" b="1" strike="noStrike" noProof="1">
                <a:solidFill>
                  <a:schemeClr val="bg1"/>
                </a:solidFill>
                <a:latin typeface="微软雅黑" panose="020B0503020204020204" charset="-122"/>
                <a:ea typeface="微软雅黑" panose="020B0503020204020204" charset="-122"/>
                <a:sym typeface="Arial" panose="020B0604020202020204" pitchFamily="34" charset="0"/>
              </a:rPr>
              <a:t>与</a:t>
            </a:r>
            <a:r>
              <a:rPr sz="3200" b="1" strike="noStrike" noProof="1">
                <a:solidFill>
                  <a:srgbClr val="FFFF00"/>
                </a:solidFill>
                <a:latin typeface="微软雅黑" panose="020B0503020204020204" charset="-122"/>
                <a:ea typeface="微软雅黑" panose="020B0503020204020204" charset="-122"/>
                <a:sym typeface="Arial" panose="020B0604020202020204" pitchFamily="34" charset="0"/>
              </a:rPr>
              <a:t>扶养</a:t>
            </a:r>
            <a:r>
              <a:rPr sz="3200" b="1" strike="noStrike" noProof="1">
                <a:solidFill>
                  <a:schemeClr val="bg1"/>
                </a:solidFill>
                <a:latin typeface="微软雅黑" panose="020B0503020204020204" charset="-122"/>
                <a:ea typeface="微软雅黑" panose="020B0503020204020204" charset="-122"/>
                <a:sym typeface="Arial" panose="020B0604020202020204" pitchFamily="34" charset="0"/>
              </a:rPr>
              <a:t>的关系</a:t>
            </a:r>
            <a:endParaRPr sz="3200" b="1" strike="noStrike" noProof="1">
              <a:solidFill>
                <a:schemeClr val="bg1"/>
              </a:solidFill>
              <a:latin typeface="微软雅黑" panose="020B0503020204020204" charset="-122"/>
              <a:ea typeface="微软雅黑" panose="020B0503020204020204" charset="-122"/>
              <a:sym typeface="Arial" panose="020B0604020202020204" pitchFamily="34" charset="0"/>
            </a:endParaRPr>
          </a:p>
        </p:txBody>
      </p:sp>
      <p:graphicFrame>
        <p:nvGraphicFramePr>
          <p:cNvPr id="28675" name="表格 4"/>
          <p:cNvGraphicFramePr>
            <a:graphicFrameLocks noGrp="1"/>
          </p:cNvGraphicFramePr>
          <p:nvPr>
            <p:custDataLst>
              <p:tags r:id="rId2"/>
            </p:custDataLst>
          </p:nvPr>
        </p:nvGraphicFramePr>
        <p:xfrm>
          <a:off x="158750" y="829945"/>
          <a:ext cx="11801475" cy="4561840"/>
        </p:xfrm>
        <a:graphic>
          <a:graphicData uri="http://schemas.openxmlformats.org/drawingml/2006/table">
            <a:tbl>
              <a:tblPr/>
              <a:tblGrid>
                <a:gridCol w="678815"/>
                <a:gridCol w="965200"/>
                <a:gridCol w="3900170"/>
                <a:gridCol w="3823335"/>
                <a:gridCol w="2433955"/>
              </a:tblGrid>
              <a:tr h="594360">
                <a:tc gridSpan="2">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endParaRPr lang="en-US" altLang="zh-CN" sz="2800" b="1">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hMerge="1">
                  <a:tcPr>
                    <a:lnR w="12700">
                      <a:miter lim="800000"/>
                    </a:lnR>
                    <a:lnT w="12700">
                      <a:solidFill>
                        <a:prstClr val="black"/>
                      </a:solidFill>
                      <a:miter lim="800000"/>
                    </a:lnT>
                    <a:lnB w="12700">
                      <a:solidFill>
                        <a:prstClr val="black"/>
                      </a:solidFill>
                      <a:miter lim="800000"/>
                    </a:lnB>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rgbClr val="FF0000"/>
                          </a:solidFill>
                          <a:latin typeface="黑体" panose="02010609060101010101" charset="-122"/>
                          <a:ea typeface="黑体" panose="02010609060101010101" charset="-122"/>
                        </a:rPr>
                        <a:t>抚养</a:t>
                      </a:r>
                      <a:endParaRPr sz="2800" b="1">
                        <a:solidFill>
                          <a:srgbClr val="FF0000"/>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rgbClr val="FF0000"/>
                          </a:solidFill>
                          <a:latin typeface="黑体" panose="02010609060101010101" charset="-122"/>
                          <a:ea typeface="黑体" panose="02010609060101010101" charset="-122"/>
                        </a:rPr>
                        <a:t>赡养（扶助）</a:t>
                      </a:r>
                      <a:endParaRPr sz="2800" b="1">
                        <a:solidFill>
                          <a:srgbClr val="FF0000"/>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rgbClr val="FF0000"/>
                          </a:solidFill>
                          <a:latin typeface="黑体" panose="02010609060101010101" charset="-122"/>
                          <a:ea typeface="黑体" panose="02010609060101010101" charset="-122"/>
                          <a:cs typeface="黑体" panose="02010609060101010101" charset="-122"/>
                        </a:rPr>
                        <a:t>扶养</a:t>
                      </a:r>
                      <a:r>
                        <a:rPr lang="en-US" altLang="zh-CN" sz="2800" b="1">
                          <a:solidFill>
                            <a:srgbClr val="FF0000"/>
                          </a:solidFill>
                          <a:latin typeface="黑体" panose="02010609060101010101" charset="-122"/>
                          <a:ea typeface="黑体" panose="02010609060101010101" charset="-122"/>
                          <a:cs typeface="黑体" panose="02010609060101010101" charset="-122"/>
                        </a:rPr>
                        <a:t>(</a:t>
                      </a:r>
                      <a:r>
                        <a:rPr sz="2800" b="1">
                          <a:solidFill>
                            <a:srgbClr val="FF0000"/>
                          </a:solidFill>
                          <a:latin typeface="黑体" panose="02010609060101010101" charset="-122"/>
                          <a:ea typeface="黑体" panose="02010609060101010101" charset="-122"/>
                          <a:cs typeface="黑体" panose="02010609060101010101" charset="-122"/>
                        </a:rPr>
                        <a:t>狭义</a:t>
                      </a:r>
                      <a:r>
                        <a:rPr lang="en-US" altLang="zh-CN" sz="2800" b="1">
                          <a:solidFill>
                            <a:srgbClr val="FF0000"/>
                          </a:solidFill>
                          <a:latin typeface="黑体" panose="02010609060101010101" charset="-122"/>
                          <a:ea typeface="黑体" panose="02010609060101010101" charset="-122"/>
                          <a:cs typeface="黑体" panose="02010609060101010101" charset="-122"/>
                        </a:rPr>
                        <a:t>)</a:t>
                      </a:r>
                      <a:endParaRPr lang="en-US" altLang="zh-CN" sz="2800" b="1">
                        <a:solidFill>
                          <a:srgbClr val="FF0000"/>
                        </a:solidFill>
                        <a:latin typeface="黑体" panose="02010609060101010101" charset="-122"/>
                        <a:ea typeface="黑体" panose="02010609060101010101" charset="-122"/>
                        <a:cs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r>
              <a:tr h="1480185">
                <a:tc rowSpan="2">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chemeClr val="bg1"/>
                          </a:solidFill>
                          <a:latin typeface="黑体" panose="02010609060101010101" charset="-122"/>
                          <a:ea typeface="黑体" panose="02010609060101010101" charset="-122"/>
                        </a:rPr>
                        <a:t>区别</a:t>
                      </a:r>
                      <a:endParaRPr sz="2800" b="1">
                        <a:solidFill>
                          <a:schemeClr val="bg1"/>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chemeClr val="bg1"/>
                          </a:solidFill>
                          <a:latin typeface="黑体" panose="02010609060101010101" charset="-122"/>
                          <a:ea typeface="黑体" panose="02010609060101010101" charset="-122"/>
                        </a:rPr>
                        <a:t>定义</a:t>
                      </a:r>
                      <a:endParaRPr sz="2800" b="1">
                        <a:solidFill>
                          <a:schemeClr val="bg1"/>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10000"/>
                        </a:lnSpc>
                      </a:pPr>
                      <a:r>
                        <a:rPr sz="2800" b="1">
                          <a:gradFill>
                            <a:gsLst>
                              <a:gs pos="0">
                                <a:srgbClr val="14CD68"/>
                              </a:gs>
                              <a:gs pos="100000">
                                <a:srgbClr val="035C7D"/>
                              </a:gs>
                            </a:gsLst>
                            <a:lin scaled="0"/>
                          </a:gradFill>
                          <a:latin typeface="黑体" panose="02010609060101010101" charset="-122"/>
                          <a:ea typeface="黑体" panose="02010609060101010101" charset="-122"/>
                        </a:rPr>
                        <a:t>父母为子女</a:t>
                      </a:r>
                      <a:r>
                        <a:rPr sz="2800" b="1">
                          <a:latin typeface="黑体" panose="02010609060101010101" charset="-122"/>
                          <a:ea typeface="黑体" panose="02010609060101010101" charset="-122"/>
                        </a:rPr>
                        <a:t>的生活、学习等提供物质条件，在生活上加以妥善照料</a:t>
                      </a:r>
                      <a:endParaRPr sz="2800" b="1">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10000"/>
                        </a:lnSpc>
                      </a:pPr>
                      <a:r>
                        <a:rPr sz="2800" b="1">
                          <a:gradFill>
                            <a:gsLst>
                              <a:gs pos="0">
                                <a:srgbClr val="14CD68"/>
                              </a:gs>
                              <a:gs pos="100000">
                                <a:srgbClr val="035C7D"/>
                              </a:gs>
                            </a:gsLst>
                            <a:lin scaled="0"/>
                          </a:gradFill>
                          <a:latin typeface="黑体" panose="02010609060101010101" charset="-122"/>
                          <a:ea typeface="黑体" panose="02010609060101010101" charset="-122"/>
                        </a:rPr>
                        <a:t>子女</a:t>
                      </a:r>
                      <a:r>
                        <a:rPr sz="2800" b="1">
                          <a:latin typeface="黑体" panose="02010609060101010101" charset="-122"/>
                          <a:ea typeface="黑体" panose="02010609060101010101" charset="-122"/>
                        </a:rPr>
                        <a:t>在精神上、生活上</a:t>
                      </a:r>
                      <a:r>
                        <a:rPr sz="2800" b="1">
                          <a:gradFill>
                            <a:gsLst>
                              <a:gs pos="0">
                                <a:srgbClr val="14CD68"/>
                              </a:gs>
                              <a:gs pos="100000">
                                <a:srgbClr val="035C7D"/>
                              </a:gs>
                            </a:gsLst>
                            <a:lin scaled="0"/>
                          </a:gradFill>
                          <a:latin typeface="黑体" panose="02010609060101010101" charset="-122"/>
                          <a:ea typeface="黑体" panose="02010609060101010101" charset="-122"/>
                        </a:rPr>
                        <a:t>给予父母</a:t>
                      </a:r>
                      <a:r>
                        <a:rPr sz="2800" b="1">
                          <a:latin typeface="黑体" panose="02010609060101010101" charset="-122"/>
                          <a:ea typeface="黑体" panose="02010609060101010101" charset="-122"/>
                        </a:rPr>
                        <a:t>关心和照料</a:t>
                      </a:r>
                      <a:endParaRPr sz="2800" b="1">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10000"/>
                        </a:lnSpc>
                      </a:pPr>
                      <a:r>
                        <a:rPr sz="2800" b="1">
                          <a:gradFill>
                            <a:gsLst>
                              <a:gs pos="0">
                                <a:srgbClr val="14CD68"/>
                              </a:gs>
                              <a:gs pos="100000">
                                <a:srgbClr val="035C7D"/>
                              </a:gs>
                            </a:gsLst>
                            <a:lin scaled="0"/>
                          </a:gradFill>
                          <a:latin typeface="黑体" panose="02010609060101010101" charset="-122"/>
                          <a:ea typeface="黑体" panose="02010609060101010101" charset="-122"/>
                        </a:rPr>
                        <a:t>平辈人</a:t>
                      </a:r>
                      <a:r>
                        <a:rPr sz="2800" b="1">
                          <a:latin typeface="黑体" panose="02010609060101010101" charset="-122"/>
                          <a:ea typeface="黑体" panose="02010609060101010101" charset="-122"/>
                        </a:rPr>
                        <a:t>之间在物质上和生活上相互扶助</a:t>
                      </a:r>
                      <a:endParaRPr sz="2800" b="1">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r>
              <a:tr h="786130">
                <a:tc vMerge="1">
                  <a:tcPr>
                    <a:lnL w="12700">
                      <a:solidFill>
                        <a:prstClr val="black"/>
                      </a:solidFill>
                      <a:miter lim="800000"/>
                    </a:lnL>
                    <a:lnR w="12700">
                      <a:solidFill>
                        <a:prstClr val="black"/>
                      </a:solidFill>
                      <a:miter lim="800000"/>
                    </a:lnR>
                    <a:lnB w="12700">
                      <a:miter lim="800000"/>
                    </a:lnB>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chemeClr val="bg1"/>
                          </a:solidFill>
                          <a:latin typeface="黑体" panose="02010609060101010101" charset="-122"/>
                          <a:ea typeface="黑体" panose="02010609060101010101" charset="-122"/>
                        </a:rPr>
                        <a:t>适用范围</a:t>
                      </a:r>
                      <a:endParaRPr sz="2800" b="1">
                        <a:solidFill>
                          <a:schemeClr val="bg1"/>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latin typeface="黑体" panose="02010609060101010101" charset="-122"/>
                          <a:ea typeface="黑体" panose="02010609060101010101" charset="-122"/>
                        </a:rPr>
                        <a:t>适用于</a:t>
                      </a:r>
                      <a:r>
                        <a:rPr sz="2800" b="1">
                          <a:solidFill>
                            <a:srgbClr val="FF0000"/>
                          </a:solidFill>
                          <a:latin typeface="黑体" panose="02010609060101010101" charset="-122"/>
                          <a:ea typeface="黑体" panose="02010609060101010101" charset="-122"/>
                        </a:rPr>
                        <a:t>长辈对晚辈</a:t>
                      </a:r>
                      <a:endParaRPr sz="2800" b="1">
                        <a:solidFill>
                          <a:srgbClr val="FF0000"/>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latin typeface="黑体" panose="02010609060101010101" charset="-122"/>
                          <a:ea typeface="黑体" panose="02010609060101010101" charset="-122"/>
                        </a:rPr>
                        <a:t>适用于</a:t>
                      </a:r>
                      <a:r>
                        <a:rPr sz="2800" b="1">
                          <a:solidFill>
                            <a:srgbClr val="FF0000"/>
                          </a:solidFill>
                          <a:latin typeface="黑体" panose="02010609060101010101" charset="-122"/>
                          <a:ea typeface="黑体" panose="02010609060101010101" charset="-122"/>
                        </a:rPr>
                        <a:t>晚辈对长辈</a:t>
                      </a:r>
                      <a:endParaRPr sz="2800" b="1">
                        <a:solidFill>
                          <a:srgbClr val="FF0000"/>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latin typeface="黑体" panose="02010609060101010101" charset="-122"/>
                          <a:ea typeface="黑体" panose="02010609060101010101" charset="-122"/>
                        </a:rPr>
                        <a:t>一般适用于</a:t>
                      </a:r>
                      <a:r>
                        <a:rPr sz="2800" b="1">
                          <a:solidFill>
                            <a:srgbClr val="FF0000"/>
                          </a:solidFill>
                          <a:latin typeface="黑体" panose="02010609060101010101" charset="-122"/>
                          <a:ea typeface="黑体" panose="02010609060101010101" charset="-122"/>
                        </a:rPr>
                        <a:t>平辈之间</a:t>
                      </a:r>
                      <a:endParaRPr sz="2800" b="1">
                        <a:solidFill>
                          <a:srgbClr val="FF0000"/>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r>
              <a:tr h="1548765">
                <a:tc gridSpan="2">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algn="ctr" eaLnBrk="1" hangingPunct="1">
                        <a:lnSpc>
                          <a:spcPct val="110000"/>
                        </a:lnSpc>
                      </a:pPr>
                      <a:r>
                        <a:rPr sz="2800" b="1">
                          <a:solidFill>
                            <a:schemeClr val="bg1"/>
                          </a:solidFill>
                          <a:latin typeface="黑体" panose="02010609060101010101" charset="-122"/>
                          <a:ea typeface="黑体" panose="02010609060101010101" charset="-122"/>
                        </a:rPr>
                        <a:t>联系</a:t>
                      </a:r>
                      <a:endParaRPr sz="2800" b="1">
                        <a:solidFill>
                          <a:schemeClr val="bg1"/>
                        </a:solidFill>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accent1">
                        <a:lumMod val="60000"/>
                        <a:lumOff val="40000"/>
                      </a:schemeClr>
                    </a:solidFill>
                  </a:tcPr>
                </a:tc>
                <a:tc hMerge="1">
                  <a:tcPr>
                    <a:lnR w="12700">
                      <a:miter lim="800000"/>
                    </a:lnR>
                    <a:lnT w="12700">
                      <a:solidFill>
                        <a:prstClr val="black"/>
                      </a:solidFill>
                      <a:miter lim="800000"/>
                    </a:lnT>
                    <a:lnB w="12700">
                      <a:solidFill>
                        <a:prstClr val="black"/>
                      </a:solidFill>
                      <a:miter lim="800000"/>
                    </a:lnB>
                  </a:tcPr>
                </a:tc>
                <a:tc gridSpan="3">
                  <a:txBody>
                    <a:bodyPr wrap="square"/>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lvl="0" eaLnBrk="1" hangingPunct="1">
                        <a:lnSpc>
                          <a:spcPct val="110000"/>
                        </a:lnSpc>
                      </a:pPr>
                      <a:r>
                        <a:rPr lang="en-US" altLang="zh-CN" sz="2800" b="1">
                          <a:latin typeface="黑体" panose="02010609060101010101" charset="-122"/>
                          <a:ea typeface="黑体" panose="02010609060101010101" charset="-122"/>
                        </a:rPr>
                        <a:t>①都是法律规定的家庭成员间应履行的义务，不履行这些义务将会受到法律的制裁</a:t>
                      </a:r>
                      <a:endParaRPr sz="2800" b="1">
                        <a:latin typeface="黑体" panose="02010609060101010101" charset="-122"/>
                        <a:ea typeface="黑体" panose="02010609060101010101" charset="-122"/>
                      </a:endParaRPr>
                    </a:p>
                    <a:p>
                      <a:pPr lvl="0" eaLnBrk="1" hangingPunct="1">
                        <a:lnSpc>
                          <a:spcPct val="110000"/>
                        </a:lnSpc>
                      </a:pPr>
                      <a:r>
                        <a:rPr lang="en-US" altLang="en-US" sz="2800" b="1">
                          <a:latin typeface="黑体" panose="02010609060101010101" charset="-122"/>
                          <a:ea typeface="黑体" panose="02010609060101010101" charset="-122"/>
                        </a:rPr>
                        <a:t>②都是构建和睦家庭的条件</a:t>
                      </a:r>
                      <a:endParaRPr lang="en-US" altLang="en-US" sz="2800" b="1">
                        <a:latin typeface="黑体" panose="02010609060101010101" charset="-122"/>
                        <a:ea typeface="黑体" panose="02010609060101010101" charset="-122"/>
                      </a:endParaRPr>
                    </a:p>
                  </a:txBody>
                  <a:tcPr marT="0" marB="0" vert="horz"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noFill/>
                  </a:tcPr>
                </a:tc>
                <a:tc hMerge="1">
                  <a:tcPr>
                    <a:lnT w="12700">
                      <a:solidFill>
                        <a:prstClr val="black"/>
                      </a:solidFill>
                      <a:miter lim="800000"/>
                    </a:lnT>
                    <a:lnB w="12700">
                      <a:solidFill>
                        <a:prstClr val="black"/>
                      </a:solidFill>
                      <a:miter lim="800000"/>
                    </a:lnB>
                  </a:tcPr>
                </a:tc>
                <a:tc hMerge="1">
                  <a:tcPr>
                    <a:lnR w="12700">
                      <a:miter lim="800000"/>
                    </a:lnR>
                    <a:lnT w="12700">
                      <a:solidFill>
                        <a:prstClr val="black"/>
                      </a:solidFill>
                      <a:miter lim="800000"/>
                    </a:lnT>
                    <a:lnB w="12700">
                      <a:solidFill>
                        <a:prstClr val="black"/>
                      </a:solidFill>
                      <a:miter lim="800000"/>
                    </a:lnB>
                  </a:tcPr>
                </a:tc>
              </a:tr>
            </a:tbl>
          </a:graphicData>
        </a:graphic>
      </p:graphicFrame>
      <p:sp>
        <p:nvSpPr>
          <p:cNvPr id="3" name="文本框 2"/>
          <p:cNvSpPr txBox="1"/>
          <p:nvPr>
            <p:custDataLst>
              <p:tags r:id="rId3"/>
            </p:custDataLst>
          </p:nvPr>
        </p:nvSpPr>
        <p:spPr>
          <a:xfrm>
            <a:off x="248920" y="5466080"/>
            <a:ext cx="11711305" cy="1198880"/>
          </a:xfrm>
          <a:prstGeom prst="rect">
            <a:avLst/>
          </a:prstGeom>
          <a:solidFill>
            <a:schemeClr val="accent3">
              <a:lumMod val="20000"/>
              <a:lumOff val="80000"/>
            </a:schemeClr>
          </a:solidFill>
          <a:ln>
            <a:noFill/>
            <a:prstDash val="solid"/>
          </a:ln>
        </p:spPr>
        <p:txBody>
          <a:bodyPr wrap="square" rtlCol="0" anchor="t">
            <a:spAutoFit/>
          </a:bodyPr>
          <a:lstStyle/>
          <a:p>
            <a:pPr marL="285750" indent="-285750" algn="just">
              <a:lnSpc>
                <a:spcPct val="100000"/>
              </a:lnSpc>
              <a:buFont typeface="Wingdings" panose="05000000000000000000" pitchFamily="2" charset="2"/>
              <a:buChar char="Ø"/>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rPr>
              <a:t>广义扶养</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”指一定范围内亲属间相互供养和扶助的法定权利和义务，没有身份、辈分之分，是抚养、扶养、赡养的</a:t>
            </a:r>
            <a:r>
              <a:rPr lang="zh-CN" altLang="en-US" sz="24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统称</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just">
              <a:lnSpc>
                <a:spcPct val="100000"/>
              </a:lnSpc>
              <a:buFont typeface="Wingdings" panose="05000000000000000000" pitchFamily="2" charset="2"/>
              <a:buChar char="Ø"/>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u="sng">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在民法典、刑法具体法律条文中使用“扶养”一词，即采用广义的解释。</a:t>
            </a:r>
            <a:endParaRPr lang="zh-CN" altLang="en-US" sz="2400" b="1" u="sng">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custDataLst>
              <p:tags r:id="rId1"/>
            </p:custDataLst>
          </p:nvPr>
        </p:nvSpPr>
        <p:spPr>
          <a:xfrm>
            <a:off x="233045" y="1055370"/>
            <a:ext cx="11770995" cy="5431155"/>
          </a:xfrm>
          <a:prstGeom prst="rect">
            <a:avLst/>
          </a:prstGeom>
          <a:solidFill>
            <a:schemeClr val="bg1"/>
          </a:solidFill>
          <a:ln w="19050">
            <a:solidFill>
              <a:srgbClr val="C00000"/>
            </a:solidFill>
          </a:ln>
        </p:spPr>
        <p:txBody>
          <a:bodyPr wrap="square">
            <a:spAutoFit/>
          </a:bodyPr>
          <a:lstStyle/>
          <a:p>
            <a:pPr indent="0" fontAlgn="auto">
              <a:lnSpc>
                <a:spcPct val="130000"/>
              </a:lnSpc>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）失和</a:t>
            </a:r>
            <a:r>
              <a:rPr lang="zh-CN" sz="2400" b="1">
                <a:solidFill>
                  <a:srgbClr val="FF0000"/>
                </a:solidFill>
                <a:latin typeface="微软雅黑" panose="020B0503020204020204" charset="-122"/>
                <a:ea typeface="微软雅黑" panose="020B0503020204020204" charset="-122"/>
                <a:cs typeface="微软雅黑" panose="020B0503020204020204" charset="-122"/>
              </a:rPr>
              <a:t>表现：</a:t>
            </a:r>
            <a:endParaRPr lang="zh-CN" sz="2400" b="1">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buFont typeface="Arial" panose="020B0604020202020204" pitchFamily="34" charset="0"/>
              <a:buNone/>
            </a:pPr>
            <a:r>
              <a:rPr lang="en-US" sz="2400" b="1">
                <a:solidFill>
                  <a:srgbClr val="0E28F0"/>
                </a:solidFill>
                <a:latin typeface="微软雅黑" panose="020B0503020204020204" charset="-122"/>
                <a:ea typeface="微软雅黑" panose="020B0503020204020204" charset="-122"/>
                <a:cs typeface="微软雅黑" panose="020B0503020204020204" charset="-122"/>
                <a:sym typeface="+mn-ea"/>
              </a:rPr>
              <a:t> </a:t>
            </a:r>
            <a:r>
              <a:rPr sz="2400" b="1" err="1">
                <a:solidFill>
                  <a:srgbClr val="0000FF"/>
                </a:solidFill>
                <a:latin typeface="微软雅黑" panose="020B0503020204020204" charset="-122"/>
                <a:ea typeface="微软雅黑" panose="020B0503020204020204" charset="-122"/>
                <a:cs typeface="微软雅黑" panose="020B0503020204020204" charset="-122"/>
                <a:sym typeface="+mn-ea"/>
              </a:rPr>
              <a:t>家庭和睦</a:t>
            </a:r>
            <a:r>
              <a:rPr sz="2400" b="1" err="1">
                <a:latin typeface="微软雅黑" panose="020B0503020204020204" charset="-122"/>
                <a:ea typeface="微软雅黑" panose="020B0503020204020204" charset="-122"/>
                <a:cs typeface="微软雅黑" panose="020B0503020204020204" charset="-122"/>
                <a:sym typeface="+mn-ea"/>
              </a:rPr>
              <a:t>是幸福生活的基石。</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但是现实生活中还存在</a:t>
            </a:r>
            <a:r>
              <a:rPr lang="zh-CN" altLang="en-US" sz="2400" b="1">
                <a:solidFill>
                  <a:srgbClr val="0E28F0"/>
                </a:solidFill>
                <a:latin typeface="微软雅黑" panose="020B0503020204020204" charset="-122"/>
                <a:ea typeface="微软雅黑" panose="020B0503020204020204" charset="-122"/>
                <a:cs typeface="微软雅黑" panose="020B0503020204020204" charset="-122"/>
              </a:rPr>
              <a:t>家庭暴力</a:t>
            </a:r>
            <a:r>
              <a:rPr lang="zh-CN" sz="2400" b="1">
                <a:solidFill>
                  <a:srgbClr val="0E28F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E28F0"/>
                </a:solidFill>
                <a:latin typeface="微软雅黑" panose="020B0503020204020204" charset="-122"/>
                <a:ea typeface="微软雅黑" panose="020B0503020204020204" charset="-122"/>
                <a:cs typeface="微软雅黑" panose="020B0503020204020204" charset="-122"/>
              </a:rPr>
              <a:t>虐待</a:t>
            </a:r>
            <a:r>
              <a:rPr lang="zh-CN" sz="2400" b="1">
                <a:latin typeface="微软雅黑" panose="020B0503020204020204" charset="-122"/>
                <a:ea typeface="微软雅黑" panose="020B0503020204020204" charset="-122"/>
                <a:cs typeface="微软雅黑" panose="020B0503020204020204" charset="-122"/>
              </a:rPr>
              <a:t>和</a:t>
            </a:r>
            <a:r>
              <a:rPr lang="zh-CN" altLang="en-US" sz="2400" b="1">
                <a:solidFill>
                  <a:srgbClr val="0E28F0"/>
                </a:solidFill>
                <a:latin typeface="微软雅黑" panose="020B0503020204020204" charset="-122"/>
                <a:ea typeface="微软雅黑" panose="020B0503020204020204" charset="-122"/>
                <a:cs typeface="微软雅黑" panose="020B0503020204020204" charset="-122"/>
              </a:rPr>
              <a:t>遗弃</a:t>
            </a:r>
            <a:r>
              <a:rPr sz="2400" b="1" err="1">
                <a:latin typeface="微软雅黑" panose="020B0503020204020204" charset="-122"/>
                <a:ea typeface="微软雅黑" panose="020B0503020204020204" charset="-122"/>
                <a:sym typeface="+mn-ea"/>
              </a:rPr>
              <a:t>等侵犯家庭成员权利、</a:t>
            </a:r>
            <a:r>
              <a:rPr sz="2400" b="1" err="1">
                <a:solidFill>
                  <a:srgbClr val="0000FF"/>
                </a:solidFill>
                <a:latin typeface="微软雅黑" panose="020B0503020204020204" charset="-122"/>
                <a:ea typeface="微软雅黑" panose="020B0503020204020204" charset="-122"/>
                <a:sym typeface="+mn-ea"/>
              </a:rPr>
              <a:t>破坏家庭和睦</a:t>
            </a:r>
            <a:r>
              <a:rPr sz="2400" b="1" err="1">
                <a:latin typeface="微软雅黑" panose="020B0503020204020204" charset="-122"/>
                <a:ea typeface="微软雅黑" panose="020B0503020204020204" charset="-122"/>
                <a:sym typeface="+mn-ea"/>
              </a:rPr>
              <a:t>的行为</a:t>
            </a:r>
            <a:r>
              <a:rPr lang="zh-CN" sz="2400" b="1">
                <a:latin typeface="微软雅黑" panose="020B0503020204020204" charset="-122"/>
                <a:ea typeface="微软雅黑" panose="020B0503020204020204" charset="-122"/>
                <a:cs typeface="微软雅黑" panose="020B0503020204020204" charset="-122"/>
              </a:rPr>
              <a:t>。</a:t>
            </a:r>
            <a:endParaRPr lang="zh-CN" sz="2400" b="1">
              <a:latin typeface="微软雅黑" panose="020B0503020204020204" charset="-122"/>
              <a:ea typeface="微软雅黑" panose="020B0503020204020204" charset="-122"/>
              <a:cs typeface="微软雅黑" panose="020B0503020204020204" charset="-122"/>
            </a:endParaRPr>
          </a:p>
          <a:p>
            <a:pPr indent="0" fontAlgn="auto">
              <a:lnSpc>
                <a:spcPct val="100000"/>
              </a:lnSpc>
              <a:buFont typeface="Arial" panose="020B0604020202020204" pitchFamily="34" charset="0"/>
              <a:buNone/>
            </a:pPr>
            <a:r>
              <a:rPr lang="zh-CN" altLang="en-US" sz="2000" b="1">
                <a:effectLst/>
                <a:highlight>
                  <a:srgbClr val="FFFF00"/>
                </a:highlight>
                <a:latin typeface="Calibri" panose="020F0502020204030204"/>
                <a:ea typeface="微软雅黑" panose="020B0503020204020204" charset="-122"/>
                <a:cs typeface="微软雅黑" panose="020B0503020204020204" charset="-122"/>
                <a:sym typeface="+mn-ea"/>
              </a:rPr>
              <a:t>①</a:t>
            </a:r>
            <a:r>
              <a:rPr lang="zh-CN" altLang="en-US"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家庭暴力</a:t>
            </a:r>
            <a:r>
              <a:rPr lang="en-US" altLang="zh-CN"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sz="2000" b="1">
                <a:effectLst/>
                <a:latin typeface="微软雅黑" panose="020B0503020204020204" charset="-122"/>
                <a:ea typeface="微软雅黑" panose="020B0503020204020204" charset="-122"/>
                <a:cs typeface="微软雅黑" panose="020B0503020204020204" charset="-122"/>
                <a:sym typeface="+mn-ea"/>
              </a:rPr>
              <a:t>家庭成员间以殴打、捆绑、残害、限制人身自由以及经常性谩骂、恐吓等方式实施的身体、精神等侵害行为。</a:t>
            </a:r>
            <a:r>
              <a:rPr lang="zh-CN" altLang="en-US" sz="2000" b="1">
                <a:solidFill>
                  <a:srgbClr val="FF0000"/>
                </a:solidFill>
                <a:effectLst/>
                <a:latin typeface="微软雅黑" panose="020B0503020204020204" charset="-122"/>
                <a:ea typeface="微软雅黑" panose="020B0503020204020204" charset="-122"/>
                <a:cs typeface="微软雅黑" panose="020B0503020204020204" charset="-122"/>
                <a:sym typeface="+mn-ea"/>
              </a:rPr>
              <a:t>持续性、经常性的家庭暴力可以认定为“虐待”</a:t>
            </a:r>
            <a:endParaRPr lang="zh-CN" altLang="en-US" sz="2000" b="1">
              <a:solidFill>
                <a:srgbClr val="FF0000"/>
              </a:solidFill>
              <a:effectLst/>
              <a:latin typeface="微软雅黑" panose="020B0503020204020204" charset="-122"/>
              <a:ea typeface="微软雅黑" panose="020B0503020204020204" charset="-122"/>
              <a:cs typeface="微软雅黑" panose="020B0503020204020204" charset="-122"/>
            </a:endParaRPr>
          </a:p>
          <a:p>
            <a:pPr indent="0" fontAlgn="auto">
              <a:lnSpc>
                <a:spcPct val="100000"/>
              </a:lnSpc>
              <a:buFont typeface="Arial" panose="020B0604020202020204" pitchFamily="34" charset="0"/>
              <a:buNone/>
            </a:pPr>
            <a:r>
              <a:rPr lang="zh-CN" altLang="en-US" sz="2000" b="1">
                <a:effectLst/>
                <a:highlight>
                  <a:srgbClr val="FFFF00"/>
                </a:highlight>
                <a:latin typeface="Calibri" panose="020F0502020204030204"/>
                <a:ea typeface="微软雅黑" panose="020B0503020204020204" charset="-122"/>
                <a:cs typeface="微软雅黑" panose="020B0503020204020204" charset="-122"/>
                <a:sym typeface="+mn-ea"/>
              </a:rPr>
              <a:t>②</a:t>
            </a:r>
            <a:r>
              <a:rPr lang="zh-CN" altLang="en-US"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虐待</a:t>
            </a:r>
            <a:r>
              <a:rPr lang="en-US" altLang="zh-CN"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sz="2000" b="1">
                <a:effectLst/>
                <a:latin typeface="微软雅黑" panose="020B0503020204020204" charset="-122"/>
                <a:ea typeface="微软雅黑" panose="020B0503020204020204" charset="-122"/>
                <a:cs typeface="微软雅黑" panose="020B0503020204020204" charset="-122"/>
                <a:sym typeface="+mn-ea"/>
              </a:rPr>
              <a:t>以作为或不作为的形式，对家庭成员进行</a:t>
            </a:r>
            <a:r>
              <a:rPr lang="zh-CN" altLang="en-US" sz="2000" b="1">
                <a:solidFill>
                  <a:srgbClr val="FF0000"/>
                </a:solidFill>
                <a:effectLst/>
                <a:latin typeface="微软雅黑" panose="020B0503020204020204" charset="-122"/>
                <a:ea typeface="微软雅黑" panose="020B0503020204020204" charset="-122"/>
                <a:cs typeface="微软雅黑" panose="020B0503020204020204" charset="-122"/>
                <a:sym typeface="+mn-ea"/>
              </a:rPr>
              <a:t>长期的</a:t>
            </a:r>
            <a:r>
              <a:rPr lang="zh-CN" altLang="en-US" sz="2000" b="1">
                <a:effectLst/>
                <a:latin typeface="微软雅黑" panose="020B0503020204020204" charset="-122"/>
                <a:ea typeface="微软雅黑" panose="020B0503020204020204" charset="-122"/>
                <a:cs typeface="微软雅黑" panose="020B0503020204020204" charset="-122"/>
                <a:sym typeface="+mn-ea"/>
              </a:rPr>
              <a:t>歧视、折磨和摧残，使其肉体、精神受损害的违法行为。</a:t>
            </a:r>
            <a:endParaRPr lang="zh-CN" altLang="en-US" sz="2000" b="1">
              <a:effectLst/>
              <a:latin typeface="微软雅黑" panose="020B0503020204020204" charset="-122"/>
              <a:ea typeface="微软雅黑" panose="020B0503020204020204" charset="-122"/>
              <a:cs typeface="微软雅黑" panose="020B0503020204020204" charset="-122"/>
            </a:endParaRPr>
          </a:p>
          <a:p>
            <a:pPr indent="0" fontAlgn="auto">
              <a:lnSpc>
                <a:spcPct val="100000"/>
              </a:lnSpc>
              <a:buFont typeface="Arial" panose="020B0604020202020204" pitchFamily="34" charset="0"/>
              <a:buNone/>
            </a:pPr>
            <a:r>
              <a:rPr lang="zh-CN" altLang="en-US" sz="2000" b="1">
                <a:effectLst/>
                <a:highlight>
                  <a:srgbClr val="FFFF00"/>
                </a:highlight>
                <a:latin typeface="Calibri" panose="020F0502020204030204"/>
                <a:ea typeface="微软雅黑" panose="020B0503020204020204" charset="-122"/>
                <a:cs typeface="微软雅黑" panose="020B0503020204020204" charset="-122"/>
                <a:sym typeface="+mn-ea"/>
              </a:rPr>
              <a:t>③</a:t>
            </a:r>
            <a:r>
              <a:rPr lang="zh-CN" altLang="en-US"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遗弃</a:t>
            </a:r>
            <a:r>
              <a:rPr lang="en-US" altLang="zh-CN"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sz="2000" b="1">
                <a:effectLst/>
                <a:latin typeface="微软雅黑" panose="020B0503020204020204" charset="-122"/>
                <a:ea typeface="微软雅黑" panose="020B0503020204020204" charset="-122"/>
                <a:cs typeface="微软雅黑" panose="020B0503020204020204" charset="-122"/>
                <a:sym typeface="+mn-ea"/>
              </a:rPr>
              <a:t>是指家庭成员中负有赡养、扶养、抚养义务的一方，对需要赡养、扶养和抚养的另一方，不履行其应尽的义务的违法行为。如父母不抚养未成年子女；成年子女不赡养无劳动能力或生活困难的父母；配偶不履行扶养对方的义务等。遗弃以不作为的形式出现，该为而不为，致使被遗弃人的权益受到侵害。（遗弃不一定构成遗弃罪）</a:t>
            </a:r>
            <a:endParaRPr lang="zh-CN" sz="2400" b="1">
              <a:latin typeface="微软雅黑" panose="020B0503020204020204" charset="-122"/>
              <a:ea typeface="微软雅黑" panose="020B0503020204020204" charset="-122"/>
              <a:cs typeface="微软雅黑" panose="020B0503020204020204" charset="-122"/>
            </a:endParaRPr>
          </a:p>
          <a:p>
            <a:pPr indent="0" fontAlgn="auto">
              <a:lnSpc>
                <a:spcPct val="130000"/>
              </a:lnSpc>
              <a:buFont typeface="Arial" panose="020B0604020202020204" pitchFamily="34" charset="0"/>
              <a:buNone/>
            </a:pP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）法律追责</a:t>
            </a:r>
            <a:r>
              <a:rPr lang="zh-CN" sz="2400" b="1">
                <a:solidFill>
                  <a:srgbClr val="FF0000"/>
                </a:solidFill>
                <a:latin typeface="微软雅黑" panose="020B0503020204020204" charset="-122"/>
                <a:ea typeface="微软雅黑" panose="020B0503020204020204" charset="-122"/>
                <a:cs typeface="微软雅黑" panose="020B0503020204020204" charset="-122"/>
              </a:rPr>
              <a:t>：</a:t>
            </a:r>
            <a:endParaRPr lang="zh-CN" sz="2400" b="1">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buFont typeface="Arial" panose="020B0604020202020204" pitchFamily="34" charset="0"/>
              <a:buNone/>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sz="2400" b="1">
                <a:solidFill>
                  <a:schemeClr val="tx1"/>
                </a:solidFill>
                <a:latin typeface="微软雅黑" panose="020B0503020204020204" charset="-122"/>
                <a:ea typeface="微软雅黑" panose="020B0503020204020204" charset="-122"/>
                <a:cs typeface="微软雅黑" panose="020B0503020204020204" charset="-122"/>
              </a:rPr>
              <a:t>依据法律，</a:t>
            </a:r>
            <a:r>
              <a:rPr lang="zh-CN" sz="2400" b="1">
                <a:latin typeface="微软雅黑" panose="020B0503020204020204" charset="-122"/>
                <a:ea typeface="微软雅黑" panose="020B0503020204020204" charset="-122"/>
                <a:cs typeface="微软雅黑" panose="020B0503020204020204" charset="-122"/>
              </a:rPr>
              <a:t>实施</a:t>
            </a:r>
            <a:r>
              <a:rPr lang="zh-CN" sz="2400" b="1">
                <a:solidFill>
                  <a:srgbClr val="0000FF"/>
                </a:solidFill>
                <a:latin typeface="微软雅黑" panose="020B0503020204020204" charset="-122"/>
                <a:ea typeface="微软雅黑" panose="020B0503020204020204" charset="-122"/>
                <a:cs typeface="微软雅黑" panose="020B0503020204020204" charset="-122"/>
              </a:rPr>
              <a:t>家庭暴力、虐待或者遗弃老年人</a:t>
            </a:r>
            <a:r>
              <a:rPr lang="zh-CN" sz="2400" b="1">
                <a:latin typeface="微软雅黑" panose="020B0503020204020204" charset="-122"/>
                <a:ea typeface="微软雅黑" panose="020B0503020204020204" charset="-122"/>
                <a:cs typeface="微软雅黑" panose="020B0503020204020204" charset="-122"/>
              </a:rPr>
              <a:t>的，应当</a:t>
            </a:r>
            <a:r>
              <a:rPr lang="zh-CN" sz="2400" b="1">
                <a:solidFill>
                  <a:srgbClr val="0000FF"/>
                </a:solidFill>
                <a:latin typeface="微软雅黑" panose="020B0503020204020204" charset="-122"/>
                <a:ea typeface="微软雅黑" panose="020B0503020204020204" charset="-122"/>
                <a:cs typeface="微软雅黑" panose="020B0503020204020204" charset="-122"/>
              </a:rPr>
              <a:t>承担</a:t>
            </a:r>
            <a:r>
              <a:rPr lang="zh-CN" sz="2400" b="1">
                <a:latin typeface="微软雅黑" panose="020B0503020204020204" charset="-122"/>
                <a:ea typeface="微软雅黑" panose="020B0503020204020204" charset="-122"/>
                <a:cs typeface="微软雅黑" panose="020B0503020204020204" charset="-122"/>
              </a:rPr>
              <a:t>相应的</a:t>
            </a:r>
            <a:r>
              <a:rPr lang="zh-CN" sz="2400" b="1">
                <a:solidFill>
                  <a:srgbClr val="0E28F0"/>
                </a:solidFill>
                <a:latin typeface="微软雅黑" panose="020B0503020204020204" charset="-122"/>
                <a:ea typeface="微软雅黑" panose="020B0503020204020204" charset="-122"/>
                <a:cs typeface="微软雅黑" panose="020B0503020204020204" charset="-122"/>
              </a:rPr>
              <a:t>法律责任。</a:t>
            </a:r>
            <a:r>
              <a:rPr lang="zh-CN" sz="2400" b="1">
                <a:latin typeface="微软雅黑" panose="020B0503020204020204" charset="-122"/>
                <a:ea typeface="微软雅黑" panose="020B0503020204020204" charset="-122"/>
                <a:cs typeface="微软雅黑" panose="020B0503020204020204" charset="-122"/>
              </a:rPr>
              <a:t>相关行为构成</a:t>
            </a:r>
            <a:r>
              <a:rPr lang="zh-CN" sz="2400" b="1">
                <a:solidFill>
                  <a:srgbClr val="0000FF"/>
                </a:solidFill>
                <a:latin typeface="微软雅黑" panose="020B0503020204020204" charset="-122"/>
                <a:ea typeface="微软雅黑" panose="020B0503020204020204" charset="-122"/>
                <a:cs typeface="微软雅黑" panose="020B0503020204020204" charset="-122"/>
              </a:rPr>
              <a:t>犯罪</a:t>
            </a:r>
            <a:r>
              <a:rPr lang="zh-CN" sz="2400" b="1">
                <a:latin typeface="微软雅黑" panose="020B0503020204020204" charset="-122"/>
                <a:ea typeface="微软雅黑" panose="020B0503020204020204" charset="-122"/>
                <a:cs typeface="微软雅黑" panose="020B0503020204020204" charset="-122"/>
              </a:rPr>
              <a:t>的，依法追究</a:t>
            </a:r>
            <a:r>
              <a:rPr lang="zh-CN" sz="2400" b="1">
                <a:solidFill>
                  <a:srgbClr val="0E28F0"/>
                </a:solidFill>
                <a:latin typeface="微软雅黑" panose="020B0503020204020204" charset="-122"/>
                <a:ea typeface="微软雅黑" panose="020B0503020204020204" charset="-122"/>
                <a:cs typeface="微软雅黑" panose="020B0503020204020204" charset="-122"/>
              </a:rPr>
              <a:t>刑事责任</a:t>
            </a:r>
            <a:r>
              <a:rPr lang="zh-CN" sz="2400" b="1">
                <a:latin typeface="微软雅黑" panose="020B0503020204020204" charset="-122"/>
                <a:ea typeface="微软雅黑" panose="020B0503020204020204" charset="-122"/>
                <a:cs typeface="微软雅黑" panose="020B0503020204020204" charset="-122"/>
              </a:rPr>
              <a:t>。</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233256" y="238110"/>
            <a:ext cx="9195858" cy="539750"/>
          </a:xfrm>
          <a:prstGeom prst="rect">
            <a:avLst/>
          </a:prstGeom>
          <a:noFill/>
        </p:spPr>
        <p:txBody>
          <a:bodyPr wrap="square" rtlCol="0">
            <a:spAutoFit/>
          </a:bodyPr>
          <a:lstStyle/>
          <a:p>
            <a:pPr indent="0" algn="l" fontAlgn="auto">
              <a:lnSpc>
                <a:spcPts val="3500"/>
              </a:lnSpc>
              <a:spcAft>
                <a:spcPts val="600"/>
              </a:spcAft>
              <a:buFont typeface="Arial" panose="020B0604020202020204" pitchFamily="34" charset="0"/>
              <a:buNone/>
            </a:pPr>
            <a:r>
              <a:rPr lang="en-US" sz="3200" b="1">
                <a:solidFill>
                  <a:srgbClr val="C00000"/>
                </a:solidFill>
                <a:latin typeface="微软雅黑" panose="020B0503020204020204" charset="-122"/>
                <a:ea typeface="微软雅黑" panose="020B0503020204020204" charset="-122"/>
                <a:cs typeface="微软雅黑" panose="020B0503020204020204" charset="-122"/>
                <a:sym typeface="+mn-ea"/>
              </a:rPr>
              <a:t>3</a:t>
            </a:r>
            <a:r>
              <a:rPr lang="zh-CN" altLang="en-US" sz="32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sz="3200" b="1">
                <a:solidFill>
                  <a:srgbClr val="C00000"/>
                </a:solidFill>
                <a:latin typeface="微软雅黑" panose="020B0503020204020204" charset="-122"/>
                <a:ea typeface="微软雅黑" panose="020B0503020204020204" charset="-122"/>
                <a:cs typeface="微软雅黑" panose="020B0503020204020204" charset="-122"/>
                <a:sym typeface="+mn-ea"/>
              </a:rPr>
              <a:t>家庭</a:t>
            </a:r>
            <a:r>
              <a:rPr lang="zh-CN" altLang="en-US" sz="3200" b="1">
                <a:solidFill>
                  <a:srgbClr val="C00000"/>
                </a:solidFill>
                <a:latin typeface="微软雅黑" panose="020B0503020204020204" charset="-122"/>
                <a:ea typeface="微软雅黑" panose="020B0503020204020204" charset="-122"/>
                <a:cs typeface="微软雅黑" panose="020B0503020204020204" charset="-122"/>
                <a:sym typeface="+mn-ea"/>
              </a:rPr>
              <a:t>失和现象及应承担的法律责任</a:t>
            </a:r>
            <a:r>
              <a:rPr lang="zh-CN" altLang="en-US" sz="3200" b="1">
                <a:solidFill>
                  <a:srgbClr val="0000FF"/>
                </a:solidFill>
                <a:latin typeface="微软雅黑" panose="020B0503020204020204" charset="-122"/>
                <a:ea typeface="微软雅黑" panose="020B0503020204020204" charset="-122"/>
                <a:cs typeface="微软雅黑" panose="020B0503020204020204" charset="-122"/>
                <a:sym typeface="+mn-ea"/>
              </a:rPr>
              <a:t>   </a:t>
            </a:r>
            <a:endParaRPr lang="zh-CN" altLang="en-US" sz="3200" b="1">
              <a:solidFill>
                <a:srgbClr val="CC00FF"/>
              </a:solidFill>
              <a:latin typeface="微软雅黑" panose="020B0503020204020204" charset="-122"/>
              <a:ea typeface="微软雅黑" panose="020B0503020204020204" charset="-122"/>
              <a:cs typeface="微软雅黑" panose="020B0503020204020204" charset="-122"/>
              <a:sym typeface="+mn-ea"/>
            </a:endParaRPr>
          </a:p>
        </p:txBody>
      </p:sp>
      <p:pic>
        <p:nvPicPr>
          <p:cNvPr id="30725" name="Picture 9"/>
          <p:cNvPicPr>
            <a:picLocks noChangeAspect="1"/>
          </p:cNvPicPr>
          <p:nvPr>
            <p:custDataLst>
              <p:tags r:id="rId3"/>
            </p:custDataLst>
          </p:nvPr>
        </p:nvPicPr>
        <p:blipFill>
          <a:blip r:embed="rId4"/>
          <a:stretch>
            <a:fillRect/>
          </a:stretch>
        </p:blipFill>
        <p:spPr>
          <a:xfrm>
            <a:off x="9569450" y="0"/>
            <a:ext cx="2434590" cy="1462405"/>
          </a:xfrm>
          <a:prstGeom prst="rect">
            <a:avLst/>
          </a:prstGeom>
          <a:noFill/>
          <a:ln>
            <a:noFill/>
            <a:miter lim="800000"/>
            <a:headEnd/>
            <a:tailEnd/>
          </a:ln>
        </p:spPr>
      </p:pic>
      <p:sp>
        <p:nvSpPr>
          <p:cNvPr id="18" name="文本框 17"/>
          <p:cNvSpPr txBox="1"/>
          <p:nvPr>
            <p:custDataLst>
              <p:tags r:id="rId5"/>
            </p:custDataLst>
          </p:nvPr>
        </p:nvSpPr>
        <p:spPr>
          <a:xfrm>
            <a:off x="2799715" y="1141095"/>
            <a:ext cx="6769735" cy="482600"/>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l" fontAlgn="auto">
              <a:lnSpc>
                <a:spcPct val="100000"/>
              </a:lnSpc>
              <a:buClrTx/>
              <a:buSzTx/>
              <a:buNone/>
            </a:pPr>
            <a:r>
              <a:rPr lang="zh-CN" altLang="en-US" sz="2400" b="1">
                <a:solidFill>
                  <a:srgbClr val="FF0000"/>
                </a:solidFill>
              </a:rPr>
              <a:t>注意：</a:t>
            </a:r>
            <a:r>
              <a:rPr lang="zh-CN" altLang="en-US" sz="2400" b="1">
                <a:solidFill>
                  <a:srgbClr val="0000FF"/>
                </a:solidFill>
              </a:rPr>
              <a:t>家庭暴力</a:t>
            </a:r>
            <a:r>
              <a:rPr lang="zh-CN" altLang="en-US" sz="2400" b="1">
                <a:solidFill>
                  <a:schemeClr val="tx1"/>
                </a:solidFill>
              </a:rPr>
              <a:t>是破坏家庭成员关系的罪魁祸首</a:t>
            </a:r>
            <a:endParaRPr lang="zh-CN" altLang="en-US" sz="2400" b="1">
              <a:solidFill>
                <a:schemeClr val="tx1"/>
              </a:solidFill>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3" presetClass="entr" presetSubtype="10" fill="hold" nodeType="afterEffect">
                                  <p:stCondLst>
                                    <p:cond delay="0"/>
                                  </p:stCondLst>
                                  <p:childTnLst>
                                    <p:set>
                                      <p:cBhvr>
                                        <p:cTn id="15" dur="1" fill="hold">
                                          <p:stCondLst>
                                            <p:cond delay="0"/>
                                          </p:stCondLst>
                                        </p:cTn>
                                        <p:tgtEl>
                                          <p:spTgt spid="101">
                                            <p:txEl>
                                              <p:pRg st="0" end="0"/>
                                            </p:txEl>
                                          </p:spTgt>
                                        </p:tgtEl>
                                        <p:attrNameLst>
                                          <p:attrName>style.visibility</p:attrName>
                                        </p:attrNameLst>
                                      </p:cBhvr>
                                      <p:to>
                                        <p:strVal val="visible"/>
                                      </p:to>
                                    </p:set>
                                    <p:animEffect transition="in" filter="blinds(horizontal)">
                                      <p:cBhvr>
                                        <p:cTn id="16" dur="500"/>
                                        <p:tgtEl>
                                          <p:spTgt spid="101">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01">
                                            <p:txEl>
                                              <p:pRg st="5" end="5"/>
                                            </p:txEl>
                                          </p:spTgt>
                                        </p:tgtEl>
                                        <p:attrNameLst>
                                          <p:attrName>style.visibility</p:attrName>
                                        </p:attrNameLst>
                                      </p:cBhvr>
                                      <p:to>
                                        <p:strVal val="visible"/>
                                      </p:to>
                                    </p:set>
                                    <p:animEffect transition="in" filter="blinds(horizontal)">
                                      <p:cBhvr>
                                        <p:cTn id="19" dur="500"/>
                                        <p:tgtEl>
                                          <p:spTgt spid="101">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1">
                                            <p:txEl>
                                              <p:pRg st="1" end="1"/>
                                            </p:txEl>
                                          </p:spTgt>
                                        </p:tgtEl>
                                        <p:attrNameLst>
                                          <p:attrName>style.visibility</p:attrName>
                                        </p:attrNameLst>
                                      </p:cBhvr>
                                      <p:to>
                                        <p:strVal val="visible"/>
                                      </p:to>
                                    </p:set>
                                    <p:animEffect transition="in" filter="barn(inVertical)">
                                      <p:cBhvr>
                                        <p:cTn id="24" dur="500"/>
                                        <p:tgtEl>
                                          <p:spTgt spid="10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1">
                                            <p:txEl>
                                              <p:pRg st="2" end="2"/>
                                            </p:txEl>
                                          </p:spTgt>
                                        </p:tgtEl>
                                        <p:attrNameLst>
                                          <p:attrName>style.visibility</p:attrName>
                                        </p:attrNameLst>
                                      </p:cBhvr>
                                      <p:to>
                                        <p:strVal val="visible"/>
                                      </p:to>
                                    </p:set>
                                    <p:animEffect transition="in" filter="barn(inVertical)">
                                      <p:cBhvr>
                                        <p:cTn id="29" dur="500"/>
                                        <p:tgtEl>
                                          <p:spTgt spid="10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1">
                                            <p:txEl>
                                              <p:pRg st="3" end="3"/>
                                            </p:txEl>
                                          </p:spTgt>
                                        </p:tgtEl>
                                        <p:attrNameLst>
                                          <p:attrName>style.visibility</p:attrName>
                                        </p:attrNameLst>
                                      </p:cBhvr>
                                      <p:to>
                                        <p:strVal val="visible"/>
                                      </p:to>
                                    </p:set>
                                    <p:animEffect transition="in" filter="barn(inVertical)">
                                      <p:cBhvr>
                                        <p:cTn id="34" dur="500"/>
                                        <p:tgtEl>
                                          <p:spTgt spid="10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1">
                                            <p:txEl>
                                              <p:pRg st="4" end="4"/>
                                            </p:txEl>
                                          </p:spTgt>
                                        </p:tgtEl>
                                        <p:attrNameLst>
                                          <p:attrName>style.visibility</p:attrName>
                                        </p:attrNameLst>
                                      </p:cBhvr>
                                      <p:to>
                                        <p:strVal val="visible"/>
                                      </p:to>
                                    </p:set>
                                    <p:animEffect transition="in" filter="barn(inVertical)">
                                      <p:cBhvr>
                                        <p:cTn id="39" dur="500"/>
                                        <p:tgtEl>
                                          <p:spTgt spid="10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1">
                                            <p:txEl>
                                              <p:pRg st="6" end="6"/>
                                            </p:txEl>
                                          </p:spTgt>
                                        </p:tgtEl>
                                        <p:attrNameLst>
                                          <p:attrName>style.visibility</p:attrName>
                                        </p:attrNameLst>
                                      </p:cBhvr>
                                      <p:to>
                                        <p:strVal val="visible"/>
                                      </p:to>
                                    </p:set>
                                    <p:animEffect transition="in" filter="barn(inVertical)">
                                      <p:cBhvr>
                                        <p:cTn id="44" dur="500"/>
                                        <p:tgtEl>
                                          <p:spTgt spid="101">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2"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p:cNvGraphicFramePr>
            <a:graphicFrameLocks noGrp="1"/>
          </p:cNvGraphicFramePr>
          <p:nvPr>
            <p:custDataLst>
              <p:tags r:id="rId1"/>
            </p:custDataLst>
          </p:nvPr>
        </p:nvGraphicFramePr>
        <p:xfrm>
          <a:off x="313461" y="634569"/>
          <a:ext cx="11567795" cy="5532120"/>
        </p:xfrm>
        <a:graphic>
          <a:graphicData uri="http://schemas.openxmlformats.org/drawingml/2006/table">
            <a:tbl>
              <a:tblPr firstRow="1" bandRow="1">
                <a:tableStyleId>{5C22544A-7EE6-4342-B048-85BDC9FD1C3A}</a:tableStyleId>
              </a:tblPr>
              <a:tblGrid>
                <a:gridCol w="799465"/>
                <a:gridCol w="3980180"/>
                <a:gridCol w="4153535"/>
                <a:gridCol w="2634615"/>
              </a:tblGrid>
              <a:tr h="525145">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行为</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家庭暴力</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虐待</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遗弃</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1554480">
                <a:tc rowSpan="2">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含义及</a:t>
                      </a:r>
                      <a:endParaRPr lang="en-US" altLang="zh-CN" sz="2400" b="1">
                        <a:solidFill>
                          <a:srgbClr val="0000CC"/>
                        </a:solidFill>
                        <a:latin typeface="微软雅黑" panose="020B0503020204020204" charset="-122"/>
                        <a:ea typeface="微软雅黑" panose="020B0503020204020204" charset="-122"/>
                      </a:endParaRPr>
                    </a:p>
                    <a:p>
                      <a:pPr algn="ctr">
                        <a:lnSpc>
                          <a:spcPct val="100000"/>
                        </a:lnSpc>
                      </a:pPr>
                      <a:r>
                        <a:rPr lang="zh-CN" altLang="en-US" sz="2400" b="1">
                          <a:solidFill>
                            <a:srgbClr val="0000CC"/>
                          </a:solidFill>
                          <a:latin typeface="微软雅黑" panose="020B0503020204020204" charset="-122"/>
                          <a:ea typeface="微软雅黑" panose="020B0503020204020204" charset="-122"/>
                        </a:rPr>
                        <a:t>表现</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wrap="square"/>
                    <a:lstStyle/>
                    <a:p>
                      <a:pPr algn="ctr">
                        <a:lnSpc>
                          <a:spcPct val="100000"/>
                        </a:lnSpc>
                      </a:pPr>
                      <a:r>
                        <a:rPr sz="2400" b="0" err="1">
                          <a:latin typeface="微软雅黑" panose="020B0503020204020204" charset="-122"/>
                          <a:ea typeface="微软雅黑" panose="020B0503020204020204" charset="-122"/>
                          <a:sym typeface="+mn-ea"/>
                        </a:rPr>
                        <a:t>殴打、捆绑、残害、强制限制人身自由或其它手段，对其家庭成员</a:t>
                      </a:r>
                      <a:r>
                        <a:rPr sz="2400" b="0" u="sng" err="1">
                          <a:latin typeface="微软雅黑" panose="020B0503020204020204" charset="-122"/>
                          <a:ea typeface="微软雅黑" panose="020B0503020204020204" charset="-122"/>
                          <a:sym typeface="+mn-ea"/>
                        </a:rPr>
                        <a:t>身体或精神</a:t>
                      </a:r>
                      <a:r>
                        <a:rPr sz="2400" b="0" err="1">
                          <a:latin typeface="微软雅黑" panose="020B0503020204020204" charset="-122"/>
                          <a:ea typeface="微软雅黑" panose="020B0503020204020204" charset="-122"/>
                          <a:sym typeface="+mn-ea"/>
                        </a:rPr>
                        <a:t>，造成具有一定损害后果的行为</a:t>
                      </a:r>
                      <a:endParaRPr lang="zh-CN" altLang="en-US" sz="2400" b="0">
                        <a:solidFill>
                          <a:schemeClr val="tx1"/>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lnSpc>
                          <a:spcPct val="100000"/>
                        </a:lnSpc>
                      </a:pPr>
                      <a:r>
                        <a:rPr lang="zh-CN" altLang="en-US" sz="2400" b="1">
                          <a:solidFill>
                            <a:srgbClr val="C00000"/>
                          </a:solidFill>
                          <a:latin typeface="微软雅黑" panose="020B0503020204020204" charset="-122"/>
                          <a:ea typeface="微软雅黑" panose="020B0503020204020204" charset="-122"/>
                        </a:rPr>
                        <a:t>经常</a:t>
                      </a:r>
                      <a:r>
                        <a:rPr lang="zh-CN" altLang="en-US" sz="2400" b="0">
                          <a:solidFill>
                            <a:schemeClr val="tx1"/>
                          </a:solidFill>
                          <a:latin typeface="微软雅黑" panose="020B0503020204020204" charset="-122"/>
                          <a:ea typeface="微软雅黑" panose="020B0503020204020204" charset="-122"/>
                        </a:rPr>
                        <a:t>以打骂、禁闭、捆绑、冻饿、有病不给治疗、强迫过度体力劳动等方式从</a:t>
                      </a:r>
                      <a:r>
                        <a:rPr lang="zh-CN" altLang="en-US" sz="2400" b="0" u="sng">
                          <a:solidFill>
                            <a:schemeClr val="tx1"/>
                          </a:solidFill>
                          <a:latin typeface="微软雅黑" panose="020B0503020204020204" charset="-122"/>
                          <a:ea typeface="微软雅黑" panose="020B0503020204020204" charset="-122"/>
                        </a:rPr>
                        <a:t>身体或精神上</a:t>
                      </a:r>
                      <a:r>
                        <a:rPr lang="zh-CN" altLang="en-US" sz="2400" b="0">
                          <a:solidFill>
                            <a:schemeClr val="tx1"/>
                          </a:solidFill>
                          <a:latin typeface="微软雅黑" panose="020B0503020204020204" charset="-122"/>
                          <a:ea typeface="微软雅黑" panose="020B0503020204020204" charset="-122"/>
                        </a:rPr>
                        <a:t>进行摧残迫害的行为。</a:t>
                      </a:r>
                      <a:endParaRPr lang="zh-CN" altLang="en-US" sz="2400" b="0">
                        <a:solidFill>
                          <a:schemeClr val="tx1"/>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b="0">
                          <a:latin typeface="微软雅黑" panose="020B0503020204020204" charset="-122"/>
                          <a:ea typeface="微软雅黑" panose="020B0503020204020204" charset="-122"/>
                          <a:sym typeface="+mn-ea"/>
                        </a:rPr>
                        <a:t>  负有赡养、扶养、</a:t>
                      </a:r>
                      <a:endParaRPr lang="en-US" altLang="zh-CN" sz="2400" b="0">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0">
                          <a:latin typeface="微软雅黑" panose="020B0503020204020204" charset="-122"/>
                          <a:ea typeface="微软雅黑" panose="020B0503020204020204" charset="-122"/>
                          <a:sym typeface="+mn-ea"/>
                        </a:rPr>
                        <a:t>  </a:t>
                      </a:r>
                      <a:r>
                        <a:rPr lang="zh-CN" altLang="en-US" sz="2400" b="0">
                          <a:latin typeface="微软雅黑" panose="020B0503020204020204" charset="-122"/>
                          <a:ea typeface="微软雅黑" panose="020B0503020204020204" charset="-122"/>
                          <a:sym typeface="+mn-ea"/>
                        </a:rPr>
                        <a:t>抚养义务的一方，</a:t>
                      </a:r>
                      <a:endParaRPr lang="en-US" altLang="zh-CN" sz="2400" b="0">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400" b="0">
                          <a:latin typeface="微软雅黑" panose="020B0503020204020204" charset="-122"/>
                          <a:ea typeface="微软雅黑" panose="020B0503020204020204" charset="-122"/>
                          <a:sym typeface="+mn-ea"/>
                        </a:rPr>
                        <a:t> </a:t>
                      </a:r>
                      <a:r>
                        <a:rPr lang="zh-CN" altLang="en-US" sz="2400" b="0">
                          <a:latin typeface="微软雅黑" panose="020B0503020204020204" charset="-122"/>
                          <a:ea typeface="微软雅黑" panose="020B0503020204020204" charset="-122"/>
                          <a:sym typeface="+mn-ea"/>
                        </a:rPr>
                        <a:t>对需要赡养、扶养和抚养的另一方，</a:t>
                      </a:r>
                      <a:endParaRPr lang="en-US" altLang="zh-CN" sz="2400" b="0">
                        <a:latin typeface="微软雅黑" panose="020B0503020204020204" charset="-122"/>
                        <a:ea typeface="微软雅黑" panose="020B0503020204020204" charset="-122"/>
                        <a:sym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b="1">
                          <a:solidFill>
                            <a:srgbClr val="C00000"/>
                          </a:solidFill>
                          <a:latin typeface="微软雅黑" panose="020B0503020204020204" charset="-122"/>
                          <a:ea typeface="微软雅黑" panose="020B0503020204020204" charset="-122"/>
                          <a:sym typeface="+mn-ea"/>
                        </a:rPr>
                        <a:t>不履行</a:t>
                      </a:r>
                      <a:r>
                        <a:rPr lang="zh-CN" altLang="en-US" sz="2400" b="0">
                          <a:latin typeface="微软雅黑" panose="020B0503020204020204" charset="-122"/>
                          <a:ea typeface="微软雅黑" panose="020B0503020204020204" charset="-122"/>
                          <a:sym typeface="+mn-ea"/>
                        </a:rPr>
                        <a:t>其应尽的义务的违法行为</a:t>
                      </a:r>
                      <a:endParaRPr lang="zh-CN" altLang="en-US" sz="2400" b="0">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62685">
                <a:tc vMerge="1">
                  <a:tcPr marL="46800" marR="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lnSpc>
                          <a:spcPct val="100000"/>
                        </a:lnSpc>
                      </a:pPr>
                      <a:r>
                        <a:rPr sz="2400" b="1" err="1">
                          <a:solidFill>
                            <a:srgbClr val="00B050"/>
                          </a:solidFill>
                          <a:effectLst/>
                          <a:latin typeface="微软雅黑" panose="020B0503020204020204" charset="-122"/>
                          <a:ea typeface="微软雅黑" panose="020B0503020204020204" charset="-122"/>
                          <a:sym typeface="+mn-ea"/>
                        </a:rPr>
                        <a:t>偶发性、间断性</a:t>
                      </a:r>
                      <a:r>
                        <a:rPr lang="zh-CN" altLang="en-US" sz="2400" b="1">
                          <a:solidFill>
                            <a:srgbClr val="00B050"/>
                          </a:solidFill>
                          <a:effectLst/>
                          <a:latin typeface="微软雅黑" panose="020B0503020204020204" charset="-122"/>
                          <a:ea typeface="微软雅黑" panose="020B0503020204020204" charset="-122"/>
                          <a:sym typeface="+mn-ea"/>
                        </a:rPr>
                        <a:t>（</a:t>
                      </a:r>
                      <a:r>
                        <a:rPr lang="zh-CN" altLang="en-US" sz="2800" b="1">
                          <a:solidFill>
                            <a:srgbClr val="00B050"/>
                          </a:solidFill>
                          <a:effectLst/>
                          <a:latin typeface="楷体" panose="02010609060101010101" charset="-122"/>
                          <a:ea typeface="楷体" panose="02010609060101010101" charset="-122"/>
                          <a:sym typeface="+mn-ea"/>
                        </a:rPr>
                        <a:t>一次或短期的殴打、捆绑等行为</a:t>
                      </a:r>
                      <a:r>
                        <a:rPr lang="zh-CN" altLang="en-US" sz="2400" b="1">
                          <a:solidFill>
                            <a:srgbClr val="00B050"/>
                          </a:solidFill>
                          <a:effectLst/>
                          <a:latin typeface="微软雅黑" panose="020B0503020204020204" charset="-122"/>
                          <a:ea typeface="微软雅黑" panose="020B0503020204020204" charset="-122"/>
                          <a:sym typeface="+mn-ea"/>
                        </a:rPr>
                        <a:t>）</a:t>
                      </a:r>
                      <a:endParaRPr sz="2400" b="1">
                        <a:solidFill>
                          <a:srgbClr val="00B050"/>
                        </a:solidFill>
                        <a:effectLst/>
                        <a:latin typeface="微软雅黑" panose="020B0503020204020204" charset="-122"/>
                        <a:ea typeface="微软雅黑" panose="020B0503020204020204" charset="-122"/>
                        <a:sym typeface="+mn-ea"/>
                      </a:endParaRPr>
                    </a:p>
                    <a:p>
                      <a:pPr algn="ctr">
                        <a:lnSpc>
                          <a:spcPct val="100000"/>
                        </a:lnSpc>
                      </a:pPr>
                      <a:r>
                        <a:rPr sz="2400" b="0" err="1">
                          <a:effectLst/>
                          <a:latin typeface="微软雅黑" panose="020B0503020204020204" charset="-122"/>
                          <a:ea typeface="微软雅黑" panose="020B0503020204020204" charset="-122"/>
                          <a:sym typeface="+mn-ea"/>
                        </a:rPr>
                        <a:t>主要是</a:t>
                      </a:r>
                      <a:r>
                        <a:rPr sz="2400" b="0" err="1">
                          <a:solidFill>
                            <a:srgbClr val="FF0000"/>
                          </a:solidFill>
                          <a:effectLst/>
                          <a:latin typeface="微软雅黑" panose="020B0503020204020204" charset="-122"/>
                          <a:ea typeface="微软雅黑" panose="020B0503020204020204" charset="-122"/>
                          <a:sym typeface="+mn-ea"/>
                        </a:rPr>
                        <a:t>肉体上的摧残</a:t>
                      </a:r>
                      <a:endParaRPr lang="zh-CN" altLang="en-US" sz="2400" b="0">
                        <a:solidFill>
                          <a:schemeClr val="tx1"/>
                        </a:solidFill>
                        <a:effectLst/>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lnSpc>
                          <a:spcPct val="100000"/>
                        </a:lnSpc>
                      </a:pPr>
                      <a:r>
                        <a:rPr lang="zh-CN" altLang="en-US" sz="2400" b="1">
                          <a:solidFill>
                            <a:srgbClr val="00B050"/>
                          </a:solidFill>
                          <a:effectLst/>
                          <a:latin typeface="微软雅黑" panose="020B0503020204020204" charset="-122"/>
                          <a:ea typeface="微软雅黑" panose="020B0503020204020204" charset="-122"/>
                        </a:rPr>
                        <a:t>持续性和经常性</a:t>
                      </a:r>
                      <a:endParaRPr lang="zh-CN" altLang="en-US" sz="2400" b="1">
                        <a:solidFill>
                          <a:srgbClr val="00B050"/>
                        </a:solidFill>
                        <a:effectLst/>
                        <a:latin typeface="微软雅黑" panose="020B0503020204020204" charset="-122"/>
                        <a:ea typeface="微软雅黑" panose="020B0503020204020204" charset="-122"/>
                      </a:endParaRPr>
                    </a:p>
                    <a:p>
                      <a:pPr algn="ctr">
                        <a:lnSpc>
                          <a:spcPct val="100000"/>
                        </a:lnSpc>
                      </a:pPr>
                      <a:r>
                        <a:rPr sz="2400" b="0" err="1">
                          <a:solidFill>
                            <a:srgbClr val="FF0000"/>
                          </a:solidFill>
                          <a:effectLst/>
                          <a:latin typeface="微软雅黑" panose="020B0503020204020204" charset="-122"/>
                          <a:ea typeface="微软雅黑" panose="020B0503020204020204" charset="-122"/>
                          <a:sym typeface="+mn-ea"/>
                        </a:rPr>
                        <a:t>肉体上的摧残或精神上的折磨</a:t>
                      </a:r>
                      <a:endParaRPr sz="2400" b="0">
                        <a:solidFill>
                          <a:srgbClr val="FF0000"/>
                        </a:solidFill>
                        <a:effectLst/>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marL="46800" marR="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37945">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处理</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en-US" altLang="zh-CN" sz="2400" b="0">
                        <a:solidFill>
                          <a:schemeClr val="tx1"/>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altLang="zh-CN" sz="2400" b="0">
                        <a:solidFill>
                          <a:schemeClr val="tx1"/>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r>
              <a:tr h="951865">
                <a:tc>
                  <a:txBody>
                    <a:bodyPr wrap="square"/>
                    <a:lstStyle/>
                    <a:p>
                      <a:pPr algn="ctr">
                        <a:lnSpc>
                          <a:spcPct val="100000"/>
                        </a:lnSpc>
                      </a:pPr>
                      <a:r>
                        <a:rPr lang="zh-CN" altLang="en-US" sz="2400" b="1">
                          <a:solidFill>
                            <a:srgbClr val="0000CC"/>
                          </a:solidFill>
                          <a:latin typeface="微软雅黑" panose="020B0503020204020204" charset="-122"/>
                          <a:ea typeface="微软雅黑" panose="020B0503020204020204" charset="-122"/>
                        </a:rPr>
                        <a:t>法律责任</a:t>
                      </a:r>
                      <a:endParaRPr lang="zh-CN" altLang="en-US" sz="2400" b="1">
                        <a:solidFill>
                          <a:srgbClr val="0000CC"/>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endParaRPr lang="zh-CN" altLang="en-US" sz="2400" b="0">
                        <a:solidFill>
                          <a:schemeClr val="tx1"/>
                        </a:solidFill>
                        <a:latin typeface="微软雅黑" panose="020B0503020204020204" charset="-122"/>
                        <a:ea typeface="微软雅黑" panose="020B0503020204020204" charset="-122"/>
                      </a:endParaRPr>
                    </a:p>
                  </a:txBody>
                  <a:tcPr marL="46751" marR="46751" marT="45672" marB="45672"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46800" marR="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46800" marR="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文本框 12"/>
          <p:cNvSpPr txBox="1"/>
          <p:nvPr>
            <p:custDataLst>
              <p:tags r:id="rId2"/>
            </p:custDataLst>
          </p:nvPr>
        </p:nvSpPr>
        <p:spPr>
          <a:xfrm>
            <a:off x="1087591" y="5400463"/>
            <a:ext cx="10790947" cy="829945"/>
          </a:xfrm>
          <a:prstGeom prst="rect">
            <a:avLst/>
          </a:prstGeom>
          <a:noFill/>
        </p:spPr>
        <p:txBody>
          <a:bodyPr wrap="square">
            <a:spAutoFit/>
          </a:bodyPr>
          <a:lstStyle/>
          <a:p>
            <a:pPr marR="0" lvl="0" indent="0" algn="l" defTabSz="914400" rtl="0" fontAlgn="auto">
              <a:lnSpc>
                <a:spcPts val="2880"/>
              </a:lnSpc>
              <a:spcBef>
                <a:spcPct val="0"/>
              </a:spcBef>
              <a:spcAft>
                <a:spcPct val="0"/>
              </a:spcAft>
              <a:buClrTx/>
              <a:buSzTx/>
              <a:buFontTx/>
              <a:buNone/>
              <a:defRPr/>
            </a:pP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rPr>
              <a:t>依据法律，实施</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家庭暴力、虐待或者遗弃老年人</a:t>
            </a:r>
            <a:r>
              <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rPr>
              <a:t>的，应当承担相应的</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法律责任</a:t>
            </a: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rPr>
              <a:t>。相关行为</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构成犯罪的</a:t>
            </a: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rPr>
              <a:t>（如</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遗弃未成年人，</a:t>
            </a:r>
            <a:r>
              <a:rPr lang="zh-CN" altLang="en-US" sz="2400" b="1">
                <a:highlight>
                  <a:srgbClr val="FFFF00"/>
                </a:highlight>
                <a:latin typeface="微软雅黑" panose="020B0503020204020204" charset="-122"/>
                <a:ea typeface="微软雅黑" panose="020B0503020204020204" charset="-122"/>
                <a:cs typeface="仿宋" panose="02010609060101010101" charset="-122"/>
                <a:sym typeface="+mn-ea"/>
              </a:rPr>
              <a:t>属于刑事犯罪</a:t>
            </a: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rPr>
              <a:t>），依法追究</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刑事责任。</a:t>
            </a:r>
            <a:endPar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endParaRPr>
          </a:p>
        </p:txBody>
      </p:sp>
      <p:sp>
        <p:nvSpPr>
          <p:cNvPr id="15" name="文本框 14"/>
          <p:cNvSpPr txBox="1"/>
          <p:nvPr>
            <p:custDataLst>
              <p:tags r:id="rId3"/>
            </p:custDataLst>
          </p:nvPr>
        </p:nvSpPr>
        <p:spPr>
          <a:xfrm>
            <a:off x="1186645" y="4106275"/>
            <a:ext cx="10656334" cy="1198880"/>
          </a:xfrm>
          <a:prstGeom prst="rect">
            <a:avLst/>
          </a:prstGeom>
          <a:noFill/>
        </p:spPr>
        <p:txBody>
          <a:bodyPr wrap="square">
            <a:spAutoFit/>
          </a:bodyPr>
          <a:lstStyle/>
          <a:p>
            <a:pPr algn="just" fontAlgn="auto">
              <a:lnSpc>
                <a:spcPct val="100000"/>
              </a:lnSpc>
            </a:pP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rPr>
              <a:t>受害人有权提出请求，</a:t>
            </a:r>
            <a:r>
              <a:rPr kumimoji="0" lang="zh-CN" altLang="en-US" sz="2400" b="1" i="0" u="none" strike="noStrike" kern="1200" cap="none" spc="0" normalizeH="0" baseline="0" noProof="0">
                <a:ln>
                  <a:noFill/>
                </a:ln>
                <a:solidFill>
                  <a:srgbClr val="CC00CC"/>
                </a:solidFill>
                <a:effectLst/>
                <a:uLnTx/>
                <a:uFillTx/>
                <a:latin typeface="微软雅黑" panose="020B0503020204020204" charset="-122"/>
                <a:ea typeface="微软雅黑" panose="020B0503020204020204" charset="-122"/>
              </a:rPr>
              <a:t>居民委员会、村民委员会以及所在单位</a:t>
            </a: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rPr>
              <a:t>应当予以</a:t>
            </a:r>
            <a:r>
              <a:rPr kumimoji="0" lang="zh-CN" altLang="en-US" sz="2400" b="1" i="0" u="none" strike="noStrike" kern="1200" cap="none" spc="0" normalizeH="0" baseline="0" noProof="0">
                <a:ln>
                  <a:noFill/>
                </a:ln>
                <a:solidFill>
                  <a:srgbClr val="7030A0"/>
                </a:solidFill>
                <a:effectLst/>
                <a:uLnTx/>
                <a:uFillTx/>
                <a:latin typeface="微软雅黑" panose="020B0503020204020204" charset="-122"/>
                <a:ea typeface="微软雅黑" panose="020B0503020204020204" charset="-122"/>
              </a:rPr>
              <a:t>劝阻、调解</a:t>
            </a: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rPr>
              <a:t>。</a:t>
            </a:r>
            <a:r>
              <a:rPr lang="zh-CN" altLang="zh-CN" sz="2400" b="1" kern="0" spc="40">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公安机关</a:t>
            </a:r>
            <a:r>
              <a:rPr lang="zh-CN" altLang="zh-CN" sz="2400" kern="0" spc="40">
                <a:solidFill>
                  <a:srgbClr val="0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有权依照治安管理处罚法的规定予以</a:t>
            </a:r>
            <a:r>
              <a:rPr lang="zh-CN" altLang="zh-CN" sz="2400" b="1" kern="0" spc="40">
                <a:solidFill>
                  <a:srgbClr val="7030A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行政处罚</a:t>
            </a:r>
            <a:r>
              <a:rPr lang="zh-CN" altLang="zh-CN" sz="2400" kern="0" spc="40">
                <a:solidFill>
                  <a:srgbClr val="0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zh-CN" sz="2400" kern="0" spc="40">
                <a:solidFill>
                  <a:srgbClr val="000000"/>
                </a:solidFill>
                <a:effectLst/>
                <a:latin typeface="微软雅黑" panose="020B0503020204020204" charset="-122"/>
                <a:ea typeface="微软雅黑" panose="020B0503020204020204" charset="-122"/>
                <a:cs typeface="微软雅黑" panose="020B0503020204020204" charset="-122"/>
                <a:sym typeface="+mn-ea"/>
              </a:rPr>
              <a:t>对</a:t>
            </a:r>
            <a:r>
              <a:rPr lang="zh-CN" altLang="zh-CN" sz="2400" kern="0" spc="40">
                <a:solidFill>
                  <a:srgbClr val="FF0000"/>
                </a:solidFill>
                <a:effectLst/>
                <a:latin typeface="微软雅黑" panose="020B0503020204020204" charset="-122"/>
                <a:ea typeface="微软雅黑" panose="020B0503020204020204" charset="-122"/>
                <a:cs typeface="微软雅黑" panose="020B0503020204020204" charset="-122"/>
                <a:sym typeface="+mn-ea"/>
              </a:rPr>
              <a:t>构成犯罪</a:t>
            </a:r>
            <a:r>
              <a:rPr lang="zh-CN" altLang="zh-CN" sz="2400" kern="0" spc="40">
                <a:solidFill>
                  <a:srgbClr val="000000"/>
                </a:solidFill>
                <a:effectLst/>
                <a:latin typeface="微软雅黑" panose="020B0503020204020204" charset="-122"/>
                <a:ea typeface="微软雅黑" panose="020B0503020204020204" charset="-122"/>
                <a:cs typeface="微软雅黑" panose="020B0503020204020204" charset="-122"/>
                <a:sym typeface="+mn-ea"/>
              </a:rPr>
              <a:t>的</a:t>
            </a:r>
            <a:r>
              <a:rPr lang="zh-CN" altLang="zh-CN" sz="2400" kern="0" spc="40">
                <a:solidFill>
                  <a:srgbClr val="FF0000"/>
                </a:solidFill>
                <a:effectLst/>
                <a:latin typeface="微软雅黑" panose="020B0503020204020204" charset="-122"/>
                <a:ea typeface="微软雅黑" panose="020B0503020204020204" charset="-122"/>
                <a:cs typeface="微软雅黑" panose="020B0503020204020204" charset="-122"/>
                <a:sym typeface="+mn-ea"/>
              </a:rPr>
              <a:t>追究其</a:t>
            </a:r>
            <a:r>
              <a:rPr lang="zh-CN" altLang="zh-CN" sz="2400" b="1" kern="0" spc="40">
                <a:solidFill>
                  <a:srgbClr val="7030A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刑事责任</a:t>
            </a:r>
            <a:r>
              <a:rPr lang="zh-CN" altLang="zh-CN" sz="2400" kern="0" spc="40">
                <a:solidFill>
                  <a:srgbClr val="0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a:t>
            </a: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sp>
        <p:nvSpPr>
          <p:cNvPr id="17" name="圆角矩形 50"/>
          <p:cNvSpPr/>
          <p:nvPr>
            <p:custDataLst>
              <p:tags r:id="rId4"/>
            </p:custDataLst>
          </p:nvPr>
        </p:nvSpPr>
        <p:spPr>
          <a:xfrm>
            <a:off x="2388235" y="37465"/>
            <a:ext cx="7826375" cy="538480"/>
          </a:xfrm>
          <a:prstGeom prst="roundRect">
            <a:avLst>
              <a:gd name="adj" fmla="val 50000"/>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sz="2800" b="1" strike="noStrike" noProof="1">
                <a:solidFill>
                  <a:schemeClr val="bg1"/>
                </a:solidFill>
                <a:latin typeface="微软雅黑" panose="020B0503020204020204" charset="-122"/>
                <a:ea typeface="微软雅黑" panose="020B0503020204020204" charset="-122"/>
                <a:sym typeface="Arial" panose="020B0604020202020204" pitchFamily="34" charset="0"/>
              </a:rPr>
              <a:t>比较</a:t>
            </a:r>
            <a:r>
              <a:rPr lang="zh-CN" altLang="en-US" sz="2800" b="1" strike="noStrike" noProof="1">
                <a:solidFill>
                  <a:schemeClr val="bg1"/>
                </a:solidFill>
                <a:latin typeface="微软雅黑" panose="020B0503020204020204" charset="-122"/>
                <a:ea typeface="微软雅黑" panose="020B0503020204020204" charset="-122"/>
                <a:sym typeface="Arial" panose="020B0604020202020204" pitchFamily="34" charset="0"/>
              </a:rPr>
              <a:t>侵犯家庭成员权利、破坏家庭和睦的行为</a:t>
            </a:r>
            <a:endParaRPr lang="zh-CN" altLang="en-US" sz="2800" b="1" strike="noStrike" noProof="1">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3" name="文本框 2"/>
          <p:cNvSpPr txBox="1"/>
          <p:nvPr>
            <p:custDataLst>
              <p:tags r:id="rId5"/>
            </p:custDataLst>
          </p:nvPr>
        </p:nvSpPr>
        <p:spPr>
          <a:xfrm>
            <a:off x="1026795" y="6325870"/>
            <a:ext cx="9852025" cy="495935"/>
          </a:xfrm>
          <a:prstGeom prst="rect">
            <a:avLst/>
          </a:prstGeom>
          <a:solidFill>
            <a:schemeClr val="accent2"/>
          </a:solidFill>
        </p:spPr>
        <p:txBody>
          <a:bodyPr wrap="square" rtlCol="0" anchor="t">
            <a:noAutofit/>
          </a:bodyPr>
          <a:lstStyle/>
          <a:p>
            <a:r>
              <a:rPr lang="zh-CN" altLang="en-US" sz="2400" b="1">
                <a:solidFill>
                  <a:schemeClr val="bg1"/>
                </a:solidFill>
              </a:rPr>
              <a:t>一次或短期的殴打、捆绑等行为可以构成家庭暴力，但不一定构成虐待</a:t>
            </a:r>
            <a:endParaRPr lang="zh-CN" altLang="en-US" sz="24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文本框 9"/>
          <p:cNvSpPr/>
          <p:nvPr>
            <p:custDataLst>
              <p:tags r:id="rId1"/>
            </p:custDataLst>
          </p:nvPr>
        </p:nvSpPr>
        <p:spPr>
          <a:xfrm>
            <a:off x="487045" y="410845"/>
            <a:ext cx="2533650" cy="689610"/>
          </a:xfrm>
          <a:prstGeom prst="rect">
            <a:avLst/>
          </a:prstGeom>
          <a:solidFill>
            <a:schemeClr val="bg1"/>
          </a:solidFill>
          <a:ln w="9525">
            <a:noFill/>
          </a:ln>
        </p:spPr>
        <p:txBody>
          <a:bodyPr wrap="square" lIns="121916" tIns="60957" rIns="121916" bIns="60957" anchor="t">
            <a:spAutoFit/>
          </a:bodyPr>
          <a:lstStyle/>
          <a:p>
            <a:r>
              <a:rPr lang="zh-CN" altLang="en-US" sz="3700" b="1">
                <a:solidFill>
                  <a:srgbClr val="FF0000"/>
                </a:solidFill>
                <a:latin typeface="微软雅黑" panose="020B0503020204020204" charset="-122"/>
                <a:ea typeface="微软雅黑" panose="020B0503020204020204" charset="-122"/>
              </a:rPr>
              <a:t>课堂小结</a:t>
            </a:r>
            <a:r>
              <a:rPr lang="en-US" altLang="zh-CN" sz="3700" b="1">
                <a:solidFill>
                  <a:srgbClr val="FF0000"/>
                </a:solidFill>
                <a:latin typeface="微软雅黑" panose="020B0503020204020204" charset="-122"/>
                <a:ea typeface="微软雅黑" panose="020B0503020204020204" charset="-122"/>
              </a:rPr>
              <a:t>:</a:t>
            </a:r>
            <a:endParaRPr lang="en-US" altLang="zh-CN" sz="3700" b="1">
              <a:solidFill>
                <a:srgbClr val="FF0000"/>
              </a:solidFill>
              <a:latin typeface="微软雅黑" panose="020B0503020204020204" charset="-122"/>
              <a:ea typeface="微软雅黑" panose="020B0503020204020204" charset="-122"/>
            </a:endParaRPr>
          </a:p>
        </p:txBody>
      </p:sp>
      <p:pic>
        <p:nvPicPr>
          <p:cNvPr id="36867" name="Picture 3"/>
          <p:cNvPicPr>
            <a:picLocks noChangeAspect="1"/>
          </p:cNvPicPr>
          <p:nvPr>
            <p:custDataLst>
              <p:tags r:id="rId2"/>
            </p:custDataLst>
          </p:nvPr>
        </p:nvPicPr>
        <p:blipFill>
          <a:blip r:embed="rId3"/>
          <a:stretch>
            <a:fillRect/>
          </a:stretch>
        </p:blipFill>
        <p:spPr>
          <a:xfrm>
            <a:off x="1644650" y="1316355"/>
            <a:ext cx="8981440" cy="4474210"/>
          </a:xfrm>
          <a:prstGeom prst="rect">
            <a:avLst/>
          </a:prstGeom>
          <a:noFill/>
          <a:ln>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linds(horizontal)">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4749963" y="4134277"/>
            <a:ext cx="2746904" cy="1577553"/>
            <a:chOff x="905737" y="4134277"/>
            <a:chExt cx="2746904" cy="1577553"/>
          </a:xfrm>
        </p:grpSpPr>
        <p:sp>
          <p:nvSpPr>
            <p:cNvPr id="23" name="文本框 22"/>
            <p:cNvSpPr txBox="1"/>
            <p:nvPr>
              <p:custDataLst>
                <p:tags r:id="rId2"/>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3"/>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4"/>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5"/>
            </p:custDataLst>
          </p:nvPr>
        </p:nvSpPr>
        <p:spPr>
          <a:xfrm>
            <a:off x="343535" y="793115"/>
            <a:ext cx="11647805" cy="3963670"/>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base">
              <a:lnSpc>
                <a:spcPct val="115000"/>
              </a:lnSpc>
              <a:spcBef>
                <a:spcPct val="0"/>
              </a:spcBef>
              <a:spcAft>
                <a:spcPct val="0"/>
              </a:spcAft>
              <a:buClrTx/>
              <a:buSzTx/>
              <a:buFontTx/>
              <a:buNone/>
              <a:defRPr/>
            </a:pPr>
            <a:r>
              <a:rPr lang="en-US" sz="2400" b="1">
                <a:solidFill>
                  <a:schemeClr val="tx1"/>
                </a:solidFill>
                <a:latin typeface="微软雅黑" panose="020B0503020204020204" charset="-122"/>
                <a:ea typeface="微软雅黑" panose="020B0503020204020204" charset="-122"/>
                <a:cs typeface="微软雅黑" panose="020B0503020204020204" charset="-122"/>
              </a:rPr>
              <a:t>1</a:t>
            </a:r>
            <a:r>
              <a:rPr sz="24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小雨刚上小学，其父母经常吵架，二人于</a:t>
            </a:r>
            <a:r>
              <a:rPr lang="en-US" altLang="zh-CN" sz="2400" b="1">
                <a:latin typeface="微软雅黑" panose="020B0503020204020204" charset="-122"/>
                <a:ea typeface="微软雅黑" panose="020B0503020204020204" charset="-122"/>
                <a:cs typeface="微软雅黑" panose="020B0503020204020204" charset="-122"/>
              </a:rPr>
              <a:t>2023</a:t>
            </a:r>
            <a:r>
              <a:rPr lang="zh-CN" altLang="en-US" sz="2400" b="1">
                <a:latin typeface="微软雅黑" panose="020B0503020204020204" charset="-122"/>
                <a:ea typeface="微软雅黑" panose="020B0503020204020204" charset="-122"/>
                <a:cs typeface="微软雅黑" panose="020B0503020204020204" charset="-122"/>
              </a:rPr>
              <a:t>年</a:t>
            </a:r>
            <a:r>
              <a:rPr lang="en-US" altLang="zh-CN" sz="2400" b="1">
                <a:latin typeface="微软雅黑" panose="020B0503020204020204" charset="-122"/>
                <a:ea typeface="微软雅黑" panose="020B0503020204020204" charset="-122"/>
                <a:cs typeface="微软雅黑" panose="020B0503020204020204" charset="-122"/>
              </a:rPr>
              <a:t>8</a:t>
            </a:r>
            <a:r>
              <a:rPr lang="zh-CN" altLang="en-US" sz="2400" b="1">
                <a:latin typeface="微软雅黑" panose="020B0503020204020204" charset="-122"/>
                <a:ea typeface="微软雅黑" panose="020B0503020204020204" charset="-122"/>
                <a:cs typeface="微软雅黑" panose="020B0503020204020204" charset="-122"/>
              </a:rPr>
              <a:t>月离婚，小雨跟着母亲生活，小雨父亲想探望小雨，但小雨母亲以各种理由拒绝其探望。小雨母亲要求孩子父亲支付抚养费，小雨父亲则以不让探望孩子为由拒绝支付。对于小雨父母的做法，分析合理的是（</a:t>
            </a:r>
            <a:r>
              <a:rPr alt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①</a:t>
            </a:r>
            <a:r>
              <a:rPr lang="zh-CN" altLang="en-US" sz="2400" b="1">
                <a:latin typeface="微软雅黑" panose="020B0503020204020204" charset="-122"/>
                <a:ea typeface="微软雅黑" panose="020B0503020204020204" charset="-122"/>
                <a:cs typeface="微软雅黑" panose="020B0503020204020204" charset="-122"/>
              </a:rPr>
              <a:t>离婚后小雨父亲可以探望孩子，但必须征得小雨母亲的同意</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②</a:t>
            </a:r>
            <a:r>
              <a:rPr lang="zh-CN" altLang="en-US" sz="2400" b="1">
                <a:latin typeface="微软雅黑" panose="020B0503020204020204" charset="-122"/>
                <a:ea typeface="微软雅黑" panose="020B0503020204020204" charset="-122"/>
                <a:cs typeface="微软雅黑" panose="020B0503020204020204" charset="-122"/>
              </a:rPr>
              <a:t>父母对于子女的抚养不因离婚而消除，小雨父亲应支付抚养费</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③</a:t>
            </a:r>
            <a:r>
              <a:rPr lang="zh-CN" altLang="en-US" sz="2400" b="1">
                <a:latin typeface="微软雅黑" panose="020B0503020204020204" charset="-122"/>
                <a:ea typeface="微软雅黑" panose="020B0503020204020204" charset="-122"/>
                <a:cs typeface="微软雅黑" panose="020B0503020204020204" charset="-122"/>
              </a:rPr>
              <a:t>小雨母亲应为小雨父亲探望孩子提供便利，不应该无故阻止探望</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④</a:t>
            </a:r>
            <a:r>
              <a:rPr lang="zh-CN" altLang="en-US" sz="2400" b="1">
                <a:latin typeface="微软雅黑" panose="020B0503020204020204" charset="-122"/>
                <a:ea typeface="微软雅黑" panose="020B0503020204020204" charset="-122"/>
                <a:cs typeface="微软雅黑" panose="020B0503020204020204" charset="-122"/>
              </a:rPr>
              <a:t>对未成年子女的保护和教育既是父母的权利也是父母的义务</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rPr>
              <a:t>A</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①②</a:t>
            </a:r>
            <a:r>
              <a:rPr lang="en-US" altLang="zh-CN" sz="2400" b="1">
                <a:latin typeface="微软雅黑" panose="020B0503020204020204" charset="-122"/>
                <a:ea typeface="微软雅黑" panose="020B0503020204020204" charset="-122"/>
                <a:cs typeface="微软雅黑" panose="020B0503020204020204" charset="-122"/>
              </a:rPr>
              <a:t>	B</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①④</a:t>
            </a:r>
            <a:r>
              <a:rPr lang="en-US" altLang="zh-CN" sz="2400" b="1">
                <a:latin typeface="微软雅黑" panose="020B0503020204020204" charset="-122"/>
                <a:ea typeface="微软雅黑" panose="020B0503020204020204" charset="-122"/>
                <a:cs typeface="微软雅黑" panose="020B0503020204020204" charset="-122"/>
              </a:rPr>
              <a:t>	C</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②③</a:t>
            </a:r>
            <a:r>
              <a:rPr lang="en-US" altLang="zh-CN" sz="2400" b="1">
                <a:latin typeface="微软雅黑" panose="020B0503020204020204" charset="-122"/>
                <a:ea typeface="微软雅黑" panose="020B0503020204020204" charset="-122"/>
                <a:cs typeface="微软雅黑" panose="020B0503020204020204" charset="-122"/>
              </a:rPr>
              <a:t>	D</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③④</a:t>
            </a:r>
            <a:endParaRPr lang="en-US" altLang="en-US" sz="2400" b="1">
              <a:latin typeface="微软雅黑" panose="020B0503020204020204" charset="-122"/>
              <a:ea typeface="微软雅黑" panose="020B0503020204020204" charset="-122"/>
              <a:cs typeface="微软雅黑" panose="020B0503020204020204" charset="-122"/>
            </a:endParaRPr>
          </a:p>
        </p:txBody>
      </p:sp>
      <p:sp>
        <p:nvSpPr>
          <p:cNvPr id="4" name="内容占位符 3"/>
          <p:cNvSpPr txBox="1"/>
          <p:nvPr>
            <p:custDataLst>
              <p:tags r:id="rId6"/>
            </p:custDataLst>
          </p:nvPr>
        </p:nvSpPr>
        <p:spPr>
          <a:xfrm>
            <a:off x="167005" y="4970145"/>
            <a:ext cx="11951970" cy="1463040"/>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ct val="0"/>
              </a:spcAft>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sym typeface="+mn-ea"/>
              </a:rPr>
              <a:t>【详解】</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：离婚后小雨父亲探望孩子，无需征得小雨母亲的同意，</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错误。</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：民法典规定，父母对于子女的抚养不因离婚而消除，因而小雨父亲应支付抚养费，小雨母亲应为小雨父亲探望孩子提供便利，不应该无故阻止探望，</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正确。</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：材料强调的是离婚父母对子女的探望和抚养费问题，不涉及对未成年子女的保护和教育，</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错误。</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文本框 4"/>
          <p:cNvSpPr txBox="1"/>
          <p:nvPr>
            <p:custDataLst>
              <p:tags r:id="rId7"/>
            </p:custDataLst>
          </p:nvPr>
        </p:nvSpPr>
        <p:spPr>
          <a:xfrm>
            <a:off x="9472295" y="2827020"/>
            <a:ext cx="1272540" cy="1307465"/>
          </a:xfrm>
          <a:prstGeom prst="rect">
            <a:avLst/>
          </a:prstGeom>
          <a:noFill/>
        </p:spPr>
        <p:txBody>
          <a:bodyPr wrap="square" rtlCol="0" anchor="t">
            <a:noAutofit/>
          </a:bodyPr>
          <a:lstStyle/>
          <a:p>
            <a:r>
              <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a:t>
            </a:r>
            <a:endPar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标题 4"/>
          <p:cNvSpPr>
            <a:spLocks noGrp="1"/>
          </p:cNvSpPr>
          <p:nvPr>
            <p:custDataLst>
              <p:tags r:id="rId8"/>
            </p:custDataLst>
          </p:nvPr>
        </p:nvSpPr>
        <p:spPr>
          <a:xfrm>
            <a:off x="0" y="0"/>
            <a:ext cx="1835785" cy="57975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chorCtr="0">
            <a:noAutofit/>
          </a:bodyPr>
          <a:lstStyle>
            <a:lvl1pPr algn="ctr" defTabSz="914400" rtl="0" eaLnBrk="1" fontAlgn="auto" latinLnBrk="0" hangingPunct="1">
              <a:lnSpc>
                <a:spcPct val="100000"/>
              </a:lnSpc>
              <a:spcBef>
                <a:spcPct val="0"/>
              </a:spcBef>
              <a:buNone/>
              <a:defRPr sz="32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rPr>
              <a:t>课堂小练</a:t>
            </a:r>
            <a:endPar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1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6205" y="141605"/>
            <a:ext cx="11969750" cy="6009005"/>
          </a:xfrm>
          <a:prstGeom prst="rect">
            <a:avLst/>
          </a:prstGeom>
        </p:spPr>
      </p:pic>
      <p:sp>
        <p:nvSpPr>
          <p:cNvPr id="16" name="文本框 6"/>
          <p:cNvSpPr txBox="1"/>
          <p:nvPr>
            <p:custDataLst>
              <p:tags r:id="rId5"/>
            </p:custDataLst>
          </p:nvPr>
        </p:nvSpPr>
        <p:spPr>
          <a:xfrm>
            <a:off x="946785" y="6220460"/>
            <a:ext cx="10298430" cy="52705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ts val="3400"/>
              </a:lnSpc>
              <a:spcBef>
                <a:spcPct val="0"/>
              </a:spcBef>
              <a:spcAft>
                <a:spcPct val="0"/>
              </a:spcAft>
              <a:buClrTx/>
              <a:buSzTx/>
              <a:buFontTx/>
              <a:buNone/>
              <a:defRPr/>
            </a:pPr>
            <a:r>
              <a:rPr kumimoji="0" lang="zh-CN"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探究一：结合视频，思考宣传片中涉及哪些亲属关系？</a:t>
            </a:r>
            <a:endParaRPr kumimoji="0" lang="zh-CN"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4749963" y="4134277"/>
            <a:ext cx="2746904" cy="1577553"/>
            <a:chOff x="905737" y="4134277"/>
            <a:chExt cx="2746904" cy="1577553"/>
          </a:xfrm>
        </p:grpSpPr>
        <p:sp>
          <p:nvSpPr>
            <p:cNvPr id="23" name="文本框 22"/>
            <p:cNvSpPr txBox="1"/>
            <p:nvPr>
              <p:custDataLst>
                <p:tags r:id="rId2"/>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3"/>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4"/>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5"/>
            </p:custDataLst>
          </p:nvPr>
        </p:nvSpPr>
        <p:spPr>
          <a:xfrm>
            <a:off x="295910" y="686435"/>
            <a:ext cx="11647170" cy="3963670"/>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base">
              <a:lnSpc>
                <a:spcPct val="115000"/>
              </a:lnSpc>
              <a:spcBef>
                <a:spcPct val="0"/>
              </a:spcBef>
              <a:spcAft>
                <a:spcPct val="0"/>
              </a:spcAft>
              <a:buClrTx/>
              <a:buSzTx/>
              <a:buFontTx/>
              <a:buNone/>
              <a:defRPr/>
            </a:pPr>
            <a:r>
              <a:rPr lang="en-US" sz="2400" b="1">
                <a:solidFill>
                  <a:schemeClr val="tx1"/>
                </a:solidFill>
                <a:latin typeface="微软雅黑" panose="020B0503020204020204" charset="-122"/>
                <a:ea typeface="微软雅黑" panose="020B0503020204020204" charset="-122"/>
                <a:cs typeface="微软雅黑" panose="020B0503020204020204" charset="-122"/>
              </a:rPr>
              <a:t>2</a:t>
            </a:r>
            <a:r>
              <a:rPr sz="24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林某离婚后与赵某结婚，赵某有一个儿子小赵已参加工作，一个女儿小小读初中，婚后小小和他们一起生活。林某的儿子小林未成年，和其母亲一起生活。两年后，赵某在一次车祸中去世。下列说法正确的是（</a:t>
            </a:r>
            <a:r>
              <a:rPr lang="en-US" alt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①</a:t>
            </a:r>
            <a:r>
              <a:rPr lang="zh-CN" altLang="en-US" sz="2400" b="1">
                <a:latin typeface="微软雅黑" panose="020B0503020204020204" charset="-122"/>
                <a:ea typeface="微软雅黑" panose="020B0503020204020204" charset="-122"/>
                <a:cs typeface="微软雅黑" panose="020B0503020204020204" charset="-122"/>
              </a:rPr>
              <a:t>小林不用赡养林某</a:t>
            </a:r>
            <a:r>
              <a:rPr lang="en-US" altLang="en-US" sz="2400" b="1">
                <a:latin typeface="微软雅黑" panose="020B0503020204020204" charset="-122"/>
                <a:ea typeface="微软雅黑" panose="020B0503020204020204" charset="-122"/>
                <a:cs typeface="微软雅黑" panose="020B0503020204020204" charset="-122"/>
              </a:rPr>
              <a:t>                 </a:t>
            </a:r>
            <a:endParaRPr lang="en-US"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②</a:t>
            </a:r>
            <a:r>
              <a:rPr lang="zh-CN" altLang="en-US" sz="2400" b="1">
                <a:latin typeface="微软雅黑" panose="020B0503020204020204" charset="-122"/>
                <a:ea typeface="微软雅黑" panose="020B0503020204020204" charset="-122"/>
                <a:cs typeface="微软雅黑" panose="020B0503020204020204" charset="-122"/>
              </a:rPr>
              <a:t>小小成年后对林某应尽赡养义务</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③</a:t>
            </a:r>
            <a:r>
              <a:rPr lang="zh-CN" altLang="en-US" sz="2400" b="1">
                <a:latin typeface="微软雅黑" panose="020B0503020204020204" charset="-122"/>
                <a:ea typeface="微软雅黑" panose="020B0503020204020204" charset="-122"/>
                <a:cs typeface="微软雅黑" panose="020B0503020204020204" charset="-122"/>
              </a:rPr>
              <a:t>林某对小林没有抚养义务</a:t>
            </a:r>
            <a:r>
              <a:rPr lang="en-US" altLang="en-US" sz="2400" b="1">
                <a:latin typeface="微软雅黑" panose="020B0503020204020204" charset="-122"/>
                <a:ea typeface="微软雅黑" panose="020B0503020204020204" charset="-122"/>
                <a:cs typeface="微软雅黑" panose="020B0503020204020204" charset="-122"/>
              </a:rPr>
              <a:t>           </a:t>
            </a:r>
            <a:endParaRPr lang="en-US"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④</a:t>
            </a:r>
            <a:r>
              <a:rPr lang="zh-CN" altLang="en-US" sz="2400" b="1">
                <a:latin typeface="微软雅黑" panose="020B0503020204020204" charset="-122"/>
                <a:ea typeface="微软雅黑" panose="020B0503020204020204" charset="-122"/>
                <a:cs typeface="微软雅黑" panose="020B0503020204020204" charset="-122"/>
              </a:rPr>
              <a:t>小赵对林某没有赡养义务</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rPr>
              <a:t>A</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①②</a:t>
            </a:r>
            <a:r>
              <a:rPr lang="en-US" altLang="zh-CN" sz="2400" b="1">
                <a:latin typeface="微软雅黑" panose="020B0503020204020204" charset="-122"/>
                <a:ea typeface="微软雅黑" panose="020B0503020204020204" charset="-122"/>
                <a:cs typeface="微软雅黑" panose="020B0503020204020204" charset="-122"/>
              </a:rPr>
              <a:t>	B</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②④</a:t>
            </a:r>
            <a:r>
              <a:rPr lang="en-US" altLang="zh-CN" sz="2400" b="1">
                <a:latin typeface="微软雅黑" panose="020B0503020204020204" charset="-122"/>
                <a:ea typeface="微软雅黑" panose="020B0503020204020204" charset="-122"/>
                <a:cs typeface="微软雅黑" panose="020B0503020204020204" charset="-122"/>
              </a:rPr>
              <a:t>	C</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②③</a:t>
            </a:r>
            <a:r>
              <a:rPr lang="en-US" altLang="zh-CN" sz="2400" b="1">
                <a:latin typeface="微软雅黑" panose="020B0503020204020204" charset="-122"/>
                <a:ea typeface="微软雅黑" panose="020B0503020204020204" charset="-122"/>
                <a:cs typeface="微软雅黑" panose="020B0503020204020204" charset="-122"/>
              </a:rPr>
              <a:t>	D</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③④</a:t>
            </a:r>
            <a:endParaRPr lang="en-US" altLang="en-US" sz="2400" b="1">
              <a:latin typeface="微软雅黑" panose="020B0503020204020204" charset="-122"/>
              <a:ea typeface="微软雅黑" panose="020B0503020204020204" charset="-122"/>
              <a:cs typeface="微软雅黑" panose="020B0503020204020204" charset="-122"/>
            </a:endParaRPr>
          </a:p>
        </p:txBody>
      </p:sp>
      <p:sp>
        <p:nvSpPr>
          <p:cNvPr id="4" name="内容占位符 3"/>
          <p:cNvSpPr txBox="1"/>
          <p:nvPr>
            <p:custDataLst>
              <p:tags r:id="rId6"/>
            </p:custDataLst>
          </p:nvPr>
        </p:nvSpPr>
        <p:spPr>
          <a:xfrm>
            <a:off x="167005" y="4756785"/>
            <a:ext cx="11951970" cy="245173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ct val="0"/>
              </a:spcAft>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sym typeface="+mn-ea"/>
              </a:rPr>
              <a:t>【详解】</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：父母与子女间的关系不因父母离婚而消除。因此林某离婚不影响小林和林某之间的父子关系，林某对未成年的小林有抚养义务，小林对林某有赡养义务，</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错误。</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：小小是林某的未成年继女，林某和赵某结婚后，小小和他们一起生活，林某与小小存在抚养关系，故小小成年后对林某有赡养义务，</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正确。</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：林某与赵某结婚时小赵已成年，林某与小赵没有共同生活，也不存在抚养关系，因此小赵对林某没有赡养义务，</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正确。</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文本框 4"/>
          <p:cNvSpPr txBox="1"/>
          <p:nvPr>
            <p:custDataLst>
              <p:tags r:id="rId7"/>
            </p:custDataLst>
          </p:nvPr>
        </p:nvSpPr>
        <p:spPr>
          <a:xfrm>
            <a:off x="9472295" y="2827020"/>
            <a:ext cx="1272540" cy="1307465"/>
          </a:xfrm>
          <a:prstGeom prst="rect">
            <a:avLst/>
          </a:prstGeom>
          <a:noFill/>
        </p:spPr>
        <p:txBody>
          <a:bodyPr wrap="square" rtlCol="0" anchor="t">
            <a:noAutofit/>
          </a:bodyPr>
          <a:lstStyle/>
          <a:p>
            <a:r>
              <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B</a:t>
            </a:r>
            <a:endPar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标题 4"/>
          <p:cNvSpPr>
            <a:spLocks noGrp="1"/>
          </p:cNvSpPr>
          <p:nvPr>
            <p:custDataLst>
              <p:tags r:id="rId8"/>
            </p:custDataLst>
          </p:nvPr>
        </p:nvSpPr>
        <p:spPr>
          <a:xfrm>
            <a:off x="0" y="0"/>
            <a:ext cx="1835785" cy="57975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chorCtr="0">
            <a:noAutofit/>
          </a:bodyPr>
          <a:lstStyle>
            <a:lvl1pPr algn="ctr" defTabSz="914400" rtl="0" eaLnBrk="1" fontAlgn="auto" latinLnBrk="0" hangingPunct="1">
              <a:lnSpc>
                <a:spcPct val="100000"/>
              </a:lnSpc>
              <a:spcBef>
                <a:spcPct val="0"/>
              </a:spcBef>
              <a:buNone/>
              <a:defRPr sz="32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rPr>
              <a:t>课堂小练</a:t>
            </a:r>
            <a:endPar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4749963" y="4134277"/>
            <a:ext cx="2746904" cy="1577553"/>
            <a:chOff x="905737" y="4134277"/>
            <a:chExt cx="2746904" cy="1577553"/>
          </a:xfrm>
        </p:grpSpPr>
        <p:sp>
          <p:nvSpPr>
            <p:cNvPr id="23" name="文本框 22"/>
            <p:cNvSpPr txBox="1"/>
            <p:nvPr>
              <p:custDataLst>
                <p:tags r:id="rId2"/>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3"/>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4"/>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5"/>
            </p:custDataLst>
          </p:nvPr>
        </p:nvSpPr>
        <p:spPr>
          <a:xfrm>
            <a:off x="167005" y="686435"/>
            <a:ext cx="11739880" cy="3963670"/>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base">
              <a:lnSpc>
                <a:spcPct val="115000"/>
              </a:lnSpc>
              <a:spcBef>
                <a:spcPct val="0"/>
              </a:spcBef>
              <a:spcAft>
                <a:spcPct val="0"/>
              </a:spcAft>
              <a:buClrTx/>
              <a:buSzTx/>
              <a:buFontTx/>
              <a:buNone/>
              <a:defRPr/>
            </a:pPr>
            <a:r>
              <a:rPr lang="en-US" sz="2400" b="1">
                <a:solidFill>
                  <a:schemeClr val="tx1"/>
                </a:solidFill>
                <a:latin typeface="微软雅黑" panose="020B0503020204020204" charset="-122"/>
                <a:ea typeface="微软雅黑" panose="020B0503020204020204" charset="-122"/>
                <a:cs typeface="微软雅黑" panose="020B0503020204020204" charset="-122"/>
              </a:rPr>
              <a:t>3</a:t>
            </a:r>
            <a:r>
              <a:rPr sz="2400" b="1">
                <a:solidFill>
                  <a:schemeClr val="tx1"/>
                </a:solidFill>
                <a:latin typeface="微软雅黑" panose="020B0503020204020204" charset="-122"/>
                <a:ea typeface="微软雅黑" panose="020B0503020204020204" charset="-122"/>
                <a:cs typeface="微软雅黑" panose="020B0503020204020204" charset="-122"/>
              </a:rPr>
              <a:t>.</a:t>
            </a:r>
            <a:r>
              <a:rPr sz="2400" b="1">
                <a:latin typeface="微软雅黑" panose="020B0503020204020204" charset="-122"/>
                <a:ea typeface="微软雅黑" panose="020B0503020204020204" charset="-122"/>
                <a:cs typeface="微软雅黑" panose="020B0503020204020204" charset="-122"/>
              </a:rPr>
              <a:t>孤寡老人文某因晚年生活无法自理，在居委会的关心和协调下，与邻居明某签订协议，约定文某的日常生活起居、生病陪护、死后安葬等事宜由明某负责，文某死后的全部遗产归明某所有。此后，明某悉心照顾文某8年，在文某病故后为其操办了丧葬事宜,并获得文某遗产。该案例中，明某获得文某遗产的依据是（   ）</a:t>
            </a:r>
            <a:endParaRPr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sz="2400" b="1">
                <a:latin typeface="微软雅黑" panose="020B0503020204020204" charset="-122"/>
                <a:ea typeface="微软雅黑" panose="020B0503020204020204" charset="-122"/>
                <a:cs typeface="微软雅黑" panose="020B0503020204020204" charset="-122"/>
              </a:rPr>
              <a:t>①明某是文某的遗嘱继承人</a:t>
            </a:r>
            <a:endParaRPr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sz="2400" b="1">
                <a:latin typeface="微软雅黑" panose="020B0503020204020204" charset="-122"/>
                <a:ea typeface="微软雅黑" panose="020B0503020204020204" charset="-122"/>
                <a:cs typeface="微软雅黑" panose="020B0503020204020204" charset="-122"/>
              </a:rPr>
              <a:t>②明某对文某履行了赡养义务</a:t>
            </a:r>
            <a:endParaRPr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sz="2400" b="1">
                <a:latin typeface="微软雅黑" panose="020B0503020204020204" charset="-122"/>
                <a:ea typeface="微软雅黑" panose="020B0503020204020204" charset="-122"/>
                <a:cs typeface="微软雅黑" panose="020B0503020204020204" charset="-122"/>
              </a:rPr>
              <a:t>③双方签订了遗赠扶养协议</a:t>
            </a:r>
            <a:endParaRPr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sz="2400" b="1">
                <a:latin typeface="微软雅黑" panose="020B0503020204020204" charset="-122"/>
                <a:ea typeface="微软雅黑" panose="020B0503020204020204" charset="-122"/>
                <a:cs typeface="微软雅黑" panose="020B0503020204020204" charset="-122"/>
              </a:rPr>
              <a:t>④明某对文某履行了扶养义务</a:t>
            </a:r>
            <a:endParaRPr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sz="2400" b="1">
                <a:latin typeface="微软雅黑" panose="020B0503020204020204" charset="-122"/>
                <a:ea typeface="微软雅黑" panose="020B0503020204020204" charset="-122"/>
                <a:cs typeface="微软雅黑" panose="020B0503020204020204" charset="-122"/>
              </a:rPr>
              <a:t>A．①②	B．①④	C．②③	D．③④</a:t>
            </a:r>
            <a:endParaRPr sz="2400" b="1">
              <a:latin typeface="微软雅黑" panose="020B0503020204020204" charset="-122"/>
              <a:ea typeface="微软雅黑" panose="020B0503020204020204" charset="-122"/>
              <a:cs typeface="微软雅黑" panose="020B0503020204020204" charset="-122"/>
            </a:endParaRPr>
          </a:p>
        </p:txBody>
      </p:sp>
      <p:sp>
        <p:nvSpPr>
          <p:cNvPr id="4" name="内容占位符 3"/>
          <p:cNvSpPr txBox="1"/>
          <p:nvPr>
            <p:custDataLst>
              <p:tags r:id="rId6"/>
            </p:custDataLst>
          </p:nvPr>
        </p:nvSpPr>
        <p:spPr>
          <a:xfrm>
            <a:off x="167005" y="4756785"/>
            <a:ext cx="11951970" cy="245173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ct val="0"/>
              </a:spcAft>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sym typeface="+mn-ea"/>
              </a:rPr>
              <a:t>【详解】</a:t>
            </a:r>
            <a:r>
              <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①：明某为文某的邻居，其不属于法定继承人的范畴，明某不是文某的遗嘱继承人，①不选。</a:t>
            </a:r>
            <a:endPar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②：明某与文某并非赡养关系，赡养是指子女对父母在经济上供养、生活上照料和精神上慰藉，②不选。</a:t>
            </a:r>
            <a:endPar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③：遗赠扶养协议是公民与扶养人之间签订的关于扶养人承担该公民生养死葬的义务，享有受遗赠权利的协议，所以明某获得文某遗产的依据是双方签订了遗赠扶养协议，③正确。</a:t>
            </a:r>
            <a:endPar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defTabSz="913765" fontAlgn="auto">
              <a:lnSpc>
                <a:spcPct val="100000"/>
              </a:lnSpc>
              <a:spcBef>
                <a:spcPct val="0"/>
              </a:spcBef>
              <a:spcAft>
                <a:spcPct val="0"/>
              </a:spcAft>
              <a:buFontTx/>
              <a:buNone/>
            </a:pPr>
            <a:r>
              <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④：明某对文某履行了扶养义务。明某悉心照顾文某 8 年，在文某病故后为其操办了丧葬事宜，履行了协议中的扶养义务，因此可以获取其遗产，④正确。</a:t>
            </a:r>
            <a:endParaRPr lang="en-US" altLang="zh-CN"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文本框 4"/>
          <p:cNvSpPr txBox="1"/>
          <p:nvPr>
            <p:custDataLst>
              <p:tags r:id="rId7"/>
            </p:custDataLst>
          </p:nvPr>
        </p:nvSpPr>
        <p:spPr>
          <a:xfrm>
            <a:off x="9472295" y="2827020"/>
            <a:ext cx="1272540" cy="1307465"/>
          </a:xfrm>
          <a:prstGeom prst="rect">
            <a:avLst/>
          </a:prstGeom>
          <a:noFill/>
        </p:spPr>
        <p:txBody>
          <a:bodyPr wrap="square" rtlCol="0" anchor="t">
            <a:noAutofit/>
          </a:bodyPr>
          <a:lstStyle/>
          <a:p>
            <a:r>
              <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D</a:t>
            </a:r>
            <a:endPar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标题 4"/>
          <p:cNvSpPr>
            <a:spLocks noGrp="1"/>
          </p:cNvSpPr>
          <p:nvPr>
            <p:custDataLst>
              <p:tags r:id="rId8"/>
            </p:custDataLst>
          </p:nvPr>
        </p:nvSpPr>
        <p:spPr>
          <a:xfrm>
            <a:off x="0" y="0"/>
            <a:ext cx="1835785" cy="57975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chorCtr="0">
            <a:noAutofit/>
          </a:bodyPr>
          <a:lstStyle>
            <a:lvl1pPr algn="ctr" defTabSz="914400" rtl="0" eaLnBrk="1" fontAlgn="auto" latinLnBrk="0" hangingPunct="1">
              <a:lnSpc>
                <a:spcPct val="100000"/>
              </a:lnSpc>
              <a:spcBef>
                <a:spcPct val="0"/>
              </a:spcBef>
              <a:buNone/>
              <a:defRPr sz="32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rPr>
              <a:t>课堂小练</a:t>
            </a:r>
            <a:endPar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custDataLst>
              <p:tags r:id="rId1"/>
            </p:custDataLst>
          </p:nvPr>
        </p:nvGrpSpPr>
        <p:grpSpPr>
          <a:xfrm>
            <a:off x="4749963" y="4134277"/>
            <a:ext cx="2746904" cy="1577553"/>
            <a:chOff x="905737" y="4134277"/>
            <a:chExt cx="2746904" cy="1577553"/>
          </a:xfrm>
        </p:grpSpPr>
        <p:sp>
          <p:nvSpPr>
            <p:cNvPr id="23" name="文本框 22"/>
            <p:cNvSpPr txBox="1"/>
            <p:nvPr>
              <p:custDataLst>
                <p:tags r:id="rId2"/>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3"/>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4"/>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5"/>
            </p:custDataLst>
          </p:nvPr>
        </p:nvSpPr>
        <p:spPr>
          <a:xfrm>
            <a:off x="213360" y="687070"/>
            <a:ext cx="11809095" cy="3575685"/>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base">
              <a:lnSpc>
                <a:spcPct val="115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rPr>
              <a:t>4.</a:t>
            </a:r>
            <a:r>
              <a:rPr lang="zh-CN" altLang="en-US" sz="2400" b="1">
                <a:latin typeface="微软雅黑" panose="020B0503020204020204" charset="-122"/>
                <a:ea typeface="微软雅黑" panose="020B0503020204020204" charset="-122"/>
                <a:cs typeface="微软雅黑" panose="020B0503020204020204" charset="-122"/>
              </a:rPr>
              <a:t>《民法典》《家庭教育促进法》《未成年人保护法》《老年人权益保障法》</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温馨幸福的家庭既需要亲情和爱情的精心维护，也离不开法律的有力保护。下列有关家庭的观点不正确的是（</a:t>
            </a:r>
            <a:r>
              <a:rPr alt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①</a:t>
            </a:r>
            <a:r>
              <a:rPr lang="zh-CN" altLang="en-US" sz="2400" b="1">
                <a:latin typeface="微软雅黑" panose="020B0503020204020204" charset="-122"/>
                <a:ea typeface="微软雅黑" panose="020B0503020204020204" charset="-122"/>
                <a:cs typeface="微软雅黑" panose="020B0503020204020204" charset="-122"/>
              </a:rPr>
              <a:t>小赵：父母不辞辛苦养育子女长大成人，子女应当报答他们</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②</a:t>
            </a:r>
            <a:r>
              <a:rPr lang="zh-CN" altLang="en-US" sz="2400" b="1">
                <a:latin typeface="微软雅黑" panose="020B0503020204020204" charset="-122"/>
                <a:ea typeface="微软雅黑" panose="020B0503020204020204" charset="-122"/>
                <a:cs typeface="微软雅黑" panose="020B0503020204020204" charset="-122"/>
              </a:rPr>
              <a:t>小钱：父母有权对子女进行必要的约束和引导，无权惩戒</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③</a:t>
            </a:r>
            <a:r>
              <a:rPr lang="zh-CN" altLang="en-US" sz="2400" b="1">
                <a:latin typeface="微软雅黑" panose="020B0503020204020204" charset="-122"/>
                <a:ea typeface="微软雅黑" panose="020B0503020204020204" charset="-122"/>
                <a:cs typeface="微软雅黑" panose="020B0503020204020204" charset="-122"/>
              </a:rPr>
              <a:t>小李：实施家庭暴力、虐待家庭成员，构成犯罪的，依法追究刑事责任</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en-US" sz="2400" b="1">
                <a:latin typeface="微软雅黑" panose="020B0503020204020204" charset="-122"/>
                <a:ea typeface="微软雅黑" panose="020B0503020204020204" charset="-122"/>
                <a:cs typeface="微软雅黑" panose="020B0503020204020204" charset="-122"/>
              </a:rPr>
              <a:t>④</a:t>
            </a:r>
            <a:r>
              <a:rPr lang="zh-CN" altLang="en-US" sz="2400" b="1">
                <a:latin typeface="微软雅黑" panose="020B0503020204020204" charset="-122"/>
                <a:ea typeface="微软雅黑" panose="020B0503020204020204" charset="-122"/>
                <a:cs typeface="微软雅黑" panose="020B0503020204020204" charset="-122"/>
              </a:rPr>
              <a:t>小孙：所有人都能通过成年意定监护制度，以书面形式确定监护人</a:t>
            </a:r>
            <a:endParaRPr lang="zh-CN" altLang="en-US" sz="2400" b="1">
              <a:latin typeface="微软雅黑" panose="020B0503020204020204" charset="-122"/>
              <a:ea typeface="微软雅黑" panose="020B0503020204020204" charset="-122"/>
              <a:cs typeface="微软雅黑" panose="020B0503020204020204" charset="-122"/>
            </a:endParaRPr>
          </a:p>
          <a:p>
            <a:pPr marL="0" marR="0" lvl="0" indent="0" algn="l" defTabSz="914400" rtl="0" fontAlgn="base">
              <a:lnSpc>
                <a:spcPct val="115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rPr>
              <a:t>A</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①②</a:t>
            </a:r>
            <a:r>
              <a:rPr lang="en-US" altLang="zh-CN" sz="2400" b="1">
                <a:latin typeface="微软雅黑" panose="020B0503020204020204" charset="-122"/>
                <a:ea typeface="微软雅黑" panose="020B0503020204020204" charset="-122"/>
                <a:cs typeface="微软雅黑" panose="020B0503020204020204" charset="-122"/>
              </a:rPr>
              <a:t>	B</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①③</a:t>
            </a:r>
            <a:r>
              <a:rPr lang="en-US" altLang="zh-CN" sz="2400" b="1">
                <a:latin typeface="微软雅黑" panose="020B0503020204020204" charset="-122"/>
                <a:ea typeface="微软雅黑" panose="020B0503020204020204" charset="-122"/>
                <a:cs typeface="微软雅黑" panose="020B0503020204020204" charset="-122"/>
              </a:rPr>
              <a:t>	C</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②④</a:t>
            </a:r>
            <a:r>
              <a:rPr lang="en-US" altLang="zh-CN" sz="2400" b="1">
                <a:latin typeface="微软雅黑" panose="020B0503020204020204" charset="-122"/>
                <a:ea typeface="微软雅黑" panose="020B0503020204020204" charset="-122"/>
                <a:cs typeface="微软雅黑" panose="020B0503020204020204" charset="-122"/>
              </a:rPr>
              <a:t>	D</a:t>
            </a:r>
            <a:r>
              <a:rPr lang="zh-CN" altLang="en-US" sz="2400" b="1">
                <a:latin typeface="微软雅黑" panose="020B0503020204020204" charset="-122"/>
                <a:ea typeface="微软雅黑" panose="020B0503020204020204" charset="-122"/>
                <a:cs typeface="微软雅黑" panose="020B0503020204020204" charset="-122"/>
              </a:rPr>
              <a:t>．</a:t>
            </a:r>
            <a:r>
              <a:rPr lang="en-US" altLang="en-US" sz="2400" b="1">
                <a:latin typeface="微软雅黑" panose="020B0503020204020204" charset="-122"/>
                <a:ea typeface="微软雅黑" panose="020B0503020204020204" charset="-122"/>
                <a:cs typeface="微软雅黑" panose="020B0503020204020204" charset="-122"/>
              </a:rPr>
              <a:t>③④</a:t>
            </a:r>
            <a:endParaRPr lang="en-US" altLang="en-US" sz="2400" b="1">
              <a:latin typeface="微软雅黑" panose="020B0503020204020204" charset="-122"/>
              <a:ea typeface="微软雅黑" panose="020B0503020204020204" charset="-122"/>
              <a:cs typeface="微软雅黑" panose="020B0503020204020204" charset="-122"/>
            </a:endParaRPr>
          </a:p>
        </p:txBody>
      </p:sp>
      <p:sp>
        <p:nvSpPr>
          <p:cNvPr id="4" name="内容占位符 3"/>
          <p:cNvSpPr txBox="1"/>
          <p:nvPr>
            <p:custDataLst>
              <p:tags r:id="rId6"/>
            </p:custDataLst>
          </p:nvPr>
        </p:nvSpPr>
        <p:spPr>
          <a:xfrm>
            <a:off x="71120" y="4370070"/>
            <a:ext cx="11951970" cy="245173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ct val="0"/>
              </a:spcAft>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sym typeface="+mn-ea"/>
              </a:rPr>
              <a:t>【详解】</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：成年子女对父母有赡养扶助的义务，父母不辞辛苦养育子女长大成人，子女应当报答他们说法正确，</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①</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说法正确但不符合题意。</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：父母有权对子女的行为进行必要的约束和引导，并对子女进行批评教育和合理惩戒，</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②</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说法错误但符合题意。</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：实施家庭暴力、虐待家庭成员，应当承担相应的法律责任，构成犯罪的，依法追究刑事责任，</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③</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说法正确但不符合题意。</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具有完全民事行为能力的成年人，可以与其近亲属、其他愿意担任监护人的个人或者组织事先协商，以书面形式确定自己的监护人，在自己丧失或者部分丧失民事行为能力时，由该监护人履行监护职责。而不是所有人都可以，</a:t>
            </a:r>
            <a:r>
              <a:rPr lang="en-US"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说法错误但符合题意。</a:t>
            </a:r>
            <a:endParaRPr lang="zh-CN" altLang="en-US" sz="2000" b="1" smtClean="0">
              <a:solidFill>
                <a:srgbClr val="0000C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文本框 4"/>
          <p:cNvSpPr txBox="1"/>
          <p:nvPr>
            <p:custDataLst>
              <p:tags r:id="rId7"/>
            </p:custDataLst>
          </p:nvPr>
        </p:nvSpPr>
        <p:spPr>
          <a:xfrm>
            <a:off x="10397490" y="2121535"/>
            <a:ext cx="1272540" cy="1307465"/>
          </a:xfrm>
          <a:prstGeom prst="rect">
            <a:avLst/>
          </a:prstGeom>
          <a:noFill/>
        </p:spPr>
        <p:txBody>
          <a:bodyPr wrap="square" rtlCol="0" anchor="t">
            <a:noAutofit/>
          </a:bodyPr>
          <a:lstStyle/>
          <a:p>
            <a:r>
              <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a:t>
            </a:r>
            <a:endParaRPr lang="en-US" altLang="zh-CN" sz="9600" b="1"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标题 4"/>
          <p:cNvSpPr>
            <a:spLocks noGrp="1"/>
          </p:cNvSpPr>
          <p:nvPr>
            <p:custDataLst>
              <p:tags r:id="rId8"/>
            </p:custDataLst>
          </p:nvPr>
        </p:nvSpPr>
        <p:spPr>
          <a:xfrm>
            <a:off x="0" y="0"/>
            <a:ext cx="1835785" cy="57975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chorCtr="0">
            <a:noAutofit/>
          </a:bodyPr>
          <a:lstStyle>
            <a:lvl1pPr algn="ctr" defTabSz="914400" rtl="0" eaLnBrk="1" fontAlgn="auto" latinLnBrk="0" hangingPunct="1">
              <a:lnSpc>
                <a:spcPct val="100000"/>
              </a:lnSpc>
              <a:spcBef>
                <a:spcPct val="0"/>
              </a:spcBef>
              <a:buNone/>
              <a:defRPr sz="32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rPr>
              <a:t>课堂小练</a:t>
            </a:r>
            <a:endParaRPr lang="zh-CN" spc="0" smtClean="0">
              <a:ln w="3175">
                <a:noFill/>
              </a:ln>
              <a:solidFill>
                <a:srgbClr val="FF0000"/>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04470" y="828040"/>
            <a:ext cx="6495415" cy="565150"/>
          </a:xfrm>
          <a:prstGeom prst="rect">
            <a:avLst/>
          </a:prstGeom>
          <a:noFill/>
        </p:spPr>
        <p:txBody>
          <a:bodyPr wrap="square" rtlCol="0">
            <a:spAutoFit/>
          </a:bodyPr>
          <a:lstStyle/>
          <a:p>
            <a:pPr algn="l" fontAlgn="auto">
              <a:lnSpc>
                <a:spcPct val="110000"/>
              </a:lnSpc>
              <a:buClrTx/>
              <a:buSzTx/>
              <a:buFont typeface="Arial" panose="020B0604020202020204" pitchFamily="34" charset="0"/>
              <a:buNone/>
            </a:pPr>
            <a:r>
              <a:rPr lang="en-US" sz="2800" b="1">
                <a:solidFill>
                  <a:srgbClr val="002060"/>
                </a:solidFill>
                <a:latin typeface="微软雅黑" panose="020B0503020204020204" charset="-122"/>
                <a:ea typeface="微软雅黑" panose="020B0503020204020204" charset="-122"/>
                <a:cs typeface="微软雅黑" panose="020B0503020204020204" charset="-122"/>
                <a:sym typeface="+mn-ea"/>
              </a:rPr>
              <a:t>1.  家庭中的亲属关系</a:t>
            </a:r>
            <a:r>
              <a:rPr lang="zh-CN" altLang="en-US" sz="2800" b="1">
                <a:solidFill>
                  <a:srgbClr val="002060"/>
                </a:solidFill>
                <a:latin typeface="微软雅黑" panose="020B0503020204020204" charset="-122"/>
                <a:ea typeface="微软雅黑" panose="020B0503020204020204" charset="-122"/>
                <a:cs typeface="微软雅黑" panose="020B0503020204020204" charset="-122"/>
                <a:sym typeface="+mn-ea"/>
              </a:rPr>
              <a:t>（身份权）</a:t>
            </a:r>
            <a:endParaRPr lang="zh-CN" altLang="en-US" sz="28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grpSp>
        <p:nvGrpSpPr>
          <p:cNvPr id="7" name="组合 6"/>
          <p:cNvGrpSpPr/>
          <p:nvPr>
            <p:custDataLst>
              <p:tags r:id="rId2"/>
            </p:custDataLst>
          </p:nvPr>
        </p:nvGrpSpPr>
        <p:grpSpPr>
          <a:xfrm>
            <a:off x="83820" y="134620"/>
            <a:ext cx="5118100" cy="670560"/>
            <a:chOff x="0" y="70"/>
            <a:chExt cx="10382" cy="1258"/>
          </a:xfrm>
          <a:solidFill>
            <a:srgbClr val="002060"/>
          </a:solidFill>
        </p:grpSpPr>
        <p:grpSp>
          <p:nvGrpSpPr>
            <p:cNvPr id="15" name="组合 14"/>
            <p:cNvGrpSpPr/>
            <p:nvPr>
              <p:custDataLst>
                <p:tags r:id="rId3"/>
              </p:custDataLst>
            </p:nvPr>
          </p:nvGrpSpPr>
          <p:grpSpPr>
            <a:xfrm>
              <a:off x="0" y="70"/>
              <a:ext cx="10382" cy="1258"/>
              <a:chOff x="704170" y="1267898"/>
              <a:chExt cx="6596003" cy="799204"/>
            </a:xfrm>
            <a:grpFill/>
          </p:grpSpPr>
          <p:sp>
            <p:nvSpPr>
              <p:cNvPr id="8" name="矩形 7"/>
              <p:cNvSpPr/>
              <p:nvPr>
                <p:custDataLst>
                  <p:tags r:id="rId4"/>
                </p:custDataLst>
              </p:nvPr>
            </p:nvSpPr>
            <p:spPr>
              <a:xfrm>
                <a:off x="1497982" y="1288332"/>
                <a:ext cx="5802191" cy="764390"/>
              </a:xfrm>
              <a:prstGeom prst="rect">
                <a:avLst/>
              </a:prstGeom>
              <a:grpFill/>
              <a:ln w="38100" cap="flat" cmpd="sng" algn="ctr">
                <a:solidFill>
                  <a:schemeClr val="bg1">
                    <a:lumMod val="65000"/>
                  </a:schemeClr>
                </a:solidFill>
                <a:prstDash val="solid"/>
                <a:miter lim="800000"/>
              </a:ln>
              <a:effectLst/>
            </p:spPr>
            <p:txBody>
              <a:bodyPr rtlCol="0" anchor="ctr"/>
              <a:lstStyle/>
              <a:p>
                <a:pPr algn="ctr" defTabSz="1219200">
                  <a:defRPr/>
                </a:pPr>
                <a:endParaRPr lang="zh-CN" altLang="en-US" sz="2765" b="1" smtClean="0">
                  <a:solidFill>
                    <a:schemeClr val="bg1"/>
                  </a:solidFill>
                  <a:latin typeface="微软雅黑" panose="020B0503020204020204" charset="-122"/>
                  <a:ea typeface="微软雅黑" panose="020B0503020204020204" charset="-122"/>
                  <a:cs typeface="微软雅黑" panose="020B0503020204020204" charset="-122"/>
                </a:endParaRPr>
              </a:p>
              <a:p>
                <a:pPr algn="ctr" defTabSz="1219200">
                  <a:defRPr/>
                </a:pPr>
                <a:endParaRPr lang="zh-CN" altLang="en-US" sz="2765" b="1" kern="0" spc="-200" smtClean="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9" name="六边形 8"/>
              <p:cNvSpPr/>
              <p:nvPr>
                <p:custDataLst>
                  <p:tags r:id="rId5"/>
                </p:custDataLst>
              </p:nvPr>
            </p:nvSpPr>
            <p:spPr bwMode="auto">
              <a:xfrm>
                <a:off x="740541" y="1267898"/>
                <a:ext cx="1051513" cy="799204"/>
              </a:xfrm>
              <a:prstGeom prst="hexagon">
                <a:avLst/>
              </a:prstGeom>
              <a:grpFill/>
              <a:ln w="38100" cap="flat" cmpd="sng" algn="ctr">
                <a:solidFill>
                  <a:schemeClr val="bg1">
                    <a:lumMod val="65000"/>
                  </a:schemeClr>
                </a:solidFill>
                <a:prstDash val="solid"/>
                <a:round/>
                <a:headEnd type="none" w="med" len="med"/>
                <a:tailEnd type="none" w="med" len="med"/>
              </a:ln>
            </p:spPr>
            <p:txBody>
              <a:bodyPr vert="horz" wrap="square" lIns="90263" tIns="45131" rIns="90263" bIns="45131"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765" b="0" i="0" u="none" strike="noStrike" cap="none" normalizeH="0" baseline="0">
                  <a:ln>
                    <a:noFill/>
                  </a:ln>
                  <a:solidFill>
                    <a:schemeClr val="accent3"/>
                  </a:solidFill>
                  <a:effectLst/>
                  <a:latin typeface="Arial" panose="020B0604020202020204" pitchFamily="34" charset="0"/>
                  <a:ea typeface="宋体" panose="02010600030101010101" pitchFamily="2" charset="-122"/>
                </a:endParaRPr>
              </a:p>
            </p:txBody>
          </p:sp>
          <p:sp>
            <p:nvSpPr>
              <p:cNvPr id="10" name="文本框 9"/>
              <p:cNvSpPr txBox="1"/>
              <p:nvPr>
                <p:custDataLst>
                  <p:tags r:id="rId6"/>
                </p:custDataLst>
              </p:nvPr>
            </p:nvSpPr>
            <p:spPr>
              <a:xfrm>
                <a:off x="704170" y="1346040"/>
                <a:ext cx="1086267" cy="687951"/>
              </a:xfrm>
              <a:prstGeom prst="rect">
                <a:avLst/>
              </a:prstGeom>
              <a:noFill/>
            </p:spPr>
            <p:txBody>
              <a:bodyPr wrap="square">
                <a:spAutoFit/>
              </a:bodyPr>
              <a:lstStyle/>
              <a:p>
                <a:pPr algn="ctr"/>
                <a:r>
                  <a:rPr lang="zh-CN" altLang="en-US" sz="3160" b="1" kern="0">
                    <a:solidFill>
                      <a:schemeClr val="bg1"/>
                    </a:solidFill>
                    <a:latin typeface="微软雅黑" panose="020B0503020204020204" charset="-122"/>
                    <a:ea typeface="微软雅黑" panose="020B0503020204020204" charset="-122"/>
                    <a:cs typeface="+mn-ea"/>
                    <a:sym typeface="+mn-lt"/>
                  </a:rPr>
                  <a:t>一</a:t>
                </a:r>
                <a:endParaRPr lang="zh-CN" altLang="en-US" sz="3160" b="1" kern="0">
                  <a:solidFill>
                    <a:schemeClr val="bg1"/>
                  </a:solidFill>
                  <a:latin typeface="微软雅黑" panose="020B0503020204020204" charset="-122"/>
                  <a:ea typeface="微软雅黑" panose="020B0503020204020204" charset="-122"/>
                  <a:cs typeface="+mn-ea"/>
                  <a:sym typeface="+mn-lt"/>
                </a:endParaRPr>
              </a:p>
            </p:txBody>
          </p:sp>
        </p:grpSp>
        <p:sp>
          <p:nvSpPr>
            <p:cNvPr id="11" name="文本框 10"/>
            <p:cNvSpPr txBox="1"/>
            <p:nvPr>
              <p:custDataLst>
                <p:tags r:id="rId7"/>
              </p:custDataLst>
            </p:nvPr>
          </p:nvSpPr>
          <p:spPr>
            <a:xfrm>
              <a:off x="1711" y="98"/>
              <a:ext cx="8020" cy="1038"/>
            </a:xfrm>
            <a:prstGeom prst="rect">
              <a:avLst/>
            </a:prstGeom>
            <a:noFill/>
            <a:extLst>
              <a:ext uri="{909E8E84-426E-40DD-AFC4-6F175D3DCCD1}">
                <a14:hiddenFill xmlns:a14="http://schemas.microsoft.com/office/drawing/2010/main">
                  <a:grpFill/>
                </a14:hiddenFill>
              </a:ext>
            </a:extLst>
          </p:spPr>
          <p:txBody>
            <a:bodyPr wrap="square" lIns="67733" tIns="33865" rIns="67733" bIns="33865" rtlCol="0">
              <a:noAutofit/>
            </a:bodyPr>
            <a:lstStyle/>
            <a:p>
              <a:pPr algn="ctr"/>
              <a:r>
                <a:rPr lang="zh-CN" sz="3555" b="1" kern="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育小职责大</a:t>
              </a:r>
              <a:endParaRPr lang="zh-CN" sz="3555" b="1" kern="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pSp>
      <p:sp>
        <p:nvSpPr>
          <p:cNvPr id="12" name="文本框 11"/>
          <p:cNvSpPr txBox="1"/>
          <p:nvPr>
            <p:custDataLst>
              <p:tags r:id="rId8"/>
            </p:custDataLst>
          </p:nvPr>
        </p:nvSpPr>
        <p:spPr>
          <a:xfrm>
            <a:off x="204470" y="1474470"/>
            <a:ext cx="11797030" cy="1954530"/>
          </a:xfrm>
          <a:prstGeom prst="rect">
            <a:avLst/>
          </a:prstGeom>
          <a:noFill/>
          <a:ln w="9525">
            <a:solidFill>
              <a:srgbClr val="FF0000"/>
            </a:solidFill>
            <a:prstDash val="dashDot"/>
          </a:ln>
        </p:spPr>
        <p:txBody>
          <a:bodyPr wrap="square">
            <a:noAutofit/>
          </a:bodyPr>
          <a:lstStyle/>
          <a:p>
            <a:pPr indent="0" fontAlgn="auto">
              <a:lnSpc>
                <a:spcPct val="125000"/>
              </a:lnSpc>
            </a:pP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1</a:t>
            </a: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）内容：</a:t>
            </a:r>
            <a:r>
              <a:rPr lang="zh-CN" altLang="en-US" sz="2400" b="1">
                <a:effectLst/>
                <a:latin typeface="微软雅黑" panose="020B0503020204020204" charset="-122"/>
                <a:ea typeface="微软雅黑" panose="020B0503020204020204" charset="-122"/>
                <a:cs typeface="微软雅黑" panose="020B0503020204020204" charset="-122"/>
                <a:sym typeface="+mn-ea"/>
              </a:rPr>
              <a:t>父母、子女、夫妻、兄弟姐妹</a:t>
            </a:r>
            <a:r>
              <a:rPr lang="en-US" altLang="zh-CN" sz="2400" b="1">
                <a:effectLst/>
                <a:latin typeface="微软雅黑" panose="020B0503020204020204" charset="-122"/>
                <a:ea typeface="微软雅黑" panose="020B0503020204020204" charset="-122"/>
                <a:cs typeface="微软雅黑" panose="020B0503020204020204" charset="-122"/>
                <a:sym typeface="+mn-ea"/>
              </a:rPr>
              <a:t>……</a:t>
            </a:r>
            <a:endParaRPr lang="en-US" altLang="zh-CN" sz="2400" b="1">
              <a:solidFill>
                <a:schemeClr val="tx1"/>
              </a:solidFill>
              <a:effectLst/>
              <a:latin typeface="微软雅黑" panose="020B0503020204020204" charset="-122"/>
              <a:ea typeface="微软雅黑" panose="020B0503020204020204" charset="-122"/>
              <a:cs typeface="微软雅黑" panose="020B0503020204020204" charset="-122"/>
            </a:endParaRPr>
          </a:p>
          <a:p>
            <a:pPr indent="0" fontAlgn="auto">
              <a:lnSpc>
                <a:spcPct val="125000"/>
              </a:lnSpc>
            </a:pP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）体现：</a:t>
            </a:r>
            <a:r>
              <a:rPr lang="zh-CN" altLang="en-US" sz="2400" b="1">
                <a:effectLst/>
                <a:latin typeface="微软雅黑" panose="020B0503020204020204" charset="-122"/>
                <a:ea typeface="微软雅黑" panose="020B0503020204020204" charset="-122"/>
                <a:cs typeface="微软雅黑" panose="020B0503020204020204" charset="-122"/>
                <a:sym typeface="+mn-ea"/>
              </a:rPr>
              <a:t>体现着浓浓的亲情与爱情，但亲情与爱情的背后，还存在着</a:t>
            </a:r>
            <a:r>
              <a:rPr lang="zh-CN" altLang="en-US" sz="2400" b="1" u="sng">
                <a:solidFill>
                  <a:srgbClr val="FF0000"/>
                </a:solidFill>
                <a:effectLst/>
                <a:latin typeface="微软雅黑" panose="020B0503020204020204" charset="-122"/>
                <a:ea typeface="微软雅黑" panose="020B0503020204020204" charset="-122"/>
                <a:cs typeface="微软雅黑" panose="020B0503020204020204" charset="-122"/>
                <a:sym typeface="+mn-ea"/>
              </a:rPr>
              <a:t>法律上的权利义务关系</a:t>
            </a:r>
            <a:r>
              <a:rPr lang="zh-CN" altLang="en-US" sz="2400" b="1">
                <a:effectLst/>
                <a:latin typeface="微软雅黑" panose="020B0503020204020204" charset="-122"/>
                <a:ea typeface="微软雅黑" panose="020B0503020204020204" charset="-122"/>
                <a:cs typeface="微软雅黑" panose="020B0503020204020204" charset="-122"/>
                <a:sym typeface="+mn-ea"/>
              </a:rPr>
              <a:t>。如：父母只生不养。。。只养不教育。。。虐待。。。</a:t>
            </a:r>
            <a:endParaRPr lang="zh-CN" altLang="en-US" sz="2400" b="1">
              <a:solidFill>
                <a:schemeClr val="tx1"/>
              </a:solidFill>
              <a:effectLst/>
              <a:latin typeface="微软雅黑" panose="020B0503020204020204" charset="-122"/>
              <a:ea typeface="微软雅黑" panose="020B0503020204020204" charset="-122"/>
              <a:cs typeface="微软雅黑" panose="020B0503020204020204" charset="-122"/>
            </a:endParaRPr>
          </a:p>
          <a:p>
            <a:pPr indent="0" fontAlgn="auto">
              <a:lnSpc>
                <a:spcPct val="125000"/>
              </a:lnSpc>
            </a:pP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3</a:t>
            </a: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2F10F0"/>
                </a:solidFill>
                <a:effectLst/>
                <a:latin typeface="微软雅黑" panose="020B0503020204020204" charset="-122"/>
                <a:ea typeface="微软雅黑" panose="020B0503020204020204" charset="-122"/>
                <a:sym typeface="+mn-ea"/>
              </a:rPr>
              <a:t>法律依据</a:t>
            </a:r>
            <a:r>
              <a:rPr lang="zh-CN" altLang="en-US" sz="2400" b="1">
                <a:solidFill>
                  <a:srgbClr val="2F10F0"/>
                </a:solidFill>
                <a:effectLst/>
                <a:latin typeface="微软雅黑" panose="020B0503020204020204" charset="-122"/>
                <a:ea typeface="微软雅黑" panose="020B0503020204020204" charset="-122"/>
                <a:cs typeface="微软雅黑" panose="020B0503020204020204" charset="-122"/>
                <a:sym typeface="+mn-ea"/>
              </a:rPr>
              <a:t>：</a:t>
            </a:r>
            <a:r>
              <a:rPr lang="zh-CN" altLang="en-US" sz="2400" b="1">
                <a:effectLst/>
                <a:latin typeface="微软雅黑" panose="020B0503020204020204" charset="-122"/>
                <a:ea typeface="微软雅黑" panose="020B0503020204020204" charset="-122"/>
                <a:cs typeface="微软雅黑" panose="020B0503020204020204" charset="-122"/>
                <a:sym typeface="+mn-ea"/>
              </a:rPr>
              <a:t>民法典等法律为处理家庭成员间的权利义务关系提供了</a:t>
            </a:r>
            <a:r>
              <a:rPr lang="zh-CN" altLang="en-US" sz="2400" b="1" u="sng">
                <a:solidFill>
                  <a:srgbClr val="FF0000"/>
                </a:solidFill>
                <a:effectLst/>
                <a:latin typeface="微软雅黑" panose="020B0503020204020204" charset="-122"/>
                <a:ea typeface="微软雅黑" panose="020B0503020204020204" charset="-122"/>
                <a:cs typeface="微软雅黑" panose="020B0503020204020204" charset="-122"/>
                <a:sym typeface="+mn-ea"/>
              </a:rPr>
              <a:t>准则</a:t>
            </a:r>
            <a:r>
              <a:rPr lang="zh-CN" altLang="en-US" sz="2400" b="1">
                <a:effectLst/>
                <a:latin typeface="微软雅黑" panose="020B0503020204020204" charset="-122"/>
                <a:ea typeface="微软雅黑" panose="020B0503020204020204" charset="-122"/>
                <a:cs typeface="微软雅黑" panose="020B0503020204020204" charset="-122"/>
                <a:sym typeface="+mn-ea"/>
              </a:rPr>
              <a:t>。</a:t>
            </a: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9"/>
            </p:custDataLst>
          </p:nvPr>
        </p:nvSpPr>
        <p:spPr>
          <a:xfrm>
            <a:off x="204470" y="3601085"/>
            <a:ext cx="11797030" cy="607695"/>
          </a:xfrm>
          <a:prstGeom prst="rect">
            <a:avLst/>
          </a:prstGeom>
          <a:solidFill>
            <a:schemeClr val="accent1">
              <a:lumMod val="20000"/>
              <a:lumOff val="80000"/>
            </a:schemeClr>
          </a:solidFill>
        </p:spPr>
        <p:txBody>
          <a:bodyPr wrap="square" rtlCol="0" anchor="t">
            <a:spAutoFit/>
          </a:bodyPr>
          <a:lstStyle/>
          <a:p>
            <a:pPr algn="just">
              <a:lnSpc>
                <a:spcPct val="140000"/>
              </a:lnSpc>
            </a:pP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P43</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相关链接</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zh-CN" sz="2400" b="1" kern="0" spc="4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mn-ea"/>
              </a:rPr>
              <a:t>民法典</a:t>
            </a:r>
            <a:r>
              <a:rPr lang="zh-CN" altLang="zh-CN" sz="2400" b="1" u="sng" kern="0" spc="4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rPr>
              <a:t>婚姻家庭</a:t>
            </a:r>
            <a:r>
              <a:rPr lang="zh-CN" altLang="zh-CN" sz="2400" b="1" kern="0" spc="4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mn-ea"/>
              </a:rPr>
              <a:t>编</a:t>
            </a:r>
            <a:endParaRPr lang="zh-CN" altLang="zh-CN" sz="2400" b="1" kern="0" spc="4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1" name="文本框 100"/>
          <p:cNvSpPr txBox="1"/>
          <p:nvPr>
            <p:custDataLst>
              <p:tags r:id="rId10"/>
            </p:custDataLst>
          </p:nvPr>
        </p:nvSpPr>
        <p:spPr>
          <a:xfrm>
            <a:off x="203835" y="4380865"/>
            <a:ext cx="11797665" cy="2158365"/>
          </a:xfrm>
          <a:prstGeom prst="rect">
            <a:avLst/>
          </a:prstGeom>
          <a:solidFill>
            <a:schemeClr val="bg1"/>
          </a:solidFill>
          <a:ln w="25400">
            <a:solidFill>
              <a:srgbClr val="7030A0"/>
            </a:solidFill>
          </a:ln>
        </p:spPr>
        <p:txBody>
          <a:bodyPr wrap="square">
            <a:spAutoFit/>
          </a:bodyPr>
          <a:lstStyle/>
          <a:p>
            <a:pPr indent="0" fontAlgn="auto">
              <a:lnSpc>
                <a:spcPct val="140000"/>
              </a:lnSpc>
              <a:buFont typeface="Arial" panose="020B0604020202020204" pitchFamily="34" charset="0"/>
              <a:buNone/>
            </a:pPr>
            <a:r>
              <a:rPr lang="zh-CN" sz="2400" b="1">
                <a:effectLst/>
                <a:latin typeface="微软雅黑" panose="020B0503020204020204" charset="-122"/>
                <a:ea typeface="微软雅黑" panose="020B0503020204020204" charset="-122"/>
                <a:cs typeface="黑体" panose="02010609060101010101" charset="-122"/>
              </a:rPr>
              <a:t>婚姻幸福和家庭美满是社会稳定的重要支撑，是社会主义核心价值观的体现。温馨幸福的婚姻家庭既需要亲情和爱情的精心维护，也离不开法律的有力保护。</a:t>
            </a:r>
            <a:endParaRPr lang="zh-CN" sz="2400" b="1">
              <a:effectLst/>
              <a:latin typeface="微软雅黑" panose="020B0503020204020204" charset="-122"/>
              <a:ea typeface="微软雅黑" panose="020B0503020204020204" charset="-122"/>
              <a:cs typeface="黑体" panose="02010609060101010101" charset="-122"/>
            </a:endParaRPr>
          </a:p>
          <a:p>
            <a:pPr indent="0" fontAlgn="auto">
              <a:lnSpc>
                <a:spcPct val="140000"/>
              </a:lnSpc>
              <a:buFont typeface="Arial" panose="020B0604020202020204" pitchFamily="34" charset="0"/>
              <a:buNone/>
            </a:pPr>
            <a:r>
              <a:rPr lang="zh-CN" altLang="en-US" sz="2400" b="1" u="sng">
                <a:solidFill>
                  <a:srgbClr val="FF0000"/>
                </a:solidFill>
                <a:effectLst/>
                <a:latin typeface="微软雅黑" panose="020B0503020204020204" charset="-122"/>
                <a:ea typeface="微软雅黑" panose="020B0503020204020204" charset="-122"/>
                <a:cs typeface="黑体" panose="02010609060101010101" charset="-122"/>
              </a:rPr>
              <a:t>民法典</a:t>
            </a:r>
            <a:r>
              <a:rPr lang="zh-CN" sz="2400" b="1">
                <a:effectLst/>
                <a:latin typeface="微软雅黑" panose="020B0503020204020204" charset="-122"/>
                <a:ea typeface="微软雅黑" panose="020B0503020204020204" charset="-122"/>
                <a:cs typeface="黑体" panose="02010609060101010101" charset="-122"/>
              </a:rPr>
              <a:t>等法律为处理</a:t>
            </a:r>
            <a:r>
              <a:rPr lang="zh-CN" sz="2400" b="1">
                <a:solidFill>
                  <a:srgbClr val="1D41D5"/>
                </a:solidFill>
                <a:effectLst/>
                <a:latin typeface="微软雅黑" panose="020B0503020204020204" charset="-122"/>
                <a:ea typeface="微软雅黑" panose="020B0503020204020204" charset="-122"/>
                <a:cs typeface="黑体" panose="02010609060101010101" charset="-122"/>
              </a:rPr>
              <a:t>家庭成员间</a:t>
            </a:r>
            <a:r>
              <a:rPr lang="zh-CN" sz="2400" b="1">
                <a:effectLst/>
                <a:latin typeface="微软雅黑" panose="020B0503020204020204" charset="-122"/>
                <a:ea typeface="微软雅黑" panose="020B0503020204020204" charset="-122"/>
                <a:cs typeface="黑体" panose="02010609060101010101" charset="-122"/>
              </a:rPr>
              <a:t>的</a:t>
            </a:r>
            <a:r>
              <a:rPr lang="zh-CN" sz="2400" b="1">
                <a:solidFill>
                  <a:srgbClr val="1D41D5"/>
                </a:solidFill>
                <a:effectLst/>
                <a:latin typeface="微软雅黑" panose="020B0503020204020204" charset="-122"/>
                <a:ea typeface="微软雅黑" panose="020B0503020204020204" charset="-122"/>
                <a:cs typeface="黑体" panose="02010609060101010101" charset="-122"/>
              </a:rPr>
              <a:t>权利义务</a:t>
            </a:r>
            <a:r>
              <a:rPr lang="zh-CN" sz="2400" b="1">
                <a:effectLst/>
                <a:latin typeface="微软雅黑" panose="020B0503020204020204" charset="-122"/>
                <a:ea typeface="微软雅黑" panose="020B0503020204020204" charset="-122"/>
                <a:cs typeface="黑体" panose="02010609060101010101" charset="-122"/>
              </a:rPr>
              <a:t>关系提供了</a:t>
            </a:r>
            <a:r>
              <a:rPr lang="zh-CN" sz="2400" b="1">
                <a:solidFill>
                  <a:srgbClr val="1D41D5"/>
                </a:solidFill>
                <a:effectLst/>
                <a:latin typeface="微软雅黑" panose="020B0503020204020204" charset="-122"/>
                <a:ea typeface="微软雅黑" panose="020B0503020204020204" charset="-122"/>
                <a:cs typeface="黑体" panose="02010609060101010101" charset="-122"/>
              </a:rPr>
              <a:t>准则</a:t>
            </a:r>
            <a:r>
              <a:rPr lang="zh-CN" sz="2400" b="1">
                <a:effectLst/>
                <a:latin typeface="微软雅黑" panose="020B0503020204020204" charset="-122"/>
                <a:ea typeface="微软雅黑" panose="020B0503020204020204" charset="-122"/>
                <a:cs typeface="黑体" panose="02010609060101010101" charset="-122"/>
              </a:rPr>
              <a:t>。民法典</a:t>
            </a:r>
            <a:r>
              <a:rPr lang="zh-CN" altLang="en-US" sz="2400" b="1" u="sng">
                <a:solidFill>
                  <a:srgbClr val="FF0000"/>
                </a:solidFill>
                <a:effectLst/>
                <a:latin typeface="微软雅黑" panose="020B0503020204020204" charset="-122"/>
                <a:ea typeface="微软雅黑" panose="020B0503020204020204" charset="-122"/>
                <a:cs typeface="黑体" panose="02010609060101010101" charset="-122"/>
              </a:rPr>
              <a:t>婚姻家庭编</a:t>
            </a:r>
            <a:r>
              <a:rPr lang="zh-CN" sz="2400" b="1">
                <a:effectLst/>
                <a:latin typeface="微软雅黑" panose="020B0503020204020204" charset="-122"/>
                <a:ea typeface="微软雅黑" panose="020B0503020204020204" charset="-122"/>
                <a:cs typeface="黑体" panose="02010609060101010101" charset="-122"/>
              </a:rPr>
              <a:t>既调整</a:t>
            </a:r>
            <a:r>
              <a:rPr lang="zh-CN" sz="2400" b="1">
                <a:solidFill>
                  <a:srgbClr val="1D41D5"/>
                </a:solidFill>
                <a:effectLst/>
                <a:latin typeface="微软雅黑" panose="020B0503020204020204" charset="-122"/>
                <a:ea typeface="微软雅黑" panose="020B0503020204020204" charset="-122"/>
                <a:cs typeface="黑体" panose="02010609060101010101" charset="-122"/>
              </a:rPr>
              <a:t>夫妻</a:t>
            </a:r>
            <a:r>
              <a:rPr lang="zh-CN" sz="2400" b="1">
                <a:effectLst/>
                <a:latin typeface="微软雅黑" panose="020B0503020204020204" charset="-122"/>
                <a:ea typeface="微软雅黑" panose="020B0503020204020204" charset="-122"/>
                <a:cs typeface="黑体" panose="02010609060101010101" charset="-122"/>
              </a:rPr>
              <a:t>关系，也调整</a:t>
            </a:r>
            <a:r>
              <a:rPr lang="zh-CN" sz="2400" b="1">
                <a:solidFill>
                  <a:srgbClr val="1D41D5"/>
                </a:solidFill>
                <a:effectLst/>
                <a:latin typeface="微软雅黑" panose="020B0503020204020204" charset="-122"/>
                <a:ea typeface="微软雅黑" panose="020B0503020204020204" charset="-122"/>
                <a:cs typeface="黑体" panose="02010609060101010101" charset="-122"/>
              </a:rPr>
              <a:t>父母子女</a:t>
            </a:r>
            <a:r>
              <a:rPr lang="zh-CN" sz="2400" b="1">
                <a:effectLst/>
                <a:latin typeface="微软雅黑" panose="020B0503020204020204" charset="-122"/>
                <a:ea typeface="微软雅黑" panose="020B0503020204020204" charset="-122"/>
                <a:cs typeface="黑体" panose="02010609060101010101" charset="-122"/>
              </a:rPr>
              <a:t>等家庭成员关系。</a:t>
            </a:r>
            <a:endParaRPr lang="zh-CN" altLang="en-US" sz="2400" b="1">
              <a:effectLst/>
              <a:latin typeface="微软雅黑" panose="020B0503020204020204" charset="-122"/>
              <a:ea typeface="微软雅黑" panose="020B0503020204020204"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01"/>
                                        </p:tgtEl>
                                        <p:attrNameLst>
                                          <p:attrName>style.visibility</p:attrName>
                                        </p:attrNameLst>
                                      </p:cBhvr>
                                      <p:to>
                                        <p:strVal val="visible"/>
                                      </p:to>
                                    </p:set>
                                    <p:anim calcmode="discrete" valueType="clr">
                                      <p:cBhvr override="childStyle">
                                        <p:cTn id="11" dur="80"/>
                                        <p:tgtEl>
                                          <p:spTgt spid="10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01"/>
                                        </p:tgtEl>
                                        <p:attrNameLst>
                                          <p:attrName>fillcolor</p:attrName>
                                        </p:attrNameLst>
                                      </p:cBhvr>
                                      <p:tavLst>
                                        <p:tav tm="0">
                                          <p:val>
                                            <p:clrVal>
                                              <a:schemeClr val="accent2"/>
                                            </p:clrVal>
                                          </p:val>
                                        </p:tav>
                                        <p:tav tm="50000">
                                          <p:val>
                                            <p:clrVal>
                                              <a:schemeClr val="hlink"/>
                                            </p:clrVal>
                                          </p:val>
                                        </p:tav>
                                      </p:tavLst>
                                    </p:anim>
                                    <p:set>
                                      <p:cBhvr>
                                        <p:cTn id="13" dur="80"/>
                                        <p:tgtEl>
                                          <p:spTgt spid="1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图片 17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flipH="1">
            <a:off x="-2" y="-1"/>
            <a:ext cx="2931887" cy="1662918"/>
          </a:xfrm>
          <a:prstGeom prst="rect">
            <a:avLst/>
          </a:prstGeom>
        </p:spPr>
      </p:pic>
      <p:grpSp>
        <p:nvGrpSpPr>
          <p:cNvPr id="48" name="组合 47"/>
          <p:cNvGrpSpPr/>
          <p:nvPr>
            <p:custDataLst>
              <p:tags r:id="rId3"/>
            </p:custDataLst>
          </p:nvPr>
        </p:nvGrpSpPr>
        <p:grpSpPr>
          <a:xfrm>
            <a:off x="0" y="4487322"/>
            <a:ext cx="12191999" cy="2370679"/>
            <a:chOff x="0" y="4487322"/>
            <a:chExt cx="12191999" cy="2370679"/>
          </a:xfrm>
        </p:grpSpPr>
        <p:pic>
          <p:nvPicPr>
            <p:cNvPr id="49" name="图片 4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237740" y="4487322"/>
              <a:ext cx="9716521" cy="2240120"/>
            </a:xfrm>
            <a:prstGeom prst="rect">
              <a:avLst/>
            </a:prstGeom>
          </p:spPr>
        </p:pic>
        <p:pic>
          <p:nvPicPr>
            <p:cNvPr id="50" name="图片 4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5090161"/>
              <a:ext cx="12191999" cy="1767840"/>
            </a:xfrm>
            <a:prstGeom prst="rect">
              <a:avLst/>
            </a:prstGeom>
            <a:effectLst/>
          </p:spPr>
        </p:pic>
      </p:grpSp>
      <p:sp>
        <p:nvSpPr>
          <p:cNvPr id="53" name="Rectangle 5"/>
          <p:cNvSpPr>
            <a:spLocks noChangeArrowheads="1"/>
          </p:cNvSpPr>
          <p:nvPr>
            <p:custDataLst>
              <p:tags r:id="rId8"/>
            </p:custDataLst>
          </p:nvPr>
        </p:nvSpPr>
        <p:spPr bwMode="auto">
          <a:xfrm>
            <a:off x="701675" y="2760345"/>
            <a:ext cx="10788650" cy="9772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lnSpc>
                <a:spcPct val="120000"/>
              </a:lnSpc>
              <a:spcBef>
                <a:spcPct val="0"/>
              </a:spcBef>
              <a:spcAft>
                <a:spcPct val="0"/>
              </a:spcAft>
            </a:pPr>
            <a:r>
              <a:rPr lang="zh-CN" altLang="en-US" sz="4800" b="1">
                <a:ln cmpd="sng">
                  <a:noFill/>
                  <a:prstDash val="solid"/>
                </a:ln>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楷体" panose="02010609060101010101" charset="-122"/>
                <a:sym typeface="+mn-ea"/>
              </a:rPr>
              <a:t>育小职责大</a:t>
            </a:r>
            <a:endParaRPr lang="zh-CN" altLang="en-US" sz="4800" b="1">
              <a:ln cmpd="sng">
                <a:noFill/>
                <a:prstDash val="solid"/>
              </a:ln>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楷体" panose="02010609060101010101" charset="-122"/>
              <a:sym typeface="+mn-ea"/>
            </a:endParaRPr>
          </a:p>
        </p:txBody>
      </p:sp>
      <p:grpSp>
        <p:nvGrpSpPr>
          <p:cNvPr id="40" name="组合 39"/>
          <p:cNvGrpSpPr/>
          <p:nvPr>
            <p:custDataLst>
              <p:tags r:id="rId9"/>
            </p:custDataLst>
          </p:nvPr>
        </p:nvGrpSpPr>
        <p:grpSpPr>
          <a:xfrm>
            <a:off x="1075055" y="1251598"/>
            <a:ext cx="3683000" cy="758893"/>
            <a:chOff x="4737100" y="3094623"/>
            <a:chExt cx="2717800" cy="454051"/>
          </a:xfrm>
        </p:grpSpPr>
        <p:sp>
          <p:nvSpPr>
            <p:cNvPr id="41" name="圆角矩形 52"/>
            <p:cNvSpPr/>
            <p:nvPr>
              <p:custDataLst>
                <p:tags r:id="rId10"/>
              </p:custDataLst>
            </p:nvPr>
          </p:nvSpPr>
          <p:spPr>
            <a:xfrm>
              <a:off x="4737100" y="3094623"/>
              <a:ext cx="2717800" cy="454051"/>
            </a:xfrm>
            <a:prstGeom prst="roundRect">
              <a:avLst>
                <a:gd name="adj" fmla="val 50000"/>
              </a:avLst>
            </a:prstGeom>
            <a:solidFill>
              <a:srgbClr val="C00000"/>
            </a:solidFill>
            <a:ln>
              <a:noFill/>
            </a:ln>
            <a:effectLst/>
          </p:spPr>
          <p:txBody>
            <a:bodyPr vert="horz" wrap="square" lIns="91440" tIns="45720" rIns="91440" bIns="45720" numCol="1" anchor="t" anchorCtr="0" compatLnSpc="1"/>
            <a:lstStyle/>
            <a:p>
              <a:endParaRPr lang="zh-CN" altLang="en-US" sz="3200" b="1">
                <a:solidFill>
                  <a:schemeClr val="accent6">
                    <a:lumMod val="20000"/>
                    <a:lumOff val="80000"/>
                  </a:schemeClr>
                </a:solidFill>
              </a:endParaRPr>
            </a:p>
          </p:txBody>
        </p:sp>
        <p:sp>
          <p:nvSpPr>
            <p:cNvPr id="42" name="Rectangle 5"/>
            <p:cNvSpPr>
              <a:spLocks noChangeArrowheads="1"/>
            </p:cNvSpPr>
            <p:nvPr>
              <p:custDataLst>
                <p:tags r:id="rId11"/>
              </p:custDataLst>
            </p:nvPr>
          </p:nvSpPr>
          <p:spPr bwMode="auto">
            <a:xfrm>
              <a:off x="5279710" y="3102974"/>
              <a:ext cx="1632585" cy="4228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4000" spc="600">
                  <a:ln cmpd="sng">
                    <a:noFill/>
                    <a:prstDash val="solid"/>
                  </a:ln>
                  <a:solidFill>
                    <a:schemeClr val="bg1"/>
                  </a:solidFill>
                  <a:latin typeface="Heiti SC Light" charset="-122"/>
                  <a:ea typeface="Heiti SC Light" charset="-122"/>
                </a:rPr>
                <a:t>议题一</a:t>
              </a:r>
              <a:endParaRPr lang="zh-CN" altLang="en-US" sz="4000" spc="600">
                <a:ln cmpd="sng">
                  <a:noFill/>
                  <a:prstDash val="solid"/>
                </a:ln>
                <a:solidFill>
                  <a:schemeClr val="bg1"/>
                </a:solidFill>
                <a:latin typeface="Heiti SC Light" charset="-122"/>
                <a:ea typeface="Heiti SC Light" charset="-122"/>
              </a:endParaRPr>
            </a:p>
          </p:txBody>
        </p:sp>
      </p:grpSp>
      <p:pic>
        <p:nvPicPr>
          <p:cNvPr id="2" name="图片 1"/>
          <p:cNvPicPr>
            <a:picLocks noChangeAspect="1"/>
          </p:cNvPicPr>
          <p:nvPr>
            <p:custDataLst>
              <p:tags r:id="rId12"/>
            </p:custDataLst>
          </p:nvPr>
        </p:nvPicPr>
        <p:blipFill>
          <a:blip r:embed="rId13">
            <a:alphaModFix amt="92000"/>
          </a:blip>
          <a:srcRect l="26781" t="6297" r="22323" b="6297"/>
          <a:stretch>
            <a:fillRect/>
          </a:stretch>
        </p:blipFill>
        <p:spPr>
          <a:xfrm>
            <a:off x="10229215" y="199390"/>
            <a:ext cx="1726565" cy="1668780"/>
          </a:xfrm>
          <a:prstGeom prst="ellipse">
            <a:avLst/>
          </a:prstGeom>
          <a:ln>
            <a:noFill/>
          </a:ln>
          <a:effectLst>
            <a:softEdge rad="190500"/>
          </a:effectLst>
        </p:spPr>
      </p:pic>
      <p:pic>
        <p:nvPicPr>
          <p:cNvPr id="3" name="Picture 3"/>
          <p:cNvPicPr>
            <a:picLocks noChangeAspect="1"/>
          </p:cNvPicPr>
          <p:nvPr>
            <p:custDataLst>
              <p:tags r:id="rId14"/>
            </p:custDataLst>
          </p:nvPr>
        </p:nvPicPr>
        <p:blipFill>
          <a:blip r:embed="rId15"/>
          <a:stretch>
            <a:fillRect/>
          </a:stretch>
        </p:blipFill>
        <p:spPr>
          <a:xfrm flipH="1">
            <a:off x="12192000" y="12674600"/>
            <a:ext cx="0" cy="0"/>
          </a:xfrm>
          <a:prstGeom prst="rect">
            <a:avLst/>
          </a:prstGeom>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0350" y="831850"/>
            <a:ext cx="4555490" cy="5041900"/>
          </a:xfrm>
          <a:prstGeom prst="rect">
            <a:avLst/>
          </a:prstGeom>
          <a:noFill/>
          <a:ln w="28575">
            <a:solidFill>
              <a:schemeClr val="accent1"/>
            </a:solidFill>
            <a:prstDash val="dash"/>
          </a:ln>
        </p:spPr>
        <p:txBody>
          <a:bodyPr wrap="square" rtlCol="0" anchor="t">
            <a:noAutofit/>
          </a:bodyPr>
          <a:lstStyle/>
          <a:p>
            <a:pPr marL="342900" lvl="0" indent="-342900" eaLnBrk="1" hangingPunct="1">
              <a:lnSpc>
                <a:spcPts val="3800"/>
              </a:lnSpc>
              <a:buFont typeface="Wingdings" panose="05000000000000000000" charset="0"/>
              <a:buChar char="u"/>
            </a:pPr>
            <a:r>
              <a:rPr lang="en-US" altLang="zh-CN" sz="2000" b="1">
                <a:solidFill>
                  <a:schemeClr val="dk1"/>
                </a:solidFill>
                <a:latin typeface="方正楷体简体" panose="02000000000000000000" charset="-122"/>
                <a:ea typeface="方正楷体简体" panose="02000000000000000000" charset="-122"/>
                <a:cs typeface="方正楷体简体" panose="02000000000000000000" charset="-122"/>
                <a:sym typeface="+mn-ea"/>
              </a:rPr>
              <a:t> </a:t>
            </a:r>
            <a:r>
              <a:rPr lang="zh-CN" altLang="en-US" sz="2000" b="1">
                <a:solidFill>
                  <a:schemeClr val="dk1"/>
                </a:solidFill>
                <a:latin typeface="楷体" panose="02010609060101010101" charset="-122"/>
                <a:ea typeface="楷体" panose="02010609060101010101" charset="-122"/>
                <a:cs typeface="楷体" panose="02010609060101010101" charset="-122"/>
                <a:sym typeface="+mn-ea"/>
              </a:rPr>
              <a:t>中学生小飞在学校与同学打架，把同学打伤，需要赔偿</a:t>
            </a:r>
            <a:r>
              <a:rPr lang="en-US" altLang="zh-CN" sz="2000" b="1">
                <a:solidFill>
                  <a:schemeClr val="dk1"/>
                </a:solidFill>
                <a:latin typeface="楷体" panose="02010609060101010101" charset="-122"/>
                <a:ea typeface="楷体" panose="02010609060101010101" charset="-122"/>
                <a:cs typeface="楷体" panose="02010609060101010101" charset="-122"/>
                <a:sym typeface="+mn-ea"/>
              </a:rPr>
              <a:t>1</a:t>
            </a:r>
            <a:r>
              <a:rPr lang="zh-CN" altLang="en-US" sz="2000" b="1">
                <a:solidFill>
                  <a:schemeClr val="dk1"/>
                </a:solidFill>
                <a:latin typeface="楷体" panose="02010609060101010101" charset="-122"/>
                <a:ea typeface="楷体" panose="02010609060101010101" charset="-122"/>
                <a:cs typeface="楷体" panose="02010609060101010101" charset="-122"/>
                <a:sym typeface="+mn-ea"/>
              </a:rPr>
              <a:t>万元的医疗费。小飞的父母以事情发生在学校为由拒绝赔偿。</a:t>
            </a:r>
            <a:endParaRPr lang="zh-CN" altLang="en-US" sz="2000" b="1">
              <a:solidFill>
                <a:schemeClr val="dk1"/>
              </a:solidFill>
              <a:latin typeface="楷体" panose="02010609060101010101" charset="-122"/>
              <a:ea typeface="楷体" panose="02010609060101010101" charset="-122"/>
              <a:cs typeface="楷体" panose="02010609060101010101" charset="-122"/>
              <a:sym typeface="+mn-ea"/>
            </a:endParaRPr>
          </a:p>
          <a:p>
            <a:pPr marL="342900" lvl="0" indent="-342900" eaLnBrk="1" hangingPunct="1">
              <a:lnSpc>
                <a:spcPts val="3800"/>
              </a:lnSpc>
              <a:buFont typeface="Wingdings" panose="05000000000000000000" charset="0"/>
              <a:buChar char="u"/>
            </a:pPr>
            <a:r>
              <a:rPr lang="en-US" altLang="zh-CN" sz="2000" b="1">
                <a:solidFill>
                  <a:schemeClr val="dk1"/>
                </a:solidFill>
                <a:latin typeface="楷体" panose="02010609060101010101" charset="-122"/>
                <a:ea typeface="楷体" panose="02010609060101010101" charset="-122"/>
                <a:cs typeface="楷体" panose="02010609060101010101" charset="-122"/>
                <a:sym typeface="+mn-ea"/>
              </a:rPr>
              <a:t> </a:t>
            </a:r>
            <a:r>
              <a:rPr lang="zh-CN" altLang="en-US" sz="2000" b="1">
                <a:solidFill>
                  <a:schemeClr val="dk1"/>
                </a:solidFill>
                <a:latin typeface="楷体" panose="02010609060101010101" charset="-122"/>
                <a:ea typeface="楷体" panose="02010609060101010101" charset="-122"/>
                <a:cs typeface="楷体" panose="02010609060101010101" charset="-122"/>
                <a:sym typeface="+mn-ea"/>
              </a:rPr>
              <a:t>父母离婚后，小芙跟随母亲生活。父亲一直希望探望小芙，但母亲以父亲探望不利于自己管教孩子为由予以拒绝。母亲要求父亲支付孩子的抚养费，父亲则以母亲长期阻止他探望孩子为由拒绝支付。</a:t>
            </a:r>
            <a:r>
              <a:rPr lang="en-US" altLang="zh-CN" sz="2400" b="1">
                <a:solidFill>
                  <a:schemeClr val="dk1"/>
                </a:solidFill>
                <a:latin typeface="楷体" panose="02010609060101010101" charset="-122"/>
                <a:ea typeface="楷体" panose="02010609060101010101" charset="-122"/>
                <a:cs typeface="楷体" panose="02010609060101010101" charset="-122"/>
                <a:sym typeface="+mn-ea"/>
              </a:rPr>
              <a:t>     </a:t>
            </a:r>
            <a:endParaRPr kumimoji="0" lang="zh-CN" altLang="en-US" sz="2400" b="1" i="0" strike="noStrike" kern="0" cap="none" spc="0" normalizeH="0" baseline="0" noProof="0">
              <a:ln>
                <a:noFill/>
              </a:ln>
              <a:solidFill>
                <a:schemeClr val="dk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21510" name="TextBox 5"/>
          <p:cNvSpPr/>
          <p:nvPr>
            <p:custDataLst>
              <p:tags r:id="rId2"/>
            </p:custDataLst>
          </p:nvPr>
        </p:nvSpPr>
        <p:spPr>
          <a:xfrm>
            <a:off x="222250" y="5930265"/>
            <a:ext cx="4702175" cy="829945"/>
          </a:xfrm>
          <a:prstGeom prst="rect">
            <a:avLst/>
          </a:prstGeom>
          <a:solidFill>
            <a:schemeClr val="accent3">
              <a:lumMod val="20000"/>
              <a:lumOff val="80000"/>
            </a:schemeClr>
          </a:solidFill>
          <a:ln>
            <a:noFill/>
            <a:miter lim="800000"/>
          </a:ln>
        </p:spPr>
        <p:txBody>
          <a:bodyPr wrap="square">
            <a:spAutoFit/>
          </a:bodyPr>
          <a:lstStyle>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r>
              <a:rPr lang="zh-CN" altLang="en-US" sz="24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上述情形中家长的理由是否成立？为什么？</a:t>
            </a:r>
            <a:endParaRPr lang="zh-CN" altLang="en-US" sz="24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428625" y="109220"/>
            <a:ext cx="4219575" cy="66611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3735" b="1">
                <a:solidFill>
                  <a:schemeClr val="accent2">
                    <a:lumMod val="50000"/>
                  </a:schemeClr>
                </a:solidFill>
                <a:latin typeface="Arial" panose="020B0604020202020204" pitchFamily="34" charset="0"/>
                <a:ea typeface="微软雅黑" panose="020B0503020204020204" charset="-122"/>
              </a:rPr>
              <a:t>探究与分享</a:t>
            </a:r>
            <a:endParaRPr lang="zh-CN" altLang="en-US" sz="3735" b="1">
              <a:solidFill>
                <a:schemeClr val="accent2">
                  <a:lumMod val="50000"/>
                </a:schemeClr>
              </a:solidFill>
              <a:latin typeface="Arial" panose="020B0604020202020204" pitchFamily="34" charset="0"/>
              <a:ea typeface="微软雅黑" panose="020B0503020204020204" charset="-122"/>
            </a:endParaRPr>
          </a:p>
        </p:txBody>
      </p:sp>
      <p:sp>
        <p:nvSpPr>
          <p:cNvPr id="4" name="文本框 3"/>
          <p:cNvSpPr txBox="1"/>
          <p:nvPr>
            <p:custDataLst>
              <p:tags r:id="rId4"/>
            </p:custDataLst>
          </p:nvPr>
        </p:nvSpPr>
        <p:spPr>
          <a:xfrm>
            <a:off x="4963160" y="674370"/>
            <a:ext cx="7049770" cy="3476625"/>
          </a:xfrm>
          <a:prstGeom prst="rect">
            <a:avLst/>
          </a:prstGeom>
          <a:noFill/>
          <a:ln w="12700">
            <a:solidFill>
              <a:schemeClr val="tx1"/>
            </a:solidFill>
          </a:ln>
        </p:spPr>
        <p:txBody>
          <a:bodyPr wrap="square" rtlCol="0" anchor="t">
            <a:spAutoFit/>
          </a:bodyPr>
          <a:lstStyle/>
          <a:p>
            <a:pPr lvl="0" indent="0" fontAlgn="auto">
              <a:lnSpc>
                <a:spcPct val="100000"/>
              </a:lnSpc>
            </a:pPr>
            <a:r>
              <a:rPr lang="en-US" altLang="zh-CN"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   </a:t>
            </a:r>
            <a:r>
              <a:rPr lang="zh-CN" altLang="en-US"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教育和保护未成年子女既是</a:t>
            </a:r>
            <a:r>
              <a:rPr lang="zh-CN" altLang="en-US" sz="2000" b="1">
                <a:solidFill>
                  <a:srgbClr val="7030A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父母的权利，也是父母的义务</a:t>
            </a:r>
            <a:r>
              <a:rPr lang="zh-CN" altLang="en-US" sz="2000" b="1">
                <a:effectLst/>
                <a:highlight>
                  <a:srgbClr val="FFFF00"/>
                </a:highlight>
                <a:latin typeface="微软雅黑" panose="020B0503020204020204" charset="-122"/>
                <a:ea typeface="微软雅黑" panose="020B0503020204020204" charset="-122"/>
                <a:cs typeface="微软雅黑" panose="020B0503020204020204" charset="-122"/>
                <a:sym typeface="+mn-ea"/>
              </a:rPr>
              <a:t>。</a:t>
            </a:r>
            <a:endPar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lvl="0" indent="0" fontAlgn="auto">
              <a:lnSpc>
                <a:spcPct val="100000"/>
              </a:lnSpc>
            </a:pPr>
            <a:endParaRPr lang="zh-CN" altLang="en-US" sz="2000" b="1">
              <a:effectLst/>
              <a:latin typeface="微软雅黑" panose="020B0503020204020204" charset="-122"/>
              <a:ea typeface="微软雅黑" panose="020B0503020204020204" charset="-122"/>
              <a:cs typeface="微软雅黑" panose="020B0503020204020204" charset="-122"/>
              <a:sym typeface="+mn-ea"/>
            </a:endParaRPr>
          </a:p>
          <a:p>
            <a:pPr lvl="0" indent="0" fontAlgn="auto">
              <a:lnSpc>
                <a:spcPct val="100000"/>
              </a:lnSpc>
            </a:pPr>
            <a:r>
              <a:rPr lang="zh-CN" altLang="en-US" sz="2000" b="1">
                <a:effectLst/>
                <a:latin typeface="微软雅黑" panose="020B0503020204020204" charset="-122"/>
                <a:ea typeface="微软雅黑" panose="020B0503020204020204" charset="-122"/>
                <a:cs typeface="微软雅黑" panose="020B0503020204020204" charset="-122"/>
                <a:sym typeface="+mn-ea"/>
              </a:rPr>
              <a:t>（</a:t>
            </a:r>
            <a:r>
              <a:rPr lang="en-US" altLang="zh-CN" sz="2000" b="1">
                <a:effectLst/>
                <a:latin typeface="微软雅黑" panose="020B0503020204020204" charset="-122"/>
                <a:ea typeface="微软雅黑" panose="020B0503020204020204" charset="-122"/>
                <a:cs typeface="微软雅黑" panose="020B0503020204020204" charset="-122"/>
                <a:sym typeface="+mn-ea"/>
              </a:rPr>
              <a:t>1</a:t>
            </a:r>
            <a:r>
              <a:rPr lang="zh-CN" altLang="en-US" sz="2000" b="1">
                <a:effectLst/>
                <a:latin typeface="微软雅黑" panose="020B0503020204020204" charset="-122"/>
                <a:ea typeface="微软雅黑" panose="020B0503020204020204" charset="-122"/>
                <a:cs typeface="微软雅黑" panose="020B0503020204020204" charset="-122"/>
                <a:sym typeface="+mn-ea"/>
              </a:rPr>
              <a:t>）民法典第一千一百八十八条规定：</a:t>
            </a:r>
            <a:r>
              <a:rPr lang="en-US" altLang="zh-CN" sz="2000" b="1">
                <a:effectLst/>
                <a:latin typeface="微软雅黑" panose="020B0503020204020204" charset="-122"/>
                <a:ea typeface="微软雅黑" panose="020B0503020204020204" charset="-122"/>
                <a:cs typeface="微软雅黑" panose="020B0503020204020204" charset="-122"/>
                <a:sym typeface="+mn-ea"/>
              </a:rPr>
              <a:t>“</a:t>
            </a:r>
            <a:r>
              <a:rPr lang="zh-CN" altLang="en-US" sz="2000" b="1">
                <a:effectLst/>
                <a:latin typeface="微软雅黑" panose="020B0503020204020204" charset="-122"/>
                <a:ea typeface="微软雅黑" panose="020B0503020204020204" charset="-122"/>
                <a:cs typeface="微软雅黑" panose="020B0503020204020204" charset="-122"/>
                <a:sym typeface="+mn-ea"/>
              </a:rPr>
              <a:t>无民事行为能力人、限制民事行为能力人造成他人损害的，由监护人承担侵权责任。监护人尽到监护职责的，可以减轻其侵权责任。有财产的无民事行为能力人、限制民事行为能力人造成他人损害的，从本人财产中支付赔偿费用；不足部分，由监护人赔偿。</a:t>
            </a:r>
            <a:r>
              <a:rPr lang="en-US" altLang="zh-CN" sz="2000" b="1">
                <a:effectLst/>
                <a:latin typeface="微软雅黑" panose="020B0503020204020204" charset="-122"/>
                <a:ea typeface="微软雅黑" panose="020B0503020204020204" charset="-122"/>
                <a:cs typeface="微软雅黑" panose="020B0503020204020204" charset="-122"/>
                <a:sym typeface="+mn-ea"/>
              </a:rPr>
              <a:t>”</a:t>
            </a:r>
            <a:r>
              <a:rPr lang="zh-CN" altLang="en-US" sz="2000" b="1">
                <a:effectLst/>
                <a:highlight>
                  <a:srgbClr val="00FFFF"/>
                </a:highlight>
                <a:latin typeface="微软雅黑" panose="020B0503020204020204" charset="-122"/>
                <a:ea typeface="微软雅黑" panose="020B0503020204020204" charset="-122"/>
                <a:cs typeface="微软雅黑" panose="020B0503020204020204" charset="-122"/>
                <a:sym typeface="+mn-ea"/>
              </a:rPr>
              <a:t>父母是未成年子女的监护人，父母必须履行对未成年子女的监护职责，未成年子女为无民事行为能力人或者限制民事行为能力人，造成他人损害的，应该由监护人承担侵权责任。</a:t>
            </a:r>
            <a:r>
              <a:rPr lang="zh-CN" altLang="en-US" sz="2000" b="1">
                <a:solidFill>
                  <a:schemeClr val="tx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cs typeface="微软雅黑" panose="020B0503020204020204" charset="-122"/>
                <a:sym typeface="+mn-ea"/>
              </a:rPr>
              <a:t>案例一：父母拒绝赔偿的理由无法成立。</a:t>
            </a:r>
            <a:endParaRPr lang="zh-CN" altLang="en-US" sz="2000" b="1">
              <a:solidFill>
                <a:schemeClr val="tx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5"/>
            </p:custDataLst>
          </p:nvPr>
        </p:nvSpPr>
        <p:spPr>
          <a:xfrm>
            <a:off x="4963160" y="4359275"/>
            <a:ext cx="7049135" cy="1938020"/>
          </a:xfrm>
          <a:prstGeom prst="rect">
            <a:avLst/>
          </a:prstGeom>
          <a:noFill/>
          <a:ln w="12700">
            <a:solidFill>
              <a:schemeClr val="tx1"/>
            </a:solidFill>
          </a:ln>
        </p:spPr>
        <p:txBody>
          <a:bodyPr wrap="square" rtlCol="0" anchor="t">
            <a:spAutoFit/>
          </a:bodyPr>
          <a:lstStyle/>
          <a:p>
            <a:r>
              <a:rPr lang="zh-CN" altLang="en-US" sz="2000" b="1">
                <a:solidFill>
                  <a:srgbClr val="7030A0"/>
                </a:solidFill>
                <a:effectLst/>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7030A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000" b="1">
                <a:solidFill>
                  <a:srgbClr val="7030A0"/>
                </a:solidFill>
                <a:effectLst/>
                <a:latin typeface="微软雅黑" panose="020B0503020204020204" charset="-122"/>
                <a:ea typeface="微软雅黑" panose="020B0503020204020204" charset="-122"/>
                <a:cs typeface="微软雅黑" panose="020B0503020204020204" charset="-122"/>
                <a:sym typeface="+mn-ea"/>
              </a:rPr>
              <a:t>）父母离婚并不影响父母与子女间的关系，父母作为监护人理应支付抚养费，不因探望权等而发生变化</a:t>
            </a:r>
            <a:r>
              <a:rPr lang="zh-CN" altLang="en-US" sz="2000" b="1">
                <a:effectLst/>
                <a:latin typeface="微软雅黑" panose="020B0503020204020204" charset="-122"/>
                <a:ea typeface="微软雅黑" panose="020B0503020204020204" charset="-122"/>
                <a:cs typeface="微软雅黑" panose="020B0503020204020204" charset="-122"/>
                <a:sym typeface="+mn-ea"/>
              </a:rPr>
              <a:t>。根据民法典第一千零八十四条的规定，父母与子女间的关系，不因父母离婚而消除；离婚后，子女无论由父或者母直接抚养，仍是父母双方的子女；</a:t>
            </a:r>
            <a:r>
              <a:rPr lang="zh-CN" altLang="en-US" sz="2000" b="1">
                <a:effectLst/>
                <a:highlight>
                  <a:srgbClr val="00FFFF"/>
                </a:highlight>
                <a:latin typeface="微软雅黑" panose="020B0503020204020204" charset="-122"/>
                <a:ea typeface="微软雅黑" panose="020B0503020204020204" charset="-122"/>
                <a:cs typeface="微软雅黑" panose="020B0503020204020204" charset="-122"/>
                <a:sym typeface="+mn-ea"/>
              </a:rPr>
              <a:t>离婚后，父母对于子女仍有抚养、教育、保护的权利和义务</a:t>
            </a:r>
            <a:r>
              <a:rPr lang="zh-CN" altLang="en-US" sz="2000" b="1">
                <a:effectLst/>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小芙的父亲拒绝支付抚养费的理由无法成立。</a:t>
            </a:r>
            <a:endParaRPr lang="zh-CN" altLang="en-US" sz="20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custDataLst>
              <p:tags r:id="rId1"/>
            </p:custDataLst>
          </p:nvPr>
        </p:nvSpPr>
        <p:spPr>
          <a:xfrm>
            <a:off x="0" y="5003800"/>
            <a:ext cx="11817350" cy="1546860"/>
          </a:xfrm>
          <a:prstGeom prst="rect">
            <a:avLst/>
          </a:prstGeom>
          <a:solidFill>
            <a:schemeClr val="bg1"/>
          </a:solidFill>
          <a:ln w="19050">
            <a:solidFill>
              <a:srgbClr val="74B388"/>
            </a:solidFill>
          </a:ln>
        </p:spPr>
        <p:txBody>
          <a:bodyPr wrap="square" rtlCol="0" anchor="t">
            <a:noAutofit/>
          </a:bodyPr>
          <a:lstStyle/>
          <a:p>
            <a:pPr indent="0" fontAlgn="auto">
              <a:lnSpc>
                <a:spcPts val="3500"/>
              </a:lnSpc>
              <a:buFont typeface="Arial" panose="020B0604020202020204" pitchFamily="34" charset="0"/>
              <a:buNone/>
            </a:pPr>
            <a:r>
              <a:rPr lang="zh-CN" altLang="zh-CN" sz="2800" b="1">
                <a:latin typeface="微软雅黑" panose="020B0503020204020204" charset="-122"/>
                <a:ea typeface="微软雅黑" panose="020B0503020204020204" charset="-122"/>
                <a:cs typeface="微软雅黑" panose="020B0503020204020204" charset="-122"/>
                <a:sym typeface="+mn-ea"/>
              </a:rPr>
              <a:t>(3) </a:t>
            </a:r>
            <a:r>
              <a:rPr lang="zh-CN" altLang="zh-CN" sz="2800" b="1">
                <a:highlight>
                  <a:srgbClr val="FFFF00"/>
                </a:highlight>
                <a:latin typeface="微软雅黑" panose="020B0503020204020204" charset="-122"/>
                <a:ea typeface="微软雅黑" panose="020B0503020204020204" charset="-122"/>
                <a:cs typeface="微软雅黑" panose="020B0503020204020204" charset="-122"/>
                <a:sym typeface="+mn-ea"/>
              </a:rPr>
              <a:t>监护义务</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sz="2800" b="1">
                <a:latin typeface="楷体" panose="02010609060101010101" charset="-122"/>
                <a:ea typeface="楷体" panose="02010609060101010101" charset="-122"/>
                <a:cs typeface="微软雅黑" panose="020B0503020204020204" charset="-122"/>
                <a:sym typeface="+mn-ea"/>
              </a:rPr>
              <a:t>保护未成年子女的</a:t>
            </a:r>
            <a:r>
              <a:rPr lang="zh-CN" sz="2800" b="1">
                <a:solidFill>
                  <a:srgbClr val="0E28F0"/>
                </a:solidFill>
                <a:latin typeface="楷体" panose="02010609060101010101" charset="-122"/>
                <a:ea typeface="楷体" panose="02010609060101010101" charset="-122"/>
                <a:cs typeface="微软雅黑" panose="020B0503020204020204" charset="-122"/>
                <a:sym typeface="+mn-ea"/>
              </a:rPr>
              <a:t>人身安全和</a:t>
            </a:r>
            <a:r>
              <a:rPr lang="zh-CN" altLang="en-US" sz="2800" b="1">
                <a:solidFill>
                  <a:srgbClr val="0E28F0"/>
                </a:solidFill>
                <a:latin typeface="楷体" panose="02010609060101010101" charset="-122"/>
                <a:ea typeface="楷体" panose="02010609060101010101" charset="-122"/>
                <a:cs typeface="微软雅黑" panose="020B0503020204020204" charset="-122"/>
                <a:sym typeface="+mn-ea"/>
              </a:rPr>
              <a:t>健康</a:t>
            </a:r>
            <a:r>
              <a:rPr lang="zh-CN" sz="2800" b="1">
                <a:solidFill>
                  <a:srgbClr val="0E28F0"/>
                </a:solidFill>
                <a:latin typeface="楷体" panose="02010609060101010101" charset="-122"/>
                <a:ea typeface="楷体" panose="02010609060101010101" charset="-122"/>
                <a:cs typeface="微软雅黑" panose="020B0503020204020204" charset="-122"/>
                <a:sym typeface="+mn-ea"/>
              </a:rPr>
              <a:t>。</a:t>
            </a:r>
            <a:endParaRPr lang="zh-CN" sz="2800" b="1">
              <a:solidFill>
                <a:srgbClr val="0E28F0"/>
              </a:solidFill>
              <a:latin typeface="楷体" panose="02010609060101010101" charset="-122"/>
              <a:ea typeface="楷体" panose="02010609060101010101" charset="-122"/>
              <a:cs typeface="微软雅黑" panose="020B0503020204020204" charset="-122"/>
              <a:sym typeface="+mn-ea"/>
            </a:endParaRPr>
          </a:p>
          <a:p>
            <a:pPr marL="457200" indent="-457200" fontAlgn="auto">
              <a:lnSpc>
                <a:spcPct val="100000"/>
              </a:lnSpc>
              <a:buFont typeface="+mj-ea"/>
              <a:buAutoNum type="circleNumDbPlain"/>
            </a:pPr>
            <a:r>
              <a:rPr lang="zh-CN" sz="2800" b="1">
                <a:latin typeface="楷体" panose="02010609060101010101" charset="-122"/>
                <a:ea typeface="楷体" panose="02010609060101010101" charset="-122"/>
                <a:cs typeface="微软雅黑" panose="020B0503020204020204" charset="-122"/>
                <a:sym typeface="+mn-ea"/>
              </a:rPr>
              <a:t>在履行监护职责时，父母应当保护未成年子女的</a:t>
            </a:r>
            <a:r>
              <a:rPr lang="zh-CN" sz="2800" b="1">
                <a:solidFill>
                  <a:srgbClr val="0E28F0"/>
                </a:solidFill>
                <a:latin typeface="楷体" panose="02010609060101010101" charset="-122"/>
                <a:ea typeface="楷体" panose="02010609060101010101" charset="-122"/>
                <a:cs typeface="微软雅黑" panose="020B0503020204020204" charset="-122"/>
                <a:sym typeface="+mn-ea"/>
              </a:rPr>
              <a:t>财产利益。</a:t>
            </a:r>
            <a:endParaRPr lang="zh-CN" sz="2800" b="1">
              <a:solidFill>
                <a:srgbClr val="0E28F0"/>
              </a:solidFill>
              <a:latin typeface="楷体" panose="02010609060101010101" charset="-122"/>
              <a:ea typeface="楷体" panose="02010609060101010101" charset="-122"/>
              <a:cs typeface="微软雅黑" panose="020B0503020204020204" charset="-122"/>
              <a:sym typeface="+mn-ea"/>
            </a:endParaRPr>
          </a:p>
          <a:p>
            <a:pPr marL="457200" indent="-457200" fontAlgn="auto">
              <a:lnSpc>
                <a:spcPct val="100000"/>
              </a:lnSpc>
              <a:buFont typeface="+mj-ea"/>
              <a:buAutoNum type="circleNumDbPlain"/>
            </a:pPr>
            <a:r>
              <a:rPr lang="zh-CN" sz="2800" b="1">
                <a:latin typeface="楷体" panose="02010609060101010101" charset="-122"/>
                <a:ea typeface="楷体" panose="02010609060101010101" charset="-122"/>
                <a:cs typeface="微软雅黑" panose="020B0503020204020204" charset="-122"/>
                <a:sym typeface="+mn-ea"/>
              </a:rPr>
              <a:t>未成年子女</a:t>
            </a:r>
            <a:r>
              <a:rPr lang="zh-CN" sz="2800" b="1">
                <a:solidFill>
                  <a:srgbClr val="0000FF"/>
                </a:solidFill>
                <a:latin typeface="楷体" panose="02010609060101010101" charset="-122"/>
                <a:ea typeface="楷体" panose="02010609060101010101" charset="-122"/>
                <a:cs typeface="微软雅黑" panose="020B0503020204020204" charset="-122"/>
                <a:sym typeface="+mn-ea"/>
              </a:rPr>
              <a:t>造成他人损害的</a:t>
            </a:r>
            <a:r>
              <a:rPr lang="zh-CN" sz="2800" b="1">
                <a:latin typeface="楷体" panose="02010609060101010101" charset="-122"/>
                <a:ea typeface="楷体" panose="02010609060101010101" charset="-122"/>
                <a:cs typeface="微软雅黑" panose="020B0503020204020204" charset="-122"/>
                <a:sym typeface="+mn-ea"/>
              </a:rPr>
              <a:t>，父母应当依法</a:t>
            </a:r>
            <a:r>
              <a:rPr lang="zh-CN" sz="2800" b="1">
                <a:solidFill>
                  <a:srgbClr val="0000FF"/>
                </a:solidFill>
                <a:latin typeface="楷体" panose="02010609060101010101" charset="-122"/>
                <a:ea typeface="楷体" panose="02010609060101010101" charset="-122"/>
                <a:cs typeface="微软雅黑" panose="020B0503020204020204" charset="-122"/>
                <a:sym typeface="+mn-ea"/>
              </a:rPr>
              <a:t>承担</a:t>
            </a:r>
            <a:r>
              <a:rPr lang="zh-CN" altLang="en-US" sz="2800" b="1">
                <a:solidFill>
                  <a:srgbClr val="0E28F0"/>
                </a:solidFill>
                <a:latin typeface="楷体" panose="02010609060101010101" charset="-122"/>
                <a:ea typeface="楷体" panose="02010609060101010101" charset="-122"/>
                <a:cs typeface="微软雅黑" panose="020B0503020204020204" charset="-122"/>
                <a:sym typeface="+mn-ea"/>
              </a:rPr>
              <a:t>民事</a:t>
            </a:r>
            <a:r>
              <a:rPr lang="zh-CN" sz="2800" b="1">
                <a:solidFill>
                  <a:srgbClr val="0000FF"/>
                </a:solidFill>
                <a:latin typeface="楷体" panose="02010609060101010101" charset="-122"/>
                <a:ea typeface="楷体" panose="02010609060101010101" charset="-122"/>
                <a:cs typeface="微软雅黑" panose="020B0503020204020204" charset="-122"/>
                <a:sym typeface="+mn-ea"/>
              </a:rPr>
              <a:t>责任</a:t>
            </a:r>
            <a:r>
              <a:rPr lang="zh-CN" sz="2800" b="1">
                <a:latin typeface="楷体" panose="02010609060101010101" charset="-122"/>
                <a:ea typeface="楷体" panose="02010609060101010101" charset="-122"/>
                <a:cs typeface="微软雅黑" panose="020B0503020204020204" charset="-122"/>
                <a:sym typeface="+mn-ea"/>
              </a:rPr>
              <a:t>。</a:t>
            </a:r>
            <a:endParaRPr lang="zh-CN" altLang="en-US" sz="2800" b="1">
              <a:latin typeface="楷体" panose="02010609060101010101" charset="-122"/>
              <a:ea typeface="楷体" panose="02010609060101010101" charset="-122"/>
              <a:cs typeface="微软雅黑" panose="020B0503020204020204" charset="-122"/>
              <a:sym typeface="+mn-ea"/>
            </a:endParaRPr>
          </a:p>
        </p:txBody>
      </p:sp>
      <p:sp>
        <p:nvSpPr>
          <p:cNvPr id="46" name="文本框 45"/>
          <p:cNvSpPr txBox="1"/>
          <p:nvPr>
            <p:custDataLst>
              <p:tags r:id="rId2"/>
            </p:custDataLst>
          </p:nvPr>
        </p:nvSpPr>
        <p:spPr>
          <a:xfrm>
            <a:off x="26035" y="1023620"/>
            <a:ext cx="11817350" cy="1911985"/>
          </a:xfrm>
          <a:prstGeom prst="rect">
            <a:avLst/>
          </a:prstGeom>
          <a:solidFill>
            <a:schemeClr val="bg1"/>
          </a:solidFill>
          <a:ln w="19050">
            <a:solidFill>
              <a:srgbClr val="74B388"/>
            </a:solidFill>
          </a:ln>
        </p:spPr>
        <p:txBody>
          <a:bodyPr wrap="square">
            <a:spAutoFit/>
          </a:bodyPr>
          <a:lstStyle/>
          <a:p>
            <a:pPr>
              <a:lnSpc>
                <a:spcPts val="3100"/>
              </a:lnSpc>
              <a:spcAft>
                <a:spcPts val="600"/>
              </a:spcAft>
            </a:pP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(1)</a:t>
            </a:r>
            <a:r>
              <a:rPr 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抚养义务</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a:t>
            </a:r>
            <a:r>
              <a:rPr lang="zh-CN" sz="2400" b="1">
                <a:solidFill>
                  <a:srgbClr val="FF0000"/>
                </a:solidFill>
                <a:latin typeface="微软雅黑" panose="020B0503020204020204" charset="-122"/>
                <a:ea typeface="微软雅黑" panose="020B0503020204020204" charset="-122"/>
                <a:cs typeface="微软雅黑" panose="020B0503020204020204" charset="-122"/>
              </a:rPr>
              <a:t>(</a:t>
            </a: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三不得)</a:t>
            </a:r>
            <a:endParaRPr lang="zh-CN" sz="2800" b="1">
              <a:solidFill>
                <a:srgbClr val="FF0000"/>
              </a:solidFill>
              <a:latin typeface="微软雅黑" panose="020B0503020204020204" charset="-122"/>
              <a:ea typeface="微软雅黑" panose="020B0503020204020204" charset="-122"/>
              <a:cs typeface="微软雅黑" panose="020B0503020204020204" charset="-122"/>
            </a:endParaRPr>
          </a:p>
          <a:p>
            <a:pPr marL="457200" indent="-457200" fontAlgn="auto">
              <a:lnSpc>
                <a:spcPts val="3100"/>
              </a:lnSpc>
              <a:spcAft>
                <a:spcPts val="600"/>
              </a:spcAft>
              <a:buFont typeface="+mj-ea"/>
              <a:buAutoNum type="circleNumDbPlain"/>
            </a:pPr>
            <a:r>
              <a:rPr lang="zh-CN" sz="2800" b="1">
                <a:latin typeface="楷体" panose="02010609060101010101" charset="-122"/>
                <a:ea typeface="楷体" panose="02010609060101010101" charset="-122"/>
                <a:cs typeface="微软雅黑" panose="020B0503020204020204" charset="-122"/>
              </a:rPr>
              <a:t>父母</a:t>
            </a:r>
            <a:r>
              <a:rPr lang="zh-CN" sz="2800" b="1">
                <a:solidFill>
                  <a:srgbClr val="FF0000"/>
                </a:solidFill>
                <a:latin typeface="楷体" panose="02010609060101010101" charset="-122"/>
                <a:ea typeface="楷体" panose="02010609060101010101" charset="-122"/>
                <a:cs typeface="微软雅黑" panose="020B0503020204020204" charset="-122"/>
              </a:rPr>
              <a:t>不得</a:t>
            </a:r>
            <a:r>
              <a:rPr lang="zh-CN" sz="2800" b="1">
                <a:solidFill>
                  <a:srgbClr val="0E28F0"/>
                </a:solidFill>
                <a:latin typeface="楷体" panose="02010609060101010101" charset="-122"/>
                <a:ea typeface="楷体" panose="02010609060101010101" charset="-122"/>
                <a:cs typeface="微软雅黑" panose="020B0503020204020204" charset="-122"/>
              </a:rPr>
              <a:t>虐待、遗弃</a:t>
            </a:r>
            <a:r>
              <a:rPr lang="zh-CN" sz="2800" b="1">
                <a:latin typeface="楷体" panose="02010609060101010101" charset="-122"/>
                <a:ea typeface="楷体" panose="02010609060101010101" charset="-122"/>
                <a:cs typeface="微软雅黑" panose="020B0503020204020204" charset="-122"/>
              </a:rPr>
              <a:t>未成年子女，</a:t>
            </a:r>
            <a:endParaRPr lang="en-US" altLang="zh-CN" sz="2800" b="1">
              <a:latin typeface="楷体" panose="02010609060101010101" charset="-122"/>
              <a:ea typeface="楷体" panose="02010609060101010101" charset="-122"/>
              <a:cs typeface="微软雅黑" panose="020B0503020204020204" charset="-122"/>
            </a:endParaRPr>
          </a:p>
          <a:p>
            <a:pPr marL="457200" indent="-457200" fontAlgn="auto">
              <a:lnSpc>
                <a:spcPts val="3100"/>
              </a:lnSpc>
              <a:spcAft>
                <a:spcPts val="600"/>
              </a:spcAft>
              <a:buClr>
                <a:schemeClr val="tx1"/>
              </a:buClr>
              <a:buFont typeface="+mj-ea"/>
              <a:buAutoNum type="circleNumDbPlain"/>
            </a:pPr>
            <a:r>
              <a:rPr lang="zh-CN" sz="2800" b="1">
                <a:solidFill>
                  <a:srgbClr val="FF0000"/>
                </a:solidFill>
                <a:latin typeface="楷体" panose="02010609060101010101" charset="-122"/>
                <a:ea typeface="楷体" panose="02010609060101010101" charset="-122"/>
                <a:cs typeface="微软雅黑" panose="020B0503020204020204" charset="-122"/>
              </a:rPr>
              <a:t>不得</a:t>
            </a:r>
            <a:r>
              <a:rPr lang="zh-CN" sz="2800" b="1">
                <a:solidFill>
                  <a:srgbClr val="0E28F0"/>
                </a:solidFill>
                <a:latin typeface="楷体" panose="02010609060101010101" charset="-122"/>
                <a:ea typeface="楷体" panose="02010609060101010101" charset="-122"/>
                <a:cs typeface="微软雅黑" panose="020B0503020204020204" charset="-122"/>
              </a:rPr>
              <a:t>歧视</a:t>
            </a:r>
            <a:r>
              <a:rPr lang="zh-CN" sz="2800" b="1">
                <a:latin typeface="楷体" panose="02010609060101010101" charset="-122"/>
                <a:ea typeface="楷体" panose="02010609060101010101" charset="-122"/>
                <a:cs typeface="微软雅黑" panose="020B0503020204020204" charset="-122"/>
              </a:rPr>
              <a:t>女性未成年人或有残疾的未成年人，</a:t>
            </a:r>
            <a:endParaRPr lang="en-US" altLang="zh-CN" sz="2800" b="1">
              <a:latin typeface="楷体" panose="02010609060101010101" charset="-122"/>
              <a:ea typeface="楷体" panose="02010609060101010101" charset="-122"/>
              <a:cs typeface="微软雅黑" panose="020B0503020204020204" charset="-122"/>
            </a:endParaRPr>
          </a:p>
          <a:p>
            <a:pPr marL="457200" indent="-457200" fontAlgn="auto">
              <a:lnSpc>
                <a:spcPts val="3100"/>
              </a:lnSpc>
              <a:spcAft>
                <a:spcPts val="600"/>
              </a:spcAft>
              <a:buFont typeface="+mj-ea"/>
              <a:buAutoNum type="circleNumDbPlain"/>
            </a:pPr>
            <a:r>
              <a:rPr lang="zh-CN" sz="2800" b="1">
                <a:latin typeface="楷体" panose="02010609060101010101" charset="-122"/>
                <a:ea typeface="楷体" panose="02010609060101010101" charset="-122"/>
                <a:cs typeface="微软雅黑" panose="020B0503020204020204" charset="-122"/>
              </a:rPr>
              <a:t>更</a:t>
            </a:r>
            <a:r>
              <a:rPr lang="zh-CN" sz="2800" b="1">
                <a:solidFill>
                  <a:srgbClr val="FF0000"/>
                </a:solidFill>
                <a:latin typeface="楷体" panose="02010609060101010101" charset="-122"/>
                <a:ea typeface="楷体" panose="02010609060101010101" charset="-122"/>
                <a:cs typeface="微软雅黑" panose="020B0503020204020204" charset="-122"/>
              </a:rPr>
              <a:t>不得</a:t>
            </a:r>
            <a:r>
              <a:rPr lang="zh-CN" sz="2800" b="1">
                <a:solidFill>
                  <a:srgbClr val="0E28F0"/>
                </a:solidFill>
                <a:latin typeface="楷体" panose="02010609060101010101" charset="-122"/>
                <a:ea typeface="楷体" panose="02010609060101010101" charset="-122"/>
                <a:cs typeface="微软雅黑" panose="020B0503020204020204" charset="-122"/>
              </a:rPr>
              <a:t>溺婴、弃婴</a:t>
            </a:r>
            <a:r>
              <a:rPr lang="zh-CN" sz="2800" b="1">
                <a:latin typeface="楷体" panose="02010609060101010101" charset="-122"/>
                <a:ea typeface="楷体" panose="02010609060101010101" charset="-122"/>
                <a:cs typeface="微软雅黑" panose="020B0503020204020204" charset="-122"/>
              </a:rPr>
              <a:t>和其他残害婴儿的行为。</a:t>
            </a:r>
            <a:endParaRPr lang="zh-CN" altLang="zh-CN" sz="2800" b="1">
              <a:latin typeface="楷体" panose="02010609060101010101" charset="-122"/>
              <a:ea typeface="楷体" panose="02010609060101010101" charset="-122"/>
              <a:cs typeface="微软雅黑" panose="020B0503020204020204" charset="-122"/>
            </a:endParaRPr>
          </a:p>
        </p:txBody>
      </p:sp>
      <p:sp>
        <p:nvSpPr>
          <p:cNvPr id="47" name="文本框 46"/>
          <p:cNvSpPr txBox="1"/>
          <p:nvPr>
            <p:custDataLst>
              <p:tags r:id="rId3"/>
            </p:custDataLst>
          </p:nvPr>
        </p:nvSpPr>
        <p:spPr>
          <a:xfrm>
            <a:off x="84643" y="248764"/>
            <a:ext cx="7589520" cy="539750"/>
          </a:xfrm>
          <a:prstGeom prst="rect">
            <a:avLst/>
          </a:prstGeom>
          <a:noFill/>
        </p:spPr>
        <p:txBody>
          <a:bodyPr wrap="square" rtlCol="0">
            <a:spAutoFit/>
          </a:bodyPr>
          <a:lstStyle/>
          <a:p>
            <a:pPr indent="0" algn="l" fontAlgn="auto">
              <a:lnSpc>
                <a:spcPts val="3500"/>
              </a:lnSpc>
              <a:buFont typeface="Arial" panose="020B0604020202020204" pitchFamily="34" charset="0"/>
              <a:buNone/>
            </a:pPr>
            <a:r>
              <a:rPr lang="en-US" altLang="zh-CN" sz="3200" b="1" kern="0">
                <a:latin typeface="微软雅黑" panose="020B0503020204020204" charset="-122"/>
                <a:ea typeface="微软雅黑" panose="020B0503020204020204" charset="-122"/>
                <a:cs typeface="微软雅黑" panose="020B0503020204020204" charset="-122"/>
                <a:sym typeface="+mn-ea"/>
              </a:rPr>
              <a:t>2</a:t>
            </a:r>
            <a:r>
              <a:rPr lang="zh-CN" altLang="en-US" sz="3200" b="1" kern="0">
                <a:latin typeface="微软雅黑" panose="020B0503020204020204" charset="-122"/>
                <a:ea typeface="微软雅黑" panose="020B0503020204020204" charset="-122"/>
                <a:cs typeface="微软雅黑" panose="020B0503020204020204" charset="-122"/>
                <a:sym typeface="+mn-ea"/>
              </a:rPr>
              <a:t>、父母对子女的</a:t>
            </a:r>
            <a:r>
              <a:rPr lang="zh-CN" altLang="en-US" sz="3200" b="1" kern="0">
                <a:solidFill>
                  <a:srgbClr val="FF0000"/>
                </a:solidFill>
                <a:latin typeface="微软雅黑" panose="020B0503020204020204" charset="-122"/>
                <a:ea typeface="微软雅黑" panose="020B0503020204020204" charset="-122"/>
                <a:cs typeface="微软雅黑" panose="020B0503020204020204" charset="-122"/>
                <a:sym typeface="+mn-ea"/>
              </a:rPr>
              <a:t>义务</a:t>
            </a:r>
            <a:endParaRPr lang="zh-CN" altLang="zh-CN" sz="3200" b="1" kern="0">
              <a:solidFill>
                <a:srgbClr val="CC00FF"/>
              </a:solidFill>
              <a:latin typeface="微软雅黑" panose="020B0503020204020204" charset="-122"/>
              <a:ea typeface="微软雅黑" panose="020B0503020204020204" charset="-122"/>
              <a:sym typeface="+mn-ea"/>
            </a:endParaRPr>
          </a:p>
        </p:txBody>
      </p:sp>
      <p:sp>
        <p:nvSpPr>
          <p:cNvPr id="48" name="文本框 47"/>
          <p:cNvSpPr txBox="1"/>
          <p:nvPr>
            <p:custDataLst>
              <p:tags r:id="rId4"/>
            </p:custDataLst>
          </p:nvPr>
        </p:nvSpPr>
        <p:spPr>
          <a:xfrm>
            <a:off x="26035" y="3250565"/>
            <a:ext cx="11817350" cy="1437640"/>
          </a:xfrm>
          <a:prstGeom prst="rect">
            <a:avLst/>
          </a:prstGeom>
          <a:solidFill>
            <a:schemeClr val="bg1"/>
          </a:solidFill>
          <a:ln w="19050">
            <a:solidFill>
              <a:srgbClr val="74B388"/>
            </a:solidFill>
          </a:ln>
        </p:spPr>
        <p:txBody>
          <a:bodyPr wrap="square">
            <a:spAutoFit/>
          </a:bodyPr>
          <a:lstStyle/>
          <a:p>
            <a:pPr lvl="0">
              <a:lnSpc>
                <a:spcPts val="3100"/>
              </a:lnSpc>
              <a:spcAft>
                <a:spcPts val="600"/>
              </a:spcAft>
            </a:pP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(2)</a:t>
            </a:r>
            <a:r>
              <a:rPr lang="zh-CN" alt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教育</a:t>
            </a:r>
            <a:r>
              <a:rPr lang="zh-CN" altLang="zh-CN"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义务</a:t>
            </a:r>
            <a:endParaRPr lang="en-US" altLang="zh-CN" sz="2800" b="1">
              <a:solidFill>
                <a:srgbClr val="000000"/>
              </a:solidFill>
              <a:latin typeface="微软雅黑" panose="020B0503020204020204" charset="-122"/>
              <a:ea typeface="微软雅黑" panose="020B0503020204020204" charset="-122"/>
              <a:cs typeface="微软雅黑" panose="020B0503020204020204" charset="-122"/>
            </a:endParaRPr>
          </a:p>
          <a:p>
            <a:pPr marL="457200" lvl="0" indent="-457200">
              <a:lnSpc>
                <a:spcPts val="3100"/>
              </a:lnSpc>
              <a:spcAft>
                <a:spcPts val="600"/>
              </a:spcAft>
              <a:buFont typeface="+mj-ea"/>
              <a:buAutoNum type="circleNumDbPlain"/>
            </a:pPr>
            <a:r>
              <a:rPr lang="zh-CN" altLang="en-US" sz="2800" b="1">
                <a:solidFill>
                  <a:srgbClr val="000000"/>
                </a:solidFill>
                <a:latin typeface="楷体" panose="02010609060101010101" charset="-122"/>
                <a:ea typeface="楷体" panose="02010609060101010101" charset="-122"/>
                <a:cs typeface="微软雅黑" panose="020B0503020204020204" charset="-122"/>
                <a:sym typeface="+mn-ea"/>
              </a:rPr>
              <a:t>应当让适龄儿童按时入学，接受并完成</a:t>
            </a:r>
            <a:r>
              <a:rPr lang="zh-CN" sz="2800" b="1">
                <a:solidFill>
                  <a:srgbClr val="0E28F0"/>
                </a:solidFill>
                <a:latin typeface="楷体" panose="02010609060101010101" charset="-122"/>
                <a:ea typeface="楷体" panose="02010609060101010101" charset="-122"/>
                <a:cs typeface="微软雅黑" panose="020B0503020204020204" charset="-122"/>
                <a:sym typeface="+mn-ea"/>
              </a:rPr>
              <a:t>义务教育</a:t>
            </a:r>
            <a:r>
              <a:rPr lang="zh-CN" altLang="en-US" sz="2800" b="1">
                <a:solidFill>
                  <a:srgbClr val="000000"/>
                </a:solidFill>
                <a:latin typeface="楷体" panose="02010609060101010101" charset="-122"/>
                <a:ea typeface="楷体" panose="02010609060101010101" charset="-122"/>
                <a:cs typeface="微软雅黑" panose="020B0503020204020204" charset="-122"/>
                <a:sym typeface="+mn-ea"/>
              </a:rPr>
              <a:t>，</a:t>
            </a:r>
            <a:endParaRPr lang="en-US" altLang="zh-CN" sz="2800" b="1">
              <a:solidFill>
                <a:srgbClr val="000000"/>
              </a:solidFill>
              <a:latin typeface="楷体" panose="02010609060101010101" charset="-122"/>
              <a:ea typeface="楷体" panose="02010609060101010101" charset="-122"/>
              <a:cs typeface="微软雅黑" panose="020B0503020204020204" charset="-122"/>
              <a:sym typeface="+mn-ea"/>
            </a:endParaRPr>
          </a:p>
          <a:p>
            <a:pPr marL="457200" lvl="0" indent="-457200">
              <a:lnSpc>
                <a:spcPts val="3100"/>
              </a:lnSpc>
              <a:spcAft>
                <a:spcPts val="600"/>
              </a:spcAft>
              <a:buFont typeface="+mj-ea"/>
              <a:buAutoNum type="circleNumDbPlain"/>
            </a:pPr>
            <a:r>
              <a:rPr lang="zh-CN" altLang="en-US" sz="2800" b="1">
                <a:solidFill>
                  <a:srgbClr val="000000"/>
                </a:solidFill>
                <a:latin typeface="楷体" panose="02010609060101010101" charset="-122"/>
                <a:ea typeface="楷体" panose="02010609060101010101" charset="-122"/>
                <a:cs typeface="微软雅黑" panose="020B0503020204020204" charset="-122"/>
                <a:sym typeface="+mn-ea"/>
              </a:rPr>
              <a:t>不得阻碍其</a:t>
            </a:r>
            <a:r>
              <a:rPr lang="zh-CN" altLang="en-US" sz="2800" b="1">
                <a:solidFill>
                  <a:srgbClr val="401BC0"/>
                </a:solidFill>
                <a:latin typeface="楷体" panose="02010609060101010101" charset="-122"/>
                <a:ea typeface="楷体" panose="02010609060101010101" charset="-122"/>
                <a:cs typeface="微软雅黑" panose="020B0503020204020204" charset="-122"/>
                <a:sym typeface="+mn-ea"/>
              </a:rPr>
              <a:t>入学</a:t>
            </a:r>
            <a:r>
              <a:rPr lang="zh-CN" altLang="en-US" sz="2800" b="1">
                <a:solidFill>
                  <a:srgbClr val="000000"/>
                </a:solidFill>
                <a:latin typeface="楷体" panose="02010609060101010101" charset="-122"/>
                <a:ea typeface="楷体" panose="02010609060101010101" charset="-122"/>
                <a:cs typeface="微软雅黑" panose="020B0503020204020204" charset="-122"/>
                <a:sym typeface="+mn-ea"/>
              </a:rPr>
              <a:t>或迫使其中途</a:t>
            </a:r>
            <a:r>
              <a:rPr lang="zh-CN" sz="2800" b="1">
                <a:solidFill>
                  <a:srgbClr val="0E28F0"/>
                </a:solidFill>
                <a:latin typeface="楷体" panose="02010609060101010101" charset="-122"/>
                <a:ea typeface="楷体" panose="02010609060101010101" charset="-122"/>
                <a:cs typeface="微软雅黑" panose="020B0503020204020204" charset="-122"/>
                <a:sym typeface="+mn-ea"/>
              </a:rPr>
              <a:t>退学、辍学</a:t>
            </a:r>
            <a:r>
              <a:rPr lang="zh-CN" sz="2800" b="1">
                <a:latin typeface="楷体" panose="02010609060101010101" charset="-122"/>
                <a:ea typeface="楷体" panose="02010609060101010101" charset="-122"/>
                <a:cs typeface="微软雅黑" panose="020B0503020204020204" charset="-122"/>
                <a:sym typeface="+mn-ea"/>
              </a:rPr>
              <a:t>。</a:t>
            </a:r>
            <a:endParaRPr lang="zh-CN" altLang="en-US" sz="2800" b="1">
              <a:solidFill>
                <a:srgbClr val="0E28F0"/>
              </a:solidFill>
              <a:latin typeface="楷体" panose="02010609060101010101" charset="-122"/>
              <a:ea typeface="楷体" panose="02010609060101010101" charset="-122"/>
              <a:cs typeface="微软雅黑" panose="020B0503020204020204" charset="-122"/>
              <a:sym typeface="+mn-ea"/>
            </a:endParaRPr>
          </a:p>
        </p:txBody>
      </p:sp>
      <p:grpSp>
        <p:nvGrpSpPr>
          <p:cNvPr id="19" name="组合 18"/>
          <p:cNvGrpSpPr/>
          <p:nvPr>
            <p:custDataLst>
              <p:tags r:id="rId5"/>
            </p:custDataLst>
          </p:nvPr>
        </p:nvGrpSpPr>
        <p:grpSpPr>
          <a:xfrm>
            <a:off x="5466080" y="248920"/>
            <a:ext cx="6111875" cy="953135"/>
            <a:chOff x="6177825" y="392778"/>
            <a:chExt cx="6111875" cy="953310"/>
          </a:xfrm>
        </p:grpSpPr>
        <p:sp>
          <p:nvSpPr>
            <p:cNvPr id="20" name="文本框 11"/>
            <p:cNvSpPr txBox="1"/>
            <p:nvPr>
              <p:custDataLst>
                <p:tags r:id="rId6"/>
              </p:custDataLst>
            </p:nvPr>
          </p:nvSpPr>
          <p:spPr>
            <a:xfrm>
              <a:off x="6678840" y="392778"/>
              <a:ext cx="5610860" cy="953310"/>
            </a:xfrm>
            <a:prstGeom prst="rect">
              <a:avLst/>
            </a:prstGeom>
            <a:solidFill>
              <a:schemeClr val="accent4">
                <a:lumMod val="20000"/>
                <a:lumOff val="80000"/>
              </a:schemeClr>
            </a:solidFill>
            <a:ln w="19050">
              <a:solidFill>
                <a:srgbClr val="0000FF"/>
              </a:solidFill>
              <a:prstDash val="solid"/>
            </a:ln>
          </p:spPr>
          <p:txBody>
            <a:bodyPr wrap="square">
              <a:spAutoFit/>
            </a:bodyPr>
            <a:lstStyle/>
            <a:p>
              <a:pPr indent="0" fontAlgn="auto">
                <a:lnSpc>
                  <a:spcPct val="100000"/>
                </a:lnSpc>
              </a:pPr>
              <a:r>
                <a:rPr lang="zh-CN" altLang="en-US" sz="2800" b="1">
                  <a:latin typeface="宋体" panose="02010600030101010101" pitchFamily="2" charset="-122"/>
                  <a:ea typeface="宋体" panose="02010600030101010101" pitchFamily="2" charset="-122"/>
                </a:rPr>
                <a:t>对父母的要求：</a:t>
              </a:r>
              <a:r>
                <a:rPr lang="zh-CN" altLang="en-US" sz="2800" b="1">
                  <a:solidFill>
                    <a:srgbClr val="FF0000"/>
                  </a:solidFill>
                  <a:latin typeface="宋体" panose="02010600030101010101" pitchFamily="2" charset="-122"/>
                  <a:ea typeface="宋体" panose="02010600030101010101" pitchFamily="2" charset="-122"/>
                </a:rPr>
                <a:t>只生不养违法，只生养不教育违法，虐待子女更担责</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21" name="箭头: 下 7"/>
            <p:cNvSpPr/>
            <p:nvPr>
              <p:custDataLst>
                <p:tags r:id="rId7"/>
              </p:custDataLst>
            </p:nvPr>
          </p:nvSpPr>
          <p:spPr>
            <a:xfrm rot="16020000">
              <a:off x="6195655" y="681165"/>
              <a:ext cx="453894" cy="489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00000"/>
                </a:lnSpc>
              </a:pPr>
              <a:endParaRPr lang="zh-CN" altLang="en-US">
                <a:latin typeface="宋体" panose="02010600030101010101" pitchFamily="2" charset="-122"/>
                <a:ea typeface="宋体" panose="02010600030101010101" pitchFamily="2" charset="-122"/>
              </a:endParaRPr>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46">
                                            <p:txEl>
                                              <p:pRg st="0" end="0"/>
                                            </p:txEl>
                                          </p:spTgt>
                                        </p:tgtEl>
                                        <p:attrNameLst>
                                          <p:attrName>style.visibility</p:attrName>
                                        </p:attrNameLst>
                                      </p:cBhvr>
                                      <p:to>
                                        <p:strVal val="visible"/>
                                      </p:to>
                                    </p:set>
                                    <p:animEffect transition="in" filter="blinds(horizontal)">
                                      <p:cBhvr>
                                        <p:cTn id="10" dur="500"/>
                                        <p:tgtEl>
                                          <p:spTgt spid="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6">
                                            <p:txEl>
                                              <p:pRg st="1" end="1"/>
                                            </p:txEl>
                                          </p:spTgt>
                                        </p:tgtEl>
                                        <p:attrNameLst>
                                          <p:attrName>style.visibility</p:attrName>
                                        </p:attrNameLst>
                                      </p:cBhvr>
                                      <p:to>
                                        <p:strVal val="visible"/>
                                      </p:to>
                                    </p:set>
                                    <p:animEffect transition="in" filter="barn(inVertical)">
                                      <p:cBhvr>
                                        <p:cTn id="15" dur="500"/>
                                        <p:tgtEl>
                                          <p:spTgt spid="46">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6">
                                            <p:txEl>
                                              <p:pRg st="2" end="2"/>
                                            </p:txEl>
                                          </p:spTgt>
                                        </p:tgtEl>
                                        <p:attrNameLst>
                                          <p:attrName>style.visibility</p:attrName>
                                        </p:attrNameLst>
                                      </p:cBhvr>
                                      <p:to>
                                        <p:strVal val="visible"/>
                                      </p:to>
                                    </p:set>
                                    <p:animEffect transition="in" filter="barn(inVertical)">
                                      <p:cBhvr>
                                        <p:cTn id="18" dur="500"/>
                                        <p:tgtEl>
                                          <p:spTgt spid="46">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6">
                                            <p:txEl>
                                              <p:pRg st="3" end="3"/>
                                            </p:txEl>
                                          </p:spTgt>
                                        </p:tgtEl>
                                        <p:attrNameLst>
                                          <p:attrName>style.visibility</p:attrName>
                                        </p:attrNameLst>
                                      </p:cBhvr>
                                      <p:to>
                                        <p:strVal val="visible"/>
                                      </p:to>
                                    </p:set>
                                    <p:animEffect transition="in" filter="barn(inVertical)">
                                      <p:cBhvr>
                                        <p:cTn id="21" dur="500"/>
                                        <p:tgtEl>
                                          <p:spTgt spid="46">
                                            <p:txEl>
                                              <p:pRg st="3" end="3"/>
                                            </p:txEl>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48">
                                            <p:txEl>
                                              <p:pRg st="0" end="0"/>
                                            </p:txEl>
                                          </p:spTgt>
                                        </p:tgtEl>
                                        <p:attrNameLst>
                                          <p:attrName>style.visibility</p:attrName>
                                        </p:attrNameLst>
                                      </p:cBhvr>
                                      <p:to>
                                        <p:strVal val="visible"/>
                                      </p:to>
                                    </p:set>
                                    <p:animEffect transition="in" filter="blinds(horizontal)">
                                      <p:cBhvr>
                                        <p:cTn id="28" dur="500"/>
                                        <p:tgtEl>
                                          <p:spTgt spid="4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8">
                                            <p:txEl>
                                              <p:pRg st="1" end="1"/>
                                            </p:txEl>
                                          </p:spTgt>
                                        </p:tgtEl>
                                        <p:attrNameLst>
                                          <p:attrName>style.visibility</p:attrName>
                                        </p:attrNameLst>
                                      </p:cBhvr>
                                      <p:to>
                                        <p:strVal val="visible"/>
                                      </p:to>
                                    </p:set>
                                    <p:animEffect transition="in" filter="barn(inVertical)">
                                      <p:cBhvr>
                                        <p:cTn id="33" dur="500"/>
                                        <p:tgtEl>
                                          <p:spTgt spid="48">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48">
                                            <p:txEl>
                                              <p:pRg st="2" end="2"/>
                                            </p:txEl>
                                          </p:spTgt>
                                        </p:tgtEl>
                                        <p:attrNameLst>
                                          <p:attrName>style.visibility</p:attrName>
                                        </p:attrNameLst>
                                      </p:cBhvr>
                                      <p:to>
                                        <p:strVal val="visible"/>
                                      </p:to>
                                    </p:set>
                                    <p:animEffect transition="in" filter="barn(inVertical)">
                                      <p:cBhvr>
                                        <p:cTn id="36" dur="500"/>
                                        <p:tgtEl>
                                          <p:spTgt spid="4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par>
                          <p:cTn id="41" fill="hold">
                            <p:stCondLst>
                              <p:cond delay="0"/>
                            </p:stCondLst>
                            <p:childTnLst>
                              <p:par>
                                <p:cTn id="42" presetID="3" presetClass="entr" presetSubtype="10" fill="hold" nodeType="afterEffect">
                                  <p:stCondLst>
                                    <p:cond delay="0"/>
                                  </p:stCondLst>
                                  <p:childTnLst>
                                    <p:set>
                                      <p:cBhvr>
                                        <p:cTn id="43" dur="1" fill="hold">
                                          <p:stCondLst>
                                            <p:cond delay="0"/>
                                          </p:stCondLst>
                                        </p:cTn>
                                        <p:tgtEl>
                                          <p:spTgt spid="45">
                                            <p:txEl>
                                              <p:pRg st="0" end="0"/>
                                            </p:txEl>
                                          </p:spTgt>
                                        </p:tgtEl>
                                        <p:attrNameLst>
                                          <p:attrName>style.visibility</p:attrName>
                                        </p:attrNameLst>
                                      </p:cBhvr>
                                      <p:to>
                                        <p:strVal val="visible"/>
                                      </p:to>
                                    </p:set>
                                    <p:animEffect transition="in" filter="blinds(horizontal)">
                                      <p:cBhvr>
                                        <p:cTn id="44" dur="500"/>
                                        <p:tgtEl>
                                          <p:spTgt spid="45">
                                            <p:txEl>
                                              <p:pRg st="0" end="0"/>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45">
                                            <p:txEl>
                                              <p:pRg st="1" end="1"/>
                                            </p:txEl>
                                          </p:spTgt>
                                        </p:tgtEl>
                                        <p:attrNameLst>
                                          <p:attrName>style.visibility</p:attrName>
                                        </p:attrNameLst>
                                      </p:cBhvr>
                                      <p:to>
                                        <p:strVal val="visible"/>
                                      </p:to>
                                    </p:set>
                                    <p:animEffect transition="in" filter="barn(inVertical)">
                                      <p:cBhvr>
                                        <p:cTn id="47" dur="500"/>
                                        <p:tgtEl>
                                          <p:spTgt spid="45">
                                            <p:txEl>
                                              <p:pRg st="1" end="1"/>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45">
                                            <p:txEl>
                                              <p:pRg st="2" end="2"/>
                                            </p:txEl>
                                          </p:spTgt>
                                        </p:tgtEl>
                                        <p:attrNameLst>
                                          <p:attrName>style.visibility</p:attrName>
                                        </p:attrNameLst>
                                      </p:cBhvr>
                                      <p:to>
                                        <p:strVal val="visible"/>
                                      </p:to>
                                    </p:set>
                                    <p:animEffect transition="in" filter="barn(inVertical)">
                                      <p:cBhvr>
                                        <p:cTn id="50" dur="500"/>
                                        <p:tgtEl>
                                          <p:spTgt spid="4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91352" y="161758"/>
            <a:ext cx="2031325" cy="646331"/>
          </a:xfrm>
          <a:prstGeom prst="rect">
            <a:avLst/>
          </a:prstGeom>
          <a:solidFill>
            <a:srgbClr val="C00000"/>
          </a:solidFill>
        </p:spPr>
        <p:txBody>
          <a:bodyPr wrap="none" rtlCol="0" anchor="t">
            <a:spAutoFit/>
            <a:scene3d>
              <a:camera prst="orthographicFront"/>
              <a:lightRig rig="threePt" dir="t"/>
            </a:scene3d>
          </a:bodyPr>
          <a:lstStyle/>
          <a:p>
            <a:r>
              <a:rPr lang="zh-CN" altLang="en-US" sz="36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rPr>
              <a:t>知识拓展</a:t>
            </a:r>
            <a:endParaRPr lang="zh-CN" altLang="en-US" sz="36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endParaRPr>
          </a:p>
        </p:txBody>
      </p:sp>
      <p:sp>
        <p:nvSpPr>
          <p:cNvPr id="3" name="文本框 2"/>
          <p:cNvSpPr txBox="1"/>
          <p:nvPr>
            <p:custDataLst>
              <p:tags r:id="rId2"/>
            </p:custDataLst>
          </p:nvPr>
        </p:nvSpPr>
        <p:spPr>
          <a:xfrm>
            <a:off x="391352" y="958046"/>
            <a:ext cx="11044435" cy="521970"/>
          </a:xfrm>
          <a:prstGeom prst="rect">
            <a:avLst/>
          </a:prstGeom>
          <a:noFill/>
        </p:spPr>
        <p:txBody>
          <a:bodyPr wrap="square" rtlCol="0">
            <a:spAutoFit/>
          </a:bodyPr>
          <a:lstStyle/>
          <a:p>
            <a:r>
              <a:rPr lang="zh-CN" sz="2800" b="1" smtClean="0">
                <a:latin typeface="+mn-ea"/>
              </a:rPr>
              <a:t>（</a:t>
            </a:r>
            <a:r>
              <a:rPr lang="en-US" altLang="zh-CN" sz="2800" b="1" smtClean="0">
                <a:latin typeface="+mn-ea"/>
              </a:rPr>
              <a:t>1</a:t>
            </a:r>
            <a:r>
              <a:rPr lang="zh-CN" altLang="en-US" sz="2800" b="1" smtClean="0">
                <a:latin typeface="+mn-ea"/>
              </a:rPr>
              <a:t>）父母对非婚生子女、养子女、继子女的权利与义务一样吗？</a:t>
            </a:r>
            <a:endParaRPr lang="en-US" altLang="zh-CN" sz="2800" b="1" smtClean="0">
              <a:latin typeface="+mn-ea"/>
            </a:endParaRPr>
          </a:p>
        </p:txBody>
      </p:sp>
      <p:sp>
        <p:nvSpPr>
          <p:cNvPr id="4" name="文本框 3"/>
          <p:cNvSpPr txBox="1"/>
          <p:nvPr>
            <p:custDataLst>
              <p:tags r:id="rId3"/>
            </p:custDataLst>
          </p:nvPr>
        </p:nvSpPr>
        <p:spPr>
          <a:xfrm>
            <a:off x="391795" y="1481455"/>
            <a:ext cx="11269980" cy="1308735"/>
          </a:xfrm>
          <a:prstGeom prst="rect">
            <a:avLst/>
          </a:prstGeom>
          <a:solidFill>
            <a:schemeClr val="accent2">
              <a:lumMod val="40000"/>
              <a:lumOff val="60000"/>
            </a:schemeClr>
          </a:solidFill>
          <a:ln w="25400">
            <a:noFill/>
          </a:ln>
        </p:spPr>
        <p:txBody>
          <a:bodyPr wrap="square" rtlCol="0">
            <a:spAutoFit/>
          </a:bodyPr>
          <a:lstStyle/>
          <a:p>
            <a:pPr lvl="0" indent="0" fontAlgn="auto">
              <a:lnSpc>
                <a:spcPct val="110000"/>
              </a:lnSpc>
            </a:pPr>
            <a:r>
              <a:rPr lang="zh-CN" altLang="en-US" sz="2400" b="1">
                <a:effectLst/>
                <a:latin typeface="楷体" panose="02010609060101010101" charset="-122"/>
                <a:ea typeface="楷体" panose="02010609060101010101" charset="-122"/>
                <a:cs typeface="微软雅黑" panose="020B0503020204020204" charset="-122"/>
                <a:sym typeface="+mn-ea"/>
              </a:rPr>
              <a:t>法律规定：①</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非婚生子女</a:t>
            </a:r>
            <a:r>
              <a:rPr lang="zh-CN" altLang="en-US" sz="2400" b="1">
                <a:effectLst/>
                <a:latin typeface="楷体" panose="02010609060101010101" charset="-122"/>
                <a:ea typeface="楷体" panose="02010609060101010101" charset="-122"/>
                <a:cs typeface="微软雅黑" panose="020B0503020204020204" charset="-122"/>
                <a:sym typeface="+mn-ea"/>
              </a:rPr>
              <a:t>、</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养子女</a:t>
            </a:r>
            <a:r>
              <a:rPr lang="zh-CN" altLang="en-US" sz="2400" b="1">
                <a:effectLst/>
                <a:latin typeface="楷体" panose="02010609060101010101" charset="-122"/>
                <a:ea typeface="楷体" panose="02010609060101010101" charset="-122"/>
                <a:cs typeface="微软雅黑" panose="020B0503020204020204" charset="-122"/>
                <a:sym typeface="+mn-ea"/>
              </a:rPr>
              <a:t>、</a:t>
            </a:r>
            <a:r>
              <a:rPr lang="zh-CN" altLang="en-US" sz="2400" b="1" u="heavy">
                <a:solidFill>
                  <a:srgbClr val="FF0000"/>
                </a:solidFill>
                <a:effectLst/>
                <a:highlight>
                  <a:srgbClr val="FFFF00"/>
                </a:highlight>
                <a:uFill>
                  <a:solidFill>
                    <a:srgbClr val="7030A0"/>
                  </a:solidFill>
                </a:uFill>
                <a:latin typeface="楷体" panose="02010609060101010101" charset="-122"/>
                <a:ea typeface="楷体" panose="02010609060101010101" charset="-122"/>
                <a:cs typeface="微软雅黑" panose="020B0503020204020204" charset="-122"/>
                <a:sym typeface="+mn-ea"/>
              </a:rPr>
              <a:t>有抚养关系的</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继子女</a:t>
            </a:r>
            <a:r>
              <a:rPr lang="zh-CN" altLang="en-US" sz="2400" b="1">
                <a:effectLst/>
                <a:latin typeface="楷体" panose="02010609060101010101" charset="-122"/>
                <a:ea typeface="楷体" panose="02010609060101010101" charset="-122"/>
                <a:cs typeface="微软雅黑" panose="020B0503020204020204" charset="-122"/>
                <a:sym typeface="+mn-ea"/>
              </a:rPr>
              <a:t>在法律上的地位与</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婚生子女</a:t>
            </a:r>
            <a:r>
              <a:rPr lang="zh-CN" altLang="en-US" sz="2400" b="1">
                <a:effectLst/>
                <a:latin typeface="楷体" panose="02010609060101010101" charset="-122"/>
                <a:ea typeface="楷体" panose="02010609060101010101" charset="-122"/>
                <a:cs typeface="微软雅黑" panose="020B0503020204020204" charset="-122"/>
                <a:sym typeface="+mn-ea"/>
              </a:rPr>
              <a:t>是一样的</a:t>
            </a:r>
            <a:r>
              <a:rPr lang="zh-CN" altLang="en-US" sz="2400" b="1" smtClean="0">
                <a:effectLst/>
                <a:latin typeface="楷体" panose="02010609060101010101" charset="-122"/>
                <a:ea typeface="楷体" panose="02010609060101010101" charset="-122"/>
                <a:cs typeface="微软雅黑" panose="020B0503020204020204" charset="-122"/>
                <a:sym typeface="+mn-ea"/>
              </a:rPr>
              <a:t>。②</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养子女与生父母</a:t>
            </a:r>
            <a:r>
              <a:rPr lang="zh-CN" altLang="en-US" sz="2400" b="1">
                <a:effectLst/>
                <a:latin typeface="楷体" panose="02010609060101010101" charset="-122"/>
                <a:ea typeface="楷体" panose="02010609060101010101" charset="-122"/>
                <a:cs typeface="微软雅黑" panose="020B0503020204020204" charset="-122"/>
                <a:sym typeface="+mn-ea"/>
              </a:rPr>
              <a:t>以及其他近亲属间的权利义务关系，</a:t>
            </a:r>
            <a:r>
              <a:rPr lang="zh-CN" altLang="en-US" sz="24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因收养关系的成立而消除</a:t>
            </a:r>
            <a:r>
              <a:rPr lang="zh-CN" altLang="en-US" sz="2400" b="1">
                <a:effectLst/>
                <a:latin typeface="楷体" panose="02010609060101010101" charset="-122"/>
                <a:ea typeface="楷体" panose="02010609060101010101" charset="-122"/>
                <a:cs typeface="微软雅黑" panose="020B0503020204020204" charset="-122"/>
                <a:sym typeface="+mn-ea"/>
              </a:rPr>
              <a:t>。</a:t>
            </a:r>
            <a:r>
              <a:rPr lang="zh-CN" altLang="en-US" sz="2400" b="1">
                <a:effectLst>
                  <a:outerShdw blurRad="38100" dist="38100" dir="2700000" algn="tl">
                    <a:srgbClr val="000000">
                      <a:alpha val="43137"/>
                    </a:srgbClr>
                  </a:outerShdw>
                </a:effectLst>
                <a:latin typeface="楷体" panose="02010609060101010101" charset="-122"/>
                <a:ea typeface="楷体" panose="02010609060101010101" charset="-122"/>
                <a:sym typeface="+mn-ea"/>
              </a:rPr>
              <a:t>   </a:t>
            </a:r>
            <a:endParaRPr lang="zh-CN" altLang="en-US" sz="2400" b="1">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5" name="文本框 4"/>
          <p:cNvSpPr txBox="1"/>
          <p:nvPr>
            <p:custDataLst>
              <p:tags r:id="rId4"/>
            </p:custDataLst>
          </p:nvPr>
        </p:nvSpPr>
        <p:spPr>
          <a:xfrm>
            <a:off x="391352" y="2860655"/>
            <a:ext cx="11044435" cy="521970"/>
          </a:xfrm>
          <a:prstGeom prst="rect">
            <a:avLst/>
          </a:prstGeom>
          <a:noFill/>
        </p:spPr>
        <p:txBody>
          <a:bodyPr wrap="square" rtlCol="0">
            <a:spAutoFit/>
          </a:bodyPr>
          <a:lstStyle/>
          <a:p>
            <a:r>
              <a:rPr lang="zh-CN" altLang="en-US" sz="2800" b="1" smtClean="0">
                <a:latin typeface="+mn-ea"/>
              </a:rPr>
              <a:t>（</a:t>
            </a:r>
            <a:r>
              <a:rPr lang="en-US" altLang="zh-CN" sz="2800" b="1" smtClean="0">
                <a:latin typeface="+mn-ea"/>
              </a:rPr>
              <a:t>2</a:t>
            </a:r>
            <a:r>
              <a:rPr lang="zh-CN" altLang="en-US" sz="2800" b="1" smtClean="0">
                <a:latin typeface="+mn-ea"/>
              </a:rPr>
              <a:t>）父母离婚后，父母对子女的权利与义务有变化吗？</a:t>
            </a:r>
            <a:endParaRPr lang="zh-CN" altLang="en-US" sz="2800" b="1">
              <a:latin typeface="+mn-ea"/>
            </a:endParaRPr>
          </a:p>
        </p:txBody>
      </p:sp>
      <p:sp>
        <p:nvSpPr>
          <p:cNvPr id="7" name="文本框 6"/>
          <p:cNvSpPr txBox="1"/>
          <p:nvPr>
            <p:custDataLst>
              <p:tags r:id="rId5"/>
            </p:custDataLst>
          </p:nvPr>
        </p:nvSpPr>
        <p:spPr>
          <a:xfrm>
            <a:off x="391795" y="3524250"/>
            <a:ext cx="11269345" cy="902970"/>
          </a:xfrm>
          <a:prstGeom prst="rect">
            <a:avLst/>
          </a:prstGeom>
          <a:solidFill>
            <a:schemeClr val="accent2">
              <a:lumMod val="40000"/>
              <a:lumOff val="60000"/>
            </a:schemeClr>
          </a:solidFill>
          <a:ln w="25400">
            <a:noFill/>
          </a:ln>
        </p:spPr>
        <p:txBody>
          <a:bodyPr wrap="square" rtlCol="0">
            <a:spAutoFit/>
          </a:bodyPr>
          <a:lstStyle/>
          <a:p>
            <a:pPr indent="0" fontAlgn="auto">
              <a:lnSpc>
                <a:spcPct val="110000"/>
              </a:lnSpc>
              <a:buClrTx/>
              <a:buSzTx/>
              <a:buNone/>
            </a:pPr>
            <a:r>
              <a:rPr lang="zh-CN" altLang="zh-CN" sz="2400" b="1">
                <a:latin typeface="楷体" panose="02010609060101010101" charset="-122"/>
                <a:ea typeface="楷体" panose="02010609060101010101" charset="-122"/>
              </a:rPr>
              <a:t>父母与子女间的关系不因父母</a:t>
            </a:r>
            <a:r>
              <a:rPr lang="zh-CN" altLang="en-US" sz="2400" b="1">
                <a:latin typeface="楷体" panose="02010609060101010101" charset="-122"/>
                <a:ea typeface="楷体" panose="02010609060101010101" charset="-122"/>
              </a:rPr>
              <a:t>离婚</a:t>
            </a:r>
            <a:r>
              <a:rPr lang="zh-CN" altLang="zh-CN" sz="2400" b="1">
                <a:latin typeface="楷体" panose="02010609060101010101" charset="-122"/>
                <a:ea typeface="楷体" panose="02010609060101010101" charset="-122"/>
              </a:rPr>
              <a:t>而消除。</a:t>
            </a:r>
            <a:endParaRPr lang="zh-CN" altLang="zh-CN" sz="2400" b="1">
              <a:latin typeface="楷体" panose="02010609060101010101" charset="-122"/>
              <a:ea typeface="楷体" panose="02010609060101010101" charset="-122"/>
            </a:endParaRPr>
          </a:p>
          <a:p>
            <a:pPr indent="0" fontAlgn="auto">
              <a:lnSpc>
                <a:spcPct val="110000"/>
              </a:lnSpc>
              <a:buClrTx/>
              <a:buSzTx/>
              <a:buNone/>
            </a:pPr>
            <a:r>
              <a:rPr lang="zh-CN" altLang="zh-CN" sz="2400" b="1">
                <a:latin typeface="楷体" panose="02010609060101010101" charset="-122"/>
                <a:ea typeface="楷体" panose="02010609060101010101" charset="-122"/>
              </a:rPr>
              <a:t>离婚后，父母对子女仍有抚养、教育、保护的权利和义务。</a:t>
            </a:r>
            <a:endParaRPr lang="zh-CN" altLang="zh-CN" sz="2400" b="1">
              <a:latin typeface="楷体" panose="02010609060101010101" charset="-122"/>
              <a:ea typeface="楷体" panose="02010609060101010101" charset="-122"/>
            </a:endParaRPr>
          </a:p>
        </p:txBody>
      </p:sp>
      <p:sp>
        <p:nvSpPr>
          <p:cNvPr id="8" name="文本框 7"/>
          <p:cNvSpPr txBox="1"/>
          <p:nvPr>
            <p:custDataLst>
              <p:tags r:id="rId6"/>
            </p:custDataLst>
          </p:nvPr>
        </p:nvSpPr>
        <p:spPr>
          <a:xfrm>
            <a:off x="391039" y="4502644"/>
            <a:ext cx="11044435" cy="521970"/>
          </a:xfrm>
          <a:prstGeom prst="rect">
            <a:avLst/>
          </a:prstGeom>
          <a:noFill/>
        </p:spPr>
        <p:txBody>
          <a:bodyPr wrap="square" rtlCol="0">
            <a:spAutoFit/>
          </a:bodyPr>
          <a:lstStyle/>
          <a:p>
            <a:r>
              <a:rPr lang="zh-CN" altLang="en-US" sz="2800" b="1" smtClean="0">
                <a:latin typeface="+mn-ea"/>
              </a:rPr>
              <a:t>（</a:t>
            </a:r>
            <a:r>
              <a:rPr lang="en-US" altLang="zh-CN" sz="2800" b="1" smtClean="0">
                <a:latin typeface="+mn-ea"/>
              </a:rPr>
              <a:t>3</a:t>
            </a:r>
            <a:r>
              <a:rPr lang="zh-CN" altLang="en-US" sz="2800" b="1" smtClean="0">
                <a:latin typeface="+mn-ea"/>
              </a:rPr>
              <a:t>）如果父母死亡，未成年子女由谁来监护？</a:t>
            </a:r>
            <a:endParaRPr lang="zh-CN" altLang="en-US" sz="2800" b="1">
              <a:latin typeface="+mn-ea"/>
            </a:endParaRPr>
          </a:p>
        </p:txBody>
      </p:sp>
      <p:sp>
        <p:nvSpPr>
          <p:cNvPr id="10" name="文本框 9"/>
          <p:cNvSpPr txBox="1"/>
          <p:nvPr>
            <p:custDataLst>
              <p:tags r:id="rId7"/>
            </p:custDataLst>
          </p:nvPr>
        </p:nvSpPr>
        <p:spPr>
          <a:xfrm>
            <a:off x="391160" y="5024755"/>
            <a:ext cx="11270615" cy="1714500"/>
          </a:xfrm>
          <a:prstGeom prst="rect">
            <a:avLst/>
          </a:prstGeom>
          <a:solidFill>
            <a:schemeClr val="accent2">
              <a:lumMod val="40000"/>
              <a:lumOff val="60000"/>
            </a:schemeClr>
          </a:solidFill>
          <a:ln w="25400">
            <a:noFill/>
          </a:ln>
        </p:spPr>
        <p:txBody>
          <a:bodyPr wrap="square" rtlCol="0">
            <a:spAutoFit/>
          </a:bodyPr>
          <a:lstStyle/>
          <a:p>
            <a:pPr indent="0" fontAlgn="auto">
              <a:lnSpc>
                <a:spcPct val="110000"/>
              </a:lnSpc>
            </a:pPr>
            <a:r>
              <a:rPr lang="zh-CN" altLang="zh-CN" sz="2400" b="1">
                <a:latin typeface="楷体" panose="02010609060101010101" charset="-122"/>
                <a:ea typeface="楷体" panose="02010609060101010101" charset="-122"/>
              </a:rPr>
              <a:t>在未成年人的父母死亡或者没有监护能力的情况下，家庭成员中具有监护能力的</a:t>
            </a:r>
            <a:r>
              <a:rPr lang="zh-CN" altLang="zh-CN" sz="2400" b="1">
                <a:solidFill>
                  <a:srgbClr val="FF0000"/>
                </a:solidFill>
                <a:latin typeface="楷体" panose="02010609060101010101" charset="-122"/>
                <a:ea typeface="楷体" panose="02010609060101010101" charset="-122"/>
              </a:rPr>
              <a:t>其他近亲属</a:t>
            </a:r>
            <a:r>
              <a:rPr lang="zh-CN" altLang="zh-CN" sz="2400" b="1">
                <a:latin typeface="楷体" panose="02010609060101010101" charset="-122"/>
                <a:ea typeface="楷体" panose="02010609060101010101" charset="-122"/>
              </a:rPr>
              <a:t>应当承担未成年人的监护责任。这些近亲属包括祖父母、外祖父母以及兄、姐</a:t>
            </a:r>
            <a:r>
              <a:rPr lang="zh-CN" altLang="zh-CN" sz="2400" b="1">
                <a:solidFill>
                  <a:srgbClr val="FF0000"/>
                </a:solidFill>
                <a:latin typeface="楷体" panose="02010609060101010101" charset="-122"/>
                <a:ea typeface="楷体" panose="02010609060101010101" charset="-122"/>
                <a:sym typeface="+mn-ea"/>
              </a:rPr>
              <a:t>（成年）</a:t>
            </a:r>
            <a:r>
              <a:rPr lang="zh-CN" altLang="zh-CN" sz="2400" b="1">
                <a:latin typeface="楷体" panose="02010609060101010101" charset="-122"/>
                <a:ea typeface="楷体" panose="02010609060101010101" charset="-122"/>
              </a:rPr>
              <a:t>。</a:t>
            </a:r>
            <a:r>
              <a:rPr lang="zh-CN" altLang="zh-CN" sz="2400" b="1">
                <a:solidFill>
                  <a:srgbClr val="FF0000"/>
                </a:solidFill>
                <a:latin typeface="楷体" panose="02010609060101010101" charset="-122"/>
                <a:ea typeface="楷体" panose="02010609060101010101" charset="-122"/>
              </a:rPr>
              <a:t>其他</a:t>
            </a:r>
            <a:r>
              <a:rPr lang="zh-CN" altLang="zh-CN" sz="2400" b="1">
                <a:latin typeface="楷体" panose="02010609060101010101" charset="-122"/>
                <a:ea typeface="楷体" panose="02010609060101010101" charset="-122"/>
              </a:rPr>
              <a:t>愿意担任监护人的</a:t>
            </a:r>
            <a:r>
              <a:rPr lang="zh-CN" altLang="zh-CN" sz="2400" b="1">
                <a:solidFill>
                  <a:srgbClr val="FF0000"/>
                </a:solidFill>
                <a:latin typeface="楷体" panose="02010609060101010101" charset="-122"/>
                <a:ea typeface="楷体" panose="02010609060101010101" charset="-122"/>
              </a:rPr>
              <a:t>个人或者组织</a:t>
            </a:r>
            <a:r>
              <a:rPr lang="zh-CN" altLang="zh-CN" sz="2400" b="1">
                <a:latin typeface="楷体" panose="02010609060101010101" charset="-122"/>
                <a:ea typeface="楷体" panose="02010609060101010101" charset="-122"/>
              </a:rPr>
              <a:t>，必须经过未成年人住所地的居委会、村</a:t>
            </a:r>
            <a:r>
              <a:rPr lang="zh-CN" altLang="zh-CN" sz="2400" b="1">
                <a:latin typeface="楷体" panose="02010609060101010101" charset="-122"/>
                <a:ea typeface="楷体" panose="02010609060101010101" charset="-122"/>
                <a:sym typeface="+mn-ea"/>
              </a:rPr>
              <a:t>委会或者民政部门同意，要具有监护能力，有利于未成年人健康成长。</a:t>
            </a:r>
            <a:endParaRPr lang="zh-CN" altLang="en-US" sz="240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91352" y="257008"/>
            <a:ext cx="2031325" cy="646331"/>
          </a:xfrm>
          <a:prstGeom prst="rect">
            <a:avLst/>
          </a:prstGeom>
          <a:solidFill>
            <a:srgbClr val="C00000"/>
          </a:solidFill>
        </p:spPr>
        <p:txBody>
          <a:bodyPr wrap="none" rtlCol="0" anchor="t">
            <a:spAutoFit/>
            <a:scene3d>
              <a:camera prst="orthographicFront"/>
              <a:lightRig rig="threePt" dir="t"/>
            </a:scene3d>
          </a:bodyPr>
          <a:lstStyle/>
          <a:p>
            <a:r>
              <a:rPr lang="zh-CN" altLang="en-US" sz="36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rPr>
              <a:t>知识拓展</a:t>
            </a:r>
            <a:endParaRPr lang="zh-CN" altLang="en-US" sz="36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黑体" panose="02010609060101010101" charset="-122"/>
              <a:sym typeface="+mn-ea"/>
            </a:endParaRPr>
          </a:p>
        </p:txBody>
      </p:sp>
      <p:sp>
        <p:nvSpPr>
          <p:cNvPr id="3" name="文本框 2"/>
          <p:cNvSpPr txBox="1"/>
          <p:nvPr>
            <p:custDataLst>
              <p:tags r:id="rId2"/>
            </p:custDataLst>
          </p:nvPr>
        </p:nvSpPr>
        <p:spPr>
          <a:xfrm>
            <a:off x="391352" y="1192192"/>
            <a:ext cx="11044435" cy="521970"/>
          </a:xfrm>
          <a:prstGeom prst="rect">
            <a:avLst/>
          </a:prstGeom>
          <a:noFill/>
        </p:spPr>
        <p:txBody>
          <a:bodyPr wrap="square" rtlCol="0">
            <a:spAutoFit/>
          </a:bodyPr>
          <a:lstStyle/>
          <a:p>
            <a:r>
              <a:rPr lang="zh-CN" altLang="en-US" sz="2800" b="1" smtClean="0">
                <a:latin typeface="+mn-ea"/>
              </a:rPr>
              <a:t>（</a:t>
            </a:r>
            <a:r>
              <a:rPr lang="en-US" altLang="zh-CN" sz="2800" b="1" smtClean="0">
                <a:latin typeface="+mn-ea"/>
              </a:rPr>
              <a:t>4</a:t>
            </a:r>
            <a:r>
              <a:rPr lang="zh-CN" altLang="en-US" sz="2800" b="1" smtClean="0">
                <a:latin typeface="+mn-ea"/>
              </a:rPr>
              <a:t>）子女成年后，父母是否还有教育抚养的义务？</a:t>
            </a:r>
            <a:endParaRPr lang="zh-CN" altLang="en-US" sz="2800" b="1">
              <a:latin typeface="+mn-ea"/>
            </a:endParaRPr>
          </a:p>
        </p:txBody>
      </p:sp>
      <p:sp>
        <p:nvSpPr>
          <p:cNvPr id="4" name="文本框 3"/>
          <p:cNvSpPr txBox="1"/>
          <p:nvPr>
            <p:custDataLst>
              <p:tags r:id="rId3"/>
            </p:custDataLst>
          </p:nvPr>
        </p:nvSpPr>
        <p:spPr>
          <a:xfrm>
            <a:off x="391352" y="1865369"/>
            <a:ext cx="11343908" cy="3126049"/>
          </a:xfrm>
          <a:prstGeom prst="rect">
            <a:avLst/>
          </a:prstGeom>
          <a:solidFill>
            <a:schemeClr val="accent2">
              <a:lumMod val="40000"/>
              <a:lumOff val="60000"/>
            </a:schemeClr>
          </a:solidFill>
          <a:ln w="25400">
            <a:noFill/>
          </a:ln>
        </p:spPr>
        <p:txBody>
          <a:bodyPr wrap="square" rtlCol="0">
            <a:spAutoFit/>
          </a:bodyPr>
          <a:lstStyle/>
          <a:p>
            <a:pPr marL="0" lvl="0" indent="0" eaLnBrk="1" hangingPunct="1">
              <a:lnSpc>
                <a:spcPct val="120000"/>
              </a:lnSpc>
            </a:pPr>
            <a:r>
              <a:rPr lang="zh-CN" altLang="en-US" sz="2800" b="1" smtClean="0">
                <a:effectLst/>
                <a:latin typeface="楷体" panose="02010609060101010101" charset="-122"/>
                <a:ea typeface="楷体" panose="02010609060101010101" charset="-122"/>
                <a:cs typeface="微软雅黑" panose="020B0503020204020204" charset="-122"/>
                <a:sym typeface="+mn-ea"/>
              </a:rPr>
              <a:t>一般来说</a:t>
            </a:r>
            <a:r>
              <a:rPr lang="zh-CN" altLang="en-US" sz="2800" b="1">
                <a:effectLst/>
                <a:latin typeface="楷体" panose="02010609060101010101" charset="-122"/>
                <a:ea typeface="楷体" panose="02010609060101010101" charset="-122"/>
                <a:cs typeface="微软雅黑" panose="020B0503020204020204" charset="-122"/>
                <a:sym typeface="+mn-ea"/>
              </a:rPr>
              <a:t>，</a:t>
            </a:r>
            <a:r>
              <a:rPr lang="zh-CN" altLang="en-US" sz="2800" b="1" u="sng">
                <a:solidFill>
                  <a:srgbClr val="FF0000"/>
                </a:solidFill>
                <a:effectLst/>
                <a:latin typeface="楷体" panose="02010609060101010101" charset="-122"/>
                <a:ea typeface="楷体" panose="02010609060101010101" charset="-122"/>
                <a:cs typeface="微软雅黑" panose="020B0503020204020204" charset="-122"/>
                <a:sym typeface="+mn-ea"/>
              </a:rPr>
              <a:t>子女</a:t>
            </a:r>
            <a:r>
              <a:rPr lang="zh-CN" altLang="en-US" sz="2800" b="1" u="sng">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成年</a:t>
            </a:r>
            <a:r>
              <a:rPr lang="zh-CN" altLang="en-US" sz="2800" b="1">
                <a:effectLst/>
                <a:latin typeface="楷体" panose="02010609060101010101" charset="-122"/>
                <a:ea typeface="楷体" panose="02010609060101010101" charset="-122"/>
                <a:cs typeface="微软雅黑" panose="020B0503020204020204" charset="-122"/>
                <a:sym typeface="+mn-ea"/>
              </a:rPr>
              <a:t>独立生活后，</a:t>
            </a:r>
            <a:r>
              <a:rPr lang="zh-CN" altLang="en-US" sz="2800" b="1" u="sng">
                <a:solidFill>
                  <a:srgbClr val="FF0000"/>
                </a:solidFill>
                <a:effectLst/>
                <a:latin typeface="楷体" panose="02010609060101010101" charset="-122"/>
                <a:ea typeface="楷体" panose="02010609060101010101" charset="-122"/>
                <a:cs typeface="微软雅黑" panose="020B0503020204020204" charset="-122"/>
                <a:sym typeface="+mn-ea"/>
              </a:rPr>
              <a:t>父母</a:t>
            </a:r>
            <a:r>
              <a:rPr lang="zh-CN" altLang="en-US" sz="2800" b="1">
                <a:effectLst/>
                <a:latin typeface="楷体" panose="02010609060101010101" charset="-122"/>
                <a:ea typeface="楷体" panose="02010609060101010101" charset="-122"/>
                <a:cs typeface="微软雅黑" panose="020B0503020204020204" charset="-122"/>
                <a:sym typeface="+mn-ea"/>
              </a:rPr>
              <a:t>在物质和生活上</a:t>
            </a:r>
            <a:r>
              <a:rPr lang="zh-CN" altLang="en-US" sz="2800" b="1" u="heavy">
                <a:solidFill>
                  <a:srgbClr val="FF0000"/>
                </a:solidFill>
                <a:effectLst/>
                <a:uFill>
                  <a:solidFill>
                    <a:srgbClr val="7030A0"/>
                  </a:solidFill>
                </a:uFill>
                <a:latin typeface="楷体" panose="02010609060101010101" charset="-122"/>
                <a:ea typeface="楷体" panose="02010609060101010101" charset="-122"/>
                <a:cs typeface="微软雅黑" panose="020B0503020204020204" charset="-122"/>
                <a:sym typeface="+mn-ea"/>
              </a:rPr>
              <a:t>不再有抚养义务</a:t>
            </a:r>
            <a:r>
              <a:rPr lang="zh-CN" altLang="en-US" sz="2800" b="1" smtClean="0">
                <a:effectLst/>
                <a:latin typeface="楷体" panose="02010609060101010101" charset="-122"/>
                <a:ea typeface="楷体" panose="02010609060101010101" charset="-122"/>
                <a:cs typeface="微软雅黑" panose="020B0503020204020204" charset="-122"/>
                <a:sym typeface="+mn-ea"/>
              </a:rPr>
              <a:t>。</a:t>
            </a:r>
            <a:endParaRPr lang="en-US" altLang="zh-CN" sz="2800" b="1" smtClean="0">
              <a:effectLst/>
              <a:latin typeface="楷体" panose="02010609060101010101" charset="-122"/>
              <a:ea typeface="楷体" panose="02010609060101010101" charset="-122"/>
              <a:cs typeface="微软雅黑" panose="020B0503020204020204" charset="-122"/>
              <a:sym typeface="+mn-ea"/>
            </a:endParaRPr>
          </a:p>
          <a:p>
            <a:pPr marL="0" lvl="0" indent="0" eaLnBrk="1" hangingPunct="1">
              <a:lnSpc>
                <a:spcPct val="120000"/>
              </a:lnSpc>
            </a:pPr>
            <a:r>
              <a:rPr lang="zh-CN" altLang="en-US" sz="2800" b="1" smtClean="0">
                <a:effectLst/>
                <a:latin typeface="楷体" panose="02010609060101010101" charset="-122"/>
                <a:ea typeface="楷体" panose="02010609060101010101" charset="-122"/>
                <a:cs typeface="微软雅黑" panose="020B0503020204020204" charset="-122"/>
                <a:sym typeface="+mn-ea"/>
              </a:rPr>
              <a:t>但是</a:t>
            </a:r>
            <a:r>
              <a:rPr lang="zh-CN" altLang="en-US" sz="2800" b="1">
                <a:effectLst/>
                <a:latin typeface="楷体" panose="02010609060101010101" charset="-122"/>
                <a:ea typeface="楷体" panose="02010609060101010101" charset="-122"/>
                <a:cs typeface="微软雅黑" panose="020B0503020204020204" charset="-122"/>
                <a:sym typeface="+mn-ea"/>
              </a:rPr>
              <a:t>，对以下情况下的成年子女，父母</a:t>
            </a:r>
            <a:r>
              <a:rPr lang="zh-CN" altLang="en-US" sz="2800" b="1" u="sng">
                <a:solidFill>
                  <a:srgbClr val="FF0000"/>
                </a:solidFill>
                <a:effectLst/>
                <a:latin typeface="楷体" panose="02010609060101010101" charset="-122"/>
                <a:ea typeface="楷体" panose="02010609060101010101" charset="-122"/>
                <a:cs typeface="微软雅黑" panose="020B0503020204020204" charset="-122"/>
                <a:sym typeface="+mn-ea"/>
              </a:rPr>
              <a:t>有能力负担</a:t>
            </a:r>
            <a:r>
              <a:rPr lang="zh-CN" altLang="en-US" sz="2800" b="1">
                <a:effectLst/>
                <a:latin typeface="楷体" panose="02010609060101010101" charset="-122"/>
                <a:ea typeface="楷体" panose="02010609060101010101" charset="-122"/>
                <a:cs typeface="微软雅黑" panose="020B0503020204020204" charset="-122"/>
                <a:sym typeface="+mn-ea"/>
              </a:rPr>
              <a:t>时，父母有教育抚养的义务：</a:t>
            </a:r>
            <a:endParaRPr lang="zh-CN" altLang="en-US" sz="2800" b="1">
              <a:effectLst/>
              <a:latin typeface="楷体" panose="02010609060101010101" charset="-122"/>
              <a:ea typeface="楷体" panose="02010609060101010101" charset="-122"/>
              <a:cs typeface="微软雅黑" panose="020B0503020204020204" charset="-122"/>
              <a:sym typeface="+mn-ea"/>
            </a:endParaRPr>
          </a:p>
          <a:p>
            <a:pPr marL="0" lvl="0" indent="0" eaLnBrk="1" hangingPunct="1">
              <a:lnSpc>
                <a:spcPct val="120000"/>
              </a:lnSpc>
            </a:pPr>
            <a:r>
              <a:rPr lang="zh-CN" altLang="en-US" sz="2800" b="1">
                <a:effectLst/>
                <a:latin typeface="楷体" panose="02010609060101010101" charset="-122"/>
                <a:ea typeface="楷体" panose="02010609060101010101" charset="-122"/>
                <a:cs typeface="微软雅黑" panose="020B0503020204020204" charset="-122"/>
                <a:sym typeface="+mn-ea"/>
              </a:rPr>
              <a:t>①</a:t>
            </a:r>
            <a:r>
              <a:rPr lang="zh-CN" altLang="en-US" sz="2800" b="1" u="sng">
                <a:solidFill>
                  <a:srgbClr val="1D41D5"/>
                </a:solidFill>
                <a:effectLst/>
                <a:latin typeface="楷体" panose="02010609060101010101" charset="-122"/>
                <a:ea typeface="楷体" panose="02010609060101010101" charset="-122"/>
                <a:cs typeface="微软雅黑" panose="020B0503020204020204" charset="-122"/>
                <a:sym typeface="+mn-ea"/>
              </a:rPr>
              <a:t>丧失</a:t>
            </a:r>
            <a:r>
              <a:rPr lang="zh-CN" altLang="en-US" sz="2800" b="1">
                <a:effectLst/>
                <a:latin typeface="楷体" panose="02010609060101010101" charset="-122"/>
                <a:ea typeface="楷体" panose="02010609060101010101" charset="-122"/>
                <a:cs typeface="微软雅黑" panose="020B0503020204020204" charset="-122"/>
                <a:sym typeface="+mn-ea"/>
              </a:rPr>
              <a:t>劳动能力或</a:t>
            </a:r>
            <a:r>
              <a:rPr lang="zh-CN" altLang="en-US" sz="2800" b="1" u="sng">
                <a:solidFill>
                  <a:srgbClr val="1D41D5"/>
                </a:solidFill>
                <a:effectLst/>
                <a:latin typeface="楷体" panose="02010609060101010101" charset="-122"/>
                <a:ea typeface="楷体" panose="02010609060101010101" charset="-122"/>
                <a:cs typeface="微软雅黑" panose="020B0503020204020204" charset="-122"/>
                <a:sym typeface="+mn-ea"/>
              </a:rPr>
              <a:t>丧失部分</a:t>
            </a:r>
            <a:r>
              <a:rPr lang="zh-CN" altLang="en-US" sz="2800" b="1">
                <a:effectLst/>
                <a:latin typeface="楷体" panose="02010609060101010101" charset="-122"/>
                <a:ea typeface="楷体" panose="02010609060101010101" charset="-122"/>
                <a:cs typeface="微软雅黑" panose="020B0503020204020204" charset="-122"/>
                <a:sym typeface="+mn-ea"/>
              </a:rPr>
              <a:t>劳动能力，其</a:t>
            </a:r>
            <a:r>
              <a:rPr lang="zh-CN" altLang="en-US" sz="2800" b="1" u="sng">
                <a:solidFill>
                  <a:srgbClr val="1D41D5"/>
                </a:solidFill>
                <a:effectLst/>
                <a:latin typeface="楷体" panose="02010609060101010101" charset="-122"/>
                <a:ea typeface="楷体" panose="02010609060101010101" charset="-122"/>
                <a:cs typeface="微软雅黑" panose="020B0503020204020204" charset="-122"/>
                <a:sym typeface="+mn-ea"/>
              </a:rPr>
              <a:t>收入不足以维持生活</a:t>
            </a:r>
            <a:r>
              <a:rPr lang="zh-CN" altLang="en-US" sz="2800" b="1">
                <a:effectLst/>
                <a:latin typeface="楷体" panose="02010609060101010101" charset="-122"/>
                <a:ea typeface="楷体" panose="02010609060101010101" charset="-122"/>
                <a:cs typeface="微软雅黑" panose="020B0503020204020204" charset="-122"/>
                <a:sym typeface="+mn-ea"/>
              </a:rPr>
              <a:t>的；</a:t>
            </a:r>
            <a:endParaRPr lang="zh-CN" altLang="en-US" sz="2800" b="1">
              <a:effectLst/>
              <a:latin typeface="楷体" panose="02010609060101010101" charset="-122"/>
              <a:ea typeface="楷体" panose="02010609060101010101" charset="-122"/>
              <a:cs typeface="微软雅黑" panose="020B0503020204020204" charset="-122"/>
              <a:sym typeface="+mn-ea"/>
            </a:endParaRPr>
          </a:p>
          <a:p>
            <a:pPr marL="0" lvl="0" indent="0" eaLnBrk="1" hangingPunct="1">
              <a:lnSpc>
                <a:spcPct val="120000"/>
              </a:lnSpc>
            </a:pPr>
            <a:r>
              <a:rPr lang="zh-CN" altLang="en-US" sz="2800" b="1">
                <a:effectLst/>
                <a:latin typeface="楷体" panose="02010609060101010101" charset="-122"/>
                <a:ea typeface="楷体" panose="02010609060101010101" charset="-122"/>
                <a:cs typeface="微软雅黑" panose="020B0503020204020204" charset="-122"/>
                <a:sym typeface="+mn-ea"/>
              </a:rPr>
              <a:t>②</a:t>
            </a:r>
            <a:r>
              <a:rPr lang="zh-CN" altLang="en-US" sz="2800" b="1" u="sng">
                <a:solidFill>
                  <a:srgbClr val="1D41D5"/>
                </a:solidFill>
                <a:effectLst/>
                <a:latin typeface="楷体" panose="02010609060101010101" charset="-122"/>
                <a:ea typeface="楷体" panose="02010609060101010101" charset="-122"/>
                <a:cs typeface="微软雅黑" panose="020B0503020204020204" charset="-122"/>
                <a:sym typeface="+mn-ea"/>
              </a:rPr>
              <a:t>尚在校就读</a:t>
            </a:r>
            <a:r>
              <a:rPr lang="zh-CN" altLang="en-US" sz="2800" b="1">
                <a:effectLst/>
                <a:latin typeface="楷体" panose="02010609060101010101" charset="-122"/>
                <a:ea typeface="楷体" panose="02010609060101010101" charset="-122"/>
                <a:cs typeface="微软雅黑" panose="020B0503020204020204" charset="-122"/>
                <a:sym typeface="+mn-ea"/>
              </a:rPr>
              <a:t>的；  </a:t>
            </a:r>
            <a:endParaRPr lang="zh-CN" altLang="en-US" sz="2800" b="1">
              <a:effectLst/>
              <a:latin typeface="楷体" panose="02010609060101010101" charset="-122"/>
              <a:ea typeface="楷体" panose="02010609060101010101" charset="-122"/>
              <a:cs typeface="微软雅黑" panose="020B0503020204020204" charset="-122"/>
              <a:sym typeface="+mn-ea"/>
            </a:endParaRPr>
          </a:p>
          <a:p>
            <a:pPr marL="0" lvl="0" indent="0" eaLnBrk="1" hangingPunct="1">
              <a:lnSpc>
                <a:spcPct val="120000"/>
              </a:lnSpc>
            </a:pPr>
            <a:r>
              <a:rPr lang="zh-CN" altLang="en-US" sz="2800" b="1">
                <a:effectLst/>
                <a:latin typeface="楷体" panose="02010609060101010101" charset="-122"/>
                <a:ea typeface="楷体" panose="02010609060101010101" charset="-122"/>
                <a:cs typeface="微软雅黑" panose="020B0503020204020204" charset="-122"/>
                <a:sym typeface="+mn-ea"/>
              </a:rPr>
              <a:t>③确</a:t>
            </a:r>
            <a:r>
              <a:rPr lang="zh-CN" altLang="en-US" sz="2800" b="1" u="sng">
                <a:solidFill>
                  <a:srgbClr val="1D41D5"/>
                </a:solidFill>
                <a:effectLst/>
                <a:latin typeface="楷体" panose="02010609060101010101" charset="-122"/>
                <a:ea typeface="楷体" panose="02010609060101010101" charset="-122"/>
                <a:cs typeface="微软雅黑" panose="020B0503020204020204" charset="-122"/>
                <a:sym typeface="+mn-ea"/>
              </a:rPr>
              <a:t>无独立生活能力和条件</a:t>
            </a:r>
            <a:r>
              <a:rPr lang="zh-CN" altLang="en-US" sz="2800" b="1">
                <a:effectLst/>
                <a:latin typeface="楷体" panose="02010609060101010101" charset="-122"/>
                <a:ea typeface="楷体" panose="02010609060101010101" charset="-122"/>
                <a:cs typeface="微软雅黑" panose="020B0503020204020204" charset="-122"/>
                <a:sym typeface="+mn-ea"/>
              </a:rPr>
              <a:t>的。</a:t>
            </a:r>
            <a:endParaRPr lang="zh-CN" altLang="en-US" sz="2800" b="1">
              <a:effectLst/>
              <a:latin typeface="楷体" panose="02010609060101010101" charset="-122"/>
              <a:ea typeface="楷体" panose="02010609060101010101"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75260" y="175260"/>
            <a:ext cx="6495415" cy="632460"/>
          </a:xfrm>
          <a:prstGeom prst="rect">
            <a:avLst/>
          </a:prstGeom>
          <a:noFill/>
        </p:spPr>
        <p:txBody>
          <a:bodyPr wrap="square" rtlCol="0">
            <a:spAutoFit/>
          </a:bodyPr>
          <a:lstStyle/>
          <a:p>
            <a:pPr algn="l" fontAlgn="auto">
              <a:lnSpc>
                <a:spcPct val="110000"/>
              </a:lnSpc>
              <a:buClrTx/>
              <a:buSzTx/>
              <a:buFont typeface="Arial" panose="020B0604020202020204" pitchFamily="34" charset="0"/>
              <a:buNone/>
            </a:pPr>
            <a:r>
              <a:rPr lang="en-US" sz="3200" b="1">
                <a:solidFill>
                  <a:srgbClr val="002060"/>
                </a:solidFill>
                <a:latin typeface="微软雅黑" panose="020B0503020204020204" charset="-122"/>
                <a:ea typeface="微软雅黑" panose="020B0503020204020204" charset="-122"/>
                <a:cs typeface="微软雅黑" panose="020B0503020204020204" charset="-122"/>
                <a:sym typeface="+mn-ea"/>
              </a:rPr>
              <a:t>3.  </a:t>
            </a:r>
            <a:r>
              <a:rPr lang="zh-CN" altLang="en-US" sz="3200" b="1">
                <a:solidFill>
                  <a:srgbClr val="002060"/>
                </a:solidFill>
                <a:latin typeface="微软雅黑" panose="020B0503020204020204" charset="-122"/>
                <a:ea typeface="微软雅黑" panose="020B0503020204020204" charset="-122"/>
                <a:cs typeface="微软雅黑" panose="020B0503020204020204" charset="-122"/>
                <a:sym typeface="+mn-ea"/>
              </a:rPr>
              <a:t>父母对子女的权利</a:t>
            </a:r>
            <a:endParaRPr lang="en-US" altLang="zh-CN" sz="32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2"/>
            </p:custDataLst>
          </p:nvPr>
        </p:nvSpPr>
        <p:spPr>
          <a:xfrm>
            <a:off x="175260" y="969645"/>
            <a:ext cx="11819890" cy="1767840"/>
          </a:xfrm>
          <a:prstGeom prst="rect">
            <a:avLst/>
          </a:prstGeom>
          <a:noFill/>
          <a:ln>
            <a:solidFill>
              <a:srgbClr val="FF0000"/>
            </a:solidFill>
            <a:prstDash val="dashDot"/>
          </a:ln>
        </p:spPr>
        <p:txBody>
          <a:bodyPr wrap="square">
            <a:noAutofit/>
          </a:bodyPr>
          <a:lstStyle/>
          <a:p>
            <a:pPr indent="0" fontAlgn="auto">
              <a:lnSpc>
                <a:spcPct val="125000"/>
              </a:lnSpc>
              <a:spcBef>
                <a:spcPct val="0"/>
              </a:spcBef>
              <a:spcAft>
                <a:spcPct val="0"/>
              </a:spcAft>
              <a:buClr>
                <a:schemeClr val="tx1"/>
              </a:buClr>
              <a:buFont typeface="+mj-ea"/>
              <a:buAutoNum type="circleNumDbPlain"/>
            </a:pPr>
            <a:r>
              <a:rPr lang="zh-CN" sz="28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教育</a:t>
            </a:r>
            <a:r>
              <a:rPr lang="zh-CN" sz="2800" b="1">
                <a:highlight>
                  <a:srgbClr val="FFFF00"/>
                </a:highlight>
                <a:latin typeface="微软雅黑" panose="020B0503020204020204" charset="-122"/>
                <a:ea typeface="微软雅黑" panose="020B0503020204020204" charset="-122"/>
                <a:cs typeface="微软雅黑" panose="020B0503020204020204" charset="-122"/>
                <a:sym typeface="+mn-ea"/>
              </a:rPr>
              <a:t>和</a:t>
            </a:r>
            <a:r>
              <a:rPr lang="zh-CN" sz="28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保护未成年子女</a:t>
            </a:r>
            <a:r>
              <a:rPr lang="zh-CN" sz="2800" b="1">
                <a:latin typeface="微软雅黑" panose="020B0503020204020204" charset="-122"/>
                <a:ea typeface="微软雅黑" panose="020B0503020204020204" charset="-122"/>
                <a:cs typeface="微软雅黑" panose="020B0503020204020204" charset="-122"/>
                <a:sym typeface="+mn-ea"/>
              </a:rPr>
              <a:t>既是父母的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义务</a:t>
            </a:r>
            <a:r>
              <a:rPr lang="zh-CN" sz="2800" b="1">
                <a:latin typeface="微软雅黑" panose="020B0503020204020204" charset="-122"/>
                <a:ea typeface="微软雅黑" panose="020B0503020204020204" charset="-122"/>
                <a:cs typeface="微软雅黑" panose="020B0503020204020204" charset="-122"/>
                <a:sym typeface="+mn-ea"/>
              </a:rPr>
              <a:t>，也是父母的</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权利</a:t>
            </a:r>
            <a:r>
              <a:rPr lang="zh-CN" sz="2800" b="1">
                <a:latin typeface="微软雅黑" panose="020B0503020204020204" charset="-122"/>
                <a:ea typeface="微软雅黑" panose="020B0503020204020204" charset="-122"/>
                <a:cs typeface="微软雅黑" panose="020B0503020204020204" charset="-122"/>
                <a:sym typeface="+mn-ea"/>
              </a:rPr>
              <a:t>。</a:t>
            </a:r>
            <a:endParaRPr lang="zh-CN"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25000"/>
              </a:lnSpc>
              <a:spcBef>
                <a:spcPct val="0"/>
              </a:spcBef>
              <a:spcAft>
                <a:spcPct val="0"/>
              </a:spcAft>
              <a:buFont typeface="+mj-ea"/>
              <a:buAutoNum type="circleNumDbPlain"/>
            </a:pPr>
            <a:r>
              <a:rPr lang="zh-CN" sz="2800" b="1">
                <a:latin typeface="微软雅黑" panose="020B0503020204020204" charset="-122"/>
                <a:ea typeface="微软雅黑" panose="020B0503020204020204" charset="-122"/>
                <a:cs typeface="微软雅黑" panose="020B0503020204020204" charset="-122"/>
                <a:sym typeface="+mn-ea"/>
              </a:rPr>
              <a:t>父母</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有权</a:t>
            </a:r>
            <a:r>
              <a:rPr lang="zh-CN" sz="2800" b="1">
                <a:latin typeface="微软雅黑" panose="020B0503020204020204" charset="-122"/>
                <a:ea typeface="微软雅黑" panose="020B0503020204020204" charset="-122"/>
                <a:cs typeface="微软雅黑" panose="020B0503020204020204" charset="-122"/>
                <a:sym typeface="+mn-ea"/>
              </a:rPr>
              <a:t>对子女的行为进行</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必要的约束和引导</a:t>
            </a:r>
            <a:r>
              <a:rPr lang="zh-CN" sz="2800" b="1">
                <a:latin typeface="微软雅黑" panose="020B0503020204020204" charset="-122"/>
                <a:ea typeface="微软雅黑" panose="020B0503020204020204" charset="-122"/>
                <a:cs typeface="微软雅黑" panose="020B0503020204020204" charset="-122"/>
                <a:sym typeface="+mn-ea"/>
              </a:rPr>
              <a:t>，并对子女进行</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批评教育</a:t>
            </a:r>
            <a:r>
              <a:rPr lang="zh-CN" sz="2800" b="1">
                <a:latin typeface="微软雅黑" panose="020B0503020204020204" charset="-122"/>
                <a:ea typeface="微软雅黑" panose="020B0503020204020204" charset="-122"/>
                <a:cs typeface="微软雅黑" panose="020B0503020204020204" charset="-122"/>
                <a:sym typeface="+mn-ea"/>
              </a:rPr>
              <a:t>和</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合理</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惩戒</a:t>
            </a:r>
            <a:r>
              <a:rPr lang="zh-CN" sz="2800" b="1">
                <a:latin typeface="微软雅黑" panose="020B0503020204020204" charset="-122"/>
                <a:ea typeface="微软雅黑" panose="020B0503020204020204" charset="-122"/>
                <a:cs typeface="微软雅黑" panose="020B0503020204020204" charset="-122"/>
                <a:sym typeface="+mn-ea"/>
              </a:rPr>
              <a:t>。</a:t>
            </a: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3"/>
            </p:custDataLst>
          </p:nvPr>
        </p:nvSpPr>
        <p:spPr>
          <a:xfrm>
            <a:off x="2197735" y="2184400"/>
            <a:ext cx="9864725" cy="835660"/>
          </a:xfrm>
          <a:prstGeom prst="rect">
            <a:avLst/>
          </a:prstGeom>
          <a:solidFill>
            <a:schemeClr val="accent1">
              <a:lumMod val="20000"/>
              <a:lumOff val="80000"/>
            </a:schemeClr>
          </a:solidFill>
        </p:spPr>
        <p:txBody>
          <a:bodyPr wrap="square" rtlCol="0" anchor="t">
            <a:noAutofit/>
          </a:bodyPr>
          <a:lstStyle/>
          <a:p>
            <a:pPr eaLnBrk="0" latinLnBrk="1" hangingPunct="0">
              <a:lnSpc>
                <a:spcPts val="2880"/>
              </a:lnSpc>
              <a:spcBef>
                <a:spcPct val="0"/>
              </a:spcBef>
            </a:pPr>
            <a:r>
              <a:rPr lang="zh-CN" altLang="en-US" sz="2800" b="1" kern="0">
                <a:solidFill>
                  <a:srgbClr val="000000"/>
                </a:solidFill>
                <a:latin typeface="微软雅黑" panose="020B0503020204020204" charset="-122"/>
                <a:ea typeface="微软雅黑" panose="020B0503020204020204" charset="-122"/>
                <a:cs typeface="微软雅黑" panose="020B0503020204020204" charset="-122"/>
                <a:sym typeface="+mn-ea"/>
              </a:rPr>
              <a:t>义务里的“教育”是指</a:t>
            </a:r>
            <a:r>
              <a:rPr lang="zh-CN" altLang="en-US" sz="2800" b="1" kern="0">
                <a:solidFill>
                  <a:srgbClr val="1F2DA8"/>
                </a:solidFill>
                <a:latin typeface="微软雅黑" panose="020B0503020204020204" charset="-122"/>
                <a:ea typeface="微软雅黑" panose="020B0503020204020204" charset="-122"/>
                <a:cs typeface="微软雅黑" panose="020B0503020204020204" charset="-122"/>
                <a:sym typeface="+mn-ea"/>
              </a:rPr>
              <a:t>保障子女享有教育的权利；</a:t>
            </a:r>
            <a:endParaRPr lang="zh-CN" altLang="en-US" sz="2800" b="1" kern="0">
              <a:solidFill>
                <a:srgbClr val="1F2DA8"/>
              </a:solidFill>
              <a:latin typeface="微软雅黑" panose="020B0503020204020204" charset="-122"/>
              <a:ea typeface="微软雅黑" panose="020B0503020204020204" charset="-122"/>
              <a:cs typeface="微软雅黑" panose="020B0503020204020204" charset="-122"/>
              <a:sym typeface="+mn-ea"/>
            </a:endParaRPr>
          </a:p>
          <a:p>
            <a:pPr eaLnBrk="0" latinLnBrk="1" hangingPunct="0">
              <a:lnSpc>
                <a:spcPts val="2880"/>
              </a:lnSpc>
              <a:spcBef>
                <a:spcPct val="0"/>
              </a:spcBef>
            </a:pPr>
            <a:r>
              <a:rPr lang="zh-CN" altLang="en-US" sz="2800" b="1" kern="0">
                <a:solidFill>
                  <a:srgbClr val="000000"/>
                </a:solidFill>
                <a:latin typeface="微软雅黑" panose="020B0503020204020204" charset="-122"/>
                <a:ea typeface="微软雅黑" panose="020B0503020204020204" charset="-122"/>
                <a:cs typeface="微软雅黑" panose="020B0503020204020204" charset="-122"/>
                <a:sym typeface="+mn-ea"/>
              </a:rPr>
              <a:t>权利里的“教育”是指</a:t>
            </a:r>
            <a:r>
              <a:rPr lang="zh-CN" altLang="en-US" sz="2800" b="1" kern="0">
                <a:solidFill>
                  <a:srgbClr val="1F2DA8"/>
                </a:solidFill>
                <a:latin typeface="微软雅黑" panose="020B0503020204020204" charset="-122"/>
                <a:ea typeface="微软雅黑" panose="020B0503020204020204" charset="-122"/>
                <a:cs typeface="微软雅黑" panose="020B0503020204020204" charset="-122"/>
                <a:sym typeface="+mn-ea"/>
              </a:rPr>
              <a:t>对未成年子女的必要约束、管教和引导</a:t>
            </a:r>
            <a:endParaRPr lang="zh-CN" altLang="en-US" sz="2800" b="1" kern="0">
              <a:solidFill>
                <a:srgbClr val="1F2DA8"/>
              </a:solidFill>
              <a:latin typeface="宋体" panose="02010600030101010101" pitchFamily="2" charset="-122"/>
              <a:ea typeface="宋体" panose="02010600030101010101" pitchFamily="2" charset="-122"/>
              <a:cs typeface="宋体" panose="02010600030101010101" pitchFamily="2" charset="-122"/>
              <a:sym typeface="+mn-ea"/>
            </a:endParaRPr>
          </a:p>
          <a:p>
            <a:pPr eaLnBrk="0" latinLnBrk="1" hangingPunct="0">
              <a:lnSpc>
                <a:spcPts val="2880"/>
              </a:lnSpc>
              <a:spcBef>
                <a:spcPct val="0"/>
              </a:spcBef>
            </a:pPr>
            <a:endParaRPr lang="zh-CN" altLang="en-US" sz="2800" b="1" kern="0">
              <a:solidFill>
                <a:srgbClr val="1F2DA8"/>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圆角矩形 50"/>
          <p:cNvSpPr/>
          <p:nvPr>
            <p:custDataLst>
              <p:tags r:id="rId4"/>
            </p:custDataLst>
          </p:nvPr>
        </p:nvSpPr>
        <p:spPr>
          <a:xfrm>
            <a:off x="2197735" y="3277870"/>
            <a:ext cx="7844155" cy="628650"/>
          </a:xfrm>
          <a:prstGeom prst="roundRect">
            <a:avLst>
              <a:gd name="adj" fmla="val 50000"/>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sz="3200" b="1" strike="noStrike" noProof="1">
                <a:solidFill>
                  <a:schemeClr val="bg1"/>
                </a:solidFill>
                <a:latin typeface="微软雅黑" panose="020B0503020204020204" charset="-122"/>
                <a:ea typeface="微软雅黑" panose="020B0503020204020204" charset="-122"/>
                <a:sym typeface="Arial" panose="020B0604020202020204" pitchFamily="34" charset="0"/>
              </a:rPr>
              <a:t>拓展：</a:t>
            </a:r>
            <a:r>
              <a:rPr lang="zh-CN" altLang="en-US" sz="3200" b="1" strike="noStrike" noProof="1">
                <a:solidFill>
                  <a:schemeClr val="bg1"/>
                </a:solidFill>
                <a:latin typeface="微软雅黑" panose="020B0503020204020204" charset="-122"/>
                <a:ea typeface="微软雅黑" panose="020B0503020204020204" charset="-122"/>
                <a:sym typeface="Arial" panose="020B0604020202020204" pitchFamily="34" charset="0"/>
              </a:rPr>
              <a:t>法律对父母子女关系的特别规定</a:t>
            </a:r>
            <a:endParaRPr lang="zh-CN" altLang="en-US" sz="3200" b="1" strike="noStrike" noProof="1">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4" name="文本框 3"/>
          <p:cNvSpPr txBox="1"/>
          <p:nvPr>
            <p:custDataLst>
              <p:tags r:id="rId5"/>
            </p:custDataLst>
          </p:nvPr>
        </p:nvSpPr>
        <p:spPr>
          <a:xfrm>
            <a:off x="175260" y="3989705"/>
            <a:ext cx="11969750" cy="2181225"/>
          </a:xfrm>
          <a:prstGeom prst="rect">
            <a:avLst/>
          </a:prstGeom>
          <a:noFill/>
          <a:ln w="12700">
            <a:solidFill>
              <a:schemeClr val="tx1"/>
            </a:solidFill>
          </a:ln>
        </p:spPr>
        <p:txBody>
          <a:bodyPr wrap="square" rtlCol="0" anchor="t">
            <a:spAutoFit/>
          </a:bodyPr>
          <a:lstStyle/>
          <a:p>
            <a:pPr indent="0" fontAlgn="auto">
              <a:lnSpc>
                <a:spcPts val="3260"/>
              </a:lnSpc>
              <a:spcBef>
                <a:spcPct val="0"/>
              </a:spcBef>
              <a:spcAft>
                <a:spcPct val="0"/>
              </a:spcAft>
            </a:pPr>
            <a:r>
              <a:rPr lang="zh-CN" altLang="en-US" sz="2400" b="1">
                <a:latin typeface="微软雅黑" panose="020B0503020204020204" charset="-122"/>
                <a:ea typeface="微软雅黑" panose="020B0503020204020204" charset="-122"/>
                <a:cs typeface="微软雅黑" panose="020B0503020204020204" charset="-122"/>
                <a:sym typeface="+mn-ea"/>
              </a:rPr>
              <a:t>父母对子女不履行义务的处理：</a:t>
            </a:r>
            <a:endParaRPr lang="en-US" altLang="zh-CN" sz="2400" b="1">
              <a:solidFill>
                <a:srgbClr val="7030A0"/>
              </a:solidFill>
              <a:latin typeface="微软雅黑" panose="020B0503020204020204" charset="-122"/>
              <a:ea typeface="微软雅黑" panose="020B0503020204020204" charset="-122"/>
              <a:cs typeface="微软雅黑" panose="020B0503020204020204" charset="-122"/>
            </a:endParaRPr>
          </a:p>
          <a:p>
            <a:pPr indent="0" fontAlgn="auto">
              <a:lnSpc>
                <a:spcPts val="3260"/>
              </a:lnSpc>
              <a:spcBef>
                <a:spcPct val="0"/>
              </a:spcBef>
              <a:spcAft>
                <a:spcPct val="0"/>
              </a:spcAft>
            </a:pPr>
            <a:r>
              <a:rPr lang="en-US" altLang="zh-CN" sz="2400" b="1">
                <a:latin typeface="楷体" panose="02010609060101010101" charset="-122"/>
                <a:ea typeface="楷体" panose="02010609060101010101" charset="-122"/>
                <a:cs typeface="微软雅黑" panose="020B0503020204020204" charset="-122"/>
                <a:sym typeface="+mn-ea"/>
              </a:rPr>
              <a:t>A.</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父母不履行抚养义务时</a:t>
            </a:r>
            <a:r>
              <a:rPr lang="zh-CN" altLang="en-US" sz="2400" b="1">
                <a:latin typeface="微软雅黑" panose="020B0503020204020204" charset="-122"/>
                <a:ea typeface="微软雅黑" panose="020B0503020204020204" charset="-122"/>
                <a:cs typeface="微软雅黑" panose="020B0503020204020204" charset="-122"/>
                <a:sym typeface="+mn-ea"/>
              </a:rPr>
              <a:t>，未成年的或不能独立生活的</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子女</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有要求付给抚养费的权利</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smtClean="0">
                <a:latin typeface="微软雅黑" panose="020B0503020204020204" charset="-122"/>
                <a:ea typeface="微软雅黑" panose="020B0503020204020204" charset="-122"/>
                <a:cs typeface="微软雅黑" panose="020B0503020204020204" charset="-122"/>
                <a:sym typeface="+mn-ea"/>
              </a:rPr>
              <a:t>（注：</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抚养费</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用包括</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生活费、教育费、医疗费</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等</a:t>
            </a:r>
            <a:r>
              <a:rPr lang="zh-CN" altLang="en-US" sz="24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ts val="3260"/>
              </a:lnSpc>
              <a:spcBef>
                <a:spcPct val="0"/>
              </a:spcBef>
              <a:spcAft>
                <a:spcPct val="0"/>
              </a:spcAft>
            </a:pPr>
            <a:r>
              <a:rPr lang="en-US" altLang="zh-CN" sz="2400" b="1">
                <a:latin typeface="楷体" panose="02010609060101010101" charset="-122"/>
                <a:ea typeface="楷体" panose="02010609060101010101" charset="-122"/>
                <a:cs typeface="微软雅黑" panose="020B0503020204020204" charset="-122"/>
                <a:sym typeface="+mn-ea"/>
              </a:rPr>
              <a:t>B.</a:t>
            </a:r>
            <a:r>
              <a:rPr lang="zh-CN" altLang="en-US" sz="2400" b="1">
                <a:latin typeface="微软雅黑" panose="020B0503020204020204" charset="-122"/>
                <a:ea typeface="微软雅黑" panose="020B0503020204020204" charset="-122"/>
                <a:cs typeface="微软雅黑" panose="020B0503020204020204" charset="-122"/>
                <a:sym typeface="+mn-ea"/>
              </a:rPr>
              <a:t>因迫索抚养费而发生的</a:t>
            </a:r>
            <a:r>
              <a:rPr lang="zh-CN" altLang="en-US" sz="2400" b="1">
                <a:solidFill>
                  <a:srgbClr val="00B050"/>
                </a:solidFill>
                <a:latin typeface="微软雅黑" panose="020B0503020204020204" charset="-122"/>
                <a:ea typeface="微软雅黑" panose="020B0503020204020204" charset="-122"/>
                <a:cs typeface="微软雅黑" panose="020B0503020204020204" charset="-122"/>
                <a:sym typeface="+mn-ea"/>
              </a:rPr>
              <a:t>纠纷</a:t>
            </a:r>
            <a:r>
              <a:rPr lang="zh-CN" altLang="en-US" sz="2400" b="1">
                <a:latin typeface="微软雅黑" panose="020B0503020204020204" charset="-122"/>
                <a:ea typeface="微软雅黑" panose="020B0503020204020204" charset="-122"/>
                <a:cs typeface="微软雅黑" panose="020B0503020204020204" charset="-122"/>
                <a:sym typeface="+mn-ea"/>
              </a:rPr>
              <a:t>，可由有关部门进行</a:t>
            </a:r>
            <a:r>
              <a:rPr lang="zh-CN" altLang="en-US" sz="2400" b="1">
                <a:solidFill>
                  <a:srgbClr val="00B050"/>
                </a:solidFill>
                <a:latin typeface="微软雅黑" panose="020B0503020204020204" charset="-122"/>
                <a:ea typeface="微软雅黑" panose="020B0503020204020204" charset="-122"/>
                <a:cs typeface="微软雅黑" panose="020B0503020204020204" charset="-122"/>
                <a:sym typeface="+mn-ea"/>
              </a:rPr>
              <a:t>调解</a:t>
            </a:r>
            <a:r>
              <a:rPr lang="zh-CN" altLang="en-US" sz="2400" b="1">
                <a:latin typeface="微软雅黑" panose="020B0503020204020204" charset="-122"/>
                <a:ea typeface="微软雅黑" panose="020B0503020204020204" charset="-122"/>
                <a:cs typeface="微软雅黑" panose="020B0503020204020204" charset="-122"/>
                <a:sym typeface="+mn-ea"/>
              </a:rPr>
              <a:t>，也可由人民法院依</a:t>
            </a:r>
            <a:r>
              <a:rPr lang="zh-CN" altLang="en-US" sz="2400" b="1">
                <a:solidFill>
                  <a:srgbClr val="00B050"/>
                </a:solidFill>
                <a:latin typeface="微软雅黑" panose="020B0503020204020204" charset="-122"/>
                <a:ea typeface="微软雅黑" panose="020B0503020204020204" charset="-122"/>
                <a:cs typeface="微软雅黑" panose="020B0503020204020204" charset="-122"/>
                <a:sym typeface="+mn-ea"/>
              </a:rPr>
              <a:t>诉讼</a:t>
            </a:r>
            <a:r>
              <a:rPr lang="zh-CN" altLang="en-US" sz="2400" b="1">
                <a:latin typeface="微软雅黑" panose="020B0503020204020204" charset="-122"/>
                <a:ea typeface="微软雅黑" panose="020B0503020204020204" charset="-122"/>
                <a:cs typeface="微软雅黑" panose="020B0503020204020204" charset="-122"/>
                <a:sym typeface="+mn-ea"/>
              </a:rPr>
              <a:t>程序处理。对拒绝抚养、情节恶劣，</a:t>
            </a:r>
            <a:r>
              <a:rPr lang="zh-CN" altLang="en-US" sz="2400" b="1">
                <a:solidFill>
                  <a:srgbClr val="00B050"/>
                </a:solidFill>
                <a:latin typeface="微软雅黑" panose="020B0503020204020204" charset="-122"/>
                <a:ea typeface="微软雅黑" panose="020B0503020204020204" charset="-122"/>
                <a:cs typeface="微软雅黑" panose="020B0503020204020204" charset="-122"/>
                <a:sym typeface="+mn-ea"/>
              </a:rPr>
              <a:t>构成犯罪的，应依法追究刑事责任</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6"/>
            </p:custDataLst>
          </p:nvPr>
        </p:nvSpPr>
        <p:spPr>
          <a:xfrm>
            <a:off x="3903980" y="6254115"/>
            <a:ext cx="5676900" cy="460375"/>
          </a:xfrm>
          <a:prstGeom prst="rect">
            <a:avLst/>
          </a:prstGeom>
          <a:noFill/>
        </p:spPr>
        <p:txBody>
          <a:bodyPr wrap="square" rtlCol="0" anchor="t">
            <a:spAutoFit/>
          </a:bodyPr>
          <a:lstStyle/>
          <a:p>
            <a:r>
              <a:rPr lang="zh-CN" altLang="en-US" sz="2400" b="1">
                <a:solidFill>
                  <a:srgbClr val="0000CC"/>
                </a:solidFill>
                <a:highlight>
                  <a:srgbClr val="FFFF00"/>
                </a:highlight>
                <a:latin typeface="微软雅黑" panose="020B0503020204020204" charset="-122"/>
                <a:ea typeface="微软雅黑" panose="020B0503020204020204" charset="-122"/>
                <a:sym typeface="+mn-ea"/>
              </a:rPr>
              <a:t>（不能仲裁！不适用诉讼时效的规定）</a:t>
            </a:r>
            <a:endParaRPr lang="zh-CN" altLang="en-US" sz="2400" b="1">
              <a:solidFill>
                <a:srgbClr val="0000CC"/>
              </a:solidFill>
              <a:highlight>
                <a:srgbClr val="FFFF00"/>
              </a:highlight>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4" grpId="0" animBg="1"/>
      <p:bldP spid="17" grpId="0" animBg="1"/>
      <p:bldP spid="4" grpId="0" animBg="1"/>
      <p:bldP spid="5" grpId="0"/>
    </p:bldLst>
  </p:timing>
</p:sld>
</file>

<file path=ppt/tags/tag1.xml><?xml version="1.0" encoding="utf-8"?>
<p:tagLst xmlns:p="http://schemas.openxmlformats.org/presentationml/2006/main">
  <p:tag name="AS_UNIQUEID" val="213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213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464"/>
</p:tagLst>
</file>

<file path=ppt/tags/tag101.xml><?xml version="1.0" encoding="utf-8"?>
<p:tagLst xmlns:p="http://schemas.openxmlformats.org/presentationml/2006/main">
  <p:tag name="AS_UNIQUEID" val="465"/>
</p:tagLst>
</file>

<file path=ppt/tags/tag102.xml><?xml version="1.0" encoding="utf-8"?>
<p:tagLst xmlns:p="http://schemas.openxmlformats.org/presentationml/2006/main">
  <p:tag name="AS_UNIQUEID" val="466"/>
</p:tagLst>
</file>

<file path=ppt/tags/tag103.xml><?xml version="1.0" encoding="utf-8"?>
<p:tagLst xmlns:p="http://schemas.openxmlformats.org/presentationml/2006/main">
  <p:tag name="AS_UNIQUEID" val="467"/>
</p:tagLst>
</file>

<file path=ppt/tags/tag104.xml><?xml version="1.0" encoding="utf-8"?>
<p:tagLst xmlns:p="http://schemas.openxmlformats.org/presentationml/2006/main">
  <p:tag name="AS_UNIQUEID" val="263"/>
</p:tagLst>
</file>

<file path=ppt/tags/tag105.xml><?xml version="1.0" encoding="utf-8"?>
<p:tagLst xmlns:p="http://schemas.openxmlformats.org/presentationml/2006/main">
  <p:tag name="AS_UNIQUEID" val="21436"/>
</p:tagLst>
</file>

<file path=ppt/tags/tag106.xml><?xml version="1.0" encoding="utf-8"?>
<p:tagLst xmlns:p="http://schemas.openxmlformats.org/presentationml/2006/main">
  <p:tag name="AS_UNIQUEID" val="454"/>
</p:tagLst>
</file>

<file path=ppt/tags/tag107.xml><?xml version="1.0" encoding="utf-8"?>
<p:tagLst xmlns:p="http://schemas.openxmlformats.org/presentationml/2006/main">
  <p:tag name="AS_UNIQUEID" val="455"/>
</p:tagLst>
</file>

<file path=ppt/tags/tag108.xml><?xml version="1.0" encoding="utf-8"?>
<p:tagLst xmlns:p="http://schemas.openxmlformats.org/presentationml/2006/main">
  <p:tag name="AS_UNIQUEID" val="456"/>
</p:tagLst>
</file>

<file path=ppt/tags/tag109.xml><?xml version="1.0" encoding="utf-8"?>
<p:tagLst xmlns:p="http://schemas.openxmlformats.org/presentationml/2006/main">
  <p:tag name="AS_UNIQUEID" val="17649"/>
  <p:tag name="KSO_WM_BEAUTIFY_FLAG" val=""/>
</p:tagLst>
</file>

<file path=ppt/tags/tag11.xml><?xml version="1.0" encoding="utf-8"?>
<p:tagLst xmlns:p="http://schemas.openxmlformats.org/presentationml/2006/main">
  <p:tag name="AS_UNIQUEID" val="213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5826"/>
  <p:tag name="KSO_WM_BEAUTIFY_FLAG" val=""/>
</p:tagLst>
</file>

<file path=ppt/tags/tag111.xml><?xml version="1.0" encoding="utf-8"?>
<p:tagLst xmlns:p="http://schemas.openxmlformats.org/presentationml/2006/main">
  <p:tag name="AS_UNIQUEID" val="14551"/>
  <p:tag name="KSO_WM_BEAUTIFY_FLAG" val=""/>
</p:tagLst>
</file>

<file path=ppt/tags/tag112.xml><?xml version="1.0" encoding="utf-8"?>
<p:tagLst xmlns:p="http://schemas.openxmlformats.org/presentationml/2006/main">
  <p:tag name="AS_UNIQUEID" val="21411"/>
</p:tagLst>
</file>

<file path=ppt/tags/tag113.xml><?xml version="1.0" encoding="utf-8"?>
<p:tagLst xmlns:p="http://schemas.openxmlformats.org/presentationml/2006/main">
  <p:tag name="AS_UNIQUEID" val="21412"/>
</p:tagLst>
</file>

<file path=ppt/tags/tag114.xml><?xml version="1.0" encoding="utf-8"?>
<p:tagLst xmlns:p="http://schemas.openxmlformats.org/presentationml/2006/main">
  <p:tag name="AS_UNIQUEID" val="29"/>
</p:tagLst>
</file>

<file path=ppt/tags/tag115.xml><?xml version="1.0" encoding="utf-8"?>
<p:tagLst xmlns:p="http://schemas.openxmlformats.org/presentationml/2006/main">
  <p:tag name="AS_UNIQUEID" val="21"/>
</p:tagLst>
</file>

<file path=ppt/tags/tag116.xml><?xml version="1.0" encoding="utf-8"?>
<p:tagLst xmlns:p="http://schemas.openxmlformats.org/presentationml/2006/main">
  <p:tag name="AS_UNIQUEID" val="1667"/>
</p:tagLst>
</file>

<file path=ppt/tags/tag117.xml><?xml version="1.0" encoding="utf-8"?>
<p:tagLst xmlns:p="http://schemas.openxmlformats.org/presentationml/2006/main">
  <p:tag name="AS_UNIQUEID" val="21"/>
</p:tagLst>
</file>

<file path=ppt/tags/tag118.xml><?xml version="1.0" encoding="utf-8"?>
<p:tagLst xmlns:p="http://schemas.openxmlformats.org/presentationml/2006/main">
  <p:tag name="AS_UNIQUEID" val="3009"/>
</p:tagLst>
</file>

<file path=ppt/tags/tag119.xml><?xml version="1.0" encoding="utf-8"?>
<p:tagLst xmlns:p="http://schemas.openxmlformats.org/presentationml/2006/main">
  <p:tag name="AS_UNIQUEID" val="1490"/>
  <p:tag name="KSO_WM_BEAUTIFY_FLAG" val=""/>
</p:tagLst>
</file>

<file path=ppt/tags/tag12.xml><?xml version="1.0" encoding="utf-8"?>
<p:tagLst xmlns:p="http://schemas.openxmlformats.org/presentationml/2006/main">
  <p:tag name="AS_UNIQUEID" val="213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3010"/>
  <p:tag name="KSO_WM_BEAUTIFY_FLAG" va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AS_UNIQUEID" val="7994"/>
</p:tagLst>
</file>

<file path=ppt/tags/tag123.xml><?xml version="1.0" encoding="utf-8"?>
<p:tagLst xmlns:p="http://schemas.openxmlformats.org/presentationml/2006/main">
  <p:tag name="AS_UNIQUEID" val="20962"/>
  <p:tag name="KSO_WM_DIAGRAM_VIRTUALLY_FRAME" val="{&quot;height&quot;:545.7092125984252,&quot;left&quot;:30.790472440944882,&quot;top&quot;:82.93669291338583,&quot;width&quot;:887.4595275590551}"/>
</p:tagLst>
</file>

<file path=ppt/tags/tag124.xml><?xml version="1.0" encoding="utf-8"?>
<p:tagLst xmlns:p="http://schemas.openxmlformats.org/presentationml/2006/main">
  <p:tag name="AS_UNIQUEID" val="973"/>
  <p:tag name="KSO_WM_DIAGRAM_VIRTUALLY_FRAME" val="{&quot;height&quot;:545.7092125984252,&quot;left&quot;:30.790472440944882,&quot;top&quot;:82.93669291338583,&quot;width&quot;:887.459527559055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5.xml><?xml version="1.0" encoding="utf-8"?>
<p:tagLst xmlns:p="http://schemas.openxmlformats.org/presentationml/2006/main">
  <p:tag name="AS_UNIQUEID" val="20963"/>
  <p:tag name="KSO_WM_DIAGRAM_VIRTUALLY_FRAME" val="{&quot;height&quot;:545.7092125984252,&quot;left&quot;:30.790472440944882,&quot;top&quot;:82.93669291338583,&quot;width&quot;:887.4595275590551}"/>
</p:tagLst>
</file>

<file path=ppt/tags/tag126.xml><?xml version="1.0" encoding="utf-8"?>
<p:tagLst xmlns:p="http://schemas.openxmlformats.org/presentationml/2006/main">
  <p:tag name="AS_UNIQUEID" val="973"/>
  <p:tag name="KSO_WM_DIAGRAM_VIRTUALLY_FRAME" val="{&quot;height&quot;:545.7092125984252,&quot;left&quot;:30.790472440944882,&quot;top&quot;:82.93669291338583,&quot;width&quot;:887.459527559055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7.xml><?xml version="1.0" encoding="utf-8"?>
<p:tagLst xmlns:p="http://schemas.openxmlformats.org/presentationml/2006/main">
  <p:tag name="AS_UNIQUEID" val="20964"/>
  <p:tag name="KSO_WM_DIAGRAM_VIRTUALLY_FRAME" val="{&quot;height&quot;:545.7092125984252,&quot;left&quot;:30.790472440944882,&quot;top&quot;:82.93669291338583,&quot;width&quot;:887.4595275590551}"/>
</p:tagLst>
</file>

<file path=ppt/tags/tag128.xml><?xml version="1.0" encoding="utf-8"?>
<p:tagLst xmlns:p="http://schemas.openxmlformats.org/presentationml/2006/main">
  <p:tag name="AS_UNIQUEID" val="973"/>
  <p:tag name="KSO_WM_DIAGRAM_VIRTUALLY_FRAME" val="{&quot;height&quot;:545.7092125984252,&quot;left&quot;:30.790472440944882,&quot;top&quot;:82.93669291338583,&quot;width&quot;:887.459527559055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9.xml><?xml version="1.0" encoding="utf-8"?>
<p:tagLst xmlns:p="http://schemas.openxmlformats.org/presentationml/2006/main">
  <p:tag name="AS_UNIQUEID" val="7994"/>
</p:tagLst>
</file>

<file path=ppt/tags/tag13.xml><?xml version="1.0" encoding="utf-8"?>
<p:tagLst xmlns:p="http://schemas.openxmlformats.org/presentationml/2006/main">
  <p:tag name="AS_UNIQUEID" val="213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20966"/>
</p:tagLst>
</file>

<file path=ppt/tags/tag131.xml><?xml version="1.0" encoding="utf-8"?>
<p:tagLst xmlns:p="http://schemas.openxmlformats.org/presentationml/2006/main">
  <p:tag name="AS_UNIQUEID" val="96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32.xml><?xml version="1.0" encoding="utf-8"?>
<p:tagLst xmlns:p="http://schemas.openxmlformats.org/presentationml/2006/main">
  <p:tag name="AS_UNIQUEID" val="958"/>
</p:tagLst>
</file>

<file path=ppt/tags/tag133.xml><?xml version="1.0" encoding="utf-8"?>
<p:tagLst xmlns:p="http://schemas.openxmlformats.org/presentationml/2006/main">
  <p:tag name="AS_UNIQUEID" val="1490"/>
</p:tagLst>
</file>

<file path=ppt/tags/tag134.xml><?xml version="1.0" encoding="utf-8"?>
<p:tagLst xmlns:p="http://schemas.openxmlformats.org/presentationml/2006/main">
  <p:tag name="AS_UNIQUEID" val="8521"/>
</p:tagLst>
</file>

<file path=ppt/tags/tag135.xml><?xml version="1.0" encoding="utf-8"?>
<p:tagLst xmlns:p="http://schemas.openxmlformats.org/presentationml/2006/main">
  <p:tag name="AS_UNIQUEID" val="1370"/>
</p:tagLst>
</file>

<file path=ppt/tags/tag136.xml><?xml version="1.0" encoding="utf-8"?>
<p:tagLst xmlns:p="http://schemas.openxmlformats.org/presentationml/2006/main">
  <p:tag name="AS_UNIQUEID" val="21417"/>
</p:tagLst>
</file>

<file path=ppt/tags/tag137.xml><?xml version="1.0" encoding="utf-8"?>
<p:tagLst xmlns:p="http://schemas.openxmlformats.org/presentationml/2006/main">
  <p:tag name="AS_UNIQUEID" val="19303"/>
</p:tagLst>
</file>

<file path=ppt/tags/tag138.xml><?xml version="1.0" encoding="utf-8"?>
<p:tagLst xmlns:p="http://schemas.openxmlformats.org/presentationml/2006/main">
  <p:tag name="AS_UNIQUEID" val="2994"/>
</p:tagLst>
</file>

<file path=ppt/tags/tag139.xml><?xml version="1.0" encoding="utf-8"?>
<p:tagLst xmlns:p="http://schemas.openxmlformats.org/presentationml/2006/main">
  <p:tag name="AS_UNIQUEID" val="2995"/>
</p:tagLst>
</file>

<file path=ppt/tags/tag14.xml><?xml version="1.0" encoding="utf-8"?>
<p:tagLst xmlns:p="http://schemas.openxmlformats.org/presentationml/2006/main">
  <p:tag name="AS_UNIQUEID" val="213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2996"/>
</p:tagLst>
</file>

<file path=ppt/tags/tag141.xml><?xml version="1.0" encoding="utf-8"?>
<p:tagLst xmlns:p="http://schemas.openxmlformats.org/presentationml/2006/main">
  <p:tag name="AS_UNIQUEID" val="458"/>
</p:tagLst>
</file>

<file path=ppt/tags/tag142.xml><?xml version="1.0" encoding="utf-8"?>
<p:tagLst xmlns:p="http://schemas.openxmlformats.org/presentationml/2006/main">
  <p:tag name="AS_UNIQUEID" val="459"/>
</p:tagLst>
</file>

<file path=ppt/tags/tag143.xml><?xml version="1.0" encoding="utf-8"?>
<p:tagLst xmlns:p="http://schemas.openxmlformats.org/presentationml/2006/main">
  <p:tag name="AS_UNIQUEID" val="460"/>
</p:tagLst>
</file>

<file path=ppt/tags/tag144.xml><?xml version="1.0" encoding="utf-8"?>
<p:tagLst xmlns:p="http://schemas.openxmlformats.org/presentationml/2006/main">
  <p:tag name="AS_UNIQUEID" val="461"/>
</p:tagLst>
</file>

<file path=ppt/tags/tag145.xml><?xml version="1.0" encoding="utf-8"?>
<p:tagLst xmlns:p="http://schemas.openxmlformats.org/presentationml/2006/main">
  <p:tag name="AS_UNIQUEID" val="464"/>
</p:tagLst>
</file>

<file path=ppt/tags/tag146.xml><?xml version="1.0" encoding="utf-8"?>
<p:tagLst xmlns:p="http://schemas.openxmlformats.org/presentationml/2006/main">
  <p:tag name="AS_UNIQUEID" val="465"/>
</p:tagLst>
</file>

<file path=ppt/tags/tag147.xml><?xml version="1.0" encoding="utf-8"?>
<p:tagLst xmlns:p="http://schemas.openxmlformats.org/presentationml/2006/main">
  <p:tag name="AS_UNIQUEID" val="466"/>
</p:tagLst>
</file>

<file path=ppt/tags/tag148.xml><?xml version="1.0" encoding="utf-8"?>
<p:tagLst xmlns:p="http://schemas.openxmlformats.org/presentationml/2006/main">
  <p:tag name="AS_UNIQUEID" val="467"/>
</p:tagLst>
</file>

<file path=ppt/tags/tag149.xml><?xml version="1.0" encoding="utf-8"?>
<p:tagLst xmlns:p="http://schemas.openxmlformats.org/presentationml/2006/main">
  <p:tag name="AS_UNIQUEID" val="263"/>
</p:tagLst>
</file>

<file path=ppt/tags/tag15.xml><?xml version="1.0" encoding="utf-8"?>
<p:tagLst xmlns:p="http://schemas.openxmlformats.org/presentationml/2006/main">
  <p:tag name="AS_UNIQUEID" val="213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454"/>
</p:tagLst>
</file>

<file path=ppt/tags/tag151.xml><?xml version="1.0" encoding="utf-8"?>
<p:tagLst xmlns:p="http://schemas.openxmlformats.org/presentationml/2006/main">
  <p:tag name="AS_UNIQUEID" val="455"/>
</p:tagLst>
</file>

<file path=ppt/tags/tag152.xml><?xml version="1.0" encoding="utf-8"?>
<p:tagLst xmlns:p="http://schemas.openxmlformats.org/presentationml/2006/main">
  <p:tag name="AS_UNIQUEID" val="456"/>
</p:tagLst>
</file>

<file path=ppt/tags/tag153.xml><?xml version="1.0" encoding="utf-8"?>
<p:tagLst xmlns:p="http://schemas.openxmlformats.org/presentationml/2006/main">
  <p:tag name="AS_UNIQUEID" val="958"/>
</p:tagLst>
</file>

<file path=ppt/tags/tag154.xml><?xml version="1.0" encoding="utf-8"?>
<p:tagLst xmlns:p="http://schemas.openxmlformats.org/presentationml/2006/main">
  <p:tag name="AS_UNIQUEID" val="1490"/>
</p:tagLst>
</file>

<file path=ppt/tags/tag155.xml><?xml version="1.0" encoding="utf-8"?>
<p:tagLst xmlns:p="http://schemas.openxmlformats.org/presentationml/2006/main">
  <p:tag name="AS_UNIQUEID" val="7664"/>
</p:tagLst>
</file>

<file path=ppt/tags/tag156.xml><?xml version="1.0" encoding="utf-8"?>
<p:tagLst xmlns:p="http://schemas.openxmlformats.org/presentationml/2006/main">
  <p:tag name="AS_UNIQUEID" val="21422"/>
</p:tagLst>
</file>

<file path=ppt/tags/tag157.xml><?xml version="1.0" encoding="utf-8"?>
<p:tagLst xmlns:p="http://schemas.openxmlformats.org/presentationml/2006/main">
  <p:tag name="AS_UNIQUEID" val="21423"/>
</p:tagLst>
</file>

<file path=ppt/tags/tag158.xml><?xml version="1.0" encoding="utf-8"?>
<p:tagLst xmlns:p="http://schemas.openxmlformats.org/presentationml/2006/main">
  <p:tag name="AS_UNIQUEID" val="2956"/>
</p:tagLst>
</file>

<file path=ppt/tags/tag159.xml><?xml version="1.0" encoding="utf-8"?>
<p:tagLst xmlns:p="http://schemas.openxmlformats.org/presentationml/2006/main">
  <p:tag name="AS_UNIQUEID" val="2994"/>
</p:tagLst>
</file>

<file path=ppt/tags/tag16.xml><?xml version="1.0" encoding="utf-8"?>
<p:tagLst xmlns:p="http://schemas.openxmlformats.org/presentationml/2006/main">
  <p:tag name="AS_UNIQUEID" val="213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2995"/>
</p:tagLst>
</file>

<file path=ppt/tags/tag161.xml><?xml version="1.0" encoding="utf-8"?>
<p:tagLst xmlns:p="http://schemas.openxmlformats.org/presentationml/2006/main">
  <p:tag name="AS_UNIQUEID" val="2996"/>
</p:tagLst>
</file>

<file path=ppt/tags/tag162.xml><?xml version="1.0" encoding="utf-8"?>
<p:tagLst xmlns:p="http://schemas.openxmlformats.org/presentationml/2006/main">
  <p:tag name="AS_UNIQUEID" val="2990"/>
  <p:tag name="KSO_WM_BEAUTIFY_FLAG" val=""/>
  <p:tag name="KSO_WM_DIAGRAM_GROUP_CODE" val="l1-1"/>
  <p:tag name="KSO_WM_TAG_VERSION" val="1.0"/>
  <p:tag name="KSO_WM_TEMPLATE_CATEGORY" val="diagram"/>
  <p:tag name="KSO_WM_TEMPLATE_INDEX" val="20170599"/>
  <p:tag name="KSO_WM_UNIT_COMPATIBLE" val="0"/>
  <p:tag name="KSO_WM_UNIT_DIAGRAM_ISNUMVISUAL" val="0"/>
  <p:tag name="KSO_WM_UNIT_DIAGRAM_ISREFERUNIT" val="0"/>
  <p:tag name="KSO_WM_UNIT_HIGHLIGHT" val="0"/>
  <p:tag name="KSO_WM_UNIT_ID" val="diagram20170599_1*l_h_i*1_1_2"/>
  <p:tag name="KSO_WM_UNIT_LAYERLEVEL" val="1_1_1"/>
  <p:tag name="KSO_WM_UNIT_LINE_FILL_TYPE" val="2"/>
  <p:tag name="KSO_WM_UNIT_LINE_FORE_SCHEMECOLOR_INDEX" val="5"/>
</p:tagLst>
</file>

<file path=ppt/tags/tag163.xml><?xml version="1.0" encoding="utf-8"?>
<p:tagLst xmlns:p="http://schemas.openxmlformats.org/presentationml/2006/main">
  <p:tag name="AS_UNIQUEID" val="2991"/>
  <p:tag name="KSO_WM_BEAUTIFY_FLAG" val=""/>
  <p:tag name="KSO_WM_DIAGRAM_GROUP_CODE" val="l1-1"/>
  <p:tag name="KSO_WM_TAG_VERSION" val="1.0"/>
  <p:tag name="KSO_WM_TEMPLATE_CATEGORY" val="diagram"/>
  <p:tag name="KSO_WM_TEMPLATE_INDEX" val="20170599"/>
  <p:tag name="KSO_WM_UNIT_COMPATIBLE" val="0"/>
  <p:tag name="KSO_WM_UNIT_DIAGRAM_ISNUMVISUAL" val="0"/>
  <p:tag name="KSO_WM_UNIT_DIAGRAM_ISREFERUNIT" val="0"/>
  <p:tag name="KSO_WM_UNIT_HIGHLIGHT" val="0"/>
  <p:tag name="KSO_WM_UNIT_ID" val="diagram20170599_1*l_h_f*1_2_1"/>
  <p:tag name="KSO_WM_UNIT_LAYERLEVEL" val="1_1_1"/>
  <p:tag name="KSO_WM_UNIT_NOCLEAR" val="0"/>
  <p:tag name="KSO_WM_UNIT_PRESET_TEXT" val="单击此处添加文本具体内容，简明扼要的阐述您的观点。根据需要可酌情增减文字，以便观者准确的理解您传达的思想。"/>
  <p:tag name="KSO_WM_UNIT_SUBTYPE" val="a"/>
  <p:tag name="KSO_WM_UNIT_TEXT_FILL_FORE_SCHEMECOLOR_INDEX" val="14"/>
  <p:tag name="KSO_WM_UNIT_TEXT_FILL_TYPE" val="1"/>
  <p:tag name="KSO_WM_UNIT_VALUE" val="92"/>
</p:tagLst>
</file>

<file path=ppt/tags/tag164.xml><?xml version="1.0" encoding="utf-8"?>
<p:tagLst xmlns:p="http://schemas.openxmlformats.org/presentationml/2006/main">
  <p:tag name="AS_UNIQUEID" val="2992"/>
  <p:tag name="KSO_WM_BEAUTIFY_FLAG" val=""/>
  <p:tag name="KSO_WM_DIAGRAM_GROUP_CODE" val="l1-1"/>
  <p:tag name="KSO_WM_TAG_VERSION" val="1.0"/>
  <p:tag name="KSO_WM_TEMPLATE_CATEGORY" val="diagram"/>
  <p:tag name="KSO_WM_TEMPLATE_INDEX" val="20170599"/>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70599_1*l_h_i*1_1_1"/>
  <p:tag name="KSO_WM_UNIT_LAYERLEVEL" val="1_1_1"/>
  <p:tag name="KSO_WM_UNIT_SUBTYPE" val="d"/>
  <p:tag name="KSO_WM_UNIT_TEXT_FILL_FORE_SCHEMECOLOR_INDEX" val="14"/>
  <p:tag name="KSO_WM_UNIT_TEXT_FILL_TYPE" val="1"/>
</p:tagLst>
</file>

<file path=ppt/tags/tag165.xml><?xml version="1.0" encoding="utf-8"?>
<p:tagLst xmlns:p="http://schemas.openxmlformats.org/presentationml/2006/main">
  <p:tag name="AS_UNIQUEID" val="2993"/>
  <p:tag name="KSO_WM_BEAUTIFY_FLAG" val=""/>
</p:tagLst>
</file>

<file path=ppt/tags/tag166.xml><?xml version="1.0" encoding="utf-8"?>
<p:tagLst xmlns:p="http://schemas.openxmlformats.org/presentationml/2006/main">
  <p:tag name="AS_UNIQUEID" val="958"/>
</p:tagLst>
</file>

<file path=ppt/tags/tag167.xml><?xml version="1.0" encoding="utf-8"?>
<p:tagLst xmlns:p="http://schemas.openxmlformats.org/presentationml/2006/main">
  <p:tag name="AS_UNIQUEID" val="1490"/>
</p:tagLst>
</file>

<file path=ppt/tags/tag168.xml><?xml version="1.0" encoding="utf-8"?>
<p:tagLst xmlns:p="http://schemas.openxmlformats.org/presentationml/2006/main">
  <p:tag name="AS_UNIQUEID" val="19376"/>
</p:tagLst>
</file>

<file path=ppt/tags/tag169.xml><?xml version="1.0" encoding="utf-8"?>
<p:tagLst xmlns:p="http://schemas.openxmlformats.org/presentationml/2006/main">
  <p:tag name="AS_UNIQUEID" val="7664"/>
</p:tagLst>
</file>

<file path=ppt/tags/tag17.xml><?xml version="1.0" encoding="utf-8"?>
<p:tagLst xmlns:p="http://schemas.openxmlformats.org/presentationml/2006/main">
  <p:tag name="AS_UNIQUEID" val="213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3058"/>
</p:tagLst>
</file>

<file path=ppt/tags/tag171.xml><?xml version="1.0" encoding="utf-8"?>
<p:tagLst xmlns:p="http://schemas.openxmlformats.org/presentationml/2006/main">
  <p:tag name="AS_UNIQUEID" val="2994"/>
</p:tagLst>
</file>

<file path=ppt/tags/tag172.xml><?xml version="1.0" encoding="utf-8"?>
<p:tagLst xmlns:p="http://schemas.openxmlformats.org/presentationml/2006/main">
  <p:tag name="AS_UNIQUEID" val="2995"/>
</p:tagLst>
</file>

<file path=ppt/tags/tag173.xml><?xml version="1.0" encoding="utf-8"?>
<p:tagLst xmlns:p="http://schemas.openxmlformats.org/presentationml/2006/main">
  <p:tag name="AS_UNIQUEID" val="2996"/>
</p:tagLst>
</file>

<file path=ppt/tags/tag174.xml><?xml version="1.0" encoding="utf-8"?>
<p:tagLst xmlns:p="http://schemas.openxmlformats.org/presentationml/2006/main">
  <p:tag name="AS_UNIQUEID" val="1370"/>
</p:tagLst>
</file>

<file path=ppt/tags/tag175.xml><?xml version="1.0" encoding="utf-8"?>
<p:tagLst xmlns:p="http://schemas.openxmlformats.org/presentationml/2006/main">
  <p:tag name="AS_UNIQUEID" val="1661"/>
  <p:tag name="KSO_WM_BEAUTIFY_FLAG" val=""/>
  <p:tag name="KSO_WM_UNIT_TABLE_BEAUTIFY" val="smartTable{43230cfe-8f69-45c6-97e0-0337a335fa6f}"/>
  <p:tag name="TABLE_ENDDRAG_ORIGIN_RECT" val="929*397"/>
  <p:tag name="TABLE_ENDDRAG_RECT" val="12*68*929*397"/>
</p:tagLst>
</file>

<file path=ppt/tags/tag176.xml><?xml version="1.0" encoding="utf-8"?>
<p:tagLst xmlns:p="http://schemas.openxmlformats.org/presentationml/2006/main">
  <p:tag name="AS_UNIQUEID" val="1208"/>
  <p:tag name="KSO_WM_BEAUTIFY_FLAG" val=""/>
  <p:tag name="KSO_WM_UNIT_TEXT_FILL_FORE_SCHEMECOLOR_INDEX" val="13"/>
  <p:tag name="KSO_WM_UNIT_TEXT_FILL_FORE_SCHEMECOLOR_INDEX_BRIGHTNESS" val="0"/>
  <p:tag name="KSO_WM_UNIT_TEXT_FILL_TYPE" val="1"/>
</p:tagLst>
</file>

<file path=ppt/tags/tag177.xml><?xml version="1.0" encoding="utf-8"?>
<p:tagLst xmlns:p="http://schemas.openxmlformats.org/presentationml/2006/main">
  <p:tag name="AS_UNIQUEID" val="2994"/>
</p:tagLst>
</file>

<file path=ppt/tags/tag178.xml><?xml version="1.0" encoding="utf-8"?>
<p:tagLst xmlns:p="http://schemas.openxmlformats.org/presentationml/2006/main">
  <p:tag name="AS_UNIQUEID" val="2995"/>
</p:tagLst>
</file>

<file path=ppt/tags/tag179.xml><?xml version="1.0" encoding="utf-8"?>
<p:tagLst xmlns:p="http://schemas.openxmlformats.org/presentationml/2006/main">
  <p:tag name="AS_UNIQUEID" val="2996"/>
</p:tagLst>
</file>

<file path=ppt/tags/tag18.xml><?xml version="1.0" encoding="utf-8"?>
<p:tagLst xmlns:p="http://schemas.openxmlformats.org/presentationml/2006/main">
  <p:tag name="AS_UNIQUEID" val="213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61"/>
</p:tagLst>
</file>

<file path=ppt/tags/tag181.xml><?xml version="1.0" encoding="utf-8"?>
<p:tagLst xmlns:p="http://schemas.openxmlformats.org/presentationml/2006/main">
  <p:tag name="AS_UNIQUEID" val="1710"/>
</p:tagLst>
</file>

<file path=ppt/tags/tag182.xml><?xml version="1.0" encoding="utf-8"?>
<p:tagLst xmlns:p="http://schemas.openxmlformats.org/presentationml/2006/main">
  <p:tag name="AS_UNIQUEID" val="1672"/>
</p:tagLst>
</file>

<file path=ppt/tags/tag183.xml><?xml version="1.0" encoding="utf-8"?>
<p:tagLst xmlns:p="http://schemas.openxmlformats.org/presentationml/2006/main">
  <p:tag name="AS_UNIQUEID" val="2898"/>
  <p:tag name="KSO_WM_BEAUTIFY_FLAG" val=""/>
</p:tagLst>
</file>

<file path=ppt/tags/tag184.xml><?xml version="1.0" encoding="utf-8"?>
<p:tagLst xmlns:p="http://schemas.openxmlformats.org/presentationml/2006/main">
  <p:tag name="KSO_WM_BEAUTIFY_FLAG" val="#wm#"/>
  <p:tag name="KSO_WM_SPECIAL_SOURCE" val="bdnull"/>
  <p:tag name="KSO_WM_TEMPLATE_CATEGORY" val="custom"/>
  <p:tag name="KSO_WM_TEMPLATE_INDEX" val="20205081"/>
</p:tagLst>
</file>

<file path=ppt/tags/tag185.xml><?xml version="1.0" encoding="utf-8"?>
<p:tagLst xmlns:p="http://schemas.openxmlformats.org/presentationml/2006/main">
  <p:tag name="AS_UNIQUEID" val="6516"/>
</p:tagLst>
</file>

<file path=ppt/tags/tag186.xml><?xml version="1.0" encoding="utf-8"?>
<p:tagLst xmlns:p="http://schemas.openxmlformats.org/presentationml/2006/main">
  <p:tag name="AS_UNIQUEID" val="6517"/>
</p:tagLst>
</file>

<file path=ppt/tags/tag187.xml><?xml version="1.0" encoding="utf-8"?>
<p:tagLst xmlns:p="http://schemas.openxmlformats.org/presentationml/2006/main">
  <p:tag name="AS_UNIQUEID" val="6518"/>
</p:tagLst>
</file>

<file path=ppt/tags/tag188.xml><?xml version="1.0" encoding="utf-8"?>
<p:tagLst xmlns:p="http://schemas.openxmlformats.org/presentationml/2006/main">
  <p:tag name="AS_UNIQUEID" val="1370"/>
</p:tagLst>
</file>

<file path=ppt/tags/tag189.xml><?xml version="1.0" encoding="utf-8"?>
<p:tagLst xmlns:p="http://schemas.openxmlformats.org/presentationml/2006/main">
  <p:tag name="AS_UNIQUEID" val="19176"/>
</p:tagLst>
</file>

<file path=ppt/tags/tag19.xml><?xml version="1.0" encoding="utf-8"?>
<p:tagLst xmlns:p="http://schemas.openxmlformats.org/presentationml/2006/main">
  <p:tag name="AS_UNIQUEID" val="213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923"/>
</p:tagLst>
</file>

<file path=ppt/tags/tag191.xml><?xml version="1.0" encoding="utf-8"?>
<p:tagLst xmlns:p="http://schemas.openxmlformats.org/presentationml/2006/main">
  <p:tag name="AS_UNIQUEID" val="1046"/>
</p:tagLst>
</file>

<file path=ppt/tags/tag192.xml><?xml version="1.0" encoding="utf-8"?>
<p:tagLst xmlns:p="http://schemas.openxmlformats.org/presentationml/2006/main">
  <p:tag name="AS_UNIQUEID" val="5296"/>
</p:tagLst>
</file>

<file path=ppt/tags/tag193.xml><?xml version="1.0" encoding="utf-8"?>
<p:tagLst xmlns:p="http://schemas.openxmlformats.org/presentationml/2006/main">
  <p:tag name="AS_UNIQUEID" val="5297"/>
</p:tagLst>
</file>

<file path=ppt/tags/tag194.xml><?xml version="1.0" encoding="utf-8"?>
<p:tagLst xmlns:p="http://schemas.openxmlformats.org/presentationml/2006/main">
  <p:tag name="AS_UNIQUEID" val="5298"/>
</p:tagLst>
</file>

<file path=ppt/tags/tag195.xml><?xml version="1.0" encoding="utf-8"?>
<p:tagLst xmlns:p="http://schemas.openxmlformats.org/presentationml/2006/main">
  <p:tag name="AS_UNIQUEID" val="5299"/>
</p:tagLst>
</file>

<file path=ppt/tags/tag196.xml><?xml version="1.0" encoding="utf-8"?>
<p:tagLst xmlns:p="http://schemas.openxmlformats.org/presentationml/2006/main">
  <p:tag name="AS_UNIQUEID" val="4207"/>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197.xml><?xml version="1.0" encoding="utf-8"?>
<p:tagLst xmlns:p="http://schemas.openxmlformats.org/presentationml/2006/main">
  <p:tag name="AS_UNIQUEID" val="4207"/>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VALUE" val="460"/>
</p:tagLst>
</file>

<file path=ppt/tags/tag198.xml><?xml version="1.0" encoding="utf-8"?>
<p:tagLst xmlns:p="http://schemas.openxmlformats.org/presentationml/2006/main">
  <p:tag name="AS_UNIQUEID" val="13850"/>
</p:tagLst>
</file>

<file path=ppt/tags/tag199.xml><?xml version="1.0" encoding="utf-8"?>
<p:tagLst xmlns:p="http://schemas.openxmlformats.org/presentationml/2006/main">
  <p:tag name="AS_UNIQUEID" val="4245"/>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7*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2.xml><?xml version="1.0" encoding="utf-8"?>
<p:tagLst xmlns:p="http://schemas.openxmlformats.org/presentationml/2006/main">
  <p:tag name="AS_UNIQUEID" val="213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213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5296"/>
</p:tagLst>
</file>

<file path=ppt/tags/tag201.xml><?xml version="1.0" encoding="utf-8"?>
<p:tagLst xmlns:p="http://schemas.openxmlformats.org/presentationml/2006/main">
  <p:tag name="AS_UNIQUEID" val="5297"/>
</p:tagLst>
</file>

<file path=ppt/tags/tag202.xml><?xml version="1.0" encoding="utf-8"?>
<p:tagLst xmlns:p="http://schemas.openxmlformats.org/presentationml/2006/main">
  <p:tag name="AS_UNIQUEID" val="5298"/>
</p:tagLst>
</file>

<file path=ppt/tags/tag203.xml><?xml version="1.0" encoding="utf-8"?>
<p:tagLst xmlns:p="http://schemas.openxmlformats.org/presentationml/2006/main">
  <p:tag name="AS_UNIQUEID" val="5299"/>
</p:tagLst>
</file>

<file path=ppt/tags/tag204.xml><?xml version="1.0" encoding="utf-8"?>
<p:tagLst xmlns:p="http://schemas.openxmlformats.org/presentationml/2006/main">
  <p:tag name="AS_UNIQUEID" val="4207"/>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205.xml><?xml version="1.0" encoding="utf-8"?>
<p:tagLst xmlns:p="http://schemas.openxmlformats.org/presentationml/2006/main">
  <p:tag name="AS_UNIQUEID" val="4207"/>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VALUE" val="460"/>
</p:tagLst>
</file>

<file path=ppt/tags/tag206.xml><?xml version="1.0" encoding="utf-8"?>
<p:tagLst xmlns:p="http://schemas.openxmlformats.org/presentationml/2006/main">
  <p:tag name="AS_UNIQUEID" val="13850"/>
</p:tagLst>
</file>

<file path=ppt/tags/tag207.xml><?xml version="1.0" encoding="utf-8"?>
<p:tagLst xmlns:p="http://schemas.openxmlformats.org/presentationml/2006/main">
  <p:tag name="AS_UNIQUEID" val="4245"/>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7*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208.xml><?xml version="1.0" encoding="utf-8"?>
<p:tagLst xmlns:p="http://schemas.openxmlformats.org/presentationml/2006/main">
  <p:tag name="AS_UNIQUEID" val="5296"/>
</p:tagLst>
</file>

<file path=ppt/tags/tag209.xml><?xml version="1.0" encoding="utf-8"?>
<p:tagLst xmlns:p="http://schemas.openxmlformats.org/presentationml/2006/main">
  <p:tag name="AS_UNIQUEID" val="5297"/>
</p:tagLst>
</file>

<file path=ppt/tags/tag21.xml><?xml version="1.0" encoding="utf-8"?>
<p:tagLst xmlns:p="http://schemas.openxmlformats.org/presentationml/2006/main">
  <p:tag name="AS_UNIQUEID" val="213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5298"/>
</p:tagLst>
</file>

<file path=ppt/tags/tag211.xml><?xml version="1.0" encoding="utf-8"?>
<p:tagLst xmlns:p="http://schemas.openxmlformats.org/presentationml/2006/main">
  <p:tag name="AS_UNIQUEID" val="5299"/>
</p:tagLst>
</file>

<file path=ppt/tags/tag212.xml><?xml version="1.0" encoding="utf-8"?>
<p:tagLst xmlns:p="http://schemas.openxmlformats.org/presentationml/2006/main">
  <p:tag name="AS_UNIQUEID" val="4207"/>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213.xml><?xml version="1.0" encoding="utf-8"?>
<p:tagLst xmlns:p="http://schemas.openxmlformats.org/presentationml/2006/main">
  <p:tag name="AS_UNIQUEID" val="4207"/>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VALUE" val="460"/>
</p:tagLst>
</file>

<file path=ppt/tags/tag214.xml><?xml version="1.0" encoding="utf-8"?>
<p:tagLst xmlns:p="http://schemas.openxmlformats.org/presentationml/2006/main">
  <p:tag name="AS_UNIQUEID" val="13850"/>
</p:tagLst>
</file>

<file path=ppt/tags/tag215.xml><?xml version="1.0" encoding="utf-8"?>
<p:tagLst xmlns:p="http://schemas.openxmlformats.org/presentationml/2006/main">
  <p:tag name="AS_UNIQUEID" val="4245"/>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7*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216.xml><?xml version="1.0" encoding="utf-8"?>
<p:tagLst xmlns:p="http://schemas.openxmlformats.org/presentationml/2006/main">
  <p:tag name="AS_UNIQUEID" val="5296"/>
</p:tagLst>
</file>

<file path=ppt/tags/tag217.xml><?xml version="1.0" encoding="utf-8"?>
<p:tagLst xmlns:p="http://schemas.openxmlformats.org/presentationml/2006/main">
  <p:tag name="AS_UNIQUEID" val="5297"/>
</p:tagLst>
</file>

<file path=ppt/tags/tag218.xml><?xml version="1.0" encoding="utf-8"?>
<p:tagLst xmlns:p="http://schemas.openxmlformats.org/presentationml/2006/main">
  <p:tag name="AS_UNIQUEID" val="5298"/>
</p:tagLst>
</file>

<file path=ppt/tags/tag219.xml><?xml version="1.0" encoding="utf-8"?>
<p:tagLst xmlns:p="http://schemas.openxmlformats.org/presentationml/2006/main">
  <p:tag name="AS_UNIQUEID" val="5299"/>
</p:tagLst>
</file>

<file path=ppt/tags/tag22.xml><?xml version="1.0" encoding="utf-8"?>
<p:tagLst xmlns:p="http://schemas.openxmlformats.org/presentationml/2006/main">
  <p:tag name="AS_UNIQUEID" val="213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4207"/>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221.xml><?xml version="1.0" encoding="utf-8"?>
<p:tagLst xmlns:p="http://schemas.openxmlformats.org/presentationml/2006/main">
  <p:tag name="AS_UNIQUEID" val="4207"/>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VALUE" val="460"/>
</p:tagLst>
</file>

<file path=ppt/tags/tag222.xml><?xml version="1.0" encoding="utf-8"?>
<p:tagLst xmlns:p="http://schemas.openxmlformats.org/presentationml/2006/main">
  <p:tag name="AS_UNIQUEID" val="13850"/>
</p:tagLst>
</file>

<file path=ppt/tags/tag223.xml><?xml version="1.0" encoding="utf-8"?>
<p:tagLst xmlns:p="http://schemas.openxmlformats.org/presentationml/2006/main">
  <p:tag name="AS_UNIQUEID" val="4245"/>
  <p:tag name="KSO_WM_BEAUTIFY_FLAG" val="#wm#"/>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7*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224.xml><?xml version="1.0" encoding="utf-8"?>
<p:tagLst xmlns:p="http://schemas.openxmlformats.org/presentationml/2006/main">
  <p:tag name="AS_UNIQUEID" val="21393"/>
</p:tagLst>
</file>

<file path=ppt/tags/tag225.xml><?xml version="1.0" encoding="utf-8"?>
<p:tagLst xmlns:p="http://schemas.openxmlformats.org/presentationml/2006/main">
  <p:tag name="AS_UNIQUEID" val="21394"/>
</p:tagLst>
</file>

<file path=ppt/tags/tag226.xml><?xml version="1.0" encoding="utf-8"?>
<p:tagLst xmlns:p="http://schemas.openxmlformats.org/presentationml/2006/main">
  <p:tag name="AS_UNIQUEID" val="21395"/>
</p:tagLst>
</file>

<file path=ppt/tags/tag227.xml><?xml version="1.0" encoding="utf-8"?>
<p:tagLst xmlns:p="http://schemas.openxmlformats.org/presentationml/2006/main">
  <p:tag name="AS_UNIQUEID" val="21396"/>
</p:tagLst>
</file>

<file path=ppt/tags/tag228.xml><?xml version="1.0" encoding="utf-8"?>
<p:tagLst xmlns:p="http://schemas.openxmlformats.org/presentationml/2006/main">
  <p:tag name="AS_UNIQUEID" val="21397"/>
</p:tagLst>
</file>

<file path=ppt/tags/tag229.xml><?xml version="1.0" encoding="utf-8"?>
<p:tagLst xmlns:p="http://schemas.openxmlformats.org/presentationml/2006/main">
  <p:tag name="AS_UNIQUEID" val="21398"/>
</p:tagLst>
</file>

<file path=ppt/tags/tag23.xml><?xml version="1.0" encoding="utf-8"?>
<p:tagLst xmlns:p="http://schemas.openxmlformats.org/presentationml/2006/main">
  <p:tag name="AS_UNIQUEID" val="213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OS" val="Unix 3.10 unknown"/>
  <p:tag name="AS_RELEASE_DATE" val="2023.03.31"/>
  <p:tag name="AS_TITLE" val="Aspose.Slides for Java"/>
  <p:tag name="AS_VERSION" val="23.3"/>
</p:tagLst>
</file>

<file path=ppt/tags/tag24.xml><?xml version="1.0" encoding="utf-8"?>
<p:tagLst xmlns:p="http://schemas.openxmlformats.org/presentationml/2006/main">
  <p:tag name="AS_UNIQUEID" val="213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AS_UNIQUEID" val="213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AS_UNIQUEID" val="213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AS_UNIQUEID" val="213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AS_UNIQUEID" val="213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AS_UNIQUEID" val="213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AS_UNIQUEID" val="213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213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AS_UNIQUEID" val="213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AS_UNIQUEID" val="213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AS_UNIQUEID" val="213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AS_UNIQUEID" val="213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AS_UNIQUEID" val="213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AS_UNIQUEID" val="213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AS_UNIQUEID" val="213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AS_UNIQUEID" val="213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AS_UNIQUEID" val="213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AS_UNIQUEID" val="213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213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AS_UNIQUEID" val="213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AS_UNIQUEID" val="213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213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AS_UNIQUEID" val="213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AS_UNIQUEID" val="213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AS_UNIQUEID" val="213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AS_UNIQUEID" val="213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AS_UNIQUEID" val="213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AS_UNIQUEID" val="213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AS_UNIQUEID" val="213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213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AS_UNIQUEID" val="213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AS_UNIQUEID" val="213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AS_UNIQUEID" val="213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AS_UNIQUEID" val="213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AS_UNIQUEID" val="213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213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275"/>
</p:tagLst>
</file>

<file path=ppt/tags/tag58.xml><?xml version="1.0" encoding="utf-8"?>
<p:tagLst xmlns:p="http://schemas.openxmlformats.org/presentationml/2006/main">
  <p:tag name="AS_UNIQUEID" val="276"/>
</p:tagLst>
</file>

<file path=ppt/tags/tag59.xml><?xml version="1.0" encoding="utf-8"?>
<p:tagLst xmlns:p="http://schemas.openxmlformats.org/presentationml/2006/main">
  <p:tag name="AS_UNIQUEID" val="1333"/>
</p:tagLst>
</file>

<file path=ppt/tags/tag6.xml><?xml version="1.0" encoding="utf-8"?>
<p:tagLst xmlns:p="http://schemas.openxmlformats.org/presentationml/2006/main">
  <p:tag name="AS_UNIQUEID" val="213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1334"/>
</p:tagLst>
</file>

<file path=ppt/tags/tag61.xml><?xml version="1.0" encoding="utf-8"?>
<p:tagLst xmlns:p="http://schemas.openxmlformats.org/presentationml/2006/main">
  <p:tag name="AS_UNIQUEID" val="1335"/>
</p:tagLst>
</file>

<file path=ppt/tags/tag62.xml><?xml version="1.0" encoding="utf-8"?>
<p:tagLst xmlns:p="http://schemas.openxmlformats.org/presentationml/2006/main">
  <p:tag name="AS_UNIQUEID" val="1336"/>
</p:tagLst>
</file>

<file path=ppt/tags/tag63.xml><?xml version="1.0" encoding="utf-8"?>
<p:tagLst xmlns:p="http://schemas.openxmlformats.org/presentationml/2006/main">
  <p:tag name="AS_UNIQUEID" val="1398"/>
</p:tagLst>
</file>

<file path=ppt/tags/tag64.xml><?xml version="1.0" encoding="utf-8"?>
<p:tagLst xmlns:p="http://schemas.openxmlformats.org/presentationml/2006/main">
  <p:tag name="AS_UNIQUEID" val="1399"/>
</p:tagLst>
</file>

<file path=ppt/tags/tag65.xml><?xml version="1.0" encoding="utf-8"?>
<p:tagLst xmlns:p="http://schemas.openxmlformats.org/presentationml/2006/main">
  <p:tag name="AS_UNIQUEID" val="1400"/>
</p:tagLst>
</file>

<file path=ppt/tags/tag66.xml><?xml version="1.0" encoding="utf-8"?>
<p:tagLst xmlns:p="http://schemas.openxmlformats.org/presentationml/2006/main">
  <p:tag name="AS_UNIQUEID" val="1401"/>
</p:tagLst>
</file>

<file path=ppt/tags/tag67.xml><?xml version="1.0" encoding="utf-8"?>
<p:tagLst xmlns:p="http://schemas.openxmlformats.org/presentationml/2006/main">
  <p:tag name="AS_UNIQUEID" val="2138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8.xml><?xml version="1.0" encoding="utf-8"?>
<p:tagLst xmlns:p="http://schemas.openxmlformats.org/presentationml/2006/main">
  <p:tag name="AS_UNIQUEID" val="21387"/>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9.xml><?xml version="1.0" encoding="utf-8"?>
<p:tagLst xmlns:p="http://schemas.openxmlformats.org/presentationml/2006/main">
  <p:tag name="AS_UNIQUEID" val="2138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213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2138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2139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21391"/>
</p:tagLst>
</file>

<file path=ppt/tags/tag7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4.xml><?xml version="1.0" encoding="utf-8"?>
<p:tagLst xmlns:p="http://schemas.openxmlformats.org/presentationml/2006/main">
  <p:tag name="AS_UNIQUEID" val="21400"/>
</p:tagLst>
</file>

<file path=ppt/tags/tag75.xml><?xml version="1.0" encoding="utf-8"?>
<p:tagLst xmlns:p="http://schemas.openxmlformats.org/presentationml/2006/main">
  <p:tag name="AS_UNIQUEID" val="21401"/>
</p:tagLst>
</file>

<file path=ppt/tags/tag76.xml><?xml version="1.0" encoding="utf-8"?>
<p:tagLst xmlns:p="http://schemas.openxmlformats.org/presentationml/2006/main">
  <p:tag name="AS_UNIQUEID" val="21402"/>
</p:tagLst>
</file>

<file path=ppt/tags/tag77.xml><?xml version="1.0" encoding="utf-8"?>
<p:tagLst xmlns:p="http://schemas.openxmlformats.org/presentationml/2006/main">
  <p:tag name="AS_UNIQUEID" val="21403"/>
</p:tagLst>
</file>

<file path=ppt/tags/tag78.xml><?xml version="1.0" encoding="utf-8"?>
<p:tagLst xmlns:p="http://schemas.openxmlformats.org/presentationml/2006/main">
  <p:tag name="AS_UNIQUEID" val="21314"/>
  <p:tag name="KSO_WM_MEDIACOVER_FLAG" val="1"/>
  <p:tag name="KSO_WM_UNIT_MEDIACOVER_BTN_STATE" val="1"/>
  <p:tag name="KSO_WM_UNIT_MEDIACOVER_BTNRECT" val="0*0*0*0"/>
</p:tagLst>
</file>

<file path=ppt/tags/tag79.xml><?xml version="1.0" encoding="utf-8"?>
<p:tagLst xmlns:p="http://schemas.openxmlformats.org/presentationml/2006/main">
  <p:tag name="AS_UNIQUEID" val="3005"/>
  <p:tag name="KSO_WM_BEAUTIFY_FLAG" val=""/>
</p:tagLst>
</file>

<file path=ppt/tags/tag8.xml><?xml version="1.0" encoding="utf-8"?>
<p:tagLst xmlns:p="http://schemas.openxmlformats.org/presentationml/2006/main">
  <p:tag name="AS_UNIQUEID" val="213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2994"/>
</p:tagLst>
</file>

<file path=ppt/tags/tag81.xml><?xml version="1.0" encoding="utf-8"?>
<p:tagLst xmlns:p="http://schemas.openxmlformats.org/presentationml/2006/main">
  <p:tag name="AS_UNIQUEID" val="2995"/>
</p:tagLst>
</file>

<file path=ppt/tags/tag82.xml><?xml version="1.0" encoding="utf-8"?>
<p:tagLst xmlns:p="http://schemas.openxmlformats.org/presentationml/2006/main">
  <p:tag name="AS_UNIQUEID" val="2996"/>
</p:tagLst>
</file>

<file path=ppt/tags/tag83.xml><?xml version="1.0" encoding="utf-8"?>
<p:tagLst xmlns:p="http://schemas.openxmlformats.org/presentationml/2006/main">
  <p:tag name="AS_UNIQUEID" val="958"/>
</p:tagLst>
</file>

<file path=ppt/tags/tag84.xml><?xml version="1.0" encoding="utf-8"?>
<p:tagLst xmlns:p="http://schemas.openxmlformats.org/presentationml/2006/main">
  <p:tag name="AS_UNIQUEID" val="5068"/>
</p:tagLst>
</file>

<file path=ppt/tags/tag85.xml><?xml version="1.0" encoding="utf-8"?>
<p:tagLst xmlns:p="http://schemas.openxmlformats.org/presentationml/2006/main">
  <p:tag name="AS_UNIQUEID" val="1684"/>
</p:tagLst>
</file>

<file path=ppt/tags/tag86.xml><?xml version="1.0" encoding="utf-8"?>
<p:tagLst xmlns:p="http://schemas.openxmlformats.org/presentationml/2006/main">
  <p:tag name="AS_UNIQUEID" val="1685"/>
  <p:tag name="KSO_WM_BEAUTIFY_FLAG" val=""/>
</p:tagLst>
</file>

<file path=ppt/tags/tag87.xml><?xml version="1.0" encoding="utf-8"?>
<p:tagLst xmlns:p="http://schemas.openxmlformats.org/presentationml/2006/main">
  <p:tag name="AS_UNIQUEID" val="1686"/>
  <p:tag name="KSO_WM_BEAUTIFY_FLAG" val=""/>
</p:tagLst>
</file>

<file path=ppt/tags/tag88.xml><?xml version="1.0" encoding="utf-8"?>
<p:tagLst xmlns:p="http://schemas.openxmlformats.org/presentationml/2006/main">
  <p:tag name="AS_UNIQUEID" val="1687"/>
  <p:tag name="KSO_WM_BEAUTIFY_FLAG" val=""/>
</p:tagLst>
</file>

<file path=ppt/tags/tag89.xml><?xml version="1.0" encoding="utf-8"?>
<p:tagLst xmlns:p="http://schemas.openxmlformats.org/presentationml/2006/main">
  <p:tag name="AS_UNIQUEID" val="1457"/>
  <p:tag name="KSO_WM_BEAUTIFY_FLAG" val=""/>
</p:tagLst>
</file>

<file path=ppt/tags/tag9.xml><?xml version="1.0" encoding="utf-8"?>
<p:tagLst xmlns:p="http://schemas.openxmlformats.org/presentationml/2006/main">
  <p:tag name="AS_UNIQUEID" val="2132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490"/>
</p:tagLst>
</file>

<file path=ppt/tags/tag91.xml><?xml version="1.0" encoding="utf-8"?>
<p:tagLst xmlns:p="http://schemas.openxmlformats.org/presentationml/2006/main">
  <p:tag name="AS_UNIQUEID" val="7664"/>
</p:tagLst>
</file>

<file path=ppt/tags/tag92.xml><?xml version="1.0" encoding="utf-8"?>
<p:tagLst xmlns:p="http://schemas.openxmlformats.org/presentationml/2006/main">
  <p:tag name="AS_UNIQUEID" val="952"/>
</p:tagLst>
</file>

<file path=ppt/tags/tag93.xml><?xml version="1.0" encoding="utf-8"?>
<p:tagLst xmlns:p="http://schemas.openxmlformats.org/presentationml/2006/main">
  <p:tag name="AS_UNIQUEID" val="2994"/>
</p:tagLst>
</file>

<file path=ppt/tags/tag94.xml><?xml version="1.0" encoding="utf-8"?>
<p:tagLst xmlns:p="http://schemas.openxmlformats.org/presentationml/2006/main">
  <p:tag name="AS_UNIQUEID" val="2995"/>
</p:tagLst>
</file>

<file path=ppt/tags/tag95.xml><?xml version="1.0" encoding="utf-8"?>
<p:tagLst xmlns:p="http://schemas.openxmlformats.org/presentationml/2006/main">
  <p:tag name="AS_UNIQUEID" val="2996"/>
</p:tagLst>
</file>

<file path=ppt/tags/tag96.xml><?xml version="1.0" encoding="utf-8"?>
<p:tagLst xmlns:p="http://schemas.openxmlformats.org/presentationml/2006/main">
  <p:tag name="AS_UNIQUEID" val="458"/>
</p:tagLst>
</file>

<file path=ppt/tags/tag97.xml><?xml version="1.0" encoding="utf-8"?>
<p:tagLst xmlns:p="http://schemas.openxmlformats.org/presentationml/2006/main">
  <p:tag name="AS_UNIQUEID" val="459"/>
</p:tagLst>
</file>

<file path=ppt/tags/tag98.xml><?xml version="1.0" encoding="utf-8"?>
<p:tagLst xmlns:p="http://schemas.openxmlformats.org/presentationml/2006/main">
  <p:tag name="AS_UNIQUEID" val="460"/>
</p:tagLst>
</file>

<file path=ppt/tags/tag99.xml><?xml version="1.0" encoding="utf-8"?>
<p:tagLst xmlns:p="http://schemas.openxmlformats.org/presentationml/2006/main">
  <p:tag name="AS_UNIQUEID" val="46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6559</Words>
  <Application>WPS 演示</Application>
  <PresentationFormat/>
  <Paragraphs>341</Paragraphs>
  <Slides>22</Slides>
  <Notes>8</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22</vt:i4>
      </vt:variant>
    </vt:vector>
  </HeadingPairs>
  <TitlesOfParts>
    <vt:vector size="39" baseType="lpstr">
      <vt:lpstr>Arial</vt:lpstr>
      <vt:lpstr>宋体</vt:lpstr>
      <vt:lpstr>Wingdings</vt:lpstr>
      <vt:lpstr>Wingdings</vt:lpstr>
      <vt:lpstr>微软雅黑</vt:lpstr>
      <vt:lpstr>等线</vt:lpstr>
      <vt:lpstr>黑体</vt:lpstr>
      <vt:lpstr>楷体</vt:lpstr>
      <vt:lpstr>Heiti SC Light</vt:lpstr>
      <vt:lpstr>方正楷体简体</vt:lpstr>
      <vt:lpstr>Arial Unicode MS</vt:lpstr>
      <vt:lpstr>Calibri</vt:lpstr>
      <vt:lpstr>Calibri</vt:lpstr>
      <vt:lpstr>仿宋</vt:lpstr>
      <vt:lpstr>OPPOSans B</vt:lpstr>
      <vt:lpstr>华文中宋</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shirley</cp:lastModifiedBy>
  <cp:revision>6</cp:revision>
  <cp:lastPrinted>2025-01-03T16:07:00Z</cp:lastPrinted>
  <dcterms:created xsi:type="dcterms:W3CDTF">2025-01-03T16:07:00Z</dcterms:created>
  <dcterms:modified xsi:type="dcterms:W3CDTF">2025-03-20T10:32:14Z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261B9D7BAD85444C8F41F66D7B7FD638_12</vt:lpwstr>
  </property>
  <property fmtid="{D5CDD505-2E9C-101B-9397-08002B2CF9AE}" pid="7" name="KSOProductBuildVer">
    <vt:lpwstr>2052-12.1.0.20305</vt:lpwstr>
  </property>
</Properties>
</file>