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  <p:sldMasterId id="2147483665" r:id="rId3"/>
    <p:sldMasterId id="2147483685" r:id="rId4"/>
  </p:sldMasterIdLst>
  <p:notesMasterIdLst>
    <p:notesMasterId r:id="rId29"/>
  </p:notesMasterIdLst>
  <p:sldIdLst>
    <p:sldId id="11090369" r:id="rId5"/>
    <p:sldId id="916" r:id="rId6"/>
    <p:sldId id="1787" r:id="rId7"/>
    <p:sldId id="1802" r:id="rId8"/>
    <p:sldId id="931" r:id="rId9"/>
    <p:sldId id="932" r:id="rId10"/>
    <p:sldId id="1803" r:id="rId11"/>
    <p:sldId id="1795" r:id="rId12"/>
    <p:sldId id="1804" r:id="rId13"/>
    <p:sldId id="1796" r:id="rId14"/>
    <p:sldId id="1806" r:id="rId15"/>
    <p:sldId id="1075" r:id="rId16"/>
    <p:sldId id="1818" r:id="rId17"/>
    <p:sldId id="961" r:id="rId18"/>
    <p:sldId id="962" r:id="rId19"/>
    <p:sldId id="965" r:id="rId20"/>
    <p:sldId id="1823" r:id="rId21"/>
    <p:sldId id="1821" r:id="rId22"/>
    <p:sldId id="11090374" r:id="rId23"/>
    <p:sldId id="936" r:id="rId24"/>
    <p:sldId id="1811" r:id="rId25"/>
    <p:sldId id="1812" r:id="rId26"/>
    <p:sldId id="1813" r:id="rId27"/>
    <p:sldId id="1786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22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孔德娟" initials="l" lastIdx="0" clrIdx="0"/>
  <p:cmAuthor id="1" name="熊美容" initials="熊美容" lastIdx="0" clrIdx="0"/>
  <p:cmAuthor id="2" name="Administrator" initials="A" lastIdx="0" clrIdx="1"/>
  <p:cmAuthor id="3" name="Author" initials="A" lastIdx="0" clrIdx="2"/>
  <p:cmAuthor id="4" name="运慧 崔" initials="运崔" lastIdx="0" clrIdx="3">
    <p:extLst>
      <p:ext uri="{19B8F6BF-5375-455C-9EA6-DF929625EA0E}">
        <p15:presenceInfo xmlns="" xmlns:p15="http://schemas.microsoft.com/office/powerpoint/2012/main" userId="f270d2224e2a037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6"/>
    <p:restoredTop sz="88497"/>
  </p:normalViewPr>
  <p:slideViewPr>
    <p:cSldViewPr showGuides="1">
      <p:cViewPr>
        <p:scale>
          <a:sx n="82" d="100"/>
          <a:sy n="82" d="100"/>
        </p:scale>
        <p:origin x="-918" y="-84"/>
      </p:cViewPr>
      <p:guideLst>
        <p:guide orient="horz" pos="2222"/>
        <p:guide pos="3817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1268" name="幻灯片图像占位符 3"/>
          <p:cNvSpPr>
            <a:spLocks noGrp="1" noRot="1" noChangeAspect="1"/>
          </p:cNvSpPr>
          <p:nvPr>
            <p:ph type="sldImg" idx="6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>
                <a:latin typeface="Arial" panose="020B0604020202020204" pitchFamily="34" charset="0"/>
              </a:rPr>
              <a:pPr lvl="0" algn="r" eaLnBrk="1" hangingPunct="1">
                <a:buNone/>
              </a:pPr>
              <a:t>‹#›</a:t>
            </a:fld>
            <a:endParaRPr lang="zh-CN" altLang="en-US" sz="12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016975-1D4D-491B-8EC5-CCC6AF49D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158335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79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667641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76187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77823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 txBox="1"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54276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>
                <a:latin typeface="Arial" panose="020B0604020202020204" pitchFamily="34" charset="0"/>
              </a:rPr>
              <a:pPr lvl="0" algn="r" eaLnBrk="1" hangingPunct="1">
                <a:buNone/>
              </a:pPr>
              <a:t>15</a:t>
            </a:fld>
            <a:endParaRPr lang="zh-CN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69807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备注占位符 2"/>
          <p:cNvSpPr txBox="1"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Arial" panose="020B0604020202020204" pitchFamily="34" charset="0"/>
              </a:rPr>
              <a:pPr lvl="0" algn="r" eaLnBrk="1" hangingPunct="1"/>
              <a:t>18</a:t>
            </a:fld>
            <a:endParaRPr lang="zh-CN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158687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594668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26980"/>
            <a:ext cx="12192000" cy="648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" y="6810386"/>
            <a:ext cx="12192000" cy="73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等腰三角形 3"/>
          <p:cNvSpPr/>
          <p:nvPr userDrawn="1"/>
        </p:nvSpPr>
        <p:spPr>
          <a:xfrm rot="5400000">
            <a:off x="163695" y="141970"/>
            <a:ext cx="359957" cy="310419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94011" y="86428"/>
            <a:ext cx="10515382" cy="4215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" name="等腰三角形 9"/>
          <p:cNvSpPr/>
          <p:nvPr userDrawn="1"/>
        </p:nvSpPr>
        <p:spPr>
          <a:xfrm rot="16031133">
            <a:off x="11760604" y="172742"/>
            <a:ext cx="359957" cy="310419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 userDrawn="1"/>
        </p:nvSpPr>
        <p:spPr>
          <a:xfrm rot="16031133">
            <a:off x="11635319" y="172742"/>
            <a:ext cx="359957" cy="310419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16031133">
            <a:off x="11510035" y="172741"/>
            <a:ext cx="359957" cy="31041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50" y="17463"/>
            <a:ext cx="121856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645275"/>
            <a:ext cx="12192000" cy="212725"/>
          </a:xfrm>
          <a:prstGeom prst="rect">
            <a:avLst/>
          </a:prstGeom>
          <a:solidFill>
            <a:srgbClr val="0066CC"/>
          </a:solidFill>
          <a:ln w="3175">
            <a:solidFill>
              <a:schemeClr val="accent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6645275"/>
            <a:ext cx="12192000" cy="212725"/>
          </a:xfrm>
          <a:prstGeom prst="rect">
            <a:avLst/>
          </a:prstGeom>
          <a:solidFill>
            <a:srgbClr val="0066CC"/>
          </a:solidFill>
          <a:ln w="3175">
            <a:solidFill>
              <a:schemeClr val="accent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 flipH="1">
            <a:off x="0" y="0"/>
            <a:ext cx="0" cy="0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B7CE945-36A0-46A1-93D6-FCFC5A885D10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2024/12/5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 flipH="1">
            <a:off x="0" y="0"/>
            <a:ext cx="0" cy="0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 flipH="1">
            <a:off x="0" y="0"/>
            <a:ext cx="0" cy="0"/>
          </a:xfr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/>
              <a:pPr lvl="0" eaLnBrk="1" hangingPunct="1">
                <a:buNone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645275"/>
            <a:ext cx="12192000" cy="212725"/>
          </a:xfrm>
          <a:prstGeom prst="rect">
            <a:avLst/>
          </a:prstGeom>
          <a:solidFill>
            <a:srgbClr val="0066CC"/>
          </a:solidFill>
          <a:ln w="3175">
            <a:solidFill>
              <a:schemeClr val="accent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2"/>
          </p:nvPr>
        </p:nvSpPr>
        <p:spPr>
          <a:xfrm flipH="1">
            <a:off x="0" y="0"/>
            <a:ext cx="0" cy="0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5C2332D-07BE-4D97-9005-2429765BACD9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2024/12/5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3"/>
          </p:nvPr>
        </p:nvSpPr>
        <p:spPr>
          <a:xfrm flipH="1">
            <a:off x="0" y="0"/>
            <a:ext cx="0" cy="0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4"/>
          </p:nvPr>
        </p:nvSpPr>
        <p:spPr>
          <a:xfrm flipH="1">
            <a:off x="0" y="0"/>
            <a:ext cx="0" cy="0"/>
          </a:xfr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/>
              <a:pPr lvl="0" eaLnBrk="1" hangingPunct="1">
                <a:buNone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6645275"/>
            <a:ext cx="12192000" cy="212725"/>
          </a:xfrm>
          <a:prstGeom prst="rect">
            <a:avLst/>
          </a:prstGeom>
          <a:solidFill>
            <a:srgbClr val="0066CC"/>
          </a:solidFill>
          <a:ln w="3175">
            <a:solidFill>
              <a:schemeClr val="accent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 flipH="1">
            <a:off x="0" y="0"/>
            <a:ext cx="0" cy="0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CFDE9F-0264-4197-B9F8-B29767E390D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2024/12/5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 flipH="1">
            <a:off x="0" y="0"/>
            <a:ext cx="0" cy="0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 flipH="1">
            <a:off x="0" y="0"/>
            <a:ext cx="0" cy="0"/>
          </a:xfr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/>
              <a:pPr lvl="0" eaLnBrk="1" hangingPunct="1">
                <a:buNone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645275"/>
            <a:ext cx="12192000" cy="212725"/>
          </a:xfrm>
          <a:prstGeom prst="rect">
            <a:avLst/>
          </a:prstGeom>
          <a:solidFill>
            <a:srgbClr val="0066CC"/>
          </a:solidFill>
          <a:ln w="3175">
            <a:solidFill>
              <a:schemeClr val="accent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1028"/>
          <p:cNvSpPr>
            <a:spLocks noGrp="1"/>
          </p:cNvSpPr>
          <p:nvPr>
            <p:ph type="dt" sz="half" idx="2"/>
          </p:nvPr>
        </p:nvSpPr>
        <p:spPr>
          <a:xfrm flipH="1">
            <a:off x="0" y="0"/>
            <a:ext cx="0" cy="0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1029"/>
          <p:cNvSpPr>
            <a:spLocks noGrp="1"/>
          </p:cNvSpPr>
          <p:nvPr>
            <p:ph type="ftr" sz="quarter" idx="3"/>
          </p:nvPr>
        </p:nvSpPr>
        <p:spPr>
          <a:xfrm flipH="1">
            <a:off x="0" y="0"/>
            <a:ext cx="0" cy="0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1030"/>
          <p:cNvSpPr>
            <a:spLocks noGrp="1"/>
          </p:cNvSpPr>
          <p:nvPr>
            <p:ph type="sldNum" sz="quarter" idx="4"/>
          </p:nvPr>
        </p:nvSpPr>
        <p:spPr>
          <a:xfrm flipH="1">
            <a:off x="0" y="0"/>
            <a:ext cx="0" cy="0"/>
          </a:xfr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/>
              <a:pPr lvl="0" eaLnBrk="1" hangingPunct="1">
                <a:buNone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6645275"/>
            <a:ext cx="12192000" cy="212725"/>
          </a:xfrm>
          <a:prstGeom prst="rect">
            <a:avLst/>
          </a:prstGeom>
          <a:solidFill>
            <a:srgbClr val="0066CC"/>
          </a:solidFill>
          <a:ln w="3175">
            <a:solidFill>
              <a:schemeClr val="accent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4" name="日期占位符 1028"/>
          <p:cNvSpPr>
            <a:spLocks noGrp="1"/>
          </p:cNvSpPr>
          <p:nvPr>
            <p:ph type="dt" sz="half" idx="2"/>
          </p:nvPr>
        </p:nvSpPr>
        <p:spPr>
          <a:xfrm flipH="1">
            <a:off x="0" y="0"/>
            <a:ext cx="0" cy="0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1029"/>
          <p:cNvSpPr>
            <a:spLocks noGrp="1"/>
          </p:cNvSpPr>
          <p:nvPr>
            <p:ph type="ftr" sz="quarter" idx="3"/>
          </p:nvPr>
        </p:nvSpPr>
        <p:spPr>
          <a:xfrm flipH="1">
            <a:off x="0" y="0"/>
            <a:ext cx="0" cy="0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1030"/>
          <p:cNvSpPr>
            <a:spLocks noGrp="1"/>
          </p:cNvSpPr>
          <p:nvPr>
            <p:ph type="sldNum" sz="quarter" idx="4"/>
          </p:nvPr>
        </p:nvSpPr>
        <p:spPr>
          <a:xfrm flipH="1">
            <a:off x="0" y="0"/>
            <a:ext cx="0" cy="0"/>
          </a:xfr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/>
              <a:pPr lvl="0" eaLnBrk="1" hangingPunct="1">
                <a:buNone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26980"/>
            <a:ext cx="12192000" cy="648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" y="6810386"/>
            <a:ext cx="12192000" cy="73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等腰三角形 3"/>
          <p:cNvSpPr/>
          <p:nvPr userDrawn="1"/>
        </p:nvSpPr>
        <p:spPr>
          <a:xfrm rot="5400000">
            <a:off x="163695" y="141970"/>
            <a:ext cx="359957" cy="310419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94011" y="86428"/>
            <a:ext cx="10515382" cy="4215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" name="等腰三角形 9"/>
          <p:cNvSpPr/>
          <p:nvPr userDrawn="1"/>
        </p:nvSpPr>
        <p:spPr>
          <a:xfrm rot="16031133">
            <a:off x="11760604" y="172742"/>
            <a:ext cx="359957" cy="310419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 userDrawn="1"/>
        </p:nvSpPr>
        <p:spPr>
          <a:xfrm rot="16031133">
            <a:off x="11635319" y="172742"/>
            <a:ext cx="359957" cy="310419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16031133">
            <a:off x="11510035" y="172741"/>
            <a:ext cx="359957" cy="31041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80" y="6356467"/>
            <a:ext cx="2845170" cy="365040"/>
          </a:xfrm>
          <a:prstGeom prst="rect">
            <a:avLst/>
          </a:prstGeom>
        </p:spPr>
        <p:txBody>
          <a:bodyPr/>
          <a:lstStyle>
            <a:lvl1pPr defTabSz="1218565"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fld id="{22671CED-74C9-4908-9DAC-57B835BE6DC9}" type="datetimeFigureOut">
              <a:rPr lang="zh-CN" altLang="en-US" sz="2400" smtClean="0"/>
              <a:pPr eaLnBrk="1" hangingPunct="1">
                <a:defRPr/>
              </a:pPr>
              <a:t>2024/12/5</a:t>
            </a:fld>
            <a:endParaRPr lang="zh-CN" altLang="en-US" sz="24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143" y="6356467"/>
            <a:ext cx="3859715" cy="365040"/>
          </a:xfrm>
          <a:prstGeom prst="rect">
            <a:avLst/>
          </a:prstGeom>
        </p:spPr>
        <p:txBody>
          <a:bodyPr/>
          <a:lstStyle>
            <a:lvl1pPr defTabSz="1218565"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endParaRPr lang="zh-CN" altLang="en-US" sz="24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150" y="6356467"/>
            <a:ext cx="2845170" cy="365040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58" y="2130426"/>
            <a:ext cx="10363859" cy="1470025"/>
          </a:xfrm>
          <a:prstGeom prst="rect">
            <a:avLst/>
          </a:prstGeom>
        </p:spPr>
        <p:txBody>
          <a:bodyPr lIns="91449" tIns="45725" rIns="91449" bIns="45725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16" y="3886200"/>
            <a:ext cx="8534943" cy="1752600"/>
          </a:xfrm>
          <a:prstGeom prst="rect">
            <a:avLst/>
          </a:prstGeom>
        </p:spPr>
        <p:txBody>
          <a:bodyPr lIns="91449" tIns="45725" rIns="91449" bIns="45725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165" indent="0" algn="ctr">
              <a:buNone/>
              <a:defRPr/>
            </a:lvl5pPr>
            <a:lvl6pPr marL="2285365" indent="0" algn="ctr">
              <a:buNone/>
              <a:defRPr/>
            </a:lvl6pPr>
            <a:lvl7pPr marL="2742565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"/>
          <p:cNvPicPr>
            <a:picLocks noChangeAspect="1"/>
          </p:cNvPicPr>
          <p:nvPr userDrawn="1"/>
        </p:nvPicPr>
        <p:blipFill>
          <a:blip r:embed="rId2" cstate="print"/>
          <a:srcRect t="16565" r="99593" b="57797"/>
          <a:stretch>
            <a:fillRect/>
          </a:stretch>
        </p:blipFill>
        <p:spPr>
          <a:xfrm>
            <a:off x="-1587" y="-19045"/>
            <a:ext cx="331830" cy="68849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2"/>
          <p:cNvPicPr>
            <a:picLocks noChangeAspect="1"/>
          </p:cNvPicPr>
          <p:nvPr userDrawn="1"/>
        </p:nvPicPr>
        <p:blipFill>
          <a:blip r:embed="rId2" cstate="print"/>
          <a:srcRect t="16565" r="99593" b="57797"/>
          <a:stretch>
            <a:fillRect/>
          </a:stretch>
        </p:blipFill>
        <p:spPr>
          <a:xfrm>
            <a:off x="11882397" y="-17458"/>
            <a:ext cx="331831" cy="688498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80" y="6356467"/>
            <a:ext cx="2845170" cy="365040"/>
          </a:xfrm>
          <a:prstGeom prst="rect">
            <a:avLst/>
          </a:prstGeom>
        </p:spPr>
        <p:txBody>
          <a:bodyPr/>
          <a:lstStyle>
            <a:lvl1pPr defTabSz="1218565"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fld id="{22671CED-74C9-4908-9DAC-57B835BE6DC9}" type="datetimeFigureOut">
              <a:rPr lang="zh-CN" altLang="en-US" sz="2400" smtClean="0"/>
              <a:pPr eaLnBrk="1" hangingPunct="1">
                <a:defRPr/>
              </a:pPr>
              <a:t>2024/12/5</a:t>
            </a:fld>
            <a:endParaRPr lang="zh-CN" altLang="en-US" sz="24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143" y="6356467"/>
            <a:ext cx="3859715" cy="365040"/>
          </a:xfrm>
          <a:prstGeom prst="rect">
            <a:avLst/>
          </a:prstGeom>
        </p:spPr>
        <p:txBody>
          <a:bodyPr/>
          <a:lstStyle>
            <a:lvl1pPr defTabSz="1218565"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endParaRPr lang="zh-CN" altLang="en-US" sz="24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150" y="6356467"/>
            <a:ext cx="2845170" cy="365040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0210-A93B-4B11-86CE-60FF5365A644}" type="datetimeFigureOut">
              <a:rPr lang="zh-CN" altLang="en-US" smtClean="0"/>
              <a:pPr/>
              <a:t>2024/12/5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1B29-41FE-4D6B-9D66-BED5BA7C2C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0210-A93B-4B11-86CE-60FF5365A644}" type="datetimeFigureOut">
              <a:rPr lang="zh-CN" altLang="en-US" smtClean="0"/>
              <a:pPr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1B29-41FE-4D6B-9D66-BED5BA7C2C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0342-8D59-41A5-90EF-5866DCFC0FF3}" type="datetimeFigureOut">
              <a:rPr lang="zh-CN" altLang="en-US" smtClean="0"/>
              <a:pPr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BCD-52A0-4C68-83A2-586B1A74B8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28605337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0342-8D59-41A5-90EF-5866DCFC0FF3}" type="datetimeFigureOut">
              <a:rPr lang="zh-CN" altLang="en-US" smtClean="0"/>
              <a:pPr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BCD-52A0-4C68-83A2-586B1A74B8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7788738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0342-8D59-41A5-90EF-5866DCFC0FF3}" type="datetimeFigureOut">
              <a:rPr lang="zh-CN" altLang="en-US" smtClean="0"/>
              <a:pPr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BCD-52A0-4C68-83A2-586B1A74B8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33936346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0342-8D59-41A5-90EF-5866DCFC0FF3}" type="datetimeFigureOut">
              <a:rPr lang="zh-CN" altLang="en-US" smtClean="0"/>
              <a:pPr/>
              <a:t>2024/12/5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BCD-52A0-4C68-83A2-586B1A74B8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94528217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0342-8D59-41A5-90EF-5866DCFC0FF3}" type="datetimeFigureOut">
              <a:rPr lang="zh-CN" altLang="en-US" smtClean="0"/>
              <a:pPr/>
              <a:t>2024/12/5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BCD-52A0-4C68-83A2-586B1A74B8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52783555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0342-8D59-41A5-90EF-5866DCFC0FF3}" type="datetimeFigureOut">
              <a:rPr lang="zh-CN" altLang="en-US" smtClean="0"/>
              <a:pPr/>
              <a:t>2024/12/5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BCD-52A0-4C68-83A2-586B1A74B8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76999324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0342-8D59-41A5-90EF-5866DCFC0FF3}" type="datetimeFigureOut">
              <a:rPr lang="zh-CN" altLang="en-US" smtClean="0"/>
              <a:pPr/>
              <a:t>2024/12/5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BCD-52A0-4C68-83A2-586B1A74B8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41046810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0342-8D59-41A5-90EF-5866DCFC0FF3}" type="datetimeFigureOut">
              <a:rPr lang="zh-CN" altLang="en-US" smtClean="0"/>
              <a:pPr/>
              <a:t>2024/12/5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BCD-52A0-4C68-83A2-586B1A74B8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9836439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58" y="2130426"/>
            <a:ext cx="10363859" cy="1470025"/>
          </a:xfrm>
          <a:prstGeom prst="rect">
            <a:avLst/>
          </a:prstGeom>
        </p:spPr>
        <p:txBody>
          <a:bodyPr lIns="91449" tIns="45725" rIns="91449" bIns="45725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16" y="3886200"/>
            <a:ext cx="8534943" cy="1752600"/>
          </a:xfrm>
          <a:prstGeom prst="rect">
            <a:avLst/>
          </a:prstGeom>
        </p:spPr>
        <p:txBody>
          <a:bodyPr lIns="91449" tIns="45725" rIns="91449" bIns="45725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165" indent="0" algn="ctr">
              <a:buNone/>
              <a:defRPr/>
            </a:lvl5pPr>
            <a:lvl6pPr marL="2285365" indent="0" algn="ctr">
              <a:buNone/>
              <a:defRPr/>
            </a:lvl6pPr>
            <a:lvl7pPr marL="2742565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0342-8D59-41A5-90EF-5866DCFC0FF3}" type="datetimeFigureOut">
              <a:rPr lang="zh-CN" altLang="en-US" smtClean="0"/>
              <a:pPr/>
              <a:t>2024/12/5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BCD-52A0-4C68-83A2-586B1A74B8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38046209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0342-8D59-41A5-90EF-5866DCFC0FF3}" type="datetimeFigureOut">
              <a:rPr lang="zh-CN" altLang="en-US" smtClean="0"/>
              <a:pPr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BCD-52A0-4C68-83A2-586B1A74B8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88402169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0342-8D59-41A5-90EF-5866DCFC0FF3}" type="datetimeFigureOut">
              <a:rPr lang="zh-CN" altLang="en-US" smtClean="0"/>
              <a:pPr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BCD-52A0-4C68-83A2-586B1A74B8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47046461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18870606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23788" y="1122443"/>
            <a:ext cx="9143690" cy="238693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zh-CN" sz="3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 idx="1"/>
          </p:nvPr>
        </p:nvSpPr>
        <p:spPr>
          <a:xfrm>
            <a:off x="609515" y="1604724"/>
            <a:ext cx="10972236" cy="397677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7218545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"/>
          <p:cNvPicPr>
            <a:picLocks noChangeAspect="1"/>
          </p:cNvPicPr>
          <p:nvPr userDrawn="1"/>
        </p:nvPicPr>
        <p:blipFill>
          <a:blip r:embed="rId2" cstate="print"/>
          <a:srcRect t="16565" r="99593" b="57797"/>
          <a:stretch>
            <a:fillRect/>
          </a:stretch>
        </p:blipFill>
        <p:spPr>
          <a:xfrm>
            <a:off x="-1587" y="-19045"/>
            <a:ext cx="331830" cy="68849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2"/>
          <p:cNvPicPr>
            <a:picLocks noChangeAspect="1"/>
          </p:cNvPicPr>
          <p:nvPr userDrawn="1"/>
        </p:nvPicPr>
        <p:blipFill>
          <a:blip r:embed="rId2" cstate="print"/>
          <a:srcRect t="16565" r="99593" b="57797"/>
          <a:stretch>
            <a:fillRect/>
          </a:stretch>
        </p:blipFill>
        <p:spPr>
          <a:xfrm>
            <a:off x="11882397" y="-17458"/>
            <a:ext cx="331831" cy="688498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0210-A93B-4B11-86CE-60FF5365A644}" type="datetimeFigureOut">
              <a:rPr lang="zh-CN" altLang="en-US" smtClean="0"/>
              <a:pPr/>
              <a:t>2024/12/5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1B29-41FE-4D6B-9D66-BED5BA7C2C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0210-A93B-4B11-86CE-60FF5365A644}" type="datetimeFigureOut">
              <a:rPr lang="zh-CN" altLang="en-US" smtClean="0"/>
              <a:pPr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1B29-41FE-4D6B-9D66-BED5BA7C2C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908050"/>
          </a:xfrm>
          <a:prstGeom prst="rect">
            <a:avLst/>
          </a:prstGeom>
          <a:solidFill>
            <a:srgbClr val="0066CC"/>
          </a:solidFill>
          <a:ln w="3175">
            <a:solidFill>
              <a:schemeClr val="accent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645275"/>
            <a:ext cx="12192000" cy="212725"/>
          </a:xfrm>
          <a:prstGeom prst="rect">
            <a:avLst/>
          </a:prstGeom>
          <a:solidFill>
            <a:srgbClr val="0066CC"/>
          </a:solidFill>
          <a:ln w="3175">
            <a:solidFill>
              <a:schemeClr val="accent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6645275"/>
            <a:ext cx="12192000" cy="212725"/>
          </a:xfrm>
          <a:prstGeom prst="rect">
            <a:avLst/>
          </a:prstGeom>
          <a:solidFill>
            <a:srgbClr val="0066CC"/>
          </a:solidFill>
          <a:ln w="3175">
            <a:solidFill>
              <a:schemeClr val="accent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图片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56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0" y="6645275"/>
            <a:ext cx="12185650" cy="2111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file:///D:\qq&#25991;&#20214;\712321467\Image\C2C\Image2\%7b75232B38-A165-1FB7-499C-2E1C792CACB5%7d.pn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file:///D:\qq&#25991;&#20214;\712321467\Image\C2C\Image2\%7b75232B38-A165-1FB7-499C-2E1C792CACB5%7d.png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image" Target="file:///D:\qq&#25991;&#20214;\712321467\Image\C2C\Image2\%7b75232B38-A165-1FB7-499C-2E1C792CACB5%7d.png" TargetMode="Externa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8" r:link="rId9" cstate="print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/>
        </p:nvPicPr>
        <p:blipFill>
          <a:blip r:embed="rId8" r:link="rId9" cstate="print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/>
  <p:txStyles>
    <p:titleStyle>
      <a:lvl1pPr algn="ctr" defTabSz="1217930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930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1217930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1217930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1217930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1217930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1217930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1217930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165" algn="ctr" defTabSz="1217930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defTabSz="1217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7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7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7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7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0" y="6645275"/>
            <a:ext cx="12185650" cy="2111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图片 1073743875" descr="学科网 zxxk.com"/>
          <p:cNvPicPr>
            <a:picLocks noChangeAspect="1"/>
          </p:cNvPicPr>
          <p:nvPr/>
        </p:nvPicPr>
        <p:blipFill>
          <a:blip r:embed="rId12" r:link="rId13" cstate="print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28" name="图片 1073743875" descr="学科网 zxxk.com"/>
          <p:cNvPicPr>
            <a:picLocks noChangeAspect="1"/>
          </p:cNvPicPr>
          <p:nvPr/>
        </p:nvPicPr>
        <p:blipFill>
          <a:blip r:embed="rId12" r:link="rId13" cstate="print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</p:sldLayoutIdLst>
  <p:transition/>
  <p:txStyles>
    <p:titleStyle>
      <a:lvl1pPr algn="ctr" defTabSz="91313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342900" algn="ctr" defTabSz="913765" rtl="0" fontAlgn="base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685165" algn="ctr" defTabSz="913765" rtl="0" fontAlgn="base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028065" algn="ctr" defTabSz="913765" rtl="0" fontAlgn="base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370965" algn="ctr" defTabSz="913765" rtl="0" fontAlgn="base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1630" indent="-3416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8" r:link="rId9" cstate="print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/>
        </p:nvPicPr>
        <p:blipFill>
          <a:blip r:embed="rId8" r:link="rId9" cstate="print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transition/>
  <p:txStyles>
    <p:titleStyle>
      <a:lvl1pPr algn="ctr" defTabSz="1217930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930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1217930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1217930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1217930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1217930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1217930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1217930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165" algn="ctr" defTabSz="1217930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defTabSz="1217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7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7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7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7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40342-8D59-41A5-90EF-5866DCFC0FF3}" type="datetimeFigureOut">
              <a:rPr lang="zh-CN" altLang="en-US" smtClean="0"/>
              <a:pPr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1BCD-52A0-4C68-83A2-586B1A74B83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5" r:link="rId16" cstate="print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19785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file:///D:\&#24352;&#24422;&#20029;\2023&#24180;\&#39640;&#32771;&#39064;\&#21270;&#23398;\G176.TI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5" Type="http://schemas.openxmlformats.org/officeDocument/2006/relationships/image" Target="../media/image8.em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299262" y="-13688"/>
            <a:ext cx="4910399" cy="6885376"/>
            <a:chOff x="7827370" y="0"/>
            <a:chExt cx="4364631" cy="7535069"/>
          </a:xfrm>
        </p:grpSpPr>
        <p:sp>
          <p:nvSpPr>
            <p:cNvPr id="17" name="任意多边形: 形状 16"/>
            <p:cNvSpPr/>
            <p:nvPr/>
          </p:nvSpPr>
          <p:spPr>
            <a:xfrm rot="21230914" flipV="1">
              <a:off x="7827370" y="907732"/>
              <a:ext cx="3751482" cy="6426530"/>
            </a:xfrm>
            <a:custGeom>
              <a:avLst/>
              <a:gdLst>
                <a:gd name="connsiteX0" fmla="*/ 0 w 3668486"/>
                <a:gd name="connsiteY0" fmla="*/ 0 h 6858000"/>
                <a:gd name="connsiteX1" fmla="*/ 3668486 w 3668486"/>
                <a:gd name="connsiteY1" fmla="*/ 0 h 6858000"/>
                <a:gd name="connsiteX2" fmla="*/ 3668486 w 3668486"/>
                <a:gd name="connsiteY2" fmla="*/ 6858000 h 6858000"/>
                <a:gd name="connsiteX3" fmla="*/ 2592838 w 3668486"/>
                <a:gd name="connsiteY3" fmla="*/ 6858000 h 6858000"/>
                <a:gd name="connsiteX4" fmla="*/ 2602803 w 3668486"/>
                <a:gd name="connsiteY4" fmla="*/ 6814919 h 6858000"/>
                <a:gd name="connsiteX5" fmla="*/ 2753901 w 3668486"/>
                <a:gd name="connsiteY5" fmla="*/ 5342469 h 6858000"/>
                <a:gd name="connsiteX6" fmla="*/ 35244 w 3668486"/>
                <a:gd name="connsiteY6" fmla="*/ 31673 h 6858000"/>
                <a:gd name="connsiteX7" fmla="*/ 0 w 3668486"/>
                <a:gd name="connsiteY7" fmla="*/ 12113 h 6858000"/>
                <a:gd name="connsiteX8" fmla="*/ 0 w 3668486"/>
                <a:gd name="connsiteY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8486" h="6858000">
                  <a:moveTo>
                    <a:pt x="0" y="0"/>
                  </a:moveTo>
                  <a:lnTo>
                    <a:pt x="3668486" y="0"/>
                  </a:lnTo>
                  <a:lnTo>
                    <a:pt x="3668486" y="6858000"/>
                  </a:lnTo>
                  <a:lnTo>
                    <a:pt x="2592838" y="6858000"/>
                  </a:lnTo>
                  <a:lnTo>
                    <a:pt x="2602803" y="6814919"/>
                  </a:lnTo>
                  <a:cubicBezTo>
                    <a:pt x="2701441" y="6344286"/>
                    <a:pt x="2753901" y="5850898"/>
                    <a:pt x="2753901" y="5342469"/>
                  </a:cubicBezTo>
                  <a:cubicBezTo>
                    <a:pt x="2753901" y="3003695"/>
                    <a:pt x="1643848" y="983200"/>
                    <a:pt x="35244" y="31673"/>
                  </a:cubicBezTo>
                  <a:lnTo>
                    <a:pt x="0" y="1211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54E4D"/>
                </a:gs>
                <a:gs pos="100000">
                  <a:srgbClr val="FFDAD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 flipV="1">
              <a:off x="8653937" y="1461455"/>
              <a:ext cx="3165221" cy="6073614"/>
            </a:xfrm>
            <a:custGeom>
              <a:avLst/>
              <a:gdLst>
                <a:gd name="connsiteX0" fmla="*/ 0 w 3668486"/>
                <a:gd name="connsiteY0" fmla="*/ 0 h 6858000"/>
                <a:gd name="connsiteX1" fmla="*/ 3668486 w 3668486"/>
                <a:gd name="connsiteY1" fmla="*/ 0 h 6858000"/>
                <a:gd name="connsiteX2" fmla="*/ 3668486 w 3668486"/>
                <a:gd name="connsiteY2" fmla="*/ 6858000 h 6858000"/>
                <a:gd name="connsiteX3" fmla="*/ 2592838 w 3668486"/>
                <a:gd name="connsiteY3" fmla="*/ 6858000 h 6858000"/>
                <a:gd name="connsiteX4" fmla="*/ 2602803 w 3668486"/>
                <a:gd name="connsiteY4" fmla="*/ 6814919 h 6858000"/>
                <a:gd name="connsiteX5" fmla="*/ 2753901 w 3668486"/>
                <a:gd name="connsiteY5" fmla="*/ 5342469 h 6858000"/>
                <a:gd name="connsiteX6" fmla="*/ 35244 w 3668486"/>
                <a:gd name="connsiteY6" fmla="*/ 31673 h 6858000"/>
                <a:gd name="connsiteX7" fmla="*/ 0 w 3668486"/>
                <a:gd name="connsiteY7" fmla="*/ 12113 h 6858000"/>
                <a:gd name="connsiteX8" fmla="*/ 0 w 3668486"/>
                <a:gd name="connsiteY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8486" h="6858000">
                  <a:moveTo>
                    <a:pt x="0" y="0"/>
                  </a:moveTo>
                  <a:lnTo>
                    <a:pt x="3668486" y="0"/>
                  </a:lnTo>
                  <a:lnTo>
                    <a:pt x="3668486" y="6858000"/>
                  </a:lnTo>
                  <a:lnTo>
                    <a:pt x="2592838" y="6858000"/>
                  </a:lnTo>
                  <a:lnTo>
                    <a:pt x="2602803" y="6814919"/>
                  </a:lnTo>
                  <a:cubicBezTo>
                    <a:pt x="2701441" y="6344286"/>
                    <a:pt x="2753901" y="5850898"/>
                    <a:pt x="2753901" y="5342469"/>
                  </a:cubicBezTo>
                  <a:cubicBezTo>
                    <a:pt x="2753901" y="3003695"/>
                    <a:pt x="1643848" y="983200"/>
                    <a:pt x="35244" y="31673"/>
                  </a:cubicBezTo>
                  <a:lnTo>
                    <a:pt x="0" y="1211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54000">
                  <a:srgbClr val="E54E4D"/>
                </a:gs>
                <a:gs pos="0">
                  <a:srgbClr val="FFDAD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8523515" y="0"/>
              <a:ext cx="3668486" cy="7505110"/>
            </a:xfrm>
            <a:custGeom>
              <a:avLst/>
              <a:gdLst>
                <a:gd name="connsiteX0" fmla="*/ 0 w 3668486"/>
                <a:gd name="connsiteY0" fmla="*/ 0 h 6858000"/>
                <a:gd name="connsiteX1" fmla="*/ 3668486 w 3668486"/>
                <a:gd name="connsiteY1" fmla="*/ 0 h 6858000"/>
                <a:gd name="connsiteX2" fmla="*/ 3668486 w 3668486"/>
                <a:gd name="connsiteY2" fmla="*/ 6858000 h 6858000"/>
                <a:gd name="connsiteX3" fmla="*/ 2592838 w 3668486"/>
                <a:gd name="connsiteY3" fmla="*/ 6858000 h 6858000"/>
                <a:gd name="connsiteX4" fmla="*/ 2602803 w 3668486"/>
                <a:gd name="connsiteY4" fmla="*/ 6814919 h 6858000"/>
                <a:gd name="connsiteX5" fmla="*/ 2753901 w 3668486"/>
                <a:gd name="connsiteY5" fmla="*/ 5342469 h 6858000"/>
                <a:gd name="connsiteX6" fmla="*/ 35244 w 3668486"/>
                <a:gd name="connsiteY6" fmla="*/ 31673 h 6858000"/>
                <a:gd name="connsiteX7" fmla="*/ 0 w 3668486"/>
                <a:gd name="connsiteY7" fmla="*/ 12113 h 6858000"/>
                <a:gd name="connsiteX8" fmla="*/ 0 w 3668486"/>
                <a:gd name="connsiteY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8486" h="6858000">
                  <a:moveTo>
                    <a:pt x="0" y="0"/>
                  </a:moveTo>
                  <a:lnTo>
                    <a:pt x="3668486" y="0"/>
                  </a:lnTo>
                  <a:lnTo>
                    <a:pt x="3668486" y="6858000"/>
                  </a:lnTo>
                  <a:lnTo>
                    <a:pt x="2592838" y="6858000"/>
                  </a:lnTo>
                  <a:lnTo>
                    <a:pt x="2602803" y="6814919"/>
                  </a:lnTo>
                  <a:cubicBezTo>
                    <a:pt x="2701441" y="6344286"/>
                    <a:pt x="2753901" y="5850898"/>
                    <a:pt x="2753901" y="5342469"/>
                  </a:cubicBezTo>
                  <a:cubicBezTo>
                    <a:pt x="2753901" y="3003695"/>
                    <a:pt x="1643848" y="983200"/>
                    <a:pt x="35244" y="31673"/>
                  </a:cubicBezTo>
                  <a:lnTo>
                    <a:pt x="0" y="12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31752" y="4712054"/>
            <a:ext cx="725619" cy="1346667"/>
            <a:chOff x="7704258" y="1300709"/>
            <a:chExt cx="725619" cy="1346667"/>
          </a:xfrm>
        </p:grpSpPr>
        <p:grpSp>
          <p:nvGrpSpPr>
            <p:cNvPr id="39" name="组合 38"/>
            <p:cNvGrpSpPr/>
            <p:nvPr/>
          </p:nvGrpSpPr>
          <p:grpSpPr>
            <a:xfrm flipH="1">
              <a:off x="7704258" y="1300709"/>
              <a:ext cx="292598" cy="1346667"/>
              <a:chOff x="1724433" y="1612606"/>
              <a:chExt cx="241950" cy="1113561"/>
            </a:xfrm>
            <a:solidFill>
              <a:schemeClr val="accent2"/>
            </a:solidFill>
          </p:grpSpPr>
          <p:grpSp>
            <p:nvGrpSpPr>
              <p:cNvPr id="40" name="组合 39"/>
              <p:cNvGrpSpPr/>
              <p:nvPr/>
            </p:nvGrpSpPr>
            <p:grpSpPr>
              <a:xfrm>
                <a:off x="1898681" y="1612606"/>
                <a:ext cx="67702" cy="1113561"/>
                <a:chOff x="2041334" y="1597820"/>
                <a:chExt cx="67702" cy="1113561"/>
              </a:xfrm>
              <a:grpFill/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" name="椭圆 53"/>
                <p:cNvSpPr/>
                <p:nvPr/>
              </p:nvSpPr>
              <p:spPr>
                <a:xfrm>
                  <a:off x="2041334" y="2195452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2041334" y="234486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2041334" y="249426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2041334" y="2643679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>
                <a:off x="1724433" y="1612606"/>
                <a:ext cx="67702" cy="1113561"/>
                <a:chOff x="2041334" y="1597820"/>
                <a:chExt cx="67702" cy="1113561"/>
              </a:xfrm>
              <a:grpFill/>
            </p:grpSpPr>
            <p:sp>
              <p:nvSpPr>
                <p:cNvPr id="42" name="椭圆 41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2041334" y="2195452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7" name="椭圆 46"/>
                <p:cNvSpPr/>
                <p:nvPr/>
              </p:nvSpPr>
              <p:spPr>
                <a:xfrm>
                  <a:off x="2041334" y="234486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8" name="椭圆 47"/>
                <p:cNvSpPr/>
                <p:nvPr/>
              </p:nvSpPr>
              <p:spPr>
                <a:xfrm>
                  <a:off x="2041334" y="249426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>
                  <a:off x="2041334" y="2643679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59" name="组合 58"/>
            <p:cNvGrpSpPr/>
            <p:nvPr/>
          </p:nvGrpSpPr>
          <p:grpSpPr>
            <a:xfrm flipH="1">
              <a:off x="8137279" y="1300709"/>
              <a:ext cx="292598" cy="1346667"/>
              <a:chOff x="1724433" y="1612606"/>
              <a:chExt cx="241950" cy="1113561"/>
            </a:xfrm>
            <a:solidFill>
              <a:schemeClr val="accent2"/>
            </a:solidFill>
          </p:grpSpPr>
          <p:grpSp>
            <p:nvGrpSpPr>
              <p:cNvPr id="60" name="组合 59"/>
              <p:cNvGrpSpPr/>
              <p:nvPr/>
            </p:nvGrpSpPr>
            <p:grpSpPr>
              <a:xfrm>
                <a:off x="1898681" y="1612606"/>
                <a:ext cx="67702" cy="1113561"/>
                <a:chOff x="2041334" y="1597820"/>
                <a:chExt cx="67702" cy="1113561"/>
              </a:xfrm>
              <a:grpFill/>
            </p:grpSpPr>
            <p:sp>
              <p:nvSpPr>
                <p:cNvPr id="70" name="椭圆 69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1" name="椭圆 70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2" name="椭圆 71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3" name="椭圆 72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2041334" y="2195452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5" name="椭圆 74"/>
                <p:cNvSpPr/>
                <p:nvPr/>
              </p:nvSpPr>
              <p:spPr>
                <a:xfrm>
                  <a:off x="2041334" y="234486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2041334" y="249426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2041334" y="2643679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61" name="组合 60"/>
              <p:cNvGrpSpPr/>
              <p:nvPr/>
            </p:nvGrpSpPr>
            <p:grpSpPr>
              <a:xfrm>
                <a:off x="1724433" y="1612606"/>
                <a:ext cx="67702" cy="1113561"/>
                <a:chOff x="2041334" y="1597820"/>
                <a:chExt cx="67702" cy="1113561"/>
              </a:xfrm>
              <a:grpFill/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2041334" y="159782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2041334" y="174722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>
                  <a:off x="2041334" y="1896636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2041334" y="2046044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2041334" y="2195452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2041334" y="2344860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2041334" y="2494268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2041334" y="2643679"/>
                  <a:ext cx="67702" cy="6770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A01E80C-45B5-400C-4D14-806F9D3EC0CF}"/>
              </a:ext>
            </a:extLst>
          </p:cNvPr>
          <p:cNvSpPr txBox="1"/>
          <p:nvPr/>
        </p:nvSpPr>
        <p:spPr>
          <a:xfrm>
            <a:off x="1991715" y="2060905"/>
            <a:ext cx="6234208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4000" b="1" kern="100" dirty="0">
                <a:solidFill>
                  <a:srgbClr val="FF0000"/>
                </a:solidFill>
                <a:effectLst/>
                <a:latin typeface="+mj-lt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en-US" altLang="zh-CN" sz="4000" b="1" kern="100" dirty="0" smtClean="0">
                <a:solidFill>
                  <a:srgbClr val="FF0000"/>
                </a:solidFill>
                <a:effectLst/>
                <a:latin typeface="+mj-lt"/>
                <a:ea typeface="黑体" panose="02010609060101010101" pitchFamily="49" charset="-122"/>
                <a:cs typeface="黑体" panose="02010609060101010101" pitchFamily="49" charset="-122"/>
              </a:rPr>
              <a:t>      </a:t>
            </a:r>
            <a:r>
              <a:rPr lang="zh-CN" altLang="en-US" sz="6000" b="1" kern="100" dirty="0" smtClean="0">
                <a:solidFill>
                  <a:srgbClr val="FF0000"/>
                </a:solidFill>
                <a:effectLst/>
                <a:latin typeface="+mj-lt"/>
                <a:ea typeface="黑体" panose="02010609060101010101" pitchFamily="49" charset="-122"/>
                <a:cs typeface="黑体" panose="02010609060101010101" pitchFamily="49" charset="-122"/>
              </a:rPr>
              <a:t>微专题</a:t>
            </a:r>
            <a:r>
              <a:rPr lang="en-US" altLang="zh-CN" sz="6000" b="1" kern="100" dirty="0" smtClean="0">
                <a:solidFill>
                  <a:srgbClr val="FF0000"/>
                </a:solidFill>
                <a:effectLst/>
                <a:latin typeface="+mj-lt"/>
                <a:ea typeface="黑体" panose="02010609060101010101" pitchFamily="49" charset="-122"/>
                <a:cs typeface="黑体" panose="02010609060101010101" pitchFamily="49" charset="-122"/>
              </a:rPr>
              <a:t>6</a:t>
            </a:r>
          </a:p>
          <a:p>
            <a:pPr>
              <a:spcAft>
                <a:spcPts val="600"/>
              </a:spcAft>
            </a:pPr>
            <a:r>
              <a:rPr lang="en-US" altLang="zh-CN" sz="6000" b="1" kern="100" dirty="0" smtClean="0">
                <a:solidFill>
                  <a:srgbClr val="000099"/>
                </a:solidFill>
                <a:effectLst/>
                <a:latin typeface="+mj-lt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zh-CN" sz="6000" b="1" kern="100" dirty="0" smtClean="0">
                <a:solidFill>
                  <a:srgbClr val="000099"/>
                </a:solidFill>
                <a:effectLst/>
                <a:latin typeface="+mj-lt"/>
                <a:ea typeface="黑体" panose="02010609060101010101" pitchFamily="49" charset="-122"/>
                <a:cs typeface="黑体" panose="02010609060101010101" pitchFamily="49" charset="-122"/>
              </a:rPr>
              <a:t>化</a:t>
            </a:r>
            <a:r>
              <a:rPr lang="zh-CN" altLang="zh-CN" sz="6000" b="1" kern="100" dirty="0">
                <a:solidFill>
                  <a:srgbClr val="000099"/>
                </a:solidFill>
                <a:effectLst/>
                <a:latin typeface="+mj-lt"/>
                <a:ea typeface="黑体" panose="02010609060101010101" pitchFamily="49" charset="-122"/>
                <a:cs typeface="黑体" panose="02010609060101010101" pitchFamily="49" charset="-122"/>
              </a:rPr>
              <a:t>学工艺流</a:t>
            </a:r>
            <a:r>
              <a:rPr lang="zh-CN" altLang="zh-CN" sz="6000" b="1" kern="100" dirty="0" smtClean="0">
                <a:solidFill>
                  <a:srgbClr val="000099"/>
                </a:solidFill>
                <a:effectLst/>
                <a:latin typeface="+mj-lt"/>
                <a:ea typeface="黑体" panose="02010609060101010101" pitchFamily="49" charset="-122"/>
                <a:cs typeface="黑体" panose="02010609060101010101" pitchFamily="49" charset="-122"/>
              </a:rPr>
              <a:t>程</a:t>
            </a:r>
            <a:endParaRPr lang="zh-CN" altLang="zh-CN" sz="6000" kern="100" dirty="0">
              <a:solidFill>
                <a:srgbClr val="000099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199FC61-473F-6E61-E808-EB7ACAB75410}"/>
              </a:ext>
            </a:extLst>
          </p:cNvPr>
          <p:cNvSpPr txBox="1"/>
          <p:nvPr/>
        </p:nvSpPr>
        <p:spPr>
          <a:xfrm>
            <a:off x="479609" y="1095522"/>
            <a:ext cx="106567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9875" algn="l" fontAlgn="ctr">
              <a:lnSpc>
                <a:spcPct val="15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2023 </a:t>
            </a:r>
            <a:r>
              <a:rPr lang="zh-CN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北京，</a:t>
            </a:r>
            <a:r>
              <a:rPr lang="en-US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18</a:t>
            </a:r>
            <a:r>
              <a:rPr lang="zh-CN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）以银锰精矿</a:t>
            </a:r>
            <a:r>
              <a:rPr lang="en-US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主要含</a:t>
            </a:r>
            <a:r>
              <a:rPr lang="en-US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Ag</a:t>
            </a:r>
            <a:r>
              <a:rPr lang="en-US" altLang="zh-CN" sz="2000" kern="1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000" kern="100" spc="-4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nS</a:t>
            </a:r>
            <a:r>
              <a:rPr lang="zh-CN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kern="1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Fe</a:t>
            </a:r>
            <a:r>
              <a:rPr lang="en-US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000" kern="1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和氧化锰矿</a:t>
            </a:r>
            <a:r>
              <a:rPr lang="en-US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主要含</a:t>
            </a:r>
            <a:r>
              <a:rPr lang="en-US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000" kern="1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nO</a:t>
            </a:r>
            <a:r>
              <a:rPr lang="en-US" altLang="zh-CN" sz="2000" kern="100" spc="-4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为原料联合提取银和锰的一种流程示意图如下。</a:t>
            </a:r>
            <a:endParaRPr lang="zh-CN" altLang="zh-CN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48E5F90-BF64-955D-E8E4-8E6004D5B49B}"/>
              </a:ext>
            </a:extLst>
          </p:cNvPr>
          <p:cNvSpPr txBox="1"/>
          <p:nvPr/>
        </p:nvSpPr>
        <p:spPr>
          <a:xfrm>
            <a:off x="479609" y="3863774"/>
            <a:ext cx="115116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9875" algn="l" fontAlgn="ctr">
              <a:lnSpc>
                <a:spcPct val="15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已知：酸性条件下，</a:t>
            </a:r>
            <a:r>
              <a:rPr lang="en-US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000" kern="1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nO</a:t>
            </a:r>
            <a:r>
              <a:rPr lang="en-US" altLang="zh-CN" sz="2000" kern="100" spc="-4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的氧化性强于</a:t>
            </a:r>
            <a:r>
              <a:rPr lang="en-US" altLang="zh-CN" sz="2000" kern="1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Fe</a:t>
            </a:r>
            <a:r>
              <a:rPr lang="en-US" altLang="zh-CN" sz="2000" kern="1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3+</a:t>
            </a:r>
            <a:r>
              <a:rPr lang="zh-CN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9875" algn="l" fontAlgn="ctr">
              <a:lnSpc>
                <a:spcPct val="15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altLang="zh-CN" sz="2000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结合</a:t>
            </a:r>
            <a:r>
              <a:rPr lang="en-US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浸锰</a:t>
            </a:r>
            <a:r>
              <a:rPr lang="en-US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过程，从两种矿石中各物质利用的角度，分析联合提取银和锰的优势：</a:t>
            </a:r>
            <a:r>
              <a:rPr lang="en-US" altLang="zh-CN" sz="2000" u="sng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</a:t>
            </a:r>
          </a:p>
          <a:p>
            <a:pPr indent="269875" algn="l" fontAlgn="ctr">
              <a:lnSpc>
                <a:spcPct val="15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altLang="zh-CN" sz="2000" u="sng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</a:t>
            </a:r>
            <a:r>
              <a:rPr lang="zh-CN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BA59F9C-D32F-D4CC-12A0-2A652BA766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7728" y="1992472"/>
            <a:ext cx="7200500" cy="1820052"/>
          </a:xfrm>
          <a:prstGeom prst="rect">
            <a:avLst/>
          </a:prstGeom>
        </p:spPr>
      </p:pic>
      <p:sp>
        <p:nvSpPr>
          <p:cNvPr id="7" name="文本框 1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D824466-6624-5A00-4BF9-1C22AEB917DF}"/>
              </a:ext>
            </a:extLst>
          </p:cNvPr>
          <p:cNvSpPr txBox="1"/>
          <p:nvPr/>
        </p:nvSpPr>
        <p:spPr>
          <a:xfrm>
            <a:off x="4994294" y="447364"/>
            <a:ext cx="1627369" cy="523220"/>
          </a:xfrm>
          <a:prstGeom prst="rect">
            <a:avLst/>
          </a:prstGeom>
          <a:noFill/>
          <a:ln w="6350" cap="flat" cmpd="sng">
            <a:solidFill>
              <a:schemeClr val="tx1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</a:rPr>
              <a:t>真题示例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C649CFD-877E-E464-0BBE-4D896555D210}"/>
              </a:ext>
            </a:extLst>
          </p:cNvPr>
          <p:cNvSpPr txBox="1"/>
          <p:nvPr/>
        </p:nvSpPr>
        <p:spPr>
          <a:xfrm>
            <a:off x="457419" y="5303874"/>
            <a:ext cx="11016765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l" fontAlgn="ctr">
              <a:lnSpc>
                <a:spcPct val="15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zh-CN" sz="1800" b="1" kern="10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解析：</a:t>
            </a:r>
            <a:r>
              <a:rPr lang="zh-CN" altLang="zh-CN" sz="1800" kern="10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联合提取银和锰的优势在于</a:t>
            </a:r>
            <a:r>
              <a:rPr lang="en-US" altLang="zh-CN" sz="1800" kern="10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1800" kern="10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浸锰</a:t>
            </a:r>
            <a:r>
              <a:rPr lang="en-US" altLang="zh-CN" sz="1800" kern="10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1800" kern="10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过程可将两种矿石中的锰元素同时提取到浸锰液中，将银元素和锰元素分离开，利用</a:t>
            </a:r>
            <a:r>
              <a:rPr lang="en-US" altLang="zh-CN" sz="1800" kern="10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1800" kern="100" spc="-4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nO</a:t>
            </a:r>
            <a:r>
              <a:rPr lang="en-US" altLang="zh-CN" sz="1800" kern="100" spc="-40" baseline="-2500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1800" kern="10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的氧化性将</a:t>
            </a:r>
            <a:r>
              <a:rPr lang="en-US" altLang="zh-CN" sz="1800" kern="100" spc="-4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Fe</a:t>
            </a:r>
            <a:r>
              <a:rPr lang="en-US" altLang="zh-CN" sz="1800" kern="10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1800" kern="100" baseline="-2500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1800" kern="10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中的</a:t>
            </a:r>
            <a:r>
              <a:rPr lang="en-US" altLang="zh-CN" sz="1800" kern="100" spc="-4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Fe</a:t>
            </a:r>
            <a:r>
              <a:rPr lang="en-US" altLang="zh-CN" sz="1800" kern="100" baseline="3000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2+</a:t>
            </a:r>
            <a:r>
              <a:rPr lang="zh-CN" altLang="zh-CN" sz="1800" kern="10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氧化为</a:t>
            </a:r>
            <a:r>
              <a:rPr lang="en-US" altLang="zh-CN" sz="1800" kern="100" spc="-4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Fe</a:t>
            </a:r>
            <a:r>
              <a:rPr lang="en-US" altLang="zh-CN" sz="1800" kern="100" baseline="3000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3+</a:t>
            </a:r>
            <a:r>
              <a:rPr lang="zh-CN" altLang="zh-CN" sz="1800" kern="10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，同时生成的</a:t>
            </a:r>
            <a:r>
              <a:rPr lang="en-US" altLang="zh-CN" sz="1800" kern="100" spc="-4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Fe</a:t>
            </a:r>
            <a:r>
              <a:rPr lang="en-US" altLang="zh-CN" sz="1800" kern="100" baseline="3000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3+</a:t>
            </a:r>
            <a:r>
              <a:rPr lang="zh-CN" altLang="zh-CN" sz="1800" kern="10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还可以用于浸银，节约氧化剂，同时得到</a:t>
            </a:r>
            <a:r>
              <a:rPr lang="en-US" altLang="zh-CN" sz="1800" kern="10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1800" kern="100" spc="-4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nSO</a:t>
            </a:r>
            <a:r>
              <a:rPr lang="en-US" altLang="zh-CN" sz="1800" kern="100" spc="-40" baseline="-2500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1800" kern="10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400" kern="100"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B5DF032-885E-D4B5-0D50-8EEB3F40DE4D}"/>
              </a:ext>
            </a:extLst>
          </p:cNvPr>
          <p:cNvSpPr txBox="1"/>
          <p:nvPr/>
        </p:nvSpPr>
        <p:spPr>
          <a:xfrm>
            <a:off x="0" y="55818"/>
            <a:ext cx="458389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latin typeface="+mn-ea"/>
                <a:ea typeface="+mn-ea"/>
                <a:cs typeface="+mn-cs"/>
              </a:rPr>
              <a:t>考点（四）</a:t>
            </a:r>
            <a:r>
              <a:rPr kumimoji="0" lang="en-US" altLang="zh-CN" sz="2800" b="1" kern="1200" cap="none" spc="0" normalizeH="0" baseline="0" noProof="0" dirty="0">
                <a:latin typeface="+mn-ea"/>
                <a:ea typeface="+mn-ea"/>
                <a:cs typeface="+mn-cs"/>
              </a:rPr>
              <a:t>——</a:t>
            </a:r>
            <a:r>
              <a:rPr lang="zh-CN" altLang="en-US" sz="2800" b="1" dirty="0">
                <a:latin typeface="+mn-ea"/>
                <a:ea typeface="+mn-ea"/>
              </a:rPr>
              <a:t>绿色生产</a:t>
            </a:r>
            <a:endParaRPr kumimoji="0" lang="zh-CN" altLang="en-US" sz="2800" b="1" kern="1200" cap="none" spc="0" normalizeH="0" baseline="0" noProof="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F4F100B-25E5-6EDC-4A3E-7B65F5364520}"/>
              </a:ext>
            </a:extLst>
          </p:cNvPr>
          <p:cNvSpPr/>
          <p:nvPr/>
        </p:nvSpPr>
        <p:spPr>
          <a:xfrm>
            <a:off x="2495750" y="2111185"/>
            <a:ext cx="648045" cy="529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44C563F-FF56-26BC-618D-E1BA4695CC4C}"/>
              </a:ext>
            </a:extLst>
          </p:cNvPr>
          <p:cNvSpPr/>
          <p:nvPr/>
        </p:nvSpPr>
        <p:spPr>
          <a:xfrm>
            <a:off x="2135725" y="3331415"/>
            <a:ext cx="648045" cy="529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ED56340-8822-81A9-593B-E29D5280F8A8}"/>
              </a:ext>
            </a:extLst>
          </p:cNvPr>
          <p:cNvSpPr/>
          <p:nvPr/>
        </p:nvSpPr>
        <p:spPr>
          <a:xfrm>
            <a:off x="4151865" y="3331415"/>
            <a:ext cx="1224085" cy="529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3F3FBC6-B67A-EE4F-A609-03222BFFCCA3}"/>
              </a:ext>
            </a:extLst>
          </p:cNvPr>
          <p:cNvSpPr/>
          <p:nvPr/>
        </p:nvSpPr>
        <p:spPr>
          <a:xfrm>
            <a:off x="2003927" y="2170901"/>
            <a:ext cx="576040" cy="3600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3EC42C1-D036-6B08-46ED-984D05476B5D}"/>
              </a:ext>
            </a:extLst>
          </p:cNvPr>
          <p:cNvSpPr/>
          <p:nvPr/>
        </p:nvSpPr>
        <p:spPr>
          <a:xfrm>
            <a:off x="5375950" y="2060905"/>
            <a:ext cx="576040" cy="3600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D83ED5D-68C0-91B3-9057-098D4E08FA58}"/>
              </a:ext>
            </a:extLst>
          </p:cNvPr>
          <p:cNvSpPr/>
          <p:nvPr/>
        </p:nvSpPr>
        <p:spPr>
          <a:xfrm>
            <a:off x="7392090" y="2348925"/>
            <a:ext cx="576040" cy="3600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907760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 animBg="1"/>
      <p:bldP spid="15" grpId="0" animBg="1"/>
      <p:bldP spid="18" grpId="0" animBg="1"/>
      <p:bldP spid="19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5051335" y="3893957"/>
            <a:ext cx="2505075" cy="2350135"/>
            <a:chOff x="8007" y="4949"/>
            <a:chExt cx="3945" cy="3701"/>
          </a:xfrm>
        </p:grpSpPr>
        <p:sp>
          <p:nvSpPr>
            <p:cNvPr id="17" name="文本框 14"/>
            <p:cNvSpPr txBox="1"/>
            <p:nvPr/>
          </p:nvSpPr>
          <p:spPr>
            <a:xfrm>
              <a:off x="8033" y="4949"/>
              <a:ext cx="2980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(1) 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氧化</a:t>
              </a: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/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还原</a:t>
              </a:r>
            </a:p>
          </p:txBody>
        </p:sp>
        <p:sp>
          <p:nvSpPr>
            <p:cNvPr id="18" name="文本框 14"/>
            <p:cNvSpPr txBox="1"/>
            <p:nvPr/>
          </p:nvSpPr>
          <p:spPr>
            <a:xfrm>
              <a:off x="8007" y="5520"/>
              <a:ext cx="3945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(2) pH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值的调节</a:t>
              </a:r>
            </a:p>
          </p:txBody>
        </p:sp>
        <p:sp>
          <p:nvSpPr>
            <p:cNvPr id="19" name="文本框 14"/>
            <p:cNvSpPr txBox="1"/>
            <p:nvPr/>
          </p:nvSpPr>
          <p:spPr>
            <a:xfrm>
              <a:off x="8043" y="6192"/>
              <a:ext cx="3218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(3) 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温度的控制</a:t>
              </a:r>
            </a:p>
          </p:txBody>
        </p:sp>
        <p:sp>
          <p:nvSpPr>
            <p:cNvPr id="20" name="文本框 14"/>
            <p:cNvSpPr txBox="1"/>
            <p:nvPr/>
          </p:nvSpPr>
          <p:spPr>
            <a:xfrm>
              <a:off x="8039" y="6790"/>
              <a:ext cx="3218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(4) 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防氧化</a:t>
              </a:r>
            </a:p>
          </p:txBody>
        </p:sp>
        <p:sp>
          <p:nvSpPr>
            <p:cNvPr id="21" name="文本框 14"/>
            <p:cNvSpPr txBox="1"/>
            <p:nvPr/>
          </p:nvSpPr>
          <p:spPr>
            <a:xfrm>
              <a:off x="8049" y="7330"/>
              <a:ext cx="3218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(5) 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防水解</a:t>
              </a:r>
            </a:p>
          </p:txBody>
        </p:sp>
        <p:sp>
          <p:nvSpPr>
            <p:cNvPr id="22" name="文本框 14"/>
            <p:cNvSpPr txBox="1"/>
            <p:nvPr/>
          </p:nvSpPr>
          <p:spPr>
            <a:xfrm>
              <a:off x="8033" y="7870"/>
              <a:ext cx="3218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(6) 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防分解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398930" y="3848237"/>
            <a:ext cx="2654300" cy="1977390"/>
            <a:chOff x="11704" y="4877"/>
            <a:chExt cx="4180" cy="3114"/>
          </a:xfrm>
        </p:grpSpPr>
        <p:sp>
          <p:nvSpPr>
            <p:cNvPr id="23" name="文本框 14"/>
            <p:cNvSpPr txBox="1"/>
            <p:nvPr/>
          </p:nvSpPr>
          <p:spPr>
            <a:xfrm>
              <a:off x="11704" y="4877"/>
              <a:ext cx="4180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(1) 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过滤</a:t>
              </a: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冷却</a:t>
              </a: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/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趁热</a:t>
              </a: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)</a:t>
              </a:r>
            </a:p>
          </p:txBody>
        </p:sp>
        <p:sp>
          <p:nvSpPr>
            <p:cNvPr id="24" name="文本框 14"/>
            <p:cNvSpPr txBox="1"/>
            <p:nvPr/>
          </p:nvSpPr>
          <p:spPr>
            <a:xfrm>
              <a:off x="11740" y="5465"/>
              <a:ext cx="2980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(2) 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萃取</a:t>
              </a: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/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分液</a:t>
              </a:r>
            </a:p>
          </p:txBody>
        </p:sp>
        <p:sp>
          <p:nvSpPr>
            <p:cNvPr id="25" name="文本框 14"/>
            <p:cNvSpPr txBox="1"/>
            <p:nvPr/>
          </p:nvSpPr>
          <p:spPr>
            <a:xfrm>
              <a:off x="11779" y="6085"/>
              <a:ext cx="2980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(3) 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反萃取</a:t>
              </a:r>
            </a:p>
          </p:txBody>
        </p:sp>
        <p:sp>
          <p:nvSpPr>
            <p:cNvPr id="26" name="文本框 14"/>
            <p:cNvSpPr txBox="1"/>
            <p:nvPr/>
          </p:nvSpPr>
          <p:spPr>
            <a:xfrm>
              <a:off x="11811" y="6728"/>
              <a:ext cx="2980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(4) 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蒸馏</a:t>
              </a:r>
            </a:p>
          </p:txBody>
        </p:sp>
        <p:sp>
          <p:nvSpPr>
            <p:cNvPr id="27" name="文本框 14"/>
            <p:cNvSpPr txBox="1"/>
            <p:nvPr/>
          </p:nvSpPr>
          <p:spPr>
            <a:xfrm>
              <a:off x="11795" y="7211"/>
              <a:ext cx="2980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(5) 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离子交换</a:t>
              </a:r>
            </a:p>
          </p:txBody>
        </p:sp>
      </p:grpSp>
      <p:sp>
        <p:nvSpPr>
          <p:cNvPr id="28" name="手杖形箭头 32"/>
          <p:cNvSpPr/>
          <p:nvPr/>
        </p:nvSpPr>
        <p:spPr>
          <a:xfrm flipH="1">
            <a:off x="3542788" y="2107749"/>
            <a:ext cx="6091617" cy="720725"/>
          </a:xfrm>
          <a:prstGeom prst="uturnArrow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文本框 14"/>
          <p:cNvSpPr txBox="1"/>
          <p:nvPr/>
        </p:nvSpPr>
        <p:spPr>
          <a:xfrm>
            <a:off x="5273544" y="1616213"/>
            <a:ext cx="2098675" cy="495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algn="ctr" defTabSz="914400" eaLnBrk="1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产物的循环利用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2374175" y="3777783"/>
            <a:ext cx="2550160" cy="2092960"/>
            <a:chOff x="3884" y="4739"/>
            <a:chExt cx="4016" cy="3296"/>
          </a:xfrm>
        </p:grpSpPr>
        <p:sp>
          <p:nvSpPr>
            <p:cNvPr id="15" name="文本框 14"/>
            <p:cNvSpPr txBox="1"/>
            <p:nvPr/>
          </p:nvSpPr>
          <p:spPr>
            <a:xfrm>
              <a:off x="3884" y="6626"/>
              <a:ext cx="3945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(4) 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碱洗</a:t>
              </a: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,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酸浸</a:t>
              </a: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,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碱浸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3894" y="4739"/>
              <a:ext cx="4006" cy="3296"/>
              <a:chOff x="3894" y="4739"/>
              <a:chExt cx="4006" cy="3296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3959" y="4739"/>
                <a:ext cx="2983" cy="7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914400" eaLnBrk="1" hangingPunct="1">
                  <a:lnSpc>
                    <a:spcPct val="150000"/>
                  </a:lnSpc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(1) </a:t>
                </a:r>
                <a:r>
                  <a:rPr kumimoji="0" lang="zh-CN" altLang="en-US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粉碎</a:t>
                </a:r>
                <a:r>
                  <a:rPr kumimoji="0" lang="en-US" altLang="zh-CN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,</a:t>
                </a:r>
                <a:r>
                  <a:rPr kumimoji="0" lang="zh-CN" altLang="en-US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研磨</a:t>
                </a:r>
              </a:p>
            </p:txBody>
          </p:sp>
          <p:sp>
            <p:nvSpPr>
              <p:cNvPr id="14" name="文本框 14"/>
              <p:cNvSpPr txBox="1"/>
              <p:nvPr/>
            </p:nvSpPr>
            <p:spPr>
              <a:xfrm>
                <a:off x="3955" y="6005"/>
                <a:ext cx="3945" cy="7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914400" eaLnBrk="1" hangingPunct="1">
                  <a:lnSpc>
                    <a:spcPct val="150000"/>
                  </a:lnSpc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(3) </a:t>
                </a:r>
                <a:r>
                  <a:rPr kumimoji="0" lang="zh-CN" altLang="en-US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煅烧</a:t>
                </a:r>
                <a:r>
                  <a:rPr kumimoji="0" lang="en-US" altLang="zh-CN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,</a:t>
                </a:r>
                <a:r>
                  <a:rPr kumimoji="0" lang="zh-CN" altLang="en-US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灼烧</a:t>
                </a:r>
                <a:r>
                  <a:rPr kumimoji="0" lang="en-US" altLang="zh-CN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,</a:t>
                </a:r>
                <a:r>
                  <a:rPr kumimoji="0" lang="zh-CN" altLang="en-US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焙烧</a:t>
                </a:r>
              </a:p>
            </p:txBody>
          </p:sp>
          <p:sp>
            <p:nvSpPr>
              <p:cNvPr id="33" name="文本框 14"/>
              <p:cNvSpPr txBox="1"/>
              <p:nvPr/>
            </p:nvSpPr>
            <p:spPr>
              <a:xfrm>
                <a:off x="3894" y="7255"/>
                <a:ext cx="3945" cy="7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914400" eaLnBrk="1" hangingPunct="1">
                  <a:lnSpc>
                    <a:spcPct val="150000"/>
                  </a:lnSpc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(5) </a:t>
                </a:r>
                <a:r>
                  <a:rPr kumimoji="0" lang="zh-CN" altLang="en-US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浸出率的提高</a:t>
                </a:r>
              </a:p>
            </p:txBody>
          </p:sp>
          <p:sp>
            <p:nvSpPr>
              <p:cNvPr id="35" name="文本框 14"/>
              <p:cNvSpPr txBox="1"/>
              <p:nvPr/>
            </p:nvSpPr>
            <p:spPr>
              <a:xfrm>
                <a:off x="3997" y="5420"/>
                <a:ext cx="2018" cy="7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914400" eaLnBrk="1" hangingPunct="1">
                  <a:lnSpc>
                    <a:spcPct val="150000"/>
                  </a:lnSpc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(2) </a:t>
                </a:r>
                <a:r>
                  <a:rPr kumimoji="0" lang="zh-CN" altLang="en-US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搅拌</a:t>
                </a: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9603679" y="3773056"/>
            <a:ext cx="2566035" cy="2696845"/>
            <a:chOff x="15364" y="4975"/>
            <a:chExt cx="4041" cy="4247"/>
          </a:xfrm>
        </p:grpSpPr>
        <p:sp>
          <p:nvSpPr>
            <p:cNvPr id="30" name="文本框 14"/>
            <p:cNvSpPr txBox="1"/>
            <p:nvPr/>
          </p:nvSpPr>
          <p:spPr>
            <a:xfrm>
              <a:off x="15380" y="4975"/>
              <a:ext cx="4025" cy="11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(1) </a:t>
              </a:r>
              <a:r>
                <a:rPr kumimoji="0" lang="zh-CN" altLang="zh-CN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水洗</a:t>
              </a:r>
              <a:r>
                <a:rPr kumimoji="0" lang="en-US" altLang="zh-CN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,</a:t>
              </a:r>
              <a:r>
                <a:rPr kumimoji="0" lang="zh-CN" altLang="en-US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酸洗</a:t>
              </a:r>
              <a:r>
                <a:rPr kumimoji="0" lang="en-US" altLang="zh-CN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,</a:t>
              </a:r>
              <a:r>
                <a:rPr kumimoji="0" lang="zh-CN" altLang="en-US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醇洗</a:t>
              </a:r>
            </a:p>
            <a:p>
              <a:pPr marR="0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      热水洗</a:t>
              </a:r>
              <a:r>
                <a:rPr kumimoji="0" lang="en-US" altLang="zh-CN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,</a:t>
              </a:r>
              <a:r>
                <a:rPr kumimoji="0" lang="zh-CN" altLang="en-US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冷水洗</a:t>
              </a:r>
            </a:p>
          </p:txBody>
        </p:sp>
        <p:sp>
          <p:nvSpPr>
            <p:cNvPr id="31" name="文本框 14"/>
            <p:cNvSpPr txBox="1"/>
            <p:nvPr/>
          </p:nvSpPr>
          <p:spPr>
            <a:xfrm>
              <a:off x="15364" y="7545"/>
              <a:ext cx="4025" cy="11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(4)</a:t>
              </a:r>
              <a:r>
                <a:rPr kumimoji="0" lang="zh-CN" altLang="en-US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 防氧化  防水解</a:t>
              </a:r>
            </a:p>
            <a:p>
              <a:pPr marR="0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      防分解  防倒吸</a:t>
              </a:r>
            </a:p>
          </p:txBody>
        </p:sp>
        <p:sp>
          <p:nvSpPr>
            <p:cNvPr id="32" name="文本框 14"/>
            <p:cNvSpPr txBox="1"/>
            <p:nvPr/>
          </p:nvSpPr>
          <p:spPr>
            <a:xfrm>
              <a:off x="15462" y="8442"/>
              <a:ext cx="3903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(5)</a:t>
              </a:r>
              <a:r>
                <a:rPr kumimoji="0" lang="zh-CN" altLang="en-US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转化率</a:t>
              </a:r>
              <a:r>
                <a:rPr kumimoji="0" lang="en-US" altLang="zh-CN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/</a:t>
              </a:r>
              <a:r>
                <a:rPr kumimoji="0" lang="zh-CN" altLang="en-US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产率计算</a:t>
              </a:r>
            </a:p>
          </p:txBody>
        </p:sp>
        <p:sp>
          <p:nvSpPr>
            <p:cNvPr id="34" name="文本框 14"/>
            <p:cNvSpPr txBox="1"/>
            <p:nvPr/>
          </p:nvSpPr>
          <p:spPr>
            <a:xfrm>
              <a:off x="15380" y="6003"/>
              <a:ext cx="4025" cy="11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(2) </a:t>
              </a:r>
              <a:r>
                <a:rPr kumimoji="0" lang="zh-CN" altLang="en-US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蒸发结晶</a:t>
              </a:r>
              <a:r>
                <a:rPr kumimoji="0" lang="en-US" altLang="zh-CN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,</a:t>
              </a:r>
              <a:r>
                <a:rPr kumimoji="0" lang="zh-CN" altLang="en-US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冷却结  </a:t>
              </a:r>
            </a:p>
            <a:p>
              <a:pPr marR="0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      晶</a:t>
              </a:r>
              <a:r>
                <a:rPr kumimoji="0" lang="en-US" altLang="zh-CN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, </a:t>
              </a:r>
              <a:r>
                <a:rPr kumimoji="0" lang="zh-CN" altLang="en-US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重结晶</a:t>
              </a:r>
            </a:p>
          </p:txBody>
        </p:sp>
        <p:sp>
          <p:nvSpPr>
            <p:cNvPr id="41" name="文本框 14"/>
            <p:cNvSpPr txBox="1"/>
            <p:nvPr/>
          </p:nvSpPr>
          <p:spPr>
            <a:xfrm>
              <a:off x="15380" y="6828"/>
              <a:ext cx="4025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(3)</a:t>
              </a:r>
              <a:r>
                <a:rPr kumimoji="0" lang="zh-CN" altLang="en-US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 盐析    渗析   升华</a:t>
              </a:r>
            </a:p>
          </p:txBody>
        </p:sp>
      </p:grpSp>
      <p:sp>
        <p:nvSpPr>
          <p:cNvPr id="49" name="TextBox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2864CD1-A859-57C0-BB2B-9B786E1455EC}"/>
              </a:ext>
            </a:extLst>
          </p:cNvPr>
          <p:cNvSpPr txBox="1"/>
          <p:nvPr/>
        </p:nvSpPr>
        <p:spPr>
          <a:xfrm>
            <a:off x="0" y="-5393"/>
            <a:ext cx="458389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考点（四）</a:t>
            </a:r>
            <a:r>
              <a:rPr kumimoji="0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——</a:t>
            </a:r>
            <a:r>
              <a:rPr lang="zh-CN" altLang="en-US" sz="2800" b="1">
                <a:latin typeface="+mn-ea"/>
                <a:ea typeface="+mn-ea"/>
              </a:rPr>
              <a:t>绿色生产</a:t>
            </a:r>
            <a:endParaRPr kumimoji="0" lang="zh-CN" altLang="en-US" sz="2800" b="1" kern="1200" cap="none" spc="0" normalizeH="0" baseline="0" noProof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095FE6F-598E-1F9B-DBB3-CFE3DF9583BD}"/>
              </a:ext>
            </a:extLst>
          </p:cNvPr>
          <p:cNvGrpSpPr/>
          <p:nvPr/>
        </p:nvGrpSpPr>
        <p:grpSpPr>
          <a:xfrm>
            <a:off x="-177486" y="526141"/>
            <a:ext cx="12546791" cy="1462759"/>
            <a:chOff x="-205030" y="422650"/>
            <a:chExt cx="12546791" cy="1462759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14B7F55-B595-26C9-2C5B-9CC0AADC7089}"/>
                </a:ext>
              </a:extLst>
            </p:cNvPr>
            <p:cNvSpPr txBox="1"/>
            <p:nvPr/>
          </p:nvSpPr>
          <p:spPr>
            <a:xfrm>
              <a:off x="-205030" y="422650"/>
              <a:ext cx="10512730" cy="583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ts val="250"/>
                </a:spcBef>
                <a:spcAft>
                  <a:spcPts val="25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1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【答题策略】</a:t>
              </a:r>
              <a:endParaRPr kumimoji="0" lang="zh-CN" altLang="zh-CN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BE41889-3CBE-8B20-92F3-2FC0439A3E89}"/>
                </a:ext>
              </a:extLst>
            </p:cNvPr>
            <p:cNvSpPr txBox="1"/>
            <p:nvPr/>
          </p:nvSpPr>
          <p:spPr>
            <a:xfrm>
              <a:off x="1578528" y="561970"/>
              <a:ext cx="1076323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sz="2000" b="1" kern="1200" cap="none" spc="0" normalizeH="0" baseline="0" noProof="0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成本意识：</a:t>
              </a:r>
              <a:r>
                <a:rPr kumimoji="0" lang="zh-CN" altLang="en-US" sz="2000" b="1" kern="1200" cap="none" spc="0" normalizeH="0" baseline="0" noProof="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浸出率、转化率、利用率、原料价格、能耗的控制、原料、能量的循环利用。</a:t>
              </a:r>
              <a:endParaRPr kumimoji="0" lang="en-US" altLang="zh-CN" sz="2000" b="1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sz="2000" b="1" kern="1200" cap="none" spc="0" normalizeH="0" baseline="0" noProof="0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效率意识：</a:t>
              </a:r>
              <a:r>
                <a:rPr kumimoji="0" lang="zh-CN" altLang="en-US" sz="2000" b="1" kern="1200" cap="none" spc="0" normalizeH="0" baseline="0" noProof="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生产速率、催化剂的使用、反应条件的选择。</a:t>
              </a:r>
              <a:endParaRPr kumimoji="0" lang="en-US" altLang="zh-CN" sz="2000" b="1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en-US" altLang="zh-CN" sz="2000" b="1" kern="1200" cap="none" spc="0" normalizeH="0" baseline="0" noProof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环保意识</a:t>
              </a:r>
              <a:r>
                <a:rPr kumimoji="0" lang="zh-CN" altLang="en-US" sz="2000" b="1" kern="1200" cap="none" spc="0" normalizeH="0" baseline="0" noProof="0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：</a:t>
              </a:r>
              <a:r>
                <a:rPr kumimoji="0" lang="en-US" altLang="zh-CN" sz="2000" b="1" kern="1200" cap="none" spc="0" normalizeH="0" baseline="0" noProof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绿色化学：无污染、无腐蚀</a:t>
              </a:r>
              <a:r>
                <a:rPr kumimoji="0" lang="en-US" altLang="zh-CN" sz="2000" b="1" kern="1200" cap="none" spc="0" normalizeH="0" baseline="0" noProof="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、 </a:t>
              </a:r>
              <a:r>
                <a:rPr kumimoji="0" lang="zh-CN" altLang="en-US" sz="2000" b="1" kern="1200" cap="none" spc="0" normalizeH="0" baseline="0" noProof="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“</a:t>
              </a:r>
              <a:r>
                <a:rPr kumimoji="0" lang="en-US" altLang="zh-CN" sz="2000" b="1" kern="1200" cap="none" spc="0" normalizeH="0" baseline="0" noProof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三废</a:t>
              </a:r>
              <a:r>
                <a:rPr kumimoji="0" lang="zh-CN" altLang="en-US" sz="2000" b="1" kern="1200" cap="none" spc="0" normalizeH="0" baseline="0" noProof="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”</a:t>
              </a:r>
              <a:r>
                <a:rPr kumimoji="0" lang="en-US" altLang="zh-CN" sz="2000" b="1" kern="1200" cap="none" spc="0" normalizeH="0" baseline="0" noProof="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(</a:t>
              </a:r>
              <a:r>
                <a:rPr kumimoji="0" lang="zh-CN" altLang="en-US" sz="2000" b="1" kern="1200" cap="none" spc="0" normalizeH="0" baseline="0" noProof="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废气、废渣、废水</a:t>
              </a:r>
              <a:r>
                <a:rPr kumimoji="0" lang="en-US" altLang="zh-CN" sz="2000" b="1" kern="1200" cap="none" spc="0" normalizeH="0" baseline="0" noProof="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</a:t>
              </a:r>
              <a:r>
                <a:rPr kumimoji="0" lang="zh-CN" altLang="en-US" sz="2000" b="1" kern="1200" cap="none" spc="0" normalizeH="0" baseline="0" noProof="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的处理。</a:t>
              </a:r>
            </a:p>
            <a:p>
              <a:pPr marR="0" defTabSz="914400">
                <a:buClrTx/>
                <a:buSzTx/>
                <a:buFontTx/>
                <a:buNone/>
                <a:defRPr/>
              </a:pPr>
              <a:endParaRPr kumimoji="0" lang="zh-CN" altLang="en-US" sz="2000" b="1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790ECA9-DEC9-8290-C5E3-1E564129257E}"/>
              </a:ext>
            </a:extLst>
          </p:cNvPr>
          <p:cNvSpPr/>
          <p:nvPr/>
        </p:nvSpPr>
        <p:spPr>
          <a:xfrm>
            <a:off x="2507974" y="3022494"/>
            <a:ext cx="1619157" cy="719625"/>
          </a:xfrm>
          <a:prstGeom prst="rect">
            <a:avLst/>
          </a:prstGeom>
          <a:solidFill>
            <a:srgbClr val="005D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原料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预处理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00A0366-2453-5175-1D69-B31B555EB0EF}"/>
              </a:ext>
            </a:extLst>
          </p:cNvPr>
          <p:cNvSpPr/>
          <p:nvPr/>
        </p:nvSpPr>
        <p:spPr>
          <a:xfrm>
            <a:off x="4836868" y="2995704"/>
            <a:ext cx="1619157" cy="719625"/>
          </a:xfrm>
          <a:prstGeom prst="rect">
            <a:avLst/>
          </a:prstGeom>
          <a:solidFill>
            <a:srgbClr val="005D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核心化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学反应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73FBCC2-839C-2C8C-ACEA-D36E3F89A26B}"/>
              </a:ext>
            </a:extLst>
          </p:cNvPr>
          <p:cNvSpPr/>
          <p:nvPr/>
        </p:nvSpPr>
        <p:spPr>
          <a:xfrm>
            <a:off x="9801386" y="2965569"/>
            <a:ext cx="1619157" cy="71962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获取产品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1CA4F6E-8287-F4D5-12E3-F2BC85CC0429}"/>
              </a:ext>
            </a:extLst>
          </p:cNvPr>
          <p:cNvSpPr/>
          <p:nvPr/>
        </p:nvSpPr>
        <p:spPr>
          <a:xfrm>
            <a:off x="7320085" y="3013419"/>
            <a:ext cx="1619157" cy="719625"/>
          </a:xfrm>
          <a:prstGeom prst="rect">
            <a:avLst/>
          </a:prstGeom>
          <a:solidFill>
            <a:srgbClr val="005D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分离提纯</a:t>
            </a:r>
          </a:p>
        </p:txBody>
      </p:sp>
      <p:sp>
        <p:nvSpPr>
          <p:cNvPr id="53" name="燕尾形箭头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CDA71D9-6093-A1FF-1F83-FD5B926F3FF1}"/>
              </a:ext>
            </a:extLst>
          </p:cNvPr>
          <p:cNvSpPr/>
          <p:nvPr/>
        </p:nvSpPr>
        <p:spPr>
          <a:xfrm>
            <a:off x="4223870" y="3140980"/>
            <a:ext cx="539750" cy="287338"/>
          </a:xfrm>
          <a:prstGeom prst="notchedRightArrow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燕尾形箭头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FCF46C3-0B5F-E4C2-1A66-B487859C3732}"/>
              </a:ext>
            </a:extLst>
          </p:cNvPr>
          <p:cNvSpPr/>
          <p:nvPr/>
        </p:nvSpPr>
        <p:spPr>
          <a:xfrm>
            <a:off x="6744045" y="3247896"/>
            <a:ext cx="539750" cy="288925"/>
          </a:xfrm>
          <a:prstGeom prst="notchedRightArrow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" name="燕尾形箭头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3AAA5D3-1159-9F96-DB50-E3C6E0684398}"/>
              </a:ext>
            </a:extLst>
          </p:cNvPr>
          <p:cNvSpPr/>
          <p:nvPr/>
        </p:nvSpPr>
        <p:spPr>
          <a:xfrm>
            <a:off x="9261636" y="3245351"/>
            <a:ext cx="539750" cy="287338"/>
          </a:xfrm>
          <a:prstGeom prst="notchedRightArrow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" name="文本框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3C0809E-2F8D-A6A5-C2D3-D0A5BCDE13B9}"/>
              </a:ext>
            </a:extLst>
          </p:cNvPr>
          <p:cNvSpPr txBox="1"/>
          <p:nvPr/>
        </p:nvSpPr>
        <p:spPr>
          <a:xfrm>
            <a:off x="2279735" y="2429665"/>
            <a:ext cx="1892300" cy="495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algn="ctr" defTabSz="914400" eaLnBrk="1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原料的预处理</a:t>
            </a:r>
          </a:p>
        </p:txBody>
      </p:sp>
      <p:sp>
        <p:nvSpPr>
          <p:cNvPr id="57" name="文本框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AE64BC4-3A9A-AAA4-A835-6279CAE0F88D}"/>
              </a:ext>
            </a:extLst>
          </p:cNvPr>
          <p:cNvSpPr txBox="1"/>
          <p:nvPr/>
        </p:nvSpPr>
        <p:spPr>
          <a:xfrm>
            <a:off x="4597108" y="2409624"/>
            <a:ext cx="2098675" cy="495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algn="ctr" defTabSz="914400" eaLnBrk="1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反应条件的控制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8AC156F-0718-DDF9-0E4A-29D9BDED124B}"/>
              </a:ext>
            </a:extLst>
          </p:cNvPr>
          <p:cNvSpPr/>
          <p:nvPr/>
        </p:nvSpPr>
        <p:spPr>
          <a:xfrm>
            <a:off x="121120" y="2959888"/>
            <a:ext cx="1619157" cy="7196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原料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" name="燕尾形箭头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4A657BF-25E7-FA16-4531-D1344831F368}"/>
              </a:ext>
            </a:extLst>
          </p:cNvPr>
          <p:cNvSpPr/>
          <p:nvPr/>
        </p:nvSpPr>
        <p:spPr>
          <a:xfrm>
            <a:off x="1859004" y="3176032"/>
            <a:ext cx="539750" cy="287338"/>
          </a:xfrm>
          <a:prstGeom prst="notchedRightArrow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DA774F5-3D54-7662-DA9E-A662C5448827}"/>
              </a:ext>
            </a:extLst>
          </p:cNvPr>
          <p:cNvGrpSpPr/>
          <p:nvPr/>
        </p:nvGrpSpPr>
        <p:grpSpPr>
          <a:xfrm>
            <a:off x="14877" y="3796030"/>
            <a:ext cx="1819955" cy="2081140"/>
            <a:chOff x="0" y="5060"/>
            <a:chExt cx="4667" cy="2323"/>
          </a:xfrm>
        </p:grpSpPr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006EA68-08DC-8BFA-A3B1-8A0207E43091}"/>
                </a:ext>
              </a:extLst>
            </p:cNvPr>
            <p:cNvSpPr txBox="1"/>
            <p:nvPr/>
          </p:nvSpPr>
          <p:spPr>
            <a:xfrm>
              <a:off x="0" y="5060"/>
              <a:ext cx="4646" cy="7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(1)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自然资源开发利用</a:t>
              </a:r>
              <a:endParaRPr kumimoji="0" lang="zh-CN" altLang="en-US" sz="20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62" name="文本框 1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C4E36EA-007A-F5A9-582D-592CD8A965F0}"/>
                </a:ext>
              </a:extLst>
            </p:cNvPr>
            <p:cNvSpPr txBox="1"/>
            <p:nvPr/>
          </p:nvSpPr>
          <p:spPr>
            <a:xfrm>
              <a:off x="0" y="6593"/>
              <a:ext cx="4533" cy="7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(3)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物质的制备和净化</a:t>
              </a:r>
              <a:endParaRPr kumimoji="0" lang="zh-CN" altLang="en-US" sz="20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63" name="文本框 1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4C81DE9-0AFB-67C0-0DE4-16796F320FE1}"/>
                </a:ext>
              </a:extLst>
            </p:cNvPr>
            <p:cNvSpPr txBox="1"/>
            <p:nvPr/>
          </p:nvSpPr>
          <p:spPr>
            <a:xfrm>
              <a:off x="19" y="5813"/>
              <a:ext cx="4648" cy="7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(2)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废弃资源回收利用</a:t>
              </a:r>
              <a:endParaRPr kumimoji="0" lang="zh-CN" altLang="en-US" sz="20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807441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10" grpId="0" animBg="1"/>
      <p:bldP spid="11" grpId="0" animBg="1"/>
      <p:bldP spid="43" grpId="0" animBg="1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988" y="2852738"/>
            <a:ext cx="11185525" cy="1871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文本框 17"/>
          <p:cNvSpPr txBox="1"/>
          <p:nvPr/>
        </p:nvSpPr>
        <p:spPr>
          <a:xfrm>
            <a:off x="407988" y="1052513"/>
            <a:ext cx="11088687" cy="1130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</a:rPr>
              <a:t>2023·</a:t>
            </a:r>
            <a:r>
              <a:rPr lang="zh-CN" altLang="en-US" sz="2400" b="1" dirty="0">
                <a:latin typeface="Times New Roman" panose="02020603050405020304" pitchFamily="18" charset="0"/>
              </a:rPr>
              <a:t>山东卷）盐湖卤水</a:t>
            </a:r>
            <a:r>
              <a:rPr lang="en-US" altLang="zh-CN" sz="2400" b="1" dirty="0">
                <a:latin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</a:rPr>
              <a:t>主要含</a:t>
            </a:r>
            <a:r>
              <a:rPr lang="en-US" altLang="zh-CN" sz="2400" b="1" dirty="0">
                <a:latin typeface="Times New Roman" panose="02020603050405020304" pitchFamily="18" charset="0"/>
              </a:rPr>
              <a:t>Na</a:t>
            </a:r>
            <a:r>
              <a:rPr lang="en-US" altLang="zh-CN" sz="2400" b="1" baseline="30000" dirty="0">
                <a:latin typeface="Times New Roman" panose="02020603050405020304" pitchFamily="18" charset="0"/>
              </a:rPr>
              <a:t>+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Mg</a:t>
            </a:r>
            <a:r>
              <a:rPr lang="en-US" altLang="zh-CN" sz="2400" b="1" baseline="30000" dirty="0">
                <a:latin typeface="Times New Roman" panose="02020603050405020304" pitchFamily="18" charset="0"/>
              </a:rPr>
              <a:t>2+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Li</a:t>
            </a:r>
            <a:r>
              <a:rPr lang="en-US" altLang="zh-CN" sz="2400" b="1" baseline="30000" dirty="0">
                <a:latin typeface="Times New Roman" panose="02020603050405020304" pitchFamily="18" charset="0"/>
              </a:rPr>
              <a:t>+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Cl</a:t>
            </a:r>
            <a:r>
              <a:rPr lang="en-US" altLang="zh-CN" sz="2400" b="1" baseline="30000" dirty="0">
                <a:latin typeface="Times New Roman" panose="02020603050405020304" pitchFamily="18" charset="0"/>
              </a:rPr>
              <a:t>-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SO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4</a:t>
            </a:r>
            <a:r>
              <a:rPr lang="en-US" altLang="zh-CN" sz="2400" b="1" baseline="30000" dirty="0">
                <a:latin typeface="Times New Roman" panose="02020603050405020304" pitchFamily="18" charset="0"/>
              </a:rPr>
              <a:t>2-</a:t>
            </a:r>
            <a:r>
              <a:rPr lang="zh-CN" altLang="en-US" sz="2400" b="1" dirty="0">
                <a:latin typeface="Times New Roman" panose="02020603050405020304" pitchFamily="18" charset="0"/>
              </a:rPr>
              <a:t> 、 和硼酸根等</a:t>
            </a:r>
            <a:r>
              <a:rPr lang="en-US" altLang="zh-CN" sz="2400" b="1" dirty="0">
                <a:latin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</a:rPr>
              <a:t>是锂盐的重要来源。一种以高镁卤水为原料经两段除镁制备</a:t>
            </a:r>
            <a:r>
              <a:rPr lang="en-US" altLang="zh-CN" sz="2400" b="1" dirty="0">
                <a:latin typeface="Times New Roman" panose="02020603050405020304" pitchFamily="18" charset="0"/>
              </a:rPr>
              <a:t>Li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CO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</a:rPr>
              <a:t>的工艺流程如下：</a:t>
            </a:r>
          </a:p>
        </p:txBody>
      </p:sp>
      <p:sp>
        <p:nvSpPr>
          <p:cNvPr id="24584" name="文本框 1"/>
          <p:cNvSpPr txBox="1"/>
          <p:nvPr/>
        </p:nvSpPr>
        <p:spPr>
          <a:xfrm>
            <a:off x="5016500" y="260350"/>
            <a:ext cx="1825625" cy="585788"/>
          </a:xfrm>
          <a:prstGeom prst="rect">
            <a:avLst/>
          </a:prstGeom>
          <a:noFill/>
          <a:ln w="6350" cap="flat" cmpd="sng">
            <a:solidFill>
              <a:schemeClr val="tx1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</a:rPr>
              <a:t>真题示例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2E3B886-E6FB-FD72-98C3-431BA144FB3D}"/>
              </a:ext>
            </a:extLst>
          </p:cNvPr>
          <p:cNvGrpSpPr/>
          <p:nvPr/>
        </p:nvGrpSpPr>
        <p:grpSpPr>
          <a:xfrm>
            <a:off x="-950119" y="2094527"/>
            <a:ext cx="6100763" cy="505798"/>
            <a:chOff x="-950119" y="2094527"/>
            <a:chExt cx="6100763" cy="505798"/>
          </a:xfrm>
        </p:grpSpPr>
        <p:sp>
          <p:nvSpPr>
            <p:cNvPr id="23" name="AutoShape 41"/>
            <p:cNvSpPr/>
            <p:nvPr/>
          </p:nvSpPr>
          <p:spPr>
            <a:xfrm flipV="1">
              <a:off x="1371600" y="2163762"/>
              <a:ext cx="1628775" cy="436563"/>
            </a:xfrm>
            <a:prstGeom prst="wedgeRectCallout">
              <a:avLst>
                <a:gd name="adj1" fmla="val 2657"/>
                <a:gd name="adj2" fmla="val -189102"/>
              </a:avLst>
            </a:prstGeom>
            <a:solidFill>
              <a:srgbClr val="CCFFCC"/>
            </a:solidFill>
            <a:ln w="38100" cap="flat" cmpd="sng">
              <a:solidFill>
                <a:srgbClr val="00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hangingPunct="1"/>
              <a:endParaRPr lang="zh-CN" altLang="en-US" sz="2400" b="1"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24585" name="文本框 3"/>
            <p:cNvSpPr txBox="1"/>
            <p:nvPr/>
          </p:nvSpPr>
          <p:spPr>
            <a:xfrm>
              <a:off x="-950119" y="2094527"/>
              <a:ext cx="6100763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2400" b="1">
                  <a:latin typeface="Arial" panose="020B0604020202020204" pitchFamily="34" charset="0"/>
                  <a:ea typeface="华文中宋" panose="02010600040101010101" pitchFamily="2" charset="-122"/>
                </a:rPr>
                <a:t>预处理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95075" y="2559009"/>
            <a:ext cx="2736850" cy="3541395"/>
            <a:chOff x="188" y="4038"/>
            <a:chExt cx="4310" cy="5577"/>
          </a:xfrm>
        </p:grpSpPr>
        <p:sp>
          <p:nvSpPr>
            <p:cNvPr id="22" name="AutoShape 38"/>
            <p:cNvSpPr/>
            <p:nvPr/>
          </p:nvSpPr>
          <p:spPr>
            <a:xfrm>
              <a:off x="303" y="4038"/>
              <a:ext cx="1587" cy="715"/>
            </a:xfrm>
            <a:prstGeom prst="wedgeRectCallout">
              <a:avLst>
                <a:gd name="adj1" fmla="val 16019"/>
                <a:gd name="adj2" fmla="val 144921"/>
              </a:avLst>
            </a:prstGeom>
            <a:solidFill>
              <a:srgbClr val="CCFFCC"/>
            </a:solidFill>
            <a:ln w="38100" cap="flat" cmpd="sng">
              <a:solidFill>
                <a:srgbClr val="00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hangingPunct="1"/>
              <a:r>
                <a:rPr lang="zh-CN" altLang="en-US" sz="2400" b="1">
                  <a:latin typeface="Arial" panose="020B0604020202020204" pitchFamily="34" charset="0"/>
                  <a:ea typeface="华文中宋" panose="02010600040101010101" pitchFamily="2" charset="-122"/>
                </a:rPr>
                <a:t>原料</a:t>
              </a:r>
            </a:p>
          </p:txBody>
        </p:sp>
        <p:sp>
          <p:nvSpPr>
            <p:cNvPr id="5" name="矩形: 圆角 4"/>
            <p:cNvSpPr/>
            <p:nvPr/>
          </p:nvSpPr>
          <p:spPr>
            <a:xfrm>
              <a:off x="188" y="7895"/>
              <a:ext cx="4083" cy="17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587" name="文本框 5"/>
            <p:cNvSpPr txBox="1"/>
            <p:nvPr/>
          </p:nvSpPr>
          <p:spPr>
            <a:xfrm>
              <a:off x="188" y="7725"/>
              <a:ext cx="4310" cy="18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endParaRPr lang="en-US" altLang="zh-CN" b="1">
                <a:latin typeface="Times New Roman" panose="02020603050405020304" pitchFamily="18" charset="0"/>
              </a:endParaRPr>
            </a:p>
            <a:p>
              <a:r>
                <a:rPr lang="zh-CN" altLang="en-US" b="1">
                  <a:latin typeface="Times New Roman" panose="02020603050405020304" pitchFamily="18" charset="0"/>
                </a:rPr>
                <a:t>原料：主要含有</a:t>
              </a:r>
              <a:r>
                <a:rPr lang="en-US" altLang="zh-CN" b="1">
                  <a:latin typeface="Times New Roman" panose="02020603050405020304" pitchFamily="18" charset="0"/>
                </a:rPr>
                <a:t>Na</a:t>
              </a:r>
              <a:r>
                <a:rPr lang="en-US" altLang="zh-CN" b="1" baseline="30000">
                  <a:latin typeface="Times New Roman" panose="02020603050405020304" pitchFamily="18" charset="0"/>
                </a:rPr>
                <a:t>+</a:t>
              </a:r>
              <a:r>
                <a:rPr lang="en-US" altLang="zh-CN" b="1">
                  <a:latin typeface="Times New Roman" panose="02020603050405020304" pitchFamily="18" charset="0"/>
                </a:rPr>
                <a:t>/</a:t>
              </a:r>
              <a:r>
                <a:rPr lang="en-US" altLang="zh-CN" sz="1800" b="1">
                  <a:latin typeface="Times New Roman" panose="02020603050405020304" pitchFamily="18" charset="0"/>
                </a:rPr>
                <a:t> Mg</a:t>
              </a:r>
              <a:r>
                <a:rPr lang="en-US" altLang="zh-CN" sz="1800" b="1" baseline="30000">
                  <a:latin typeface="Times New Roman" panose="02020603050405020304" pitchFamily="18" charset="0"/>
                </a:rPr>
                <a:t>2+ </a:t>
              </a:r>
              <a:r>
                <a:rPr lang="en-US" altLang="zh-CN" b="1">
                  <a:latin typeface="Times New Roman" panose="02020603050405020304" pitchFamily="18" charset="0"/>
                </a:rPr>
                <a:t>/Li</a:t>
              </a:r>
              <a:r>
                <a:rPr lang="en-US" altLang="zh-CN" b="1" baseline="30000">
                  <a:latin typeface="Times New Roman" panose="02020603050405020304" pitchFamily="18" charset="0"/>
                </a:rPr>
                <a:t>+</a:t>
              </a:r>
              <a:r>
                <a:rPr lang="en-US" altLang="zh-CN" b="1">
                  <a:latin typeface="Times New Roman" panose="02020603050405020304" pitchFamily="18" charset="0"/>
                </a:rPr>
                <a:t>/Cl</a:t>
              </a:r>
              <a:r>
                <a:rPr lang="en-US" altLang="zh-CN" b="1" baseline="30000">
                  <a:latin typeface="Times New Roman" panose="02020603050405020304" pitchFamily="18" charset="0"/>
                </a:rPr>
                <a:t>-</a:t>
              </a:r>
              <a:r>
                <a:rPr lang="en-US" altLang="zh-CN" b="1">
                  <a:latin typeface="Times New Roman" panose="02020603050405020304" pitchFamily="18" charset="0"/>
                </a:rPr>
                <a:t>/SO</a:t>
              </a:r>
              <a:r>
                <a:rPr lang="en-US" altLang="zh-CN" b="1" baseline="-25000">
                  <a:latin typeface="Times New Roman" panose="02020603050405020304" pitchFamily="18" charset="0"/>
                </a:rPr>
                <a:t>4</a:t>
              </a:r>
              <a:r>
                <a:rPr lang="en-US" altLang="zh-CN" b="1" baseline="30000">
                  <a:latin typeface="Times New Roman" panose="02020603050405020304" pitchFamily="18" charset="0"/>
                </a:rPr>
                <a:t>2-</a:t>
              </a:r>
              <a:r>
                <a:rPr lang="zh-CN" altLang="en-US" b="1">
                  <a:latin typeface="Times New Roman" panose="02020603050405020304" pitchFamily="18" charset="0"/>
                </a:rPr>
                <a:t>和硼酸根等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  <p:cxnSp>
          <p:nvCxnSpPr>
            <p:cNvPr id="7" name="直接箭头连接符 6"/>
            <p:cNvCxnSpPr/>
            <p:nvPr/>
          </p:nvCxnSpPr>
          <p:spPr>
            <a:xfrm flipH="1">
              <a:off x="868" y="6760"/>
              <a:ext cx="0" cy="51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直接箭头连接符 11"/>
          <p:cNvCxnSpPr/>
          <p:nvPr/>
        </p:nvCxnSpPr>
        <p:spPr>
          <a:xfrm flipH="1">
            <a:off x="5375275" y="4365625"/>
            <a:ext cx="0" cy="3238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8399463" y="3141663"/>
            <a:ext cx="0" cy="3238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1127125" y="2132965"/>
            <a:ext cx="7972425" cy="3383915"/>
            <a:chOff x="1775" y="3359"/>
            <a:chExt cx="12555" cy="5329"/>
          </a:xfrm>
        </p:grpSpPr>
        <p:sp>
          <p:nvSpPr>
            <p:cNvPr id="10" name="矩形: 圆角 14"/>
            <p:cNvSpPr/>
            <p:nvPr/>
          </p:nvSpPr>
          <p:spPr bwMode="auto">
            <a:xfrm>
              <a:off x="6653" y="5400"/>
              <a:ext cx="3628" cy="1020"/>
            </a:xfrm>
            <a:prstGeom prst="roundRect">
              <a:avLst/>
            </a:prstGeom>
            <a:noFill/>
            <a:ln w="19050">
              <a:solidFill>
                <a:srgbClr val="3366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775" y="3359"/>
              <a:ext cx="12555" cy="5329"/>
              <a:chOff x="1775" y="3359"/>
              <a:chExt cx="12555" cy="5329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775" y="3359"/>
                <a:ext cx="12555" cy="5329"/>
                <a:chOff x="1775" y="3359"/>
                <a:chExt cx="12555" cy="5329"/>
              </a:xfrm>
            </p:grpSpPr>
            <p:sp>
              <p:nvSpPr>
                <p:cNvPr id="24589" name="AutoShape 43"/>
                <p:cNvSpPr/>
                <p:nvPr/>
              </p:nvSpPr>
              <p:spPr>
                <a:xfrm flipH="1" flipV="1">
                  <a:off x="6653" y="3360"/>
                  <a:ext cx="6235" cy="793"/>
                </a:xfrm>
                <a:prstGeom prst="wedgeRectCallout">
                  <a:avLst>
                    <a:gd name="adj1" fmla="val -6398"/>
                    <a:gd name="adj2" fmla="val -119778"/>
                  </a:avLst>
                </a:prstGeom>
                <a:solidFill>
                  <a:srgbClr val="FFFF00"/>
                </a:solidFill>
                <a:ln w="38100" cap="flat" cmpd="sng">
                  <a:solidFill>
                    <a:srgbClr val="0066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algn="ctr" eaLnBrk="1" hangingPunct="1"/>
                  <a:endParaRPr lang="en-US" altLang="zh-CN" sz="2400" b="1">
                    <a:latin typeface="Arial" panose="020B0604020202020204" pitchFamily="34" charset="0"/>
                    <a:ea typeface="华文中宋" panose="02010600040101010101" pitchFamily="2" charset="-122"/>
                  </a:endParaRPr>
                </a:p>
              </p:txBody>
            </p:sp>
            <p:grpSp>
              <p:nvGrpSpPr>
                <p:cNvPr id="3" name="组合 2"/>
                <p:cNvGrpSpPr/>
                <p:nvPr/>
              </p:nvGrpSpPr>
              <p:grpSpPr>
                <a:xfrm>
                  <a:off x="1775" y="3359"/>
                  <a:ext cx="12555" cy="5329"/>
                  <a:chOff x="1775" y="3359"/>
                  <a:chExt cx="12555" cy="5329"/>
                </a:xfrm>
              </p:grpSpPr>
              <p:sp>
                <p:nvSpPr>
                  <p:cNvPr id="21" name="矩形: 圆角 14"/>
                  <p:cNvSpPr/>
                  <p:nvPr/>
                </p:nvSpPr>
                <p:spPr bwMode="auto">
                  <a:xfrm>
                    <a:off x="1775" y="4265"/>
                    <a:ext cx="12360" cy="3290"/>
                  </a:xfrm>
                  <a:prstGeom prst="roundRect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25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590" name="文本框 8"/>
                  <p:cNvSpPr txBox="1"/>
                  <p:nvPr/>
                </p:nvSpPr>
                <p:spPr>
                  <a:xfrm>
                    <a:off x="4725" y="3359"/>
                    <a:ext cx="9605" cy="72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 algn="ctr" eaLnBrk="1" hangingPunct="1"/>
                    <a:r>
                      <a:rPr lang="zh-CN" altLang="en-US" sz="2400" b="1">
                        <a:latin typeface="Arial" panose="020B0604020202020204" pitchFamily="34" charset="0"/>
                        <a:ea typeface="华文中宋" panose="02010600040101010101" pitchFamily="2" charset="-122"/>
                      </a:rPr>
                      <a:t>核心化学反应及分离提纯</a:t>
                    </a:r>
                    <a:endParaRPr lang="en-US" altLang="zh-CN" sz="2400" b="1">
                      <a:latin typeface="Arial" panose="020B0604020202020204" pitchFamily="34" charset="0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11" name="矩形: 圆角 10"/>
                  <p:cNvSpPr/>
                  <p:nvPr/>
                </p:nvSpPr>
                <p:spPr>
                  <a:xfrm>
                    <a:off x="7333" y="7895"/>
                    <a:ext cx="2495" cy="793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594" name="文本框 12"/>
                  <p:cNvSpPr txBox="1"/>
                  <p:nvPr/>
                </p:nvSpPr>
                <p:spPr>
                  <a:xfrm>
                    <a:off x="7673" y="8008"/>
                    <a:ext cx="1745" cy="58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zh-CN" altLang="en-US" b="1">
                        <a:latin typeface="Times New Roman" panose="02020603050405020304" pitchFamily="18" charset="0"/>
                      </a:rPr>
                      <a:t>两段除镁</a:t>
                    </a:r>
                  </a:p>
                </p:txBody>
              </p:sp>
            </p:grpSp>
          </p:grpSp>
          <p:sp>
            <p:nvSpPr>
              <p:cNvPr id="15" name="矩形: 圆角 14"/>
              <p:cNvSpPr/>
              <p:nvPr/>
            </p:nvSpPr>
            <p:spPr>
              <a:xfrm>
                <a:off x="11983" y="4153"/>
                <a:ext cx="2138" cy="68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597" name="文本框 15"/>
              <p:cNvSpPr txBox="1"/>
              <p:nvPr/>
            </p:nvSpPr>
            <p:spPr>
              <a:xfrm>
                <a:off x="12435" y="4265"/>
                <a:ext cx="1380" cy="5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b="1">
                    <a:latin typeface="Times New Roman" panose="02020603050405020304" pitchFamily="18" charset="0"/>
                  </a:rPr>
                  <a:t>稀盐酸</a:t>
                </a: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9984105" y="4284980"/>
            <a:ext cx="1609408" cy="2089150"/>
            <a:chOff x="15723" y="6748"/>
            <a:chExt cx="2382" cy="3542"/>
          </a:xfrm>
        </p:grpSpPr>
        <p:sp>
          <p:nvSpPr>
            <p:cNvPr id="24" name="AutoShape 22"/>
            <p:cNvSpPr/>
            <p:nvPr/>
          </p:nvSpPr>
          <p:spPr>
            <a:xfrm>
              <a:off x="15723" y="9610"/>
              <a:ext cx="2382" cy="680"/>
            </a:xfrm>
            <a:prstGeom prst="wedgeRectCallout">
              <a:avLst>
                <a:gd name="adj1" fmla="val 2796"/>
                <a:gd name="adj2" fmla="val -363833"/>
              </a:avLst>
            </a:prstGeom>
            <a:solidFill>
              <a:srgbClr val="CCFFCC"/>
            </a:solidFill>
            <a:ln w="38100" cap="flat" cmpd="sng">
              <a:solidFill>
                <a:srgbClr val="00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</a:rPr>
                <a:t>目标产物</a:t>
              </a:r>
            </a:p>
            <a:p>
              <a:pPr algn="ctr" eaLnBrk="1" hangingPunct="1"/>
              <a:endParaRPr lang="zh-CN" altLang="en-US" sz="2400">
                <a:solidFill>
                  <a:srgbClr val="0066FF"/>
                </a:solidFill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5850" y="6748"/>
              <a:ext cx="1813" cy="90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文本框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4807861-2322-C32A-5D6F-CE2EFDFC1FD8}"/>
              </a:ext>
            </a:extLst>
          </p:cNvPr>
          <p:cNvSpPr txBox="1"/>
          <p:nvPr/>
        </p:nvSpPr>
        <p:spPr>
          <a:xfrm>
            <a:off x="225692" y="86868"/>
            <a:ext cx="2707793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none">
            <a:spAutoFit/>
          </a:bodyPr>
          <a:lstStyle/>
          <a:p>
            <a:pPr marR="0" algn="ctr" defTabSz="914400" eaLnBrk="1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dirty="0" smtClean="0">
                <a:ea typeface="+mj-ea"/>
                <a:cs typeface="Times New Roman" panose="02020603050405020304" pitchFamily="18" charset="0"/>
              </a:rPr>
              <a:t>02</a:t>
            </a:r>
            <a:r>
              <a:rPr lang="zh-CN" altLang="en-US" sz="2800" b="1" dirty="0" smtClean="0">
                <a:ea typeface="+mj-ea"/>
                <a:cs typeface="Times New Roman" panose="02020603050405020304" pitchFamily="18" charset="0"/>
              </a:rPr>
              <a:t>典</a:t>
            </a:r>
            <a:r>
              <a:rPr lang="zh-CN" altLang="en-US" sz="2800" b="1" dirty="0">
                <a:ea typeface="+mj-ea"/>
                <a:cs typeface="Times New Roman" panose="02020603050405020304" pitchFamily="18" charset="0"/>
              </a:rPr>
              <a:t>型例题分析</a:t>
            </a:r>
            <a:endParaRPr kumimoji="0" lang="zh-CN" altLang="en-US" sz="2800" b="1" kern="1200" cap="none" spc="0" normalizeH="0" baseline="0" noProof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6075704-FD3D-2950-52EB-1A40556BB5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625" y="107663"/>
            <a:ext cx="10800749" cy="627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788290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图片 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425" y="2924175"/>
            <a:ext cx="11185525" cy="1871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7" name="文本框 17"/>
          <p:cNvSpPr txBox="1"/>
          <p:nvPr/>
        </p:nvSpPr>
        <p:spPr>
          <a:xfrm>
            <a:off x="407988" y="1628775"/>
            <a:ext cx="11088687" cy="1130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</a:rPr>
              <a:t>2023·</a:t>
            </a:r>
            <a:r>
              <a:rPr lang="zh-CN" altLang="en-US" sz="2400" b="1">
                <a:latin typeface="Times New Roman" panose="02020603050405020304" pitchFamily="18" charset="0"/>
              </a:rPr>
              <a:t>山东卷）盐湖卤水</a:t>
            </a:r>
            <a:r>
              <a:rPr lang="en-US" altLang="zh-CN" sz="2400" b="1">
                <a:latin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</a:rPr>
              <a:t>主要含</a:t>
            </a:r>
            <a:r>
              <a:rPr lang="en-US" altLang="zh-CN" sz="2400" b="1">
                <a:latin typeface="Times New Roman" panose="02020603050405020304" pitchFamily="18" charset="0"/>
              </a:rPr>
              <a:t>Na</a:t>
            </a:r>
            <a:r>
              <a:rPr lang="en-US" altLang="zh-CN" sz="2400" b="1" baseline="30000">
                <a:latin typeface="Times New Roman" panose="02020603050405020304" pitchFamily="18" charset="0"/>
              </a:rPr>
              <a:t>+</a:t>
            </a:r>
            <a:r>
              <a:rPr lang="zh-CN" altLang="en-US" sz="2400" b="1">
                <a:latin typeface="Times New Roman" panose="02020603050405020304" pitchFamily="18" charset="0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</a:rPr>
              <a:t>Mg</a:t>
            </a:r>
            <a:r>
              <a:rPr lang="en-US" altLang="zh-CN" sz="2400" b="1" baseline="30000">
                <a:latin typeface="Times New Roman" panose="02020603050405020304" pitchFamily="18" charset="0"/>
              </a:rPr>
              <a:t>2+</a:t>
            </a:r>
            <a:r>
              <a:rPr lang="zh-CN" altLang="en-US" sz="2400" b="1">
                <a:latin typeface="Times New Roman" panose="02020603050405020304" pitchFamily="18" charset="0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</a:rPr>
              <a:t>Li</a:t>
            </a:r>
            <a:r>
              <a:rPr lang="en-US" altLang="zh-CN" sz="2400" b="1" baseline="30000">
                <a:latin typeface="Times New Roman" panose="02020603050405020304" pitchFamily="18" charset="0"/>
              </a:rPr>
              <a:t>+</a:t>
            </a:r>
            <a:r>
              <a:rPr lang="zh-CN" altLang="en-US" sz="2400" b="1">
                <a:latin typeface="Times New Roman" panose="02020603050405020304" pitchFamily="18" charset="0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</a:rPr>
              <a:t>Cl</a:t>
            </a:r>
            <a:r>
              <a:rPr lang="en-US" altLang="zh-CN" sz="2400" b="1" baseline="30000">
                <a:latin typeface="Times New Roman" panose="02020603050405020304" pitchFamily="18" charset="0"/>
              </a:rPr>
              <a:t>-</a:t>
            </a:r>
            <a:r>
              <a:rPr lang="zh-CN" altLang="en-US" sz="2400" b="1">
                <a:latin typeface="Times New Roman" panose="02020603050405020304" pitchFamily="18" charset="0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</a:rPr>
              <a:t>SO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4</a:t>
            </a:r>
            <a:r>
              <a:rPr lang="en-US" altLang="zh-CN" sz="2400" b="1" baseline="30000">
                <a:latin typeface="Times New Roman" panose="02020603050405020304" pitchFamily="18" charset="0"/>
              </a:rPr>
              <a:t>2-</a:t>
            </a:r>
            <a:r>
              <a:rPr lang="zh-CN" altLang="en-US" sz="2400" b="1">
                <a:latin typeface="Times New Roman" panose="02020603050405020304" pitchFamily="18" charset="0"/>
              </a:rPr>
              <a:t> 、 和硼酸根等</a:t>
            </a:r>
            <a:r>
              <a:rPr lang="en-US" altLang="zh-CN" sz="2400" b="1">
                <a:latin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</a:rPr>
              <a:t>是锂盐的重要来源。一种以高镁卤水为原料经两段除镁制备</a:t>
            </a:r>
            <a:r>
              <a:rPr lang="en-US" altLang="zh-CN" sz="2400" b="1">
                <a:latin typeface="Times New Roman" panose="02020603050405020304" pitchFamily="18" charset="0"/>
              </a:rPr>
              <a:t>Li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</a:rPr>
              <a:t>CO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</a:rPr>
              <a:t>的工艺流程如下：</a:t>
            </a:r>
          </a:p>
        </p:txBody>
      </p:sp>
      <p:sp>
        <p:nvSpPr>
          <p:cNvPr id="52228" name="文本框 17"/>
          <p:cNvSpPr txBox="1"/>
          <p:nvPr/>
        </p:nvSpPr>
        <p:spPr>
          <a:xfrm>
            <a:off x="983298" y="5444808"/>
            <a:ext cx="11088687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）把握主干：卤水中纯化出</a:t>
            </a:r>
            <a:r>
              <a:rPr lang="en-US" altLang="zh-CN" sz="3200" b="1">
                <a:solidFill>
                  <a:srgbClr val="FF0000"/>
                </a:solidFill>
                <a:cs typeface="Times New Roman" panose="02020603050405020304" pitchFamily="18" charset="0"/>
              </a:rPr>
              <a:t>Li</a:t>
            </a:r>
            <a:r>
              <a:rPr lang="en-US" altLang="zh-CN" sz="3200" b="1" baseline="30000">
                <a:solidFill>
                  <a:srgbClr val="FF0000"/>
                </a:solidFill>
                <a:cs typeface="Times New Roman" panose="02020603050405020304" pitchFamily="18" charset="0"/>
              </a:rPr>
              <a:t>+</a:t>
            </a:r>
            <a:r>
              <a:rPr lang="zh-CN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，经沉锂得到</a:t>
            </a:r>
            <a:r>
              <a:rPr lang="en-US" altLang="zh-CN" sz="3200" b="1">
                <a:solidFill>
                  <a:srgbClr val="FF0000"/>
                </a:solidFill>
                <a:cs typeface="Times New Roman" panose="02020603050405020304" pitchFamily="18" charset="0"/>
              </a:rPr>
              <a:t>Li</a:t>
            </a:r>
            <a:r>
              <a:rPr lang="en-US" altLang="zh-CN" sz="3200" b="1" baseline="-250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zh-CN" sz="3200" b="1">
                <a:solidFill>
                  <a:srgbClr val="FF0000"/>
                </a:solidFill>
                <a:cs typeface="Times New Roman" panose="02020603050405020304" pitchFamily="18" charset="0"/>
              </a:rPr>
              <a:t>CO</a:t>
            </a:r>
            <a:r>
              <a:rPr lang="en-US" altLang="zh-CN" sz="3200" b="1" baseline="-250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229" name="文本框 17"/>
          <p:cNvSpPr txBox="1"/>
          <p:nvPr/>
        </p:nvSpPr>
        <p:spPr>
          <a:xfrm>
            <a:off x="4943475" y="117475"/>
            <a:ext cx="1827213" cy="584200"/>
          </a:xfrm>
          <a:prstGeom prst="rect">
            <a:avLst/>
          </a:prstGeom>
          <a:noFill/>
          <a:ln w="6350" cap="flat" cmpd="sng">
            <a:solidFill>
              <a:schemeClr val="tx1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</a:rPr>
              <a:t>真题示例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92405" y="765175"/>
            <a:ext cx="6710680" cy="534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1422400">
              <a:lnSpc>
                <a:spcPct val="90000"/>
              </a:lnSpc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快速浏览，整体分析</a:t>
            </a:r>
            <a:r>
              <a:rPr kumimoji="0" lang="en-US" altLang="en-US" sz="3200" b="1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——</a:t>
            </a: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把握主干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图片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7850" y="2205038"/>
            <a:ext cx="9793288" cy="1638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1" name="文本框 17"/>
          <p:cNvSpPr txBox="1"/>
          <p:nvPr/>
        </p:nvSpPr>
        <p:spPr>
          <a:xfrm>
            <a:off x="407988" y="1125538"/>
            <a:ext cx="11088687" cy="1130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</a:rPr>
              <a:t>2023·</a:t>
            </a:r>
            <a:r>
              <a:rPr lang="zh-CN" altLang="en-US" sz="2400" b="1">
                <a:latin typeface="Times New Roman" panose="02020603050405020304" pitchFamily="18" charset="0"/>
              </a:rPr>
              <a:t>山东卷）盐湖卤水</a:t>
            </a:r>
            <a:r>
              <a:rPr lang="en-US" altLang="zh-CN" sz="2400" b="1">
                <a:latin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</a:rPr>
              <a:t>主要含</a:t>
            </a:r>
            <a:r>
              <a:rPr lang="en-US" altLang="zh-CN" sz="2400" b="1">
                <a:latin typeface="Times New Roman" panose="02020603050405020304" pitchFamily="18" charset="0"/>
              </a:rPr>
              <a:t>Na</a:t>
            </a:r>
            <a:r>
              <a:rPr lang="en-US" altLang="zh-CN" sz="2400" b="1" baseline="30000">
                <a:latin typeface="Times New Roman" panose="02020603050405020304" pitchFamily="18" charset="0"/>
              </a:rPr>
              <a:t>+</a:t>
            </a:r>
            <a:r>
              <a:rPr lang="zh-CN" altLang="en-US" sz="2400" b="1">
                <a:latin typeface="Times New Roman" panose="02020603050405020304" pitchFamily="18" charset="0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</a:rPr>
              <a:t>Mg</a:t>
            </a:r>
            <a:r>
              <a:rPr lang="en-US" altLang="zh-CN" sz="2400" b="1" baseline="30000">
                <a:latin typeface="Times New Roman" panose="02020603050405020304" pitchFamily="18" charset="0"/>
              </a:rPr>
              <a:t>2+</a:t>
            </a:r>
            <a:r>
              <a:rPr lang="zh-CN" altLang="en-US" sz="2400" b="1">
                <a:latin typeface="Times New Roman" panose="02020603050405020304" pitchFamily="18" charset="0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</a:rPr>
              <a:t>Li</a:t>
            </a:r>
            <a:r>
              <a:rPr lang="en-US" altLang="zh-CN" sz="2400" b="1" baseline="30000">
                <a:latin typeface="Times New Roman" panose="02020603050405020304" pitchFamily="18" charset="0"/>
              </a:rPr>
              <a:t>+</a:t>
            </a:r>
            <a:r>
              <a:rPr lang="zh-CN" altLang="en-US" sz="2400" b="1">
                <a:latin typeface="Times New Roman" panose="02020603050405020304" pitchFamily="18" charset="0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</a:rPr>
              <a:t>Cl</a:t>
            </a:r>
            <a:r>
              <a:rPr lang="en-US" altLang="zh-CN" sz="2400" b="1" baseline="30000">
                <a:latin typeface="Times New Roman" panose="02020603050405020304" pitchFamily="18" charset="0"/>
              </a:rPr>
              <a:t>-</a:t>
            </a:r>
            <a:r>
              <a:rPr lang="zh-CN" altLang="en-US" sz="2400" b="1">
                <a:latin typeface="Times New Roman" panose="02020603050405020304" pitchFamily="18" charset="0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</a:rPr>
              <a:t>SO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4</a:t>
            </a:r>
            <a:r>
              <a:rPr lang="en-US" altLang="zh-CN" sz="2400" b="1" baseline="30000">
                <a:latin typeface="Times New Roman" panose="02020603050405020304" pitchFamily="18" charset="0"/>
              </a:rPr>
              <a:t>2-</a:t>
            </a:r>
            <a:r>
              <a:rPr lang="zh-CN" altLang="en-US" sz="2400" b="1">
                <a:latin typeface="Times New Roman" panose="02020603050405020304" pitchFamily="18" charset="0"/>
              </a:rPr>
              <a:t> 、 和硼酸根等</a:t>
            </a:r>
            <a:r>
              <a:rPr lang="en-US" altLang="zh-CN" sz="2400" b="1">
                <a:latin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</a:rPr>
              <a:t>是锂盐的重要来源。一种以高镁卤水为原料经两段除镁制备</a:t>
            </a:r>
            <a:r>
              <a:rPr lang="en-US" altLang="zh-CN" sz="2400" b="1">
                <a:latin typeface="Times New Roman" panose="02020603050405020304" pitchFamily="18" charset="0"/>
              </a:rPr>
              <a:t>Li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</a:rPr>
              <a:t>CO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</a:rPr>
              <a:t>的工艺流程如下：</a:t>
            </a:r>
          </a:p>
        </p:txBody>
      </p:sp>
      <p:sp>
        <p:nvSpPr>
          <p:cNvPr id="53253" name="文本框 17"/>
          <p:cNvSpPr txBox="1"/>
          <p:nvPr/>
        </p:nvSpPr>
        <p:spPr>
          <a:xfrm>
            <a:off x="4943475" y="117475"/>
            <a:ext cx="1827213" cy="584200"/>
          </a:xfrm>
          <a:prstGeom prst="rect">
            <a:avLst/>
          </a:prstGeom>
          <a:noFill/>
          <a:ln w="6350" cap="flat" cmpd="sng">
            <a:solidFill>
              <a:schemeClr val="tx1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</a:rPr>
              <a:t>真题示例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9380" y="3500755"/>
            <a:ext cx="12384405" cy="3356610"/>
            <a:chOff x="188" y="5513"/>
            <a:chExt cx="19503" cy="5286"/>
          </a:xfrm>
        </p:grpSpPr>
        <p:sp>
          <p:nvSpPr>
            <p:cNvPr id="56324" name="文本框 17"/>
            <p:cNvSpPr txBox="1">
              <a:spLocks noChangeArrowheads="1"/>
            </p:cNvSpPr>
            <p:nvPr/>
          </p:nvSpPr>
          <p:spPr bwMode="auto">
            <a:xfrm>
              <a:off x="983" y="5865"/>
              <a:ext cx="18708" cy="49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脱硼：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除去卤水中的硼酸根；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浓缩结晶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：将卤水中的溶质富集，得到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LiCl/NaCl/MgSO</a:t>
              </a: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/Li</a:t>
              </a: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SO</a:t>
              </a: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/Na</a:t>
              </a: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SO</a:t>
              </a: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/MgCl</a:t>
              </a: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的水合物；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煅烧：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将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MgCl</a:t>
              </a: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的水合物转化为</a:t>
              </a:r>
              <a:r>
                <a:rPr kumimoji="0" lang="en-US" altLang="zh-CN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MgO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和</a:t>
              </a:r>
              <a:r>
                <a:rPr kumimoji="0" lang="en-US" altLang="zh-CN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HCl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，</a:t>
              </a:r>
              <a:r>
                <a:rPr kumimoji="0" lang="en-US" altLang="zh-CN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HCl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气体可以回收再利用；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水浸：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除去</a:t>
              </a:r>
              <a:r>
                <a:rPr kumimoji="0" lang="en-US" altLang="zh-CN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MgO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和少量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Mg(OH)</a:t>
              </a: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，达到第一次除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Mg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的目的；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精制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：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加入生石灰生成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Ca(OH)</a:t>
              </a: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，进一步沉淀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Mg</a:t>
              </a:r>
              <a:r>
                <a:rPr kumimoji="0" lang="en-US" altLang="zh-CN" sz="2000" b="1" i="0" u="none" strike="noStrike" kern="1200" cap="none" spc="0" normalizeH="0" baseline="30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2+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二次除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Mg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；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精制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II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：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加入纯碱除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Ca</a:t>
              </a:r>
              <a:r>
                <a:rPr kumimoji="0" lang="en-US" altLang="zh-CN" sz="2000" b="1" i="0" u="none" strike="noStrike" kern="1200" cap="none" spc="0" normalizeH="0" baseline="30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2+;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操作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：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加酸除过量的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OH</a:t>
              </a:r>
              <a:r>
                <a:rPr kumimoji="0" lang="en-US" altLang="zh-CN" sz="2000" b="1" i="0" u="none" strike="noStrike" kern="1200" cap="none" spc="0" normalizeH="0" baseline="30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和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CO</a:t>
              </a: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altLang="zh-CN" sz="2000" b="1" i="0" u="none" strike="noStrike" kern="1200" cap="none" spc="0" normalizeH="0" baseline="30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2-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；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浓缩：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除去</a:t>
              </a:r>
              <a:r>
                <a:rPr kumimoji="0" lang="en-US" altLang="zh-CN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NaCl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杂质；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沉锂：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生成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</a:t>
              </a: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CO</a:t>
              </a: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88" y="5513"/>
              <a:ext cx="9850" cy="5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b="1" kern="1200" cap="none" spc="0" normalizeH="0" baseline="0" noProof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（</a:t>
              </a:r>
              <a:r>
                <a:rPr kumimoji="0" lang="en-US" altLang="zh-CN" b="1" kern="1200" cap="none" spc="0" normalizeH="0" baseline="0" noProof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zh-CN" altLang="en-US" b="1" kern="1200" cap="none" spc="0" normalizeH="0" baseline="0" noProof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）理顺流程：</a:t>
              </a:r>
              <a:endParaRPr kumimoji="0" lang="zh-CN" altLang="en-US" kern="1200" cap="none" spc="0" normalizeH="0" baseline="0" noProof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3255" name="文本框 4"/>
          <p:cNvSpPr txBox="1"/>
          <p:nvPr/>
        </p:nvSpPr>
        <p:spPr>
          <a:xfrm>
            <a:off x="0" y="692150"/>
            <a:ext cx="68237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瞻前顾后，整合信息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——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理顺流程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871200" y="119761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F411204-1FBC-726E-C295-D6E26D437CB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489" y="5175155"/>
            <a:ext cx="10435836" cy="961910"/>
          </a:xfrm>
          <a:prstGeom prst="rect">
            <a:avLst/>
          </a:prstGeom>
        </p:spPr>
      </p:pic>
      <p:pic>
        <p:nvPicPr>
          <p:cNvPr id="57346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595" y="3124642"/>
            <a:ext cx="11741844" cy="18907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746505" y="2626355"/>
            <a:ext cx="2362200" cy="1115695"/>
            <a:chOff x="1095" y="15"/>
            <a:chExt cx="3720" cy="1757"/>
          </a:xfrm>
        </p:grpSpPr>
        <p:sp>
          <p:nvSpPr>
            <p:cNvPr id="4" name="椭圆 3"/>
            <p:cNvSpPr/>
            <p:nvPr/>
          </p:nvSpPr>
          <p:spPr>
            <a:xfrm>
              <a:off x="1095" y="750"/>
              <a:ext cx="3063" cy="1023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343" y="15"/>
              <a:ext cx="2473" cy="1018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b="1" kern="1200" cap="none" spc="0" normalizeH="0" baseline="0" noProof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物质成分分析</a:t>
              </a:r>
              <a:endParaRPr kumimoji="0" lang="en-US" altLang="zh-CN" b="1" kern="1200" cap="none" spc="0" normalizeH="0" baseline="0" noProof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b="1" kern="1200" cap="none" spc="0" normalizeH="0" baseline="0" noProof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高频考点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72302" y="3618071"/>
            <a:ext cx="2808605" cy="1124585"/>
            <a:chOff x="7445" y="1773"/>
            <a:chExt cx="4423" cy="1771"/>
          </a:xfrm>
        </p:grpSpPr>
        <p:sp>
          <p:nvSpPr>
            <p:cNvPr id="5" name="椭圆 4"/>
            <p:cNvSpPr/>
            <p:nvPr/>
          </p:nvSpPr>
          <p:spPr>
            <a:xfrm>
              <a:off x="7445" y="1773"/>
              <a:ext cx="4423" cy="102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010" y="2961"/>
              <a:ext cx="2488" cy="583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b="1" kern="1200" cap="none" spc="0" normalizeH="0" baseline="0" noProof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实验操作顺序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22984" y="5094195"/>
            <a:ext cx="1811020" cy="1431020"/>
            <a:chOff x="7445" y="5173"/>
            <a:chExt cx="2852" cy="1717"/>
          </a:xfrm>
        </p:grpSpPr>
        <p:sp>
          <p:nvSpPr>
            <p:cNvPr id="6" name="椭圆 5"/>
            <p:cNvSpPr/>
            <p:nvPr/>
          </p:nvSpPr>
          <p:spPr>
            <a:xfrm>
              <a:off x="7785" y="5173"/>
              <a:ext cx="1928" cy="1023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445" y="6308"/>
              <a:ext cx="2853" cy="583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b="1" kern="1200" cap="none" spc="0" normalizeH="0" baseline="0" noProof="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实验试剂的选择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901483" y="5593482"/>
            <a:ext cx="1579563" cy="36988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none" rtlCol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b="1" kern="1200" cap="none" spc="0" normalizeH="0" baseline="0" noProof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实验操作目的</a:t>
            </a: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0" y="111457"/>
            <a:ext cx="6710680" cy="534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1422400">
              <a:lnSpc>
                <a:spcPct val="90000"/>
              </a:lnSpc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以线设问，回归流程</a:t>
            </a:r>
            <a:r>
              <a:rPr kumimoji="0" lang="en-US" altLang="zh-CN" sz="3200" b="1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——</a:t>
            </a: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局部剖析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A31E8E6-6D27-DD72-BE85-492C8CE782E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286" y="704599"/>
            <a:ext cx="11001104" cy="178027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E61C311-5442-BBE0-75F6-6AD86D32FFF5}"/>
              </a:ext>
            </a:extLst>
          </p:cNvPr>
          <p:cNvSpPr txBox="1"/>
          <p:nvPr/>
        </p:nvSpPr>
        <p:spPr>
          <a:xfrm>
            <a:off x="-24787" y="1734739"/>
            <a:ext cx="1368458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</a:rPr>
              <a:t>Na</a:t>
            </a:r>
            <a:r>
              <a:rPr lang="en-US" altLang="zh-CN" sz="1600" b="1" baseline="30000">
                <a:latin typeface="Times New Roman" panose="02020603050405020304" pitchFamily="18" charset="0"/>
              </a:rPr>
              <a:t>+</a:t>
            </a:r>
            <a:r>
              <a:rPr lang="en-US" altLang="zh-CN" sz="1600" b="1">
                <a:latin typeface="Times New Roman" panose="02020603050405020304" pitchFamily="18" charset="0"/>
              </a:rPr>
              <a:t>/ Mg</a:t>
            </a:r>
            <a:r>
              <a:rPr lang="en-US" altLang="zh-CN" sz="1600" b="1" baseline="30000">
                <a:latin typeface="Times New Roman" panose="02020603050405020304" pitchFamily="18" charset="0"/>
              </a:rPr>
              <a:t>2+ </a:t>
            </a:r>
            <a:r>
              <a:rPr lang="en-US" altLang="zh-CN" sz="1600" b="1">
                <a:latin typeface="Times New Roman" panose="02020603050405020304" pitchFamily="18" charset="0"/>
              </a:rPr>
              <a:t>/Li</a:t>
            </a:r>
            <a:r>
              <a:rPr lang="en-US" altLang="zh-CN" sz="1600" b="1" baseline="30000">
                <a:latin typeface="Times New Roman" panose="02020603050405020304" pitchFamily="18" charset="0"/>
              </a:rPr>
              <a:t>+</a:t>
            </a:r>
            <a:r>
              <a:rPr lang="en-US" altLang="zh-CN" sz="1600" b="1">
                <a:latin typeface="Times New Roman" panose="02020603050405020304" pitchFamily="18" charset="0"/>
              </a:rPr>
              <a:t>/Cl</a:t>
            </a:r>
            <a:r>
              <a:rPr lang="en-US" altLang="zh-CN" sz="1600" b="1" baseline="30000">
                <a:latin typeface="Times New Roman" panose="02020603050405020304" pitchFamily="18" charset="0"/>
              </a:rPr>
              <a:t>-</a:t>
            </a:r>
            <a:r>
              <a:rPr lang="en-US" altLang="zh-CN" sz="1600" b="1">
                <a:latin typeface="Times New Roman" panose="02020603050405020304" pitchFamily="18" charset="0"/>
              </a:rPr>
              <a:t>/SO</a:t>
            </a:r>
            <a:r>
              <a:rPr lang="en-US" altLang="zh-CN" sz="1600" b="1" baseline="-25000">
                <a:latin typeface="Times New Roman" panose="02020603050405020304" pitchFamily="18" charset="0"/>
              </a:rPr>
              <a:t>4</a:t>
            </a:r>
            <a:r>
              <a:rPr lang="en-US" altLang="zh-CN" sz="1600" b="1" baseline="30000">
                <a:latin typeface="Times New Roman" panose="02020603050405020304" pitchFamily="18" charset="0"/>
              </a:rPr>
              <a:t>2-</a:t>
            </a:r>
            <a:r>
              <a:rPr lang="zh-CN" altLang="en-US" sz="1600" b="1">
                <a:latin typeface="Times New Roman" panose="02020603050405020304" pitchFamily="18" charset="0"/>
              </a:rPr>
              <a:t>和硼酸根等</a:t>
            </a:r>
            <a:endParaRPr lang="zh-CN" altLang="en-US" sz="160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9157081-D50B-8A35-4C54-F2EA05EB2A0A}"/>
              </a:ext>
            </a:extLst>
          </p:cNvPr>
          <p:cNvSpPr txBox="1"/>
          <p:nvPr/>
        </p:nvSpPr>
        <p:spPr>
          <a:xfrm>
            <a:off x="4505071" y="720936"/>
            <a:ext cx="1374913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</a:rPr>
              <a:t>Na</a:t>
            </a:r>
            <a:r>
              <a:rPr lang="en-US" altLang="zh-CN" sz="1600" b="1" baseline="30000">
                <a:latin typeface="Times New Roman" panose="02020603050405020304" pitchFamily="18" charset="0"/>
              </a:rPr>
              <a:t>+</a:t>
            </a:r>
            <a:r>
              <a:rPr lang="en-US" altLang="zh-CN" sz="1600" b="1">
                <a:latin typeface="Times New Roman" panose="02020603050405020304" pitchFamily="18" charset="0"/>
              </a:rPr>
              <a:t>/ Mg</a:t>
            </a:r>
            <a:r>
              <a:rPr lang="en-US" altLang="zh-CN" sz="1600" b="1" baseline="30000">
                <a:latin typeface="Times New Roman" panose="02020603050405020304" pitchFamily="18" charset="0"/>
              </a:rPr>
              <a:t>2+ </a:t>
            </a:r>
            <a:r>
              <a:rPr lang="en-US" altLang="zh-CN" sz="1600" b="1">
                <a:latin typeface="Times New Roman" panose="02020603050405020304" pitchFamily="18" charset="0"/>
              </a:rPr>
              <a:t>/Li</a:t>
            </a:r>
            <a:r>
              <a:rPr lang="en-US" altLang="zh-CN" sz="1600" b="1" baseline="30000">
                <a:latin typeface="Times New Roman" panose="02020603050405020304" pitchFamily="18" charset="0"/>
              </a:rPr>
              <a:t>+</a:t>
            </a:r>
            <a:r>
              <a:rPr lang="en-US" altLang="zh-CN" sz="1600" b="1">
                <a:latin typeface="Times New Roman" panose="02020603050405020304" pitchFamily="18" charset="0"/>
              </a:rPr>
              <a:t>/Cl</a:t>
            </a:r>
            <a:r>
              <a:rPr lang="en-US" altLang="zh-CN" sz="1600" b="1" baseline="30000">
                <a:latin typeface="Times New Roman" panose="02020603050405020304" pitchFamily="18" charset="0"/>
              </a:rPr>
              <a:t>-</a:t>
            </a:r>
            <a:r>
              <a:rPr lang="en-US" altLang="zh-CN" sz="1600" b="1">
                <a:latin typeface="Times New Roman" panose="02020603050405020304" pitchFamily="18" charset="0"/>
              </a:rPr>
              <a:t>/SO</a:t>
            </a:r>
            <a:r>
              <a:rPr lang="en-US" altLang="zh-CN" sz="1600" b="1" baseline="-25000">
                <a:latin typeface="Times New Roman" panose="02020603050405020304" pitchFamily="18" charset="0"/>
              </a:rPr>
              <a:t>4</a:t>
            </a:r>
            <a:r>
              <a:rPr lang="en-US" altLang="zh-CN" sz="1600" b="1" baseline="30000">
                <a:latin typeface="Times New Roman" panose="02020603050405020304" pitchFamily="18" charset="0"/>
              </a:rPr>
              <a:t>2-</a:t>
            </a:r>
            <a:endParaRPr lang="zh-CN" altLang="en-US" sz="160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4092E01-6537-856E-2D4C-72C4D8583D89}"/>
              </a:ext>
            </a:extLst>
          </p:cNvPr>
          <p:cNvSpPr txBox="1"/>
          <p:nvPr/>
        </p:nvSpPr>
        <p:spPr>
          <a:xfrm>
            <a:off x="6456025" y="324050"/>
            <a:ext cx="918723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</a:rPr>
              <a:t>Na</a:t>
            </a:r>
            <a:r>
              <a:rPr lang="en-US" altLang="zh-CN" sz="1600" b="1" baseline="30000">
                <a:latin typeface="Times New Roman" panose="02020603050405020304" pitchFamily="18" charset="0"/>
              </a:rPr>
              <a:t>+</a:t>
            </a:r>
            <a:r>
              <a:rPr lang="en-US" altLang="zh-CN" sz="1600" b="1">
                <a:latin typeface="Times New Roman" panose="02020603050405020304" pitchFamily="18" charset="0"/>
              </a:rPr>
              <a:t>/Li</a:t>
            </a:r>
            <a:r>
              <a:rPr lang="en-US" altLang="zh-CN" sz="1600" b="1" baseline="30000">
                <a:latin typeface="Times New Roman" panose="02020603050405020304" pitchFamily="18" charset="0"/>
              </a:rPr>
              <a:t>+</a:t>
            </a:r>
            <a:r>
              <a:rPr lang="en-US" altLang="zh-CN" sz="1600" b="1">
                <a:latin typeface="Times New Roman" panose="02020603050405020304" pitchFamily="18" charset="0"/>
              </a:rPr>
              <a:t>/Cl</a:t>
            </a:r>
            <a:r>
              <a:rPr lang="en-US" altLang="zh-CN" sz="1600" b="1" baseline="30000">
                <a:latin typeface="Times New Roman" panose="02020603050405020304" pitchFamily="18" charset="0"/>
              </a:rPr>
              <a:t>-</a:t>
            </a:r>
            <a:r>
              <a:rPr lang="en-US" altLang="zh-CN" sz="1600" b="1"/>
              <a:t>/Ca</a:t>
            </a:r>
            <a:r>
              <a:rPr lang="en-US" altLang="zh-CN" sz="1600" b="1" baseline="30000"/>
              <a:t>2+</a:t>
            </a:r>
            <a:endParaRPr lang="zh-CN" altLang="en-US" sz="1600" baseline="3000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3929CCB-0BF7-5657-96A9-7CD6DE3E7D2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l="58229" r="29382" b="78744"/>
          <a:stretch>
            <a:fillRect/>
          </a:stretch>
        </p:blipFill>
        <p:spPr>
          <a:xfrm>
            <a:off x="10256018" y="4224272"/>
            <a:ext cx="1322422" cy="399114"/>
          </a:xfrm>
          <a:prstGeom prst="rect">
            <a:avLst/>
          </a:prstGeom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BEB3D20-EA23-F964-C407-61B1B4C1FF4E}"/>
              </a:ext>
            </a:extLst>
          </p:cNvPr>
          <p:cNvSpPr/>
          <p:nvPr/>
        </p:nvSpPr>
        <p:spPr>
          <a:xfrm>
            <a:off x="5663972" y="712378"/>
            <a:ext cx="1046708" cy="18907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FD0AEAD-3A27-511F-F0C0-AD839D46E98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l="15942" r="66795" b="75639"/>
          <a:stretch>
            <a:fillRect/>
          </a:stretch>
        </p:blipFill>
        <p:spPr>
          <a:xfrm>
            <a:off x="2783770" y="3281500"/>
            <a:ext cx="1721301" cy="36606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07DABA8-52B8-422D-C1ED-3BC3552AC4B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75433" y="4072935"/>
            <a:ext cx="1182727" cy="40237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4895893-3EA0-4C89-2D82-6BED93A09CA7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 t="22307"/>
          <a:stretch>
            <a:fillRect/>
          </a:stretch>
        </p:blipFill>
        <p:spPr>
          <a:xfrm>
            <a:off x="66945" y="2945920"/>
            <a:ext cx="11861460" cy="20506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5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0647798-C5A1-7524-822E-600C43B90F45}"/>
              </a:ext>
            </a:extLst>
          </p:cNvPr>
          <p:cNvSpPr txBox="1"/>
          <p:nvPr/>
        </p:nvSpPr>
        <p:spPr>
          <a:xfrm>
            <a:off x="162683" y="-1160"/>
            <a:ext cx="2347117" cy="523220"/>
          </a:xfrm>
          <a:prstGeom prst="rect">
            <a:avLst/>
          </a:prstGeom>
          <a:noFill/>
          <a:ln w="6350" cap="flat" cmpd="sng">
            <a:solidFill>
              <a:schemeClr val="tx1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03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真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题强化练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FC99D60-E3B1-49E7-DC8C-BDE4B0EA9284}"/>
              </a:ext>
            </a:extLst>
          </p:cNvPr>
          <p:cNvSpPr txBox="1"/>
          <p:nvPr/>
        </p:nvSpPr>
        <p:spPr>
          <a:xfrm>
            <a:off x="479610" y="522060"/>
            <a:ext cx="110887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fontAlgn="ctr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kumimoji="0" lang="en-US" altLang="zh-CN" sz="2400" b="1" kern="1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2023·</a:t>
            </a:r>
            <a:r>
              <a:rPr kumimoji="0" lang="zh-CN" altLang="zh-CN" sz="2400" b="1" kern="1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新课标卷）铬和钒具有广泛用途。铬钒渣中铬和钒以低价态含氧酸盐形式存在，主要杂质为铁、铝、硅、磷等的化合物，从铬钒渣中分离提取铬和钒的一种流程如下图所示：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A65525F-F39B-F7F7-A43C-E910BB9D71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85971"/>
          <a:stretch>
            <a:fillRect/>
          </a:stretch>
        </p:blipFill>
        <p:spPr>
          <a:xfrm>
            <a:off x="335599" y="4365065"/>
            <a:ext cx="11520799" cy="616675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E843A25-E1EC-6557-057F-0E1E662E92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600" y="1988900"/>
            <a:ext cx="11520800" cy="2381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67553166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954" y="222290"/>
            <a:ext cx="10932874" cy="238170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B426B90-B22F-D1C7-BBD4-98AB8A790B98}"/>
              </a:ext>
            </a:extLst>
          </p:cNvPr>
          <p:cNvGrpSpPr/>
          <p:nvPr/>
        </p:nvGrpSpPr>
        <p:grpSpPr>
          <a:xfrm>
            <a:off x="474742" y="195627"/>
            <a:ext cx="8131111" cy="2583242"/>
            <a:chOff x="121285" y="3015844"/>
            <a:chExt cx="8515544" cy="2888615"/>
          </a:xfrm>
        </p:grpSpPr>
        <p:grpSp>
          <p:nvGrpSpPr>
            <p:cNvPr id="23" name="组合 22"/>
            <p:cNvGrpSpPr/>
            <p:nvPr/>
          </p:nvGrpSpPr>
          <p:grpSpPr>
            <a:xfrm>
              <a:off x="121285" y="3015844"/>
              <a:ext cx="3475990" cy="2888615"/>
              <a:chOff x="302" y="4790"/>
              <a:chExt cx="5474" cy="4549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302" y="6945"/>
                <a:ext cx="4650" cy="2394"/>
                <a:chOff x="188" y="5699"/>
                <a:chExt cx="4650" cy="2394"/>
              </a:xfrm>
            </p:grpSpPr>
            <p:grpSp>
              <p:nvGrpSpPr>
                <p:cNvPr id="5" name="组合 4"/>
                <p:cNvGrpSpPr/>
                <p:nvPr/>
              </p:nvGrpSpPr>
              <p:grpSpPr>
                <a:xfrm>
                  <a:off x="188" y="6139"/>
                  <a:ext cx="4650" cy="1954"/>
                  <a:chOff x="188" y="6139"/>
                  <a:chExt cx="4650" cy="1954"/>
                </a:xfrm>
              </p:grpSpPr>
              <p:grpSp>
                <p:nvGrpSpPr>
                  <p:cNvPr id="2" name="组合 1"/>
                  <p:cNvGrpSpPr/>
                  <p:nvPr/>
                </p:nvGrpSpPr>
                <p:grpSpPr>
                  <a:xfrm>
                    <a:off x="188" y="6649"/>
                    <a:ext cx="4650" cy="1444"/>
                    <a:chOff x="188" y="6649"/>
                    <a:chExt cx="4650" cy="1444"/>
                  </a:xfrm>
                </p:grpSpPr>
                <p:sp>
                  <p:nvSpPr>
                    <p:cNvPr id="10" name="矩形: 圆角 9"/>
                    <p:cNvSpPr/>
                    <p:nvPr/>
                  </p:nvSpPr>
                  <p:spPr>
                    <a:xfrm>
                      <a:off x="252" y="6649"/>
                      <a:ext cx="3906" cy="1444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536" name="文本框 10"/>
                    <p:cNvSpPr txBox="1"/>
                    <p:nvPr/>
                  </p:nvSpPr>
                  <p:spPr>
                    <a:xfrm>
                      <a:off x="188" y="6760"/>
                      <a:ext cx="4650" cy="82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altLang="zh-CN" sz="1400" b="1">
                          <a:latin typeface="Times New Roman" panose="02020603050405020304" pitchFamily="18" charset="0"/>
                        </a:rPr>
                        <a:t>Na</a:t>
                      </a:r>
                      <a:r>
                        <a:rPr lang="en-US" altLang="zh-CN" sz="1400" b="1" baseline="-25000"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400" b="1">
                          <a:latin typeface="Times New Roman" panose="02020603050405020304" pitchFamily="18" charset="0"/>
                        </a:rPr>
                        <a:t>CrO</a:t>
                      </a:r>
                      <a:r>
                        <a:rPr lang="en-US" altLang="zh-CN" sz="1400" b="1" baseline="-25000"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1400" b="1">
                          <a:latin typeface="Times New Roman" panose="02020603050405020304" pitchFamily="18" charset="0"/>
                        </a:rPr>
                        <a:t>、钒的含氧酸盐、</a:t>
                      </a:r>
                      <a:r>
                        <a:rPr lang="en-US" altLang="zh-CN" sz="1400" b="1">
                          <a:latin typeface="Times New Roman" panose="02020603050405020304" pitchFamily="18" charset="0"/>
                        </a:rPr>
                        <a:t>NaAlO</a:t>
                      </a:r>
                      <a:r>
                        <a:rPr lang="en-US" altLang="zh-CN" sz="1400" b="1" baseline="-25000"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400" b="1">
                          <a:latin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400" b="1">
                          <a:latin typeface="Times New Roman" panose="02020603050405020304" pitchFamily="18" charset="0"/>
                        </a:rPr>
                        <a:t>Na</a:t>
                      </a:r>
                      <a:r>
                        <a:rPr lang="en-US" altLang="zh-CN" sz="1400" b="1" baseline="-25000"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400" b="1">
                          <a:latin typeface="Times New Roman" panose="02020603050405020304" pitchFamily="18" charset="0"/>
                        </a:rPr>
                        <a:t>SiO</a:t>
                      </a:r>
                      <a:r>
                        <a:rPr lang="en-US" altLang="zh-CN" sz="1400" b="1" baseline="-25000"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400" b="1">
                          <a:latin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400" b="1">
                          <a:latin typeface="Times New Roman" panose="02020603050405020304" pitchFamily="18" charset="0"/>
                        </a:rPr>
                        <a:t>Na</a:t>
                      </a:r>
                      <a:r>
                        <a:rPr lang="en-US" altLang="zh-CN" sz="1400" b="1" baseline="-25000"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1400" b="1">
                          <a:latin typeface="Times New Roman" panose="02020603050405020304" pitchFamily="18" charset="0"/>
                        </a:rPr>
                        <a:t>PO</a:t>
                      </a:r>
                      <a:r>
                        <a:rPr lang="en-US" altLang="zh-CN" sz="1400" b="1" baseline="-25000"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1400" b="1">
                          <a:latin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400" b="1">
                          <a:latin typeface="Times New Roman" panose="02020603050405020304" pitchFamily="18" charset="0"/>
                        </a:rPr>
                        <a:t>Fe</a:t>
                      </a:r>
                      <a:r>
                        <a:rPr lang="en-US" altLang="zh-CN" sz="1400" b="1" baseline="-25000"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400" b="1">
                          <a:latin typeface="Times New Roman" panose="02020603050405020304" pitchFamily="18" charset="0"/>
                        </a:rPr>
                        <a:t>O</a:t>
                      </a:r>
                      <a:r>
                        <a:rPr lang="en-US" altLang="zh-CN" sz="1400" b="1" baseline="-25000"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400" b="1">
                          <a:latin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400" b="1">
                          <a:latin typeface="Times New Roman" panose="02020603050405020304" pitchFamily="18" charset="0"/>
                        </a:rPr>
                        <a:t>SiO</a:t>
                      </a:r>
                      <a:r>
                        <a:rPr lang="en-US" altLang="zh-CN" sz="1400" b="1" baseline="-25000">
                          <a:latin typeface="Times New Roman" panose="02020603050405020304" pitchFamily="18" charset="0"/>
                        </a:rPr>
                        <a:t>2</a:t>
                      </a:r>
                      <a:endParaRPr lang="zh-CN" altLang="en-US" sz="1400" b="1" baseline="-25000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cxnSp>
                <p:nvCxnSpPr>
                  <p:cNvPr id="13" name="直接箭头连接符 12"/>
                  <p:cNvCxnSpPr/>
                  <p:nvPr/>
                </p:nvCxnSpPr>
                <p:spPr>
                  <a:xfrm flipH="1">
                    <a:off x="3703" y="6139"/>
                    <a:ext cx="0" cy="510"/>
                  </a:xfrm>
                  <a:prstGeom prst="straightConnector1">
                    <a:avLst/>
                  </a:prstGeom>
                  <a:ln w="5715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2" name="椭圆 31"/>
                <p:cNvSpPr/>
                <p:nvPr/>
              </p:nvSpPr>
              <p:spPr>
                <a:xfrm>
                  <a:off x="2271" y="5699"/>
                  <a:ext cx="1813" cy="905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8" name="AutoShape 22"/>
              <p:cNvSpPr/>
              <p:nvPr/>
            </p:nvSpPr>
            <p:spPr>
              <a:xfrm flipH="1" flipV="1">
                <a:off x="3849" y="4790"/>
                <a:ext cx="1927" cy="582"/>
              </a:xfrm>
              <a:prstGeom prst="wedgeRectCallout">
                <a:avLst>
                  <a:gd name="adj1" fmla="val 33551"/>
                  <a:gd name="adj2" fmla="val -204338"/>
                </a:avLst>
              </a:prstGeom>
              <a:solidFill>
                <a:srgbClr val="CCFFCC"/>
              </a:solidFill>
              <a:ln w="38100" cap="flat" cmpd="sng">
                <a:solidFill>
                  <a:srgbClr val="00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eaVert"/>
              <a:lstStyle/>
              <a:p>
                <a:pPr algn="ctr" eaLnBrk="1" hangingPunct="1">
                  <a:lnSpc>
                    <a:spcPct val="150000"/>
                  </a:lnSpc>
                </a:pPr>
                <a:endParaRPr lang="zh-CN" altLang="en-US" b="1">
                  <a:latin typeface="Times New Roman" panose="02020603050405020304" pitchFamily="18" charset="0"/>
                  <a:ea typeface="Times New Roman" panose="02020603050405020304" pitchFamily="18" charset="0"/>
                  <a:sym typeface="+mn-ea"/>
                </a:endParaRPr>
              </a:p>
            </p:txBody>
          </p:sp>
        </p:grpSp>
        <p:sp>
          <p:nvSpPr>
            <p:cNvPr id="22555" name="文本框 39"/>
            <p:cNvSpPr txBox="1"/>
            <p:nvPr/>
          </p:nvSpPr>
          <p:spPr>
            <a:xfrm>
              <a:off x="2537654" y="3046082"/>
              <a:ext cx="6099175" cy="3785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600" b="1">
                  <a:latin typeface="Arial" panose="020B0604020202020204" pitchFamily="34" charset="0"/>
                  <a:ea typeface="华文中宋" panose="02010600040101010101" pitchFamily="2" charset="-122"/>
                </a:rPr>
                <a:t>预处理</a:t>
              </a:r>
              <a:endParaRPr lang="zh-CN" altLang="en-US" sz="16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303892" y="-108502"/>
            <a:ext cx="8718453" cy="3123684"/>
            <a:chOff x="4600" y="4107"/>
            <a:chExt cx="14777" cy="5658"/>
          </a:xfrm>
        </p:grpSpPr>
        <p:grpSp>
          <p:nvGrpSpPr>
            <p:cNvPr id="6" name="组合 5"/>
            <p:cNvGrpSpPr/>
            <p:nvPr/>
          </p:nvGrpSpPr>
          <p:grpSpPr>
            <a:xfrm>
              <a:off x="4600" y="7668"/>
              <a:ext cx="14777" cy="2097"/>
              <a:chOff x="4600" y="7668"/>
              <a:chExt cx="14777" cy="2097"/>
            </a:xfrm>
          </p:grpSpPr>
          <p:cxnSp>
            <p:nvCxnSpPr>
              <p:cNvPr id="14" name="直接箭头连接符 13"/>
              <p:cNvCxnSpPr/>
              <p:nvPr/>
            </p:nvCxnSpPr>
            <p:spPr>
              <a:xfrm flipH="1">
                <a:off x="5746" y="8121"/>
                <a:ext cx="0" cy="51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矩形: 圆角 14"/>
              <p:cNvSpPr/>
              <p:nvPr/>
            </p:nvSpPr>
            <p:spPr>
              <a:xfrm>
                <a:off x="4662" y="8811"/>
                <a:ext cx="2043" cy="79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540" name="文本框 17"/>
              <p:cNvSpPr txBox="1"/>
              <p:nvPr/>
            </p:nvSpPr>
            <p:spPr>
              <a:xfrm>
                <a:off x="4600" y="8941"/>
                <a:ext cx="9607" cy="4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400" b="1">
                    <a:latin typeface="Times New Roman" panose="02020603050405020304" pitchFamily="18" charset="0"/>
                  </a:rPr>
                  <a:t>Fe</a:t>
                </a:r>
                <a:r>
                  <a:rPr lang="en-US" altLang="zh-CN" sz="1400" b="1" baseline="-25000"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1400" b="1">
                    <a:latin typeface="Times New Roman" panose="02020603050405020304" pitchFamily="18" charset="0"/>
                  </a:rPr>
                  <a:t>O</a:t>
                </a:r>
                <a:r>
                  <a:rPr lang="en-US" altLang="zh-CN" sz="1400" b="1" baseline="-25000">
                    <a:latin typeface="Times New Roman" panose="02020603050405020304" pitchFamily="18" charset="0"/>
                  </a:rPr>
                  <a:t>3</a:t>
                </a:r>
                <a:r>
                  <a:rPr lang="zh-CN" altLang="en-US" sz="1400" b="1">
                    <a:latin typeface="Times New Roman" panose="02020603050405020304" pitchFamily="18" charset="0"/>
                  </a:rPr>
                  <a:t>、</a:t>
                </a:r>
                <a:r>
                  <a:rPr lang="en-US" altLang="zh-CN" sz="1400" b="1">
                    <a:latin typeface="Times New Roman" panose="02020603050405020304" pitchFamily="18" charset="0"/>
                  </a:rPr>
                  <a:t>SiO</a:t>
                </a:r>
                <a:r>
                  <a:rPr lang="en-US" altLang="zh-CN" sz="1400" b="1" baseline="-25000">
                    <a:latin typeface="Times New Roman" panose="02020603050405020304" pitchFamily="18" charset="0"/>
                  </a:rPr>
                  <a:t>2</a:t>
                </a:r>
                <a:endParaRPr lang="zh-CN" altLang="en-US" sz="1400" b="1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19" name="直接箭头连接符 18"/>
              <p:cNvCxnSpPr/>
              <p:nvPr/>
            </p:nvCxnSpPr>
            <p:spPr>
              <a:xfrm flipH="1">
                <a:off x="7673" y="8121"/>
                <a:ext cx="0" cy="51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矩形: 圆角 19"/>
              <p:cNvSpPr/>
              <p:nvPr/>
            </p:nvSpPr>
            <p:spPr>
              <a:xfrm>
                <a:off x="7105" y="8801"/>
                <a:ext cx="1815" cy="79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543" name="文本框 20"/>
              <p:cNvSpPr txBox="1"/>
              <p:nvPr/>
            </p:nvSpPr>
            <p:spPr>
              <a:xfrm>
                <a:off x="7203" y="8801"/>
                <a:ext cx="9607" cy="4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400" b="1">
                    <a:latin typeface="Times New Roman" panose="02020603050405020304" pitchFamily="18" charset="0"/>
                  </a:rPr>
                  <a:t>Al(OH)</a:t>
                </a:r>
                <a:r>
                  <a:rPr lang="en-US" altLang="zh-CN" sz="1400" b="1" baseline="-25000">
                    <a:latin typeface="Times New Roman" panose="02020603050405020304" pitchFamily="18" charset="0"/>
                  </a:rPr>
                  <a:t>3</a:t>
                </a:r>
                <a:endParaRPr lang="zh-CN" altLang="en-US" sz="1400" b="1" baseline="-25000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22" name="直接箭头连接符 21"/>
              <p:cNvCxnSpPr/>
              <p:nvPr/>
            </p:nvCxnSpPr>
            <p:spPr>
              <a:xfrm flipH="1">
                <a:off x="10168" y="8236"/>
                <a:ext cx="0" cy="51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矩形: 圆角 23"/>
              <p:cNvSpPr/>
              <p:nvPr/>
            </p:nvSpPr>
            <p:spPr>
              <a:xfrm>
                <a:off x="9148" y="8801"/>
                <a:ext cx="5215" cy="96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546" name="文本框 24"/>
              <p:cNvSpPr txBox="1"/>
              <p:nvPr/>
            </p:nvSpPr>
            <p:spPr>
              <a:xfrm>
                <a:off x="9112" y="8915"/>
                <a:ext cx="5490" cy="8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1400" b="1">
                    <a:latin typeface="Times New Roman" panose="02020603050405020304" pitchFamily="18" charset="0"/>
                  </a:rPr>
                  <a:t>分离钒，将</a:t>
                </a:r>
                <a:r>
                  <a:rPr lang="en-US" altLang="zh-CN" sz="1400" b="1">
                    <a:latin typeface="Times New Roman" panose="02020603050405020304" pitchFamily="18" charset="0"/>
                  </a:rPr>
                  <a:t>pH</a:t>
                </a:r>
                <a:r>
                  <a:rPr lang="zh-CN" altLang="en-US" sz="1400" b="1">
                    <a:latin typeface="Times New Roman" panose="02020603050405020304" pitchFamily="18" charset="0"/>
                  </a:rPr>
                  <a:t>调到</a:t>
                </a:r>
                <a:r>
                  <a:rPr lang="en-US" altLang="zh-CN" sz="1400" b="1">
                    <a:latin typeface="Times New Roman" panose="02020603050405020304" pitchFamily="18" charset="0"/>
                  </a:rPr>
                  <a:t>1.8</a:t>
                </a:r>
                <a:r>
                  <a:rPr lang="zh-CN" altLang="en-US" sz="1400" b="1">
                    <a:latin typeface="Times New Roman" panose="02020603050405020304" pitchFamily="18" charset="0"/>
                  </a:rPr>
                  <a:t>左右，</a:t>
                </a:r>
                <a:r>
                  <a:rPr lang="en-US" altLang="zh-CN" sz="1400" b="1">
                    <a:latin typeface="Times New Roman" panose="02020603050405020304" pitchFamily="18" charset="0"/>
                  </a:rPr>
                  <a:t>Cr</a:t>
                </a:r>
                <a:r>
                  <a:rPr lang="zh-CN" altLang="en-US" sz="1400" b="1">
                    <a:latin typeface="Times New Roman" panose="02020603050405020304" pitchFamily="18" charset="0"/>
                  </a:rPr>
                  <a:t>元素以</a:t>
                </a:r>
                <a:r>
                  <a:rPr lang="en-US" altLang="zh-CN" sz="1400" b="1">
                    <a:latin typeface="Times New Roman" panose="02020603050405020304" pitchFamily="18" charset="0"/>
                  </a:rPr>
                  <a:t>Cr</a:t>
                </a:r>
                <a:r>
                  <a:rPr lang="en-US" altLang="zh-CN" sz="1400" b="1" baseline="-25000"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1400" b="1">
                    <a:latin typeface="Times New Roman" panose="02020603050405020304" pitchFamily="18" charset="0"/>
                  </a:rPr>
                  <a:t>O</a:t>
                </a:r>
                <a:r>
                  <a:rPr lang="en-US" altLang="zh-CN" sz="1400" b="1" baseline="-25000">
                    <a:latin typeface="Times New Roman" panose="02020603050405020304" pitchFamily="18" charset="0"/>
                  </a:rPr>
                  <a:t>7</a:t>
                </a:r>
                <a:r>
                  <a:rPr lang="en-US" altLang="zh-CN" sz="1400" b="1" baseline="30000">
                    <a:latin typeface="Times New Roman" panose="02020603050405020304" pitchFamily="18" charset="0"/>
                  </a:rPr>
                  <a:t>2-</a:t>
                </a:r>
                <a:r>
                  <a:rPr lang="zh-CN" altLang="en-US" sz="1400" b="1">
                    <a:latin typeface="Times New Roman" panose="02020603050405020304" pitchFamily="18" charset="0"/>
                  </a:rPr>
                  <a:t>形式存在于溶液中</a:t>
                </a:r>
                <a:endParaRPr lang="zh-CN" altLang="en-US" sz="1400" b="1" baseline="-25000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26" name="直接箭头连接符 25"/>
              <p:cNvCxnSpPr/>
              <p:nvPr/>
            </p:nvCxnSpPr>
            <p:spPr>
              <a:xfrm flipH="1">
                <a:off x="13228" y="7781"/>
                <a:ext cx="0" cy="51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/>
              <p:cNvCxnSpPr/>
              <p:nvPr/>
            </p:nvCxnSpPr>
            <p:spPr>
              <a:xfrm flipH="1">
                <a:off x="14703" y="7668"/>
                <a:ext cx="0" cy="51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矩形: 圆角 27"/>
              <p:cNvSpPr/>
              <p:nvPr/>
            </p:nvSpPr>
            <p:spPr>
              <a:xfrm>
                <a:off x="14475" y="8575"/>
                <a:ext cx="4538" cy="119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550" name="文本框 28"/>
              <p:cNvSpPr txBox="1"/>
              <p:nvPr/>
            </p:nvSpPr>
            <p:spPr>
              <a:xfrm>
                <a:off x="14615" y="8817"/>
                <a:ext cx="4762" cy="9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400" b="1">
                    <a:latin typeface="Times New Roman" panose="02020603050405020304" pitchFamily="18" charset="0"/>
                  </a:rPr>
                  <a:t>Cr</a:t>
                </a:r>
                <a:r>
                  <a:rPr lang="en-US" altLang="zh-CN" sz="1400" b="1" baseline="-25000"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1400" b="1">
                    <a:latin typeface="Times New Roman" panose="02020603050405020304" pitchFamily="18" charset="0"/>
                  </a:rPr>
                  <a:t>O</a:t>
                </a:r>
                <a:r>
                  <a:rPr lang="en-US" altLang="zh-CN" sz="1400" b="1" baseline="-25000">
                    <a:latin typeface="Times New Roman" panose="02020603050405020304" pitchFamily="18" charset="0"/>
                  </a:rPr>
                  <a:t>7</a:t>
                </a:r>
                <a:r>
                  <a:rPr lang="en-US" altLang="zh-CN" sz="1400" b="1" baseline="30000">
                    <a:latin typeface="Times New Roman" panose="02020603050405020304" pitchFamily="18" charset="0"/>
                  </a:rPr>
                  <a:t>2-</a:t>
                </a:r>
                <a:r>
                  <a:rPr lang="zh-CN" altLang="en-US" sz="1400" b="1">
                    <a:latin typeface="Times New Roman" panose="02020603050405020304" pitchFamily="18" charset="0"/>
                  </a:rPr>
                  <a:t>被</a:t>
                </a:r>
                <a:r>
                  <a:rPr lang="en-US" altLang="zh-CN" sz="1400" b="1">
                    <a:latin typeface="Times New Roman" panose="02020603050405020304" pitchFamily="18" charset="0"/>
                  </a:rPr>
                  <a:t>S</a:t>
                </a:r>
                <a:r>
                  <a:rPr lang="en-US" altLang="zh-CN" sz="1400" b="1" baseline="-25000"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1400" b="1">
                    <a:latin typeface="Times New Roman" panose="02020603050405020304" pitchFamily="18" charset="0"/>
                  </a:rPr>
                  <a:t>O</a:t>
                </a:r>
                <a:r>
                  <a:rPr lang="en-US" altLang="zh-CN" sz="1400" b="1" baseline="-25000">
                    <a:latin typeface="Times New Roman" panose="02020603050405020304" pitchFamily="18" charset="0"/>
                  </a:rPr>
                  <a:t>5</a:t>
                </a:r>
                <a:r>
                  <a:rPr lang="en-US" altLang="zh-CN" sz="1400" b="1" baseline="30000">
                    <a:latin typeface="Times New Roman" panose="02020603050405020304" pitchFamily="18" charset="0"/>
                  </a:rPr>
                  <a:t>2-</a:t>
                </a:r>
                <a:r>
                  <a:rPr lang="zh-CN" altLang="en-US" sz="1400" b="1">
                    <a:latin typeface="Times New Roman" panose="02020603050405020304" pitchFamily="18" charset="0"/>
                  </a:rPr>
                  <a:t>还原为</a:t>
                </a:r>
                <a:r>
                  <a:rPr lang="en-US" altLang="zh-CN" sz="1400" b="1">
                    <a:latin typeface="Times New Roman" panose="02020603050405020304" pitchFamily="18" charset="0"/>
                  </a:rPr>
                  <a:t>Cr</a:t>
                </a:r>
                <a:r>
                  <a:rPr lang="en-US" altLang="zh-CN" sz="1400" b="1" baseline="30000">
                    <a:latin typeface="Times New Roman" panose="02020603050405020304" pitchFamily="18" charset="0"/>
                  </a:rPr>
                  <a:t>3+</a:t>
                </a:r>
                <a:r>
                  <a:rPr lang="zh-CN" altLang="en-US" sz="1400" b="1">
                    <a:latin typeface="Times New Roman" panose="02020603050405020304" pitchFamily="18" charset="0"/>
                  </a:rPr>
                  <a:t>，</a:t>
                </a:r>
                <a:endParaRPr lang="en-US" altLang="zh-CN" sz="1400" b="1">
                  <a:latin typeface="Times New Roman" panose="02020603050405020304" pitchFamily="18" charset="0"/>
                </a:endParaRPr>
              </a:p>
              <a:p>
                <a:r>
                  <a:rPr lang="zh-CN" altLang="en-US" sz="1400" b="1">
                    <a:latin typeface="Times New Roman" panose="02020603050405020304" pitchFamily="18" charset="0"/>
                  </a:rPr>
                  <a:t>调</a:t>
                </a:r>
                <a:r>
                  <a:rPr lang="en-US" altLang="zh-CN" sz="1400" b="1">
                    <a:latin typeface="Times New Roman" panose="02020603050405020304" pitchFamily="18" charset="0"/>
                  </a:rPr>
                  <a:t>pH</a:t>
                </a:r>
                <a:r>
                  <a:rPr lang="zh-CN" altLang="en-US" sz="1400" b="1">
                    <a:latin typeface="Times New Roman" panose="02020603050405020304" pitchFamily="18" charset="0"/>
                  </a:rPr>
                  <a:t>后转化为</a:t>
                </a:r>
                <a:r>
                  <a:rPr lang="en-US" altLang="zh-CN" sz="1400" b="1">
                    <a:latin typeface="Times New Roman" panose="02020603050405020304" pitchFamily="18" charset="0"/>
                  </a:rPr>
                  <a:t>Cr(OH)</a:t>
                </a:r>
                <a:r>
                  <a:rPr lang="en-US" altLang="zh-CN" sz="1400" b="1" baseline="-25000">
                    <a:latin typeface="Times New Roman" panose="02020603050405020304" pitchFamily="18" charset="0"/>
                  </a:rPr>
                  <a:t>3</a:t>
                </a:r>
                <a:endParaRPr lang="zh-CN" altLang="en-US" sz="1400" b="1" baseline="-250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6" name="矩形: 圆角 14"/>
            <p:cNvSpPr/>
            <p:nvPr/>
          </p:nvSpPr>
          <p:spPr bwMode="auto">
            <a:xfrm>
              <a:off x="5178" y="5173"/>
              <a:ext cx="8505" cy="2932"/>
            </a:xfrm>
            <a:prstGeom prst="roundRect">
              <a:avLst/>
            </a:prstGeom>
            <a:noFill/>
            <a:ln w="19050">
              <a:solidFill>
                <a:srgbClr val="3366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556" name="AutoShape 43"/>
            <p:cNvSpPr/>
            <p:nvPr/>
          </p:nvSpPr>
          <p:spPr>
            <a:xfrm flipH="1" flipV="1">
              <a:off x="8428" y="4152"/>
              <a:ext cx="5935" cy="624"/>
            </a:xfrm>
            <a:prstGeom prst="wedgeRectCallout">
              <a:avLst>
                <a:gd name="adj1" fmla="val -6398"/>
                <a:gd name="adj2" fmla="val -119778"/>
              </a:avLst>
            </a:prstGeom>
            <a:solidFill>
              <a:srgbClr val="FFFF00"/>
            </a:solidFill>
            <a:ln w="38100" cap="flat" cmpd="sng">
              <a:solidFill>
                <a:srgbClr val="00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hangingPunct="1"/>
              <a:endParaRPr lang="en-US" altLang="zh-CN" b="1"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22557" name="文本框 42"/>
            <p:cNvSpPr txBox="1"/>
            <p:nvPr/>
          </p:nvSpPr>
          <p:spPr>
            <a:xfrm>
              <a:off x="6198" y="4107"/>
              <a:ext cx="9607" cy="6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b="1">
                  <a:latin typeface="Arial" panose="020B0604020202020204" pitchFamily="34" charset="0"/>
                  <a:ea typeface="华文中宋" panose="02010600040101010101" pitchFamily="2" charset="-122"/>
                </a:rPr>
                <a:t>核心化学反应及分离提纯</a:t>
              </a:r>
              <a:endParaRPr lang="en-US" altLang="zh-CN" b="1"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688180" y="57948"/>
            <a:ext cx="7206280" cy="2002957"/>
            <a:chOff x="13683" y="4040"/>
            <a:chExt cx="12214" cy="3628"/>
          </a:xfrm>
        </p:grpSpPr>
        <p:sp>
          <p:nvSpPr>
            <p:cNvPr id="44" name="AutoShape 22"/>
            <p:cNvSpPr/>
            <p:nvPr/>
          </p:nvSpPr>
          <p:spPr>
            <a:xfrm flipV="1">
              <a:off x="15950" y="4040"/>
              <a:ext cx="2383" cy="680"/>
            </a:xfrm>
            <a:prstGeom prst="wedgeRectCallout">
              <a:avLst>
                <a:gd name="adj1" fmla="val 3356"/>
                <a:gd name="adj2" fmla="val -144227"/>
              </a:avLst>
            </a:prstGeom>
            <a:solidFill>
              <a:srgbClr val="CCFFCC"/>
            </a:solidFill>
            <a:ln w="38100" cap="flat" cmpd="sng">
              <a:solidFill>
                <a:srgbClr val="00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hangingPunct="1"/>
              <a:endParaRPr lang="zh-CN" altLang="en-US">
                <a:solidFill>
                  <a:srgbClr val="0066FF"/>
                </a:solidFill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3683" y="4040"/>
              <a:ext cx="12215" cy="3628"/>
              <a:chOff x="13683" y="4040"/>
              <a:chExt cx="12215" cy="3628"/>
            </a:xfrm>
          </p:grpSpPr>
          <p:sp>
            <p:nvSpPr>
              <p:cNvPr id="4" name="矩形: 圆角 14"/>
              <p:cNvSpPr/>
              <p:nvPr/>
            </p:nvSpPr>
            <p:spPr bwMode="auto">
              <a:xfrm>
                <a:off x="13683" y="4718"/>
                <a:ext cx="4323" cy="2950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6403" y="6535"/>
                <a:ext cx="1815" cy="90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559" name="文本框 47"/>
              <p:cNvSpPr txBox="1"/>
              <p:nvPr/>
            </p:nvSpPr>
            <p:spPr>
              <a:xfrm>
                <a:off x="16290" y="4040"/>
                <a:ext cx="9608" cy="4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1400" b="1">
                    <a:latin typeface="Times New Roman" panose="02020603050405020304" pitchFamily="18" charset="0"/>
                  </a:rPr>
                  <a:t>目标产物</a:t>
                </a: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213251" y="622930"/>
            <a:ext cx="1202424" cy="1262061"/>
            <a:chOff x="643" y="5060"/>
            <a:chExt cx="2038" cy="2286"/>
          </a:xfrm>
        </p:grpSpPr>
        <p:sp>
          <p:nvSpPr>
            <p:cNvPr id="9" name="AutoShape 38"/>
            <p:cNvSpPr/>
            <p:nvPr/>
          </p:nvSpPr>
          <p:spPr>
            <a:xfrm>
              <a:off x="643" y="5060"/>
              <a:ext cx="1587" cy="715"/>
            </a:xfrm>
            <a:prstGeom prst="wedgeRectCallout">
              <a:avLst>
                <a:gd name="adj1" fmla="val 16019"/>
                <a:gd name="adj2" fmla="val 144921"/>
              </a:avLst>
            </a:prstGeom>
            <a:solidFill>
              <a:srgbClr val="CCFFCC"/>
            </a:solidFill>
            <a:ln w="38100" cap="flat" cmpd="sng">
              <a:solidFill>
                <a:srgbClr val="00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r>
                <a:rPr lang="zh-CN" altLang="en-US" b="1">
                  <a:latin typeface="Arial" panose="020B0604020202020204" pitchFamily="34" charset="0"/>
                  <a:ea typeface="华文中宋" panose="02010600040101010101" pitchFamily="2" charset="-122"/>
                </a:rPr>
                <a:t>原料</a:t>
              </a:r>
            </a:p>
          </p:txBody>
        </p:sp>
        <p:sp>
          <p:nvSpPr>
            <p:cNvPr id="18" name="椭圆 17"/>
            <p:cNvSpPr/>
            <p:nvPr>
              <p:custDataLst>
                <p:tags r:id="rId2"/>
              </p:custDataLst>
            </p:nvPr>
          </p:nvSpPr>
          <p:spPr>
            <a:xfrm>
              <a:off x="869" y="6442"/>
              <a:ext cx="1813" cy="90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B25BB4F-7E5C-E021-FD73-8FE19C3FA3B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250" y="3148786"/>
            <a:ext cx="11643149" cy="3709214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C0B1110-2A8D-1137-0E95-0EDB25C80B6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40472" y="3885403"/>
            <a:ext cx="8729129" cy="4247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0" defTabSz="1422400">
              <a:lnSpc>
                <a:spcPct val="90000"/>
              </a:lnSpc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>逆向析题：</a:t>
            </a:r>
            <a:r>
              <a:rPr kumimoji="0" lang="en-US" altLang="zh-CN" sz="2400" b="1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(1)(2)(3)</a:t>
            </a:r>
            <a:r>
              <a:rPr lang="en-US" altLang="zh-CN" sz="2400" b="1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>(6)</a:t>
            </a:r>
            <a:r>
              <a:rPr kumimoji="0" lang="zh-CN" altLang="en-US" sz="2400" b="1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小问：以线设问，回归流程</a:t>
            </a:r>
            <a:r>
              <a:rPr kumimoji="0" lang="en-US" altLang="zh-CN" sz="2400" b="1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——</a:t>
            </a:r>
            <a:r>
              <a:rPr kumimoji="0" lang="zh-CN" altLang="en-US" sz="2400" b="1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局部剖析</a:t>
            </a:r>
          </a:p>
        </p:txBody>
      </p:sp>
      <p:sp>
        <p:nvSpPr>
          <p:cNvPr id="31" name="文本框 5633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2DD2BED-5F2C-F76E-F9E6-CD61F2B628E7}"/>
              </a:ext>
            </a:extLst>
          </p:cNvPr>
          <p:cNvSpPr txBox="1"/>
          <p:nvPr/>
        </p:nvSpPr>
        <p:spPr>
          <a:xfrm>
            <a:off x="4839667" y="5840979"/>
            <a:ext cx="6728714" cy="46166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(4)(5)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小问：独立设问，找准关键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——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直接作答</a:t>
            </a: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288566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17EC5C8-6D5A-A61E-3453-944ED0B474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809" y="908826"/>
            <a:ext cx="10905877" cy="417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23382879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5625" y="2851235"/>
            <a:ext cx="2376000" cy="720000"/>
          </a:xfrm>
          <a:prstGeom prst="rect">
            <a:avLst/>
          </a:prstGeom>
          <a:solidFill>
            <a:srgbClr val="005D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原料无机矿物</a:t>
            </a:r>
          </a:p>
        </p:txBody>
      </p:sp>
      <p:sp>
        <p:nvSpPr>
          <p:cNvPr id="3" name="矩形 2"/>
          <p:cNvSpPr/>
          <p:nvPr/>
        </p:nvSpPr>
        <p:spPr>
          <a:xfrm>
            <a:off x="5016090" y="2851235"/>
            <a:ext cx="2376000" cy="720000"/>
          </a:xfrm>
          <a:prstGeom prst="rect">
            <a:avLst/>
          </a:prstGeom>
          <a:solidFill>
            <a:srgbClr val="005D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核心化学反应</a:t>
            </a:r>
          </a:p>
        </p:txBody>
      </p:sp>
      <p:sp>
        <p:nvSpPr>
          <p:cNvPr id="4" name="矩形 3"/>
          <p:cNvSpPr/>
          <p:nvPr/>
        </p:nvSpPr>
        <p:spPr>
          <a:xfrm>
            <a:off x="9408395" y="2851235"/>
            <a:ext cx="2376000" cy="720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获取产品</a:t>
            </a:r>
          </a:p>
        </p:txBody>
      </p:sp>
      <p:sp>
        <p:nvSpPr>
          <p:cNvPr id="7" name="燕尾形箭头 7"/>
          <p:cNvSpPr/>
          <p:nvPr/>
        </p:nvSpPr>
        <p:spPr>
          <a:xfrm>
            <a:off x="3143250" y="3067818"/>
            <a:ext cx="1800225" cy="287338"/>
          </a:xfrm>
          <a:prstGeom prst="notchedRightArrow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燕尾形箭头 10"/>
          <p:cNvSpPr/>
          <p:nvPr/>
        </p:nvSpPr>
        <p:spPr>
          <a:xfrm>
            <a:off x="7464425" y="3067818"/>
            <a:ext cx="1800225" cy="287338"/>
          </a:xfrm>
          <a:prstGeom prst="notchedRightArrow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383655" y="1410468"/>
            <a:ext cx="6094730" cy="644525"/>
            <a:chOff x="10053" y="2678"/>
            <a:chExt cx="9598" cy="1015"/>
          </a:xfrm>
        </p:grpSpPr>
        <p:sp>
          <p:nvSpPr>
            <p:cNvPr id="26" name="AutoShape 22"/>
            <p:cNvSpPr/>
            <p:nvPr/>
          </p:nvSpPr>
          <p:spPr>
            <a:xfrm flipH="1" flipV="1">
              <a:off x="13228" y="2678"/>
              <a:ext cx="3360" cy="1015"/>
            </a:xfrm>
            <a:prstGeom prst="wedgeRectCallout">
              <a:avLst>
                <a:gd name="adj1" fmla="val 33551"/>
                <a:gd name="adj2" fmla="val -204338"/>
              </a:avLst>
            </a:prstGeom>
            <a:solidFill>
              <a:srgbClr val="CCFFCC"/>
            </a:solidFill>
            <a:ln w="38100" cap="flat" cmpd="sng">
              <a:solidFill>
                <a:srgbClr val="00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/>
            <a:lstStyle/>
            <a:p>
              <a:pPr algn="ctr" eaLnBrk="1" hangingPunct="1">
                <a:lnSpc>
                  <a:spcPct val="150000"/>
                </a:lnSpc>
              </a:pPr>
              <a:endParaRPr lang="zh-CN" altLang="en-US" sz="2800" b="1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21519" name="文本框 14"/>
            <p:cNvSpPr txBox="1"/>
            <p:nvPr/>
          </p:nvSpPr>
          <p:spPr>
            <a:xfrm>
              <a:off x="10053" y="2792"/>
              <a:ext cx="959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分离提纯</a:t>
              </a:r>
              <a:endParaRPr lang="zh-CN" altLang="en-US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AutoShape 22"/>
          <p:cNvSpPr/>
          <p:nvPr/>
        </p:nvSpPr>
        <p:spPr>
          <a:xfrm>
            <a:off x="2279735" y="5186878"/>
            <a:ext cx="2133600" cy="515620"/>
          </a:xfrm>
          <a:prstGeom prst="wedgeRectCallout">
            <a:avLst>
              <a:gd name="adj1" fmla="val 29981"/>
              <a:gd name="adj2" fmla="val -383333"/>
            </a:avLst>
          </a:prstGeom>
          <a:solidFill>
            <a:srgbClr val="CCFFCC"/>
          </a:solidFill>
          <a:ln w="38100" cap="flat" cmpd="sng">
            <a:solidFill>
              <a:srgbClr val="00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zh-CN" altLang="en-US" sz="2800" b="1">
                <a:cs typeface="Times New Roman" panose="02020603050405020304" pitchFamily="18" charset="0"/>
              </a:rPr>
              <a:t>原料预处理</a:t>
            </a:r>
            <a:endParaRPr lang="zh-CN" altLang="en-US" sz="2800" b="1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4611944" y="5589150"/>
            <a:ext cx="3096050" cy="892322"/>
          </a:xfrm>
          <a:prstGeom prst="wedgeRectCallout">
            <a:avLst>
              <a:gd name="adj1" fmla="val 23399"/>
              <a:gd name="adj2" fmla="val -281949"/>
            </a:avLst>
          </a:prstGeom>
          <a:solidFill>
            <a:srgbClr val="CCFFCC"/>
          </a:solidFill>
          <a:ln w="38100" cap="flat" cmpd="sng">
            <a:solidFill>
              <a:srgbClr val="00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eaLnBrk="1" hangingPunct="1"/>
            <a:r>
              <a:rPr lang="zh-CN" altLang="en-US" sz="2400" b="1">
                <a:cs typeface="Times New Roman" panose="02020603050405020304" pitchFamily="18" charset="0"/>
                <a:sym typeface="+mn-ea"/>
              </a:rPr>
              <a:t>反应条件的控制、</a:t>
            </a:r>
            <a:endParaRPr lang="en-US" altLang="zh-CN" sz="2400" b="1">
              <a:cs typeface="Times New Roman" panose="02020603050405020304" pitchFamily="18" charset="0"/>
              <a:sym typeface="+mn-ea"/>
            </a:endParaRPr>
          </a:p>
          <a:p>
            <a:pPr eaLnBrk="1" hangingPunct="1"/>
            <a:r>
              <a:rPr lang="zh-CN" altLang="en-US" sz="2400" b="1">
                <a:cs typeface="Times New Roman" panose="02020603050405020304" pitchFamily="18" charset="0"/>
                <a:sym typeface="+mn-ea"/>
              </a:rPr>
              <a:t>试剂选择、</a:t>
            </a:r>
            <a:r>
              <a:rPr lang="zh-CN" altLang="en-US" sz="2400" b="1"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化学反应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-27062" y="1114974"/>
            <a:ext cx="5100320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工艺流程题的基本结构示意图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914" y="162607"/>
            <a:ext cx="3169457" cy="584775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kern="1200" cap="none" spc="0" normalizeH="0" baseline="0" noProof="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01</a:t>
            </a:r>
            <a:r>
              <a:rPr kumimoji="0" lang="zh-CN" altLang="en-US" sz="3200" b="1" kern="1200" cap="none" spc="0" normalizeH="0" baseline="0" noProof="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核</a:t>
            </a:r>
            <a:r>
              <a:rPr kumimoji="0" lang="zh-CN" altLang="en-US" sz="3200" b="1" kern="1200" cap="none" spc="0" normalizeH="0" baseline="0" noProof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心考点梳理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936717E-02DA-3657-F308-EAD8F68B370F}"/>
              </a:ext>
            </a:extLst>
          </p:cNvPr>
          <p:cNvGrpSpPr/>
          <p:nvPr/>
        </p:nvGrpSpPr>
        <p:grpSpPr>
          <a:xfrm>
            <a:off x="263595" y="3815818"/>
            <a:ext cx="3551555" cy="1332865"/>
            <a:chOff x="0" y="5060"/>
            <a:chExt cx="5593" cy="2099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6311720-173E-7457-8B68-2A047746F364}"/>
                </a:ext>
              </a:extLst>
            </p:cNvPr>
            <p:cNvSpPr txBox="1"/>
            <p:nvPr/>
          </p:nvSpPr>
          <p:spPr>
            <a:xfrm>
              <a:off x="0" y="5060"/>
              <a:ext cx="5328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(1)</a:t>
              </a:r>
              <a:r>
                <a:rPr kumimoji="0" lang="zh-CN" altLang="en-US" sz="24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自然资源开发利用</a:t>
              </a:r>
              <a:endParaRPr kumimoji="0" lang="zh-CN" altLang="en-US" sz="24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2" name="文本框 1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C1D2D2C-E44D-2D25-B432-FBD704C8FD6A}"/>
                </a:ext>
              </a:extLst>
            </p:cNvPr>
            <p:cNvSpPr txBox="1"/>
            <p:nvPr/>
          </p:nvSpPr>
          <p:spPr>
            <a:xfrm>
              <a:off x="43" y="6432"/>
              <a:ext cx="5550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(3)</a:t>
              </a:r>
              <a:r>
                <a:rPr kumimoji="0" lang="zh-CN" altLang="en-US" sz="24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物质的制备和净化</a:t>
              </a:r>
              <a:endParaRPr kumimoji="0" lang="zh-CN" altLang="en-US" sz="24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3" name="文本框 1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E28F149-595F-7D5B-81D0-0730F109B36D}"/>
                </a:ext>
              </a:extLst>
            </p:cNvPr>
            <p:cNvSpPr txBox="1"/>
            <p:nvPr/>
          </p:nvSpPr>
          <p:spPr>
            <a:xfrm>
              <a:off x="43" y="5760"/>
              <a:ext cx="5285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(2)</a:t>
              </a:r>
              <a:r>
                <a:rPr kumimoji="0" lang="zh-CN" altLang="en-US" sz="24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废弃资源回收利用</a:t>
              </a:r>
              <a:endParaRPr kumimoji="0" lang="zh-CN" altLang="en-US" sz="24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14" name="手杖形箭头 3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79ABF36-E831-CDEA-2692-A731B547F612}"/>
              </a:ext>
            </a:extLst>
          </p:cNvPr>
          <p:cNvSpPr/>
          <p:nvPr/>
        </p:nvSpPr>
        <p:spPr>
          <a:xfrm flipH="1">
            <a:off x="3482221" y="2287279"/>
            <a:ext cx="5227557" cy="720725"/>
          </a:xfrm>
          <a:prstGeom prst="uturnArrow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463D2C4-4A88-81F0-F83D-693A3F1C072C}"/>
              </a:ext>
            </a:extLst>
          </p:cNvPr>
          <p:cNvGrpSpPr/>
          <p:nvPr/>
        </p:nvGrpSpPr>
        <p:grpSpPr>
          <a:xfrm>
            <a:off x="5087930" y="912345"/>
            <a:ext cx="2133600" cy="644525"/>
            <a:chOff x="8821660" y="4725090"/>
            <a:chExt cx="2144130" cy="745855"/>
          </a:xfrm>
        </p:grpSpPr>
        <p:sp>
          <p:nvSpPr>
            <p:cNvPr id="16" name="AutoShape 2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249E1BB-AAEF-C002-0598-2A33349822C2}"/>
                </a:ext>
              </a:extLst>
            </p:cNvPr>
            <p:cNvSpPr/>
            <p:nvPr/>
          </p:nvSpPr>
          <p:spPr>
            <a:xfrm flipH="1" flipV="1">
              <a:off x="8832190" y="4826420"/>
              <a:ext cx="2133600" cy="644525"/>
            </a:xfrm>
            <a:prstGeom prst="wedgeRectCallout">
              <a:avLst>
                <a:gd name="adj1" fmla="val 33551"/>
                <a:gd name="adj2" fmla="val -204338"/>
              </a:avLst>
            </a:prstGeom>
            <a:solidFill>
              <a:srgbClr val="CCFFCC"/>
            </a:solidFill>
            <a:ln w="38100" cap="flat" cmpd="sng">
              <a:solidFill>
                <a:srgbClr val="00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/>
            <a:lstStyle/>
            <a:p>
              <a:pPr algn="ctr" eaLnBrk="1" hangingPunct="1">
                <a:lnSpc>
                  <a:spcPct val="150000"/>
                </a:lnSpc>
              </a:pPr>
              <a:endParaRPr lang="zh-CN" altLang="en-US" sz="2800" b="1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F83D0F0-6148-0506-BF3C-05AC0908A908}"/>
                </a:ext>
              </a:extLst>
            </p:cNvPr>
            <p:cNvSpPr txBox="1"/>
            <p:nvPr/>
          </p:nvSpPr>
          <p:spPr>
            <a:xfrm>
              <a:off x="8821660" y="4725090"/>
              <a:ext cx="2098675" cy="6568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algn="ctr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循环利用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图片 8"/>
          <p:cNvPicPr>
            <a:picLocks noChangeAspect="1"/>
          </p:cNvPicPr>
          <p:nvPr/>
        </p:nvPicPr>
        <p:blipFill>
          <a:blip r:embed="rId3" cstate="print"/>
          <a:srcRect l="19411" r="18568"/>
          <a:stretch>
            <a:fillRect/>
          </a:stretch>
        </p:blipFill>
        <p:spPr>
          <a:xfrm>
            <a:off x="5663446" y="564586"/>
            <a:ext cx="6175375" cy="59606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5" name="矩形 8"/>
          <p:cNvSpPr>
            <a:spLocks noChangeArrowheads="1"/>
          </p:cNvSpPr>
          <p:nvPr/>
        </p:nvSpPr>
        <p:spPr bwMode="auto">
          <a:xfrm>
            <a:off x="77366" y="675973"/>
            <a:ext cx="6229985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arenBoth"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审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题头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①抓化工生产的目的；②抓原料、杂质、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产品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的成分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。）</a:t>
            </a:r>
          </a:p>
        </p:txBody>
      </p:sp>
      <p:sp>
        <p:nvSpPr>
          <p:cNvPr id="39940" name="矩形 9"/>
          <p:cNvSpPr/>
          <p:nvPr/>
        </p:nvSpPr>
        <p:spPr>
          <a:xfrm>
            <a:off x="76714" y="2144364"/>
            <a:ext cx="61753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(2)</a:t>
            </a:r>
            <a:r>
              <a:rPr lang="zh-CN" altLang="en-US" sz="2800" b="1" noProof="0">
                <a:solidFill>
                  <a:srgbClr val="0000FF"/>
                </a:solidFill>
                <a:latin typeface="+mn-ea"/>
                <a:ea typeface="+mn-ea"/>
              </a:rPr>
              <a:t>逆向析题</a:t>
            </a:r>
            <a:endParaRPr kumimoji="0" lang="zh-CN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5197" y="-18979"/>
            <a:ext cx="5976938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ea"/>
                <a:ea typeface="+mj-ea"/>
                <a:cs typeface="+mn-cs"/>
              </a:rPr>
              <a:t>02</a:t>
            </a:r>
            <a:r>
              <a:rPr kumimoji="0" lang="zh-CN" altLang="en-US" sz="3200" b="1" kern="1200" cap="none" spc="0" normalizeH="0" baseline="0" noProof="0">
                <a:latin typeface="+mj-ea"/>
                <a:ea typeface="+mj-ea"/>
                <a:cs typeface="+mn-cs"/>
              </a:rPr>
              <a:t>思维模型</a:t>
            </a:r>
            <a:endParaRPr kumimoji="0" lang="zh-CN" altLang="en-US" sz="3200" kern="1200" cap="none" spc="0" normalizeH="0" baseline="0" noProof="0">
              <a:latin typeface="+mj-ea"/>
              <a:ea typeface="+mj-ea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93DB933-BADE-47D3-8BA9-63C68D03CB5A}"/>
              </a:ext>
            </a:extLst>
          </p:cNvPr>
          <p:cNvSpPr txBox="1"/>
          <p:nvPr/>
        </p:nvSpPr>
        <p:spPr>
          <a:xfrm>
            <a:off x="360248" y="2707973"/>
            <a:ext cx="49885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kern="10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逆向析题</a:t>
            </a:r>
            <a:r>
              <a:rPr lang="en-US" altLang="zh-CN" sz="2800" kern="10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zh-CN" sz="2800" kern="10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即</a:t>
            </a:r>
            <a:r>
              <a:rPr lang="zh-CN" altLang="zh-CN" sz="2800" kern="10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先看设问</a:t>
            </a:r>
            <a:r>
              <a:rPr lang="en-US" altLang="zh-CN" sz="2800" kern="10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zh-CN" sz="2800" kern="10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再根据设问反向找题干中的相关信息</a:t>
            </a:r>
            <a:r>
              <a:rPr lang="en-US" altLang="zh-CN" sz="2800" kern="10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针对性地看流程图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</a:t>
            </a:r>
            <a:endParaRPr lang="zh-CN" altLang="en-US" sz="28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9AFC525-88F2-B31D-E6B0-3CCC202ECA3F}"/>
              </a:ext>
            </a:extLst>
          </p:cNvPr>
          <p:cNvSpPr txBox="1"/>
          <p:nvPr/>
        </p:nvSpPr>
        <p:spPr>
          <a:xfrm>
            <a:off x="97930" y="4128806"/>
            <a:ext cx="683317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250"/>
              </a:spcBef>
              <a:spcAft>
                <a:spcPts val="250"/>
              </a:spcAft>
            </a:pPr>
            <a:r>
              <a:rPr lang="en-US" altLang="zh-CN" sz="2800" b="1" kern="100">
                <a:solidFill>
                  <a:srgbClr val="0000CC"/>
                </a:solidFill>
                <a:effectLst/>
                <a:latin typeface="+mn-ea"/>
                <a:ea typeface="+mn-ea"/>
                <a:cs typeface="宋体" panose="02010600030101010101" pitchFamily="2" charset="-122"/>
              </a:rPr>
              <a:t>(3)</a:t>
            </a:r>
            <a:r>
              <a:rPr lang="zh-CN" altLang="zh-CN" sz="2800" b="1" kern="100">
                <a:solidFill>
                  <a:srgbClr val="0000CC"/>
                </a:solidFill>
                <a:effectLst/>
                <a:latin typeface="+mn-ea"/>
                <a:ea typeface="+mn-ea"/>
                <a:cs typeface="宋体" panose="02010600030101010101" pitchFamily="2" charset="-122"/>
              </a:rPr>
              <a:t>陌生反应化学方程式和离子方程式</a:t>
            </a:r>
            <a:endParaRPr lang="en-US" altLang="zh-CN" sz="2800" b="1" kern="100">
              <a:solidFill>
                <a:srgbClr val="0000CC"/>
              </a:solidFill>
              <a:effectLst/>
              <a:latin typeface="+mn-ea"/>
              <a:ea typeface="+mn-ea"/>
              <a:cs typeface="宋体" panose="02010600030101010101" pitchFamily="2" charset="-122"/>
            </a:endParaRPr>
          </a:p>
          <a:p>
            <a:pPr algn="just">
              <a:spcBef>
                <a:spcPts val="250"/>
              </a:spcBef>
              <a:spcAft>
                <a:spcPts val="250"/>
              </a:spcAft>
            </a:pPr>
            <a:r>
              <a:rPr lang="zh-CN" altLang="zh-CN" sz="2800" b="1" kern="100">
                <a:solidFill>
                  <a:srgbClr val="0000CC"/>
                </a:solidFill>
                <a:effectLst/>
                <a:latin typeface="+mn-ea"/>
                <a:ea typeface="+mn-ea"/>
                <a:cs typeface="宋体" panose="02010600030101010101" pitchFamily="2" charset="-122"/>
              </a:rPr>
              <a:t>的书写步骤</a:t>
            </a:r>
            <a:endParaRPr lang="zh-CN" altLang="zh-CN" sz="2800" b="1" kern="100">
              <a:solidFill>
                <a:srgbClr val="0000CC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  <a:p>
            <a:pPr algn="just">
              <a:spcBef>
                <a:spcPts val="250"/>
              </a:spcBef>
              <a:spcAft>
                <a:spcPts val="250"/>
              </a:spcAft>
            </a:pPr>
            <a:r>
              <a:rPr lang="zh-CN" altLang="zh-CN" sz="2800" kern="100">
                <a:solidFill>
                  <a:srgbClr val="000000"/>
                </a:solidFill>
                <a:effectLst/>
                <a:latin typeface="+mn-ea"/>
                <a:ea typeface="+mn-ea"/>
                <a:cs typeface="宋体" panose="02010600030101010101" pitchFamily="2" charset="-122"/>
              </a:rPr>
              <a:t>第一步，确定反应物和生成物 </a:t>
            </a:r>
            <a:endParaRPr lang="zh-CN" altLang="zh-CN" sz="2800" kern="100">
              <a:effectLst/>
              <a:latin typeface="+mn-ea"/>
              <a:ea typeface="+mn-ea"/>
              <a:cs typeface="Times New Roman" panose="02020603050405020304" pitchFamily="18" charset="0"/>
            </a:endParaRPr>
          </a:p>
          <a:p>
            <a:pPr algn="just">
              <a:spcBef>
                <a:spcPts val="250"/>
              </a:spcBef>
              <a:spcAft>
                <a:spcPts val="250"/>
              </a:spcAft>
            </a:pPr>
            <a:r>
              <a:rPr lang="zh-CN" altLang="zh-CN" sz="2800" kern="100">
                <a:solidFill>
                  <a:srgbClr val="000000"/>
                </a:solidFill>
                <a:effectLst/>
                <a:latin typeface="+mn-ea"/>
                <a:ea typeface="+mn-ea"/>
                <a:cs typeface="宋体" panose="02010600030101010101" pitchFamily="2" charset="-122"/>
              </a:rPr>
              <a:t>第二步，初步配平 </a:t>
            </a:r>
            <a:endParaRPr lang="zh-CN" altLang="zh-CN" sz="2800" kern="100">
              <a:effectLst/>
              <a:latin typeface="+mn-ea"/>
              <a:ea typeface="+mn-ea"/>
              <a:cs typeface="Times New Roman" panose="02020603050405020304" pitchFamily="18" charset="0"/>
            </a:endParaRPr>
          </a:p>
          <a:p>
            <a:pPr algn="just">
              <a:spcBef>
                <a:spcPts val="250"/>
              </a:spcBef>
              <a:spcAft>
                <a:spcPts val="250"/>
              </a:spcAft>
            </a:pPr>
            <a:r>
              <a:rPr lang="zh-CN" altLang="zh-CN" sz="2800" kern="100">
                <a:solidFill>
                  <a:srgbClr val="000000"/>
                </a:solidFill>
                <a:effectLst/>
                <a:latin typeface="+mn-ea"/>
                <a:ea typeface="+mn-ea"/>
                <a:cs typeface="宋体" panose="02010600030101010101" pitchFamily="2" charset="-122"/>
              </a:rPr>
              <a:t>第三步，补充缺失微粒，并配平</a:t>
            </a:r>
            <a:endParaRPr lang="zh-CN" altLang="zh-CN" sz="2800" kern="100"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9829281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  <p:bldP spid="39940" grpId="0"/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C686DD9-B27D-3966-0B8B-1B431B554073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0" y="11874"/>
            <a:ext cx="121920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 smtClean="0">
                <a:latin typeface="+mj-ea"/>
                <a:ea typeface="+mj-ea"/>
                <a:cs typeface="+mn-cs"/>
              </a:rPr>
              <a:t>04</a:t>
            </a:r>
            <a:r>
              <a:rPr kumimoji="0" lang="zh-CN" altLang="en-US" sz="3200" b="1" kern="1200" cap="none" spc="0" normalizeH="0" baseline="0" noProof="0" dirty="0" smtClean="0">
                <a:latin typeface="+mj-ea"/>
                <a:ea typeface="+mj-ea"/>
                <a:cs typeface="+mn-cs"/>
              </a:rPr>
              <a:t>浙江省真题演练：</a:t>
            </a:r>
            <a:endParaRPr kumimoji="0" lang="zh-CN" altLang="en-US" sz="3200" b="1" kern="1200" cap="none" spc="0" normalizeH="0" baseline="0" noProof="0" dirty="0">
              <a:latin typeface="+mj-ea"/>
              <a:ea typeface="+mj-ea"/>
              <a:cs typeface="+mn-cs"/>
            </a:endParaRPr>
          </a:p>
        </p:txBody>
      </p:sp>
      <p:pic>
        <p:nvPicPr>
          <p:cNvPr id="9217" name="Picture 1" descr="D:\张彦丽\2023年\高考题\化学\G176.T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63595" y="1484865"/>
            <a:ext cx="5218922" cy="129609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8005" y="1412860"/>
            <a:ext cx="4608320" cy="1399287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620805"/>
            <a:ext cx="1192840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/>
                <a:cs typeface="Times New Roman" pitchFamily="18" charset="0"/>
              </a:rPr>
              <a:t>(2023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/>
                <a:ea typeface="楷体_GB2312"/>
                <a:cs typeface="Times New Roman" pitchFamily="18" charset="0"/>
              </a:rPr>
              <a:t>·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/>
                <a:cs typeface="Times New Roman" pitchFamily="18" charset="0"/>
              </a:rPr>
              <a:t>浙江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/>
                <a:cs typeface="Times New Roman" pitchFamily="18" charset="0"/>
              </a:rPr>
              <a:t>6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/>
                <a:cs typeface="Times New Roman" pitchFamily="18" charset="0"/>
              </a:rPr>
              <a:t>月选考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/>
                <a:cs typeface="Times New Roman" pitchFamily="18" charset="0"/>
              </a:rPr>
              <a:t>)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工业上煅烧含硫矿物产生的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可以按如下流程脱除或利用。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-5667547"/>
            <a:ext cx="12018034" cy="1224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000" dirty="0" smtClean="0"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000" dirty="0" smtClean="0"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000" dirty="0" smtClean="0"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000" dirty="0" smtClean="0"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000" dirty="0" smtClean="0"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dirty="0" smtClean="0">
                <a:cs typeface="Times New Roman" pitchFamily="18" charset="0"/>
              </a:rPr>
              <a:t> </a:t>
            </a:r>
            <a:r>
              <a:rPr lang="en-US" altLang="zh-CN" sz="1000" dirty="0" smtClean="0"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000" dirty="0" smtClean="0"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000" dirty="0" smtClean="0"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000" dirty="0" smtClean="0"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000" dirty="0" smtClean="0"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000" dirty="0" smtClean="0"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000" dirty="0" smtClean="0"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000" dirty="0" smtClean="0"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000" dirty="0" smtClean="0"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000" dirty="0" smtClean="0"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000" dirty="0" smtClean="0"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000" dirty="0" smtClean="0"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000" dirty="0" smtClean="0"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000" dirty="0" smtClean="0"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000" dirty="0" smtClean="0"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000" dirty="0" smtClean="0"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400" dirty="0" smtClean="0"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400" dirty="0" smtClean="0"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已知：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(1)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富氧煅烧燃煤产生的低浓度的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kumimoji="0" lang="en-US" altLang="zh-CN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可以在炉内添加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CaCO</a:t>
            </a:r>
            <a:r>
              <a:rPr kumimoji="0" lang="en-US" altLang="zh-CN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通过途径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Ⅰ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脱除，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写出反应方程式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______________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(2)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煅烧含硫量高的矿物得到高浓度的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kumimoji="0" lang="en-US" altLang="zh-CN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，通过途径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Ⅱ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最终转化为化合物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①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下列说法正确的是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__________________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．燃煤中的有机硫主要呈正价   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．化合物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具有酸性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．化合物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是一种无机酸酯    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．工业上途径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Ⅱ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产生的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kumimoji="0" lang="en-US" altLang="zh-CN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也可用浓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kumimoji="0" lang="en-US" altLang="zh-CN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kumimoji="0" lang="en-US" altLang="zh-CN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吸收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②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一定压强下，化合物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的沸点低于硫酸的原因是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____________________________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(3)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设计实验验证化合物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中含有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元素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____________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；写出实验过程中涉及的反应方程式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__________________________________________________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Courier New" pitchFamily="49" charset="0"/>
              </a:rPr>
              <a:t>_______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_____________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904652040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-1" y="-33011"/>
            <a:ext cx="84001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2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．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(2024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宋体" pitchFamily="2" charset="-122"/>
                <a:cs typeface="Calibri" pitchFamily="34" charset="0"/>
              </a:rPr>
              <a:t>·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浙江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1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月选考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)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固态化合物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Y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的组成为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7248080" y="0"/>
          <a:ext cx="2952206" cy="603860"/>
        </p:xfrm>
        <a:graphic>
          <a:graphicData uri="http://schemas.openxmlformats.org/presentationml/2006/ole">
            <p:oleObj spid="_x0000_s8193" r:id="rId4" imgW="1256755" imgH="253890" progId="Equation.DSMT4">
              <p:embed/>
            </p:oleObj>
          </a:graphicData>
        </a:graphic>
      </p:graphicFrame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91590" y="548800"/>
            <a:ext cx="40831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以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Y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为原料实现如下转化</a:t>
            </a: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。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8196" name="图片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1640" y="980830"/>
            <a:ext cx="8914686" cy="217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0" y="3212985"/>
            <a:ext cx="120004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/>
              <a:t>己知：</a:t>
            </a:r>
            <a:r>
              <a:rPr lang="en-US" altLang="zh-CN" sz="2400" b="1" dirty="0" smtClean="0"/>
              <a:t> </a:t>
            </a:r>
            <a:r>
              <a:rPr lang="zh-CN" altLang="zh-CN" sz="2400" b="1" dirty="0" smtClean="0"/>
              <a:t>与溶液</a:t>
            </a:r>
            <a:r>
              <a:rPr lang="en-US" altLang="zh-CN" sz="2400" b="1" dirty="0" smtClean="0"/>
              <a:t>A</a:t>
            </a:r>
            <a:r>
              <a:rPr lang="zh-CN" altLang="zh-CN" sz="2400" b="1" dirty="0" smtClean="0"/>
              <a:t>中金属离子均不能形成配合物。请回答：</a:t>
            </a:r>
          </a:p>
          <a:p>
            <a:r>
              <a:rPr lang="zh-CN" altLang="zh-CN" sz="2400" b="1" dirty="0" smtClean="0"/>
              <a:t>（</a:t>
            </a:r>
            <a:r>
              <a:rPr lang="en-US" altLang="zh-CN" sz="2400" b="1" dirty="0" smtClean="0"/>
              <a:t>1</a:t>
            </a:r>
            <a:r>
              <a:rPr lang="zh-CN" altLang="zh-CN" sz="2400" b="1" dirty="0" smtClean="0"/>
              <a:t>）依据步骤Ⅲ，</a:t>
            </a:r>
            <a:r>
              <a:rPr lang="en-US" altLang="zh-CN" sz="2400" b="1" dirty="0" smtClean="0"/>
              <a:t> </a:t>
            </a:r>
            <a:r>
              <a:rPr lang="zh-CN" altLang="zh-CN" sz="2400" b="1" dirty="0" smtClean="0"/>
              <a:t>、</a:t>
            </a:r>
            <a:r>
              <a:rPr lang="en-US" altLang="zh-CN" sz="2400" b="1" dirty="0" smtClean="0"/>
              <a:t> </a:t>
            </a:r>
            <a:r>
              <a:rPr lang="zh-CN" altLang="zh-CN" sz="2400" b="1" dirty="0" smtClean="0"/>
              <a:t>和</a:t>
            </a:r>
            <a:r>
              <a:rPr lang="en-US" altLang="zh-CN" sz="2400" b="1" dirty="0" smtClean="0"/>
              <a:t> </a:t>
            </a:r>
            <a:r>
              <a:rPr lang="zh-CN" altLang="zh-CN" sz="2400" b="1" dirty="0" smtClean="0"/>
              <a:t>中溶解度最大的是</a:t>
            </a:r>
            <a:r>
              <a:rPr lang="en-US" altLang="zh-CN" sz="2400" b="1" dirty="0" smtClean="0"/>
              <a:t>__________</a:t>
            </a:r>
            <a:r>
              <a:rPr lang="zh-CN" altLang="zh-CN" sz="2400" b="1" dirty="0" smtClean="0"/>
              <a:t>。写出溶液</a:t>
            </a:r>
            <a:r>
              <a:rPr lang="en-US" altLang="zh-CN" sz="2400" b="1" dirty="0" smtClean="0"/>
              <a:t>C</a:t>
            </a:r>
            <a:r>
              <a:rPr lang="zh-CN" altLang="zh-CN" sz="2400" b="1" dirty="0" smtClean="0"/>
              <a:t>中的所有阴离子</a:t>
            </a:r>
            <a:r>
              <a:rPr lang="en-US" altLang="zh-CN" sz="2400" b="1" dirty="0" smtClean="0"/>
              <a:t>__________</a:t>
            </a:r>
            <a:r>
              <a:rPr lang="zh-CN" altLang="zh-CN" sz="2400" b="1" dirty="0" smtClean="0"/>
              <a:t>。步骤Ⅱ中，加入</a:t>
            </a:r>
            <a:r>
              <a:rPr lang="en-US" altLang="zh-CN" sz="2400" b="1" dirty="0" smtClean="0"/>
              <a:t> </a:t>
            </a:r>
            <a:r>
              <a:rPr lang="zh-CN" altLang="zh-CN" sz="2400" b="1" dirty="0" smtClean="0"/>
              <a:t>的作用是</a:t>
            </a:r>
            <a:r>
              <a:rPr lang="en-US" altLang="zh-CN" sz="2400" b="1" dirty="0" smtClean="0"/>
              <a:t>____________________________________</a:t>
            </a:r>
            <a:r>
              <a:rPr lang="zh-CN" altLang="zh-CN" sz="2400" b="1" dirty="0" smtClean="0"/>
              <a:t>。</a:t>
            </a:r>
          </a:p>
          <a:p>
            <a:r>
              <a:rPr lang="zh-CN" altLang="zh-CN" sz="2400" b="1" dirty="0" smtClean="0"/>
              <a:t>（</a:t>
            </a:r>
            <a:r>
              <a:rPr lang="en-US" altLang="zh-CN" sz="2400" b="1" dirty="0" smtClean="0"/>
              <a:t>2</a:t>
            </a:r>
            <a:r>
              <a:rPr lang="zh-CN" altLang="zh-CN" sz="2400" b="1" dirty="0" smtClean="0"/>
              <a:t>）下列说法正确的是</a:t>
            </a:r>
            <a:r>
              <a:rPr lang="en-US" altLang="zh-CN" sz="2400" b="1" dirty="0" smtClean="0"/>
              <a:t>__________</a:t>
            </a:r>
            <a:r>
              <a:rPr lang="zh-CN" altLang="zh-CN" sz="2400" b="1" dirty="0" smtClean="0"/>
              <a:t>。</a:t>
            </a:r>
          </a:p>
          <a:p>
            <a:r>
              <a:rPr lang="en-US" altLang="zh-CN" sz="2400" b="1" dirty="0" smtClean="0"/>
              <a:t>     A</a:t>
            </a:r>
            <a:r>
              <a:rPr lang="zh-CN" altLang="zh-CN" sz="2400" b="1" dirty="0" smtClean="0"/>
              <a:t>．气体</a:t>
            </a:r>
            <a:r>
              <a:rPr lang="en-US" altLang="zh-CN" sz="2400" b="1" dirty="0" smtClean="0"/>
              <a:t>D</a:t>
            </a:r>
            <a:r>
              <a:rPr lang="zh-CN" altLang="zh-CN" sz="2400" b="1" dirty="0" smtClean="0"/>
              <a:t>是形成酸雨的主要成分</a:t>
            </a:r>
            <a:r>
              <a:rPr lang="en-US" altLang="zh-CN" sz="2400" b="1" dirty="0" smtClean="0"/>
              <a:t>        B</a:t>
            </a:r>
            <a:r>
              <a:rPr lang="zh-CN" altLang="zh-CN" sz="2400" b="1" dirty="0" smtClean="0"/>
              <a:t>．固体</a:t>
            </a:r>
            <a:r>
              <a:rPr lang="en-US" altLang="zh-CN" sz="2400" b="1" dirty="0" smtClean="0"/>
              <a:t>E</a:t>
            </a:r>
            <a:r>
              <a:rPr lang="zh-CN" altLang="zh-CN" sz="2400" b="1" dirty="0" smtClean="0"/>
              <a:t>可能含有</a:t>
            </a:r>
            <a:r>
              <a:rPr lang="en-US" altLang="zh-CN" sz="2400" b="1" dirty="0" smtClean="0"/>
              <a:t> </a:t>
            </a:r>
            <a:endParaRPr lang="zh-CN" altLang="zh-CN" sz="2400" b="1" dirty="0" smtClean="0"/>
          </a:p>
          <a:p>
            <a:r>
              <a:rPr lang="en-US" altLang="zh-CN" sz="2400" b="1" dirty="0" smtClean="0"/>
              <a:t>    C</a:t>
            </a:r>
            <a:r>
              <a:rPr lang="zh-CN" altLang="zh-CN" sz="2400" b="1" dirty="0" smtClean="0"/>
              <a:t>．</a:t>
            </a:r>
            <a:r>
              <a:rPr lang="en-US" altLang="zh-CN" sz="2400" b="1" dirty="0" smtClean="0"/>
              <a:t> </a:t>
            </a:r>
            <a:r>
              <a:rPr lang="zh-CN" altLang="zh-CN" sz="2400" b="1" dirty="0" smtClean="0"/>
              <a:t>可溶于</a:t>
            </a:r>
            <a:r>
              <a:rPr lang="en-US" altLang="zh-CN" sz="2400" b="1" dirty="0" smtClean="0"/>
              <a:t> </a:t>
            </a:r>
            <a:r>
              <a:rPr lang="zh-CN" altLang="zh-CN" sz="2400" b="1" dirty="0" smtClean="0"/>
              <a:t>溶液</a:t>
            </a:r>
            <a:r>
              <a:rPr lang="en-US" altLang="zh-CN" sz="2400" b="1" dirty="0" smtClean="0"/>
              <a:t>        </a:t>
            </a:r>
            <a:r>
              <a:rPr lang="en-US" altLang="zh-CN" sz="2400" b="1" dirty="0" smtClean="0"/>
              <a:t>    D</a:t>
            </a:r>
            <a:r>
              <a:rPr lang="zh-CN" altLang="zh-CN" sz="2400" b="1" dirty="0" smtClean="0"/>
              <a:t>．碱性：</a:t>
            </a:r>
            <a:r>
              <a:rPr lang="en-US" altLang="zh-CN" sz="2400" b="1" dirty="0" smtClean="0"/>
              <a:t> </a:t>
            </a:r>
            <a:endParaRPr lang="zh-CN" altLang="zh-CN" sz="2400" b="1" dirty="0" smtClean="0"/>
          </a:p>
          <a:p>
            <a:r>
              <a:rPr lang="zh-CN" altLang="zh-CN" sz="2400" b="1" dirty="0" smtClean="0"/>
              <a:t>（</a:t>
            </a:r>
            <a:r>
              <a:rPr lang="en-US" altLang="zh-CN" sz="2400" b="1" dirty="0" smtClean="0"/>
              <a:t>3</a:t>
            </a:r>
            <a:r>
              <a:rPr lang="zh-CN" altLang="zh-CN" sz="2400" b="1" dirty="0" smtClean="0"/>
              <a:t>）</a:t>
            </a:r>
            <a:r>
              <a:rPr lang="en-US" altLang="zh-CN" sz="2400" b="1" dirty="0" smtClean="0"/>
              <a:t>1</a:t>
            </a:r>
            <a:r>
              <a:rPr lang="zh-CN" altLang="zh-CN" sz="2400" b="1" dirty="0" smtClean="0"/>
              <a:t>酸性条件下，固体</a:t>
            </a:r>
            <a:r>
              <a:rPr lang="en-US" altLang="zh-CN" sz="2400" b="1" dirty="0" smtClean="0"/>
              <a:t> </a:t>
            </a:r>
            <a:r>
              <a:rPr lang="zh-CN" altLang="zh-CN" sz="2400" b="1" dirty="0" smtClean="0"/>
              <a:t>（微溶于水，其还原产物为无色的</a:t>
            </a:r>
            <a:r>
              <a:rPr lang="en-US" altLang="zh-CN" sz="2400" b="1" dirty="0" smtClean="0"/>
              <a:t> </a:t>
            </a:r>
            <a:r>
              <a:rPr lang="zh-CN" altLang="zh-CN" sz="2400" b="1" dirty="0" smtClean="0"/>
              <a:t>）可氧化</a:t>
            </a:r>
            <a:r>
              <a:rPr lang="en-US" altLang="zh-CN" sz="2400" b="1" dirty="0" smtClean="0"/>
              <a:t> </a:t>
            </a:r>
            <a:r>
              <a:rPr lang="zh-CN" altLang="zh-CN" sz="2400" b="1" dirty="0" smtClean="0"/>
              <a:t>为</a:t>
            </a:r>
            <a:r>
              <a:rPr lang="en-US" altLang="zh-CN" sz="2400" b="1" dirty="0" smtClean="0"/>
              <a:t> </a:t>
            </a:r>
            <a:r>
              <a:rPr lang="zh-CN" altLang="zh-CN" sz="2400" b="1" dirty="0" smtClean="0"/>
              <a:t>，根据该反应原理，设计实验验证</a:t>
            </a:r>
            <a:r>
              <a:rPr lang="en-US" altLang="zh-CN" sz="2400" b="1" dirty="0" smtClean="0"/>
              <a:t>Y</a:t>
            </a:r>
            <a:r>
              <a:rPr lang="zh-CN" altLang="zh-CN" sz="2400" b="1" dirty="0" smtClean="0"/>
              <a:t>中含有</a:t>
            </a:r>
            <a:r>
              <a:rPr lang="en-US" altLang="zh-CN" sz="2400" b="1" dirty="0" smtClean="0"/>
              <a:t> </a:t>
            </a:r>
            <a:r>
              <a:rPr lang="zh-CN" altLang="zh-CN" sz="2400" b="1" dirty="0" smtClean="0"/>
              <a:t>元素</a:t>
            </a:r>
            <a:r>
              <a:rPr lang="en-US" altLang="zh-CN" sz="2400" b="1" dirty="0" smtClean="0"/>
              <a:t>__________________</a:t>
            </a:r>
            <a:r>
              <a:rPr lang="zh-CN" altLang="zh-CN" sz="2400" b="1" dirty="0" smtClean="0"/>
              <a:t>；写出</a:t>
            </a:r>
            <a:r>
              <a:rPr lang="en-US" altLang="zh-CN" sz="2400" b="1" dirty="0" smtClean="0"/>
              <a:t> </a:t>
            </a:r>
            <a:r>
              <a:rPr lang="zh-CN" altLang="zh-CN" sz="2400" b="1" dirty="0" smtClean="0"/>
              <a:t>转化为</a:t>
            </a:r>
            <a:r>
              <a:rPr lang="en-US" altLang="zh-CN" sz="2400" b="1" dirty="0" smtClean="0"/>
              <a:t> </a:t>
            </a:r>
            <a:r>
              <a:rPr lang="zh-CN" altLang="zh-CN" sz="2400" b="1" dirty="0" smtClean="0"/>
              <a:t>的离子方程式</a:t>
            </a:r>
            <a:r>
              <a:rPr lang="en-US" altLang="zh-CN" sz="2400" b="1" dirty="0" smtClean="0"/>
              <a:t>_______________________________</a:t>
            </a:r>
            <a:r>
              <a:rPr lang="zh-CN" altLang="zh-CN" sz="2400" b="1" dirty="0" smtClean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39290579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5582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3</a:t>
            </a:r>
            <a:r>
              <a:rPr lang="zh-CN" altLang="zh-CN" sz="2000" b="1" dirty="0" smtClean="0"/>
              <a:t>．</a:t>
            </a:r>
            <a:r>
              <a:rPr lang="en-US" altLang="zh-CN" sz="2000" b="1" dirty="0" smtClean="0"/>
              <a:t>(2024·</a:t>
            </a:r>
            <a:r>
              <a:rPr lang="zh-CN" altLang="zh-CN" sz="2000" b="1" dirty="0" smtClean="0"/>
              <a:t>浙江</a:t>
            </a:r>
            <a:r>
              <a:rPr lang="en-US" altLang="zh-CN" sz="2000" b="1" dirty="0" smtClean="0"/>
              <a:t>6</a:t>
            </a:r>
            <a:r>
              <a:rPr lang="zh-CN" altLang="zh-CN" sz="2000" b="1" dirty="0" smtClean="0"/>
              <a:t>月选考</a:t>
            </a:r>
            <a:r>
              <a:rPr lang="en-US" altLang="zh-CN" sz="2000" b="1" dirty="0" smtClean="0"/>
              <a:t>)</a:t>
            </a:r>
            <a:r>
              <a:rPr lang="zh-CN" altLang="zh-CN" sz="2000" b="1" dirty="0" smtClean="0"/>
              <a:t>矿物资源的综合利用有多种方法，如铅锌矿（主要成分为</a:t>
            </a:r>
            <a:r>
              <a:rPr lang="en-US" altLang="zh-CN" sz="2000" b="1" dirty="0" smtClean="0"/>
              <a:t> </a:t>
            </a:r>
            <a:r>
              <a:rPr lang="zh-CN" altLang="zh-CN" sz="2000" b="1" dirty="0" smtClean="0"/>
              <a:t>）的利用有火法和电解法等。</a:t>
            </a:r>
          </a:p>
          <a:p>
            <a:endParaRPr lang="zh-CN" altLang="en-US" dirty="0"/>
          </a:p>
        </p:txBody>
      </p:sp>
      <p:pic>
        <p:nvPicPr>
          <p:cNvPr id="6145" name="图片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95" y="404790"/>
            <a:ext cx="9936690" cy="199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9635" y="31409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84" name="TextBox 83"/>
          <p:cNvSpPr txBox="1"/>
          <p:nvPr/>
        </p:nvSpPr>
        <p:spPr>
          <a:xfrm>
            <a:off x="0" y="2487573"/>
            <a:ext cx="1173681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 smtClean="0"/>
              <a:t>已知：①</a:t>
            </a:r>
            <a:r>
              <a:rPr lang="en-US" altLang="zh-CN" sz="2000" b="1" dirty="0" smtClean="0"/>
              <a:t> </a:t>
            </a:r>
            <a:r>
              <a:rPr lang="zh-CN" altLang="zh-CN" sz="2000" b="1" dirty="0" smtClean="0"/>
              <a:t>；②电解前后</a:t>
            </a:r>
            <a:r>
              <a:rPr lang="en-US" altLang="zh-CN" sz="2000" b="1" dirty="0" smtClean="0"/>
              <a:t> </a:t>
            </a:r>
            <a:r>
              <a:rPr lang="zh-CN" altLang="zh-CN" sz="2000" b="1" dirty="0" smtClean="0"/>
              <a:t>总量不变；③</a:t>
            </a:r>
            <a:r>
              <a:rPr lang="en-US" altLang="zh-CN" sz="2000" b="1" dirty="0" smtClean="0"/>
              <a:t> </a:t>
            </a:r>
            <a:r>
              <a:rPr lang="zh-CN" altLang="zh-CN" sz="2000" b="1" dirty="0" smtClean="0"/>
              <a:t>易溶于水。</a:t>
            </a:r>
          </a:p>
          <a:p>
            <a:r>
              <a:rPr lang="zh-CN" altLang="zh-CN" sz="2000" b="1" dirty="0" smtClean="0"/>
              <a:t>（</a:t>
            </a:r>
            <a:r>
              <a:rPr lang="en-US" altLang="zh-CN" sz="2000" b="1" dirty="0" smtClean="0"/>
              <a:t>1</a:t>
            </a:r>
            <a:r>
              <a:rPr lang="zh-CN" altLang="zh-CN" sz="2000" b="1" dirty="0" smtClean="0"/>
              <a:t>）根据富氧煅烧（在空气流中煅烧）和通电电解（如图）的结果，</a:t>
            </a:r>
            <a:r>
              <a:rPr lang="en-US" altLang="zh-CN" sz="2000" b="1" dirty="0" smtClean="0"/>
              <a:t> </a:t>
            </a:r>
            <a:r>
              <a:rPr lang="zh-CN" altLang="zh-CN" sz="2000" b="1" dirty="0" smtClean="0"/>
              <a:t>中硫元素体现的性质是</a:t>
            </a:r>
            <a:r>
              <a:rPr lang="en-US" altLang="zh-CN" sz="2000" b="1" dirty="0" smtClean="0"/>
              <a:t>__________</a:t>
            </a:r>
            <a:r>
              <a:rPr lang="zh-CN" altLang="zh-CN" sz="2000" b="1" dirty="0" smtClean="0"/>
              <a:t>（选填“氧化性”、“还原性”、“酸性”、“热稳定性”之一）。产物</a:t>
            </a:r>
            <a:r>
              <a:rPr lang="en-US" altLang="zh-CN" sz="2000" b="1" dirty="0" smtClean="0"/>
              <a:t>B</a:t>
            </a:r>
            <a:r>
              <a:rPr lang="zh-CN" altLang="zh-CN" sz="2000" b="1" dirty="0" smtClean="0"/>
              <a:t>中有少量</a:t>
            </a:r>
            <a:r>
              <a:rPr lang="en-US" altLang="zh-CN" sz="2000" b="1" dirty="0" smtClean="0"/>
              <a:t> </a:t>
            </a:r>
            <a:r>
              <a:rPr lang="zh-CN" altLang="zh-CN" sz="2000" b="1" dirty="0" smtClean="0"/>
              <a:t>，该物质可溶于浓盐酸，</a:t>
            </a:r>
            <a:r>
              <a:rPr lang="en-US" altLang="zh-CN" sz="2000" b="1" dirty="0" smtClean="0"/>
              <a:t> </a:t>
            </a:r>
            <a:r>
              <a:rPr lang="zh-CN" altLang="zh-CN" sz="2000" b="1" dirty="0" smtClean="0"/>
              <a:t>元素转化为</a:t>
            </a:r>
            <a:r>
              <a:rPr lang="en-US" altLang="zh-CN" sz="2000" b="1" dirty="0" smtClean="0"/>
              <a:t> </a:t>
            </a:r>
            <a:r>
              <a:rPr lang="zh-CN" altLang="zh-CN" sz="2000" b="1" dirty="0" smtClean="0"/>
              <a:t>，写出该反应的化学方程式</a:t>
            </a:r>
            <a:r>
              <a:rPr lang="en-US" altLang="zh-CN" sz="2000" b="1" dirty="0" smtClean="0"/>
              <a:t>_____________________________</a:t>
            </a:r>
            <a:r>
              <a:rPr lang="zh-CN" altLang="zh-CN" sz="2000" b="1" dirty="0" smtClean="0"/>
              <a:t>；从该反应液中提取</a:t>
            </a:r>
            <a:r>
              <a:rPr lang="en-US" altLang="zh-CN" sz="2000" b="1" dirty="0" smtClean="0"/>
              <a:t> </a:t>
            </a:r>
            <a:r>
              <a:rPr lang="zh-CN" altLang="zh-CN" sz="2000" b="1" dirty="0" smtClean="0"/>
              <a:t>的步骤如下：加热条件下，加入</a:t>
            </a:r>
            <a:r>
              <a:rPr lang="en-US" altLang="zh-CN" sz="2000" b="1" dirty="0" smtClean="0"/>
              <a:t>______________________________</a:t>
            </a:r>
            <a:r>
              <a:rPr lang="zh-CN" altLang="zh-CN" sz="2000" b="1" dirty="0" smtClean="0"/>
              <a:t>（填一种反应试剂），充分反应，趁热过滤，冷却结晶，得到产品。</a:t>
            </a:r>
          </a:p>
          <a:p>
            <a:r>
              <a:rPr lang="zh-CN" altLang="zh-CN" sz="2000" b="1" dirty="0" smtClean="0"/>
              <a:t>（</a:t>
            </a:r>
            <a:r>
              <a:rPr lang="en-US" altLang="zh-CN" sz="2000" b="1" dirty="0" smtClean="0"/>
              <a:t>2</a:t>
            </a:r>
            <a:r>
              <a:rPr lang="zh-CN" altLang="zh-CN" sz="2000" b="1" dirty="0" smtClean="0"/>
              <a:t>）下列说法正确的是</a:t>
            </a:r>
            <a:r>
              <a:rPr lang="en-US" altLang="zh-CN" sz="2000" b="1" dirty="0" smtClean="0"/>
              <a:t>__________</a:t>
            </a:r>
            <a:r>
              <a:rPr lang="zh-CN" altLang="zh-CN" sz="2000" b="1" dirty="0" smtClean="0"/>
              <a:t>。</a:t>
            </a:r>
          </a:p>
          <a:p>
            <a:r>
              <a:rPr lang="en-US" altLang="zh-CN" sz="2000" b="1" dirty="0" smtClean="0"/>
              <a:t>A</a:t>
            </a:r>
            <a:r>
              <a:rPr lang="zh-CN" altLang="zh-CN" sz="2000" b="1" dirty="0" smtClean="0"/>
              <a:t>．电解池中发生的总反应是</a:t>
            </a:r>
            <a:r>
              <a:rPr lang="en-US" altLang="zh-CN" sz="2000" b="1" dirty="0" smtClean="0"/>
              <a:t> </a:t>
            </a:r>
            <a:r>
              <a:rPr lang="zh-CN" altLang="zh-CN" sz="2000" b="1" dirty="0" smtClean="0"/>
              <a:t>（条件省略） </a:t>
            </a:r>
            <a:r>
              <a:rPr lang="en-US" altLang="zh-CN" sz="2000" b="1" dirty="0" smtClean="0"/>
              <a:t>B</a:t>
            </a:r>
            <a:r>
              <a:rPr lang="zh-CN" altLang="zh-CN" sz="2000" b="1" dirty="0" smtClean="0"/>
              <a:t>．产物</a:t>
            </a:r>
            <a:r>
              <a:rPr lang="en-US" altLang="zh-CN" sz="2000" b="1" dirty="0" smtClean="0"/>
              <a:t>B</a:t>
            </a:r>
            <a:r>
              <a:rPr lang="zh-CN" altLang="zh-CN" sz="2000" b="1" dirty="0" smtClean="0"/>
              <a:t>主要是铅氧化物与锌氧化物</a:t>
            </a:r>
          </a:p>
          <a:p>
            <a:r>
              <a:rPr lang="en-US" altLang="zh-CN" sz="2000" b="1" dirty="0" smtClean="0"/>
              <a:t>C</a:t>
            </a:r>
            <a:r>
              <a:rPr lang="zh-CN" altLang="zh-CN" sz="2000" b="1" dirty="0" smtClean="0"/>
              <a:t>．</a:t>
            </a:r>
            <a:r>
              <a:rPr lang="en-US" altLang="zh-CN" sz="2000" b="1" dirty="0" smtClean="0"/>
              <a:t> </a:t>
            </a:r>
            <a:r>
              <a:rPr lang="zh-CN" altLang="zh-CN" sz="2000" b="1" dirty="0" smtClean="0"/>
              <a:t>化合物</a:t>
            </a:r>
            <a:r>
              <a:rPr lang="en-US" altLang="zh-CN" sz="2000" b="1" dirty="0" smtClean="0"/>
              <a:t>C</a:t>
            </a:r>
            <a:r>
              <a:rPr lang="zh-CN" altLang="zh-CN" sz="2000" b="1" dirty="0" smtClean="0"/>
              <a:t>在水溶液中最多可中和</a:t>
            </a:r>
            <a:r>
              <a:rPr lang="en-US" altLang="zh-CN" sz="2000" b="1" dirty="0" smtClean="0"/>
              <a:t>    D</a:t>
            </a:r>
            <a:r>
              <a:rPr lang="zh-CN" altLang="zh-CN" sz="2000" b="1" dirty="0" smtClean="0"/>
              <a:t>．</a:t>
            </a:r>
            <a:r>
              <a:rPr lang="en-US" altLang="zh-CN" sz="2000" b="1" dirty="0" smtClean="0"/>
              <a:t> </a:t>
            </a:r>
            <a:r>
              <a:rPr lang="zh-CN" altLang="zh-CN" sz="2000" b="1" dirty="0" smtClean="0"/>
              <a:t>的氧化性弱于</a:t>
            </a:r>
            <a:r>
              <a:rPr lang="en-US" altLang="zh-CN" sz="2000" b="1" dirty="0" smtClean="0"/>
              <a:t> </a:t>
            </a:r>
            <a:endParaRPr lang="zh-CN" altLang="zh-CN" sz="2000" b="1" dirty="0" smtClean="0"/>
          </a:p>
          <a:p>
            <a:r>
              <a:rPr lang="zh-CN" altLang="zh-CN" sz="2000" b="1" dirty="0" smtClean="0"/>
              <a:t>（</a:t>
            </a:r>
            <a:r>
              <a:rPr lang="en-US" altLang="zh-CN" sz="2000" b="1" dirty="0" smtClean="0"/>
              <a:t>3</a:t>
            </a:r>
            <a:r>
              <a:rPr lang="zh-CN" altLang="zh-CN" sz="2000" b="1" dirty="0" smtClean="0"/>
              <a:t>）</a:t>
            </a:r>
            <a:r>
              <a:rPr lang="en-US" altLang="zh-CN" sz="2000" b="1" dirty="0" smtClean="0"/>
              <a:t>D</a:t>
            </a:r>
            <a:r>
              <a:rPr lang="zh-CN" altLang="zh-CN" sz="2000" b="1" dirty="0" smtClean="0"/>
              <a:t>的结构为</a:t>
            </a:r>
            <a:r>
              <a:rPr lang="en-US" altLang="zh-CN" sz="2000" b="1" dirty="0" smtClean="0"/>
              <a:t> </a:t>
            </a:r>
            <a:r>
              <a:rPr lang="en-US" altLang="zh-CN" sz="2000" b="1" dirty="0" smtClean="0"/>
              <a:t>     </a:t>
            </a:r>
            <a:r>
              <a:rPr lang="zh-CN" altLang="zh-CN" sz="2000" b="1" dirty="0" smtClean="0"/>
              <a:t>（</a:t>
            </a:r>
            <a:r>
              <a:rPr lang="en-US" altLang="zh-CN" sz="2000" b="1" dirty="0" smtClean="0"/>
              <a:t> </a:t>
            </a:r>
            <a:r>
              <a:rPr lang="zh-CN" altLang="zh-CN" sz="2000" b="1" dirty="0" smtClean="0"/>
              <a:t>或</a:t>
            </a:r>
            <a:r>
              <a:rPr lang="en-US" altLang="zh-CN" sz="2000" b="1" dirty="0" smtClean="0"/>
              <a:t> </a:t>
            </a:r>
            <a:r>
              <a:rPr lang="zh-CN" altLang="zh-CN" sz="2000" b="1" dirty="0" smtClean="0"/>
              <a:t>），设计实验先除去样品</a:t>
            </a:r>
            <a:r>
              <a:rPr lang="en-US" altLang="zh-CN" sz="2000" b="1" dirty="0" smtClean="0"/>
              <a:t>D</a:t>
            </a:r>
            <a:r>
              <a:rPr lang="zh-CN" altLang="zh-CN" sz="2000" b="1" dirty="0" smtClean="0"/>
              <a:t>中的硫元素，再用除去硫元素后的溶液探究</a:t>
            </a:r>
            <a:r>
              <a:rPr lang="en-US" altLang="zh-CN" sz="2000" b="1" dirty="0" smtClean="0"/>
              <a:t>X</a:t>
            </a:r>
            <a:r>
              <a:rPr lang="zh-CN" altLang="zh-CN" sz="2000" b="1" dirty="0" smtClean="0"/>
              <a:t>为何种元素。</a:t>
            </a:r>
          </a:p>
          <a:p>
            <a:r>
              <a:rPr lang="zh-CN" altLang="zh-CN" sz="2000" b="1" dirty="0" smtClean="0"/>
              <a:t>实验方案：取</a:t>
            </a:r>
            <a:r>
              <a:rPr lang="en-US" altLang="zh-CN" sz="2000" b="1" dirty="0" smtClean="0"/>
              <a:t>D</a:t>
            </a:r>
            <a:r>
              <a:rPr lang="zh-CN" altLang="zh-CN" sz="2000" b="1" dirty="0" smtClean="0"/>
              <a:t>的溶液，加入足量</a:t>
            </a:r>
            <a:r>
              <a:rPr lang="en-US" altLang="zh-CN" sz="2000" b="1" dirty="0" smtClean="0"/>
              <a:t> </a:t>
            </a:r>
            <a:r>
              <a:rPr lang="zh-CN" altLang="zh-CN" sz="2000" b="1" dirty="0" smtClean="0"/>
              <a:t>溶液，加热充分反应，然后</a:t>
            </a:r>
            <a:r>
              <a:rPr lang="en-US" altLang="zh-CN" sz="2000" b="1" dirty="0" smtClean="0"/>
              <a:t>_________________________________</a:t>
            </a:r>
            <a:r>
              <a:rPr lang="zh-CN" altLang="zh-CN" sz="2000" b="1" dirty="0" smtClean="0"/>
              <a:t>；</a:t>
            </a:r>
          </a:p>
          <a:p>
            <a:r>
              <a:rPr lang="zh-CN" altLang="zh-CN" sz="2000" b="1" dirty="0" smtClean="0"/>
              <a:t>②写出</a:t>
            </a:r>
            <a:r>
              <a:rPr lang="en-US" altLang="zh-CN" sz="2000" b="1" dirty="0" smtClean="0"/>
              <a:t>D</a:t>
            </a:r>
            <a:r>
              <a:rPr lang="zh-CN" altLang="zh-CN" sz="2000" b="1" dirty="0" smtClean="0"/>
              <a:t>（用</a:t>
            </a:r>
            <a:r>
              <a:rPr lang="en-US" altLang="zh-CN" sz="2000" b="1" dirty="0" smtClean="0"/>
              <a:t> </a:t>
            </a:r>
            <a:r>
              <a:rPr lang="zh-CN" altLang="zh-CN" sz="2000" b="1" dirty="0" smtClean="0"/>
              <a:t>表示）的溶液与足量</a:t>
            </a:r>
            <a:r>
              <a:rPr lang="en-US" altLang="zh-CN" sz="2000" b="1" dirty="0" smtClean="0"/>
              <a:t> </a:t>
            </a:r>
            <a:r>
              <a:rPr lang="zh-CN" altLang="zh-CN" sz="2000" b="1" dirty="0" smtClean="0"/>
              <a:t>溶液反应的离子方程式</a:t>
            </a:r>
            <a:r>
              <a:rPr lang="en-US" altLang="zh-CN" sz="2000" b="1" dirty="0" smtClean="0"/>
              <a:t>_______________________________________</a:t>
            </a:r>
            <a:r>
              <a:rPr lang="zh-CN" altLang="zh-CN" sz="2000" b="1" dirty="0" smtClean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877703376"/>
      </p:ext>
    </p:extLst>
  </p:cSld>
  <p:clrMapOvr>
    <a:masterClrMapping/>
  </p:clrMapOvr>
  <p:transition spd="slow" advTm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27655" y="2420930"/>
            <a:ext cx="9718830" cy="1050682"/>
          </a:xfrm>
          <a:prstGeom prst="rect">
            <a:avLst/>
          </a:prstGeom>
          <a:noFill/>
        </p:spPr>
        <p:txBody>
          <a:bodyPr wrap="none"/>
          <a:lstStyle/>
          <a:p>
            <a:pPr indent="266700" algn="ctr" defTabSz="1218565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谢谢大家！</a:t>
            </a:r>
            <a:endParaRPr lang="zh-CN" altLang="en-US" sz="4800" b="1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22" name="左箭头 21"/>
          <p:cNvSpPr/>
          <p:nvPr/>
        </p:nvSpPr>
        <p:spPr>
          <a:xfrm>
            <a:off x="4223978" y="6021581"/>
            <a:ext cx="7965819" cy="647550"/>
          </a:xfrm>
          <a:prstGeom prst="leftArrow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/>
          </a:p>
        </p:txBody>
      </p:sp>
      <p:sp>
        <p:nvSpPr>
          <p:cNvPr id="23" name="左箭头 22"/>
          <p:cNvSpPr/>
          <p:nvPr/>
        </p:nvSpPr>
        <p:spPr>
          <a:xfrm>
            <a:off x="5952366" y="5445452"/>
            <a:ext cx="6237431" cy="647550"/>
          </a:xfrm>
          <a:prstGeom prst="leftArrow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/>
          </a:p>
        </p:txBody>
      </p:sp>
      <p:sp>
        <p:nvSpPr>
          <p:cNvPr id="24" name="左箭头 23"/>
          <p:cNvSpPr/>
          <p:nvPr/>
        </p:nvSpPr>
        <p:spPr>
          <a:xfrm>
            <a:off x="7679166" y="4869323"/>
            <a:ext cx="4510631" cy="647550"/>
          </a:xfrm>
          <a:prstGeom prst="leftArrow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/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51486C4-4A7C-DFA4-2054-B943FBB06063}"/>
              </a:ext>
            </a:extLst>
          </p:cNvPr>
          <p:cNvSpPr txBox="1"/>
          <p:nvPr/>
        </p:nvSpPr>
        <p:spPr>
          <a:xfrm>
            <a:off x="6023995" y="188775"/>
            <a:ext cx="1422184" cy="461665"/>
          </a:xfrm>
          <a:prstGeom prst="rect">
            <a:avLst/>
          </a:prstGeom>
          <a:noFill/>
          <a:ln w="6350" cap="flat" cmpd="sng">
            <a:solidFill>
              <a:schemeClr val="tx1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</a:rPr>
              <a:t>真题示例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B1B7B67-6D97-CD52-3EAF-444495FA2A14}"/>
              </a:ext>
            </a:extLst>
          </p:cNvPr>
          <p:cNvSpPr txBox="1"/>
          <p:nvPr/>
        </p:nvSpPr>
        <p:spPr>
          <a:xfrm>
            <a:off x="486856" y="811236"/>
            <a:ext cx="113634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fontAlgn="ctr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kumimoji="0" lang="en-US" altLang="zh-CN" sz="2400" b="1" kern="1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2023·</a:t>
            </a:r>
            <a:r>
              <a:rPr kumimoji="0" lang="zh-CN" altLang="zh-CN" sz="2400" b="1" kern="1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新课标卷）铬和钒具有广泛用途。铬钒渣中铬和钒以低价态含氧酸盐形式存在，主要杂质为铁、铝、硅、磷等的化合物，从铬钒渣中分离提取铬和钒的一种流程如下图所示：</a:t>
            </a:r>
          </a:p>
        </p:txBody>
      </p:sp>
      <p:pic>
        <p:nvPicPr>
          <p:cNvPr id="17" name="图片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5951AF2-87AA-0E2C-09F5-D2C36E2AF4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7655" y="1991138"/>
            <a:ext cx="9216641" cy="21682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81AA568-9A5B-EF5D-90C7-15C3E1D8DF85}"/>
              </a:ext>
            </a:extLst>
          </p:cNvPr>
          <p:cNvSpPr txBox="1"/>
          <p:nvPr/>
        </p:nvSpPr>
        <p:spPr>
          <a:xfrm>
            <a:off x="414259" y="5130444"/>
            <a:ext cx="1057808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>
              <a:lnSpc>
                <a:spcPct val="1500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zh-CN" b="1" kern="100">
                <a:solidFill>
                  <a:srgbClr val="FF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解析：</a:t>
            </a:r>
            <a:r>
              <a:rPr lang="zh-CN" altLang="zh-CN" kern="100">
                <a:solidFill>
                  <a:srgbClr val="FF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FF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kern="100">
                <a:solidFill>
                  <a:srgbClr val="FF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）由分析可知，煅烧过程中，铬元素转化为铬酸钠，故答案为：</a:t>
            </a:r>
            <a:r>
              <a:rPr lang="en-US" altLang="zh-CN" kern="100">
                <a:solidFill>
                  <a:srgbClr val="FF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Na</a:t>
            </a:r>
            <a:r>
              <a:rPr lang="en-US" altLang="zh-CN" kern="100" baseline="-25000">
                <a:solidFill>
                  <a:srgbClr val="FF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kern="100">
                <a:solidFill>
                  <a:srgbClr val="FF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CrO</a:t>
            </a:r>
            <a:r>
              <a:rPr lang="en-US" altLang="zh-CN" kern="100" baseline="-25000">
                <a:solidFill>
                  <a:srgbClr val="FF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zh-CN" kern="100">
                <a:solidFill>
                  <a:srgbClr val="FF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；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350BB84-8487-B8F8-9527-59736C128B7F}"/>
              </a:ext>
            </a:extLst>
          </p:cNvPr>
          <p:cNvSpPr txBox="1"/>
          <p:nvPr/>
        </p:nvSpPr>
        <p:spPr>
          <a:xfrm>
            <a:off x="492918" y="4317887"/>
            <a:ext cx="11363482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>
              <a:spcBef>
                <a:spcPts val="250"/>
              </a:spcBef>
              <a:spcAft>
                <a:spcPts val="250"/>
              </a:spcAft>
            </a:pPr>
            <a:r>
              <a:rPr lang="en-US" altLang="zh-CN" sz="2400" kern="100" dirty="0">
                <a:solidFill>
                  <a:srgbClr val="00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(1)</a:t>
            </a:r>
            <a:r>
              <a:rPr lang="zh-CN" altLang="zh-CN" sz="2400" kern="100" dirty="0">
                <a:solidFill>
                  <a:srgbClr val="00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煅烧过程中，钒和铬被氧化为相应的最高价含氧酸盐，其中含铬化合物主要</a:t>
            </a:r>
            <a:endParaRPr lang="en-US" altLang="zh-CN" sz="2400" kern="100" dirty="0">
              <a:solidFill>
                <a:srgbClr val="000000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  <a:p>
            <a:pPr algn="l" fontAlgn="ctr">
              <a:spcBef>
                <a:spcPts val="250"/>
              </a:spcBef>
              <a:spcAft>
                <a:spcPts val="250"/>
              </a:spcAft>
            </a:pPr>
            <a:r>
              <a:rPr lang="zh-CN" altLang="zh-CN" sz="2400" kern="100" dirty="0">
                <a:solidFill>
                  <a:srgbClr val="00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为</a:t>
            </a:r>
            <a:r>
              <a:rPr lang="en-US" altLang="zh-CN" sz="2400" u="sng" kern="100" dirty="0">
                <a:solidFill>
                  <a:srgbClr val="00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        </a:t>
            </a:r>
            <a:r>
              <a:rPr lang="en-US" altLang="zh-CN" sz="2400" kern="100" dirty="0">
                <a:solidFill>
                  <a:srgbClr val="00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sz="2400" kern="100" dirty="0">
                <a:solidFill>
                  <a:srgbClr val="00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填化学式</a:t>
            </a:r>
            <a:r>
              <a:rPr lang="en-US" altLang="zh-CN" sz="2400" kern="100" dirty="0">
                <a:solidFill>
                  <a:srgbClr val="00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zh-CN" sz="2400" kern="100" dirty="0">
                <a:solidFill>
                  <a:srgbClr val="00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2C7870B-10B7-F5C8-62EA-FB5928306A8D}"/>
              </a:ext>
            </a:extLst>
          </p:cNvPr>
          <p:cNvSpPr/>
          <p:nvPr/>
        </p:nvSpPr>
        <p:spPr>
          <a:xfrm>
            <a:off x="1581350" y="2060905"/>
            <a:ext cx="1850465" cy="1728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B8F7157-2279-D1FE-CA10-AA0EF5DB70B1}"/>
              </a:ext>
            </a:extLst>
          </p:cNvPr>
          <p:cNvSpPr txBox="1"/>
          <p:nvPr/>
        </p:nvSpPr>
        <p:spPr>
          <a:xfrm>
            <a:off x="1078818" y="4726269"/>
            <a:ext cx="1005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kern="100">
                <a:solidFill>
                  <a:srgbClr val="FF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Na</a:t>
            </a:r>
            <a:r>
              <a:rPr lang="en-US" altLang="zh-CN" kern="100" baseline="-25000">
                <a:solidFill>
                  <a:srgbClr val="FF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kern="100">
                <a:solidFill>
                  <a:srgbClr val="FF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CrO</a:t>
            </a:r>
            <a:r>
              <a:rPr lang="en-US" altLang="zh-CN" kern="100" baseline="-25000">
                <a:solidFill>
                  <a:srgbClr val="FF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4</a:t>
            </a:r>
            <a:endParaRPr lang="zh-CN" altLang="en-US"/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C16AFB8-920F-6AE2-1678-BAC6DF295280}"/>
              </a:ext>
            </a:extLst>
          </p:cNvPr>
          <p:cNvSpPr txBox="1"/>
          <p:nvPr/>
        </p:nvSpPr>
        <p:spPr>
          <a:xfrm>
            <a:off x="-24425" y="4857"/>
            <a:ext cx="547113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latin typeface="+mn-ea"/>
                <a:ea typeface="+mn-ea"/>
                <a:cs typeface="+mn-cs"/>
              </a:rPr>
              <a:t>考点（一）</a:t>
            </a:r>
            <a:r>
              <a:rPr kumimoji="0" lang="en-US" altLang="zh-CN" sz="2800" b="1" kern="1200" cap="none" spc="0" normalizeH="0" baseline="0" noProof="0" dirty="0">
                <a:latin typeface="+mn-ea"/>
                <a:ea typeface="+mn-ea"/>
                <a:cs typeface="+mn-cs"/>
              </a:rPr>
              <a:t>——</a:t>
            </a:r>
            <a:r>
              <a:rPr kumimoji="0" lang="zh-CN" altLang="en-US" sz="2800" b="1" kern="1200" cap="none" spc="0" normalizeH="0" baseline="0" noProof="0" dirty="0">
                <a:latin typeface="+mn-ea"/>
                <a:ea typeface="+mn-ea"/>
                <a:cs typeface="+mn-cs"/>
              </a:rPr>
              <a:t>原料的预处理</a:t>
            </a:r>
            <a:endParaRPr kumimoji="0" lang="zh-CN" altLang="en-US" sz="2800" b="1" kern="1200" cap="none" spc="0" normalizeH="0" baseline="0" noProof="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917184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17025" y="2651332"/>
            <a:ext cx="1619157" cy="719625"/>
          </a:xfrm>
          <a:prstGeom prst="rect">
            <a:avLst/>
          </a:prstGeom>
          <a:solidFill>
            <a:srgbClr val="005D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原料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预处理</a:t>
            </a:r>
          </a:p>
        </p:txBody>
      </p:sp>
      <p:sp>
        <p:nvSpPr>
          <p:cNvPr id="3" name="矩形 2"/>
          <p:cNvSpPr/>
          <p:nvPr/>
        </p:nvSpPr>
        <p:spPr>
          <a:xfrm>
            <a:off x="5244128" y="2651332"/>
            <a:ext cx="1619157" cy="719625"/>
          </a:xfrm>
          <a:prstGeom prst="rect">
            <a:avLst/>
          </a:prstGeom>
          <a:solidFill>
            <a:srgbClr val="005D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核心化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学反应</a:t>
            </a:r>
          </a:p>
        </p:txBody>
      </p:sp>
      <p:sp>
        <p:nvSpPr>
          <p:cNvPr id="4" name="矩形 3"/>
          <p:cNvSpPr/>
          <p:nvPr/>
        </p:nvSpPr>
        <p:spPr>
          <a:xfrm>
            <a:off x="10454894" y="2651332"/>
            <a:ext cx="1619157" cy="71962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获取产品</a:t>
            </a:r>
          </a:p>
        </p:txBody>
      </p:sp>
      <p:sp>
        <p:nvSpPr>
          <p:cNvPr id="5" name="矩形 4"/>
          <p:cNvSpPr/>
          <p:nvPr/>
        </p:nvSpPr>
        <p:spPr>
          <a:xfrm>
            <a:off x="7870872" y="2651332"/>
            <a:ext cx="1619157" cy="719625"/>
          </a:xfrm>
          <a:prstGeom prst="rect">
            <a:avLst/>
          </a:prstGeom>
          <a:solidFill>
            <a:srgbClr val="005D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分离提纯</a:t>
            </a:r>
          </a:p>
        </p:txBody>
      </p:sp>
      <p:sp>
        <p:nvSpPr>
          <p:cNvPr id="6" name="燕尾形箭头 5"/>
          <p:cNvSpPr/>
          <p:nvPr/>
        </p:nvSpPr>
        <p:spPr>
          <a:xfrm>
            <a:off x="4452893" y="2920207"/>
            <a:ext cx="539750" cy="287338"/>
          </a:xfrm>
          <a:prstGeom prst="notchedRightArrow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燕尾形箭头 7"/>
          <p:cNvSpPr/>
          <p:nvPr/>
        </p:nvSpPr>
        <p:spPr>
          <a:xfrm>
            <a:off x="7115130" y="2950370"/>
            <a:ext cx="539750" cy="288925"/>
          </a:xfrm>
          <a:prstGeom prst="notchedRightArrow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燕尾形箭头 10"/>
          <p:cNvSpPr/>
          <p:nvPr/>
        </p:nvSpPr>
        <p:spPr>
          <a:xfrm>
            <a:off x="9705930" y="2920207"/>
            <a:ext cx="539750" cy="287338"/>
          </a:xfrm>
          <a:prstGeom prst="notchedRightArrow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文本框 14"/>
          <p:cNvSpPr txBox="1"/>
          <p:nvPr/>
        </p:nvSpPr>
        <p:spPr>
          <a:xfrm>
            <a:off x="2544718" y="2056607"/>
            <a:ext cx="1892300" cy="495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algn="ctr" defTabSz="914400" eaLnBrk="1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原料的预处理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2613180" y="3603742"/>
            <a:ext cx="3267075" cy="2284095"/>
            <a:chOff x="4380" y="5124"/>
            <a:chExt cx="5145" cy="3597"/>
          </a:xfrm>
        </p:grpSpPr>
        <p:sp>
          <p:nvSpPr>
            <p:cNvPr id="15" name="文本框 14"/>
            <p:cNvSpPr txBox="1"/>
            <p:nvPr/>
          </p:nvSpPr>
          <p:spPr>
            <a:xfrm>
              <a:off x="4380" y="7256"/>
              <a:ext cx="5145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(4) </a:t>
              </a:r>
              <a:r>
                <a:rPr kumimoji="0" lang="zh-CN" altLang="en-US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碱洗</a:t>
              </a:r>
              <a:r>
                <a:rPr kumimoji="0" lang="en-US" altLang="zh-CN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,</a:t>
              </a:r>
              <a:r>
                <a:rPr kumimoji="0" lang="zh-CN" altLang="en-US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酸浸</a:t>
              </a:r>
              <a:r>
                <a:rPr kumimoji="0" lang="en-US" altLang="zh-CN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,</a:t>
              </a:r>
              <a:r>
                <a:rPr kumimoji="0" lang="zh-CN" altLang="en-US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碱浸</a:t>
              </a:r>
              <a:r>
                <a:rPr lang="zh-CN" altLang="en-US" sz="2000" b="1" dirty="0">
                  <a:ea typeface="+mn-ea"/>
                  <a:cs typeface="Times New Roman" panose="02020603050405020304" pitchFamily="18" charset="0"/>
                  <a:sym typeface="+mn-ea"/>
                </a:rPr>
                <a:t>、盐浸等</a:t>
              </a:r>
              <a:endParaRPr kumimoji="0" lang="zh-CN" altLang="en-US" sz="2000" b="1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4380" y="5124"/>
              <a:ext cx="3977" cy="3597"/>
              <a:chOff x="4380" y="5124"/>
              <a:chExt cx="3977" cy="3597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4380" y="5124"/>
                <a:ext cx="2983" cy="7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914400" eaLnBrk="1" hangingPunct="1">
                  <a:lnSpc>
                    <a:spcPct val="150000"/>
                  </a:lnSpc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000" b="1" kern="1200" cap="none" spc="0" normalizeH="0" baseline="0" noProof="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(1) </a:t>
                </a:r>
                <a:r>
                  <a:rPr kumimoji="0" lang="zh-CN" altLang="en-US" sz="2000" b="1" kern="1200" cap="none" spc="0" normalizeH="0" baseline="0" noProof="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粉碎</a:t>
                </a:r>
                <a:r>
                  <a:rPr kumimoji="0" lang="en-US" altLang="zh-CN" sz="2000" b="1" kern="1200" cap="none" spc="0" normalizeH="0" baseline="0" noProof="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,</a:t>
                </a:r>
                <a:r>
                  <a:rPr kumimoji="0" lang="zh-CN" altLang="en-US" sz="2000" b="1" kern="1200" cap="none" spc="0" normalizeH="0" baseline="0" noProof="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研磨</a:t>
                </a:r>
              </a:p>
            </p:txBody>
          </p:sp>
          <p:sp>
            <p:nvSpPr>
              <p:cNvPr id="14" name="文本框 14"/>
              <p:cNvSpPr txBox="1"/>
              <p:nvPr/>
            </p:nvSpPr>
            <p:spPr>
              <a:xfrm>
                <a:off x="4380" y="6420"/>
                <a:ext cx="3945" cy="7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914400" eaLnBrk="1" hangingPunct="1">
                  <a:lnSpc>
                    <a:spcPct val="150000"/>
                  </a:lnSpc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000" b="1" kern="1200" cap="none" spc="0" normalizeH="0" baseline="0" noProof="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(3) </a:t>
                </a:r>
                <a:r>
                  <a:rPr kumimoji="0" lang="zh-CN" altLang="en-US" sz="2000" b="1" kern="1200" cap="none" spc="0" normalizeH="0" baseline="0" noProof="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煅烧</a:t>
                </a:r>
                <a:r>
                  <a:rPr kumimoji="0" lang="en-US" altLang="zh-CN" sz="2000" b="1" kern="1200" cap="none" spc="0" normalizeH="0" baseline="0" noProof="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,</a:t>
                </a:r>
                <a:r>
                  <a:rPr kumimoji="0" lang="zh-CN" altLang="en-US" sz="2000" b="1" kern="1200" cap="none" spc="0" normalizeH="0" baseline="0" noProof="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灼烧</a:t>
                </a:r>
                <a:r>
                  <a:rPr kumimoji="0" lang="en-US" altLang="zh-CN" sz="2000" b="1" kern="1200" cap="none" spc="0" normalizeH="0" baseline="0" noProof="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,</a:t>
                </a:r>
                <a:r>
                  <a:rPr kumimoji="0" lang="zh-CN" altLang="en-US" sz="2000" b="1" kern="1200" cap="none" spc="0" normalizeH="0" baseline="0" noProof="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焙烧</a:t>
                </a:r>
              </a:p>
            </p:txBody>
          </p:sp>
          <p:sp>
            <p:nvSpPr>
              <p:cNvPr id="33" name="文本框 14"/>
              <p:cNvSpPr txBox="1"/>
              <p:nvPr/>
            </p:nvSpPr>
            <p:spPr>
              <a:xfrm>
                <a:off x="4412" y="7941"/>
                <a:ext cx="3945" cy="7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914400" eaLnBrk="1" hangingPunct="1">
                  <a:lnSpc>
                    <a:spcPct val="150000"/>
                  </a:lnSpc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000" b="1" kern="1200" cap="none" spc="0" normalizeH="0" baseline="0" noProof="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(5) </a:t>
                </a:r>
                <a:r>
                  <a:rPr kumimoji="0" lang="zh-CN" altLang="en-US" sz="2000" b="1" kern="1200" cap="none" spc="0" normalizeH="0" baseline="0" noProof="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浸出率的提高</a:t>
                </a:r>
              </a:p>
            </p:txBody>
          </p:sp>
          <p:sp>
            <p:nvSpPr>
              <p:cNvPr id="35" name="文本框 14"/>
              <p:cNvSpPr txBox="1"/>
              <p:nvPr/>
            </p:nvSpPr>
            <p:spPr>
              <a:xfrm>
                <a:off x="4437" y="5700"/>
                <a:ext cx="2018" cy="7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914400" eaLnBrk="1" hangingPunct="1">
                  <a:lnSpc>
                    <a:spcPct val="150000"/>
                  </a:lnSpc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000" b="1" kern="1200" cap="none" spc="0" normalizeH="0" baseline="0" noProof="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(2) </a:t>
                </a:r>
                <a:r>
                  <a:rPr kumimoji="0" lang="zh-CN" altLang="en-US" sz="2000" b="1" kern="1200" cap="none" spc="0" normalizeH="0" baseline="0" noProof="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搅拌</a:t>
                </a:r>
              </a:p>
            </p:txBody>
          </p:sp>
        </p:grpSp>
      </p:grpSp>
      <p:sp>
        <p:nvSpPr>
          <p:cNvPr id="36" name="矩形 35"/>
          <p:cNvSpPr/>
          <p:nvPr/>
        </p:nvSpPr>
        <p:spPr>
          <a:xfrm>
            <a:off x="206192" y="2632267"/>
            <a:ext cx="1619157" cy="7196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原料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燕尾形箭头 5"/>
          <p:cNvSpPr/>
          <p:nvPr/>
        </p:nvSpPr>
        <p:spPr>
          <a:xfrm>
            <a:off x="1970043" y="2848770"/>
            <a:ext cx="539750" cy="287338"/>
          </a:xfrm>
          <a:prstGeom prst="notchedRightArrow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7580" y="3640297"/>
            <a:ext cx="3383280" cy="1537335"/>
            <a:chOff x="0" y="5060"/>
            <a:chExt cx="5328" cy="2421"/>
          </a:xfrm>
        </p:grpSpPr>
        <p:sp>
          <p:nvSpPr>
            <p:cNvPr id="38" name="文本框 37"/>
            <p:cNvSpPr txBox="1"/>
            <p:nvPr/>
          </p:nvSpPr>
          <p:spPr>
            <a:xfrm>
              <a:off x="0" y="5060"/>
              <a:ext cx="5328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(1)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自然资源开发利用</a:t>
              </a:r>
              <a:endParaRPr kumimoji="0" lang="zh-CN" altLang="en-US" sz="20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39" name="文本框 14"/>
            <p:cNvSpPr txBox="1"/>
            <p:nvPr/>
          </p:nvSpPr>
          <p:spPr>
            <a:xfrm>
              <a:off x="0" y="6701"/>
              <a:ext cx="4533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(3)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物质的制备和净化</a:t>
              </a:r>
              <a:endParaRPr kumimoji="0" lang="zh-CN" altLang="en-US" sz="20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40" name="文本框 14"/>
            <p:cNvSpPr txBox="1"/>
            <p:nvPr/>
          </p:nvSpPr>
          <p:spPr>
            <a:xfrm>
              <a:off x="0" y="5863"/>
              <a:ext cx="4648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(2)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废弃资源回收利用</a:t>
              </a:r>
              <a:endParaRPr kumimoji="0" lang="zh-CN" altLang="en-US" sz="20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0573B09-D5CE-C2BD-9831-546E3C4DC2E6}"/>
              </a:ext>
            </a:extLst>
          </p:cNvPr>
          <p:cNvSpPr txBox="1"/>
          <p:nvPr/>
        </p:nvSpPr>
        <p:spPr>
          <a:xfrm>
            <a:off x="-7206" y="849371"/>
            <a:ext cx="116248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zh-CN" altLang="zh-CN" sz="2400" kern="100">
                <a:solidFill>
                  <a:srgbClr val="FF0000"/>
                </a:solidFill>
                <a:effectLst/>
                <a:latin typeface="+mn-ea"/>
                <a:ea typeface="+mn-ea"/>
                <a:cs typeface="宋体" panose="02010600030101010101" pitchFamily="2" charset="-122"/>
              </a:rPr>
              <a:t>【解题策略】</a:t>
            </a:r>
            <a:r>
              <a:rPr lang="zh-CN" altLang="zh-CN" sz="2400" kern="100">
                <a:effectLst/>
                <a:latin typeface="+mn-ea"/>
                <a:ea typeface="+mn-ea"/>
                <a:cs typeface="宋体" panose="02010600030101010101" pitchFamily="2" charset="-122"/>
              </a:rPr>
              <a:t>熟记常见处理方法，了解其作用，结合题干信息和流程图中物质性质、</a:t>
            </a:r>
            <a:r>
              <a:rPr lang="en-US" altLang="zh-CN" sz="2400" kern="100">
                <a:effectLst/>
                <a:latin typeface="+mn-ea"/>
                <a:ea typeface="+mn-ea"/>
                <a:cs typeface="宋体" panose="02010600030101010101" pitchFamily="2" charset="-122"/>
              </a:rPr>
              <a:t>   </a:t>
            </a:r>
            <a:r>
              <a:rPr lang="zh-CN" altLang="zh-CN" sz="2400" kern="100">
                <a:effectLst/>
                <a:latin typeface="+mn-ea"/>
                <a:ea typeface="+mn-ea"/>
                <a:cs typeface="宋体" panose="02010600030101010101" pitchFamily="2" charset="-122"/>
              </a:rPr>
              <a:t>转化等作答。</a:t>
            </a:r>
            <a:endParaRPr lang="zh-CN" altLang="zh-CN" sz="2400" kern="100"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TextBox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118ACE6-1C3F-E2BA-EFC2-0C8303EB1644}"/>
              </a:ext>
            </a:extLst>
          </p:cNvPr>
          <p:cNvSpPr txBox="1"/>
          <p:nvPr/>
        </p:nvSpPr>
        <p:spPr>
          <a:xfrm>
            <a:off x="0" y="15111"/>
            <a:ext cx="547113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考点（一）</a:t>
            </a:r>
            <a:r>
              <a:rPr kumimoji="0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——</a:t>
            </a:r>
            <a:r>
              <a:rPr kumimoji="0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原料的预处理</a:t>
            </a:r>
            <a:endParaRPr kumimoji="0" lang="zh-CN" altLang="en-US" sz="2800" b="1" kern="1200" cap="none" spc="0" normalizeH="0" baseline="0" noProof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45110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3"/>
          <p:cNvSpPr txBox="1"/>
          <p:nvPr/>
        </p:nvSpPr>
        <p:spPr>
          <a:xfrm>
            <a:off x="12886" y="10514"/>
            <a:ext cx="676847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latin typeface="+mn-ea"/>
                <a:ea typeface="+mn-ea"/>
                <a:cs typeface="+mn-cs"/>
              </a:rPr>
              <a:t>考点（二）</a:t>
            </a:r>
            <a:r>
              <a:rPr kumimoji="0" lang="en-US" altLang="zh-CN" sz="2800" b="1" kern="1200" cap="none" spc="0" normalizeH="0" baseline="0" noProof="0" dirty="0">
                <a:latin typeface="+mn-ea"/>
                <a:ea typeface="+mn-ea"/>
                <a:cs typeface="+mn-cs"/>
              </a:rPr>
              <a:t>——</a:t>
            </a:r>
            <a:r>
              <a:rPr kumimoji="0" lang="zh-CN" altLang="en-US" sz="2800" b="1" kern="1200" cap="none" spc="0" normalizeH="0" baseline="0" noProof="0" dirty="0">
                <a:latin typeface="+mn-ea"/>
                <a:ea typeface="+mn-ea"/>
                <a:cs typeface="+mn-cs"/>
              </a:rPr>
              <a:t>核心化学反应书写</a:t>
            </a:r>
            <a:endParaRPr kumimoji="0" lang="zh-CN" altLang="en-US" sz="2800" b="1" kern="1200" cap="none" spc="0" normalizeH="0" baseline="0" noProof="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861962D-D437-8EFC-E65D-96F2B97120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1652" y="533734"/>
            <a:ext cx="10008695" cy="6284226"/>
          </a:xfrm>
          <a:prstGeom prst="rect">
            <a:avLst/>
          </a:prstGeom>
        </p:spPr>
      </p:pic>
      <p:sp>
        <p:nvSpPr>
          <p:cNvPr id="4" name="星形: 五角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BA7CFE8-ED17-C585-B322-35E0083F97F6}"/>
              </a:ext>
            </a:extLst>
          </p:cNvPr>
          <p:cNvSpPr/>
          <p:nvPr/>
        </p:nvSpPr>
        <p:spPr>
          <a:xfrm>
            <a:off x="2711765" y="3408592"/>
            <a:ext cx="360025" cy="28802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星形: 五角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71ECDD7-CF48-122A-BE90-0AA94C7E14EB}"/>
              </a:ext>
            </a:extLst>
          </p:cNvPr>
          <p:cNvSpPr/>
          <p:nvPr/>
        </p:nvSpPr>
        <p:spPr>
          <a:xfrm>
            <a:off x="1271665" y="1028317"/>
            <a:ext cx="952595" cy="859941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630" y="1733505"/>
            <a:ext cx="10223500" cy="23599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28587" y="543778"/>
            <a:ext cx="107283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ctr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kern="1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kumimoji="0" lang="en-US" altLang="zh-CN" sz="2000" b="1" kern="1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2023·</a:t>
            </a:r>
            <a:r>
              <a:rPr kumimoji="0" lang="zh-CN" altLang="zh-CN" sz="2000" b="1" kern="1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新课标卷）铬和钒具有广泛用途。铬钒渣中铬和钒以低价态含氧酸盐形式存在，主要杂质为铁、铝、硅、磷等的化合物，从铬钒渣中分离提取铬和钒的一种流程如下图所示：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0500" y="5280512"/>
            <a:ext cx="10945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ctr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kern="1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(6)“</a:t>
            </a:r>
            <a:r>
              <a:rPr kumimoji="0" lang="zh-CN" altLang="zh-CN" sz="2400" kern="1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还原</a:t>
            </a:r>
            <a:r>
              <a:rPr kumimoji="0" lang="en-US" altLang="zh-CN" sz="2400" kern="1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r>
              <a:rPr kumimoji="0" lang="zh-CN" altLang="zh-CN" sz="2400" kern="1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步骤中加入焦亚硫酸钠</a:t>
            </a:r>
            <a:r>
              <a:rPr kumimoji="0" lang="en-US" altLang="zh-CN" sz="2400" kern="1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(Na</a:t>
            </a:r>
            <a:r>
              <a:rPr kumimoji="0" lang="en-US" altLang="zh-CN" sz="2400" kern="100" cap="none" spc="0" normalizeH="0" baseline="-2500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zh-CN" sz="2400" kern="1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lang="en-US" altLang="zh-CN" sz="2400" kern="100" cap="none" spc="0" normalizeH="0" baseline="-2500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zh-CN" sz="2400" kern="1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lang="en-US" altLang="zh-CN" sz="2400" kern="100" cap="none" spc="0" normalizeH="0" baseline="-2500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en-US" altLang="zh-CN" sz="2400" kern="1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zh-CN" altLang="zh-CN" sz="2400" kern="1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溶液，反应的</a:t>
            </a:r>
            <a:endParaRPr kumimoji="0" lang="en-US" altLang="zh-CN" sz="2400" kern="100" cap="none" spc="0" normalizeH="0" baseline="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defTabSz="914400" eaLnBrk="1" fontAlgn="ctr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400" kern="1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离子方程式为</a:t>
            </a:r>
            <a:r>
              <a:rPr kumimoji="0" lang="en-US" altLang="zh-CN" sz="2400" kern="1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_________________________________________________</a:t>
            </a:r>
            <a:r>
              <a:rPr kumimoji="0" lang="zh-CN" altLang="zh-CN" sz="2400" kern="1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0725" name="图片 13"/>
          <p:cNvSpPr>
            <a:spLocks noChangeAspect="1"/>
          </p:cNvSpPr>
          <p:nvPr/>
        </p:nvSpPr>
        <p:spPr>
          <a:xfrm>
            <a:off x="1847850" y="4891900"/>
            <a:ext cx="10344150" cy="792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8" name="矩形: 圆角 14"/>
          <p:cNvSpPr/>
          <p:nvPr/>
        </p:nvSpPr>
        <p:spPr bwMode="auto">
          <a:xfrm>
            <a:off x="8328155" y="1988900"/>
            <a:ext cx="2744788" cy="187325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752115" y="3316184"/>
            <a:ext cx="2165350" cy="1722120"/>
            <a:chOff x="13003" y="6298"/>
            <a:chExt cx="3410" cy="2712"/>
          </a:xfrm>
        </p:grpSpPr>
        <p:cxnSp>
          <p:nvCxnSpPr>
            <p:cNvPr id="3" name="直接箭头连接符 2"/>
            <p:cNvCxnSpPr/>
            <p:nvPr/>
          </p:nvCxnSpPr>
          <p:spPr>
            <a:xfrm flipV="1">
              <a:off x="13683" y="6298"/>
              <a:ext cx="454" cy="103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矩形: 圆角 14"/>
            <p:cNvSpPr/>
            <p:nvPr/>
          </p:nvSpPr>
          <p:spPr bwMode="auto">
            <a:xfrm>
              <a:off x="13003" y="7443"/>
              <a:ext cx="3410" cy="1475"/>
            </a:xfrm>
            <a:prstGeom prst="roundRect">
              <a:avLst/>
            </a:prstGeom>
            <a:noFill/>
            <a:ln w="1905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729" name="文本框 6"/>
            <p:cNvSpPr txBox="1"/>
            <p:nvPr/>
          </p:nvSpPr>
          <p:spPr>
            <a:xfrm>
              <a:off x="13228" y="7555"/>
              <a:ext cx="2950" cy="14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latin typeface="Times New Roman" panose="02020603050405020304" pitchFamily="18" charset="0"/>
                </a:rPr>
                <a:t>将铬钒渣中的</a:t>
              </a:r>
              <a:r>
                <a:rPr lang="en-US" altLang="zh-CN" b="1">
                  <a:latin typeface="Times New Roman" panose="02020603050405020304" pitchFamily="18" charset="0"/>
                </a:rPr>
                <a:t>Cr</a:t>
              </a:r>
              <a:r>
                <a:rPr lang="zh-CN" altLang="en-US" b="1">
                  <a:latin typeface="Times New Roman" panose="02020603050405020304" pitchFamily="18" charset="0"/>
                </a:rPr>
                <a:t>元素经处理得到的</a:t>
              </a:r>
              <a:r>
                <a:rPr lang="en-US" altLang="zh-CN" b="1">
                  <a:latin typeface="Times New Roman" panose="02020603050405020304" pitchFamily="18" charset="0"/>
                </a:rPr>
                <a:t>Cr</a:t>
              </a:r>
              <a:r>
                <a:rPr lang="en-US" altLang="zh-CN" b="1" baseline="-25000">
                  <a:latin typeface="Times New Roman" panose="02020603050405020304" pitchFamily="18" charset="0"/>
                </a:rPr>
                <a:t>2</a:t>
              </a:r>
              <a:r>
                <a:rPr lang="en-US" altLang="zh-CN" b="1">
                  <a:latin typeface="Times New Roman" panose="02020603050405020304" pitchFamily="18" charset="0"/>
                </a:rPr>
                <a:t>O</a:t>
              </a:r>
              <a:r>
                <a:rPr lang="en-US" altLang="zh-CN" b="1" baseline="-25000">
                  <a:latin typeface="Times New Roman" panose="02020603050405020304" pitchFamily="18" charset="0"/>
                </a:rPr>
                <a:t>7</a:t>
              </a:r>
              <a:r>
                <a:rPr lang="en-US" altLang="zh-CN" b="1" baseline="30000">
                  <a:latin typeface="Times New Roman" panose="02020603050405020304" pitchFamily="18" charset="0"/>
                </a:rPr>
                <a:t>2-</a:t>
              </a:r>
              <a:endParaRPr lang="zh-CN" altLang="en-US" b="1" baseline="30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191626" y="1425754"/>
            <a:ext cx="1959780" cy="635151"/>
            <a:chOff x="14475" y="2838"/>
            <a:chExt cx="3175" cy="1315"/>
          </a:xfrm>
        </p:grpSpPr>
        <p:cxnSp>
          <p:nvCxnSpPr>
            <p:cNvPr id="8" name="直接箭头连接符 7"/>
            <p:cNvCxnSpPr/>
            <p:nvPr/>
          </p:nvCxnSpPr>
          <p:spPr>
            <a:xfrm flipV="1">
              <a:off x="14475" y="3473"/>
              <a:ext cx="568" cy="68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: 圆角 14"/>
            <p:cNvSpPr/>
            <p:nvPr/>
          </p:nvSpPr>
          <p:spPr bwMode="auto">
            <a:xfrm>
              <a:off x="15115" y="2838"/>
              <a:ext cx="2423" cy="1203"/>
            </a:xfrm>
            <a:prstGeom prst="roundRect">
              <a:avLst/>
            </a:prstGeom>
            <a:noFill/>
            <a:ln w="1905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732" name="文本框 10"/>
            <p:cNvSpPr txBox="1"/>
            <p:nvPr/>
          </p:nvSpPr>
          <p:spPr>
            <a:xfrm>
              <a:off x="15270" y="2905"/>
              <a:ext cx="2380" cy="5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latin typeface="Times New Roman" panose="02020603050405020304" pitchFamily="18" charset="0"/>
                </a:rPr>
                <a:t>作还原剂</a:t>
              </a:r>
              <a:endParaRPr lang="zh-CN" altLang="en-US" b="1" baseline="30000">
                <a:latin typeface="Times New Roman" panose="02020603050405020304" pitchFamily="18" charset="0"/>
              </a:endParaRPr>
            </a:p>
          </p:txBody>
        </p:sp>
      </p:grpSp>
      <p:sp>
        <p:nvSpPr>
          <p:cNvPr id="12" name="AutoShape 22"/>
          <p:cNvSpPr/>
          <p:nvPr/>
        </p:nvSpPr>
        <p:spPr>
          <a:xfrm>
            <a:off x="10172036" y="4789972"/>
            <a:ext cx="1512887" cy="431800"/>
          </a:xfrm>
          <a:prstGeom prst="wedgeRectCallout">
            <a:avLst>
              <a:gd name="adj1" fmla="val 2796"/>
              <a:gd name="adj2" fmla="val -363833"/>
            </a:avLst>
          </a:prstGeom>
          <a:solidFill>
            <a:srgbClr val="CCFFCC"/>
          </a:solidFill>
          <a:ln w="38100" cap="flat" cmpd="sng">
            <a:solidFill>
              <a:srgbClr val="00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</a:rPr>
              <a:t>目标产物</a:t>
            </a:r>
          </a:p>
          <a:p>
            <a:pPr algn="ctr" eaLnBrk="1" hangingPunct="1"/>
            <a:endParaRPr lang="zh-CN" altLang="en-US" sz="2400">
              <a:solidFill>
                <a:srgbClr val="0066FF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9984270" y="2852960"/>
            <a:ext cx="1152525" cy="57626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927443" y="2021113"/>
            <a:ext cx="2231390" cy="923290"/>
            <a:chOff x="15270" y="4153"/>
            <a:chExt cx="3514" cy="1454"/>
          </a:xfrm>
        </p:grpSpPr>
        <p:cxnSp>
          <p:nvCxnSpPr>
            <p:cNvPr id="14" name="直接箭头连接符 13"/>
            <p:cNvCxnSpPr/>
            <p:nvPr/>
          </p:nvCxnSpPr>
          <p:spPr>
            <a:xfrm flipV="1">
              <a:off x="15270" y="5060"/>
              <a:ext cx="1020" cy="51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/>
            <p:cNvGrpSpPr/>
            <p:nvPr/>
          </p:nvGrpSpPr>
          <p:grpSpPr>
            <a:xfrm>
              <a:off x="16178" y="4153"/>
              <a:ext cx="2606" cy="1454"/>
              <a:chOff x="16178" y="4153"/>
              <a:chExt cx="2606" cy="1454"/>
            </a:xfrm>
          </p:grpSpPr>
          <p:sp>
            <p:nvSpPr>
              <p:cNvPr id="30736" name="文本框 14"/>
              <p:cNvSpPr txBox="1"/>
              <p:nvPr/>
            </p:nvSpPr>
            <p:spPr>
              <a:xfrm>
                <a:off x="16290" y="4153"/>
                <a:ext cx="2495" cy="14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b="1">
                    <a:latin typeface="Times New Roman" panose="02020603050405020304" pitchFamily="18" charset="0"/>
                  </a:rPr>
                  <a:t>得到</a:t>
                </a:r>
                <a:r>
                  <a:rPr lang="en-US" altLang="zh-CN" b="1">
                    <a:latin typeface="Times New Roman" panose="02020603050405020304" pitchFamily="18" charset="0"/>
                  </a:rPr>
                  <a:t>Cr</a:t>
                </a:r>
                <a:r>
                  <a:rPr lang="en-US" altLang="zh-CN" b="1" baseline="30000">
                    <a:latin typeface="Times New Roman" panose="02020603050405020304" pitchFamily="18" charset="0"/>
                  </a:rPr>
                  <a:t>3+</a:t>
                </a:r>
                <a:r>
                  <a:rPr lang="zh-CN" altLang="en-US" b="1">
                    <a:latin typeface="Times New Roman" panose="02020603050405020304" pitchFamily="18" charset="0"/>
                  </a:rPr>
                  <a:t>，通过调节</a:t>
                </a:r>
                <a:r>
                  <a:rPr lang="en-US" altLang="zh-CN" b="1">
                    <a:latin typeface="Times New Roman" panose="02020603050405020304" pitchFamily="18" charset="0"/>
                  </a:rPr>
                  <a:t>pH</a:t>
                </a:r>
                <a:r>
                  <a:rPr lang="zh-CN" altLang="en-US" b="1">
                    <a:latin typeface="Times New Roman" panose="02020603050405020304" pitchFamily="18" charset="0"/>
                  </a:rPr>
                  <a:t>得到</a:t>
                </a:r>
                <a:r>
                  <a:rPr lang="en-US" altLang="zh-CN" b="1">
                    <a:latin typeface="Times New Roman" panose="02020603050405020304" pitchFamily="18" charset="0"/>
                  </a:rPr>
                  <a:t>Cr(OH)</a:t>
                </a:r>
                <a:r>
                  <a:rPr lang="en-US" altLang="zh-CN" b="1" baseline="-25000">
                    <a:latin typeface="Times New Roman" panose="02020603050405020304" pitchFamily="18" charset="0"/>
                  </a:rPr>
                  <a:t>3</a:t>
                </a:r>
                <a:endParaRPr lang="zh-CN" altLang="en-US" b="1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矩形: 圆角 14"/>
              <p:cNvSpPr/>
              <p:nvPr/>
            </p:nvSpPr>
            <p:spPr bwMode="auto">
              <a:xfrm>
                <a:off x="16178" y="4268"/>
                <a:ext cx="2478" cy="1248"/>
              </a:xfrm>
              <a:prstGeom prst="roundRect">
                <a:avLst/>
              </a:prstGeom>
              <a:noFill/>
              <a:ln w="19050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738" name="文本框 16"/>
          <p:cNvSpPr txBox="1"/>
          <p:nvPr/>
        </p:nvSpPr>
        <p:spPr>
          <a:xfrm>
            <a:off x="4822824" y="73345"/>
            <a:ext cx="1827213" cy="584200"/>
          </a:xfrm>
          <a:prstGeom prst="rect">
            <a:avLst/>
          </a:prstGeom>
          <a:noFill/>
          <a:ln w="6350" cap="flat" cmpd="sng">
            <a:solidFill>
              <a:schemeClr val="tx1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</a:rPr>
              <a:t>真题示例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711765" y="6021161"/>
            <a:ext cx="57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</a:rPr>
              <a:t>2Cr</a:t>
            </a:r>
            <a:r>
              <a:rPr lang="en-US" altLang="zh-CN" sz="2000" b="1" baseline="-25000">
                <a:solidFill>
                  <a:srgbClr val="FF0000"/>
                </a:solidFill>
              </a:rPr>
              <a:t>2</a:t>
            </a:r>
            <a:r>
              <a:rPr lang="en-US" altLang="zh-CN" sz="2000" b="1">
                <a:solidFill>
                  <a:srgbClr val="FF0000"/>
                </a:solidFill>
              </a:rPr>
              <a:t>O</a:t>
            </a:r>
            <a:r>
              <a:rPr lang="en-US" altLang="zh-CN" sz="2000" b="1" baseline="-25000">
                <a:solidFill>
                  <a:srgbClr val="FF0000"/>
                </a:solidFill>
              </a:rPr>
              <a:t>7</a:t>
            </a:r>
            <a:r>
              <a:rPr lang="en-US" altLang="zh-CN" sz="2000" b="1" baseline="30000">
                <a:solidFill>
                  <a:srgbClr val="FF0000"/>
                </a:solidFill>
              </a:rPr>
              <a:t>2-</a:t>
            </a:r>
            <a:r>
              <a:rPr lang="en-US" altLang="zh-CN" sz="2000" b="1">
                <a:solidFill>
                  <a:srgbClr val="FF0000"/>
                </a:solidFill>
              </a:rPr>
              <a:t>+3S</a:t>
            </a:r>
            <a:r>
              <a:rPr lang="en-US" altLang="zh-CN" sz="2000" b="1" baseline="-25000">
                <a:solidFill>
                  <a:srgbClr val="FF0000"/>
                </a:solidFill>
              </a:rPr>
              <a:t>2</a:t>
            </a:r>
            <a:r>
              <a:rPr lang="en-US" altLang="zh-CN" sz="2000" b="1">
                <a:solidFill>
                  <a:srgbClr val="FF0000"/>
                </a:solidFill>
              </a:rPr>
              <a:t>O</a:t>
            </a:r>
            <a:r>
              <a:rPr lang="en-US" altLang="zh-CN" sz="2000" b="1" baseline="-25000">
                <a:solidFill>
                  <a:srgbClr val="FF0000"/>
                </a:solidFill>
              </a:rPr>
              <a:t>5</a:t>
            </a:r>
            <a:r>
              <a:rPr lang="en-US" altLang="zh-CN" sz="2000" b="1" baseline="30000">
                <a:solidFill>
                  <a:srgbClr val="FF0000"/>
                </a:solidFill>
              </a:rPr>
              <a:t>2-</a:t>
            </a:r>
            <a:r>
              <a:rPr lang="en-US" altLang="zh-CN" sz="2000" b="1">
                <a:solidFill>
                  <a:srgbClr val="FF0000"/>
                </a:solidFill>
              </a:rPr>
              <a:t>+10H</a:t>
            </a:r>
            <a:r>
              <a:rPr lang="en-US" altLang="zh-CN" sz="2000" b="1" baseline="30000">
                <a:solidFill>
                  <a:srgbClr val="FF0000"/>
                </a:solidFill>
              </a:rPr>
              <a:t>+</a:t>
            </a:r>
            <a:r>
              <a:rPr lang="en-US" altLang="zh-CN" sz="2000" b="1">
                <a:solidFill>
                  <a:srgbClr val="FF0000"/>
                </a:solidFill>
              </a:rPr>
              <a:t>=4Cr</a:t>
            </a:r>
            <a:r>
              <a:rPr lang="en-US" altLang="zh-CN" sz="2000" b="1" baseline="30000">
                <a:solidFill>
                  <a:srgbClr val="FF0000"/>
                </a:solidFill>
              </a:rPr>
              <a:t>3+</a:t>
            </a:r>
            <a:r>
              <a:rPr lang="en-US" altLang="zh-CN" sz="2000" b="1">
                <a:solidFill>
                  <a:srgbClr val="FF0000"/>
                </a:solidFill>
              </a:rPr>
              <a:t>+6SO</a:t>
            </a:r>
            <a:r>
              <a:rPr lang="en-US" altLang="zh-CN" sz="2000" b="1" baseline="-25000">
                <a:solidFill>
                  <a:srgbClr val="FF0000"/>
                </a:solidFill>
              </a:rPr>
              <a:t>4</a:t>
            </a:r>
            <a:r>
              <a:rPr lang="en-US" altLang="zh-CN" sz="2000" b="1" baseline="30000">
                <a:solidFill>
                  <a:srgbClr val="FF0000"/>
                </a:solidFill>
              </a:rPr>
              <a:t>2-</a:t>
            </a:r>
            <a:r>
              <a:rPr lang="en-US" altLang="zh-CN" sz="2000" b="1">
                <a:solidFill>
                  <a:srgbClr val="FF0000"/>
                </a:solidFill>
              </a:rPr>
              <a:t>+5H</a:t>
            </a:r>
            <a:r>
              <a:rPr lang="en-US" altLang="zh-CN" sz="2000" b="1" baseline="-25000">
                <a:solidFill>
                  <a:srgbClr val="FF0000"/>
                </a:solidFill>
              </a:rPr>
              <a:t>2</a:t>
            </a:r>
            <a:r>
              <a:rPr lang="en-US" altLang="zh-CN" sz="2000" b="1">
                <a:solidFill>
                  <a:srgbClr val="FF0000"/>
                </a:solidFill>
              </a:rPr>
              <a:t>O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A348BD6-BE05-CBC3-7509-A0B71A2DF8FA}"/>
              </a:ext>
            </a:extLst>
          </p:cNvPr>
          <p:cNvSpPr txBox="1"/>
          <p:nvPr/>
        </p:nvSpPr>
        <p:spPr>
          <a:xfrm>
            <a:off x="90408" y="4112864"/>
            <a:ext cx="1136348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>
              <a:spcBef>
                <a:spcPts val="250"/>
              </a:spcBef>
              <a:spcAft>
                <a:spcPts val="250"/>
              </a:spcAft>
            </a:pPr>
            <a:r>
              <a:rPr lang="en-US" altLang="zh-CN" sz="2400" kern="100" dirty="0">
                <a:solidFill>
                  <a:srgbClr val="00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(1)</a:t>
            </a:r>
            <a:r>
              <a:rPr lang="zh-CN" altLang="zh-CN" sz="2400" kern="100" dirty="0">
                <a:solidFill>
                  <a:srgbClr val="00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煅烧过程中，钒和铬被氧化为相应的最高价含氧酸盐，</a:t>
            </a:r>
            <a:endParaRPr lang="en-US" altLang="zh-CN" sz="2400" kern="100" dirty="0">
              <a:solidFill>
                <a:srgbClr val="000000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  <a:p>
            <a:pPr algn="l" fontAlgn="ctr">
              <a:spcBef>
                <a:spcPts val="250"/>
              </a:spcBef>
              <a:spcAft>
                <a:spcPts val="250"/>
              </a:spcAft>
            </a:pPr>
            <a:r>
              <a:rPr lang="zh-CN" altLang="zh-CN" sz="2400" kern="100" dirty="0">
                <a:solidFill>
                  <a:srgbClr val="00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其中含铬化合物主要</a:t>
            </a:r>
            <a:endParaRPr lang="en-US" altLang="zh-CN" sz="2400" kern="100" dirty="0">
              <a:solidFill>
                <a:srgbClr val="000000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  <a:p>
            <a:pPr algn="l" fontAlgn="ctr">
              <a:spcBef>
                <a:spcPts val="250"/>
              </a:spcBef>
              <a:spcAft>
                <a:spcPts val="250"/>
              </a:spcAft>
            </a:pPr>
            <a:r>
              <a:rPr lang="zh-CN" altLang="zh-CN" sz="2400" kern="100" dirty="0">
                <a:solidFill>
                  <a:srgbClr val="00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为</a:t>
            </a:r>
            <a:r>
              <a:rPr lang="en-US" altLang="zh-CN" sz="2400" u="sng" kern="100" dirty="0">
                <a:solidFill>
                  <a:srgbClr val="00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        </a:t>
            </a:r>
            <a:r>
              <a:rPr lang="en-US" altLang="zh-CN" sz="2400" kern="100" dirty="0">
                <a:solidFill>
                  <a:srgbClr val="00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sz="2400" kern="100" dirty="0">
                <a:solidFill>
                  <a:srgbClr val="00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填化学式</a:t>
            </a:r>
            <a:r>
              <a:rPr lang="en-US" altLang="zh-CN" sz="2400" kern="100" dirty="0">
                <a:solidFill>
                  <a:srgbClr val="00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zh-CN" sz="2400" kern="100" dirty="0">
                <a:solidFill>
                  <a:srgbClr val="00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36CA88A-D92D-85DB-41DE-3DECC053D1A6}"/>
              </a:ext>
            </a:extLst>
          </p:cNvPr>
          <p:cNvSpPr txBox="1"/>
          <p:nvPr/>
        </p:nvSpPr>
        <p:spPr>
          <a:xfrm>
            <a:off x="607208" y="4980288"/>
            <a:ext cx="1005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kern="100">
                <a:solidFill>
                  <a:srgbClr val="FF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Na</a:t>
            </a:r>
            <a:r>
              <a:rPr lang="en-US" altLang="zh-CN" kern="100" baseline="-25000">
                <a:solidFill>
                  <a:srgbClr val="FF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kern="100">
                <a:solidFill>
                  <a:srgbClr val="FF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CrO</a:t>
            </a:r>
            <a:r>
              <a:rPr lang="en-US" altLang="zh-CN" kern="100" baseline="-25000">
                <a:solidFill>
                  <a:srgbClr val="FF00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4</a:t>
            </a:r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326DE09-5CE4-555D-D714-2AFF39D1E8DE}"/>
              </a:ext>
            </a:extLst>
          </p:cNvPr>
          <p:cNvSpPr txBox="1"/>
          <p:nvPr/>
        </p:nvSpPr>
        <p:spPr>
          <a:xfrm>
            <a:off x="461527" y="182546"/>
            <a:ext cx="2232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kern="10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氧化还原型</a:t>
            </a:r>
            <a:endParaRPr lang="zh-CN" altLang="en-US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69445" y="3209206"/>
            <a:ext cx="1619157" cy="719625"/>
          </a:xfrm>
          <a:prstGeom prst="rect">
            <a:avLst/>
          </a:prstGeom>
          <a:solidFill>
            <a:srgbClr val="005D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原料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预处理</a:t>
            </a:r>
          </a:p>
        </p:txBody>
      </p:sp>
      <p:sp>
        <p:nvSpPr>
          <p:cNvPr id="3" name="矩形 2"/>
          <p:cNvSpPr/>
          <p:nvPr/>
        </p:nvSpPr>
        <p:spPr>
          <a:xfrm>
            <a:off x="5196548" y="3209206"/>
            <a:ext cx="1619157" cy="719625"/>
          </a:xfrm>
          <a:prstGeom prst="rect">
            <a:avLst/>
          </a:prstGeom>
          <a:solidFill>
            <a:srgbClr val="005D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核心化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学反应</a:t>
            </a:r>
          </a:p>
        </p:txBody>
      </p:sp>
      <p:sp>
        <p:nvSpPr>
          <p:cNvPr id="4" name="矩形 3"/>
          <p:cNvSpPr/>
          <p:nvPr/>
        </p:nvSpPr>
        <p:spPr>
          <a:xfrm>
            <a:off x="10407314" y="3209206"/>
            <a:ext cx="1619157" cy="71962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获取产品</a:t>
            </a:r>
          </a:p>
        </p:txBody>
      </p:sp>
      <p:sp>
        <p:nvSpPr>
          <p:cNvPr id="5" name="矩形 4"/>
          <p:cNvSpPr/>
          <p:nvPr/>
        </p:nvSpPr>
        <p:spPr>
          <a:xfrm>
            <a:off x="7823292" y="3209206"/>
            <a:ext cx="1619157" cy="719625"/>
          </a:xfrm>
          <a:prstGeom prst="rect">
            <a:avLst/>
          </a:prstGeom>
          <a:solidFill>
            <a:srgbClr val="005D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分离提纯</a:t>
            </a:r>
          </a:p>
        </p:txBody>
      </p:sp>
      <p:sp>
        <p:nvSpPr>
          <p:cNvPr id="6" name="燕尾形箭头 5"/>
          <p:cNvSpPr/>
          <p:nvPr/>
        </p:nvSpPr>
        <p:spPr>
          <a:xfrm>
            <a:off x="4405313" y="3478081"/>
            <a:ext cx="539750" cy="287338"/>
          </a:xfrm>
          <a:prstGeom prst="notchedRightArrow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燕尾形箭头 7"/>
          <p:cNvSpPr/>
          <p:nvPr/>
        </p:nvSpPr>
        <p:spPr>
          <a:xfrm>
            <a:off x="7067550" y="3508244"/>
            <a:ext cx="539750" cy="288925"/>
          </a:xfrm>
          <a:prstGeom prst="notchedRightArrow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燕尾形箭头 10"/>
          <p:cNvSpPr/>
          <p:nvPr/>
        </p:nvSpPr>
        <p:spPr>
          <a:xfrm>
            <a:off x="9658350" y="3478081"/>
            <a:ext cx="539750" cy="287338"/>
          </a:xfrm>
          <a:prstGeom prst="notchedRightArrow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文本框 14"/>
          <p:cNvSpPr txBox="1"/>
          <p:nvPr/>
        </p:nvSpPr>
        <p:spPr>
          <a:xfrm>
            <a:off x="2497138" y="2614481"/>
            <a:ext cx="1892300" cy="495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algn="ctr" defTabSz="914400" eaLnBrk="1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原料的预处理</a:t>
            </a:r>
          </a:p>
        </p:txBody>
      </p:sp>
      <p:sp>
        <p:nvSpPr>
          <p:cNvPr id="16" name="文本框 14"/>
          <p:cNvSpPr txBox="1"/>
          <p:nvPr/>
        </p:nvSpPr>
        <p:spPr>
          <a:xfrm>
            <a:off x="5016500" y="2543044"/>
            <a:ext cx="2098675" cy="495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algn="ctr" defTabSz="914400" eaLnBrk="1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反应条件的控制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5057835" y="4066547"/>
            <a:ext cx="2506345" cy="2151380"/>
            <a:chOff x="8033" y="5450"/>
            <a:chExt cx="3947" cy="3388"/>
          </a:xfrm>
        </p:grpSpPr>
        <p:sp>
          <p:nvSpPr>
            <p:cNvPr id="17" name="文本框 14"/>
            <p:cNvSpPr txBox="1"/>
            <p:nvPr/>
          </p:nvSpPr>
          <p:spPr>
            <a:xfrm>
              <a:off x="8033" y="5450"/>
              <a:ext cx="2980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(1) </a:t>
              </a:r>
              <a:r>
                <a:rPr kumimoji="0" lang="zh-CN" altLang="en-US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氧化</a:t>
              </a:r>
              <a:r>
                <a:rPr kumimoji="0" lang="en-US" altLang="zh-CN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/</a:t>
              </a:r>
              <a:r>
                <a:rPr kumimoji="0" lang="zh-CN" altLang="en-US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还原</a:t>
              </a:r>
            </a:p>
          </p:txBody>
        </p:sp>
        <p:sp>
          <p:nvSpPr>
            <p:cNvPr id="18" name="文本框 14"/>
            <p:cNvSpPr txBox="1"/>
            <p:nvPr/>
          </p:nvSpPr>
          <p:spPr>
            <a:xfrm>
              <a:off x="8035" y="5992"/>
              <a:ext cx="3945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(2) pH</a:t>
              </a:r>
              <a:r>
                <a:rPr kumimoji="0" lang="zh-CN" altLang="en-US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值的调节</a:t>
              </a:r>
            </a:p>
          </p:txBody>
        </p:sp>
        <p:sp>
          <p:nvSpPr>
            <p:cNvPr id="19" name="文本框 14"/>
            <p:cNvSpPr txBox="1"/>
            <p:nvPr/>
          </p:nvSpPr>
          <p:spPr>
            <a:xfrm>
              <a:off x="8083" y="6547"/>
              <a:ext cx="3218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(3) </a:t>
              </a:r>
              <a:r>
                <a:rPr kumimoji="0" lang="zh-CN" altLang="en-US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温度的控制</a:t>
              </a:r>
            </a:p>
          </p:txBody>
        </p:sp>
        <p:sp>
          <p:nvSpPr>
            <p:cNvPr id="20" name="文本框 14"/>
            <p:cNvSpPr txBox="1"/>
            <p:nvPr/>
          </p:nvSpPr>
          <p:spPr>
            <a:xfrm>
              <a:off x="8034" y="7130"/>
              <a:ext cx="3218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(4) </a:t>
              </a:r>
              <a:r>
                <a:rPr kumimoji="0" lang="zh-CN" altLang="en-US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防氧化</a:t>
              </a:r>
            </a:p>
          </p:txBody>
        </p:sp>
        <p:sp>
          <p:nvSpPr>
            <p:cNvPr id="21" name="文本框 14"/>
            <p:cNvSpPr txBox="1"/>
            <p:nvPr/>
          </p:nvSpPr>
          <p:spPr>
            <a:xfrm>
              <a:off x="8064" y="7700"/>
              <a:ext cx="3218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(5) </a:t>
              </a:r>
              <a:r>
                <a:rPr kumimoji="0" lang="zh-CN" altLang="en-US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防水解</a:t>
              </a:r>
            </a:p>
          </p:txBody>
        </p:sp>
        <p:sp>
          <p:nvSpPr>
            <p:cNvPr id="22" name="文本框 14"/>
            <p:cNvSpPr txBox="1"/>
            <p:nvPr/>
          </p:nvSpPr>
          <p:spPr>
            <a:xfrm>
              <a:off x="8065" y="8208"/>
              <a:ext cx="3218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(6) </a:t>
              </a:r>
              <a:r>
                <a:rPr kumimoji="0" lang="zh-CN" altLang="en-US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防分解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462213" y="4013386"/>
            <a:ext cx="2562860" cy="2258060"/>
            <a:chOff x="3909" y="5337"/>
            <a:chExt cx="4036" cy="3556"/>
          </a:xfrm>
        </p:grpSpPr>
        <p:sp>
          <p:nvSpPr>
            <p:cNvPr id="15" name="文本框 14"/>
            <p:cNvSpPr txBox="1"/>
            <p:nvPr/>
          </p:nvSpPr>
          <p:spPr>
            <a:xfrm>
              <a:off x="3909" y="7344"/>
              <a:ext cx="3945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(4) 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碱洗</a:t>
              </a: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,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酸浸</a:t>
              </a: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,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碱浸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3955" y="5337"/>
              <a:ext cx="3990" cy="3556"/>
              <a:chOff x="3955" y="5337"/>
              <a:chExt cx="3990" cy="3556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3955" y="5337"/>
                <a:ext cx="2983" cy="7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914400" eaLnBrk="1" hangingPunct="1">
                  <a:lnSpc>
                    <a:spcPct val="150000"/>
                  </a:lnSpc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(1) </a:t>
                </a:r>
                <a:r>
                  <a:rPr kumimoji="0" lang="zh-CN" altLang="en-US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粉碎</a:t>
                </a:r>
                <a:r>
                  <a:rPr kumimoji="0" lang="en-US" altLang="zh-CN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,</a:t>
                </a:r>
                <a:r>
                  <a:rPr kumimoji="0" lang="zh-CN" altLang="en-US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研磨</a:t>
                </a:r>
              </a:p>
            </p:txBody>
          </p:sp>
          <p:sp>
            <p:nvSpPr>
              <p:cNvPr id="14" name="文本框 14"/>
              <p:cNvSpPr txBox="1"/>
              <p:nvPr/>
            </p:nvSpPr>
            <p:spPr>
              <a:xfrm>
                <a:off x="3955" y="6740"/>
                <a:ext cx="3945" cy="7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914400" eaLnBrk="1" hangingPunct="1">
                  <a:lnSpc>
                    <a:spcPct val="150000"/>
                  </a:lnSpc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(3) </a:t>
                </a:r>
                <a:r>
                  <a:rPr kumimoji="0" lang="zh-CN" altLang="en-US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煅烧</a:t>
                </a:r>
                <a:r>
                  <a:rPr kumimoji="0" lang="en-US" altLang="zh-CN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,</a:t>
                </a:r>
                <a:r>
                  <a:rPr kumimoji="0" lang="zh-CN" altLang="en-US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灼烧</a:t>
                </a:r>
                <a:r>
                  <a:rPr kumimoji="0" lang="en-US" altLang="zh-CN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,</a:t>
                </a:r>
                <a:r>
                  <a:rPr kumimoji="0" lang="zh-CN" altLang="en-US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焙烧</a:t>
                </a:r>
              </a:p>
            </p:txBody>
          </p:sp>
          <p:sp>
            <p:nvSpPr>
              <p:cNvPr id="33" name="文本框 14"/>
              <p:cNvSpPr txBox="1"/>
              <p:nvPr/>
            </p:nvSpPr>
            <p:spPr>
              <a:xfrm>
                <a:off x="4000" y="8113"/>
                <a:ext cx="3945" cy="7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914400" eaLnBrk="1" hangingPunct="1">
                  <a:lnSpc>
                    <a:spcPct val="150000"/>
                  </a:lnSpc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(5) </a:t>
                </a:r>
                <a:r>
                  <a:rPr kumimoji="0" lang="zh-CN" altLang="en-US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浸出率的提高</a:t>
                </a:r>
              </a:p>
            </p:txBody>
          </p:sp>
          <p:sp>
            <p:nvSpPr>
              <p:cNvPr id="35" name="文本框 14"/>
              <p:cNvSpPr txBox="1"/>
              <p:nvPr/>
            </p:nvSpPr>
            <p:spPr>
              <a:xfrm>
                <a:off x="4025" y="6113"/>
                <a:ext cx="2018" cy="7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914400" eaLnBrk="1" hangingPunct="1">
                  <a:lnSpc>
                    <a:spcPct val="150000"/>
                  </a:lnSpc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(2) </a:t>
                </a:r>
                <a:r>
                  <a:rPr kumimoji="0" lang="zh-CN" altLang="en-US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搅拌</a:t>
                </a:r>
              </a:p>
            </p:txBody>
          </p:sp>
        </p:grpSp>
      </p:grpSp>
      <p:sp>
        <p:nvSpPr>
          <p:cNvPr id="36" name="矩形 35"/>
          <p:cNvSpPr/>
          <p:nvPr/>
        </p:nvSpPr>
        <p:spPr>
          <a:xfrm>
            <a:off x="158612" y="3190141"/>
            <a:ext cx="1619157" cy="7196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原料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燕尾形箭头 5"/>
          <p:cNvSpPr/>
          <p:nvPr/>
        </p:nvSpPr>
        <p:spPr>
          <a:xfrm>
            <a:off x="1922463" y="3406644"/>
            <a:ext cx="539750" cy="287338"/>
          </a:xfrm>
          <a:prstGeom prst="notchedRightArrow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0" y="4198171"/>
            <a:ext cx="3383280" cy="1862455"/>
            <a:chOff x="0" y="5060"/>
            <a:chExt cx="5328" cy="2933"/>
          </a:xfrm>
        </p:grpSpPr>
        <p:sp>
          <p:nvSpPr>
            <p:cNvPr id="38" name="文本框 37"/>
            <p:cNvSpPr txBox="1"/>
            <p:nvPr/>
          </p:nvSpPr>
          <p:spPr>
            <a:xfrm>
              <a:off x="0" y="5060"/>
              <a:ext cx="5328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(1)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自然资源开发利用</a:t>
              </a:r>
              <a:endParaRPr kumimoji="0" lang="zh-CN" altLang="en-US" sz="20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39" name="文本框 14"/>
            <p:cNvSpPr txBox="1"/>
            <p:nvPr/>
          </p:nvSpPr>
          <p:spPr>
            <a:xfrm>
              <a:off x="0" y="7213"/>
              <a:ext cx="4533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(3)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物质的制备和净化</a:t>
              </a:r>
              <a:endParaRPr kumimoji="0" lang="zh-CN" altLang="en-US" sz="20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40" name="文本框 14"/>
            <p:cNvSpPr txBox="1"/>
            <p:nvPr/>
          </p:nvSpPr>
          <p:spPr>
            <a:xfrm>
              <a:off x="15" y="6080"/>
              <a:ext cx="4648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(2)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废弃资源回收利用</a:t>
              </a:r>
              <a:endParaRPr kumimoji="0" lang="zh-CN" altLang="en-US" sz="20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5DB2C59-DA01-4408-6B5F-D15BFB0D0FF5}"/>
              </a:ext>
            </a:extLst>
          </p:cNvPr>
          <p:cNvSpPr txBox="1"/>
          <p:nvPr/>
        </p:nvSpPr>
        <p:spPr>
          <a:xfrm>
            <a:off x="9525" y="843020"/>
            <a:ext cx="11304784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>【</a:t>
            </a:r>
            <a:r>
              <a:rPr lang="zh-CN" altLang="en-US" sz="200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>解题策略</a:t>
            </a:r>
            <a:r>
              <a:rPr lang="en-US" altLang="zh-CN" sz="200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>】</a:t>
            </a:r>
            <a:r>
              <a:rPr kumimoji="0" lang="en-US" altLang="zh-CN" sz="2000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</a:t>
            </a:r>
            <a:r>
              <a:rPr kumimoji="0" lang="zh-CN" altLang="en-US" sz="20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氧化还原反应：    ①遵循氧化还原反应规律：</a:t>
            </a:r>
            <a:r>
              <a:rPr lang="en-US" altLang="zh-CN" sz="2000" kern="10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000" kern="10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氧化剂</a:t>
            </a:r>
            <a:r>
              <a:rPr lang="en-US" altLang="zh-CN" sz="2000" kern="10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zh-CN" sz="2000" kern="10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还原剂</a:t>
            </a:r>
            <a:r>
              <a:rPr lang="en-US" altLang="zh-CN" sz="2000" kern="10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zh-CN" sz="2000" kern="10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还原产物</a:t>
            </a:r>
            <a:r>
              <a:rPr lang="en-US" altLang="zh-CN" sz="2000" kern="10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zh-CN" sz="2000" kern="10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氧化产物</a:t>
            </a:r>
            <a:r>
              <a:rPr lang="en-US" altLang="zh-CN" sz="2000" kern="10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endParaRPr kumimoji="0" lang="en-US" altLang="zh-CN" sz="2000" b="1" kern="1200" cap="none" spc="0" normalizeH="0" baseline="0" noProof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defTabSz="914400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 b="1">
                <a:ea typeface="+mn-ea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kumimoji="0" lang="zh-CN" altLang="en-US" sz="20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②三个守恒：电子守恒、原子守恒、电荷守恒</a:t>
            </a:r>
          </a:p>
          <a:p>
            <a:pPr marR="0" defTabSz="914400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</a:t>
            </a:r>
            <a:r>
              <a:rPr kumimoji="0" lang="zh-CN" altLang="en-US" sz="20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非氧化还原反应： ①物质性质      ②元素守恒</a:t>
            </a:r>
            <a:endParaRPr kumimoji="0" lang="en-US" altLang="zh-CN" sz="2000" b="1" kern="1200" cap="none" spc="0" normalizeH="0" baseline="0" noProof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defTabSz="914400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关注箭头的指向： 箭头指入</a:t>
            </a:r>
            <a:r>
              <a:rPr kumimoji="0" lang="en-US" altLang="zh-CN" sz="20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——</a:t>
            </a:r>
            <a:r>
              <a:rPr kumimoji="0" lang="zh-CN" altLang="en-US" sz="20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反应物；箭头指出</a:t>
            </a:r>
            <a:r>
              <a:rPr kumimoji="0" lang="en-US" altLang="zh-CN" sz="20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——</a:t>
            </a:r>
            <a:r>
              <a:rPr kumimoji="0" lang="zh-CN" altLang="en-US" sz="20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生成物； 箭头回指</a:t>
            </a:r>
            <a:r>
              <a:rPr kumimoji="0" lang="en-US" altLang="zh-CN" sz="20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——</a:t>
            </a:r>
            <a:r>
              <a:rPr kumimoji="0" lang="zh-CN" altLang="en-US" sz="20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循环物</a:t>
            </a:r>
          </a:p>
          <a:p>
            <a:pPr marR="0" defTabSz="914400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1" kern="1200" cap="none" spc="0" normalizeH="0" baseline="0" noProof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TextBox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691E188-5542-326D-4F49-90C26FFCFAD6}"/>
              </a:ext>
            </a:extLst>
          </p:cNvPr>
          <p:cNvSpPr txBox="1"/>
          <p:nvPr/>
        </p:nvSpPr>
        <p:spPr>
          <a:xfrm>
            <a:off x="0" y="-9734"/>
            <a:ext cx="676847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考点（二）</a:t>
            </a:r>
            <a:r>
              <a:rPr kumimoji="0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——</a:t>
            </a:r>
            <a:r>
              <a:rPr kumimoji="0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核心化学反应书写</a:t>
            </a:r>
            <a:endParaRPr kumimoji="0" lang="zh-CN" altLang="en-US" sz="2800" b="1" kern="1200" cap="none" spc="0" normalizeH="0" baseline="0" noProof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510210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51486C4-4A7C-DFA4-2054-B943FBB06063}"/>
              </a:ext>
            </a:extLst>
          </p:cNvPr>
          <p:cNvSpPr txBox="1"/>
          <p:nvPr/>
        </p:nvSpPr>
        <p:spPr>
          <a:xfrm>
            <a:off x="6033000" y="560325"/>
            <a:ext cx="1627369" cy="523220"/>
          </a:xfrm>
          <a:prstGeom prst="rect">
            <a:avLst/>
          </a:prstGeom>
          <a:noFill/>
          <a:ln w="6350" cap="flat" cmpd="sng">
            <a:solidFill>
              <a:schemeClr val="tx1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</a:rPr>
              <a:t>真题示例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B1B7B67-6D97-CD52-3EAF-444495FA2A14}"/>
              </a:ext>
            </a:extLst>
          </p:cNvPr>
          <p:cNvSpPr txBox="1"/>
          <p:nvPr/>
        </p:nvSpPr>
        <p:spPr>
          <a:xfrm>
            <a:off x="235530" y="1131901"/>
            <a:ext cx="113634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fontAlgn="ctr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kumimoji="0" lang="en-US" altLang="zh-CN" sz="2400" b="1" kern="1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2023·</a:t>
            </a:r>
            <a:r>
              <a:rPr kumimoji="0" lang="zh-CN" altLang="zh-CN" sz="2400" b="1" kern="1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新课标卷）铬和钒具有广泛用途。铬钒渣中铬和钒以低价态含氧酸盐形式存在，主要杂质为铁、铝、硅、磷等的化合物，从铬钒渣中分离提取铬和钒的一种流程如下图所示：</a:t>
            </a:r>
          </a:p>
        </p:txBody>
      </p:sp>
      <p:pic>
        <p:nvPicPr>
          <p:cNvPr id="17" name="图片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5951AF2-87AA-0E2C-09F5-D2C36E2AF45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4154" y="2256121"/>
            <a:ext cx="9216641" cy="21682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椭圆 2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2C7870B-10B7-F5C8-62EA-FB5928306A8D}"/>
              </a:ext>
            </a:extLst>
          </p:cNvPr>
          <p:cNvSpPr/>
          <p:nvPr/>
        </p:nvSpPr>
        <p:spPr>
          <a:xfrm>
            <a:off x="4183721" y="2506301"/>
            <a:ext cx="1424311" cy="20469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4074859-D183-706D-041F-C6B5B8CD91DA}"/>
              </a:ext>
            </a:extLst>
          </p:cNvPr>
          <p:cNvSpPr txBox="1"/>
          <p:nvPr/>
        </p:nvSpPr>
        <p:spPr>
          <a:xfrm>
            <a:off x="623620" y="5691055"/>
            <a:ext cx="93606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>
              <a:lnSpc>
                <a:spcPct val="15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altLang="zh-CN" sz="2000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(3)“</a:t>
            </a:r>
            <a:r>
              <a:rPr lang="zh-CN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沉淀</a:t>
            </a:r>
            <a:r>
              <a:rPr lang="en-US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步骤调</a:t>
            </a:r>
            <a:r>
              <a:rPr lang="en-US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到弱碱性，主要除去的杂质是</a:t>
            </a:r>
            <a:r>
              <a:rPr lang="en-US" altLang="zh-CN" sz="2000" u="sng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</a:t>
            </a:r>
            <a:r>
              <a:rPr lang="zh-CN" alt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760C886-30FD-AEEA-6358-03B8D3CA035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r="88146" b="19427"/>
          <a:stretch>
            <a:fillRect/>
          </a:stretch>
        </p:blipFill>
        <p:spPr>
          <a:xfrm>
            <a:off x="6624445" y="5824386"/>
            <a:ext cx="1035924" cy="32105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DEFD105-1B09-D54B-9ADF-D1B252E38F3B}"/>
              </a:ext>
            </a:extLst>
          </p:cNvPr>
          <p:cNvGrpSpPr/>
          <p:nvPr/>
        </p:nvGrpSpPr>
        <p:grpSpPr>
          <a:xfrm>
            <a:off x="3751921" y="3890019"/>
            <a:ext cx="2165350" cy="1656528"/>
            <a:chOff x="13003" y="6648"/>
            <a:chExt cx="3410" cy="2270"/>
          </a:xfrm>
        </p:grpSpPr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4B0E7E4-B444-B4DB-0081-A726B35AF062}"/>
                </a:ext>
              </a:extLst>
            </p:cNvPr>
            <p:cNvCxnSpPr/>
            <p:nvPr/>
          </p:nvCxnSpPr>
          <p:spPr>
            <a:xfrm flipV="1">
              <a:off x="13683" y="6648"/>
              <a:ext cx="568" cy="68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: 圆角 1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2DFE86F-6E1B-AE3A-739C-E8F4736A964B}"/>
                </a:ext>
              </a:extLst>
            </p:cNvPr>
            <p:cNvSpPr/>
            <p:nvPr/>
          </p:nvSpPr>
          <p:spPr bwMode="auto">
            <a:xfrm>
              <a:off x="13003" y="7443"/>
              <a:ext cx="3410" cy="1475"/>
            </a:xfrm>
            <a:prstGeom prst="roundRect">
              <a:avLst/>
            </a:prstGeom>
            <a:noFill/>
            <a:ln w="1905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文本框 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A04B248-5795-1316-5370-4A072DCBF7D6}"/>
                </a:ext>
              </a:extLst>
            </p:cNvPr>
            <p:cNvSpPr txBox="1"/>
            <p:nvPr/>
          </p:nvSpPr>
          <p:spPr>
            <a:xfrm>
              <a:off x="13228" y="7555"/>
              <a:ext cx="2950" cy="11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latin typeface="Times New Roman" panose="02020603050405020304" pitchFamily="18" charset="0"/>
                </a:rPr>
                <a:t>将铬钒渣中的</a:t>
              </a:r>
              <a:r>
                <a:rPr lang="en-US" altLang="zh-CN">
                  <a:latin typeface="Times New Roman" panose="02020603050405020304" pitchFamily="18" charset="0"/>
                </a:rPr>
                <a:t>Al</a:t>
              </a:r>
              <a:r>
                <a:rPr lang="zh-CN" altLang="en-US" b="1">
                  <a:latin typeface="Times New Roman" panose="02020603050405020304" pitchFamily="18" charset="0"/>
                </a:rPr>
                <a:t>元素经处理得到的</a:t>
              </a:r>
              <a:r>
                <a:rPr lang="en-US" altLang="zh-CN">
                  <a:latin typeface="Times New Roman" panose="02020603050405020304" pitchFamily="18" charset="0"/>
                </a:rPr>
                <a:t>NaAlO</a:t>
              </a:r>
              <a:r>
                <a:rPr lang="en-US" altLang="zh-CN" baseline="-25000">
                  <a:latin typeface="Times New Roman" panose="02020603050405020304" pitchFamily="18" charset="0"/>
                </a:rPr>
                <a:t>2</a:t>
              </a:r>
              <a:endParaRPr lang="zh-CN" altLang="en-US" baseline="-25000">
                <a:latin typeface="Times New Roman" panose="02020603050405020304" pitchFamily="18" charset="0"/>
              </a:endParaRPr>
            </a:p>
          </p:txBody>
        </p:sp>
      </p:grpSp>
      <p:sp>
        <p:nvSpPr>
          <p:cNvPr id="25" name="TextBox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3B64C12-F5DD-A079-D9B5-336E0CF78B8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7974"/>
            <a:ext cx="583247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latin typeface="+mn-ea"/>
                <a:ea typeface="+mn-ea"/>
                <a:cs typeface="+mn-cs"/>
              </a:rPr>
              <a:t>考点（三）</a:t>
            </a:r>
            <a:r>
              <a:rPr kumimoji="0" lang="en-US" altLang="zh-CN" sz="2800" b="1" kern="1200" cap="none" spc="0" normalizeH="0" baseline="0" noProof="0" dirty="0">
                <a:latin typeface="+mn-ea"/>
                <a:ea typeface="+mn-ea"/>
                <a:cs typeface="+mn-cs"/>
              </a:rPr>
              <a:t>——</a:t>
            </a:r>
            <a:r>
              <a:rPr kumimoji="0" lang="zh-CN" altLang="en-US" sz="2800" b="1" kern="1200" cap="none" spc="0" normalizeH="0" baseline="0" noProof="0" dirty="0">
                <a:latin typeface="+mn-ea"/>
                <a:ea typeface="+mn-ea"/>
                <a:cs typeface="+mn-cs"/>
              </a:rPr>
              <a:t>净化除杂</a:t>
            </a:r>
            <a:endParaRPr kumimoji="0" lang="zh-CN" altLang="en-US" sz="2800" b="1" kern="1200" cap="none" spc="0" normalizeH="0" baseline="0" noProof="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267313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90964" y="2356210"/>
            <a:ext cx="1619157" cy="719625"/>
          </a:xfrm>
          <a:prstGeom prst="rect">
            <a:avLst/>
          </a:prstGeom>
          <a:solidFill>
            <a:srgbClr val="005D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原料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预处理</a:t>
            </a:r>
          </a:p>
        </p:txBody>
      </p:sp>
      <p:sp>
        <p:nvSpPr>
          <p:cNvPr id="3" name="矩形 2"/>
          <p:cNvSpPr/>
          <p:nvPr/>
        </p:nvSpPr>
        <p:spPr>
          <a:xfrm>
            <a:off x="5218067" y="2356210"/>
            <a:ext cx="1619157" cy="719625"/>
          </a:xfrm>
          <a:prstGeom prst="rect">
            <a:avLst/>
          </a:prstGeom>
          <a:solidFill>
            <a:srgbClr val="005D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核心化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学反应</a:t>
            </a:r>
          </a:p>
        </p:txBody>
      </p:sp>
      <p:sp>
        <p:nvSpPr>
          <p:cNvPr id="4" name="矩形 3"/>
          <p:cNvSpPr/>
          <p:nvPr/>
        </p:nvSpPr>
        <p:spPr>
          <a:xfrm>
            <a:off x="10428833" y="2356210"/>
            <a:ext cx="1619157" cy="71962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获取产品</a:t>
            </a:r>
          </a:p>
        </p:txBody>
      </p:sp>
      <p:sp>
        <p:nvSpPr>
          <p:cNvPr id="5" name="矩形 4"/>
          <p:cNvSpPr/>
          <p:nvPr/>
        </p:nvSpPr>
        <p:spPr>
          <a:xfrm>
            <a:off x="7844811" y="2356210"/>
            <a:ext cx="1619157" cy="719625"/>
          </a:xfrm>
          <a:prstGeom prst="rect">
            <a:avLst/>
          </a:prstGeom>
          <a:solidFill>
            <a:srgbClr val="005D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分离提纯</a:t>
            </a:r>
          </a:p>
        </p:txBody>
      </p:sp>
      <p:sp>
        <p:nvSpPr>
          <p:cNvPr id="6" name="燕尾形箭头 5"/>
          <p:cNvSpPr/>
          <p:nvPr/>
        </p:nvSpPr>
        <p:spPr>
          <a:xfrm>
            <a:off x="4426832" y="2625085"/>
            <a:ext cx="539750" cy="287338"/>
          </a:xfrm>
          <a:prstGeom prst="notchedRightArrow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燕尾形箭头 7"/>
          <p:cNvSpPr/>
          <p:nvPr/>
        </p:nvSpPr>
        <p:spPr>
          <a:xfrm>
            <a:off x="7089069" y="2655248"/>
            <a:ext cx="539750" cy="288925"/>
          </a:xfrm>
          <a:prstGeom prst="notchedRightArrow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燕尾形箭头 10"/>
          <p:cNvSpPr/>
          <p:nvPr/>
        </p:nvSpPr>
        <p:spPr>
          <a:xfrm>
            <a:off x="9679869" y="2625085"/>
            <a:ext cx="539750" cy="287338"/>
          </a:xfrm>
          <a:prstGeom prst="notchedRightArrow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文本框 14"/>
          <p:cNvSpPr txBox="1"/>
          <p:nvPr/>
        </p:nvSpPr>
        <p:spPr>
          <a:xfrm>
            <a:off x="2518657" y="1761485"/>
            <a:ext cx="1892300" cy="495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algn="ctr" defTabSz="914400" eaLnBrk="1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原料的预处理</a:t>
            </a:r>
          </a:p>
        </p:txBody>
      </p:sp>
      <p:sp>
        <p:nvSpPr>
          <p:cNvPr id="16" name="文本框 14"/>
          <p:cNvSpPr txBox="1"/>
          <p:nvPr/>
        </p:nvSpPr>
        <p:spPr>
          <a:xfrm>
            <a:off x="5038019" y="1690048"/>
            <a:ext cx="2098675" cy="495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algn="ctr" defTabSz="914400" eaLnBrk="1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反应条件的控制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5156985" y="3256914"/>
            <a:ext cx="2505075" cy="2428240"/>
            <a:chOff x="8032" y="5481"/>
            <a:chExt cx="3945" cy="3824"/>
          </a:xfrm>
        </p:grpSpPr>
        <p:sp>
          <p:nvSpPr>
            <p:cNvPr id="17" name="文本框 14"/>
            <p:cNvSpPr txBox="1"/>
            <p:nvPr/>
          </p:nvSpPr>
          <p:spPr>
            <a:xfrm>
              <a:off x="8032" y="5481"/>
              <a:ext cx="2980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(1) 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氧化</a:t>
              </a: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/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还原</a:t>
              </a:r>
            </a:p>
          </p:txBody>
        </p:sp>
        <p:sp>
          <p:nvSpPr>
            <p:cNvPr id="18" name="文本框 14"/>
            <p:cNvSpPr txBox="1"/>
            <p:nvPr/>
          </p:nvSpPr>
          <p:spPr>
            <a:xfrm>
              <a:off x="8032" y="6159"/>
              <a:ext cx="3945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(2) pH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值的调节</a:t>
              </a:r>
            </a:p>
          </p:txBody>
        </p:sp>
        <p:sp>
          <p:nvSpPr>
            <p:cNvPr id="19" name="文本框 14"/>
            <p:cNvSpPr txBox="1"/>
            <p:nvPr/>
          </p:nvSpPr>
          <p:spPr>
            <a:xfrm>
              <a:off x="8033" y="6775"/>
              <a:ext cx="3218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(3) 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温度的控制</a:t>
              </a:r>
            </a:p>
          </p:txBody>
        </p:sp>
        <p:sp>
          <p:nvSpPr>
            <p:cNvPr id="20" name="文本框 14"/>
            <p:cNvSpPr txBox="1"/>
            <p:nvPr/>
          </p:nvSpPr>
          <p:spPr>
            <a:xfrm>
              <a:off x="8043" y="7355"/>
              <a:ext cx="3218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(4) 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防氧化</a:t>
              </a:r>
            </a:p>
          </p:txBody>
        </p:sp>
        <p:sp>
          <p:nvSpPr>
            <p:cNvPr id="21" name="文本框 14"/>
            <p:cNvSpPr txBox="1"/>
            <p:nvPr/>
          </p:nvSpPr>
          <p:spPr>
            <a:xfrm>
              <a:off x="8053" y="7946"/>
              <a:ext cx="3218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(5) 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防水解</a:t>
              </a:r>
            </a:p>
          </p:txBody>
        </p:sp>
        <p:sp>
          <p:nvSpPr>
            <p:cNvPr id="22" name="文本框 14"/>
            <p:cNvSpPr txBox="1"/>
            <p:nvPr/>
          </p:nvSpPr>
          <p:spPr>
            <a:xfrm>
              <a:off x="8128" y="8525"/>
              <a:ext cx="3218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(6) 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防分解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539919" y="3234054"/>
            <a:ext cx="2654300" cy="1986280"/>
            <a:chOff x="11703" y="5030"/>
            <a:chExt cx="4180" cy="3128"/>
          </a:xfrm>
        </p:grpSpPr>
        <p:sp>
          <p:nvSpPr>
            <p:cNvPr id="23" name="文本框 14"/>
            <p:cNvSpPr txBox="1"/>
            <p:nvPr/>
          </p:nvSpPr>
          <p:spPr>
            <a:xfrm>
              <a:off x="11703" y="5030"/>
              <a:ext cx="4180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(1) </a:t>
              </a:r>
              <a:r>
                <a:rPr kumimoji="0" lang="zh-CN" altLang="en-US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过滤</a:t>
              </a:r>
              <a:r>
                <a:rPr kumimoji="0" lang="en-US" altLang="zh-CN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</a:t>
              </a:r>
              <a:r>
                <a:rPr kumimoji="0" lang="zh-CN" altLang="en-US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冷却</a:t>
              </a:r>
              <a:r>
                <a:rPr kumimoji="0" lang="en-US" altLang="zh-CN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/</a:t>
              </a:r>
              <a:r>
                <a:rPr kumimoji="0" lang="zh-CN" altLang="en-US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趁热</a:t>
              </a:r>
              <a:r>
                <a:rPr kumimoji="0" lang="en-US" altLang="zh-CN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)</a:t>
              </a:r>
            </a:p>
          </p:txBody>
        </p:sp>
        <p:sp>
          <p:nvSpPr>
            <p:cNvPr id="24" name="文本框 14"/>
            <p:cNvSpPr txBox="1"/>
            <p:nvPr/>
          </p:nvSpPr>
          <p:spPr>
            <a:xfrm>
              <a:off x="11799" y="5564"/>
              <a:ext cx="2980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(2) </a:t>
              </a:r>
              <a:r>
                <a:rPr kumimoji="0" lang="zh-CN" altLang="en-US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萃取</a:t>
              </a:r>
              <a:r>
                <a:rPr kumimoji="0" lang="en-US" altLang="zh-CN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/</a:t>
              </a:r>
              <a:r>
                <a:rPr kumimoji="0" lang="zh-CN" altLang="en-US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分液</a:t>
              </a:r>
            </a:p>
          </p:txBody>
        </p:sp>
        <p:sp>
          <p:nvSpPr>
            <p:cNvPr id="25" name="文本框 14"/>
            <p:cNvSpPr txBox="1"/>
            <p:nvPr/>
          </p:nvSpPr>
          <p:spPr>
            <a:xfrm>
              <a:off x="11851" y="6131"/>
              <a:ext cx="2980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(3) </a:t>
              </a:r>
              <a:r>
                <a:rPr kumimoji="0" lang="zh-CN" altLang="en-US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反萃取</a:t>
              </a:r>
            </a:p>
          </p:txBody>
        </p:sp>
        <p:sp>
          <p:nvSpPr>
            <p:cNvPr id="26" name="文本框 14"/>
            <p:cNvSpPr txBox="1"/>
            <p:nvPr/>
          </p:nvSpPr>
          <p:spPr>
            <a:xfrm>
              <a:off x="11841" y="6698"/>
              <a:ext cx="2980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(4) </a:t>
              </a:r>
              <a:r>
                <a:rPr kumimoji="0" lang="zh-CN" altLang="en-US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蒸馏</a:t>
              </a:r>
            </a:p>
          </p:txBody>
        </p:sp>
        <p:sp>
          <p:nvSpPr>
            <p:cNvPr id="27" name="文本框 14"/>
            <p:cNvSpPr txBox="1"/>
            <p:nvPr/>
          </p:nvSpPr>
          <p:spPr>
            <a:xfrm>
              <a:off x="11884" y="7378"/>
              <a:ext cx="2980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(5) </a:t>
              </a:r>
              <a:r>
                <a:rPr kumimoji="0" lang="zh-CN" altLang="en-US" sz="2000" b="1" kern="1200" cap="none" spc="0" normalizeH="0" baseline="0" noProof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离子交换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552961" y="3260089"/>
            <a:ext cx="2534920" cy="1960245"/>
            <a:chOff x="3955" y="5060"/>
            <a:chExt cx="3992" cy="3087"/>
          </a:xfrm>
        </p:grpSpPr>
        <p:sp>
          <p:nvSpPr>
            <p:cNvPr id="15" name="文本框 14"/>
            <p:cNvSpPr txBox="1"/>
            <p:nvPr/>
          </p:nvSpPr>
          <p:spPr>
            <a:xfrm>
              <a:off x="4002" y="6800"/>
              <a:ext cx="3945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(4) 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碱洗</a:t>
              </a: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,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酸浸</a:t>
              </a: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,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碱浸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3955" y="5060"/>
              <a:ext cx="3992" cy="3087"/>
              <a:chOff x="3955" y="5060"/>
              <a:chExt cx="3992" cy="3087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3955" y="5060"/>
                <a:ext cx="2983" cy="7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914400" eaLnBrk="1" hangingPunct="1">
                  <a:lnSpc>
                    <a:spcPct val="150000"/>
                  </a:lnSpc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(1) </a:t>
                </a:r>
                <a:r>
                  <a:rPr kumimoji="0" lang="zh-CN" altLang="en-US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粉碎</a:t>
                </a:r>
                <a:r>
                  <a:rPr kumimoji="0" lang="en-US" altLang="zh-CN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,</a:t>
                </a:r>
                <a:r>
                  <a:rPr kumimoji="0" lang="zh-CN" altLang="en-US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研磨</a:t>
                </a:r>
              </a:p>
            </p:txBody>
          </p:sp>
          <p:sp>
            <p:nvSpPr>
              <p:cNvPr id="14" name="文本框 14"/>
              <p:cNvSpPr txBox="1"/>
              <p:nvPr/>
            </p:nvSpPr>
            <p:spPr>
              <a:xfrm>
                <a:off x="4002" y="6233"/>
                <a:ext cx="3945" cy="7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914400" eaLnBrk="1" hangingPunct="1">
                  <a:lnSpc>
                    <a:spcPct val="150000"/>
                  </a:lnSpc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(3) </a:t>
                </a:r>
                <a:r>
                  <a:rPr kumimoji="0" lang="zh-CN" altLang="en-US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煅烧</a:t>
                </a:r>
                <a:r>
                  <a:rPr kumimoji="0" lang="en-US" altLang="zh-CN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,</a:t>
                </a:r>
                <a:r>
                  <a:rPr kumimoji="0" lang="zh-CN" altLang="en-US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灼烧</a:t>
                </a:r>
                <a:r>
                  <a:rPr kumimoji="0" lang="en-US" altLang="zh-CN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,</a:t>
                </a:r>
                <a:r>
                  <a:rPr kumimoji="0" lang="zh-CN" altLang="en-US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焙烧</a:t>
                </a:r>
              </a:p>
            </p:txBody>
          </p:sp>
          <p:sp>
            <p:nvSpPr>
              <p:cNvPr id="33" name="文本框 14"/>
              <p:cNvSpPr txBox="1"/>
              <p:nvPr/>
            </p:nvSpPr>
            <p:spPr>
              <a:xfrm>
                <a:off x="4002" y="7367"/>
                <a:ext cx="3945" cy="7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914400" eaLnBrk="1" hangingPunct="1">
                  <a:lnSpc>
                    <a:spcPct val="150000"/>
                  </a:lnSpc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(5) </a:t>
                </a:r>
                <a:r>
                  <a:rPr kumimoji="0" lang="zh-CN" altLang="en-US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浸出率的提高</a:t>
                </a:r>
              </a:p>
            </p:txBody>
          </p:sp>
          <p:sp>
            <p:nvSpPr>
              <p:cNvPr id="35" name="文本框 14"/>
              <p:cNvSpPr txBox="1"/>
              <p:nvPr/>
            </p:nvSpPr>
            <p:spPr>
              <a:xfrm>
                <a:off x="3978" y="5607"/>
                <a:ext cx="2018" cy="7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R="0" defTabSz="914400" eaLnBrk="1" hangingPunct="1">
                  <a:lnSpc>
                    <a:spcPct val="150000"/>
                  </a:lnSpc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(2) </a:t>
                </a:r>
                <a:r>
                  <a:rPr kumimoji="0" lang="zh-CN" altLang="en-US" sz="2000" b="1" kern="1200" cap="none" spc="0" normalizeH="0" baseline="0" noProof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搅拌</a:t>
                </a:r>
              </a:p>
            </p:txBody>
          </p:sp>
        </p:grpSp>
      </p:grpSp>
      <p:sp>
        <p:nvSpPr>
          <p:cNvPr id="36" name="矩形 35"/>
          <p:cNvSpPr/>
          <p:nvPr/>
        </p:nvSpPr>
        <p:spPr>
          <a:xfrm>
            <a:off x="180131" y="2337145"/>
            <a:ext cx="1619157" cy="7196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原料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燕尾形箭头 5"/>
          <p:cNvSpPr/>
          <p:nvPr/>
        </p:nvSpPr>
        <p:spPr>
          <a:xfrm>
            <a:off x="1943982" y="2553648"/>
            <a:ext cx="539750" cy="287338"/>
          </a:xfrm>
          <a:prstGeom prst="notchedRightArrow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21519" y="3345175"/>
            <a:ext cx="3383280" cy="1515110"/>
            <a:chOff x="0" y="5060"/>
            <a:chExt cx="5328" cy="2386"/>
          </a:xfrm>
        </p:grpSpPr>
        <p:sp>
          <p:nvSpPr>
            <p:cNvPr id="38" name="文本框 37"/>
            <p:cNvSpPr txBox="1"/>
            <p:nvPr/>
          </p:nvSpPr>
          <p:spPr>
            <a:xfrm>
              <a:off x="0" y="5060"/>
              <a:ext cx="5328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(1)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自然资源开发利用</a:t>
              </a:r>
              <a:endParaRPr kumimoji="0" lang="zh-CN" altLang="en-US" sz="20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39" name="文本框 14"/>
            <p:cNvSpPr txBox="1"/>
            <p:nvPr/>
          </p:nvSpPr>
          <p:spPr>
            <a:xfrm>
              <a:off x="0" y="6666"/>
              <a:ext cx="4533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(3)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物质的制备和净化</a:t>
              </a:r>
              <a:endParaRPr kumimoji="0" lang="zh-CN" altLang="en-US" sz="20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40" name="文本框 14"/>
            <p:cNvSpPr txBox="1"/>
            <p:nvPr/>
          </p:nvSpPr>
          <p:spPr>
            <a:xfrm>
              <a:off x="15" y="5872"/>
              <a:ext cx="4648" cy="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lnSpc>
                  <a:spcPct val="15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(2)</a:t>
              </a:r>
              <a:r>
                <a:rPr kumimoji="0" lang="zh-CN" altLang="en-US" sz="2000" b="1" kern="1200" cap="none" spc="0" normalizeH="0" baseline="0" noProof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废弃资源回收利用</a:t>
              </a:r>
              <a:endParaRPr kumimoji="0" lang="zh-CN" altLang="en-US" sz="200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50" name="TextBox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4F3FF8F-9659-528B-A9D9-7B7B912101E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24425" y="-27240"/>
            <a:ext cx="583247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考点（三）</a:t>
            </a:r>
            <a:r>
              <a:rPr kumimoji="0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——</a:t>
            </a:r>
            <a:r>
              <a:rPr kumimoji="0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净化除杂</a:t>
            </a:r>
            <a:endParaRPr kumimoji="0" lang="zh-CN" altLang="en-US" sz="2800" b="1" kern="1200" cap="none" spc="0" normalizeH="0" baseline="0" noProof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F88752B-CFA1-42B1-3115-D693841B13CA}"/>
              </a:ext>
            </a:extLst>
          </p:cNvPr>
          <p:cNvSpPr txBox="1"/>
          <p:nvPr/>
        </p:nvSpPr>
        <p:spPr>
          <a:xfrm>
            <a:off x="60963" y="720550"/>
            <a:ext cx="119333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>【</a:t>
            </a:r>
            <a:r>
              <a:rPr lang="zh-CN" altLang="en-US" sz="200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>解题策略</a:t>
            </a:r>
            <a:r>
              <a:rPr lang="en-US" altLang="zh-CN" sz="200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>】</a:t>
            </a:r>
            <a:r>
              <a:rPr lang="zh-CN" altLang="en-US" sz="2000" b="1">
                <a:ea typeface="+mn-ea"/>
                <a:cs typeface="Times New Roman" panose="02020603050405020304" pitchFamily="18" charset="0"/>
              </a:rPr>
              <a:t>先分析待除去的杂质元素，结合物质性质、溶液的酸碱性，分析其存在形式，判断转化为沉淀还是气体等，从而确定物质成分和除杂方式。</a:t>
            </a:r>
            <a:endParaRPr lang="zh-CN" altLang="en-US" sz="2000" b="1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819153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/>
      <p:bldP spid="16" grpId="0"/>
      <p:bldP spid="36" grpId="0" animBg="1"/>
      <p:bldP spid="37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DEyYmRhZmNiN2NkMWNjZmYyYzg1NjBmMWIyNGQ2ZjAifQ=="/>
  <p:tag name="KSO_WPP_MARK_KEY" val="9b7a19c4-f9db-4c6b-90cd-cdd37650c6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20587;#407187;#149498;#90757;#407164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3779</Words>
  <Application>Microsoft Office PowerPoint</Application>
  <PresentationFormat>自定义</PresentationFormat>
  <Paragraphs>306</Paragraphs>
  <Slides>24</Slides>
  <Notes>12</Notes>
  <HiddenSlides>0</HiddenSlides>
  <MMClips>0</MMClips>
  <ScaleCrop>false</ScaleCrop>
  <HeadingPairs>
    <vt:vector size="6" baseType="variant"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8_Office 主题</vt:lpstr>
      <vt:lpstr>Office 主题​​</vt:lpstr>
      <vt:lpstr>7_Office 主题</vt:lpstr>
      <vt:lpstr>2_Office 主题​​</vt:lpstr>
      <vt:lpstr>Equation.DSMT4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Company>学科网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rbm.xkw.com</dc:creator>
  <cp:lastModifiedBy>Administrator</cp:lastModifiedBy>
  <cp:revision>8</cp:revision>
  <cp:lastPrinted>2024-10-11T08:53:56Z</cp:lastPrinted>
  <dcterms:created xsi:type="dcterms:W3CDTF">2024-10-11T08:53:56Z</dcterms:created>
  <dcterms:modified xsi:type="dcterms:W3CDTF">2024-12-05T02:47:08Z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