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slideLayouts/slideLayout21.xml" ContentType="application/vnd.openxmlformats-officedocument.presentationml.slideLayout+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heme/theme3.xml" ContentType="application/vnd.openxmlformats-officedocument.theme+xml"/>
  <Override PartName="/ppt/tags/tag207.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Layouts/slideLayout22.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3.xml" ContentType="application/vnd.openxmlformats-officedocument.presentationml.tags+xml"/>
  <Override PartName="/ppt/tags/tag59.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slideLayouts/slideLayout12.xml" ContentType="application/vnd.openxmlformats-officedocument.presentationml.slideLayout+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slideLayouts/slideLayout20.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Default Extension="bin" ContentType="application/vnd.openxmlformats-officedocument.oleObject"/>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Default Extension="vml" ContentType="application/vnd.openxmlformats-officedocument.vmlDrawing"/>
  <Default Extension="gif" ContentType="image/gif"/>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441" r:id="rId3"/>
    <p:sldId id="480" r:id="rId4"/>
    <p:sldId id="484" r:id="rId5"/>
    <p:sldId id="482" r:id="rId6"/>
    <p:sldId id="481" r:id="rId7"/>
    <p:sldId id="483" r:id="rId8"/>
    <p:sldId id="485" r:id="rId9"/>
    <p:sldId id="488" r:id="rId10"/>
    <p:sldId id="486" r:id="rId11"/>
    <p:sldId id="489" r:id="rId12"/>
    <p:sldId id="490" r:id="rId13"/>
    <p:sldId id="491" r:id="rId14"/>
    <p:sldId id="496" r:id="rId15"/>
    <p:sldId id="497" r:id="rId16"/>
    <p:sldId id="498" r:id="rId17"/>
    <p:sldId id="499" r:id="rId18"/>
    <p:sldId id="500" r:id="rId19"/>
    <p:sldId id="501" r:id="rId20"/>
    <p:sldId id="502" r:id="rId21"/>
    <p:sldId id="503" r:id="rId22"/>
    <p:sldId id="506" r:id="rId23"/>
    <p:sldId id="507" r:id="rId24"/>
    <p:sldId id="50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65" userDrawn="1">
          <p15:clr>
            <a:srgbClr val="A4A3A4"/>
          </p15:clr>
        </p15:guide>
        <p15:guide id="2" pos="3885"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85" d="100"/>
          <a:sy n="85" d="100"/>
        </p:scale>
        <p:origin x="-798" y="-96"/>
      </p:cViewPr>
      <p:guideLst>
        <p:guide orient="horz" pos="2465"/>
        <p:guide pos="388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2024/11/23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jpe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3.xml"/><Relationship Id="rId7" Type="http://schemas.openxmlformats.org/officeDocument/2006/relationships/image" Target="../media/image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2.xml"/><Relationship Id="rId7"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4.png"/><Relationship Id="rId5" Type="http://schemas.openxmlformats.org/officeDocument/2006/relationships/tags" Target="../tags/tag100.xml"/><Relationship Id="rId10" Type="http://schemas.openxmlformats.org/officeDocument/2006/relationships/image" Target="../media/image3.png"/><Relationship Id="rId4" Type="http://schemas.openxmlformats.org/officeDocument/2006/relationships/tags" Target="../tags/tag99.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3.png"/><Relationship Id="rId5" Type="http://schemas.openxmlformats.org/officeDocument/2006/relationships/tags" Target="../tags/tag108.xml"/><Relationship Id="rId10" Type="http://schemas.openxmlformats.org/officeDocument/2006/relationships/slideMaster" Target="../slideMasters/slideMaster2.xml"/><Relationship Id="rId4" Type="http://schemas.openxmlformats.org/officeDocument/2006/relationships/tags" Target="../tags/tag107.xml"/><Relationship Id="rId9" Type="http://schemas.openxmlformats.org/officeDocument/2006/relationships/tags" Target="../tags/tag11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4.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3.png"/><Relationship Id="rId5" Type="http://schemas.openxmlformats.org/officeDocument/2006/relationships/tags" Target="../tags/tag117.xml"/><Relationship Id="rId10" Type="http://schemas.openxmlformats.org/officeDocument/2006/relationships/slideMaster" Target="../slideMasters/slideMaster2.xml"/><Relationship Id="rId4" Type="http://schemas.openxmlformats.org/officeDocument/2006/relationships/tags" Target="../tags/tag116.xml"/><Relationship Id="rId9" Type="http://schemas.openxmlformats.org/officeDocument/2006/relationships/tags" Target="../tags/tag121.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4.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3.png"/><Relationship Id="rId5" Type="http://schemas.openxmlformats.org/officeDocument/2006/relationships/tags" Target="../tags/tag126.xml"/><Relationship Id="rId10" Type="http://schemas.openxmlformats.org/officeDocument/2006/relationships/slideMaster" Target="../slideMasters/slideMaster2.xml"/><Relationship Id="rId4" Type="http://schemas.openxmlformats.org/officeDocument/2006/relationships/tags" Target="../tags/tag125.xml"/><Relationship Id="rId9" Type="http://schemas.openxmlformats.org/officeDocument/2006/relationships/tags" Target="../tags/tag130.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image" Target="../media/image3.png"/><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8.png"/><Relationship Id="rId5" Type="http://schemas.openxmlformats.org/officeDocument/2006/relationships/tags" Target="../tags/tag146.xml"/><Relationship Id="rId10" Type="http://schemas.openxmlformats.org/officeDocument/2006/relationships/image" Target="../media/image7.png"/><Relationship Id="rId4" Type="http://schemas.openxmlformats.org/officeDocument/2006/relationships/tags" Target="../tags/tag145.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2024/11/23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未标题-12_画板 1"/>
          <p:cNvPicPr>
            <a:picLocks noChangeAspect="1"/>
          </p:cNvPicPr>
          <p:nvPr>
            <p:custDataLst>
              <p:tags r:id="rId1"/>
            </p:custDataLst>
          </p:nvPr>
        </p:nvPicPr>
        <p:blipFill>
          <a:blip r:embed="rId5" cstate="print"/>
          <a:stretch>
            <a:fillRect/>
          </a:stretch>
        </p:blipFill>
        <p:spPr>
          <a:xfrm>
            <a:off x="10143" y="0"/>
            <a:ext cx="12171714"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3" name="副标题 4"/>
          <p:cNvSpPr>
            <a:spLocks noGrp="1"/>
          </p:cNvSpPr>
          <p:nvPr>
            <p:ph type="subTitle" idx="3" hasCustomPrompt="1"/>
            <p:custDataLst>
              <p:tags r:id="rId2"/>
            </p:custDataLst>
          </p:nvPr>
        </p:nvSpPr>
        <p:spPr>
          <a:xfrm>
            <a:off x="1913068" y="2331700"/>
            <a:ext cx="8368467" cy="835709"/>
          </a:xfrm>
        </p:spPr>
        <p:txBody>
          <a:bodyPr vert="horz" wrap="square" lIns="0" tIns="0" rIns="0" bIns="0" rtlCol="0" anchor="ctr" anchorCtr="0">
            <a:normAutofit/>
          </a:bodyPr>
          <a:lstStyle>
            <a:lvl1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2400" b="0" i="0" u="none" strike="noStrike" kern="1200" cap="none" spc="0" normalizeH="0" baseline="0" noProof="0">
                <a:ln>
                  <a:noFill/>
                </a:ln>
                <a:solidFill>
                  <a:schemeClr val="dk1">
                    <a:lumMod val="65000"/>
                    <a:lumOff val="35000"/>
                  </a:schemeClr>
                </a:solidFill>
                <a:effectLst/>
                <a:uLnTx/>
                <a:uFillTx/>
                <a:latin typeface="Arial" panose="020B0604020202020204" pitchFamily="34" charset="0"/>
                <a:ea typeface="Microsoft YaHei" panose="020B0503020204020204" charset="-122"/>
                <a:cs typeface="Microsoft YaHei" panose="020B0503020204020204" charset="-122"/>
                <a:sym typeface="+mn-ea"/>
              </a:defRPr>
            </a:lvl1pPr>
            <a:lvl2pPr marL="457200" indent="0" algn="ctr" defTabSz="914400" rtl="0" eaLnBrk="1" fontAlgn="auto" latinLnBrk="0" hangingPunct="1">
              <a:lnSpc>
                <a:spcPct val="12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2pPr>
            <a:lvl3pPr marL="914400" indent="0" algn="ctr" defTabSz="914400" rtl="0" eaLnBrk="1" fontAlgn="auto" latinLnBrk="0" hangingPunct="1">
              <a:lnSpc>
                <a:spcPct val="12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3pPr>
            <a:lvl4pPr marL="1371600" indent="0" algn="ctr" defTabSz="914400" rtl="0" eaLnBrk="1" fontAlgn="auto" latinLnBrk="0" hangingPunct="1">
              <a:lnSpc>
                <a:spcPct val="12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4pPr>
            <a:lvl5pPr marL="1828800" indent="0" algn="ctr" defTabSz="914400" rtl="0" eaLnBrk="1" fontAlgn="auto" latinLnBrk="0" hangingPunct="1">
              <a:lnSpc>
                <a:spcPct val="12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4" name="标题 5"/>
          <p:cNvSpPr>
            <a:spLocks noGrp="1"/>
          </p:cNvSpPr>
          <p:nvPr>
            <p:ph type="ctrTitle" idx="2" hasCustomPrompt="1"/>
            <p:custDataLst>
              <p:tags r:id="rId3"/>
            </p:custDataLst>
          </p:nvPr>
        </p:nvSpPr>
        <p:spPr>
          <a:xfrm>
            <a:off x="1913069" y="1015980"/>
            <a:ext cx="8368467" cy="1230630"/>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7200" b="1" i="0" u="none" strike="noStrike" kern="1200" cap="none" spc="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7" name="图片 6"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1 (13)"/>
          <p:cNvPicPr>
            <a:picLocks noChangeAspect="1"/>
          </p:cNvPicPr>
          <p:nvPr>
            <p:custDataLst>
              <p:tags r:id="rId1"/>
            </p:custDataLst>
          </p:nvPr>
        </p:nvPicPr>
        <p:blipFill>
          <a:blip r:embed="rId7" cstate="print"/>
          <a:stretch>
            <a:fillRect/>
          </a:stretch>
        </p:blipFill>
        <p:spPr>
          <a:xfrm>
            <a:off x="215153" y="1941853"/>
            <a:ext cx="3235350" cy="2974283"/>
          </a:xfrm>
          <a:prstGeom prst="rect">
            <a:avLst/>
          </a:prstGeom>
        </p:spPr>
      </p:pic>
      <p:pic>
        <p:nvPicPr>
          <p:cNvPr id="2" name="图片 1" descr="1 (11)"/>
          <p:cNvPicPr>
            <a:picLocks noChangeAspect="1"/>
          </p:cNvPicPr>
          <p:nvPr>
            <p:custDataLst>
              <p:tags r:id="rId2"/>
            </p:custDataLst>
          </p:nvPr>
        </p:nvPicPr>
        <p:blipFill>
          <a:blip r:embed="rId8" cstate="print"/>
          <a:stretch>
            <a:fillRect/>
          </a:stretch>
        </p:blipFill>
        <p:spPr>
          <a:xfrm>
            <a:off x="11471910" y="6137910"/>
            <a:ext cx="720090" cy="720090"/>
          </a:xfrm>
          <a:prstGeom prst="rect">
            <a:avLst/>
          </a:prstGeom>
        </p:spPr>
      </p:pic>
      <p:pic>
        <p:nvPicPr>
          <p:cNvPr id="7" name="图片 6" descr="1 (12)"/>
          <p:cNvPicPr>
            <a:picLocks noChangeAspect="1"/>
          </p:cNvPicPr>
          <p:nvPr>
            <p:custDataLst>
              <p:tags r:id="rId3"/>
            </p:custDataLst>
          </p:nvPr>
        </p:nvPicPr>
        <p:blipFill>
          <a:blip r:embed="rId9" cstate="print"/>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8" name="副标题 2"/>
          <p:cNvSpPr>
            <a:spLocks noGrp="1"/>
          </p:cNvSpPr>
          <p:nvPr>
            <p:ph type="subTitle" idx="3" hasCustomPrompt="1"/>
            <p:custDataLst>
              <p:tags r:id="rId4"/>
            </p:custDataLst>
          </p:nvPr>
        </p:nvSpPr>
        <p:spPr>
          <a:xfrm>
            <a:off x="4521236" y="2976598"/>
            <a:ext cx="6857365" cy="825334"/>
          </a:xfrm>
        </p:spPr>
        <p:txBody>
          <a:bodyPr vert="horz" wrap="square" lIns="0" tIns="0" rIns="0" bIns="0" rtlCol="0">
            <a:normAutofit/>
          </a:bodyPr>
          <a:lstStyle>
            <a:lvl1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Microsoft YaHei" panose="020B0503020204020204" charset="-122"/>
                <a:cs typeface="+mn-cs"/>
              </a:defRPr>
            </a:lvl1pPr>
            <a:lvl2pPr marL="457200" indent="0" algn="ctr"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2pPr>
            <a:lvl3pPr marL="914400" indent="0" algn="ctr" defTabSz="914400" rtl="0" eaLnBrk="1" fontAlgn="auto" latinLnBrk="0" hangingPunct="1">
              <a:lnSpc>
                <a:spcPct val="13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3pPr>
            <a:lvl4pPr marL="13716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4pPr>
            <a:lvl5pPr marL="18288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9" name="标题 3"/>
          <p:cNvSpPr>
            <a:spLocks noGrp="1"/>
          </p:cNvSpPr>
          <p:nvPr>
            <p:ph type="ctrTitle" idx="2" hasCustomPrompt="1"/>
            <p:custDataLst>
              <p:tags r:id="rId5"/>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ct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8" name="图片 7"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Microsoft YaHei" panose="020B0503020204020204" charset="-122"/>
              </a:defRPr>
            </a:lvl1pPr>
            <a:lvl2pPr eaLnBrk="1" fontAlgn="auto" latinLnBrk="0" hangingPunct="1">
              <a:defRPr sz="1600">
                <a:solidFill>
                  <a:schemeClr val="tx1"/>
                </a:solidFill>
                <a:latin typeface="Arial" panose="020B0604020202020204" pitchFamily="34" charset="0"/>
                <a:ea typeface="Microsoft YaHei" panose="020B0503020204020204" charset="-122"/>
              </a:defRPr>
            </a:lvl2pPr>
            <a:lvl3pPr eaLnBrk="1" fontAlgn="auto" latinLnBrk="0" hangingPunct="1">
              <a:defRPr sz="1600">
                <a:solidFill>
                  <a:schemeClr val="tx1"/>
                </a:solidFill>
                <a:latin typeface="Arial" panose="020B0604020202020204" pitchFamily="34" charset="0"/>
                <a:ea typeface="Microsoft YaHei" panose="020B0503020204020204" charset="-122"/>
              </a:defRPr>
            </a:lvl3pPr>
            <a:lvl4pPr eaLnBrk="1" fontAlgn="auto" latinLnBrk="0" hangingPunct="1">
              <a:defRPr sz="1600">
                <a:solidFill>
                  <a:schemeClr val="tx1"/>
                </a:solidFill>
                <a:latin typeface="Arial" panose="020B0604020202020204" pitchFamily="34" charset="0"/>
                <a:ea typeface="Microsoft YaHei" panose="020B0503020204020204" charset="-122"/>
              </a:defRPr>
            </a:lvl4pPr>
            <a:lvl5pPr eaLnBrk="1" fontAlgn="auto" latinLnBrk="0" hangingPunct="1">
              <a:defRPr sz="160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10" name="图片 9"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Arial" panose="020B0604020202020204" pitchFamily="34" charset="0"/>
                <a:ea typeface="Microsoft YaHei"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1 (13)"/>
          <p:cNvPicPr>
            <a:picLocks noChangeAspect="1"/>
          </p:cNvPicPr>
          <p:nvPr>
            <p:custDataLst>
              <p:tags r:id="rId1"/>
            </p:custDataLst>
          </p:nvPr>
        </p:nvPicPr>
        <p:blipFill>
          <a:blip r:embed="rId4" cstate="print"/>
          <a:stretch>
            <a:fillRect/>
          </a:stretch>
        </p:blipFill>
        <p:spPr>
          <a:xfrm>
            <a:off x="7498080" y="1411524"/>
            <a:ext cx="4389120" cy="4034953"/>
          </a:xfrm>
          <a:prstGeom prst="rect">
            <a:avLst/>
          </a:prstGeom>
        </p:spPr>
      </p:pic>
      <p:pic>
        <p:nvPicPr>
          <p:cNvPr id="6" name="图片 5" descr="1 (11)"/>
          <p:cNvPicPr>
            <a:picLocks noChangeAspect="1"/>
          </p:cNvPicPr>
          <p:nvPr>
            <p:custDataLst>
              <p:tags r:id="rId2"/>
            </p:custDataLst>
          </p:nvPr>
        </p:nvPicPr>
        <p:blipFill>
          <a:blip r:embed="rId5" cstate="print"/>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8" name="图片 7"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9EFD9D74-47D9-4702-A33C-335B63B48DBF}" type="datetimeFigureOut">
              <a:rPr lang="zh-CN" altLang="en-US" smtClean="0"/>
              <a:pPr/>
              <a:t>2024/11/23</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FABC47A4-756D-490B-A52F-7D9E2C9FC05F}"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7" name="图片 6"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Microsoft YaHei" panose="020B0503020204020204" charset="-122"/>
              </a:defRPr>
            </a:lvl1pPr>
            <a:lvl2pPr indent="0" eaLnBrk="1" fontAlgn="auto" latinLnBrk="0" hangingPunct="1">
              <a:defRPr>
                <a:solidFill>
                  <a:schemeClr val="tx1"/>
                </a:solidFill>
                <a:latin typeface="Arial" panose="020B0604020202020204" pitchFamily="34" charset="0"/>
                <a:ea typeface="Microsoft YaHei" panose="020B0503020204020204" charset="-122"/>
              </a:defRPr>
            </a:lvl2pPr>
            <a:lvl3pPr indent="0" eaLnBrk="1" fontAlgn="auto" latinLnBrk="0" hangingPunct="1">
              <a:defRPr>
                <a:solidFill>
                  <a:schemeClr val="tx1"/>
                </a:solidFill>
                <a:latin typeface="Arial" panose="020B0604020202020204" pitchFamily="34" charset="0"/>
                <a:ea typeface="Microsoft YaHei" panose="020B0503020204020204" charset="-122"/>
              </a:defRPr>
            </a:lvl3pPr>
            <a:lvl4pPr indent="0" eaLnBrk="1" fontAlgn="auto" latinLnBrk="0" hangingPunct="1">
              <a:defRPr>
                <a:solidFill>
                  <a:schemeClr val="tx1"/>
                </a:solidFill>
                <a:latin typeface="Arial" panose="020B0604020202020204" pitchFamily="34" charset="0"/>
                <a:ea typeface="Microsoft YaHei" panose="020B0503020204020204" charset="-122"/>
              </a:defRPr>
            </a:lvl4pPr>
            <a:lvl5pPr indent="0" eaLnBrk="1" fontAlgn="auto" latinLnBrk="0" hangingPunct="1">
              <a:defRPr>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2" name="图片 1"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Microsoft YaHei" panose="020B0503020204020204" charset="-122"/>
              </a:defRPr>
            </a:lvl1pPr>
            <a:lvl2pPr>
              <a:defRPr>
                <a:solidFill>
                  <a:schemeClr val="tx1"/>
                </a:solidFill>
                <a:latin typeface="Arial" panose="020B0604020202020204" pitchFamily="34" charset="0"/>
                <a:ea typeface="Microsoft YaHei" panose="020B0503020204020204" charset="-122"/>
              </a:defRPr>
            </a:lvl2pPr>
            <a:lvl3pPr>
              <a:defRPr>
                <a:solidFill>
                  <a:schemeClr val="tx1"/>
                </a:solidFill>
                <a:latin typeface="Arial" panose="020B0604020202020204" pitchFamily="34" charset="0"/>
                <a:ea typeface="Microsoft YaHei" panose="020B0503020204020204" charset="-122"/>
              </a:defRPr>
            </a:lvl3pPr>
            <a:lvl4pPr>
              <a:defRPr>
                <a:solidFill>
                  <a:schemeClr val="tx1"/>
                </a:solidFill>
                <a:latin typeface="Arial" panose="020B0604020202020204" pitchFamily="34" charset="0"/>
                <a:ea typeface="Microsoft YaHei" panose="020B0503020204020204" charset="-122"/>
              </a:defRPr>
            </a:lvl4pPr>
            <a:lvl5pPr>
              <a:defRPr>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未标题-12_画板 1"/>
          <p:cNvPicPr>
            <a:picLocks noChangeAspect="1"/>
          </p:cNvPicPr>
          <p:nvPr>
            <p:custDataLst>
              <p:tags r:id="rId1"/>
            </p:custDataLst>
          </p:nvPr>
        </p:nvPicPr>
        <p:blipFill>
          <a:blip r:embed="rId4" cstate="print"/>
          <a:stretch>
            <a:fillRect/>
          </a:stretch>
        </p:blipFill>
        <p:spPr>
          <a:xfrm>
            <a:off x="10143" y="0"/>
            <a:ext cx="12171714"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6" name="标题 1"/>
          <p:cNvSpPr>
            <a:spLocks noGrp="1"/>
          </p:cNvSpPr>
          <p:nvPr>
            <p:ph type="title" hasCustomPrompt="1"/>
            <p:custDataLst>
              <p:tags r:id="rId2"/>
            </p:custDataLst>
          </p:nvPr>
        </p:nvSpPr>
        <p:spPr>
          <a:xfrm>
            <a:off x="1652270" y="1786364"/>
            <a:ext cx="8890064" cy="1200150"/>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7000" b="1" i="0" u="none" strike="noStrike" kern="1200" cap="none" spc="10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1 (11)"/>
          <p:cNvPicPr>
            <a:picLocks noChangeAspect="1"/>
          </p:cNvPicPr>
          <p:nvPr>
            <p:custDataLst>
              <p:tags r:id="rId1"/>
            </p:custDataLst>
          </p:nvPr>
        </p:nvPicPr>
        <p:blipFill>
          <a:blip r:embed="rId8" cstate="print"/>
          <a:stretch>
            <a:fillRect/>
          </a:stretch>
        </p:blipFill>
        <p:spPr>
          <a:xfrm>
            <a:off x="0" y="6137910"/>
            <a:ext cx="720090" cy="720090"/>
          </a:xfrm>
          <a:prstGeom prst="rect">
            <a:avLst/>
          </a:prstGeom>
        </p:spPr>
      </p:pic>
      <p:pic>
        <p:nvPicPr>
          <p:cNvPr id="6" name="图片 5" descr="1 (12)"/>
          <p:cNvPicPr>
            <a:picLocks noChangeAspect="1"/>
          </p:cNvPicPr>
          <p:nvPr>
            <p:custDataLst>
              <p:tags r:id="rId2"/>
            </p:custDataLst>
          </p:nvPr>
        </p:nvPicPr>
        <p:blipFill>
          <a:blip r:embed="rId9" cstate="print"/>
          <a:stretch>
            <a:fillRect/>
          </a:stretch>
        </p:blipFill>
        <p:spPr>
          <a:xfrm>
            <a:off x="11471910" y="0"/>
            <a:ext cx="720090" cy="720090"/>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1"/>
            </p:custDataLst>
          </p:nvPr>
        </p:nvSpPr>
        <p:spPr>
          <a:xfrm>
            <a:off x="294600" y="302400"/>
            <a:ext cx="11602796"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0" cstate="print"/>
          <a:stretch>
            <a:fillRect/>
          </a:stretch>
        </p:blipFill>
        <p:spPr>
          <a:xfrm>
            <a:off x="0" y="0"/>
            <a:ext cx="720090" cy="720090"/>
          </a:xfrm>
          <a:prstGeom prst="rect">
            <a:avLst/>
          </a:prstGeom>
        </p:spPr>
      </p:pic>
      <p:pic>
        <p:nvPicPr>
          <p:cNvPr id="6" name="图片 5" descr="1 (12)"/>
          <p:cNvPicPr>
            <a:picLocks noChangeAspect="1"/>
          </p:cNvPicPr>
          <p:nvPr>
            <p:custDataLst>
              <p:tags r:id="rId3"/>
            </p:custDataLst>
          </p:nvPr>
        </p:nvPicPr>
        <p:blipFill>
          <a:blip r:embed="rId11" cstate="print"/>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Microsoft YaHei" panose="020B0503020204020204" charset="-122"/>
              </a:defRPr>
            </a:lvl1pPr>
          </a:lstStyle>
          <a:p>
            <a:r>
              <a:rPr lang="zh-CN" altLang="en-US"/>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4827588"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1" cstate="print"/>
          <a:stretch>
            <a:fillRect/>
          </a:stretch>
        </p:blipFill>
        <p:spPr>
          <a:xfrm>
            <a:off x="0" y="-10800"/>
            <a:ext cx="720090" cy="720090"/>
          </a:xfrm>
          <a:prstGeom prst="rect">
            <a:avLst/>
          </a:prstGeom>
        </p:spPr>
      </p:pic>
      <p:pic>
        <p:nvPicPr>
          <p:cNvPr id="6" name="图片 5" descr="1 (12)"/>
          <p:cNvPicPr>
            <a:picLocks noChangeAspect="1"/>
          </p:cNvPicPr>
          <p:nvPr>
            <p:custDataLst>
              <p:tags r:id="rId3"/>
            </p:custDataLst>
          </p:nvPr>
        </p:nvPicPr>
        <p:blipFill>
          <a:blip r:embed="rId12" cstate="print"/>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Microsoft YaHei" panose="020B0503020204020204" charset="-122"/>
              </a:defRPr>
            </a:lvl1pPr>
          </a:lstStyle>
          <a:p>
            <a:r>
              <a:rPr lang="zh-CN" altLang="en-US"/>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1" cstate="print"/>
          <a:stretch>
            <a:fillRect/>
          </a:stretch>
        </p:blipFill>
        <p:spPr>
          <a:xfrm>
            <a:off x="0" y="6137910"/>
            <a:ext cx="720090" cy="720090"/>
          </a:xfrm>
          <a:prstGeom prst="rect">
            <a:avLst/>
          </a:prstGeom>
        </p:spPr>
      </p:pic>
      <p:pic>
        <p:nvPicPr>
          <p:cNvPr id="6" name="图片 5" descr="1 (12)"/>
          <p:cNvPicPr>
            <a:picLocks noChangeAspect="1"/>
          </p:cNvPicPr>
          <p:nvPr>
            <p:custDataLst>
              <p:tags r:id="rId3"/>
            </p:custDataLst>
          </p:nvPr>
        </p:nvPicPr>
        <p:blipFill>
          <a:blip r:embed="rId12" cstate="print"/>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1"/>
            </p:custDataLst>
          </p:nvPr>
        </p:nvSpPr>
        <p:spPr>
          <a:xfrm>
            <a:off x="0" y="5029200"/>
            <a:ext cx="121896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1" cstate="print"/>
          <a:stretch>
            <a:fillRect/>
          </a:stretch>
        </p:blipFill>
        <p:spPr>
          <a:xfrm>
            <a:off x="0" y="0"/>
            <a:ext cx="720090" cy="720090"/>
          </a:xfrm>
          <a:prstGeom prst="rect">
            <a:avLst/>
          </a:prstGeom>
        </p:spPr>
      </p:pic>
      <p:pic>
        <p:nvPicPr>
          <p:cNvPr id="6" name="图片 5" descr="1 (12)"/>
          <p:cNvPicPr>
            <a:picLocks noChangeAspect="1"/>
          </p:cNvPicPr>
          <p:nvPr>
            <p:custDataLst>
              <p:tags r:id="rId3"/>
            </p:custDataLst>
          </p:nvPr>
        </p:nvPicPr>
        <p:blipFill>
          <a:blip r:embed="rId12" cstate="print"/>
          <a:stretch>
            <a:fillRect/>
          </a:stretch>
        </p:blipFill>
        <p:spPr>
          <a:xfrm>
            <a:off x="11471910" y="-5379"/>
            <a:ext cx="720090" cy="72009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3" cstate="print"/>
          <a:stretch>
            <a:fillRect/>
          </a:stretch>
        </p:blipFill>
        <p:spPr>
          <a:xfrm>
            <a:off x="11469510" y="-10800"/>
            <a:ext cx="720090" cy="720090"/>
          </a:xfrm>
          <a:prstGeom prst="rect">
            <a:avLst/>
          </a:prstGeom>
        </p:spPr>
      </p:pic>
      <p:pic>
        <p:nvPicPr>
          <p:cNvPr id="6" name="图片 5" descr="1 (12)"/>
          <p:cNvPicPr>
            <a:picLocks noChangeAspect="1"/>
          </p:cNvPicPr>
          <p:nvPr>
            <p:custDataLst>
              <p:tags r:id="rId3"/>
            </p:custDataLst>
          </p:nvPr>
        </p:nvPicPr>
        <p:blipFill>
          <a:blip r:embed="rId14" cstate="print"/>
          <a:stretch>
            <a:fillRect/>
          </a:stretch>
        </p:blipFill>
        <p:spPr>
          <a:xfrm>
            <a:off x="0" y="6137910"/>
            <a:ext cx="720090" cy="72009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1"/>
            </p:custDataLst>
          </p:nvPr>
        </p:nvSpPr>
        <p:spPr>
          <a:xfrm>
            <a:off x="0" y="959400"/>
            <a:ext cx="12189600" cy="49391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0" cstate="print"/>
          <a:stretch>
            <a:fillRect/>
          </a:stretch>
        </p:blipFill>
        <p:spPr>
          <a:xfrm>
            <a:off x="10438461" y="5104461"/>
            <a:ext cx="1753527" cy="1753527"/>
          </a:xfrm>
          <a:prstGeom prst="rect">
            <a:avLst/>
          </a:prstGeom>
        </p:spPr>
      </p:pic>
      <p:pic>
        <p:nvPicPr>
          <p:cNvPr id="6" name="图片 5" descr="1 (12)"/>
          <p:cNvPicPr>
            <a:picLocks noChangeAspect="1"/>
          </p:cNvPicPr>
          <p:nvPr>
            <p:custDataLst>
              <p:tags r:id="rId3"/>
            </p:custDataLst>
          </p:nvPr>
        </p:nvPicPr>
        <p:blipFill>
          <a:blip r:embed="rId11" cstate="print"/>
          <a:stretch>
            <a:fillRect/>
          </a:stretch>
        </p:blipFill>
        <p:spPr>
          <a:xfrm>
            <a:off x="0" y="-10802"/>
            <a:ext cx="1753527" cy="1753527"/>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Microsoft YaHei" panose="020B0503020204020204" charset="-122"/>
              </a:defRPr>
            </a:lvl1pPr>
          </a:lstStyle>
          <a:p>
            <a:r>
              <a:rPr lang="zh-CN" altLang="en-US"/>
              <a:t>单击此处编辑标题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2024/11/23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2024/11/23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2024/11/23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2024/11/23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2024/11/23</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file:///D:\qq&#25991;&#20214;\712321467\Image\C2C\Image2\%7b75232B38-A165-1FB7-499C-2E1C792CACB5%7d.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6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6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file:///D:\qq&#25991;&#20214;\712321467\Image\C2C\Image2\%7b75232B38-A165-1FB7-499C-2E1C792CACB5%7d.png" TargetMode="Externa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pPr/>
              <a:t>‹#›</a:t>
            </a:fld>
            <a:endParaRPr lang="zh-CN" altLang="en-US"/>
          </a:p>
        </p:txBody>
      </p:sp>
      <p:pic>
        <p:nvPicPr>
          <p:cNvPr id="7" name="图片 1073743875" descr="学科网 zxxk.com"/>
          <p:cNvPicPr>
            <a:picLocks noChangeAspect="1"/>
          </p:cNvPicPr>
          <p:nvPr/>
        </p:nvPicPr>
        <p:blipFill>
          <a:blip r:embed="rId18" r:link="rId19" cstate="print"/>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Microsoft YaHei" panose="020B0503020204020204" charset="-122"/>
              </a:defRPr>
            </a:lvl1pPr>
          </a:lstStyle>
          <a:p>
            <a:fld id="{760FBDFE-C587-4B4C-A407-44438C67B59E}" type="datetimeFigureOut">
              <a:rPr lang="zh-CN" altLang="en-US" smtClean="0"/>
              <a:pPr/>
              <a:t>2024/11/23</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KSO_TEMPLATE" hidden="1"/>
          <p:cNvSpPr/>
          <p:nvPr userDrawn="1">
            <p:custDataLst>
              <p:tags r:id="rId2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nvPicPr>
        <p:blipFill>
          <a:blip r:embed="rId23" r:link="rId24" cstate="print"/>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Microsoft YaHei"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image" Target="../media/image9.jpeg"/><Relationship Id="rId2" Type="http://schemas.openxmlformats.org/officeDocument/2006/relationships/tags" Target="../tags/tag151.xml"/><Relationship Id="rId16" Type="http://schemas.openxmlformats.org/officeDocument/2006/relationships/notesSlide" Target="../notesSlides/notesSlide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slideLayout" Target="../slideLayouts/slideLayout12.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10.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27.png"/><Relationship Id="rId2" Type="http://schemas.openxmlformats.org/officeDocument/2006/relationships/tags" Target="../tags/tag181.xml"/><Relationship Id="rId1" Type="http://schemas.openxmlformats.org/officeDocument/2006/relationships/tags" Target="../tags/tag180.xml"/><Relationship Id="rId6" Type="http://schemas.microsoft.com/office/2007/relationships/hdphoto" Target="../media/image75.wdp"/><Relationship Id="rId5" Type="http://schemas.openxmlformats.org/officeDocument/2006/relationships/image" Target="../media/image26.png"/><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8.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90.xml"/><Relationship Id="rId7" Type="http://schemas.openxmlformats.org/officeDocument/2006/relationships/image" Target="../media/image43.emf"/><Relationship Id="rId2" Type="http://schemas.openxmlformats.org/officeDocument/2006/relationships/tags" Target="../tags/tag189.xml"/><Relationship Id="rId1" Type="http://schemas.openxmlformats.org/officeDocument/2006/relationships/vmlDrawing" Target="../drawings/vmlDrawing4.vml"/><Relationship Id="rId6" Type="http://schemas.openxmlformats.org/officeDocument/2006/relationships/image" Target="../media/image42.emf"/><Relationship Id="rId11" Type="http://schemas.openxmlformats.org/officeDocument/2006/relationships/oleObject" Target="../embeddings/oleObject6.bin"/><Relationship Id="rId5" Type="http://schemas.openxmlformats.org/officeDocument/2006/relationships/image" Target="../media/image41.emf"/><Relationship Id="rId10" Type="http://schemas.openxmlformats.org/officeDocument/2006/relationships/image" Target="../media/image46.png"/><Relationship Id="rId4" Type="http://schemas.openxmlformats.org/officeDocument/2006/relationships/slideLayout" Target="../slideLayouts/slideLayout18.xm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18.xml"/><Relationship Id="rId7" Type="http://schemas.openxmlformats.org/officeDocument/2006/relationships/image" Target="../media/image52.gi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33.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8.xml"/><Relationship Id="rId1" Type="http://schemas.openxmlformats.org/officeDocument/2006/relationships/tags" Target="../tags/tag197.xml"/><Relationship Id="rId5" Type="http://schemas.microsoft.com/office/2007/relationships/hdphoto" Target="../media/image106.wdp"/><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NULL" TargetMode="Externa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61.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04.xml"/><Relationship Id="rId7" Type="http://schemas.openxmlformats.org/officeDocument/2006/relationships/image" Target="../media/image65.png"/><Relationship Id="rId2" Type="http://schemas.openxmlformats.org/officeDocument/2006/relationships/tags" Target="../tags/tag203.xml"/><Relationship Id="rId1" Type="http://schemas.openxmlformats.org/officeDocument/2006/relationships/vmlDrawing" Target="../drawings/vmlDrawing6.v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08.xml"/><Relationship Id="rId1" Type="http://schemas.openxmlformats.org/officeDocument/2006/relationships/tags" Target="../tags/tag20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oleObject" Target="../embeddings/oleObject3.bin"/><Relationship Id="rId2" Type="http://schemas.openxmlformats.org/officeDocument/2006/relationships/tags" Target="../tags/tag17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1.png"/><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oleObject" Target="../embeddings/oleObject5.bin"/><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3"/>
            <p:custDataLst>
              <p:tags r:id="rId2"/>
            </p:custDataLst>
          </p:nvPr>
        </p:nvSpPr>
        <p:spPr>
          <a:xfrm>
            <a:off x="5428127" y="2380082"/>
            <a:ext cx="5721985" cy="2230755"/>
          </a:xfrm>
        </p:spPr>
        <p:txBody>
          <a:bodyPr>
            <a:noAutofit/>
          </a:bodyPr>
          <a:lstStyle/>
          <a:p>
            <a:pPr>
              <a:lnSpc>
                <a:spcPct val="150000"/>
              </a:lnSpc>
            </a:pPr>
            <a:r>
              <a:rPr lang="zh-CN" altLang="en-US" sz="6000" b="1" dirty="0" smtClean="0">
                <a:solidFill>
                  <a:srgbClr val="FF0000"/>
                </a:solidFill>
                <a:latin typeface="Times New Roman" panose="02020603050405020304" charset="0"/>
                <a:cs typeface="Times New Roman" panose="02020603050405020304" charset="0"/>
              </a:rPr>
              <a:t>微专题</a:t>
            </a:r>
            <a:r>
              <a:rPr lang="en-US" altLang="zh-CN" sz="6000" b="1" dirty="0" smtClean="0">
                <a:solidFill>
                  <a:srgbClr val="FF0000"/>
                </a:solidFill>
                <a:latin typeface="Times New Roman" panose="02020603050405020304" charset="0"/>
                <a:cs typeface="Times New Roman" panose="02020603050405020304" charset="0"/>
              </a:rPr>
              <a:t>5</a:t>
            </a:r>
            <a:endParaRPr lang="zh-CN" altLang="en-US" sz="6000" b="1" dirty="0" smtClean="0">
              <a:solidFill>
                <a:srgbClr val="FF0000"/>
              </a:solidFill>
              <a:latin typeface="Times New Roman" panose="02020603050405020304" charset="0"/>
              <a:cs typeface="Times New Roman" panose="02020603050405020304" charset="0"/>
            </a:endParaRPr>
          </a:p>
          <a:p>
            <a:pPr>
              <a:lnSpc>
                <a:spcPct val="150000"/>
              </a:lnSpc>
            </a:pPr>
            <a:r>
              <a:rPr lang="zh-CN" altLang="en-US" sz="6000" b="1" dirty="0" smtClean="0">
                <a:solidFill>
                  <a:srgbClr val="FF0000"/>
                </a:solidFill>
                <a:latin typeface="Times New Roman" panose="02020603050405020304" charset="0"/>
                <a:cs typeface="Times New Roman" panose="02020603050405020304" charset="0"/>
              </a:rPr>
              <a:t>晶体</a:t>
            </a:r>
            <a:r>
              <a:rPr sz="6000" b="1" dirty="0" err="1" smtClean="0">
                <a:solidFill>
                  <a:srgbClr val="FF0000"/>
                </a:solidFill>
                <a:latin typeface="Times New Roman" panose="02020603050405020304" charset="0"/>
                <a:cs typeface="Times New Roman" panose="02020603050405020304" charset="0"/>
                <a:sym typeface="+mn-ea"/>
              </a:rPr>
              <a:t>结构与性质</a:t>
            </a:r>
            <a:endParaRPr sz="6000" b="1" dirty="0">
              <a:solidFill>
                <a:srgbClr val="FF0000"/>
              </a:solidFill>
              <a:latin typeface="Times New Roman" panose="02020603050405020304" charset="0"/>
              <a:cs typeface="Times New Roman" panose="02020603050405020304" charset="0"/>
            </a:endParaRPr>
          </a:p>
        </p:txBody>
      </p:sp>
      <p:grpSp>
        <p:nvGrpSpPr>
          <p:cNvPr id="5" name="欧美风"/>
          <p:cNvGrpSpPr>
            <a:grpSpLocks noChangeAspect="1"/>
          </p:cNvGrpSpPr>
          <p:nvPr>
            <p:custDataLst>
              <p:tags r:id="rId3"/>
            </p:custDataLst>
          </p:nvPr>
        </p:nvGrpSpPr>
        <p:grpSpPr>
          <a:xfrm>
            <a:off x="619125" y="2367532"/>
            <a:ext cx="4620019" cy="2988000"/>
            <a:chOff x="-92437" y="-650404"/>
            <a:chExt cx="12617539" cy="8160399"/>
          </a:xfrm>
        </p:grpSpPr>
        <p:sp>
          <p:nvSpPr>
            <p:cNvPr id="6" name="Freeform 5"/>
            <p:cNvSpPr/>
            <p:nvPr>
              <p:custDataLst>
                <p:tags r:id="rId4"/>
              </p:custDataLst>
            </p:nvPr>
          </p:nvSpPr>
          <p:spPr bwMode="auto">
            <a:xfrm>
              <a:off x="-92437" y="2119483"/>
              <a:ext cx="3023070" cy="2620624"/>
            </a:xfrm>
            <a:custGeom>
              <a:avLst/>
              <a:gdLst>
                <a:gd name="T0" fmla="*/ 401 w 1600"/>
                <a:gd name="T1" fmla="*/ 1387 h 1387"/>
                <a:gd name="T2" fmla="*/ 0 w 1600"/>
                <a:gd name="T3" fmla="*/ 694 h 1387"/>
                <a:gd name="T4" fmla="*/ 401 w 1600"/>
                <a:gd name="T5" fmla="*/ 0 h 1387"/>
                <a:gd name="T6" fmla="*/ 1201 w 1600"/>
                <a:gd name="T7" fmla="*/ 0 h 1387"/>
                <a:gd name="T8" fmla="*/ 1600 w 1600"/>
                <a:gd name="T9" fmla="*/ 694 h 1387"/>
                <a:gd name="T10" fmla="*/ 1201 w 1600"/>
                <a:gd name="T11" fmla="*/ 1387 h 1387"/>
                <a:gd name="T12" fmla="*/ 401 w 1600"/>
                <a:gd name="T13" fmla="*/ 1387 h 1387"/>
              </a:gdLst>
              <a:ahLst/>
              <a:cxnLst>
                <a:cxn ang="0">
                  <a:pos x="T0" y="T1"/>
                </a:cxn>
                <a:cxn ang="0">
                  <a:pos x="T2" y="T3"/>
                </a:cxn>
                <a:cxn ang="0">
                  <a:pos x="T4" y="T5"/>
                </a:cxn>
                <a:cxn ang="0">
                  <a:pos x="T6" y="T7"/>
                </a:cxn>
                <a:cxn ang="0">
                  <a:pos x="T8" y="T9"/>
                </a:cxn>
                <a:cxn ang="0">
                  <a:pos x="T10" y="T11"/>
                </a:cxn>
                <a:cxn ang="0">
                  <a:pos x="T12" y="T13"/>
                </a:cxn>
              </a:cxnLst>
              <a:rect l="0" t="0" r="r" b="b"/>
              <a:pathLst>
                <a:path w="1600" h="1387">
                  <a:moveTo>
                    <a:pt x="401" y="1387"/>
                  </a:moveTo>
                  <a:lnTo>
                    <a:pt x="0" y="694"/>
                  </a:lnTo>
                  <a:lnTo>
                    <a:pt x="401" y="0"/>
                  </a:lnTo>
                  <a:lnTo>
                    <a:pt x="1201" y="0"/>
                  </a:lnTo>
                  <a:lnTo>
                    <a:pt x="1600" y="694"/>
                  </a:lnTo>
                  <a:lnTo>
                    <a:pt x="1201" y="1387"/>
                  </a:lnTo>
                  <a:lnTo>
                    <a:pt x="401" y="1387"/>
                  </a:lnTo>
                  <a:close/>
                </a:path>
              </a:pathLst>
            </a:custGeom>
            <a:blipFill dpi="0" rotWithShape="0">
              <a:blip r:embed="rId17" cstate="print"/>
              <a:stretch>
                <a:fillRect t="-131000" r="-317000" b="-131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custDataLst>
                <p:tags r:id="rId5"/>
              </p:custDataLst>
            </p:nvPr>
          </p:nvSpPr>
          <p:spPr bwMode="auto">
            <a:xfrm>
              <a:off x="-92437" y="4891261"/>
              <a:ext cx="3023070" cy="2618734"/>
            </a:xfrm>
            <a:custGeom>
              <a:avLst/>
              <a:gdLst>
                <a:gd name="T0" fmla="*/ 401 w 1600"/>
                <a:gd name="T1" fmla="*/ 1386 h 1386"/>
                <a:gd name="T2" fmla="*/ 0 w 1600"/>
                <a:gd name="T3" fmla="*/ 693 h 1386"/>
                <a:gd name="T4" fmla="*/ 401 w 1600"/>
                <a:gd name="T5" fmla="*/ 0 h 1386"/>
                <a:gd name="T6" fmla="*/ 1201 w 1600"/>
                <a:gd name="T7" fmla="*/ 0 h 1386"/>
                <a:gd name="T8" fmla="*/ 1600 w 1600"/>
                <a:gd name="T9" fmla="*/ 693 h 1386"/>
                <a:gd name="T10" fmla="*/ 1201 w 1600"/>
                <a:gd name="T11" fmla="*/ 1386 h 1386"/>
                <a:gd name="T12" fmla="*/ 401 w 1600"/>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600" h="1386">
                  <a:moveTo>
                    <a:pt x="401" y="1386"/>
                  </a:moveTo>
                  <a:lnTo>
                    <a:pt x="0" y="693"/>
                  </a:lnTo>
                  <a:lnTo>
                    <a:pt x="401" y="0"/>
                  </a:lnTo>
                  <a:lnTo>
                    <a:pt x="1201" y="0"/>
                  </a:lnTo>
                  <a:lnTo>
                    <a:pt x="1600" y="693"/>
                  </a:lnTo>
                  <a:lnTo>
                    <a:pt x="1201" y="1386"/>
                  </a:lnTo>
                  <a:lnTo>
                    <a:pt x="401" y="1386"/>
                  </a:lnTo>
                  <a:close/>
                </a:path>
              </a:pathLst>
            </a:custGeom>
            <a:blipFill dpi="0" rotWithShape="0">
              <a:blip r:embed="rId17" cstate="print"/>
              <a:stretch>
                <a:fillRect t="-236000" r="-317000" b="-25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custDataLst>
                <p:tags r:id="rId6"/>
              </p:custDataLst>
            </p:nvPr>
          </p:nvSpPr>
          <p:spPr bwMode="auto">
            <a:xfrm>
              <a:off x="2307125" y="736429"/>
              <a:ext cx="3021181" cy="2618734"/>
            </a:xfrm>
            <a:custGeom>
              <a:avLst/>
              <a:gdLst>
                <a:gd name="T0" fmla="*/ 400 w 1599"/>
                <a:gd name="T1" fmla="*/ 1386 h 1386"/>
                <a:gd name="T2" fmla="*/ 0 w 1599"/>
                <a:gd name="T3" fmla="*/ 692 h 1386"/>
                <a:gd name="T4" fmla="*/ 400 w 1599"/>
                <a:gd name="T5" fmla="*/ 0 h 1386"/>
                <a:gd name="T6" fmla="*/ 1200 w 1599"/>
                <a:gd name="T7" fmla="*/ 0 h 1386"/>
                <a:gd name="T8" fmla="*/ 1599 w 1599"/>
                <a:gd name="T9" fmla="*/ 692 h 1386"/>
                <a:gd name="T10" fmla="*/ 1200 w 1599"/>
                <a:gd name="T11" fmla="*/ 1386 h 1386"/>
                <a:gd name="T12" fmla="*/ 400 w 1599"/>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599" h="1386">
                  <a:moveTo>
                    <a:pt x="400" y="1386"/>
                  </a:moveTo>
                  <a:lnTo>
                    <a:pt x="0" y="692"/>
                  </a:lnTo>
                  <a:lnTo>
                    <a:pt x="400" y="0"/>
                  </a:lnTo>
                  <a:lnTo>
                    <a:pt x="1200" y="0"/>
                  </a:lnTo>
                  <a:lnTo>
                    <a:pt x="1599" y="692"/>
                  </a:lnTo>
                  <a:lnTo>
                    <a:pt x="1200" y="1386"/>
                  </a:lnTo>
                  <a:lnTo>
                    <a:pt x="400" y="1386"/>
                  </a:lnTo>
                  <a:close/>
                </a:path>
              </a:pathLst>
            </a:custGeom>
            <a:blipFill dpi="0" rotWithShape="0">
              <a:blip r:embed="rId17" cstate="print"/>
              <a:stretch>
                <a:fillRect l="-79000" t="-78000" r="-238000" b="-184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custDataLst>
                <p:tags r:id="rId7"/>
              </p:custDataLst>
            </p:nvPr>
          </p:nvSpPr>
          <p:spPr bwMode="auto">
            <a:xfrm>
              <a:off x="2307125" y="3506316"/>
              <a:ext cx="3021181" cy="2618734"/>
            </a:xfrm>
            <a:custGeom>
              <a:avLst/>
              <a:gdLst>
                <a:gd name="T0" fmla="*/ 400 w 1599"/>
                <a:gd name="T1" fmla="*/ 1386 h 1386"/>
                <a:gd name="T2" fmla="*/ 0 w 1599"/>
                <a:gd name="T3" fmla="*/ 693 h 1386"/>
                <a:gd name="T4" fmla="*/ 400 w 1599"/>
                <a:gd name="T5" fmla="*/ 0 h 1386"/>
                <a:gd name="T6" fmla="*/ 1200 w 1599"/>
                <a:gd name="T7" fmla="*/ 0 h 1386"/>
                <a:gd name="T8" fmla="*/ 1599 w 1599"/>
                <a:gd name="T9" fmla="*/ 693 h 1386"/>
                <a:gd name="T10" fmla="*/ 1200 w 1599"/>
                <a:gd name="T11" fmla="*/ 1386 h 1386"/>
                <a:gd name="T12" fmla="*/ 400 w 1599"/>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599" h="1386">
                  <a:moveTo>
                    <a:pt x="400" y="1386"/>
                  </a:moveTo>
                  <a:lnTo>
                    <a:pt x="0" y="693"/>
                  </a:lnTo>
                  <a:lnTo>
                    <a:pt x="400" y="0"/>
                  </a:lnTo>
                  <a:lnTo>
                    <a:pt x="1200" y="0"/>
                  </a:lnTo>
                  <a:lnTo>
                    <a:pt x="1599" y="693"/>
                  </a:lnTo>
                  <a:lnTo>
                    <a:pt x="1200" y="1386"/>
                  </a:lnTo>
                  <a:lnTo>
                    <a:pt x="400" y="1386"/>
                  </a:lnTo>
                  <a:close/>
                </a:path>
              </a:pathLst>
            </a:custGeom>
            <a:blipFill dpi="0" rotWithShape="0">
              <a:blip r:embed="rId17" cstate="print"/>
              <a:stretch>
                <a:fillRect l="-79000" t="-184000" r="-238000" b="-78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custDataLst>
                <p:tags r:id="rId8"/>
              </p:custDataLst>
            </p:nvPr>
          </p:nvSpPr>
          <p:spPr bwMode="auto">
            <a:xfrm>
              <a:off x="4704798" y="-650404"/>
              <a:ext cx="3024960" cy="2618734"/>
            </a:xfrm>
            <a:custGeom>
              <a:avLst/>
              <a:gdLst>
                <a:gd name="T0" fmla="*/ 401 w 1601"/>
                <a:gd name="T1" fmla="*/ 1386 h 1386"/>
                <a:gd name="T2" fmla="*/ 0 w 1601"/>
                <a:gd name="T3" fmla="*/ 693 h 1386"/>
                <a:gd name="T4" fmla="*/ 401 w 1601"/>
                <a:gd name="T5" fmla="*/ 0 h 1386"/>
                <a:gd name="T6" fmla="*/ 1200 w 1601"/>
                <a:gd name="T7" fmla="*/ 0 h 1386"/>
                <a:gd name="T8" fmla="*/ 1601 w 1601"/>
                <a:gd name="T9" fmla="*/ 693 h 1386"/>
                <a:gd name="T10" fmla="*/ 1200 w 1601"/>
                <a:gd name="T11" fmla="*/ 1386 h 1386"/>
                <a:gd name="T12" fmla="*/ 401 w 1601"/>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601" h="1386">
                  <a:moveTo>
                    <a:pt x="401" y="1386"/>
                  </a:moveTo>
                  <a:lnTo>
                    <a:pt x="0" y="693"/>
                  </a:lnTo>
                  <a:lnTo>
                    <a:pt x="401" y="0"/>
                  </a:lnTo>
                  <a:lnTo>
                    <a:pt x="1200" y="0"/>
                  </a:lnTo>
                  <a:lnTo>
                    <a:pt x="1601" y="693"/>
                  </a:lnTo>
                  <a:lnTo>
                    <a:pt x="1200" y="1386"/>
                  </a:lnTo>
                  <a:lnTo>
                    <a:pt x="401" y="1386"/>
                  </a:lnTo>
                  <a:close/>
                </a:path>
              </a:pathLst>
            </a:custGeom>
            <a:blipFill dpi="0" rotWithShape="0">
              <a:blip r:embed="rId17" cstate="print"/>
              <a:stretch>
                <a:fillRect l="-159000" t="-25000" r="-159000" b="-236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custDataLst>
                <p:tags r:id="rId9"/>
              </p:custDataLst>
            </p:nvPr>
          </p:nvSpPr>
          <p:spPr bwMode="auto">
            <a:xfrm>
              <a:off x="4704798" y="2119483"/>
              <a:ext cx="3024960" cy="2620624"/>
            </a:xfrm>
            <a:custGeom>
              <a:avLst/>
              <a:gdLst>
                <a:gd name="T0" fmla="*/ 401 w 1601"/>
                <a:gd name="T1" fmla="*/ 1387 h 1387"/>
                <a:gd name="T2" fmla="*/ 0 w 1601"/>
                <a:gd name="T3" fmla="*/ 693 h 1387"/>
                <a:gd name="T4" fmla="*/ 401 w 1601"/>
                <a:gd name="T5" fmla="*/ 0 h 1387"/>
                <a:gd name="T6" fmla="*/ 1200 w 1601"/>
                <a:gd name="T7" fmla="*/ 0 h 1387"/>
                <a:gd name="T8" fmla="*/ 1601 w 1601"/>
                <a:gd name="T9" fmla="*/ 693 h 1387"/>
                <a:gd name="T10" fmla="*/ 1200 w 1601"/>
                <a:gd name="T11" fmla="*/ 1387 h 1387"/>
                <a:gd name="T12" fmla="*/ 401 w 1601"/>
                <a:gd name="T13" fmla="*/ 1387 h 1387"/>
              </a:gdLst>
              <a:ahLst/>
              <a:cxnLst>
                <a:cxn ang="0">
                  <a:pos x="T0" y="T1"/>
                </a:cxn>
                <a:cxn ang="0">
                  <a:pos x="T2" y="T3"/>
                </a:cxn>
                <a:cxn ang="0">
                  <a:pos x="T4" y="T5"/>
                </a:cxn>
                <a:cxn ang="0">
                  <a:pos x="T6" y="T7"/>
                </a:cxn>
                <a:cxn ang="0">
                  <a:pos x="T8" y="T9"/>
                </a:cxn>
                <a:cxn ang="0">
                  <a:pos x="T10" y="T11"/>
                </a:cxn>
                <a:cxn ang="0">
                  <a:pos x="T12" y="T13"/>
                </a:cxn>
              </a:cxnLst>
              <a:rect l="0" t="0" r="r" b="b"/>
              <a:pathLst>
                <a:path w="1601" h="1387">
                  <a:moveTo>
                    <a:pt x="401" y="1387"/>
                  </a:moveTo>
                  <a:lnTo>
                    <a:pt x="0" y="693"/>
                  </a:lnTo>
                  <a:lnTo>
                    <a:pt x="401" y="0"/>
                  </a:lnTo>
                  <a:lnTo>
                    <a:pt x="1200" y="0"/>
                  </a:lnTo>
                  <a:lnTo>
                    <a:pt x="1601" y="693"/>
                  </a:lnTo>
                  <a:lnTo>
                    <a:pt x="1200" y="1387"/>
                  </a:lnTo>
                  <a:lnTo>
                    <a:pt x="401" y="1387"/>
                  </a:lnTo>
                  <a:close/>
                </a:path>
              </a:pathLst>
            </a:custGeom>
            <a:blipFill dpi="0" rotWithShape="0">
              <a:blip r:embed="rId17" cstate="print"/>
              <a:stretch>
                <a:fillRect l="-159000" t="-131000" r="-159000" b="-131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custDataLst>
                <p:tags r:id="rId10"/>
              </p:custDataLst>
            </p:nvPr>
          </p:nvSpPr>
          <p:spPr bwMode="auto">
            <a:xfrm>
              <a:off x="4704798" y="4891261"/>
              <a:ext cx="3024960" cy="2618734"/>
            </a:xfrm>
            <a:custGeom>
              <a:avLst/>
              <a:gdLst>
                <a:gd name="T0" fmla="*/ 401 w 1601"/>
                <a:gd name="T1" fmla="*/ 1386 h 1386"/>
                <a:gd name="T2" fmla="*/ 0 w 1601"/>
                <a:gd name="T3" fmla="*/ 693 h 1386"/>
                <a:gd name="T4" fmla="*/ 401 w 1601"/>
                <a:gd name="T5" fmla="*/ 0 h 1386"/>
                <a:gd name="T6" fmla="*/ 1200 w 1601"/>
                <a:gd name="T7" fmla="*/ 0 h 1386"/>
                <a:gd name="T8" fmla="*/ 1601 w 1601"/>
                <a:gd name="T9" fmla="*/ 693 h 1386"/>
                <a:gd name="T10" fmla="*/ 1200 w 1601"/>
                <a:gd name="T11" fmla="*/ 1386 h 1386"/>
                <a:gd name="T12" fmla="*/ 401 w 1601"/>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601" h="1386">
                  <a:moveTo>
                    <a:pt x="401" y="1386"/>
                  </a:moveTo>
                  <a:lnTo>
                    <a:pt x="0" y="693"/>
                  </a:lnTo>
                  <a:lnTo>
                    <a:pt x="401" y="0"/>
                  </a:lnTo>
                  <a:lnTo>
                    <a:pt x="1200" y="0"/>
                  </a:lnTo>
                  <a:lnTo>
                    <a:pt x="1601" y="693"/>
                  </a:lnTo>
                  <a:lnTo>
                    <a:pt x="1200" y="1386"/>
                  </a:lnTo>
                  <a:lnTo>
                    <a:pt x="401" y="1386"/>
                  </a:lnTo>
                  <a:close/>
                </a:path>
              </a:pathLst>
            </a:custGeom>
            <a:blipFill dpi="0" rotWithShape="0">
              <a:blip r:embed="rId17" cstate="print"/>
              <a:stretch>
                <a:fillRect l="-159000" t="-236000" r="-159000" b="-25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custDataLst>
                <p:tags r:id="rId11"/>
              </p:custDataLst>
            </p:nvPr>
          </p:nvSpPr>
          <p:spPr bwMode="auto">
            <a:xfrm>
              <a:off x="7106249" y="736429"/>
              <a:ext cx="3021181" cy="2616845"/>
            </a:xfrm>
            <a:custGeom>
              <a:avLst/>
              <a:gdLst>
                <a:gd name="T0" fmla="*/ 399 w 1599"/>
                <a:gd name="T1" fmla="*/ 1385 h 1385"/>
                <a:gd name="T2" fmla="*/ 0 w 1599"/>
                <a:gd name="T3" fmla="*/ 692 h 1385"/>
                <a:gd name="T4" fmla="*/ 399 w 1599"/>
                <a:gd name="T5" fmla="*/ 0 h 1385"/>
                <a:gd name="T6" fmla="*/ 1199 w 1599"/>
                <a:gd name="T7" fmla="*/ 0 h 1385"/>
                <a:gd name="T8" fmla="*/ 1599 w 1599"/>
                <a:gd name="T9" fmla="*/ 692 h 1385"/>
                <a:gd name="T10" fmla="*/ 1199 w 1599"/>
                <a:gd name="T11" fmla="*/ 1385 h 1385"/>
                <a:gd name="T12" fmla="*/ 399 w 1599"/>
                <a:gd name="T13" fmla="*/ 1385 h 1385"/>
              </a:gdLst>
              <a:ahLst/>
              <a:cxnLst>
                <a:cxn ang="0">
                  <a:pos x="T0" y="T1"/>
                </a:cxn>
                <a:cxn ang="0">
                  <a:pos x="T2" y="T3"/>
                </a:cxn>
                <a:cxn ang="0">
                  <a:pos x="T4" y="T5"/>
                </a:cxn>
                <a:cxn ang="0">
                  <a:pos x="T6" y="T7"/>
                </a:cxn>
                <a:cxn ang="0">
                  <a:pos x="T8" y="T9"/>
                </a:cxn>
                <a:cxn ang="0">
                  <a:pos x="T10" y="T11"/>
                </a:cxn>
                <a:cxn ang="0">
                  <a:pos x="T12" y="T13"/>
                </a:cxn>
              </a:cxnLst>
              <a:rect l="0" t="0" r="r" b="b"/>
              <a:pathLst>
                <a:path w="1599" h="1385">
                  <a:moveTo>
                    <a:pt x="399" y="1385"/>
                  </a:moveTo>
                  <a:lnTo>
                    <a:pt x="0" y="692"/>
                  </a:lnTo>
                  <a:lnTo>
                    <a:pt x="399" y="0"/>
                  </a:lnTo>
                  <a:lnTo>
                    <a:pt x="1199" y="0"/>
                  </a:lnTo>
                  <a:lnTo>
                    <a:pt x="1599" y="692"/>
                  </a:lnTo>
                  <a:lnTo>
                    <a:pt x="1199" y="1385"/>
                  </a:lnTo>
                  <a:lnTo>
                    <a:pt x="399" y="1385"/>
                  </a:lnTo>
                  <a:close/>
                </a:path>
              </a:pathLst>
            </a:custGeom>
            <a:blipFill dpi="0" rotWithShape="0">
              <a:blip r:embed="rId17" cstate="print"/>
              <a:stretch>
                <a:fillRect l="-238000" t="-78000" r="-79000" b="-184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custDataLst>
                <p:tags r:id="rId12"/>
              </p:custDataLst>
            </p:nvPr>
          </p:nvSpPr>
          <p:spPr bwMode="auto">
            <a:xfrm>
              <a:off x="7106249" y="3506316"/>
              <a:ext cx="3021181" cy="2616845"/>
            </a:xfrm>
            <a:custGeom>
              <a:avLst/>
              <a:gdLst>
                <a:gd name="T0" fmla="*/ 399 w 1599"/>
                <a:gd name="T1" fmla="*/ 1385 h 1385"/>
                <a:gd name="T2" fmla="*/ 0 w 1599"/>
                <a:gd name="T3" fmla="*/ 693 h 1385"/>
                <a:gd name="T4" fmla="*/ 399 w 1599"/>
                <a:gd name="T5" fmla="*/ 0 h 1385"/>
                <a:gd name="T6" fmla="*/ 1199 w 1599"/>
                <a:gd name="T7" fmla="*/ 0 h 1385"/>
                <a:gd name="T8" fmla="*/ 1599 w 1599"/>
                <a:gd name="T9" fmla="*/ 693 h 1385"/>
                <a:gd name="T10" fmla="*/ 1199 w 1599"/>
                <a:gd name="T11" fmla="*/ 1385 h 1385"/>
                <a:gd name="T12" fmla="*/ 399 w 1599"/>
                <a:gd name="T13" fmla="*/ 1385 h 1385"/>
              </a:gdLst>
              <a:ahLst/>
              <a:cxnLst>
                <a:cxn ang="0">
                  <a:pos x="T0" y="T1"/>
                </a:cxn>
                <a:cxn ang="0">
                  <a:pos x="T2" y="T3"/>
                </a:cxn>
                <a:cxn ang="0">
                  <a:pos x="T4" y="T5"/>
                </a:cxn>
                <a:cxn ang="0">
                  <a:pos x="T6" y="T7"/>
                </a:cxn>
                <a:cxn ang="0">
                  <a:pos x="T8" y="T9"/>
                </a:cxn>
                <a:cxn ang="0">
                  <a:pos x="T10" y="T11"/>
                </a:cxn>
                <a:cxn ang="0">
                  <a:pos x="T12" y="T13"/>
                </a:cxn>
              </a:cxnLst>
              <a:rect l="0" t="0" r="r" b="b"/>
              <a:pathLst>
                <a:path w="1599" h="1385">
                  <a:moveTo>
                    <a:pt x="399" y="1385"/>
                  </a:moveTo>
                  <a:lnTo>
                    <a:pt x="0" y="693"/>
                  </a:lnTo>
                  <a:lnTo>
                    <a:pt x="399" y="0"/>
                  </a:lnTo>
                  <a:lnTo>
                    <a:pt x="1199" y="0"/>
                  </a:lnTo>
                  <a:lnTo>
                    <a:pt x="1599" y="693"/>
                  </a:lnTo>
                  <a:lnTo>
                    <a:pt x="1199" y="1385"/>
                  </a:lnTo>
                  <a:lnTo>
                    <a:pt x="399" y="1385"/>
                  </a:lnTo>
                  <a:close/>
                </a:path>
              </a:pathLst>
            </a:custGeom>
            <a:blipFill dpi="0" rotWithShape="0">
              <a:blip r:embed="rId17" cstate="print"/>
              <a:stretch>
                <a:fillRect l="-238000" t="-184000" r="-79000" b="-78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custDataLst>
                <p:tags r:id="rId13"/>
              </p:custDataLst>
            </p:nvPr>
          </p:nvSpPr>
          <p:spPr bwMode="auto">
            <a:xfrm>
              <a:off x="9503921" y="2119483"/>
              <a:ext cx="3021181" cy="2618734"/>
            </a:xfrm>
            <a:custGeom>
              <a:avLst/>
              <a:gdLst>
                <a:gd name="T0" fmla="*/ 399 w 1599"/>
                <a:gd name="T1" fmla="*/ 1386 h 1386"/>
                <a:gd name="T2" fmla="*/ 0 w 1599"/>
                <a:gd name="T3" fmla="*/ 693 h 1386"/>
                <a:gd name="T4" fmla="*/ 399 w 1599"/>
                <a:gd name="T5" fmla="*/ 0 h 1386"/>
                <a:gd name="T6" fmla="*/ 1199 w 1599"/>
                <a:gd name="T7" fmla="*/ 0 h 1386"/>
                <a:gd name="T8" fmla="*/ 1599 w 1599"/>
                <a:gd name="T9" fmla="*/ 693 h 1386"/>
                <a:gd name="T10" fmla="*/ 1199 w 1599"/>
                <a:gd name="T11" fmla="*/ 1386 h 1386"/>
                <a:gd name="T12" fmla="*/ 399 w 1599"/>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599" h="1386">
                  <a:moveTo>
                    <a:pt x="399" y="1386"/>
                  </a:moveTo>
                  <a:lnTo>
                    <a:pt x="0" y="693"/>
                  </a:lnTo>
                  <a:lnTo>
                    <a:pt x="399" y="0"/>
                  </a:lnTo>
                  <a:lnTo>
                    <a:pt x="1199" y="0"/>
                  </a:lnTo>
                  <a:lnTo>
                    <a:pt x="1599" y="693"/>
                  </a:lnTo>
                  <a:lnTo>
                    <a:pt x="1199" y="1386"/>
                  </a:lnTo>
                  <a:lnTo>
                    <a:pt x="399" y="1386"/>
                  </a:lnTo>
                  <a:close/>
                </a:path>
              </a:pathLst>
            </a:custGeom>
            <a:blipFill dpi="0" rotWithShape="0">
              <a:blip r:embed="rId17" cstate="print"/>
              <a:stretch>
                <a:fillRect l="-318000" t="-131000" b="-131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custDataLst>
                <p:tags r:id="rId14"/>
              </p:custDataLst>
            </p:nvPr>
          </p:nvSpPr>
          <p:spPr bwMode="auto">
            <a:xfrm>
              <a:off x="9503921" y="-650404"/>
              <a:ext cx="3021181" cy="2616845"/>
            </a:xfrm>
            <a:custGeom>
              <a:avLst/>
              <a:gdLst>
                <a:gd name="T0" fmla="*/ 399 w 1599"/>
                <a:gd name="T1" fmla="*/ 1385 h 1385"/>
                <a:gd name="T2" fmla="*/ 0 w 1599"/>
                <a:gd name="T3" fmla="*/ 693 h 1385"/>
                <a:gd name="T4" fmla="*/ 399 w 1599"/>
                <a:gd name="T5" fmla="*/ 0 h 1385"/>
                <a:gd name="T6" fmla="*/ 1199 w 1599"/>
                <a:gd name="T7" fmla="*/ 0 h 1385"/>
                <a:gd name="T8" fmla="*/ 1599 w 1599"/>
                <a:gd name="T9" fmla="*/ 693 h 1385"/>
                <a:gd name="T10" fmla="*/ 1199 w 1599"/>
                <a:gd name="T11" fmla="*/ 1385 h 1385"/>
                <a:gd name="T12" fmla="*/ 399 w 1599"/>
                <a:gd name="T13" fmla="*/ 1385 h 1385"/>
              </a:gdLst>
              <a:ahLst/>
              <a:cxnLst>
                <a:cxn ang="0">
                  <a:pos x="T0" y="T1"/>
                </a:cxn>
                <a:cxn ang="0">
                  <a:pos x="T2" y="T3"/>
                </a:cxn>
                <a:cxn ang="0">
                  <a:pos x="T4" y="T5"/>
                </a:cxn>
                <a:cxn ang="0">
                  <a:pos x="T6" y="T7"/>
                </a:cxn>
                <a:cxn ang="0">
                  <a:pos x="T8" y="T9"/>
                </a:cxn>
                <a:cxn ang="0">
                  <a:pos x="T10" y="T11"/>
                </a:cxn>
                <a:cxn ang="0">
                  <a:pos x="T12" y="T13"/>
                </a:cxn>
              </a:cxnLst>
              <a:rect l="0" t="0" r="r" b="b"/>
              <a:pathLst>
                <a:path w="1599" h="1385">
                  <a:moveTo>
                    <a:pt x="399" y="1385"/>
                  </a:moveTo>
                  <a:lnTo>
                    <a:pt x="0" y="693"/>
                  </a:lnTo>
                  <a:lnTo>
                    <a:pt x="399" y="0"/>
                  </a:lnTo>
                  <a:lnTo>
                    <a:pt x="1199" y="0"/>
                  </a:lnTo>
                  <a:lnTo>
                    <a:pt x="1599" y="693"/>
                  </a:lnTo>
                  <a:lnTo>
                    <a:pt x="1199" y="1385"/>
                  </a:lnTo>
                  <a:lnTo>
                    <a:pt x="399" y="1385"/>
                  </a:lnTo>
                  <a:close/>
                </a:path>
              </a:pathLst>
            </a:custGeom>
            <a:blipFill dpi="0" rotWithShape="0">
              <a:blip r:embed="rId17" cstate="print"/>
              <a:stretch>
                <a:fillRect l="-318000" t="-25000" b="-237000"/>
              </a:stretch>
            </a:blipFill>
            <a:ln>
              <a:noFill/>
            </a:ln>
            <a:extLs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35635" y="2235200"/>
            <a:ext cx="10587355" cy="442087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70000"/>
              </a:lnSpc>
              <a:spcBef>
                <a:spcPct val="0"/>
              </a:spcBef>
              <a:defRPr/>
            </a:pPr>
            <a:r>
              <a:rPr sz="2400" b="1" kern="0" dirty="0">
                <a:latin typeface="Times New Roman" panose="02020603050405020304" charset="0"/>
                <a:ea typeface="SimHei" panose="02010609060101010101" charset="-122"/>
              </a:rPr>
              <a:t>四方晶系CdSnAs</a:t>
            </a:r>
            <a:r>
              <a:rPr sz="2400" b="1" kern="0" baseline="-25000" dirty="0">
                <a:latin typeface="Times New Roman" panose="02020603050405020304" charset="0"/>
                <a:ea typeface="SimHei" panose="02010609060101010101" charset="-122"/>
              </a:rPr>
              <a:t>2</a:t>
            </a:r>
            <a:r>
              <a:rPr sz="2400" b="1" kern="0" dirty="0">
                <a:latin typeface="Times New Roman" panose="02020603050405020304" charset="0"/>
                <a:ea typeface="SimHei" panose="02010609060101010101" charset="-122"/>
              </a:rPr>
              <a:t>的晶胞结构如下图所示，晶胞棱边夹角均为90°，晶胞中部分原子的分数坐标如下表所示。</a:t>
            </a:r>
            <a:r>
              <a:rPr sz="2400" b="1" kern="0" dirty="0" err="1">
                <a:latin typeface="Times New Roman" panose="02020603050405020304" charset="0"/>
                <a:ea typeface="SimHei" panose="02010609060101010101" charset="-122"/>
              </a:rPr>
              <a:t>找出距离Cd</a:t>
            </a:r>
            <a:r>
              <a:rPr sz="2400" b="1" kern="0" dirty="0">
                <a:latin typeface="Times New Roman" panose="02020603050405020304" charset="0"/>
                <a:ea typeface="SimHei" panose="02010609060101010101" charset="-122"/>
              </a:rPr>
              <a:t>(0，0，0)</a:t>
            </a:r>
            <a:r>
              <a:rPr sz="2400" b="1" kern="0" dirty="0" err="1">
                <a:latin typeface="Times New Roman" panose="02020603050405020304" charset="0"/>
                <a:ea typeface="SimHei" panose="02010609060101010101" charset="-122"/>
              </a:rPr>
              <a:t>最近的Sn</a:t>
            </a:r>
            <a:r>
              <a:rPr lang="en-US" sz="2400" b="1" kern="0" dirty="0" err="1">
                <a:latin typeface="Times New Roman" panose="02020603050405020304" charset="0"/>
                <a:ea typeface="SimHei" panose="02010609060101010101" charset="-122"/>
              </a:rPr>
              <a:t>___________________________________________</a:t>
            </a:r>
            <a:r>
              <a:rPr sz="2400" b="1" kern="0" dirty="0" err="1">
                <a:latin typeface="Times New Roman" panose="02020603050405020304" charset="0"/>
                <a:ea typeface="SimHei" panose="02010609060101010101" charset="-122"/>
              </a:rPr>
              <a:t>（用分数坐标表示</a:t>
            </a:r>
            <a:r>
              <a:rPr sz="2400" b="1" kern="0" dirty="0">
                <a:latin typeface="Times New Roman" panose="02020603050405020304" charset="0"/>
                <a:ea typeface="SimHei" panose="02010609060101010101" charset="-122"/>
              </a:rPr>
              <a:t>）。</a:t>
            </a:r>
            <a:endParaRPr sz="2400" b="1" kern="0" dirty="0">
              <a:solidFill>
                <a:srgbClr val="FF0000"/>
              </a:solidFill>
              <a:latin typeface="Times New Roman" panose="02020603050405020304" charset="0"/>
              <a:ea typeface="SimHei" panose="02010609060101010101" charset="-122"/>
            </a:endParaRPr>
          </a:p>
        </p:txBody>
      </p:sp>
      <p:sp>
        <p:nvSpPr>
          <p:cNvPr id="14" name="文本框 13"/>
          <p:cNvSpPr txBox="1"/>
          <p:nvPr/>
        </p:nvSpPr>
        <p:spPr>
          <a:xfrm>
            <a:off x="579755" y="1753235"/>
            <a:ext cx="251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原子的分数坐标</a:t>
            </a:r>
          </a:p>
        </p:txBody>
      </p:sp>
      <p:sp>
        <p:nvSpPr>
          <p:cNvPr id="2" name="文本框 1"/>
          <p:cNvSpPr txBox="1"/>
          <p:nvPr/>
        </p:nvSpPr>
        <p:spPr>
          <a:xfrm>
            <a:off x="1782445" y="3437890"/>
            <a:ext cx="4918710" cy="645160"/>
          </a:xfrm>
          <a:prstGeom prst="rect">
            <a:avLst/>
          </a:prstGeom>
          <a:noFill/>
        </p:spPr>
        <p:txBody>
          <a:bodyPr wrap="none" rtlCol="0">
            <a:spAutoFit/>
          </a:bodyPr>
          <a:lstStyle/>
          <a:p>
            <a:pPr defTabSz="0">
              <a:lnSpc>
                <a:spcPct val="150000"/>
              </a:lnSpc>
              <a:spcBef>
                <a:spcPct val="0"/>
              </a:spcBef>
              <a:defRPr/>
            </a:pPr>
            <a:r>
              <a:rPr sz="2400" b="1" kern="0">
                <a:solidFill>
                  <a:srgbClr val="FF0000"/>
                </a:solidFill>
                <a:latin typeface="Times New Roman" panose="02020603050405020304" charset="0"/>
                <a:ea typeface="SimHei" panose="02010609060101010101" charset="-122"/>
                <a:sym typeface="+mn-ea"/>
              </a:rPr>
              <a:t>（0.5，0，0.25）、（0.5，0.5，0）</a:t>
            </a:r>
            <a:endParaRPr lang="zh-CN" altLang="en-US" sz="2400" b="1" kern="0">
              <a:solidFill>
                <a:srgbClr val="FF0000"/>
              </a:solidFill>
              <a:latin typeface="Times New Roman" panose="02020603050405020304" charset="0"/>
              <a:ea typeface="SimHei" panose="02010609060101010101" charset="-122"/>
            </a:endParaRPr>
          </a:p>
        </p:txBody>
      </p:sp>
      <p:pic>
        <p:nvPicPr>
          <p:cNvPr id="36" name="图片 36"/>
          <p:cNvPicPr>
            <a:picLocks noChangeAspect="1"/>
          </p:cNvPicPr>
          <p:nvPr/>
        </p:nvPicPr>
        <p:blipFill>
          <a:blip r:embed="rId5" cstate="print">
            <a:extLst>
              <a:ext uri="{BEBA8EAE-BF5A-486C-A8C5-ECC9F3942E4B}">
                <a14:imgProps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a14:imgLayer r:embed="rId6">
                    <a14:imgEffect>
                      <a14:brightnessContrast bright="20000" contrast="40000"/>
                    </a14:imgEffect>
                  </a14:imgLayer>
                </a14:imgProps>
              </a:ext>
            </a:extLst>
          </a:blip>
          <a:stretch>
            <a:fillRect/>
          </a:stretch>
        </p:blipFill>
        <p:spPr>
          <a:xfrm>
            <a:off x="5892165" y="4117975"/>
            <a:ext cx="2737485" cy="2423160"/>
          </a:xfrm>
          <a:prstGeom prst="rect">
            <a:avLst/>
          </a:prstGeom>
        </p:spPr>
      </p:pic>
      <p:graphicFrame>
        <p:nvGraphicFramePr>
          <p:cNvPr id="4" name="表格 3"/>
          <p:cNvGraphicFramePr>
            <a:graphicFrameLocks noGrp="1"/>
          </p:cNvGraphicFramePr>
          <p:nvPr>
            <p:custDataLst>
              <p:tags r:id="rId3"/>
            </p:custDataLst>
          </p:nvPr>
        </p:nvGraphicFramePr>
        <p:xfrm>
          <a:off x="1137285" y="4389120"/>
          <a:ext cx="4142740" cy="1880235"/>
        </p:xfrm>
        <a:graphic>
          <a:graphicData uri="http://schemas.openxmlformats.org/drawingml/2006/table">
            <a:tbl>
              <a:tblPr firstRow="1" bandRow="1">
                <a:tableStyleId>{5940675A-B579-460E-94D1-54222C63F5DA}</a:tableStyleId>
              </a:tblPr>
              <a:tblGrid>
                <a:gridCol w="1278255">
                  <a:extLst>
                    <a:ext uri="{9D8B030D-6E8A-4147-A177-3AD203B41FA5}">
                      <a16:col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20000"/>
                    </a:ext>
                  </a:extLst>
                </a:gridCol>
                <a:gridCol w="925195">
                  <a:extLst>
                    <a:ext uri="{9D8B030D-6E8A-4147-A177-3AD203B41FA5}">
                      <a16:col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20001"/>
                    </a:ext>
                  </a:extLst>
                </a:gridCol>
                <a:gridCol w="925830">
                  <a:extLst>
                    <a:ext uri="{9D8B030D-6E8A-4147-A177-3AD203B41FA5}">
                      <a16:col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20002"/>
                    </a:ext>
                  </a:extLst>
                </a:gridCol>
                <a:gridCol w="1013460">
                  <a:extLst>
                    <a:ext uri="{9D8B030D-6E8A-4147-A177-3AD203B41FA5}">
                      <a16:col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20003"/>
                    </a:ext>
                  </a:extLst>
                </a:gridCol>
              </a:tblGrid>
              <a:tr h="725805">
                <a:tc>
                  <a:txBody>
                    <a:bodyPr/>
                    <a:lstStyle/>
                    <a:p>
                      <a:pPr indent="0">
                        <a:buNone/>
                      </a:pPr>
                      <a:r>
                        <a:rPr lang="en-US" sz="2400" b="0" dirty="0" err="1">
                          <a:latin typeface="Times New Roman" panose="02020603050405020304" charset="0"/>
                          <a:cs typeface="Times New Roman" panose="02020603050405020304" charset="0"/>
                        </a:rPr>
                        <a:t>坐标原子</a:t>
                      </a:r>
                      <a:endParaRPr lang="en-US" altLang="en-US" sz="2400" b="0" dirty="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i="1">
                          <a:latin typeface="Times New Roman" panose="02020603050405020304" charset="0"/>
                          <a:cs typeface="Times New Roman" panose="02020603050405020304" charset="0"/>
                        </a:rPr>
                        <a:t>x</a:t>
                      </a:r>
                      <a:endParaRPr lang="en-US" altLang="en-US" sz="2400" b="0" i="1">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i="1">
                          <a:latin typeface="Times New Roman" panose="02020603050405020304" charset="0"/>
                          <a:cs typeface="Times New Roman" panose="02020603050405020304" charset="0"/>
                        </a:rPr>
                        <a:t>y</a:t>
                      </a:r>
                      <a:endParaRPr lang="en-US" altLang="en-US" sz="2400" b="0" i="1">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i="1">
                          <a:latin typeface="Times New Roman" panose="02020603050405020304" charset="0"/>
                          <a:cs typeface="Times New Roman" panose="02020603050405020304" charset="0"/>
                        </a:rPr>
                        <a:t>z</a:t>
                      </a:r>
                      <a:endParaRPr lang="en-US" altLang="en-US" sz="2400" b="0" i="1">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10000"/>
                  </a:ext>
                </a:extLst>
              </a:tr>
              <a:tr h="384810">
                <a:tc>
                  <a:txBody>
                    <a:bodyPr/>
                    <a:lstStyle/>
                    <a:p>
                      <a:pPr indent="0" algn="ctr">
                        <a:buNone/>
                      </a:pPr>
                      <a:r>
                        <a:rPr lang="en-US" sz="2400" b="0">
                          <a:latin typeface="Times New Roman" panose="02020603050405020304" charset="0"/>
                          <a:cs typeface="Times New Roman" panose="02020603050405020304" charset="0"/>
                        </a:rPr>
                        <a:t>Cd</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10001"/>
                  </a:ext>
                </a:extLst>
              </a:tr>
              <a:tr h="384810">
                <a:tc>
                  <a:txBody>
                    <a:bodyPr/>
                    <a:lstStyle/>
                    <a:p>
                      <a:pPr indent="0" algn="ctr">
                        <a:buNone/>
                      </a:pPr>
                      <a:r>
                        <a:rPr lang="en-US" sz="2400" b="0">
                          <a:latin typeface="Times New Roman" panose="02020603050405020304" charset="0"/>
                          <a:cs typeface="Times New Roman" panose="02020603050405020304" charset="0"/>
                        </a:rPr>
                        <a:t>Sn</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0.5</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10002"/>
                  </a:ext>
                </a:extLst>
              </a:tr>
              <a:tr h="384810">
                <a:tc>
                  <a:txBody>
                    <a:bodyPr/>
                    <a:lstStyle/>
                    <a:p>
                      <a:pPr indent="0" algn="ctr">
                        <a:buNone/>
                      </a:pPr>
                      <a:r>
                        <a:rPr lang="en-US" sz="2400" b="0">
                          <a:latin typeface="Times New Roman" panose="02020603050405020304" charset="0"/>
                          <a:cs typeface="Times New Roman" panose="02020603050405020304" charset="0"/>
                        </a:rPr>
                        <a:t>As</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0.25</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0.25</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dirty="0">
                          <a:latin typeface="Times New Roman" panose="02020603050405020304" charset="0"/>
                          <a:cs typeface="Times New Roman" panose="02020603050405020304" charset="0"/>
                        </a:rPr>
                        <a:t>0.125</a:t>
                      </a:r>
                      <a:endParaRPr lang="en-US" altLang="en-US" sz="2400" b="0" dirty="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val="10003"/>
                  </a:ext>
                </a:extLst>
              </a:tr>
            </a:tbl>
          </a:graphicData>
        </a:graphic>
      </p:graphicFrame>
      <p:sp>
        <p:nvSpPr>
          <p:cNvPr id="8" name="文本框 7"/>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0" name="文本框 9"/>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1" name="文本框 10"/>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cxnSp>
        <p:nvCxnSpPr>
          <p:cNvPr id="3" name="直接箭头连接符 2"/>
          <p:cNvCxnSpPr>
            <a:endCxn id="5" idx="1"/>
          </p:cNvCxnSpPr>
          <p:nvPr/>
        </p:nvCxnSpPr>
        <p:spPr>
          <a:xfrm>
            <a:off x="7425690" y="5939190"/>
            <a:ext cx="597535" cy="561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023225" y="6316889"/>
            <a:ext cx="436880" cy="368300"/>
          </a:xfrm>
          <a:prstGeom prst="rect">
            <a:avLst/>
          </a:prstGeom>
          <a:noFill/>
        </p:spPr>
        <p:txBody>
          <a:bodyPr wrap="none" rtlCol="0">
            <a:spAutoFit/>
          </a:bodyPr>
          <a:lstStyle/>
          <a:p>
            <a:r>
              <a:rPr lang="en-US" altLang="zh-CN" b="1">
                <a:solidFill>
                  <a:srgbClr val="FF0000"/>
                </a:solidFill>
                <a:latin typeface="Times New Roman" panose="02020603050405020304" charset="0"/>
                <a:cs typeface="Times New Roman" panose="02020603050405020304" charset="0"/>
              </a:rPr>
              <a:t>As</a:t>
            </a:r>
          </a:p>
        </p:txBody>
      </p:sp>
      <p:cxnSp>
        <p:nvCxnSpPr>
          <p:cNvPr id="6" name="直接箭头连接符 5"/>
          <p:cNvCxnSpPr/>
          <p:nvPr/>
        </p:nvCxnSpPr>
        <p:spPr>
          <a:xfrm flipH="1" flipV="1">
            <a:off x="6331585" y="4746625"/>
            <a:ext cx="872490" cy="45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02020" y="4463415"/>
            <a:ext cx="436880" cy="368300"/>
          </a:xfrm>
          <a:prstGeom prst="rect">
            <a:avLst/>
          </a:prstGeom>
          <a:noFill/>
        </p:spPr>
        <p:txBody>
          <a:bodyPr wrap="none" rtlCol="0">
            <a:spAutoFit/>
          </a:bodyPr>
          <a:lstStyle/>
          <a:p>
            <a:r>
              <a:rPr lang="en-US" altLang="zh-CN" b="1">
                <a:solidFill>
                  <a:srgbClr val="FF0000"/>
                </a:solidFill>
                <a:latin typeface="Times New Roman" panose="02020603050405020304" charset="0"/>
                <a:cs typeface="Times New Roman" panose="02020603050405020304" charset="0"/>
              </a:rPr>
              <a:t>Sn</a:t>
            </a:r>
          </a:p>
        </p:txBody>
      </p:sp>
      <p:cxnSp>
        <p:nvCxnSpPr>
          <p:cNvPr id="12" name="直接箭头连接符 11"/>
          <p:cNvCxnSpPr/>
          <p:nvPr/>
        </p:nvCxnSpPr>
        <p:spPr>
          <a:xfrm flipH="1">
            <a:off x="6623685" y="6183630"/>
            <a:ext cx="580390" cy="179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233160" y="6183630"/>
            <a:ext cx="474980" cy="368300"/>
          </a:xfrm>
          <a:prstGeom prst="rect">
            <a:avLst/>
          </a:prstGeom>
          <a:noFill/>
        </p:spPr>
        <p:txBody>
          <a:bodyPr wrap="none" rtlCol="0">
            <a:spAutoFit/>
          </a:bodyPr>
          <a:lstStyle/>
          <a:p>
            <a:r>
              <a:rPr lang="en-US" altLang="zh-CN" b="1">
                <a:solidFill>
                  <a:srgbClr val="FF0000"/>
                </a:solidFill>
                <a:latin typeface="Times New Roman" panose="02020603050405020304" charset="0"/>
                <a:cs typeface="Times New Roman" panose="02020603050405020304" charset="0"/>
              </a:rPr>
              <a:t>Cd</a:t>
            </a:r>
          </a:p>
        </p:txBody>
      </p:sp>
      <p:pic>
        <p:nvPicPr>
          <p:cNvPr id="15" name="Picture 15"/>
          <p:cNvPicPr>
            <a:picLocks noChangeAspect="1"/>
          </p:cNvPicPr>
          <p:nvPr/>
        </p:nvPicPr>
        <p:blipFill>
          <a:blip r:embed="rId7"/>
          <a:stretch>
            <a:fillRect/>
          </a:stretch>
        </p:blipFill>
        <p:spPr>
          <a:xfrm flipH="1">
            <a:off x="10541000" y="11239500"/>
            <a:ext cx="0" cy="0"/>
          </a:xfrm>
          <a:prstGeom prst="rect">
            <a:avLst/>
          </a:prstGeom>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5"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50875" y="2235200"/>
            <a:ext cx="10587355" cy="442087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40000"/>
              </a:lnSpc>
              <a:spcBef>
                <a:spcPct val="0"/>
              </a:spcBef>
              <a:defRPr/>
            </a:pPr>
            <a:r>
              <a:rPr sz="2400" b="1" kern="0" dirty="0">
                <a:latin typeface="Times New Roman" panose="02020603050405020304" charset="0"/>
                <a:ea typeface="SimHei" panose="02010609060101010101" charset="-122"/>
              </a:rPr>
              <a:t>CsSiB</a:t>
            </a:r>
            <a:r>
              <a:rPr sz="2400" b="1" kern="0" baseline="-25000" dirty="0">
                <a:latin typeface="Times New Roman" panose="02020603050405020304" charset="0"/>
                <a:ea typeface="SimHei" panose="02010609060101010101" charset="-122"/>
              </a:rPr>
              <a:t>3</a:t>
            </a:r>
            <a:r>
              <a:rPr sz="2400" b="1" kern="0" dirty="0">
                <a:latin typeface="Times New Roman" panose="02020603050405020304" charset="0"/>
                <a:ea typeface="SimHei" panose="02010609060101010101" charset="-122"/>
              </a:rPr>
              <a:t>O</a:t>
            </a:r>
            <a:r>
              <a:rPr sz="2400" b="1" kern="0" baseline="-25000" dirty="0">
                <a:latin typeface="Times New Roman" panose="02020603050405020304" charset="0"/>
                <a:ea typeface="SimHei" panose="02010609060101010101" charset="-122"/>
              </a:rPr>
              <a:t>7</a:t>
            </a:r>
            <a:r>
              <a:rPr sz="2400" b="1" kern="0" dirty="0">
                <a:latin typeface="Times New Roman" panose="02020603050405020304" charset="0"/>
                <a:ea typeface="SimHei" panose="02010609060101010101" charset="-122"/>
              </a:rPr>
              <a:t>属正交晶系（长方体形）。</a:t>
            </a:r>
            <a:r>
              <a:rPr sz="2400" b="1" kern="0" dirty="0" err="1">
                <a:latin typeface="Times New Roman" panose="02020603050405020304" charset="0"/>
                <a:ea typeface="SimHei" panose="02010609060101010101" charset="-122"/>
              </a:rPr>
              <a:t>晶胞参数为a</a:t>
            </a:r>
            <a:r>
              <a:rPr sz="2400" b="1" kern="0" dirty="0">
                <a:latin typeface="Times New Roman" panose="02020603050405020304" charset="0"/>
                <a:ea typeface="SimHei" panose="02010609060101010101" charset="-122"/>
              </a:rPr>
              <a:t> </a:t>
            </a:r>
            <a:r>
              <a:rPr sz="2400" b="1" kern="0" dirty="0" err="1">
                <a:latin typeface="Times New Roman" panose="02020603050405020304" charset="0"/>
                <a:ea typeface="SimHei" panose="02010609060101010101" charset="-122"/>
              </a:rPr>
              <a:t>pm、b</a:t>
            </a:r>
            <a:r>
              <a:rPr sz="2400" b="1" kern="0" dirty="0">
                <a:latin typeface="Times New Roman" panose="02020603050405020304" charset="0"/>
                <a:ea typeface="SimHei" panose="02010609060101010101" charset="-122"/>
              </a:rPr>
              <a:t> </a:t>
            </a:r>
            <a:r>
              <a:rPr sz="2400" b="1" kern="0" dirty="0" err="1">
                <a:latin typeface="Times New Roman" panose="02020603050405020304" charset="0"/>
                <a:ea typeface="SimHei" panose="02010609060101010101" charset="-122"/>
              </a:rPr>
              <a:t>pm、c</a:t>
            </a:r>
            <a:r>
              <a:rPr sz="2400" b="1" kern="0" dirty="0">
                <a:latin typeface="Times New Roman" panose="02020603050405020304" charset="0"/>
                <a:ea typeface="SimHei" panose="02010609060101010101" charset="-122"/>
              </a:rPr>
              <a:t> pm。</a:t>
            </a:r>
            <a:r>
              <a:rPr sz="2400" b="1" kern="0" dirty="0" err="1">
                <a:latin typeface="Times New Roman" panose="02020603050405020304" charset="0"/>
                <a:ea typeface="SimHei" panose="02010609060101010101" charset="-122"/>
              </a:rPr>
              <a:t>右图为沿y轴投影的晶胞中所有Cs原子的分布图和原子分数坐标</a:t>
            </a:r>
            <a:r>
              <a:rPr sz="2400" b="1" kern="0" dirty="0">
                <a:latin typeface="Times New Roman" panose="02020603050405020304" charset="0"/>
                <a:ea typeface="SimHei" panose="02010609060101010101" charset="-122"/>
              </a:rPr>
              <a:t>。</a:t>
            </a:r>
            <a:r>
              <a:rPr sz="2400" b="1" kern="0" dirty="0" err="1">
                <a:latin typeface="Times New Roman" panose="02020603050405020304" charset="0"/>
                <a:ea typeface="SimHei" panose="02010609060101010101" charset="-122"/>
              </a:rPr>
              <a:t>据此推断该晶胞中Cs原子的数目为</a:t>
            </a:r>
            <a:r>
              <a:rPr lang="en-US" sz="2400" b="1" kern="0" dirty="0">
                <a:latin typeface="Times New Roman" panose="02020603050405020304" charset="0"/>
                <a:ea typeface="SimHei" panose="02010609060101010101" charset="-122"/>
              </a:rPr>
              <a:t>_____</a:t>
            </a:r>
            <a:r>
              <a:rPr sz="2400" b="1" kern="0" dirty="0">
                <a:latin typeface="Times New Roman" panose="02020603050405020304" charset="0"/>
                <a:ea typeface="SimHei" panose="02010609060101010101" charset="-122"/>
              </a:rPr>
              <a:t>。</a:t>
            </a:r>
          </a:p>
          <a:p>
            <a:pPr defTabSz="0">
              <a:lnSpc>
                <a:spcPct val="110000"/>
              </a:lnSpc>
              <a:spcBef>
                <a:spcPct val="0"/>
              </a:spcBef>
              <a:defRPr/>
            </a:pPr>
            <a:endParaRPr sz="2000" b="1" kern="0" dirty="0">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4" name="文本框 13"/>
          <p:cNvSpPr txBox="1"/>
          <p:nvPr/>
        </p:nvSpPr>
        <p:spPr>
          <a:xfrm>
            <a:off x="650875" y="1759585"/>
            <a:ext cx="244094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原子的分数坐标</a:t>
            </a:r>
          </a:p>
        </p:txBody>
      </p:sp>
      <p:sp>
        <p:nvSpPr>
          <p:cNvPr id="8" name="文本框 7"/>
          <p:cNvSpPr txBox="1"/>
          <p:nvPr/>
        </p:nvSpPr>
        <p:spPr>
          <a:xfrm>
            <a:off x="2974140" y="3155950"/>
            <a:ext cx="411480" cy="607695"/>
          </a:xfrm>
          <a:prstGeom prst="rect">
            <a:avLst/>
          </a:prstGeom>
          <a:noFill/>
        </p:spPr>
        <p:txBody>
          <a:bodyPr wrap="none" rtlCol="0">
            <a:spAutoFit/>
          </a:bodyPr>
          <a:lstStyle/>
          <a:p>
            <a:pPr algn="l" defTabSz="0">
              <a:lnSpc>
                <a:spcPct val="140000"/>
              </a:lnSpc>
              <a:spcBef>
                <a:spcPct val="0"/>
              </a:spcBef>
              <a:defRPr/>
            </a:pPr>
            <a:r>
              <a:rPr sz="2400" b="1" kern="0">
                <a:solidFill>
                  <a:srgbClr val="FF0000"/>
                </a:solidFill>
                <a:latin typeface="Times New Roman" panose="02020603050405020304" charset="0"/>
                <a:ea typeface="SimHei" panose="02010609060101010101" charset="-122"/>
                <a:sym typeface="+mn-ea"/>
              </a:rPr>
              <a:t>4 </a:t>
            </a:r>
            <a:endParaRPr lang="zh-CN" altLang="en-US" sz="2400" b="1" kern="0">
              <a:solidFill>
                <a:srgbClr val="FF0000"/>
              </a:solidFill>
              <a:latin typeface="Times New Roman" panose="02020603050405020304" charset="0"/>
              <a:ea typeface="SimHei" panose="02010609060101010101" charset="-122"/>
              <a:sym typeface="+mn-ea"/>
            </a:endParaRPr>
          </a:p>
        </p:txBody>
      </p:sp>
      <p:pic>
        <p:nvPicPr>
          <p:cNvPr id="39" name="图片 1"/>
          <p:cNvPicPr>
            <a:picLocks noChangeAspect="1"/>
          </p:cNvPicPr>
          <p:nvPr/>
        </p:nvPicPr>
        <p:blipFill>
          <a:blip r:embed="rId4" cstate="print"/>
          <a:stretch>
            <a:fillRect/>
          </a:stretch>
        </p:blipFill>
        <p:spPr>
          <a:xfrm>
            <a:off x="7337425" y="3663315"/>
            <a:ext cx="3858260" cy="2479675"/>
          </a:xfrm>
          <a:prstGeom prst="rect">
            <a:avLst/>
          </a:prstGeom>
          <a:noFill/>
          <a:ln>
            <a:noFill/>
          </a:ln>
        </p:spPr>
      </p:pic>
      <p:sp>
        <p:nvSpPr>
          <p:cNvPr id="10" name="文本框 9"/>
          <p:cNvSpPr txBox="1"/>
          <p:nvPr/>
        </p:nvSpPr>
        <p:spPr>
          <a:xfrm>
            <a:off x="779780" y="3763645"/>
            <a:ext cx="6700520" cy="2799715"/>
          </a:xfrm>
          <a:prstGeom prst="rect">
            <a:avLst/>
          </a:prstGeom>
          <a:noFill/>
        </p:spPr>
        <p:txBody>
          <a:bodyPr wrap="square" rtlCol="0">
            <a:spAutoFit/>
          </a:bodyPr>
          <a:lstStyle/>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原子分数坐标为（0.5，0.2，0.5）的Cs原子位于晶胞体内，</a:t>
            </a:r>
            <a:endParaRPr sz="2000" b="1" kern="0">
              <a:solidFill>
                <a:srgbClr val="FF0000"/>
              </a:solidFill>
              <a:latin typeface="Times New Roman" panose="02020603050405020304" charset="0"/>
              <a:ea typeface="Microsoft YaHei" panose="020B0503020204020204" charset="-122"/>
              <a:cs typeface="Times New Roman" panose="02020603050405020304" charset="0"/>
            </a:endParaRPr>
          </a:p>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原子分数坐标为（0，0.3，0.5）及（1.0，0.3，0.5）的Cs原子位于晶胞的yz面上，</a:t>
            </a:r>
            <a:endParaRPr sz="2000" b="1" kern="0">
              <a:solidFill>
                <a:srgbClr val="FF0000"/>
              </a:solidFill>
              <a:latin typeface="Times New Roman" panose="02020603050405020304" charset="0"/>
              <a:ea typeface="Microsoft YaHei" panose="020B0503020204020204" charset="-122"/>
              <a:cs typeface="Times New Roman" panose="02020603050405020304" charset="0"/>
            </a:endParaRPr>
          </a:p>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原子分数坐标为（0.5，0.8，1.0）及（0.5，0.8，0）的Cs原子位于晶胞xy面上，</a:t>
            </a:r>
            <a:endParaRPr sz="2000" b="1" kern="0">
              <a:solidFill>
                <a:srgbClr val="FF0000"/>
              </a:solidFill>
              <a:latin typeface="Times New Roman" panose="02020603050405020304" charset="0"/>
              <a:ea typeface="Microsoft YaHei" panose="020B0503020204020204" charset="-122"/>
              <a:cs typeface="Times New Roman" panose="02020603050405020304" charset="0"/>
            </a:endParaRPr>
          </a:p>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原子分数坐标为（0，0.7，1.0）及（1.0，0.7，1.0）（0，0.7，0）及（1.0，0.7，0）的Cs原子位于晶胞平行于y轴的棱上，利用均摊法可计算该晶胞中共含Cs原子4个。</a:t>
            </a:r>
            <a:endParaRPr lang="zh-CN" altLang="en-US" sz="2000" b="1" kern="0">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3" name="文本框 1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4" name="文本框 13"/>
          <p:cNvSpPr txBox="1"/>
          <p:nvPr/>
        </p:nvSpPr>
        <p:spPr>
          <a:xfrm>
            <a:off x="579755" y="1753235"/>
            <a:ext cx="148336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晶胞投影</a:t>
            </a:r>
          </a:p>
        </p:txBody>
      </p:sp>
      <p:grpSp>
        <p:nvGrpSpPr>
          <p:cNvPr id="28" name="组合 27"/>
          <p:cNvGrpSpPr/>
          <p:nvPr/>
        </p:nvGrpSpPr>
        <p:grpSpPr>
          <a:xfrm>
            <a:off x="1100455" y="4279900"/>
            <a:ext cx="4368165" cy="1197610"/>
            <a:chOff x="1225" y="6719"/>
            <a:chExt cx="6879" cy="1886"/>
          </a:xfrm>
        </p:grpSpPr>
        <p:grpSp>
          <p:nvGrpSpPr>
            <p:cNvPr id="11" name="组合 10"/>
            <p:cNvGrpSpPr/>
            <p:nvPr/>
          </p:nvGrpSpPr>
          <p:grpSpPr>
            <a:xfrm>
              <a:off x="1225" y="6719"/>
              <a:ext cx="2023" cy="1887"/>
              <a:chOff x="810" y="7200"/>
              <a:chExt cx="2699" cy="2362"/>
            </a:xfrm>
            <a:solidFill>
              <a:schemeClr val="bg1"/>
            </a:solidFill>
          </p:grpSpPr>
          <p:sp>
            <p:nvSpPr>
              <p:cNvPr id="16" name="矩形 15"/>
              <p:cNvSpPr/>
              <p:nvPr/>
            </p:nvSpPr>
            <p:spPr>
              <a:xfrm>
                <a:off x="923" y="7313"/>
                <a:ext cx="2475" cy="2138"/>
              </a:xfrm>
              <a:prstGeom prst="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流程图: 联系 11"/>
              <p:cNvSpPr/>
              <p:nvPr/>
            </p:nvSpPr>
            <p:spPr>
              <a:xfrm>
                <a:off x="810"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流程图: 联系 12"/>
              <p:cNvSpPr/>
              <p:nvPr/>
            </p:nvSpPr>
            <p:spPr>
              <a:xfrm>
                <a:off x="3285"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流程图: 联系 14"/>
              <p:cNvSpPr/>
              <p:nvPr/>
            </p:nvSpPr>
            <p:spPr>
              <a:xfrm>
                <a:off x="810"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流程图: 联系 16"/>
              <p:cNvSpPr/>
              <p:nvPr/>
            </p:nvSpPr>
            <p:spPr>
              <a:xfrm>
                <a:off x="2048"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流程图: 联系 17"/>
              <p:cNvSpPr/>
              <p:nvPr/>
            </p:nvSpPr>
            <p:spPr>
              <a:xfrm>
                <a:off x="2048"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流程图: 联系 33"/>
              <p:cNvSpPr/>
              <p:nvPr/>
            </p:nvSpPr>
            <p:spPr>
              <a:xfrm>
                <a:off x="3285"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流程图: 联系 34"/>
              <p:cNvSpPr/>
              <p:nvPr/>
            </p:nvSpPr>
            <p:spPr>
              <a:xfrm>
                <a:off x="2010"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流程图: 联系 35"/>
              <p:cNvSpPr/>
              <p:nvPr/>
            </p:nvSpPr>
            <p:spPr>
              <a:xfrm>
                <a:off x="3285"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流程图: 联系 36"/>
              <p:cNvSpPr/>
              <p:nvPr/>
            </p:nvSpPr>
            <p:spPr>
              <a:xfrm>
                <a:off x="810"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 name="组合 37"/>
            <p:cNvGrpSpPr/>
            <p:nvPr/>
          </p:nvGrpSpPr>
          <p:grpSpPr>
            <a:xfrm>
              <a:off x="3612" y="6779"/>
              <a:ext cx="2048" cy="1827"/>
              <a:chOff x="4374" y="7200"/>
              <a:chExt cx="2623" cy="2362"/>
            </a:xfrm>
            <a:solidFill>
              <a:schemeClr val="bg1"/>
            </a:solidFill>
          </p:grpSpPr>
          <p:sp>
            <p:nvSpPr>
              <p:cNvPr id="19" name="矩形 18"/>
              <p:cNvSpPr/>
              <p:nvPr/>
            </p:nvSpPr>
            <p:spPr>
              <a:xfrm>
                <a:off x="4523" y="7313"/>
                <a:ext cx="2363" cy="2138"/>
              </a:xfrm>
              <a:prstGeom prst="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流程图: 联系 39"/>
              <p:cNvSpPr/>
              <p:nvPr/>
            </p:nvSpPr>
            <p:spPr>
              <a:xfrm>
                <a:off x="4410" y="922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流程图: 联系 40"/>
              <p:cNvSpPr/>
              <p:nvPr/>
            </p:nvSpPr>
            <p:spPr>
              <a:xfrm>
                <a:off x="4374" y="721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流程图: 联系 41"/>
              <p:cNvSpPr/>
              <p:nvPr/>
            </p:nvSpPr>
            <p:spPr>
              <a:xfrm>
                <a:off x="6773"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流程图: 联系 42"/>
              <p:cNvSpPr/>
              <p:nvPr/>
            </p:nvSpPr>
            <p:spPr>
              <a:xfrm>
                <a:off x="6773" y="922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流程图: 联系 43"/>
              <p:cNvSpPr/>
              <p:nvPr/>
            </p:nvSpPr>
            <p:spPr>
              <a:xfrm>
                <a:off x="5648"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流程图: 联系 44"/>
              <p:cNvSpPr/>
              <p:nvPr/>
            </p:nvSpPr>
            <p:spPr>
              <a:xfrm>
                <a:off x="4410"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流程图: 联系 45"/>
              <p:cNvSpPr/>
              <p:nvPr/>
            </p:nvSpPr>
            <p:spPr>
              <a:xfrm>
                <a:off x="6773"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流程图: 联系 46"/>
              <p:cNvSpPr/>
              <p:nvPr/>
            </p:nvSpPr>
            <p:spPr>
              <a:xfrm>
                <a:off x="5648"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流程图: 联系 47"/>
              <p:cNvSpPr/>
              <p:nvPr/>
            </p:nvSpPr>
            <p:spPr>
              <a:xfrm>
                <a:off x="5612" y="721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流程图: 联系 48"/>
              <p:cNvSpPr/>
              <p:nvPr/>
            </p:nvSpPr>
            <p:spPr>
              <a:xfrm>
                <a:off x="5085"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流程图: 联系 49"/>
              <p:cNvSpPr/>
              <p:nvPr/>
            </p:nvSpPr>
            <p:spPr>
              <a:xfrm>
                <a:off x="6210"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流程图: 联系 50"/>
              <p:cNvSpPr/>
              <p:nvPr/>
            </p:nvSpPr>
            <p:spPr>
              <a:xfrm>
                <a:off x="5085"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流程图: 联系 51"/>
              <p:cNvSpPr/>
              <p:nvPr/>
            </p:nvSpPr>
            <p:spPr>
              <a:xfrm>
                <a:off x="6210"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3" name="组合 52"/>
            <p:cNvGrpSpPr/>
            <p:nvPr/>
          </p:nvGrpSpPr>
          <p:grpSpPr>
            <a:xfrm>
              <a:off x="6128" y="6783"/>
              <a:ext cx="1976" cy="1737"/>
              <a:chOff x="8910" y="7200"/>
              <a:chExt cx="2587" cy="2362"/>
            </a:xfrm>
            <a:solidFill>
              <a:schemeClr val="bg1"/>
            </a:solidFill>
          </p:grpSpPr>
          <p:sp>
            <p:nvSpPr>
              <p:cNvPr id="54" name="矩形 53"/>
              <p:cNvSpPr/>
              <p:nvPr/>
            </p:nvSpPr>
            <p:spPr>
              <a:xfrm>
                <a:off x="9023" y="7313"/>
                <a:ext cx="2363" cy="2138"/>
              </a:xfrm>
              <a:prstGeom prst="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流程图: 联系 19"/>
              <p:cNvSpPr/>
              <p:nvPr/>
            </p:nvSpPr>
            <p:spPr>
              <a:xfrm>
                <a:off x="8910"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流程图: 联系 55"/>
              <p:cNvSpPr/>
              <p:nvPr/>
            </p:nvSpPr>
            <p:spPr>
              <a:xfrm>
                <a:off x="8910"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 name="流程图: 联系 56"/>
              <p:cNvSpPr/>
              <p:nvPr/>
            </p:nvSpPr>
            <p:spPr>
              <a:xfrm>
                <a:off x="11273"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流程图: 联系 57"/>
              <p:cNvSpPr/>
              <p:nvPr/>
            </p:nvSpPr>
            <p:spPr>
              <a:xfrm>
                <a:off x="11273"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流程图: 联系 59"/>
              <p:cNvSpPr/>
              <p:nvPr/>
            </p:nvSpPr>
            <p:spPr>
              <a:xfrm>
                <a:off x="10148"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流程图: 联系 60"/>
              <p:cNvSpPr/>
              <p:nvPr/>
            </p:nvSpPr>
            <p:spPr>
              <a:xfrm>
                <a:off x="8910"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 name="流程图: 联系 61"/>
              <p:cNvSpPr/>
              <p:nvPr/>
            </p:nvSpPr>
            <p:spPr>
              <a:xfrm>
                <a:off x="11273"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流程图: 联系 62"/>
              <p:cNvSpPr/>
              <p:nvPr/>
            </p:nvSpPr>
            <p:spPr>
              <a:xfrm>
                <a:off x="10148"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流程图: 联系 64"/>
              <p:cNvSpPr/>
              <p:nvPr/>
            </p:nvSpPr>
            <p:spPr>
              <a:xfrm>
                <a:off x="10148"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 name="流程图: 联系 65"/>
              <p:cNvSpPr/>
              <p:nvPr/>
            </p:nvSpPr>
            <p:spPr>
              <a:xfrm>
                <a:off x="9585"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流程图: 联系 66"/>
              <p:cNvSpPr/>
              <p:nvPr/>
            </p:nvSpPr>
            <p:spPr>
              <a:xfrm>
                <a:off x="10710"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流程图: 联系 68"/>
              <p:cNvSpPr/>
              <p:nvPr/>
            </p:nvSpPr>
            <p:spPr>
              <a:xfrm>
                <a:off x="9585"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流程图: 联系 69"/>
              <p:cNvSpPr/>
              <p:nvPr/>
            </p:nvSpPr>
            <p:spPr>
              <a:xfrm>
                <a:off x="10710"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27" name="组合 26"/>
          <p:cNvGrpSpPr/>
          <p:nvPr/>
        </p:nvGrpSpPr>
        <p:grpSpPr>
          <a:xfrm>
            <a:off x="8992235" y="2341245"/>
            <a:ext cx="2532380" cy="1216025"/>
            <a:chOff x="10820" y="4059"/>
            <a:chExt cx="3988" cy="1915"/>
          </a:xfrm>
        </p:grpSpPr>
        <p:pic>
          <p:nvPicPr>
            <p:cNvPr id="59" name="图片 58"/>
            <p:cNvPicPr>
              <a:picLocks noChangeAspect="1"/>
            </p:cNvPicPr>
            <p:nvPr/>
          </p:nvPicPr>
          <p:blipFill>
            <a:blip r:embed="rId4" cstate="print"/>
            <a:stretch>
              <a:fillRect/>
            </a:stretch>
          </p:blipFill>
          <p:spPr>
            <a:xfrm>
              <a:off x="10820" y="4059"/>
              <a:ext cx="2090" cy="1915"/>
            </a:xfrm>
            <a:prstGeom prst="rect">
              <a:avLst/>
            </a:prstGeom>
            <a:ln w="25400">
              <a:solidFill>
                <a:schemeClr val="accent1"/>
              </a:solidFill>
            </a:ln>
          </p:spPr>
        </p:pic>
        <p:pic>
          <p:nvPicPr>
            <p:cNvPr id="64" name="图片 63"/>
            <p:cNvPicPr>
              <a:picLocks noChangeAspect="1"/>
            </p:cNvPicPr>
            <p:nvPr/>
          </p:nvPicPr>
          <p:blipFill>
            <a:blip r:embed="rId5" cstate="print"/>
            <a:stretch>
              <a:fillRect/>
            </a:stretch>
          </p:blipFill>
          <p:spPr>
            <a:xfrm>
              <a:off x="12910" y="4059"/>
              <a:ext cx="1898" cy="1914"/>
            </a:xfrm>
            <a:prstGeom prst="rect">
              <a:avLst/>
            </a:prstGeom>
            <a:ln w="25400">
              <a:solidFill>
                <a:schemeClr val="accent1"/>
              </a:solidFill>
            </a:ln>
          </p:spPr>
        </p:pic>
      </p:grpSp>
      <p:grpSp>
        <p:nvGrpSpPr>
          <p:cNvPr id="29" name="组合 28"/>
          <p:cNvGrpSpPr/>
          <p:nvPr/>
        </p:nvGrpSpPr>
        <p:grpSpPr>
          <a:xfrm>
            <a:off x="8992235" y="4204970"/>
            <a:ext cx="2607310" cy="1159510"/>
            <a:chOff x="10820" y="6719"/>
            <a:chExt cx="4106" cy="1826"/>
          </a:xfrm>
        </p:grpSpPr>
        <p:pic>
          <p:nvPicPr>
            <p:cNvPr id="68" name="图片 67"/>
            <p:cNvPicPr>
              <a:picLocks noChangeAspect="1"/>
            </p:cNvPicPr>
            <p:nvPr/>
          </p:nvPicPr>
          <p:blipFill>
            <a:blip r:embed="rId6" cstate="print"/>
            <a:stretch>
              <a:fillRect/>
            </a:stretch>
          </p:blipFill>
          <p:spPr>
            <a:xfrm>
              <a:off x="10820" y="6719"/>
              <a:ext cx="2091" cy="1826"/>
            </a:xfrm>
            <a:prstGeom prst="rect">
              <a:avLst/>
            </a:prstGeom>
            <a:ln w="25400">
              <a:solidFill>
                <a:schemeClr val="accent1"/>
              </a:solidFill>
            </a:ln>
          </p:spPr>
        </p:pic>
        <p:pic>
          <p:nvPicPr>
            <p:cNvPr id="71" name="图片 70"/>
            <p:cNvPicPr>
              <a:picLocks noChangeAspect="1"/>
            </p:cNvPicPr>
            <p:nvPr/>
          </p:nvPicPr>
          <p:blipFill>
            <a:blip r:embed="rId7" cstate="print"/>
            <a:stretch>
              <a:fillRect/>
            </a:stretch>
          </p:blipFill>
          <p:spPr>
            <a:xfrm>
              <a:off x="12910" y="6719"/>
              <a:ext cx="2017" cy="1827"/>
            </a:xfrm>
            <a:prstGeom prst="rect">
              <a:avLst/>
            </a:prstGeom>
            <a:ln w="25400">
              <a:solidFill>
                <a:schemeClr val="accent1"/>
              </a:solidFill>
            </a:ln>
          </p:spPr>
        </p:pic>
      </p:grpSp>
      <p:sp>
        <p:nvSpPr>
          <p:cNvPr id="72" name="文本框 25"/>
          <p:cNvSpPr txBox="1"/>
          <p:nvPr/>
        </p:nvSpPr>
        <p:spPr>
          <a:xfrm>
            <a:off x="8992303" y="5687417"/>
            <a:ext cx="2708896" cy="369332"/>
          </a:xfrm>
          <a:prstGeom prst="rect">
            <a:avLst/>
          </a:prstGeom>
          <a:noFill/>
          <a:ln w="25400">
            <a:solidFill>
              <a:srgbClr val="7030A0"/>
            </a:solidFill>
          </a:ln>
        </p:spPr>
        <p:txBody>
          <a:bodyPr wrap="square" rtlCol="0">
            <a:spAutoFit/>
          </a:bodyPr>
          <a:lstStyle/>
          <a:p>
            <a:r>
              <a:rPr lang="zh-CN" altLang="en-US" sz="1800" b="1">
                <a:solidFill>
                  <a:srgbClr val="FF0000"/>
                </a:solidFill>
                <a:latin typeface="Microsoft YaHei" panose="020B0503020204020204" charset="-122"/>
                <a:ea typeface="Microsoft YaHei" panose="020B0503020204020204" charset="-122"/>
              </a:rPr>
              <a:t>沿对角线投射所得平面图</a:t>
            </a:r>
          </a:p>
        </p:txBody>
      </p:sp>
      <p:sp>
        <p:nvSpPr>
          <p:cNvPr id="74" name="文本框 25"/>
          <p:cNvSpPr txBox="1"/>
          <p:nvPr/>
        </p:nvSpPr>
        <p:spPr>
          <a:xfrm>
            <a:off x="1941043" y="5687417"/>
            <a:ext cx="2708896" cy="369332"/>
          </a:xfrm>
          <a:prstGeom prst="rect">
            <a:avLst/>
          </a:prstGeom>
          <a:noFill/>
          <a:ln w="25400">
            <a:solidFill>
              <a:srgbClr val="7030A0"/>
            </a:solidFill>
          </a:ln>
        </p:spPr>
        <p:txBody>
          <a:bodyPr wrap="square" rtlCol="0">
            <a:spAutoFit/>
          </a:bodyPr>
          <a:lstStyle/>
          <a:p>
            <a:r>
              <a:rPr lang="zh-CN" altLang="en-US" sz="1800" b="1">
                <a:solidFill>
                  <a:srgbClr val="FF0000"/>
                </a:solidFill>
                <a:latin typeface="Microsoft YaHei" panose="020B0503020204020204" charset="-122"/>
                <a:ea typeface="Microsoft YaHei" panose="020B0503020204020204" charset="-122"/>
              </a:rPr>
              <a:t>沿</a:t>
            </a:r>
            <a:r>
              <a:rPr lang="zh-CN" altLang="en-US" b="1">
                <a:solidFill>
                  <a:srgbClr val="FF0000"/>
                </a:solidFill>
                <a:latin typeface="Microsoft YaHei" panose="020B0503020204020204" charset="-122"/>
                <a:ea typeface="Microsoft YaHei" panose="020B0503020204020204" charset="-122"/>
              </a:rPr>
              <a:t>平面</a:t>
            </a:r>
            <a:r>
              <a:rPr lang="zh-CN" altLang="en-US" sz="1800" b="1">
                <a:solidFill>
                  <a:srgbClr val="FF0000"/>
                </a:solidFill>
                <a:latin typeface="Microsoft YaHei" panose="020B0503020204020204" charset="-122"/>
                <a:ea typeface="Microsoft YaHei" panose="020B0503020204020204" charset="-122"/>
              </a:rPr>
              <a:t>投射所得平面图</a:t>
            </a:r>
          </a:p>
        </p:txBody>
      </p:sp>
      <p:grpSp>
        <p:nvGrpSpPr>
          <p:cNvPr id="26" name="组合 25"/>
          <p:cNvGrpSpPr/>
          <p:nvPr/>
        </p:nvGrpSpPr>
        <p:grpSpPr>
          <a:xfrm>
            <a:off x="1025525" y="2444750"/>
            <a:ext cx="4584700" cy="1457960"/>
            <a:chOff x="1107" y="3829"/>
            <a:chExt cx="7220" cy="2296"/>
          </a:xfrm>
        </p:grpSpPr>
        <p:pic>
          <p:nvPicPr>
            <p:cNvPr id="33798" name="图片 33797" descr="3-45"/>
            <p:cNvPicPr>
              <a:picLocks noChangeAspect="1"/>
            </p:cNvPicPr>
            <p:nvPr/>
          </p:nvPicPr>
          <p:blipFill>
            <a:blip r:embed="rId8" cstate="print"/>
            <a:srcRect l="76107" t="11424" b="13611"/>
            <a:stretch>
              <a:fillRect/>
            </a:stretch>
          </p:blipFill>
          <p:spPr>
            <a:xfrm>
              <a:off x="1107" y="3829"/>
              <a:ext cx="2357" cy="2296"/>
            </a:xfrm>
            <a:prstGeom prst="rect">
              <a:avLst/>
            </a:prstGeom>
            <a:noFill/>
            <a:ln w="25400">
              <a:solidFill>
                <a:schemeClr val="accent1"/>
              </a:solidFill>
            </a:ln>
          </p:spPr>
        </p:pic>
        <p:pic>
          <p:nvPicPr>
            <p:cNvPr id="21" name="图片 20"/>
            <p:cNvPicPr>
              <a:picLocks noChangeAspect="1"/>
            </p:cNvPicPr>
            <p:nvPr/>
          </p:nvPicPr>
          <p:blipFill>
            <a:blip r:embed="rId9" cstate="print"/>
            <a:stretch>
              <a:fillRect/>
            </a:stretch>
          </p:blipFill>
          <p:spPr>
            <a:xfrm>
              <a:off x="5837" y="3829"/>
              <a:ext cx="2490" cy="2295"/>
            </a:xfrm>
            <a:prstGeom prst="rect">
              <a:avLst/>
            </a:prstGeom>
            <a:ln w="25400">
              <a:solidFill>
                <a:schemeClr val="accent1"/>
              </a:solidFill>
            </a:ln>
          </p:spPr>
        </p:pic>
        <p:pic>
          <p:nvPicPr>
            <p:cNvPr id="22" name="图片 21"/>
            <p:cNvPicPr>
              <a:picLocks noChangeAspect="1"/>
            </p:cNvPicPr>
            <p:nvPr/>
          </p:nvPicPr>
          <p:blipFill>
            <a:blip r:embed="rId10" cstate="print"/>
            <a:stretch>
              <a:fillRect/>
            </a:stretch>
          </p:blipFill>
          <p:spPr>
            <a:xfrm>
              <a:off x="3437" y="3829"/>
              <a:ext cx="2393" cy="2295"/>
            </a:xfrm>
            <a:prstGeom prst="rect">
              <a:avLst/>
            </a:prstGeom>
            <a:ln w="25400">
              <a:solidFill>
                <a:schemeClr val="accent1"/>
              </a:solidFill>
            </a:ln>
          </p:spPr>
        </p:pic>
      </p:grpSp>
      <p:sp>
        <p:nvSpPr>
          <p:cNvPr id="23" name="文本框 22"/>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24" name="文本框 23"/>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25" name="文本框 2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grpSp>
        <p:nvGrpSpPr>
          <p:cNvPr id="10" name="组合 9"/>
          <p:cNvGrpSpPr/>
          <p:nvPr/>
        </p:nvGrpSpPr>
        <p:grpSpPr>
          <a:xfrm>
            <a:off x="6033135" y="2385060"/>
            <a:ext cx="2346960" cy="3505200"/>
            <a:chOff x="1171" y="3653"/>
            <a:chExt cx="3696" cy="5520"/>
          </a:xfrm>
        </p:grpSpPr>
        <p:grpSp>
          <p:nvGrpSpPr>
            <p:cNvPr id="8" name="组合 7"/>
            <p:cNvGrpSpPr/>
            <p:nvPr/>
          </p:nvGrpSpPr>
          <p:grpSpPr>
            <a:xfrm>
              <a:off x="1171" y="3653"/>
              <a:ext cx="3697" cy="4941"/>
              <a:chOff x="149" y="4372"/>
              <a:chExt cx="4345" cy="5603"/>
            </a:xfrm>
          </p:grpSpPr>
          <p:grpSp>
            <p:nvGrpSpPr>
              <p:cNvPr id="5" name="组合 4"/>
              <p:cNvGrpSpPr/>
              <p:nvPr/>
            </p:nvGrpSpPr>
            <p:grpSpPr>
              <a:xfrm>
                <a:off x="154" y="4373"/>
                <a:ext cx="4340" cy="5561"/>
                <a:chOff x="528" y="4106"/>
                <a:chExt cx="4340" cy="5561"/>
              </a:xfrm>
            </p:grpSpPr>
            <p:pic>
              <p:nvPicPr>
                <p:cNvPr id="2" name="图片 1"/>
                <p:cNvPicPr>
                  <a:picLocks noChangeAspect="1"/>
                </p:cNvPicPr>
                <p:nvPr/>
              </p:nvPicPr>
              <p:blipFill>
                <a:blip r:embed="rId11" cstate="print"/>
                <a:srcRect r="49882"/>
                <a:stretch>
                  <a:fillRect/>
                </a:stretch>
              </p:blipFill>
              <p:spPr>
                <a:xfrm>
                  <a:off x="529" y="4106"/>
                  <a:ext cx="4339" cy="2812"/>
                </a:xfrm>
                <a:prstGeom prst="rect">
                  <a:avLst/>
                </a:prstGeom>
              </p:spPr>
            </p:pic>
            <p:pic>
              <p:nvPicPr>
                <p:cNvPr id="4" name="图片 3"/>
                <p:cNvPicPr>
                  <a:picLocks noChangeAspect="1"/>
                </p:cNvPicPr>
                <p:nvPr/>
              </p:nvPicPr>
              <p:blipFill>
                <a:blip r:embed="rId12" cstate="print"/>
                <a:stretch>
                  <a:fillRect/>
                </a:stretch>
              </p:blipFill>
              <p:spPr>
                <a:xfrm>
                  <a:off x="528" y="6907"/>
                  <a:ext cx="4340" cy="2760"/>
                </a:xfrm>
                <a:prstGeom prst="rect">
                  <a:avLst/>
                </a:prstGeom>
              </p:spPr>
            </p:pic>
          </p:grpSp>
          <p:sp>
            <p:nvSpPr>
              <p:cNvPr id="6" name="矩形 5"/>
              <p:cNvSpPr/>
              <p:nvPr/>
            </p:nvSpPr>
            <p:spPr>
              <a:xfrm>
                <a:off x="149" y="4372"/>
                <a:ext cx="4313" cy="5603"/>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400" y="8593"/>
              <a:ext cx="3441" cy="580"/>
            </a:xfrm>
            <a:prstGeom prst="rect">
              <a:avLst/>
            </a:prstGeom>
            <a:noFill/>
          </p:spPr>
          <p:txBody>
            <a:bodyPr wrap="square" rtlCol="0">
              <a:spAutoFit/>
            </a:bodyPr>
            <a:lstStyle/>
            <a:p>
              <a:r>
                <a:rPr lang="en-US" altLang="zh-CN" b="1">
                  <a:solidFill>
                    <a:srgbClr val="FF0000"/>
                  </a:solidFill>
                  <a:latin typeface="Times New Roman" panose="02020603050405020304" charset="0"/>
                  <a:ea typeface="Microsoft YaHei" panose="020B0503020204020204" charset="-122"/>
                  <a:cs typeface="Times New Roman" panose="02020603050405020304" charset="0"/>
                </a:rPr>
                <a:t>2022</a:t>
              </a:r>
              <a:r>
                <a:rPr lang="zh-CN" altLang="en-US" b="1">
                  <a:solidFill>
                    <a:srgbClr val="FF0000"/>
                  </a:solidFill>
                  <a:latin typeface="Times New Roman" panose="02020603050405020304" charset="0"/>
                  <a:ea typeface="Microsoft YaHei" panose="020B0503020204020204" charset="-122"/>
                  <a:cs typeface="Times New Roman" panose="02020603050405020304" charset="0"/>
                </a:rPr>
                <a:t>唐山三模</a:t>
              </a:r>
              <a:r>
                <a:rPr lang="en-US" altLang="zh-CN" b="1">
                  <a:solidFill>
                    <a:srgbClr val="FF0000"/>
                  </a:solidFill>
                  <a:latin typeface="Times New Roman" panose="02020603050405020304" charset="0"/>
                  <a:ea typeface="Microsoft YaHei" panose="020B0503020204020204" charset="-122"/>
                  <a:cs typeface="Times New Roman" panose="02020603050405020304" charset="0"/>
                </a:rPr>
                <a:t>·17</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2"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2"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2" animBg="1"/>
      <p:bldP spid="7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2" name="文本框 1"/>
          <p:cNvSpPr txBox="1"/>
          <p:nvPr/>
        </p:nvSpPr>
        <p:spPr>
          <a:xfrm>
            <a:off x="579755" y="1692275"/>
            <a:ext cx="1520825" cy="460375"/>
          </a:xfrm>
          <a:prstGeom prst="rect">
            <a:avLst/>
          </a:prstGeom>
          <a:solidFill>
            <a:schemeClr val="accent3">
              <a:lumMod val="20000"/>
              <a:lumOff val="80000"/>
            </a:schemeClr>
          </a:solidFill>
        </p:spPr>
        <p:txBody>
          <a:bodyPr wrap="square">
            <a:spAutoFit/>
          </a:bodyPr>
          <a:lstStyle/>
          <a:p>
            <a:pPr algn="just"/>
            <a:r>
              <a:rPr lang="zh-CN" altLang="zh-CN" sz="2400" b="1" kern="100" dirty="0">
                <a:solidFill>
                  <a:srgbClr val="C00000"/>
                </a:solidFill>
                <a:latin typeface="Times New Roman" panose="02020603050405020304" charset="0"/>
                <a:ea typeface="SimHei" panose="02010609060101010101" charset="-122"/>
                <a:cs typeface="宋体" panose="02010600030101010101" pitchFamily="2" charset="-122"/>
              </a:rPr>
              <a:t>晶胞投影</a:t>
            </a:r>
          </a:p>
        </p:txBody>
      </p:sp>
      <p:sp>
        <p:nvSpPr>
          <p:cNvPr id="55" name="Rectangle 2"/>
          <p:cNvSpPr txBox="1">
            <a:spLocks noChangeArrowheads="1"/>
          </p:cNvSpPr>
          <p:nvPr/>
        </p:nvSpPr>
        <p:spPr bwMode="auto">
          <a:xfrm>
            <a:off x="605155" y="2159000"/>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40000"/>
              </a:lnSpc>
              <a:spcBef>
                <a:spcPct val="0"/>
              </a:spcBef>
              <a:defRPr/>
            </a:pPr>
            <a:r>
              <a:rPr sz="1600" b="1" kern="0" dirty="0">
                <a:latin typeface="Times New Roman" panose="02020603050405020304" charset="0"/>
                <a:ea typeface="SimHei" panose="02010609060101010101" charset="-122"/>
              </a:rPr>
              <a:t>○</a:t>
            </a:r>
            <a:r>
              <a:rPr sz="2400" b="1" kern="0" dirty="0">
                <a:latin typeface="Times New Roman" panose="02020603050405020304" charset="0"/>
                <a:ea typeface="SimHei" panose="02010609060101010101" charset="-122"/>
              </a:rPr>
              <a:t>、</a:t>
            </a:r>
            <a:r>
              <a:rPr sz="1600" b="1" kern="0" dirty="0">
                <a:latin typeface="Times New Roman" panose="02020603050405020304" charset="0"/>
                <a:ea typeface="SimHei" panose="02010609060101010101" charset="-122"/>
              </a:rPr>
              <a:t>●</a:t>
            </a:r>
            <a:r>
              <a:rPr sz="2400" b="1" kern="0" dirty="0">
                <a:latin typeface="Times New Roman" panose="02020603050405020304" charset="0"/>
                <a:ea typeface="SimHei" panose="02010609060101010101" charset="-122"/>
              </a:rPr>
              <a:t>分别用表示H</a:t>
            </a:r>
            <a:r>
              <a:rPr sz="2400" b="1" kern="0" baseline="-25000" dirty="0">
                <a:latin typeface="Times New Roman" panose="02020603050405020304" charset="0"/>
                <a:ea typeface="SimHei" panose="02010609060101010101" charset="-122"/>
              </a:rPr>
              <a:t>2</a:t>
            </a:r>
            <a:r>
              <a:rPr sz="2400" b="1" kern="0" dirty="0">
                <a:latin typeface="Times New Roman" panose="02020603050405020304" charset="0"/>
                <a:ea typeface="SimHei" panose="02010609060101010101" charset="-122"/>
              </a:rPr>
              <a:t>PO</a:t>
            </a:r>
            <a:r>
              <a:rPr sz="2400" b="1" kern="0" baseline="-25000" dirty="0">
                <a:latin typeface="Times New Roman" panose="02020603050405020304" charset="0"/>
                <a:ea typeface="SimHei" panose="02010609060101010101" charset="-122"/>
              </a:rPr>
              <a:t>4</a:t>
            </a:r>
            <a:r>
              <a:rPr sz="2400" b="1" kern="0" baseline="30000" dirty="0">
                <a:latin typeface="Times New Roman" panose="02020603050405020304" charset="0"/>
                <a:ea typeface="SimHei" panose="02010609060101010101" charset="-122"/>
              </a:rPr>
              <a:t>-</a:t>
            </a:r>
            <a:r>
              <a:rPr sz="2400" b="1" kern="0" dirty="0">
                <a:latin typeface="Times New Roman" panose="02020603050405020304" charset="0"/>
                <a:ea typeface="SimHei" panose="02010609060101010101" charset="-122"/>
              </a:rPr>
              <a:t>和K</a:t>
            </a:r>
            <a:r>
              <a:rPr sz="2400" b="1" kern="0" baseline="30000" dirty="0">
                <a:latin typeface="Times New Roman" panose="02020603050405020304" charset="0"/>
                <a:ea typeface="SimHei" panose="02010609060101010101" charset="-122"/>
              </a:rPr>
              <a:t>+</a:t>
            </a:r>
            <a:r>
              <a:rPr sz="2400" b="1" kern="0" dirty="0">
                <a:latin typeface="Times New Roman" panose="02020603050405020304" charset="0"/>
                <a:ea typeface="SimHei" panose="02010609060101010101" charset="-122"/>
              </a:rPr>
              <a:t>，KH</a:t>
            </a:r>
            <a:r>
              <a:rPr sz="2400" b="1" kern="0" baseline="-25000" dirty="0">
                <a:latin typeface="Times New Roman" panose="02020603050405020304" charset="0"/>
                <a:ea typeface="SimHei" panose="02010609060101010101" charset="-122"/>
              </a:rPr>
              <a:t>2</a:t>
            </a:r>
            <a:r>
              <a:rPr sz="2400" b="1" kern="0" dirty="0">
                <a:latin typeface="Times New Roman" panose="02020603050405020304" charset="0"/>
                <a:ea typeface="SimHei" panose="02010609060101010101" charset="-122"/>
              </a:rPr>
              <a:t>PO</a:t>
            </a:r>
            <a:r>
              <a:rPr sz="2400" b="1" kern="0" baseline="-25000" dirty="0">
                <a:latin typeface="Times New Roman" panose="02020603050405020304" charset="0"/>
                <a:ea typeface="SimHei" panose="02010609060101010101" charset="-122"/>
              </a:rPr>
              <a:t>4</a:t>
            </a:r>
            <a:r>
              <a:rPr sz="2400" b="1" kern="0" dirty="0">
                <a:latin typeface="Times New Roman" panose="02020603050405020304" charset="0"/>
                <a:ea typeface="SimHei" panose="02010609060101010101" charset="-122"/>
              </a:rPr>
              <a:t>晶体的四方晶胞如图（a）所示，图（b）、图（c）分别表示的是</a:t>
            </a:r>
            <a:r>
              <a:rPr sz="2400" b="1" kern="0" dirty="0">
                <a:latin typeface="Times New Roman" panose="02020603050405020304" charset="0"/>
                <a:ea typeface="SimHei" panose="02010609060101010101" charset="-122"/>
                <a:sym typeface="+mn-ea"/>
              </a:rPr>
              <a:t>H</a:t>
            </a:r>
            <a:r>
              <a:rPr sz="2400" b="1" kern="0" baseline="-25000" dirty="0">
                <a:latin typeface="Times New Roman" panose="02020603050405020304" charset="0"/>
                <a:ea typeface="SimHei" panose="02010609060101010101" charset="-122"/>
                <a:sym typeface="+mn-ea"/>
              </a:rPr>
              <a:t>2</a:t>
            </a:r>
            <a:r>
              <a:rPr sz="2400" b="1" kern="0" dirty="0">
                <a:latin typeface="Times New Roman" panose="02020603050405020304" charset="0"/>
                <a:ea typeface="SimHei" panose="02010609060101010101" charset="-122"/>
                <a:sym typeface="+mn-ea"/>
              </a:rPr>
              <a:t>PO</a:t>
            </a:r>
            <a:r>
              <a:rPr sz="2400" b="1" kern="0" baseline="-25000" dirty="0">
                <a:latin typeface="Times New Roman" panose="02020603050405020304" charset="0"/>
                <a:ea typeface="SimHei" panose="02010609060101010101" charset="-122"/>
                <a:sym typeface="+mn-ea"/>
              </a:rPr>
              <a:t>4</a:t>
            </a:r>
            <a:r>
              <a:rPr sz="2400" b="1" kern="0" baseline="30000" dirty="0">
                <a:latin typeface="Times New Roman" panose="02020603050405020304" charset="0"/>
                <a:ea typeface="SimHei" panose="02010609060101010101" charset="-122"/>
                <a:sym typeface="+mn-ea"/>
              </a:rPr>
              <a:t>-</a:t>
            </a:r>
            <a:r>
              <a:rPr sz="2400" b="1" kern="0" dirty="0">
                <a:latin typeface="Times New Roman" panose="02020603050405020304" charset="0"/>
                <a:ea typeface="SimHei" panose="02010609060101010101" charset="-122"/>
                <a:sym typeface="+mn-ea"/>
              </a:rPr>
              <a:t>和K</a:t>
            </a:r>
            <a:r>
              <a:rPr sz="2400" b="1" kern="0" baseline="30000" dirty="0">
                <a:latin typeface="Times New Roman" panose="02020603050405020304" charset="0"/>
                <a:ea typeface="SimHei" panose="02010609060101010101" charset="-122"/>
                <a:sym typeface="+mn-ea"/>
              </a:rPr>
              <a:t>+</a:t>
            </a:r>
            <a:r>
              <a:rPr sz="2400" b="1" kern="0" dirty="0">
                <a:latin typeface="Times New Roman" panose="02020603050405020304" charset="0"/>
                <a:ea typeface="SimHei" panose="02010609060101010101" charset="-122"/>
              </a:rPr>
              <a:t>在晶胞xz面、yz面上的位置。</a:t>
            </a:r>
            <a:r>
              <a:rPr sz="2400" b="1" kern="0" dirty="0" err="1">
                <a:latin typeface="Times New Roman" panose="02020603050405020304" charset="0"/>
                <a:ea typeface="SimHei" panose="02010609060101010101" charset="-122"/>
              </a:rPr>
              <a:t>晶胞在x轴方向的投影图为</a:t>
            </a:r>
            <a:r>
              <a:rPr lang="en-US" sz="2400" b="1" kern="0" dirty="0" err="1">
                <a:latin typeface="Times New Roman" panose="02020603050405020304" charset="0"/>
                <a:ea typeface="SimHei" panose="02010609060101010101" charset="-122"/>
              </a:rPr>
              <a:t>_________</a:t>
            </a:r>
            <a:r>
              <a:rPr sz="2400" b="1" kern="0" dirty="0" err="1">
                <a:latin typeface="Times New Roman" panose="02020603050405020304" charset="0"/>
                <a:ea typeface="SimHei" panose="02010609060101010101" charset="-122"/>
              </a:rPr>
              <a:t>（填标号</a:t>
            </a:r>
            <a:r>
              <a:rPr sz="2400" b="1" kern="0" dirty="0">
                <a:latin typeface="Times New Roman" panose="02020603050405020304" charset="0"/>
                <a:ea typeface="SimHei" panose="02010609060101010101" charset="-122"/>
              </a:rPr>
              <a:t>）。</a:t>
            </a:r>
          </a:p>
        </p:txBody>
      </p:sp>
      <p:sp>
        <p:nvSpPr>
          <p:cNvPr id="4" name="文本框 3"/>
          <p:cNvSpPr txBox="1"/>
          <p:nvPr/>
        </p:nvSpPr>
        <p:spPr>
          <a:xfrm>
            <a:off x="3636410" y="3145155"/>
            <a:ext cx="386080" cy="497205"/>
          </a:xfrm>
          <a:prstGeom prst="rect">
            <a:avLst/>
          </a:prstGeom>
          <a:noFill/>
        </p:spPr>
        <p:txBody>
          <a:bodyPr wrap="none" rtlCol="0">
            <a:spAutoFit/>
          </a:bodyPr>
          <a:lstStyle/>
          <a:p>
            <a:pPr algn="l" defTabSz="0">
              <a:lnSpc>
                <a:spcPct val="110000"/>
              </a:lnSpc>
              <a:spcBef>
                <a:spcPct val="0"/>
              </a:spcBef>
              <a:defRPr/>
            </a:pPr>
            <a:r>
              <a:rPr sz="2400" b="1" kern="0">
                <a:solidFill>
                  <a:srgbClr val="FF0000"/>
                </a:solidFill>
                <a:latin typeface="Times New Roman" panose="02020603050405020304" charset="0"/>
                <a:ea typeface="SimHei" panose="02010609060101010101" charset="-122"/>
                <a:sym typeface="+mn-ea"/>
              </a:rPr>
              <a:t>B</a:t>
            </a:r>
            <a:endParaRPr lang="zh-CN" altLang="en-US" sz="2400" b="1" kern="0">
              <a:solidFill>
                <a:srgbClr val="FF0000"/>
              </a:solidFill>
              <a:latin typeface="Times New Roman" panose="02020603050405020304" charset="0"/>
              <a:ea typeface="SimHei" panose="02010609060101010101" charset="-122"/>
              <a:sym typeface="+mn-ea"/>
            </a:endParaRPr>
          </a:p>
        </p:txBody>
      </p:sp>
      <p:pic>
        <p:nvPicPr>
          <p:cNvPr id="11" name="图片 6"/>
          <p:cNvPicPr>
            <a:picLocks noChangeAspect="1"/>
          </p:cNvPicPr>
          <p:nvPr/>
        </p:nvPicPr>
        <p:blipFill>
          <a:blip r:embed="rId4" cstate="print"/>
          <a:stretch>
            <a:fillRect/>
          </a:stretch>
        </p:blipFill>
        <p:spPr>
          <a:xfrm>
            <a:off x="2054860" y="3716020"/>
            <a:ext cx="6367780" cy="1482090"/>
          </a:xfrm>
          <a:prstGeom prst="rect">
            <a:avLst/>
          </a:prstGeom>
        </p:spPr>
      </p:pic>
      <p:pic>
        <p:nvPicPr>
          <p:cNvPr id="12" name="图片 7"/>
          <p:cNvPicPr>
            <a:picLocks noChangeAspect="1"/>
          </p:cNvPicPr>
          <p:nvPr/>
        </p:nvPicPr>
        <p:blipFill>
          <a:blip r:embed="rId5" cstate="print"/>
          <a:stretch>
            <a:fillRect/>
          </a:stretch>
        </p:blipFill>
        <p:spPr>
          <a:xfrm>
            <a:off x="2054860" y="5271770"/>
            <a:ext cx="6368415" cy="1504315"/>
          </a:xfrm>
          <a:prstGeom prst="rect">
            <a:avLst/>
          </a:prstGeom>
        </p:spPr>
      </p:pic>
      <p:sp>
        <p:nvSpPr>
          <p:cNvPr id="13" name="文本框 12"/>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5" name="文本框 14"/>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6" name="文本框 15"/>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2" name="文本框 1"/>
          <p:cNvSpPr txBox="1"/>
          <p:nvPr/>
        </p:nvSpPr>
        <p:spPr>
          <a:xfrm>
            <a:off x="625475" y="1737995"/>
            <a:ext cx="158305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晶胞投影</a:t>
            </a:r>
          </a:p>
        </p:txBody>
      </p:sp>
      <p:sp>
        <p:nvSpPr>
          <p:cNvPr id="55" name="Rectangle 2"/>
          <p:cNvSpPr txBox="1">
            <a:spLocks noChangeArrowheads="1"/>
          </p:cNvSpPr>
          <p:nvPr/>
        </p:nvSpPr>
        <p:spPr bwMode="auto">
          <a:xfrm>
            <a:off x="650875" y="2204720"/>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30000"/>
              </a:lnSpc>
              <a:spcBef>
                <a:spcPct val="0"/>
              </a:spcBef>
              <a:defRPr/>
            </a:pPr>
            <a:r>
              <a:rPr sz="2400" b="1" kern="0" dirty="0" err="1">
                <a:latin typeface="Times New Roman" panose="02020603050405020304" charset="0"/>
                <a:ea typeface="Microsoft YaHei" panose="020B0503020204020204" charset="-122"/>
                <a:cs typeface="Times New Roman" panose="02020603050405020304" charset="0"/>
              </a:rPr>
              <a:t>立方晶系CdTe的晶胞结构如图所示</a:t>
            </a:r>
            <a:r>
              <a:rPr sz="2400" b="1" kern="0" dirty="0">
                <a:latin typeface="Times New Roman" panose="02020603050405020304" charset="0"/>
                <a:ea typeface="Microsoft YaHei" panose="020B0503020204020204" charset="-122"/>
                <a:cs typeface="Times New Roman" panose="02020603050405020304" charset="0"/>
              </a:rPr>
              <a:t>。</a:t>
            </a:r>
            <a:endParaRPr sz="2400" b="1" kern="0" dirty="0">
              <a:solidFill>
                <a:srgbClr val="FF0000"/>
              </a:solidFill>
              <a:latin typeface="Times New Roman" panose="02020603050405020304" charset="0"/>
              <a:ea typeface="Microsoft YaHei" panose="020B0503020204020204" charset="-122"/>
              <a:cs typeface="Times New Roman" panose="02020603050405020304" charset="0"/>
            </a:endParaRPr>
          </a:p>
          <a:p>
            <a:pPr defTabSz="0">
              <a:lnSpc>
                <a:spcPct val="130000"/>
              </a:lnSpc>
              <a:spcBef>
                <a:spcPct val="0"/>
              </a:spcBef>
              <a:defRPr/>
            </a:pPr>
            <a:r>
              <a:rPr sz="2400" b="1" kern="0" dirty="0">
                <a:latin typeface="Times New Roman" panose="02020603050405020304" charset="0"/>
                <a:ea typeface="Microsoft YaHei" panose="020B0503020204020204" charset="-122"/>
                <a:cs typeface="Times New Roman" panose="02020603050405020304" charset="0"/>
              </a:rPr>
              <a:t>(1)</a:t>
            </a:r>
            <a:r>
              <a:rPr sz="2400" b="1" kern="0" dirty="0" err="1">
                <a:latin typeface="Times New Roman" panose="02020603050405020304" charset="0"/>
                <a:ea typeface="Microsoft YaHei" panose="020B0503020204020204" charset="-122"/>
                <a:cs typeface="Times New Roman" panose="02020603050405020304" charset="0"/>
              </a:rPr>
              <a:t>距离Cd</a:t>
            </a:r>
            <a:r>
              <a:rPr sz="2400" b="1" kern="0" dirty="0">
                <a:latin typeface="Times New Roman" panose="02020603050405020304" charset="0"/>
                <a:ea typeface="Microsoft YaHei" panose="020B0503020204020204" charset="-122"/>
                <a:cs typeface="Times New Roman" panose="02020603050405020304" charset="0"/>
              </a:rPr>
              <a:t>(0，0，0)</a:t>
            </a:r>
            <a:r>
              <a:rPr sz="2400" b="1" kern="0" dirty="0" err="1">
                <a:latin typeface="Times New Roman" panose="02020603050405020304" charset="0"/>
                <a:ea typeface="Microsoft YaHei" panose="020B0503020204020204" charset="-122"/>
                <a:cs typeface="Times New Roman" panose="02020603050405020304" charset="0"/>
              </a:rPr>
              <a:t>的原子最近的Te原子的分数坐标为</a:t>
            </a:r>
            <a:r>
              <a:rPr sz="2400" b="1" kern="0" dirty="0">
                <a:latin typeface="Times New Roman" panose="02020603050405020304" charset="0"/>
                <a:ea typeface="Microsoft YaHei" panose="020B0503020204020204" charset="-122"/>
                <a:cs typeface="Times New Roman" panose="02020603050405020304" charset="0"/>
              </a:rPr>
              <a:t>_________________。</a:t>
            </a:r>
          </a:p>
          <a:p>
            <a:pPr defTabSz="0">
              <a:lnSpc>
                <a:spcPct val="130000"/>
              </a:lnSpc>
              <a:spcBef>
                <a:spcPct val="0"/>
              </a:spcBef>
              <a:defRPr/>
            </a:pPr>
            <a:r>
              <a:rPr sz="2400" b="1" kern="0" dirty="0">
                <a:latin typeface="Times New Roman" panose="02020603050405020304" charset="0"/>
                <a:ea typeface="Microsoft YaHei" panose="020B0503020204020204" charset="-122"/>
                <a:cs typeface="Times New Roman" panose="02020603050405020304" charset="0"/>
              </a:rPr>
              <a:t>(2)该晶胞沿其体对角线方向上的投影如图3所示，则Te原子和Cd原子重合的位置为__</a:t>
            </a:r>
            <a:r>
              <a:rPr lang="en-US" sz="2400" b="1" kern="0" dirty="0">
                <a:latin typeface="Times New Roman" panose="02020603050405020304" charset="0"/>
                <a:ea typeface="Microsoft YaHei" panose="020B0503020204020204" charset="-122"/>
                <a:cs typeface="Times New Roman" panose="02020603050405020304" charset="0"/>
              </a:rPr>
              <a:t>____________________</a:t>
            </a:r>
            <a:r>
              <a:rPr sz="2400" b="1" kern="0" dirty="0">
                <a:latin typeface="Times New Roman" panose="02020603050405020304" charset="0"/>
                <a:ea typeface="Microsoft YaHei" panose="020B0503020204020204" charset="-122"/>
                <a:cs typeface="Times New Roman" panose="02020603050405020304" charset="0"/>
              </a:rPr>
              <a:t>_。(</a:t>
            </a:r>
            <a:r>
              <a:rPr sz="2400" b="1" kern="0" dirty="0" err="1">
                <a:latin typeface="Times New Roman" panose="02020603050405020304" charset="0"/>
                <a:ea typeface="Microsoft YaHei" panose="020B0503020204020204" charset="-122"/>
                <a:cs typeface="Times New Roman" panose="02020603050405020304" charset="0"/>
              </a:rPr>
              <a:t>填序号</a:t>
            </a:r>
            <a:r>
              <a:rPr sz="2400" b="1" kern="0" dirty="0">
                <a:latin typeface="Times New Roman" panose="02020603050405020304" charset="0"/>
                <a:ea typeface="Microsoft YaHei" panose="020B0503020204020204" charset="-122"/>
                <a:cs typeface="Times New Roman" panose="02020603050405020304" charset="0"/>
              </a:rPr>
              <a:t>)</a:t>
            </a:r>
          </a:p>
          <a:p>
            <a:pPr defTabSz="0">
              <a:lnSpc>
                <a:spcPct val="130000"/>
              </a:lnSpc>
              <a:spcBef>
                <a:spcPct val="0"/>
              </a:spcBef>
              <a:defRPr/>
            </a:pPr>
            <a:r>
              <a:rPr sz="2400" b="1" kern="0" dirty="0">
                <a:latin typeface="Times New Roman" panose="02020603050405020304" charset="0"/>
                <a:ea typeface="Microsoft YaHei" panose="020B0503020204020204" charset="-122"/>
                <a:cs typeface="Times New Roman" panose="02020603050405020304" charset="0"/>
              </a:rPr>
              <a:t>(3)</a:t>
            </a:r>
            <a:r>
              <a:rPr sz="2400" b="1" kern="0" dirty="0" err="1">
                <a:latin typeface="Times New Roman" panose="02020603050405020304" charset="0"/>
                <a:ea typeface="Microsoft YaHei" panose="020B0503020204020204" charset="-122"/>
                <a:cs typeface="Times New Roman" panose="02020603050405020304" charset="0"/>
              </a:rPr>
              <a:t>若晶胞参数为a</a:t>
            </a:r>
            <a:r>
              <a:rPr sz="2400" b="1" kern="0" dirty="0">
                <a:latin typeface="Times New Roman" panose="02020603050405020304" charset="0"/>
                <a:ea typeface="Microsoft YaHei" panose="020B0503020204020204" charset="-122"/>
                <a:cs typeface="Times New Roman" panose="02020603050405020304" charset="0"/>
              </a:rPr>
              <a:t> pm，则图3中d=_____________。(</a:t>
            </a:r>
            <a:r>
              <a:rPr sz="2400" b="1" kern="0" dirty="0" err="1">
                <a:latin typeface="Times New Roman" panose="02020603050405020304" charset="0"/>
                <a:ea typeface="Microsoft YaHei" panose="020B0503020204020204" charset="-122"/>
                <a:cs typeface="Times New Roman" panose="02020603050405020304" charset="0"/>
              </a:rPr>
              <a:t>用含a的代数式表示</a:t>
            </a:r>
            <a:r>
              <a:rPr sz="2400" b="1" kern="0" dirty="0">
                <a:latin typeface="Times New Roman" panose="02020603050405020304" charset="0"/>
                <a:ea typeface="Microsoft YaHei" panose="020B0503020204020204" charset="-122"/>
                <a:cs typeface="Times New Roman" panose="02020603050405020304" charset="0"/>
              </a:rPr>
              <a:t>)</a:t>
            </a:r>
          </a:p>
        </p:txBody>
      </p:sp>
      <p:pic>
        <p:nvPicPr>
          <p:cNvPr id="108" name="图片 107"/>
          <p:cNvPicPr/>
          <p:nvPr/>
        </p:nvPicPr>
        <p:blipFill>
          <a:blip r:embed="rId5" cstate="print"/>
          <a:stretch>
            <a:fillRect/>
          </a:stretch>
        </p:blipFill>
        <p:spPr>
          <a:xfrm>
            <a:off x="882650" y="4848225"/>
            <a:ext cx="2423795" cy="1700530"/>
          </a:xfrm>
          <a:prstGeom prst="rect">
            <a:avLst/>
          </a:prstGeom>
          <a:noFill/>
          <a:ln w="9525">
            <a:noFill/>
          </a:ln>
        </p:spPr>
      </p:pic>
      <p:pic>
        <p:nvPicPr>
          <p:cNvPr id="109" name="图片 108"/>
          <p:cNvPicPr/>
          <p:nvPr/>
        </p:nvPicPr>
        <p:blipFill>
          <a:blip r:embed="rId6" cstate="print"/>
          <a:stretch>
            <a:fillRect/>
          </a:stretch>
        </p:blipFill>
        <p:spPr>
          <a:xfrm>
            <a:off x="3306445" y="5000625"/>
            <a:ext cx="1469390" cy="1395730"/>
          </a:xfrm>
          <a:prstGeom prst="rect">
            <a:avLst/>
          </a:prstGeom>
          <a:noFill/>
          <a:ln w="9525">
            <a:noFill/>
          </a:ln>
        </p:spPr>
      </p:pic>
      <p:pic>
        <p:nvPicPr>
          <p:cNvPr id="110" name="图片 109"/>
          <p:cNvPicPr/>
          <p:nvPr/>
        </p:nvPicPr>
        <p:blipFill>
          <a:blip r:embed="rId7" cstate="print"/>
          <a:stretch>
            <a:fillRect/>
          </a:stretch>
        </p:blipFill>
        <p:spPr>
          <a:xfrm>
            <a:off x="4753610" y="4691380"/>
            <a:ext cx="2896235" cy="2165985"/>
          </a:xfrm>
          <a:prstGeom prst="rect">
            <a:avLst/>
          </a:prstGeom>
          <a:noFill/>
          <a:ln w="9525">
            <a:noFill/>
          </a:ln>
        </p:spPr>
      </p:pic>
      <p:pic>
        <p:nvPicPr>
          <p:cNvPr id="8" name="图片 7"/>
          <p:cNvPicPr>
            <a:picLocks noChangeAspect="1"/>
          </p:cNvPicPr>
          <p:nvPr/>
        </p:nvPicPr>
        <p:blipFill>
          <a:blip r:embed="rId8" cstate="print"/>
          <a:stretch>
            <a:fillRect/>
          </a:stretch>
        </p:blipFill>
        <p:spPr>
          <a:xfrm>
            <a:off x="9129395" y="2416810"/>
            <a:ext cx="996315" cy="721360"/>
          </a:xfrm>
          <a:prstGeom prst="rect">
            <a:avLst/>
          </a:prstGeom>
        </p:spPr>
      </p:pic>
      <p:pic>
        <p:nvPicPr>
          <p:cNvPr id="10" name="图片 9"/>
          <p:cNvPicPr>
            <a:picLocks noChangeAspect="1"/>
          </p:cNvPicPr>
          <p:nvPr/>
        </p:nvPicPr>
        <p:blipFill>
          <a:blip r:embed="rId9" cstate="print"/>
          <a:stretch>
            <a:fillRect/>
          </a:stretch>
        </p:blipFill>
        <p:spPr>
          <a:xfrm>
            <a:off x="2208530" y="3629660"/>
            <a:ext cx="2006600" cy="455930"/>
          </a:xfrm>
          <a:prstGeom prst="rect">
            <a:avLst/>
          </a:prstGeom>
        </p:spPr>
      </p:pic>
      <p:pic>
        <p:nvPicPr>
          <p:cNvPr id="13" name="图片 12"/>
          <p:cNvPicPr>
            <a:picLocks noChangeAspect="1"/>
          </p:cNvPicPr>
          <p:nvPr/>
        </p:nvPicPr>
        <p:blipFill>
          <a:blip r:embed="rId10" cstate="print"/>
          <a:stretch>
            <a:fillRect/>
          </a:stretch>
        </p:blipFill>
        <p:spPr>
          <a:xfrm>
            <a:off x="6663055" y="3739515"/>
            <a:ext cx="640715" cy="748030"/>
          </a:xfrm>
          <a:prstGeom prst="rect">
            <a:avLst/>
          </a:prstGeom>
        </p:spPr>
      </p:pic>
      <p:graphicFrame>
        <p:nvGraphicFramePr>
          <p:cNvPr id="14" name="对象 13"/>
          <p:cNvGraphicFramePr>
            <a:graphicFrameLocks noChangeAspect="1"/>
          </p:cNvGraphicFramePr>
          <p:nvPr/>
        </p:nvGraphicFramePr>
        <p:xfrm>
          <a:off x="8015605" y="4719955"/>
          <a:ext cx="2569210" cy="1891665"/>
        </p:xfrm>
        <a:graphic>
          <a:graphicData uri="http://schemas.openxmlformats.org/presentationml/2006/ole">
            <p:oleObj spid="_x0000_s70657" r:id="rId11" imgW="1391225" imgH="1343375" progId="">
              <p:embed/>
            </p:oleObj>
          </a:graphicData>
        </a:graphic>
      </p:graphicFrame>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2" name="文本框 1"/>
          <p:cNvSpPr txBox="1"/>
          <p:nvPr/>
        </p:nvSpPr>
        <p:spPr>
          <a:xfrm>
            <a:off x="364490" y="1925320"/>
            <a:ext cx="160337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6" name="文本框 15"/>
          <p:cNvSpPr txBox="1"/>
          <p:nvPr/>
        </p:nvSpPr>
        <p:spPr>
          <a:xfrm>
            <a:off x="310515" y="4281805"/>
            <a:ext cx="3611880" cy="1124585"/>
          </a:xfrm>
          <a:prstGeom prst="rect">
            <a:avLst/>
          </a:prstGeom>
          <a:noFill/>
          <a:ln w="25400">
            <a:solidFill>
              <a:srgbClr val="7030A0"/>
            </a:solidFill>
          </a:ln>
        </p:spPr>
        <p:txBody>
          <a:bodyPr wrap="none" rtlCol="0" anchor="t">
            <a:spAutoFit/>
          </a:bodyPr>
          <a:lstStyle/>
          <a:p>
            <a:pPr indent="0">
              <a:lnSpc>
                <a:spcPct val="14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四面体间隙：八面体间隙</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p>
          <a:p>
            <a:pPr indent="0">
              <a:lnSpc>
                <a:spcPct val="140000"/>
              </a:lnSpc>
            </a:pP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8</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4 = 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1</a:t>
            </a: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17" name="文本框 16"/>
          <p:cNvSpPr txBox="1"/>
          <p:nvPr/>
        </p:nvSpPr>
        <p:spPr>
          <a:xfrm>
            <a:off x="3983355" y="4290060"/>
            <a:ext cx="3849370" cy="1124585"/>
          </a:xfrm>
          <a:prstGeom prst="rect">
            <a:avLst/>
          </a:prstGeom>
          <a:noFill/>
          <a:ln w="25400">
            <a:solidFill>
              <a:srgbClr val="7030A0"/>
            </a:solidFill>
          </a:ln>
        </p:spPr>
        <p:txBody>
          <a:bodyPr wrap="square" rtlCol="0" anchor="t">
            <a:spAutoFit/>
          </a:bodyPr>
          <a:lstStyle/>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四面体间隙：八面体间隙</a:t>
            </a:r>
          </a:p>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=12：6 =2：1</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grpSp>
        <p:nvGrpSpPr>
          <p:cNvPr id="20" name="组合 19"/>
          <p:cNvGrpSpPr/>
          <p:nvPr/>
        </p:nvGrpSpPr>
        <p:grpSpPr>
          <a:xfrm>
            <a:off x="301625" y="2449830"/>
            <a:ext cx="11435080" cy="1682115"/>
            <a:chOff x="475" y="3858"/>
            <a:chExt cx="18008" cy="2649"/>
          </a:xfrm>
        </p:grpSpPr>
        <p:pic>
          <p:nvPicPr>
            <p:cNvPr id="1073742951" name="图片 1073742950" descr="几种晶体间隙结构"/>
            <p:cNvPicPr>
              <a:picLocks noChangeAspect="1"/>
            </p:cNvPicPr>
            <p:nvPr/>
          </p:nvPicPr>
          <p:blipFill>
            <a:blip r:embed="rId4" cstate="print"/>
            <a:stretch>
              <a:fillRect/>
            </a:stretch>
          </p:blipFill>
          <p:spPr>
            <a:xfrm>
              <a:off x="475" y="3874"/>
              <a:ext cx="5798" cy="2624"/>
            </a:xfrm>
            <a:prstGeom prst="rect">
              <a:avLst/>
            </a:prstGeom>
            <a:noFill/>
            <a:ln w="25400">
              <a:solidFill>
                <a:schemeClr val="accent1"/>
              </a:solidFill>
            </a:ln>
          </p:spPr>
        </p:pic>
        <p:pic>
          <p:nvPicPr>
            <p:cNvPr id="1073742942" name="图片 4" descr="几种晶体间隙结构"/>
            <p:cNvPicPr>
              <a:picLocks noChangeAspect="1"/>
            </p:cNvPicPr>
            <p:nvPr/>
          </p:nvPicPr>
          <p:blipFill>
            <a:blip r:embed="rId5" cstate="print"/>
            <a:stretch>
              <a:fillRect/>
            </a:stretch>
          </p:blipFill>
          <p:spPr>
            <a:xfrm>
              <a:off x="6273" y="3858"/>
              <a:ext cx="6019" cy="2638"/>
            </a:xfrm>
            <a:prstGeom prst="rect">
              <a:avLst/>
            </a:prstGeom>
            <a:noFill/>
            <a:ln w="25400">
              <a:solidFill>
                <a:schemeClr val="accent1"/>
              </a:solidFill>
            </a:ln>
          </p:spPr>
        </p:pic>
        <p:pic>
          <p:nvPicPr>
            <p:cNvPr id="18" name="图片 17"/>
            <p:cNvPicPr>
              <a:picLocks noChangeAspect="1"/>
            </p:cNvPicPr>
            <p:nvPr/>
          </p:nvPicPr>
          <p:blipFill>
            <a:blip r:embed="rId6" cstate="print"/>
            <a:stretch>
              <a:fillRect/>
            </a:stretch>
          </p:blipFill>
          <p:spPr>
            <a:xfrm>
              <a:off x="12292" y="3869"/>
              <a:ext cx="6191" cy="2638"/>
            </a:xfrm>
            <a:prstGeom prst="rect">
              <a:avLst/>
            </a:prstGeom>
            <a:ln w="25400">
              <a:solidFill>
                <a:schemeClr val="accent1"/>
              </a:solidFill>
            </a:ln>
          </p:spPr>
        </p:pic>
      </p:grpSp>
      <p:sp>
        <p:nvSpPr>
          <p:cNvPr id="19" name="文本框 18"/>
          <p:cNvSpPr txBox="1"/>
          <p:nvPr/>
        </p:nvSpPr>
        <p:spPr>
          <a:xfrm>
            <a:off x="7997825" y="4285615"/>
            <a:ext cx="3739515" cy="1124585"/>
          </a:xfrm>
          <a:prstGeom prst="rect">
            <a:avLst/>
          </a:prstGeom>
          <a:noFill/>
          <a:ln w="25400">
            <a:solidFill>
              <a:srgbClr val="7030A0"/>
            </a:solidFill>
          </a:ln>
        </p:spPr>
        <p:txBody>
          <a:bodyPr wrap="square" rtlCol="0" anchor="t">
            <a:spAutoFit/>
          </a:bodyPr>
          <a:lstStyle/>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四面体间隙：八面体间隙</a:t>
            </a:r>
          </a:p>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=12：6 =2：1</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2" name="文本框 1"/>
          <p:cNvSpPr txBox="1"/>
          <p:nvPr/>
        </p:nvSpPr>
        <p:spPr>
          <a:xfrm>
            <a:off x="579755" y="1753235"/>
            <a:ext cx="1478280" cy="460375"/>
          </a:xfrm>
          <a:prstGeom prst="rect">
            <a:avLst/>
          </a:prstGeom>
          <a:solidFill>
            <a:schemeClr val="accent3">
              <a:lumMod val="20000"/>
              <a:lumOff val="80000"/>
            </a:schemeClr>
          </a:solidFill>
        </p:spPr>
        <p:txBody>
          <a:bodyPr wrap="square">
            <a:spAutoFit/>
          </a:bodyPr>
          <a:lstStyle/>
          <a:p>
            <a:pPr algn="just"/>
            <a:r>
              <a:rPr lang="zh-CN" altLang="zh-CN" sz="2400" b="1" kern="100" dirty="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pic>
        <p:nvPicPr>
          <p:cNvPr id="33798" name="图片 33797"/>
          <p:cNvPicPr>
            <a:picLocks noChangeAspect="1"/>
          </p:cNvPicPr>
          <p:nvPr/>
        </p:nvPicPr>
        <p:blipFill>
          <a:blip r:embed="rId4" cstate="print"/>
          <a:srcRect l="76107" t="11424" b="13611"/>
          <a:stretch>
            <a:fillRect/>
          </a:stretch>
        </p:blipFill>
        <p:spPr>
          <a:xfrm>
            <a:off x="1771650" y="2338705"/>
            <a:ext cx="1496695" cy="1370965"/>
          </a:xfrm>
          <a:prstGeom prst="rect">
            <a:avLst/>
          </a:prstGeom>
          <a:noFill/>
          <a:ln w="25400">
            <a:solidFill>
              <a:schemeClr val="accent1"/>
            </a:solidFill>
          </a:ln>
        </p:spPr>
      </p:pic>
      <p:pic>
        <p:nvPicPr>
          <p:cNvPr id="3" name="图片 2"/>
          <p:cNvPicPr/>
          <p:nvPr/>
        </p:nvPicPr>
        <p:blipFill>
          <a:blip r:embed="rId5" cstate="print"/>
          <a:stretch>
            <a:fillRect/>
          </a:stretch>
        </p:blipFill>
        <p:spPr>
          <a:xfrm>
            <a:off x="4469130" y="2338705"/>
            <a:ext cx="1640840" cy="1378585"/>
          </a:xfrm>
          <a:prstGeom prst="rect">
            <a:avLst/>
          </a:prstGeom>
          <a:noFill/>
          <a:ln w="25400">
            <a:solidFill>
              <a:schemeClr val="accent1"/>
            </a:solidFill>
          </a:ln>
        </p:spPr>
      </p:pic>
      <p:pic>
        <p:nvPicPr>
          <p:cNvPr id="32771" name="Picture 3"/>
          <p:cNvPicPr>
            <a:picLocks noChangeAspect="1"/>
          </p:cNvPicPr>
          <p:nvPr/>
        </p:nvPicPr>
        <p:blipFill>
          <a:blip r:embed="rId6" cstate="print"/>
          <a:stretch>
            <a:fillRect/>
          </a:stretch>
        </p:blipFill>
        <p:spPr>
          <a:xfrm>
            <a:off x="7310755" y="2137410"/>
            <a:ext cx="1608455" cy="1568450"/>
          </a:xfrm>
          <a:prstGeom prst="rect">
            <a:avLst/>
          </a:prstGeom>
          <a:noFill/>
          <a:ln w="25400">
            <a:solidFill>
              <a:schemeClr val="accent1"/>
            </a:solidFill>
          </a:ln>
        </p:spPr>
      </p:pic>
      <p:sp>
        <p:nvSpPr>
          <p:cNvPr id="6" name="文本框 5"/>
          <p:cNvSpPr txBox="1"/>
          <p:nvPr/>
        </p:nvSpPr>
        <p:spPr>
          <a:xfrm>
            <a:off x="1581150" y="3758565"/>
            <a:ext cx="2877185" cy="460375"/>
          </a:xfrm>
          <a:prstGeom prst="rect">
            <a:avLst/>
          </a:prstGeom>
          <a:noFill/>
        </p:spPr>
        <p:txBody>
          <a:bodyPr wrap="square" rtlCol="0">
            <a:spAutoFit/>
          </a:bodyPr>
          <a:lstStyle/>
          <a:p>
            <a:r>
              <a:rPr lang="zh-CN" altLang="en-US" sz="2400"/>
              <a:t>面心立方最密堆积</a:t>
            </a:r>
          </a:p>
        </p:txBody>
      </p:sp>
      <p:cxnSp>
        <p:nvCxnSpPr>
          <p:cNvPr id="9" name="直接箭头连接符 8"/>
          <p:cNvCxnSpPr/>
          <p:nvPr/>
        </p:nvCxnSpPr>
        <p:spPr>
          <a:xfrm flipV="1">
            <a:off x="3298825" y="3019425"/>
            <a:ext cx="1075055" cy="952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3" name="直接箭头连接符 12"/>
          <p:cNvCxnSpPr/>
          <p:nvPr/>
        </p:nvCxnSpPr>
        <p:spPr>
          <a:xfrm flipH="1">
            <a:off x="2545715" y="4243070"/>
            <a:ext cx="0" cy="7366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4" name="直接箭头连接符 13"/>
          <p:cNvCxnSpPr/>
          <p:nvPr/>
        </p:nvCxnSpPr>
        <p:spPr>
          <a:xfrm flipV="1">
            <a:off x="6142355" y="3005455"/>
            <a:ext cx="1075055" cy="952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nvGrpSpPr>
          <p:cNvPr id="22" name="组合 21"/>
          <p:cNvGrpSpPr/>
          <p:nvPr/>
        </p:nvGrpSpPr>
        <p:grpSpPr>
          <a:xfrm>
            <a:off x="1772285" y="5004435"/>
            <a:ext cx="5407025" cy="1543685"/>
            <a:chOff x="2791" y="7881"/>
            <a:chExt cx="8515" cy="2431"/>
          </a:xfrm>
        </p:grpSpPr>
        <p:pic>
          <p:nvPicPr>
            <p:cNvPr id="902151" name="图片 902150" descr="NaCl 可旋转晶胞"/>
            <p:cNvPicPr>
              <a:picLocks noChangeAspect="1"/>
            </p:cNvPicPr>
            <p:nvPr/>
          </p:nvPicPr>
          <p:blipFill>
            <a:blip r:embed="rId7" cstate="print"/>
            <a:stretch>
              <a:fillRect/>
            </a:stretch>
          </p:blipFill>
          <p:spPr>
            <a:xfrm>
              <a:off x="8442" y="7881"/>
              <a:ext cx="2864" cy="2431"/>
            </a:xfrm>
            <a:prstGeom prst="rect">
              <a:avLst/>
            </a:prstGeom>
            <a:noFill/>
            <a:ln w="25400">
              <a:solidFill>
                <a:schemeClr val="accent1"/>
              </a:solidFill>
            </a:ln>
          </p:spPr>
        </p:pic>
        <p:grpSp>
          <p:nvGrpSpPr>
            <p:cNvPr id="15" name="Group 11"/>
            <p:cNvGrpSpPr/>
            <p:nvPr/>
          </p:nvGrpSpPr>
          <p:grpSpPr>
            <a:xfrm>
              <a:off x="5461" y="7916"/>
              <a:ext cx="2942" cy="2349"/>
              <a:chOff x="0" y="0"/>
              <a:chExt cx="2496" cy="1824"/>
            </a:xfrm>
          </p:grpSpPr>
          <p:pic>
            <p:nvPicPr>
              <p:cNvPr id="14347" name="Picture 12"/>
              <p:cNvPicPr>
                <a:picLocks noChangeAspect="1"/>
              </p:cNvPicPr>
              <p:nvPr/>
            </p:nvPicPr>
            <p:blipFill>
              <a:blip r:embed="rId8" cstate="print"/>
              <a:stretch>
                <a:fillRect/>
              </a:stretch>
            </p:blipFill>
            <p:spPr>
              <a:xfrm>
                <a:off x="0" y="0"/>
                <a:ext cx="2496" cy="1824"/>
              </a:xfrm>
              <a:prstGeom prst="rect">
                <a:avLst/>
              </a:prstGeom>
              <a:noFill/>
              <a:ln w="25400">
                <a:solidFill>
                  <a:schemeClr val="accent1"/>
                </a:solidFill>
              </a:ln>
            </p:spPr>
          </p:pic>
          <p:sp>
            <p:nvSpPr>
              <p:cNvPr id="14348" name="Line 13"/>
              <p:cNvSpPr/>
              <p:nvPr/>
            </p:nvSpPr>
            <p:spPr>
              <a:xfrm flipV="1">
                <a:off x="528" y="384"/>
                <a:ext cx="672" cy="48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49" name="Line 14"/>
              <p:cNvSpPr/>
              <p:nvPr/>
            </p:nvSpPr>
            <p:spPr>
              <a:xfrm>
                <a:off x="1200" y="384"/>
                <a:ext cx="768" cy="576"/>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0" name="Line 15"/>
              <p:cNvSpPr/>
              <p:nvPr/>
            </p:nvSpPr>
            <p:spPr>
              <a:xfrm flipV="1">
                <a:off x="1200" y="960"/>
                <a:ext cx="768" cy="48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1" name="Line 16"/>
              <p:cNvSpPr/>
              <p:nvPr/>
            </p:nvSpPr>
            <p:spPr>
              <a:xfrm>
                <a:off x="528" y="864"/>
                <a:ext cx="480" cy="24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2" name="Line 17"/>
              <p:cNvSpPr/>
              <p:nvPr/>
            </p:nvSpPr>
            <p:spPr>
              <a:xfrm flipV="1">
                <a:off x="1008" y="960"/>
                <a:ext cx="960" cy="144"/>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3" name="Line 18"/>
              <p:cNvSpPr/>
              <p:nvPr/>
            </p:nvSpPr>
            <p:spPr>
              <a:xfrm flipH="1">
                <a:off x="1008" y="384"/>
                <a:ext cx="192" cy="72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4" name="Line 19"/>
              <p:cNvSpPr/>
              <p:nvPr/>
            </p:nvSpPr>
            <p:spPr>
              <a:xfrm>
                <a:off x="1200" y="384"/>
                <a:ext cx="240" cy="432"/>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5" name="Line 20"/>
              <p:cNvSpPr/>
              <p:nvPr/>
            </p:nvSpPr>
            <p:spPr>
              <a:xfrm flipV="1">
                <a:off x="528" y="816"/>
                <a:ext cx="912" cy="48"/>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6" name="Line 21"/>
              <p:cNvSpPr/>
              <p:nvPr/>
            </p:nvSpPr>
            <p:spPr>
              <a:xfrm>
                <a:off x="1440" y="816"/>
                <a:ext cx="528" cy="144"/>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7" name="Line 22"/>
              <p:cNvSpPr/>
              <p:nvPr/>
            </p:nvSpPr>
            <p:spPr>
              <a:xfrm>
                <a:off x="528" y="864"/>
                <a:ext cx="672" cy="576"/>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8" name="Line 23"/>
              <p:cNvSpPr/>
              <p:nvPr/>
            </p:nvSpPr>
            <p:spPr>
              <a:xfrm flipH="1">
                <a:off x="1200" y="816"/>
                <a:ext cx="240" cy="624"/>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9" name="Line 24"/>
              <p:cNvSpPr/>
              <p:nvPr/>
            </p:nvSpPr>
            <p:spPr>
              <a:xfrm>
                <a:off x="1008" y="1104"/>
                <a:ext cx="192" cy="336"/>
              </a:xfrm>
              <a:prstGeom prst="line">
                <a:avLst/>
              </a:prstGeom>
              <a:ln w="25400" cap="flat" cmpd="sng">
                <a:solidFill>
                  <a:schemeClr val="accent1"/>
                </a:solidFill>
                <a:prstDash val="solid"/>
                <a:round/>
                <a:headEnd type="none" w="med" len="med"/>
                <a:tailEnd type="none" w="med" len="med"/>
              </a:ln>
            </p:spPr>
            <p:txBody>
              <a:bodyPr/>
              <a:lstStyle/>
              <a:p>
                <a:endParaRPr/>
              </a:p>
            </p:txBody>
          </p:sp>
        </p:grpSp>
        <p:pic>
          <p:nvPicPr>
            <p:cNvPr id="20" name="图片 19"/>
            <p:cNvPicPr>
              <a:picLocks noChangeAspect="1"/>
            </p:cNvPicPr>
            <p:nvPr/>
          </p:nvPicPr>
          <p:blipFill>
            <a:blip r:embed="rId9" cstate="print"/>
            <a:srcRect l="74512" t="48435" r="7355" b="25932"/>
            <a:stretch>
              <a:fillRect/>
            </a:stretch>
          </p:blipFill>
          <p:spPr>
            <a:xfrm>
              <a:off x="2791" y="7913"/>
              <a:ext cx="2710" cy="2354"/>
            </a:xfrm>
            <a:prstGeom prst="rect">
              <a:avLst/>
            </a:prstGeom>
            <a:noFill/>
            <a:ln w="25400">
              <a:solidFill>
                <a:schemeClr val="accent1"/>
              </a:solidFill>
            </a:ln>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fade">
                                      <p:cBhvr>
                                        <p:cTn id="17" dur="1000"/>
                                        <p:tgtEl>
                                          <p:spTgt spid="32771"/>
                                        </p:tgtEl>
                                      </p:cBhvr>
                                    </p:animEffect>
                                    <p:anim calcmode="lin" valueType="num">
                                      <p:cBhvr>
                                        <p:cTn id="18" dur="1000" fill="hold"/>
                                        <p:tgtEl>
                                          <p:spTgt spid="32771"/>
                                        </p:tgtEl>
                                        <p:attrNameLst>
                                          <p:attrName>ppt_x</p:attrName>
                                        </p:attrNameLst>
                                      </p:cBhvr>
                                      <p:tavLst>
                                        <p:tav tm="0">
                                          <p:val>
                                            <p:strVal val="#ppt_x"/>
                                          </p:val>
                                        </p:tav>
                                        <p:tav tm="100000">
                                          <p:val>
                                            <p:strVal val="#ppt_x"/>
                                          </p:val>
                                        </p:tav>
                                      </p:tavLst>
                                    </p:anim>
                                    <p:anim calcmode="lin" valueType="num">
                                      <p:cBhvr>
                                        <p:cTn id="19" dur="1000" fill="hold"/>
                                        <p:tgtEl>
                                          <p:spTgt spid="327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692275"/>
            <a:ext cx="154114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605155" y="2143760"/>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3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在某种含镁、镍、碳3种元素的超导材料晶体中，镁原子和镍原子一起以立方最密堆积方式形成有序结构。结构中的两种八面体空隙，一种完全由镍原子构成，另一种由镍原子和镁原子共同构成，碳原子只填充在由镍原子构成的八面体空隙中，晶胞如图所示。</a:t>
            </a:r>
          </a:p>
        </p:txBody>
      </p:sp>
      <p:sp>
        <p:nvSpPr>
          <p:cNvPr id="4" name="文本框 3"/>
          <p:cNvSpPr txBox="1"/>
          <p:nvPr/>
        </p:nvSpPr>
        <p:spPr>
          <a:xfrm>
            <a:off x="720725" y="4242435"/>
            <a:ext cx="7658100" cy="2306955"/>
          </a:xfrm>
          <a:prstGeom prst="rect">
            <a:avLst/>
          </a:prstGeom>
          <a:noFill/>
        </p:spPr>
        <p:txBody>
          <a:bodyPr wrap="square" rtlCol="0" anchor="t">
            <a:spAutoFit/>
          </a:bodyPr>
          <a:lstStyle/>
          <a:p>
            <a:pPr eaLnBrk="1" hangingPunct="1">
              <a:lnSpc>
                <a:spcPct val="150000"/>
              </a:lnSpc>
              <a:spcBef>
                <a:spcPct val="0"/>
              </a:spcBef>
            </a:pPr>
            <a:r>
              <a:rPr lang="zh-CN" altLang="en-US" sz="2400" b="1">
                <a:solidFill>
                  <a:srgbClr val="C00000"/>
                </a:solidFill>
                <a:latin typeface="Microsoft YaHei" panose="020B0503020204020204" charset="-122"/>
                <a:ea typeface="Microsoft YaHei" panose="020B0503020204020204" charset="-122"/>
                <a:sym typeface="+mn-ea"/>
              </a:rPr>
              <a:t>完全</a:t>
            </a:r>
            <a:r>
              <a:rPr lang="zh-CN" altLang="en-US" sz="2400" b="1">
                <a:latin typeface="Microsoft YaHei" panose="020B0503020204020204" charset="-122"/>
                <a:ea typeface="Microsoft YaHei" panose="020B0503020204020204" charset="-122"/>
                <a:sym typeface="+mn-ea"/>
              </a:rPr>
              <a:t>由镍原子构成的八面体空隙与由镍原子和镁原子</a:t>
            </a:r>
            <a:endParaRPr lang="zh-CN" altLang="en-US" sz="2400" b="1">
              <a:solidFill>
                <a:schemeClr val="tx1"/>
              </a:solidFill>
              <a:latin typeface="Microsoft YaHei" panose="020B0503020204020204" charset="-122"/>
              <a:ea typeface="Microsoft YaHei" panose="020B0503020204020204" charset="-122"/>
              <a:sym typeface="+mn-ea"/>
            </a:endParaRPr>
          </a:p>
          <a:p>
            <a:pPr eaLnBrk="1" hangingPunct="1">
              <a:lnSpc>
                <a:spcPct val="150000"/>
              </a:lnSpc>
              <a:spcBef>
                <a:spcPct val="0"/>
              </a:spcBef>
            </a:pPr>
            <a:r>
              <a:rPr lang="zh-CN" altLang="en-US" sz="2400" b="1">
                <a:solidFill>
                  <a:srgbClr val="C00000"/>
                </a:solidFill>
                <a:latin typeface="Microsoft YaHei" panose="020B0503020204020204" charset="-122"/>
                <a:ea typeface="Microsoft YaHei" panose="020B0503020204020204" charset="-122"/>
                <a:sym typeface="+mn-ea"/>
              </a:rPr>
              <a:t>共同</a:t>
            </a:r>
            <a:r>
              <a:rPr lang="zh-CN" altLang="en-US" sz="2400" b="1">
                <a:latin typeface="Microsoft YaHei" panose="020B0503020204020204" charset="-122"/>
                <a:ea typeface="Microsoft YaHei" panose="020B0503020204020204" charset="-122"/>
                <a:sym typeface="+mn-ea"/>
              </a:rPr>
              <a:t>构成的八面体空隙的数量比为</a:t>
            </a:r>
            <a:r>
              <a:rPr lang="zh-CN" altLang="en-US" sz="2400" b="1" u="sng">
                <a:latin typeface="Microsoft YaHei" panose="020B0503020204020204" charset="-122"/>
                <a:ea typeface="Microsoft YaHei" panose="020B0503020204020204" charset="-122"/>
                <a:sym typeface="+mn-ea"/>
              </a:rPr>
              <a:t>    </a:t>
            </a:r>
            <a:r>
              <a:rPr lang="en-US" altLang="zh-CN" sz="2400" b="1" u="sng">
                <a:latin typeface="Microsoft YaHei" panose="020B0503020204020204" charset="-122"/>
                <a:ea typeface="Microsoft YaHei" panose="020B0503020204020204" charset="-122"/>
                <a:sym typeface="+mn-ea"/>
              </a:rPr>
              <a:t>        </a:t>
            </a:r>
            <a:r>
              <a:rPr lang="zh-CN" altLang="en-US" sz="2400" b="1" u="sng">
                <a:latin typeface="Microsoft YaHei" panose="020B0503020204020204" charset="-122"/>
                <a:ea typeface="Microsoft YaHei" panose="020B0503020204020204" charset="-122"/>
                <a:sym typeface="+mn-ea"/>
              </a:rPr>
              <a:t>  </a:t>
            </a:r>
            <a:r>
              <a:rPr lang="zh-CN" altLang="en-US" sz="2400" b="1">
                <a:latin typeface="Microsoft YaHei" panose="020B0503020204020204" charset="-122"/>
                <a:ea typeface="Microsoft YaHei" panose="020B0503020204020204" charset="-122"/>
                <a:sym typeface="+mn-ea"/>
              </a:rPr>
              <a:t>，由镍原子</a:t>
            </a:r>
            <a:endParaRPr lang="zh-CN" altLang="en-US" sz="2400" b="1">
              <a:solidFill>
                <a:schemeClr val="tx1"/>
              </a:solidFill>
              <a:latin typeface="Microsoft YaHei" panose="020B0503020204020204" charset="-122"/>
              <a:ea typeface="Microsoft YaHei" panose="020B0503020204020204" charset="-122"/>
              <a:sym typeface="+mn-ea"/>
            </a:endParaRPr>
          </a:p>
          <a:p>
            <a:pPr eaLnBrk="1" hangingPunct="1">
              <a:lnSpc>
                <a:spcPct val="150000"/>
              </a:lnSpc>
              <a:spcBef>
                <a:spcPct val="0"/>
              </a:spcBef>
            </a:pPr>
            <a:r>
              <a:rPr lang="zh-CN" altLang="en-US" sz="2400" b="1">
                <a:latin typeface="Microsoft YaHei" panose="020B0503020204020204" charset="-122"/>
                <a:ea typeface="Microsoft YaHei" panose="020B0503020204020204" charset="-122"/>
                <a:sym typeface="+mn-ea"/>
              </a:rPr>
              <a:t>和镁原子</a:t>
            </a:r>
            <a:r>
              <a:rPr lang="zh-CN" altLang="en-US" sz="2400" b="1">
                <a:solidFill>
                  <a:srgbClr val="C00000"/>
                </a:solidFill>
                <a:latin typeface="Microsoft YaHei" panose="020B0503020204020204" charset="-122"/>
                <a:ea typeface="Microsoft YaHei" panose="020B0503020204020204" charset="-122"/>
                <a:sym typeface="+mn-ea"/>
              </a:rPr>
              <a:t>共同构成</a:t>
            </a:r>
            <a:r>
              <a:rPr lang="zh-CN" altLang="en-US" sz="2400" b="1">
                <a:latin typeface="Microsoft YaHei" panose="020B0503020204020204" charset="-122"/>
                <a:ea typeface="Microsoft YaHei" panose="020B0503020204020204" charset="-122"/>
                <a:sym typeface="+mn-ea"/>
              </a:rPr>
              <a:t>的八面体空隙中镍原子和镁原子的数</a:t>
            </a:r>
            <a:endParaRPr lang="zh-CN" altLang="en-US" sz="2400" b="1">
              <a:solidFill>
                <a:schemeClr val="tx1"/>
              </a:solidFill>
              <a:latin typeface="Microsoft YaHei" panose="020B0503020204020204" charset="-122"/>
              <a:ea typeface="Microsoft YaHei" panose="020B0503020204020204" charset="-122"/>
              <a:sym typeface="+mn-ea"/>
            </a:endParaRPr>
          </a:p>
          <a:p>
            <a:pPr eaLnBrk="1" hangingPunct="1">
              <a:lnSpc>
                <a:spcPct val="150000"/>
              </a:lnSpc>
              <a:spcBef>
                <a:spcPct val="0"/>
              </a:spcBef>
            </a:pPr>
            <a:r>
              <a:rPr lang="zh-CN" altLang="en-US" sz="2400" b="1">
                <a:latin typeface="Microsoft YaHei" panose="020B0503020204020204" charset="-122"/>
                <a:ea typeface="Microsoft YaHei" panose="020B0503020204020204" charset="-122"/>
                <a:sym typeface="+mn-ea"/>
              </a:rPr>
              <a:t>量比为</a:t>
            </a:r>
            <a:r>
              <a:rPr lang="zh-CN" altLang="en-US" sz="2400" b="1" u="sng">
                <a:latin typeface="Microsoft YaHei" panose="020B0503020204020204" charset="-122"/>
                <a:ea typeface="Microsoft YaHei" panose="020B0503020204020204" charset="-122"/>
                <a:sym typeface="+mn-ea"/>
              </a:rPr>
              <a:t>    </a:t>
            </a:r>
            <a:r>
              <a:rPr lang="en-US" altLang="zh-CN" sz="2400" b="1" u="sng">
                <a:latin typeface="Microsoft YaHei" panose="020B0503020204020204" charset="-122"/>
                <a:ea typeface="Microsoft YaHei" panose="020B0503020204020204" charset="-122"/>
                <a:sym typeface="+mn-ea"/>
              </a:rPr>
              <a:t>            </a:t>
            </a:r>
            <a:r>
              <a:rPr lang="zh-CN" altLang="en-US" sz="2400" b="1" u="sng">
                <a:latin typeface="Microsoft YaHei" panose="020B0503020204020204" charset="-122"/>
                <a:ea typeface="Microsoft YaHei" panose="020B0503020204020204" charset="-122"/>
                <a:sym typeface="+mn-ea"/>
              </a:rPr>
              <a:t>   </a:t>
            </a:r>
            <a:r>
              <a:rPr lang="zh-CN" altLang="en-US" sz="2400" b="1">
                <a:latin typeface="Microsoft YaHei" panose="020B0503020204020204" charset="-122"/>
                <a:ea typeface="Microsoft YaHei" panose="020B0503020204020204" charset="-122"/>
                <a:sym typeface="+mn-ea"/>
              </a:rPr>
              <a:t>。</a:t>
            </a:r>
          </a:p>
        </p:txBody>
      </p:sp>
      <p:sp>
        <p:nvSpPr>
          <p:cNvPr id="5" name="TextBox 4"/>
          <p:cNvSpPr txBox="1"/>
          <p:nvPr/>
        </p:nvSpPr>
        <p:spPr>
          <a:xfrm>
            <a:off x="5519420" y="4845685"/>
            <a:ext cx="637540" cy="521970"/>
          </a:xfrm>
          <a:prstGeom prst="rect">
            <a:avLst/>
          </a:prstGeom>
          <a:noFill/>
          <a:ln w="9525">
            <a:noFill/>
          </a:ln>
        </p:spPr>
        <p:txBody>
          <a:bodyPr wrap="none">
            <a:spAutoFit/>
          </a:bodyPr>
          <a:lstStyle/>
          <a:p>
            <a:r>
              <a:rPr lang="en-US" altLang="zh-CN" sz="2800">
                <a:solidFill>
                  <a:srgbClr val="FF0000"/>
                </a:solidFill>
                <a:latin typeface="Times New Roman" panose="02020603050405020304" charset="0"/>
              </a:rPr>
              <a:t>1:3</a:t>
            </a:r>
          </a:p>
        </p:txBody>
      </p:sp>
      <p:sp>
        <p:nvSpPr>
          <p:cNvPr id="6" name="TextBox 5"/>
          <p:cNvSpPr txBox="1"/>
          <p:nvPr/>
        </p:nvSpPr>
        <p:spPr>
          <a:xfrm>
            <a:off x="1831975" y="6014720"/>
            <a:ext cx="637540" cy="521970"/>
          </a:xfrm>
          <a:prstGeom prst="rect">
            <a:avLst/>
          </a:prstGeom>
          <a:noFill/>
          <a:ln w="9525">
            <a:noFill/>
          </a:ln>
        </p:spPr>
        <p:txBody>
          <a:bodyPr wrap="none">
            <a:spAutoFit/>
          </a:bodyPr>
          <a:lstStyle/>
          <a:p>
            <a:r>
              <a:rPr lang="en-US" altLang="zh-CN" sz="2800">
                <a:solidFill>
                  <a:srgbClr val="FF0000"/>
                </a:solidFill>
                <a:latin typeface="Times New Roman" panose="02020603050405020304" charset="0"/>
              </a:rPr>
              <a:t>3:1</a:t>
            </a:r>
          </a:p>
        </p:txBody>
      </p:sp>
      <p:grpSp>
        <p:nvGrpSpPr>
          <p:cNvPr id="10" name="组合 9"/>
          <p:cNvGrpSpPr/>
          <p:nvPr/>
        </p:nvGrpSpPr>
        <p:grpSpPr>
          <a:xfrm>
            <a:off x="3594735" y="5939790"/>
            <a:ext cx="5244465" cy="812800"/>
            <a:chOff x="5661" y="9354"/>
            <a:chExt cx="8259" cy="1280"/>
          </a:xfrm>
        </p:grpSpPr>
        <p:sp>
          <p:nvSpPr>
            <p:cNvPr id="9" name="TextBox 4"/>
            <p:cNvSpPr txBox="1"/>
            <p:nvPr/>
          </p:nvSpPr>
          <p:spPr>
            <a:xfrm>
              <a:off x="5661" y="9354"/>
              <a:ext cx="4331" cy="628"/>
            </a:xfrm>
            <a:prstGeom prst="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r>
                <a:rPr lang="zh-CN" altLang="en-US" sz="2000" b="1">
                  <a:solidFill>
                    <a:srgbClr val="FF0000"/>
                  </a:solidFill>
                  <a:latin typeface="Times New Roman" panose="02020603050405020304" charset="0"/>
                </a:rPr>
                <a:t>镍镁八面体：</a:t>
              </a:r>
              <a:r>
                <a:rPr lang="en-US" altLang="zh-CN" sz="2000" b="1">
                  <a:solidFill>
                    <a:srgbClr val="FF0000"/>
                  </a:solidFill>
                  <a:latin typeface="Times New Roman" panose="02020603050405020304" charset="0"/>
                </a:rPr>
                <a:t>12×1/4=3</a:t>
              </a:r>
            </a:p>
          </p:txBody>
        </p:sp>
        <p:sp>
          <p:nvSpPr>
            <p:cNvPr id="11" name="TextBox 4"/>
            <p:cNvSpPr txBox="1"/>
            <p:nvPr/>
          </p:nvSpPr>
          <p:spPr>
            <a:xfrm>
              <a:off x="10302" y="9355"/>
              <a:ext cx="3331" cy="628"/>
            </a:xfrm>
            <a:prstGeom prst="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r>
                <a:rPr lang="zh-CN" altLang="en-US" sz="2000" b="1">
                  <a:solidFill>
                    <a:srgbClr val="FF0000"/>
                  </a:solidFill>
                  <a:latin typeface="Times New Roman" panose="02020603050405020304" charset="0"/>
                </a:rPr>
                <a:t>镍原子：</a:t>
              </a:r>
              <a:r>
                <a:rPr lang="en-US" altLang="zh-CN" sz="2000" b="1">
                  <a:solidFill>
                    <a:srgbClr val="FF0000"/>
                  </a:solidFill>
                  <a:latin typeface="Times New Roman" panose="02020603050405020304" charset="0"/>
                </a:rPr>
                <a:t>4×1/4=1</a:t>
              </a:r>
            </a:p>
          </p:txBody>
        </p:sp>
        <p:sp>
          <p:nvSpPr>
            <p:cNvPr id="12" name="TextBox 4"/>
            <p:cNvSpPr txBox="1"/>
            <p:nvPr/>
          </p:nvSpPr>
          <p:spPr>
            <a:xfrm>
              <a:off x="10278" y="10006"/>
              <a:ext cx="3642" cy="628"/>
            </a:xfrm>
            <a:prstGeom prst="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r>
                <a:rPr lang="zh-CN" altLang="en-US" sz="2000" b="1">
                  <a:solidFill>
                    <a:srgbClr val="FF0000"/>
                  </a:solidFill>
                  <a:latin typeface="Times New Roman" panose="02020603050405020304" charset="0"/>
                </a:rPr>
                <a:t>镁原子：</a:t>
              </a:r>
              <a:r>
                <a:rPr lang="en-US" altLang="zh-CN" sz="2000" b="1">
                  <a:solidFill>
                    <a:srgbClr val="FF0000"/>
                  </a:solidFill>
                  <a:latin typeface="Times New Roman" panose="02020603050405020304" charset="0"/>
                </a:rPr>
                <a:t>2×1/6=1/3</a:t>
              </a:r>
            </a:p>
          </p:txBody>
        </p:sp>
      </p:grpSp>
      <p:graphicFrame>
        <p:nvGraphicFramePr>
          <p:cNvPr id="13" name="对象 12"/>
          <p:cNvGraphicFramePr>
            <a:graphicFrameLocks noChangeAspect="1"/>
          </p:cNvGraphicFramePr>
          <p:nvPr/>
        </p:nvGraphicFramePr>
        <p:xfrm>
          <a:off x="8749030" y="3703320"/>
          <a:ext cx="2267585" cy="2311400"/>
        </p:xfrm>
        <a:graphic>
          <a:graphicData uri="http://schemas.openxmlformats.org/presentationml/2006/ole">
            <p:oleObj spid="_x0000_s76801" r:id="rId5" imgW="2294426" imgH="2338327" progId="">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707515"/>
            <a:ext cx="152463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594995" y="2174875"/>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dirty="0" err="1">
                <a:latin typeface="Times New Roman" panose="02020603050405020304" charset="0"/>
                <a:ea typeface="Microsoft YaHei" panose="020B0503020204020204" charset="-122"/>
                <a:cs typeface="Times New Roman" panose="02020603050405020304" charset="0"/>
              </a:rPr>
              <a:t>钛、钴的一种化合物晶胞结构如下图所示</a:t>
            </a:r>
            <a:r>
              <a:rPr lang="zh-CN" sz="2400" b="1" kern="0" dirty="0">
                <a:latin typeface="Times New Roman" panose="02020603050405020304" charset="0"/>
                <a:ea typeface="Microsoft YaHei" panose="020B0503020204020204" charset="-122"/>
                <a:cs typeface="Times New Roman" panose="02020603050405020304" charset="0"/>
              </a:rPr>
              <a:t>。</a:t>
            </a:r>
            <a:r>
              <a:rPr sz="2400" b="1" kern="0" dirty="0" err="1">
                <a:latin typeface="Times New Roman" panose="02020603050405020304" charset="0"/>
                <a:ea typeface="Microsoft YaHei" panose="020B0503020204020204" charset="-122"/>
                <a:cs typeface="Times New Roman" panose="02020603050405020304" charset="0"/>
              </a:rPr>
              <a:t>由Ti原子和O原子构成的四面体空隙与</a:t>
            </a:r>
            <a:r>
              <a:rPr sz="2400" b="1" kern="0" dirty="0" err="1">
                <a:solidFill>
                  <a:srgbClr val="C00000"/>
                </a:solidFill>
                <a:latin typeface="Times New Roman" panose="02020603050405020304" charset="0"/>
                <a:ea typeface="Microsoft YaHei" panose="020B0503020204020204" charset="-122"/>
                <a:cs typeface="Times New Roman" panose="02020603050405020304" charset="0"/>
              </a:rPr>
              <a:t>二者构成的</a:t>
            </a:r>
            <a:r>
              <a:rPr sz="2400" b="1" kern="0" dirty="0" err="1">
                <a:latin typeface="Times New Roman" panose="02020603050405020304" charset="0"/>
                <a:ea typeface="Microsoft YaHei" panose="020B0503020204020204" charset="-122"/>
                <a:cs typeface="Times New Roman" panose="02020603050405020304" charset="0"/>
              </a:rPr>
              <a:t>八面体空隙之比为</a:t>
            </a:r>
            <a:r>
              <a:rPr sz="2400" b="1" kern="0" dirty="0">
                <a:latin typeface="Times New Roman" panose="02020603050405020304" charset="0"/>
                <a:ea typeface="Microsoft YaHei" panose="020B0503020204020204" charset="-122"/>
                <a:cs typeface="Times New Roman" panose="02020603050405020304" charset="0"/>
              </a:rPr>
              <a:t>_______________。   </a:t>
            </a:r>
          </a:p>
        </p:txBody>
      </p:sp>
      <p:sp>
        <p:nvSpPr>
          <p:cNvPr id="2" name="文本框 1"/>
          <p:cNvSpPr txBox="1"/>
          <p:nvPr/>
        </p:nvSpPr>
        <p:spPr>
          <a:xfrm>
            <a:off x="6280742" y="2773419"/>
            <a:ext cx="792480" cy="497205"/>
          </a:xfrm>
          <a:prstGeom prst="rect">
            <a:avLst/>
          </a:prstGeom>
          <a:noFill/>
        </p:spPr>
        <p:txBody>
          <a:bodyPr wrap="square" rtlCol="0">
            <a:spAutoFit/>
          </a:bodyPr>
          <a:lstStyle/>
          <a:p>
            <a:pPr algn="l" defTabSz="0">
              <a:lnSpc>
                <a:spcPct val="110000"/>
              </a:lnSpc>
              <a:spcBef>
                <a:spcPct val="0"/>
              </a:spcBef>
              <a:defRPr/>
            </a:pPr>
            <a:r>
              <a:rPr sz="2400" b="1" kern="0">
                <a:solidFill>
                  <a:srgbClr val="FF0000"/>
                </a:solidFill>
                <a:latin typeface="Times New Roman" panose="02020603050405020304" charset="0"/>
                <a:ea typeface="Microsoft YaHei" panose="020B0503020204020204" charset="-122"/>
                <a:cs typeface="Times New Roman" panose="02020603050405020304" charset="0"/>
                <a:sym typeface="+mn-ea"/>
              </a:rPr>
              <a:t>8：3</a:t>
            </a:r>
            <a:endParaRPr lang="zh-CN" altLang="en-US" sz="2400" b="1" kern="0">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pic>
        <p:nvPicPr>
          <p:cNvPr id="734" name="图片 734"/>
          <p:cNvPicPr>
            <a:picLocks noChangeAspect="1" noChangeArrowheads="1"/>
          </p:cNvPicPr>
          <p:nvPr/>
        </p:nvPicPr>
        <p:blipFill>
          <a:blip r:embed="rId4" cstate="print">
            <a:extLst>
              <a:ext uri="{BEBA8EAE-BF5A-486C-A8C5-ECC9F3942E4B}">
                <a14:imgProps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a14:imgLayer r:embed="rId5">
                    <a14:imgEffect>
                      <a14:brightnessContrast contrast="40000"/>
                    </a14:imgEffect>
                  </a14:imgLayer>
                </a14:imgProps>
              </a:ext>
              <a:ext uri="{28A0092B-C50C-407E-A947-70E740481C1C}">
                <a14:useLocalDpi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val="0"/>
              </a:ext>
            </a:extLst>
          </a:blip>
          <a:stretch>
            <a:fillRect/>
          </a:stretch>
        </p:blipFill>
        <p:spPr>
          <a:xfrm>
            <a:off x="5980430" y="3429635"/>
            <a:ext cx="4320540" cy="2529205"/>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722755"/>
            <a:ext cx="146304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579755" y="2205355"/>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dirty="0" smtClean="0">
                <a:latin typeface="Times New Roman" panose="02020603050405020304" charset="0"/>
                <a:ea typeface="Microsoft YaHei" panose="020B0503020204020204" charset="-122"/>
                <a:cs typeface="Times New Roman" panose="02020603050405020304" charset="0"/>
              </a:rPr>
              <a:t>LiFePO</a:t>
            </a:r>
            <a:r>
              <a:rPr sz="2400" b="1" kern="0" baseline="-25000" dirty="0" smtClean="0">
                <a:latin typeface="Times New Roman" panose="02020603050405020304" charset="0"/>
                <a:ea typeface="Microsoft YaHei" panose="020B0503020204020204" charset="-122"/>
                <a:cs typeface="Times New Roman" panose="02020603050405020304" charset="0"/>
              </a:rPr>
              <a:t>4</a:t>
            </a:r>
            <a:r>
              <a:rPr sz="2400" b="1" kern="0" dirty="0" smtClean="0">
                <a:latin typeface="Times New Roman" panose="02020603050405020304" charset="0"/>
                <a:ea typeface="Microsoft YaHei" panose="020B0503020204020204" charset="-122"/>
                <a:cs typeface="Times New Roman" panose="02020603050405020304" charset="0"/>
              </a:rPr>
              <a:t>的晶胞结构示意图如(a)</a:t>
            </a:r>
            <a:r>
              <a:rPr sz="2400" b="1" kern="0" dirty="0" err="1" smtClean="0">
                <a:latin typeface="Times New Roman" panose="02020603050405020304" charset="0"/>
                <a:ea typeface="Microsoft YaHei" panose="020B0503020204020204" charset="-122"/>
                <a:cs typeface="Times New Roman" panose="02020603050405020304" charset="0"/>
              </a:rPr>
              <a:t>所示</a:t>
            </a:r>
            <a:r>
              <a:rPr sz="2400" b="1" kern="0" dirty="0" smtClean="0">
                <a:latin typeface="Times New Roman" panose="02020603050405020304" charset="0"/>
                <a:ea typeface="Microsoft YaHei" panose="020B0503020204020204" charset="-122"/>
                <a:cs typeface="Times New Roman" panose="02020603050405020304" charset="0"/>
              </a:rPr>
              <a:t>。</a:t>
            </a:r>
            <a:r>
              <a:rPr sz="2400" b="1" kern="0" dirty="0" err="1" smtClean="0">
                <a:latin typeface="Times New Roman" panose="02020603050405020304" charset="0"/>
                <a:ea typeface="Microsoft YaHei" panose="020B0503020204020204" charset="-122"/>
                <a:cs typeface="Times New Roman" panose="02020603050405020304" charset="0"/>
              </a:rPr>
              <a:t>其中O围绕Fe和P分别形成正八面体和正四面体</a:t>
            </a:r>
            <a:r>
              <a:rPr sz="2400" b="1" kern="0" dirty="0" smtClean="0">
                <a:latin typeface="Times New Roman" panose="02020603050405020304" charset="0"/>
                <a:ea typeface="Microsoft YaHei" panose="020B0503020204020204" charset="-122"/>
                <a:cs typeface="Times New Roman" panose="02020603050405020304" charset="0"/>
              </a:rPr>
              <a:t>。</a:t>
            </a:r>
            <a:r>
              <a:rPr sz="2400" b="1" kern="0" dirty="0" err="1" smtClean="0">
                <a:latin typeface="Times New Roman" panose="02020603050405020304" charset="0"/>
                <a:ea typeface="Microsoft YaHei" panose="020B0503020204020204" charset="-122"/>
                <a:cs typeface="Times New Roman" panose="02020603050405020304" charset="0"/>
              </a:rPr>
              <a:t>它们通过共顶点、共棱形成空间链结构</a:t>
            </a:r>
            <a:r>
              <a:rPr sz="2400" b="1" kern="0" dirty="0" smtClean="0">
                <a:latin typeface="Times New Roman" panose="02020603050405020304" charset="0"/>
                <a:ea typeface="Microsoft YaHei" panose="020B0503020204020204" charset="-122"/>
                <a:cs typeface="Times New Roman" panose="02020603050405020304" charset="0"/>
              </a:rPr>
              <a:t>。每个晶胞中含有LiFePO</a:t>
            </a:r>
            <a:r>
              <a:rPr sz="2400" b="1" kern="0" baseline="-25000" dirty="0" smtClean="0">
                <a:latin typeface="Times New Roman" panose="02020603050405020304" charset="0"/>
                <a:ea typeface="Microsoft YaHei" panose="020B0503020204020204" charset="-122"/>
                <a:cs typeface="Times New Roman" panose="02020603050405020304" charset="0"/>
              </a:rPr>
              <a:t>4</a:t>
            </a:r>
            <a:r>
              <a:rPr sz="2400" b="1" kern="0" dirty="0" smtClean="0">
                <a:latin typeface="Times New Roman" panose="02020603050405020304" charset="0"/>
                <a:ea typeface="Microsoft YaHei" panose="020B0503020204020204" charset="-122"/>
                <a:cs typeface="Times New Roman" panose="02020603050405020304" charset="0"/>
              </a:rPr>
              <a:t>的单元数有</a:t>
            </a:r>
            <a:r>
              <a:rPr lang="en-US" sz="2400" b="1" kern="0" dirty="0" smtClean="0">
                <a:latin typeface="Times New Roman" panose="02020603050405020304" charset="0"/>
                <a:ea typeface="Microsoft YaHei" panose="020B0503020204020204" charset="-122"/>
                <a:cs typeface="Times New Roman" panose="02020603050405020304" charset="0"/>
              </a:rPr>
              <a:t>______</a:t>
            </a:r>
            <a:r>
              <a:rPr sz="2400" b="1" kern="0" dirty="0" smtClean="0">
                <a:latin typeface="Times New Roman" panose="02020603050405020304" charset="0"/>
                <a:ea typeface="Microsoft YaHei" panose="020B0503020204020204" charset="-122"/>
                <a:cs typeface="Times New Roman" panose="02020603050405020304" charset="0"/>
              </a:rPr>
              <a:t>个。   </a:t>
            </a:r>
          </a:p>
          <a:p>
            <a:pPr defTabSz="0">
              <a:lnSpc>
                <a:spcPct val="150000"/>
              </a:lnSpc>
              <a:spcBef>
                <a:spcPct val="0"/>
              </a:spcBef>
              <a:defRPr/>
            </a:pPr>
            <a:endParaRPr sz="2400" b="1" kern="0" dirty="0">
              <a:latin typeface="Times New Roman" panose="02020603050405020304" charset="0"/>
              <a:ea typeface="Microsoft YaHei" panose="020B0503020204020204" charset="-122"/>
              <a:cs typeface="Times New Roman" panose="02020603050405020304" charset="0"/>
            </a:endParaRPr>
          </a:p>
        </p:txBody>
      </p:sp>
      <p:sp>
        <p:nvSpPr>
          <p:cNvPr id="4" name="文本框 3"/>
          <p:cNvSpPr txBox="1"/>
          <p:nvPr/>
        </p:nvSpPr>
        <p:spPr>
          <a:xfrm>
            <a:off x="2450995" y="3321685"/>
            <a:ext cx="411480" cy="460375"/>
          </a:xfrm>
          <a:prstGeom prst="rect">
            <a:avLst/>
          </a:prstGeom>
          <a:noFill/>
        </p:spPr>
        <p:txBody>
          <a:bodyPr wrap="none" rtlCol="0">
            <a:spAutoFit/>
          </a:bodyPr>
          <a:lstStyle/>
          <a:p>
            <a:pPr algn="l"/>
            <a:r>
              <a:rPr sz="2400" b="1" kern="0" dirty="0" smtClean="0">
                <a:solidFill>
                  <a:srgbClr val="FF0000"/>
                </a:solidFill>
                <a:latin typeface="Times New Roman" panose="02020603050405020304" charset="0"/>
                <a:ea typeface="Microsoft YaHei" panose="020B0503020204020204" charset="-122"/>
                <a:cs typeface="Times New Roman" panose="02020603050405020304" charset="0"/>
                <a:sym typeface="+mn-ea"/>
              </a:rPr>
              <a:t> 4</a:t>
            </a:r>
            <a:endParaRPr lang="zh-CN" altLang="en-US" sz="2400" b="1" kern="0" dirty="0">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pic>
        <p:nvPicPr>
          <p:cNvPr id="30" name="图片 86"/>
          <p:cNvPicPr>
            <a:picLocks noChangeAspect="1"/>
          </p:cNvPicPr>
          <p:nvPr/>
        </p:nvPicPr>
        <p:blipFill>
          <a:blip r:embed="rId4" cstate="print"/>
          <a:stretch>
            <a:fillRect/>
          </a:stretch>
        </p:blipFill>
        <p:spPr>
          <a:xfrm>
            <a:off x="1764030" y="4089400"/>
            <a:ext cx="7179310" cy="2461260"/>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6" name="文本框 5"/>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pPr algn="ctr"/>
            <a:r>
              <a:rPr lang="zh-CN" altLang="en-US" sz="2400" b="1"/>
              <a:t>均摊法和配位数</a:t>
            </a:r>
          </a:p>
        </p:txBody>
      </p:sp>
      <p:sp>
        <p:nvSpPr>
          <p:cNvPr id="3" name="文本框 2"/>
          <p:cNvSpPr txBox="1"/>
          <p:nvPr/>
        </p:nvSpPr>
        <p:spPr>
          <a:xfrm>
            <a:off x="3234690" y="1106805"/>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pic>
        <p:nvPicPr>
          <p:cNvPr id="11" name="图片 10"/>
          <p:cNvPicPr>
            <a:picLocks noChangeAspect="1"/>
          </p:cNvPicPr>
          <p:nvPr/>
        </p:nvPicPr>
        <p:blipFill>
          <a:blip r:embed="rId4" cstate="print"/>
          <a:stretch>
            <a:fillRect/>
          </a:stretch>
        </p:blipFill>
        <p:spPr>
          <a:xfrm>
            <a:off x="6146800" y="1989455"/>
            <a:ext cx="4816475" cy="1831340"/>
          </a:xfrm>
          <a:prstGeom prst="rect">
            <a:avLst/>
          </a:prstGeom>
          <a:noFill/>
          <a:ln w="25400">
            <a:solidFill>
              <a:schemeClr val="accent1"/>
            </a:solidFill>
          </a:ln>
        </p:spPr>
      </p:pic>
      <p:pic>
        <p:nvPicPr>
          <p:cNvPr id="12" name="图片 11"/>
          <p:cNvPicPr>
            <a:picLocks noChangeAspect="1"/>
          </p:cNvPicPr>
          <p:nvPr/>
        </p:nvPicPr>
        <p:blipFill>
          <a:blip r:embed="rId5" cstate="print"/>
          <a:stretch>
            <a:fillRect/>
          </a:stretch>
        </p:blipFill>
        <p:spPr>
          <a:xfrm>
            <a:off x="6146800" y="4015740"/>
            <a:ext cx="5001895" cy="2106295"/>
          </a:xfrm>
          <a:prstGeom prst="rect">
            <a:avLst/>
          </a:prstGeom>
          <a:noFill/>
          <a:ln w="25400">
            <a:solidFill>
              <a:schemeClr val="accent1"/>
            </a:solidFill>
          </a:ln>
        </p:spPr>
      </p:pic>
      <p:pic>
        <p:nvPicPr>
          <p:cNvPr id="16" name="图片 15"/>
          <p:cNvPicPr>
            <a:picLocks noChangeAspect="1"/>
          </p:cNvPicPr>
          <p:nvPr/>
        </p:nvPicPr>
        <p:blipFill>
          <a:blip r:embed="rId6" r:link="rId7" cstate="print"/>
          <a:stretch>
            <a:fillRect/>
          </a:stretch>
        </p:blipFill>
        <p:spPr>
          <a:xfrm>
            <a:off x="722630" y="2137410"/>
            <a:ext cx="5147945" cy="3794760"/>
          </a:xfrm>
          <a:prstGeom prst="rect">
            <a:avLst/>
          </a:prstGeom>
          <a:noFill/>
          <a:ln w="25400">
            <a:solidFill>
              <a:schemeClr val="accent1"/>
            </a:solidFill>
          </a:ln>
        </p:spPr>
      </p:pic>
      <p:sp>
        <p:nvSpPr>
          <p:cNvPr id="17" name="文本框 16"/>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722755"/>
            <a:ext cx="146177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579755" y="2205355"/>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dirty="0">
                <a:latin typeface="Times New Roman" panose="02020603050405020304" charset="0"/>
                <a:ea typeface="Microsoft YaHei" panose="020B0503020204020204" charset="-122"/>
                <a:cs typeface="Times New Roman" panose="02020603050405020304" charset="0"/>
              </a:rPr>
              <a:t>图(a)是MgCu</a:t>
            </a:r>
            <a:r>
              <a:rPr sz="2400" b="1" kern="0" baseline="-25000" dirty="0">
                <a:latin typeface="Times New Roman" panose="02020603050405020304" charset="0"/>
                <a:ea typeface="Microsoft YaHei" panose="020B0503020204020204" charset="-122"/>
                <a:cs typeface="Times New Roman" panose="02020603050405020304" charset="0"/>
              </a:rPr>
              <a:t>2</a:t>
            </a:r>
            <a:r>
              <a:rPr sz="2400" b="1" kern="0" dirty="0">
                <a:latin typeface="Times New Roman" panose="02020603050405020304" charset="0"/>
                <a:ea typeface="Microsoft YaHei" panose="020B0503020204020204" charset="-122"/>
                <a:cs typeface="Times New Roman" panose="02020603050405020304" charset="0"/>
              </a:rPr>
              <a:t>的拉维斯结构，Mg以金刚石方式堆积，八面体空隙和半数的四面体空隙中，填入以四面体方式排列的Cu。图(b)</a:t>
            </a:r>
            <a:r>
              <a:rPr sz="2400" b="1" kern="0" dirty="0" err="1">
                <a:latin typeface="Times New Roman" panose="02020603050405020304" charset="0"/>
                <a:ea typeface="Microsoft YaHei" panose="020B0503020204020204" charset="-122"/>
                <a:cs typeface="Times New Roman" panose="02020603050405020304" charset="0"/>
              </a:rPr>
              <a:t>是沿立方格子对角面取得的截图</a:t>
            </a:r>
            <a:r>
              <a:rPr sz="2400" b="1" kern="0" dirty="0">
                <a:latin typeface="Times New Roman" panose="02020603050405020304" charset="0"/>
                <a:ea typeface="Microsoft YaHei" panose="020B0503020204020204" charset="-122"/>
                <a:cs typeface="Times New Roman" panose="02020603050405020304" charset="0"/>
              </a:rPr>
              <a:t>。</a:t>
            </a:r>
            <a:r>
              <a:rPr sz="2400" b="1" kern="0" dirty="0" err="1">
                <a:latin typeface="Times New Roman" panose="02020603050405020304" charset="0"/>
                <a:ea typeface="Microsoft YaHei" panose="020B0503020204020204" charset="-122"/>
                <a:cs typeface="Times New Roman" panose="02020603050405020304" charset="0"/>
              </a:rPr>
              <a:t>可见，Cu原子之间最短距离</a:t>
            </a:r>
            <a:r>
              <a:rPr sz="2400" b="1" i="1" kern="0" dirty="0" err="1">
                <a:latin typeface="Times New Roman" panose="02020603050405020304" charset="0"/>
                <a:ea typeface="Microsoft YaHei" panose="020B0503020204020204" charset="-122"/>
                <a:cs typeface="Times New Roman" panose="02020603050405020304" charset="0"/>
              </a:rPr>
              <a:t>x</a:t>
            </a:r>
            <a:r>
              <a:rPr sz="2400" b="1" kern="0" dirty="0">
                <a:latin typeface="Times New Roman" panose="02020603050405020304" charset="0"/>
                <a:ea typeface="Microsoft YaHei" panose="020B0503020204020204" charset="-122"/>
                <a:cs typeface="Times New Roman" panose="02020603050405020304" charset="0"/>
              </a:rPr>
              <a:t>=__________</a:t>
            </a:r>
            <a:r>
              <a:rPr sz="2400" b="1" kern="0" dirty="0" err="1">
                <a:latin typeface="Times New Roman" panose="02020603050405020304" charset="0"/>
                <a:ea typeface="Microsoft YaHei" panose="020B0503020204020204" charset="-122"/>
                <a:cs typeface="Times New Roman" panose="02020603050405020304" charset="0"/>
              </a:rPr>
              <a:t>pm，Mg原子之间最短距离y</a:t>
            </a:r>
            <a:r>
              <a:rPr sz="2400" b="1" kern="0" dirty="0">
                <a:latin typeface="Times New Roman" panose="02020603050405020304" charset="0"/>
                <a:ea typeface="Microsoft YaHei" panose="020B0503020204020204" charset="-122"/>
                <a:cs typeface="Times New Roman" panose="02020603050405020304" charset="0"/>
              </a:rPr>
              <a:t>=__________pm。</a:t>
            </a:r>
          </a:p>
        </p:txBody>
      </p:sp>
      <p:pic>
        <p:nvPicPr>
          <p:cNvPr id="45" name="图片 117"/>
          <p:cNvPicPr>
            <a:picLocks noChangeAspect="1"/>
          </p:cNvPicPr>
          <p:nvPr/>
        </p:nvPicPr>
        <p:blipFill>
          <a:blip r:embed="rId4" cstate="print"/>
          <a:stretch>
            <a:fillRect/>
          </a:stretch>
        </p:blipFill>
        <p:spPr>
          <a:xfrm>
            <a:off x="1290955" y="4489450"/>
            <a:ext cx="2196465" cy="2280285"/>
          </a:xfrm>
          <a:prstGeom prst="rect">
            <a:avLst/>
          </a:prstGeom>
          <a:noFill/>
          <a:ln>
            <a:noFill/>
          </a:ln>
        </p:spPr>
      </p:pic>
      <p:pic>
        <p:nvPicPr>
          <p:cNvPr id="56" name="图片 119"/>
          <p:cNvPicPr>
            <a:picLocks noChangeAspect="1"/>
          </p:cNvPicPr>
          <p:nvPr/>
        </p:nvPicPr>
        <p:blipFill>
          <a:blip r:embed="rId5" cstate="print"/>
          <a:stretch>
            <a:fillRect/>
          </a:stretch>
        </p:blipFill>
        <p:spPr>
          <a:xfrm>
            <a:off x="3918585" y="4489450"/>
            <a:ext cx="5015865" cy="2280285"/>
          </a:xfrm>
          <a:prstGeom prst="rect">
            <a:avLst/>
          </a:prstGeom>
          <a:noFill/>
          <a:ln>
            <a:noFill/>
          </a:ln>
        </p:spPr>
      </p:pic>
      <p:pic>
        <p:nvPicPr>
          <p:cNvPr id="2" name="图片 1"/>
          <p:cNvPicPr>
            <a:picLocks noChangeAspect="1"/>
          </p:cNvPicPr>
          <p:nvPr/>
        </p:nvPicPr>
        <p:blipFill>
          <a:blip r:embed="rId6" cstate="print"/>
          <a:stretch>
            <a:fillRect/>
          </a:stretch>
        </p:blipFill>
        <p:spPr>
          <a:xfrm>
            <a:off x="6035040" y="3283585"/>
            <a:ext cx="919480" cy="561975"/>
          </a:xfrm>
          <a:prstGeom prst="rect">
            <a:avLst/>
          </a:prstGeom>
        </p:spPr>
      </p:pic>
      <p:pic>
        <p:nvPicPr>
          <p:cNvPr id="5" name="图片 4"/>
          <p:cNvPicPr>
            <a:picLocks noChangeAspect="1"/>
          </p:cNvPicPr>
          <p:nvPr/>
        </p:nvPicPr>
        <p:blipFill>
          <a:blip r:embed="rId7" cstate="print"/>
          <a:stretch>
            <a:fillRect/>
          </a:stretch>
        </p:blipFill>
        <p:spPr>
          <a:xfrm>
            <a:off x="1226820" y="3845560"/>
            <a:ext cx="814705" cy="54864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2" name="文本框 1"/>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64515" y="1101725"/>
            <a:ext cx="595757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关注大学知识</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sym typeface="+mn-ea"/>
              </a:rPr>
              <a:t>的</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延伸、新信息的提取</a:t>
            </a:r>
          </a:p>
        </p:txBody>
      </p:sp>
      <p:sp>
        <p:nvSpPr>
          <p:cNvPr id="55" name="Rectangle 2"/>
          <p:cNvSpPr txBox="1">
            <a:spLocks noChangeArrowheads="1"/>
          </p:cNvSpPr>
          <p:nvPr/>
        </p:nvSpPr>
        <p:spPr bwMode="auto">
          <a:xfrm>
            <a:off x="564515" y="1596390"/>
            <a:ext cx="10587355" cy="526161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60000"/>
              </a:lnSpc>
              <a:spcBef>
                <a:spcPct val="0"/>
              </a:spcBef>
              <a:defRPr/>
            </a:pPr>
            <a:r>
              <a:rPr sz="2400" b="1" kern="0" dirty="0" err="1">
                <a:latin typeface="Times New Roman" panose="02020603050405020304" charset="0"/>
                <a:ea typeface="Microsoft YaHei" panose="020B0503020204020204" charset="-122"/>
                <a:cs typeface="Times New Roman" panose="02020603050405020304" charset="0"/>
              </a:rPr>
              <a:t>以晶胞参数为单位长度建立的坐标系可以表示晶胞中各原子的位置，称为原子的分数坐标</a:t>
            </a:r>
            <a:r>
              <a:rPr sz="2400" b="1" kern="0" dirty="0">
                <a:latin typeface="Times New Roman" panose="02020603050405020304" charset="0"/>
                <a:ea typeface="Microsoft YaHei" panose="020B0503020204020204" charset="-122"/>
                <a:cs typeface="Times New Roman" panose="02020603050405020304" charset="0"/>
              </a:rPr>
              <a:t>。晶胞中有几个微粒就有几个该微粒的分数坐标，比如砷化镓晶胞中有4个镓原子，其分数坐标分别为(0，0，0)、</a:t>
            </a:r>
            <a:r>
              <a:rPr lang="en-US" sz="2400" b="1" kern="0" dirty="0">
                <a:latin typeface="Times New Roman" panose="02020603050405020304" charset="0"/>
                <a:ea typeface="Microsoft YaHei" panose="020B0503020204020204" charset="-122"/>
                <a:cs typeface="Times New Roman" panose="02020603050405020304" charset="0"/>
              </a:rPr>
              <a:t>                      </a:t>
            </a:r>
          </a:p>
          <a:p>
            <a:pPr defTabSz="0">
              <a:lnSpc>
                <a:spcPct val="160000"/>
              </a:lnSpc>
              <a:spcBef>
                <a:spcPct val="0"/>
              </a:spcBef>
              <a:defRPr/>
            </a:pPr>
            <a:r>
              <a:rPr sz="2400" b="1" kern="0" dirty="0">
                <a:latin typeface="Times New Roman" panose="02020603050405020304" charset="0"/>
                <a:ea typeface="Microsoft YaHei" panose="020B0503020204020204" charset="-122"/>
                <a:cs typeface="Times New Roman" panose="02020603050405020304" charset="0"/>
              </a:rPr>
              <a:t>和_____________。</a:t>
            </a:r>
          </a:p>
        </p:txBody>
      </p:sp>
      <p:pic>
        <p:nvPicPr>
          <p:cNvPr id="4" name="图片 3"/>
          <p:cNvPicPr>
            <a:picLocks noChangeAspect="1"/>
          </p:cNvPicPr>
          <p:nvPr/>
        </p:nvPicPr>
        <p:blipFill>
          <a:blip r:embed="rId5" cstate="print"/>
          <a:stretch>
            <a:fillRect/>
          </a:stretch>
        </p:blipFill>
        <p:spPr>
          <a:xfrm>
            <a:off x="7728585" y="2863711"/>
            <a:ext cx="2148840" cy="610235"/>
          </a:xfrm>
          <a:prstGeom prst="rect">
            <a:avLst/>
          </a:prstGeom>
        </p:spPr>
      </p:pic>
      <p:pic>
        <p:nvPicPr>
          <p:cNvPr id="5" name="图片 4"/>
          <p:cNvPicPr>
            <a:picLocks noChangeAspect="1"/>
          </p:cNvPicPr>
          <p:nvPr/>
        </p:nvPicPr>
        <p:blipFill>
          <a:blip r:embed="rId6" cstate="print"/>
          <a:stretch>
            <a:fillRect/>
          </a:stretch>
        </p:blipFill>
        <p:spPr>
          <a:xfrm>
            <a:off x="1626156" y="3363595"/>
            <a:ext cx="1120140" cy="525780"/>
          </a:xfrm>
          <a:prstGeom prst="rect">
            <a:avLst/>
          </a:prstGeom>
        </p:spPr>
      </p:pic>
      <p:pic>
        <p:nvPicPr>
          <p:cNvPr id="6" name="图片 -2147482583"/>
          <p:cNvPicPr>
            <a:picLocks noChangeAspect="1"/>
          </p:cNvPicPr>
          <p:nvPr/>
        </p:nvPicPr>
        <p:blipFill>
          <a:blip r:embed="rId7" cstate="print"/>
          <a:srcRect l="73669" t="23836" b="13687"/>
          <a:stretch>
            <a:fillRect/>
          </a:stretch>
        </p:blipFill>
        <p:spPr>
          <a:xfrm>
            <a:off x="4706620" y="4666615"/>
            <a:ext cx="1475105" cy="1524000"/>
          </a:xfrm>
          <a:prstGeom prst="rect">
            <a:avLst/>
          </a:prstGeom>
          <a:noFill/>
          <a:ln w="9525">
            <a:noFill/>
          </a:ln>
        </p:spPr>
      </p:pic>
      <p:graphicFrame>
        <p:nvGraphicFramePr>
          <p:cNvPr id="8" name="对象 7"/>
          <p:cNvGraphicFramePr>
            <a:graphicFrameLocks noChangeAspect="1"/>
          </p:cNvGraphicFramePr>
          <p:nvPr/>
        </p:nvGraphicFramePr>
        <p:xfrm>
          <a:off x="1268730" y="4308475"/>
          <a:ext cx="3159760" cy="2240280"/>
        </p:xfrm>
        <a:graphic>
          <a:graphicData uri="http://schemas.openxmlformats.org/presentationml/2006/ole">
            <p:oleObj spid="_x0000_s79873" r:id="rId8" imgW="2344955" imgH="1814846" progId="">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grpSp>
        <p:nvGrpSpPr>
          <p:cNvPr id="4" name="组合 3"/>
          <p:cNvGrpSpPr/>
          <p:nvPr/>
        </p:nvGrpSpPr>
        <p:grpSpPr>
          <a:xfrm>
            <a:off x="564515" y="1596390"/>
            <a:ext cx="10586720" cy="5261610"/>
            <a:chOff x="889" y="2514"/>
            <a:chExt cx="16672" cy="8286"/>
          </a:xfrm>
        </p:grpSpPr>
        <p:sp>
          <p:nvSpPr>
            <p:cNvPr id="55" name="Rectangle 2"/>
            <p:cNvSpPr txBox="1">
              <a:spLocks noChangeArrowheads="1"/>
            </p:cNvSpPr>
            <p:nvPr/>
          </p:nvSpPr>
          <p:spPr bwMode="auto">
            <a:xfrm>
              <a:off x="889" y="2514"/>
              <a:ext cx="16673" cy="8286"/>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3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某大学采用CdBr</a:t>
              </a:r>
              <a:r>
                <a:rPr sz="2400" b="1" kern="0" baseline="-25000">
                  <a:latin typeface="Times New Roman" panose="02020603050405020304" charset="0"/>
                  <a:ea typeface="Microsoft YaHei" panose="020B0503020204020204" charset="-122"/>
                  <a:cs typeface="Times New Roman" panose="02020603050405020304" charset="0"/>
                </a:rPr>
                <a:t>2</a:t>
              </a:r>
              <a:r>
                <a:rPr sz="2400" b="1" kern="0">
                  <a:latin typeface="Times New Roman" panose="02020603050405020304" charset="0"/>
                  <a:ea typeface="Microsoft YaHei" panose="020B0503020204020204" charset="-122"/>
                  <a:cs typeface="Times New Roman" panose="02020603050405020304" charset="0"/>
                </a:rPr>
                <a:t>对该材料进行钝化处理可有效提高其稳定性，钝化机理如图所示。根据晶格应变驰豫，_______(离子)脱离晶格，用CdBr</a:t>
              </a:r>
              <a:r>
                <a:rPr sz="2400" b="1" kern="0" baseline="-25000">
                  <a:latin typeface="Times New Roman" panose="02020603050405020304" charset="0"/>
                  <a:ea typeface="Microsoft YaHei" panose="020B0503020204020204" charset="-122"/>
                  <a:cs typeface="Times New Roman" panose="02020603050405020304" charset="0"/>
                </a:rPr>
                <a:t>2</a:t>
              </a:r>
              <a:r>
                <a:rPr sz="2400" b="1" kern="0">
                  <a:latin typeface="Times New Roman" panose="02020603050405020304" charset="0"/>
                  <a:ea typeface="Microsoft YaHei" panose="020B0503020204020204" charset="-122"/>
                  <a:cs typeface="Times New Roman" panose="02020603050405020304" charset="0"/>
                </a:rPr>
                <a:t>钝化后的晶体比原晶体材料更稳定，其原因是_______。</a:t>
              </a:r>
            </a:p>
            <a:p>
              <a:pPr defTabSz="0">
                <a:lnSpc>
                  <a:spcPct val="130000"/>
                </a:lnSpc>
                <a:spcBef>
                  <a:spcPct val="0"/>
                </a:spcBef>
                <a:defRPr/>
              </a:pPr>
              <a:r>
                <a:rPr sz="2400" b="1" kern="0">
                  <a:gradFill>
                    <a:gsLst>
                      <a:gs pos="0">
                        <a:srgbClr val="14CD68"/>
                      </a:gs>
                      <a:gs pos="100000">
                        <a:srgbClr val="0B6E38"/>
                      </a:gs>
                    </a:gsLst>
                    <a:lin scaled="0"/>
                  </a:gradFill>
                  <a:latin typeface="Times New Roman" panose="02020603050405020304" charset="0"/>
                  <a:ea typeface="Microsoft YaHei" panose="020B0503020204020204" charset="-122"/>
                  <a:cs typeface="Times New Roman" panose="02020603050405020304" charset="0"/>
                </a:rPr>
                <a:t>(已知：应力与应变相伴而生，从原子尺度上来理解，应力为单位晶格上的作用力，应变即为晶格的拉伸或收缩，对应于拉伸应变和压缩应变。对应出现的驰豫是指一个宏观平衡系统由于受到外界的作用变为非平衡状态，再从非平衡状态过渡到新的平衡态的过程。)</a:t>
              </a:r>
            </a:p>
          </p:txBody>
        </p:sp>
        <p:pic>
          <p:nvPicPr>
            <p:cNvPr id="100019" name="图片 100019" descr="学科网(www.zxxk.com)--教育资源门户，提供试卷、教案、课件、论文、素材以及各类教学资源下载，还有大量而丰富的教学相关资讯！"/>
            <p:cNvPicPr>
              <a:picLocks noChangeAspect="1"/>
            </p:cNvPicPr>
            <p:nvPr/>
          </p:nvPicPr>
          <p:blipFill>
            <a:blip r:embed="rId4" cstate="print"/>
            <a:stretch>
              <a:fillRect/>
            </a:stretch>
          </p:blipFill>
          <p:spPr>
            <a:xfrm>
              <a:off x="2491" y="7961"/>
              <a:ext cx="3481" cy="2457"/>
            </a:xfrm>
            <a:prstGeom prst="rect">
              <a:avLst/>
            </a:prstGeom>
          </p:spPr>
        </p:pic>
        <p:pic>
          <p:nvPicPr>
            <p:cNvPr id="100020" name="图片 100020" descr="学科网(www.zxxk.com)--教育资源门户，提供试卷、教案、课件、论文、素材以及各类教学资源下载，还有大量而丰富的教学相关资讯！"/>
            <p:cNvPicPr>
              <a:picLocks noChangeAspect="1"/>
            </p:cNvPicPr>
            <p:nvPr/>
          </p:nvPicPr>
          <p:blipFill>
            <a:blip r:embed="rId5" cstate="print"/>
            <a:stretch>
              <a:fillRect/>
            </a:stretch>
          </p:blipFill>
          <p:spPr>
            <a:xfrm>
              <a:off x="6890" y="7944"/>
              <a:ext cx="7884" cy="2474"/>
            </a:xfrm>
            <a:prstGeom prst="rect">
              <a:avLst/>
            </a:prstGeom>
          </p:spPr>
        </p:pic>
      </p:grpSp>
      <p:sp>
        <p:nvSpPr>
          <p:cNvPr id="2" name="文本框 1"/>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64515" y="1101725"/>
            <a:ext cx="595757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关注大学知识</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sym typeface="+mn-ea"/>
              </a:rPr>
              <a:t>的</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延伸、新信息的提取</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zh-CN" altLang="en-US">
                <a:solidFill>
                  <a:schemeClr val="dk1">
                    <a:lumMod val="85000"/>
                    <a:lumOff val="15000"/>
                  </a:schemeClr>
                </a:solidFill>
              </a:rPr>
              <a:t>THANKS</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05155" y="2235200"/>
            <a:ext cx="10384790" cy="379666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dirty="0">
                <a:latin typeface="Times New Roman" panose="02020603050405020304" charset="0"/>
                <a:ea typeface="SimHei" panose="02010609060101010101" charset="-122"/>
              </a:rPr>
              <a:t>g-C</a:t>
            </a:r>
            <a:r>
              <a:rPr sz="2400" b="1" kern="0" baseline="-25000" dirty="0">
                <a:latin typeface="Times New Roman" panose="02020603050405020304" charset="0"/>
                <a:ea typeface="SimHei" panose="02010609060101010101" charset="-122"/>
              </a:rPr>
              <a:t>3</a:t>
            </a:r>
            <a:r>
              <a:rPr sz="2400" b="1" kern="0" dirty="0">
                <a:latin typeface="Times New Roman" panose="02020603050405020304" charset="0"/>
                <a:ea typeface="SimHei" panose="02010609060101010101" charset="-122"/>
              </a:rPr>
              <a:t>N</a:t>
            </a:r>
            <a:r>
              <a:rPr sz="2400" b="1" kern="0" baseline="-25000" dirty="0">
                <a:latin typeface="Times New Roman" panose="02020603050405020304" charset="0"/>
                <a:ea typeface="SimHei" panose="02010609060101010101" charset="-122"/>
              </a:rPr>
              <a:t>4</a:t>
            </a:r>
            <a:r>
              <a:rPr sz="2400" b="1" kern="0" dirty="0">
                <a:latin typeface="Times New Roman" panose="02020603050405020304" charset="0"/>
                <a:ea typeface="SimHei" panose="02010609060101010101" charset="-122"/>
              </a:rPr>
              <a:t>具有和石墨相似的层状结构，其中一种二维平面结构如下图所示。</a:t>
            </a: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r>
              <a:rPr sz="2400" b="1" kern="0" dirty="0">
                <a:latin typeface="Times New Roman" panose="02020603050405020304" charset="0"/>
                <a:ea typeface="SimHei" panose="02010609060101010101" charset="-122"/>
              </a:rPr>
              <a:t>N原子的配位数为</a:t>
            </a:r>
            <a:r>
              <a:rPr lang="en-US" sz="2400" b="1" kern="0" dirty="0">
                <a:latin typeface="Times New Roman" panose="02020603050405020304" charset="0"/>
                <a:ea typeface="SimHei" panose="02010609060101010101" charset="-122"/>
              </a:rPr>
              <a:t>________</a:t>
            </a:r>
            <a:r>
              <a:rPr sz="2400" b="1" kern="0" dirty="0">
                <a:latin typeface="Times New Roman" panose="02020603050405020304" charset="0"/>
                <a:ea typeface="SimHei" panose="02010609060101010101" charset="-122"/>
              </a:rPr>
              <a:t>。</a:t>
            </a:r>
          </a:p>
          <a:p>
            <a:pPr defTabSz="0">
              <a:lnSpc>
                <a:spcPct val="120000"/>
              </a:lnSpc>
              <a:spcBef>
                <a:spcPct val="0"/>
              </a:spcBef>
              <a:defRPr/>
            </a:pPr>
            <a:endParaRPr sz="2400" b="1" kern="0" dirty="0">
              <a:solidFill>
                <a:srgbClr val="FF0000"/>
              </a:solidFill>
              <a:latin typeface="Times New Roman" panose="02020603050405020304" charset="0"/>
              <a:ea typeface="SimHei" panose="02010609060101010101" charset="-122"/>
            </a:endParaRPr>
          </a:p>
        </p:txBody>
      </p:sp>
      <p:pic>
        <p:nvPicPr>
          <p:cNvPr id="12" name="图片 14"/>
          <p:cNvPicPr>
            <a:picLocks noChangeAspect="1"/>
          </p:cNvPicPr>
          <p:nvPr/>
        </p:nvPicPr>
        <p:blipFill>
          <a:blip r:embed="rId4" cstate="print">
            <a:lum bright="-22000" contrast="40000"/>
          </a:blip>
          <a:stretch>
            <a:fillRect/>
          </a:stretch>
        </p:blipFill>
        <p:spPr>
          <a:xfrm>
            <a:off x="3848735" y="2892425"/>
            <a:ext cx="4403090" cy="1767840"/>
          </a:xfrm>
          <a:prstGeom prst="rect">
            <a:avLst/>
          </a:prstGeom>
          <a:noFill/>
          <a:ln>
            <a:noFill/>
          </a:ln>
        </p:spPr>
      </p:pic>
      <p:sp>
        <p:nvSpPr>
          <p:cNvPr id="2" name="文本框 1"/>
          <p:cNvSpPr txBox="1"/>
          <p:nvPr/>
        </p:nvSpPr>
        <p:spPr>
          <a:xfrm>
            <a:off x="3091180" y="4024195"/>
            <a:ext cx="946150" cy="460375"/>
          </a:xfrm>
          <a:prstGeom prst="rect">
            <a:avLst/>
          </a:prstGeom>
          <a:noFill/>
        </p:spPr>
        <p:txBody>
          <a:bodyPr wrap="none" rtlCol="0">
            <a:spAutoFit/>
          </a:bodyPr>
          <a:lstStyle/>
          <a:p>
            <a:pPr algn="l"/>
            <a:r>
              <a:rPr sz="2400" b="1" kern="0">
                <a:solidFill>
                  <a:srgbClr val="FF0000"/>
                </a:solidFill>
                <a:latin typeface="Times New Roman" panose="02020603050405020304" charset="0"/>
                <a:ea typeface="SimHei" panose="02010609060101010101" charset="-122"/>
                <a:sym typeface="+mn-ea"/>
              </a:rPr>
              <a:t>2，3  </a:t>
            </a:r>
            <a:endParaRPr lang="zh-CN" altLang="en-US" sz="2400" b="1" kern="0">
              <a:solidFill>
                <a:srgbClr val="FF0000"/>
              </a:solidFill>
              <a:latin typeface="Times New Roman" panose="02020603050405020304" charset="0"/>
              <a:ea typeface="SimHei" panose="02010609060101010101" charset="-122"/>
            </a:endParaRPr>
          </a:p>
        </p:txBody>
      </p:sp>
      <p:sp>
        <p:nvSpPr>
          <p:cNvPr id="4" name="文本框 3"/>
          <p:cNvSpPr txBox="1"/>
          <p:nvPr/>
        </p:nvSpPr>
        <p:spPr>
          <a:xfrm>
            <a:off x="579755" y="1753235"/>
            <a:ext cx="10540365" cy="460375"/>
          </a:xfrm>
          <a:prstGeom prst="rect">
            <a:avLst/>
          </a:prstGeom>
          <a:solidFill>
            <a:schemeClr val="accent3">
              <a:lumMod val="20000"/>
              <a:lumOff val="80000"/>
            </a:schemeClr>
          </a:solidFill>
        </p:spPr>
        <p:txBody>
          <a:bodyPr wrap="square">
            <a:spAutoFit/>
          </a:bodyPr>
          <a:lstStyle/>
          <a:p>
            <a:pPr algn="just"/>
            <a:r>
              <a:rPr lang="zh-CN" altLang="zh-CN" sz="2400" b="1" kern="100" dirty="0">
                <a:solidFill>
                  <a:srgbClr val="C00000"/>
                </a:solidFill>
                <a:effectLst/>
                <a:latin typeface="Times New Roman" panose="02020603050405020304" charset="0"/>
                <a:ea typeface="SimHei" panose="02010609060101010101" charset="-122"/>
                <a:cs typeface="宋体" panose="02010600030101010101" pitchFamily="2" charset="-122"/>
              </a:rPr>
              <a:t>晶体中，与每个微粒紧密相邻且距离相等的微粒个数称为该微粒的配位数。</a:t>
            </a:r>
          </a:p>
        </p:txBody>
      </p:sp>
      <p:sp>
        <p:nvSpPr>
          <p:cNvPr id="8" name="文本框 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10" name="文本框 9"/>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3" name="文本框 12"/>
          <p:cNvSpPr txBox="1"/>
          <p:nvPr/>
        </p:nvSpPr>
        <p:spPr>
          <a:xfrm>
            <a:off x="3234690" y="1103630"/>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sp>
        <p:nvSpPr>
          <p:cNvPr id="3" name="文本框 2"/>
          <p:cNvSpPr txBox="1"/>
          <p:nvPr/>
        </p:nvSpPr>
        <p:spPr>
          <a:xfrm>
            <a:off x="769620" y="5054600"/>
            <a:ext cx="8977630" cy="977265"/>
          </a:xfrm>
          <a:prstGeom prst="rect">
            <a:avLst/>
          </a:prstGeom>
          <a:noFill/>
        </p:spPr>
        <p:txBody>
          <a:bodyPr wrap="square" rtlCol="0">
            <a:spAutoFit/>
          </a:bodyPr>
          <a:lstStyle/>
          <a:p>
            <a:pPr defTabSz="0">
              <a:lnSpc>
                <a:spcPct val="120000"/>
              </a:lnSpc>
              <a:spcBef>
                <a:spcPct val="0"/>
              </a:spcBef>
              <a:defRPr/>
            </a:pPr>
            <a:r>
              <a:rPr sz="2400" b="1" kern="0">
                <a:solidFill>
                  <a:srgbClr val="FF0000"/>
                </a:solidFill>
                <a:latin typeface="Times New Roman" panose="02020603050405020304" charset="0"/>
                <a:ea typeface="SimHei" panose="02010609060101010101" charset="-122"/>
                <a:sym typeface="+mn-ea"/>
              </a:rPr>
              <a:t> 部分N原子与两个C原子成键，部分N原子与三个C原子成键，故N原子的配位数为2、3两种</a:t>
            </a:r>
            <a:endParaRPr sz="2400" b="1" kern="0">
              <a:solidFill>
                <a:srgbClr val="FF0000"/>
              </a:solidFill>
              <a:latin typeface="Times New Roman" panose="02020603050405020304" charset="0"/>
              <a:ea typeface="SimHei"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6" name="文本框 5"/>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3" name="文本框 2"/>
          <p:cNvSpPr txBox="1"/>
          <p:nvPr/>
        </p:nvSpPr>
        <p:spPr>
          <a:xfrm>
            <a:off x="3234690" y="1103630"/>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sp>
        <p:nvSpPr>
          <p:cNvPr id="27" name="文本框 26"/>
          <p:cNvSpPr txBox="1"/>
          <p:nvPr/>
        </p:nvSpPr>
        <p:spPr>
          <a:xfrm>
            <a:off x="579755" y="1753235"/>
            <a:ext cx="10540365" cy="460375"/>
          </a:xfrm>
          <a:prstGeom prst="rect">
            <a:avLst/>
          </a:prstGeom>
          <a:solidFill>
            <a:schemeClr val="accent3">
              <a:lumMod val="20000"/>
              <a:lumOff val="80000"/>
            </a:schemeClr>
          </a:solidFill>
        </p:spPr>
        <p:txBody>
          <a:bodyPr wrap="square">
            <a:spAutoFit/>
          </a:bodyPr>
          <a:lstStyle/>
          <a:p>
            <a:pPr algn="just"/>
            <a:r>
              <a:rPr lang="zh-CN" altLang="zh-CN" sz="2400" b="1" kern="100" dirty="0">
                <a:solidFill>
                  <a:srgbClr val="C00000"/>
                </a:solidFill>
                <a:effectLst/>
                <a:latin typeface="Times New Roman" panose="02020603050405020304" charset="0"/>
                <a:ea typeface="SimHei" panose="02010609060101010101" charset="-122"/>
                <a:cs typeface="宋体" panose="02010600030101010101" pitchFamily="2" charset="-122"/>
              </a:rPr>
              <a:t>晶体中，与每个微粒紧密相邻且距离相等的微粒个数称为该微粒的配位数。</a:t>
            </a:r>
          </a:p>
        </p:txBody>
      </p:sp>
      <p:sp>
        <p:nvSpPr>
          <p:cNvPr id="55" name="Rectangle 2"/>
          <p:cNvSpPr txBox="1">
            <a:spLocks noChangeArrowheads="1"/>
          </p:cNvSpPr>
          <p:nvPr/>
        </p:nvSpPr>
        <p:spPr bwMode="auto">
          <a:xfrm>
            <a:off x="605155" y="2204720"/>
            <a:ext cx="10384790" cy="43478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dirty="0">
                <a:latin typeface="Times New Roman" panose="02020603050405020304" charset="0"/>
                <a:ea typeface="SimHei" panose="02010609060101010101" charset="-122"/>
              </a:rPr>
              <a:t>	</a:t>
            </a:r>
            <a:r>
              <a:rPr sz="2400" b="1" kern="0" dirty="0" err="1">
                <a:latin typeface="Times New Roman" panose="02020603050405020304" charset="0"/>
                <a:ea typeface="SimHei" panose="02010609060101010101" charset="-122"/>
              </a:rPr>
              <a:t>X的晶体可视为Ge晶体（晶胞如图a所示）中部分Ge原子被Hg和Sb取代后形成</a:t>
            </a:r>
            <a:r>
              <a:rPr sz="2400" b="1" kern="0" dirty="0">
                <a:latin typeface="Times New Roman" panose="02020603050405020304" charset="0"/>
                <a:ea typeface="SimHei" panose="02010609060101010101" charset="-122"/>
              </a:rPr>
              <a:t>。</a:t>
            </a: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r>
              <a:rPr sz="2400" b="1" kern="0" dirty="0">
                <a:latin typeface="Times New Roman" panose="02020603050405020304" charset="0"/>
                <a:ea typeface="SimHei" panose="02010609060101010101" charset="-122"/>
              </a:rPr>
              <a:t>图 </a:t>
            </a:r>
            <a:r>
              <a:rPr sz="2400" b="1" kern="0" dirty="0" err="1">
                <a:latin typeface="Times New Roman" panose="02020603050405020304" charset="0"/>
                <a:ea typeface="SimHei" panose="02010609060101010101" charset="-122"/>
              </a:rPr>
              <a:t>c为X的晶胞，X的晶体中与Hg距离最近的Sb的数目为</a:t>
            </a:r>
            <a:r>
              <a:rPr sz="2400" b="1" kern="0" dirty="0">
                <a:latin typeface="Times New Roman" panose="02020603050405020304" charset="0"/>
                <a:ea typeface="SimHei" panose="02010609060101010101" charset="-122"/>
              </a:rPr>
              <a:t>				</a:t>
            </a:r>
            <a:r>
              <a:rPr lang="en-US" sz="2400" b="1" kern="0" dirty="0">
                <a:latin typeface="Times New Roman" panose="02020603050405020304" charset="0"/>
                <a:ea typeface="SimHei" panose="02010609060101010101" charset="-122"/>
              </a:rPr>
              <a:t>______</a:t>
            </a:r>
            <a:r>
              <a:rPr sz="2400" b="1" kern="0" dirty="0">
                <a:latin typeface="Times New Roman" panose="02020603050405020304" charset="0"/>
                <a:ea typeface="SimHei" panose="02010609060101010101" charset="-122"/>
              </a:rPr>
              <a:t>；</a:t>
            </a:r>
            <a:endParaRPr kumimoji="0" lang="en-US" sz="2400" b="1" i="0" kern="0" cap="none" spc="0" normalizeH="0" noProof="0" dirty="0">
              <a:solidFill>
                <a:srgbClr val="000800"/>
              </a:solidFill>
              <a:latin typeface="Times New Roman" panose="02020603050405020304" charset="0"/>
              <a:ea typeface="SimHei" panose="02010609060101010101" charset="-122"/>
              <a:cs typeface="+mn-cs"/>
              <a:sym typeface="Microsoft YaHei" panose="020B0503020204020204" charset="-122"/>
            </a:endParaRPr>
          </a:p>
        </p:txBody>
      </p:sp>
      <p:sp>
        <p:nvSpPr>
          <p:cNvPr id="8" name="文本框 7"/>
          <p:cNvSpPr txBox="1"/>
          <p:nvPr/>
        </p:nvSpPr>
        <p:spPr>
          <a:xfrm>
            <a:off x="8401050" y="5701030"/>
            <a:ext cx="487680" cy="460375"/>
          </a:xfrm>
          <a:prstGeom prst="rect">
            <a:avLst/>
          </a:prstGeom>
          <a:noFill/>
        </p:spPr>
        <p:txBody>
          <a:bodyPr wrap="none" rtlCol="0">
            <a:spAutoFit/>
          </a:bodyPr>
          <a:lstStyle/>
          <a:p>
            <a:pPr algn="l"/>
            <a:r>
              <a:rPr sz="2400" b="1" kern="0">
                <a:solidFill>
                  <a:srgbClr val="FF0000"/>
                </a:solidFill>
                <a:latin typeface="Times New Roman" panose="02020603050405020304" charset="0"/>
                <a:ea typeface="SimHei" panose="02010609060101010101" charset="-122"/>
                <a:sym typeface="+mn-ea"/>
              </a:rPr>
              <a:t>4  </a:t>
            </a:r>
            <a:endParaRPr lang="zh-CN" altLang="en-US" sz="2400" b="1" kern="0">
              <a:solidFill>
                <a:srgbClr val="FF0000"/>
              </a:solidFill>
              <a:latin typeface="Times New Roman" panose="02020603050405020304" charset="0"/>
              <a:ea typeface="SimHei" panose="02010609060101010101" charset="-122"/>
              <a:sym typeface="+mn-ea"/>
            </a:endParaRPr>
          </a:p>
        </p:txBody>
      </p:sp>
      <p:pic>
        <p:nvPicPr>
          <p:cNvPr id="10" name="图片 9"/>
          <p:cNvPicPr>
            <a:picLocks noChangeAspect="1"/>
          </p:cNvPicPr>
          <p:nvPr/>
        </p:nvPicPr>
        <p:blipFill>
          <a:blip r:embed="rId4" cstate="print">
            <a:lum bright="-19998" contrast="40000"/>
          </a:blip>
          <a:stretch>
            <a:fillRect/>
          </a:stretch>
        </p:blipFill>
        <p:spPr>
          <a:xfrm>
            <a:off x="3893185" y="2839720"/>
            <a:ext cx="5612765" cy="2733040"/>
          </a:xfrm>
          <a:prstGeom prst="rect">
            <a:avLst/>
          </a:prstGeom>
          <a:solidFill>
            <a:schemeClr val="bg1"/>
          </a:solidFill>
          <a:ln>
            <a:noFill/>
          </a:ln>
        </p:spPr>
      </p:pic>
      <p:sp>
        <p:nvSpPr>
          <p:cNvPr id="12" name="文本框 11"/>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6" name="文本框 5"/>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3" name="文本框 2"/>
          <p:cNvSpPr txBox="1"/>
          <p:nvPr/>
        </p:nvSpPr>
        <p:spPr>
          <a:xfrm>
            <a:off x="3234690" y="1103630"/>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sp>
        <p:nvSpPr>
          <p:cNvPr id="27" name="文本框 26"/>
          <p:cNvSpPr txBox="1"/>
          <p:nvPr/>
        </p:nvSpPr>
        <p:spPr>
          <a:xfrm>
            <a:off x="473075" y="1905635"/>
            <a:ext cx="1034923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effectLst/>
                <a:latin typeface="Times New Roman" panose="02020603050405020304" charset="0"/>
                <a:ea typeface="SimHei" panose="02010609060101010101" charset="-122"/>
                <a:cs typeface="宋体" panose="02010600030101010101" pitchFamily="2" charset="-122"/>
              </a:rPr>
              <a:t>晶体中，与每个微粒紧密相邻且距离相等的微粒个数称为该微粒的配位数。</a:t>
            </a:r>
          </a:p>
        </p:txBody>
      </p:sp>
      <p:sp>
        <p:nvSpPr>
          <p:cNvPr id="55" name="Rectangle 2"/>
          <p:cNvSpPr txBox="1">
            <a:spLocks noChangeArrowheads="1"/>
          </p:cNvSpPr>
          <p:nvPr/>
        </p:nvSpPr>
        <p:spPr bwMode="auto">
          <a:xfrm>
            <a:off x="473075" y="2382520"/>
            <a:ext cx="10384790" cy="341185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dirty="0">
                <a:solidFill>
                  <a:srgbClr val="FF0000"/>
                </a:solidFill>
                <a:latin typeface="Times New Roman" panose="02020603050405020304" charset="0"/>
                <a:ea typeface="SimHei" panose="02010609060101010101" charset="-122"/>
              </a:rPr>
              <a:t>【2021全国乙卷·35】</a:t>
            </a:r>
            <a:r>
              <a:rPr lang="zh-CN" altLang="zh-CN" sz="2400" b="1" dirty="0">
                <a:solidFill>
                  <a:srgbClr val="000800"/>
                </a:solidFill>
                <a:latin typeface="Times New Roman" panose="02020603050405020304" charset="0"/>
                <a:ea typeface="SimHei" panose="02010609060101010101" charset="-122"/>
              </a:rPr>
              <a:t>在金属材料中添加</a:t>
            </a:r>
            <a:r>
              <a:rPr lang="en-US" altLang="zh-CN" sz="2400" b="1" dirty="0">
                <a:solidFill>
                  <a:srgbClr val="000800"/>
                </a:solidFill>
                <a:latin typeface="Times New Roman" panose="02020603050405020304" charset="0"/>
                <a:ea typeface="SimHei" panose="02010609060101010101" charset="-122"/>
              </a:rPr>
              <a:t>AlCr</a:t>
            </a:r>
            <a:r>
              <a:rPr lang="en-US" altLang="zh-CN" sz="2400" b="1" baseline="-25000" dirty="0">
                <a:solidFill>
                  <a:srgbClr val="000800"/>
                </a:solidFill>
                <a:latin typeface="Times New Roman" panose="02020603050405020304" charset="0"/>
                <a:ea typeface="SimHei" panose="02010609060101010101" charset="-122"/>
              </a:rPr>
              <a:t>2</a:t>
            </a:r>
            <a:r>
              <a:rPr lang="zh-CN" altLang="zh-CN" sz="2400" b="1" dirty="0">
                <a:solidFill>
                  <a:srgbClr val="000800"/>
                </a:solidFill>
                <a:latin typeface="Times New Roman" panose="02020603050405020304" charset="0"/>
                <a:ea typeface="SimHei" panose="02010609060101010101" charset="-122"/>
              </a:rPr>
              <a:t>颗粒，可以增强材料的耐腐蚀性、硬度和机械性能。</a:t>
            </a:r>
            <a:r>
              <a:rPr lang="en-US" altLang="zh-CN" sz="2400" b="1" dirty="0">
                <a:solidFill>
                  <a:srgbClr val="000800"/>
                </a:solidFill>
                <a:latin typeface="Times New Roman" panose="02020603050405020304" charset="0"/>
                <a:ea typeface="SimHei" panose="02010609060101010101" charset="-122"/>
              </a:rPr>
              <a:t>AlCr</a:t>
            </a:r>
            <a:r>
              <a:rPr lang="en-US" altLang="zh-CN" sz="2400" b="1" baseline="-25000" dirty="0">
                <a:solidFill>
                  <a:srgbClr val="000800"/>
                </a:solidFill>
                <a:latin typeface="Times New Roman" panose="02020603050405020304" charset="0"/>
                <a:ea typeface="SimHei" panose="02010609060101010101" charset="-122"/>
              </a:rPr>
              <a:t>2</a:t>
            </a:r>
            <a:r>
              <a:rPr lang="zh-CN" altLang="zh-CN" sz="2400" b="1" dirty="0">
                <a:solidFill>
                  <a:srgbClr val="000800"/>
                </a:solidFill>
                <a:latin typeface="Times New Roman" panose="02020603050405020304" charset="0"/>
                <a:ea typeface="SimHei" panose="02010609060101010101" charset="-122"/>
              </a:rPr>
              <a:t>具有体心四方结构，如图所示。处于顶角位置的是</a:t>
            </a:r>
            <a:r>
              <a:rPr lang="en-US" altLang="zh-CN" sz="2400" b="1" u="sng" dirty="0">
                <a:solidFill>
                  <a:srgbClr val="000800"/>
                </a:solidFill>
                <a:latin typeface="Times New Roman" panose="02020603050405020304" charset="0"/>
                <a:ea typeface="SimHei" panose="02010609060101010101" charset="-122"/>
              </a:rPr>
              <a:t>        </a:t>
            </a:r>
            <a:r>
              <a:rPr lang="zh-CN" altLang="zh-CN" sz="2400" b="1" dirty="0">
                <a:solidFill>
                  <a:srgbClr val="000800"/>
                </a:solidFill>
                <a:latin typeface="Times New Roman" panose="02020603050405020304" charset="0"/>
                <a:ea typeface="SimHei" panose="02010609060101010101" charset="-122"/>
              </a:rPr>
              <a:t>原子。</a:t>
            </a:r>
            <a:endParaRPr lang="en-US" altLang="zh-CN" sz="2400" b="1" dirty="0">
              <a:solidFill>
                <a:srgbClr val="000800"/>
              </a:solidFill>
              <a:latin typeface="Times New Roman" panose="02020603050405020304" charset="0"/>
              <a:ea typeface="SimHei" panose="02010609060101010101" charset="-122"/>
              <a:sym typeface="Microsoft YaHei" panose="020B0503020204020204" charset="-122"/>
            </a:endParaRPr>
          </a:p>
          <a:p>
            <a:pPr marR="0" defTabSz="0" fontAlgn="base">
              <a:spcBef>
                <a:spcPct val="0"/>
              </a:spcBef>
              <a:spcAft>
                <a:spcPct val="0"/>
              </a:spcAft>
              <a:buClrTx/>
              <a:buSzTx/>
              <a:buFont typeface="Wingdings" panose="05000000000000000000" pitchFamily="2" charset="2"/>
              <a:buNone/>
              <a:defRPr/>
            </a:pPr>
            <a:endParaRPr kumimoji="0" lang="en-US" sz="2400" b="1" i="0" kern="0" cap="none" spc="0" normalizeH="0" noProof="0" dirty="0">
              <a:solidFill>
                <a:srgbClr val="000800"/>
              </a:solidFill>
              <a:latin typeface="Times New Roman" panose="02020603050405020304" charset="0"/>
              <a:ea typeface="SimHei" panose="02010609060101010101" charset="-122"/>
              <a:cs typeface="+mn-cs"/>
              <a:sym typeface="Microsoft YaHei" panose="020B0503020204020204" charset="-122"/>
            </a:endParaRPr>
          </a:p>
          <a:p>
            <a:pPr marR="0" defTabSz="0" fontAlgn="base">
              <a:spcBef>
                <a:spcPct val="0"/>
              </a:spcBef>
              <a:spcAft>
                <a:spcPct val="0"/>
              </a:spcAft>
              <a:buClrTx/>
              <a:buSzTx/>
              <a:buFont typeface="Wingdings" panose="05000000000000000000" pitchFamily="2" charset="2"/>
              <a:buNone/>
              <a:defRPr/>
            </a:pPr>
            <a:endParaRPr kumimoji="0" lang="en-US" sz="2400" b="1" i="0" kern="0" cap="none" spc="0" normalizeH="0" noProof="0" dirty="0">
              <a:solidFill>
                <a:srgbClr val="000800"/>
              </a:solidFill>
              <a:latin typeface="Times New Roman" panose="02020603050405020304" charset="0"/>
              <a:ea typeface="SimHei" panose="02010609060101010101" charset="-122"/>
              <a:cs typeface="+mn-cs"/>
              <a:sym typeface="Microsoft YaHei" panose="020B0503020204020204" charset="-122"/>
            </a:endParaRPr>
          </a:p>
        </p:txBody>
      </p:sp>
      <p:sp>
        <p:nvSpPr>
          <p:cNvPr id="75" name="Text Box 24"/>
          <p:cNvSpPr txBox="1">
            <a:spLocks noChangeArrowheads="1"/>
          </p:cNvSpPr>
          <p:nvPr/>
        </p:nvSpPr>
        <p:spPr bwMode="auto">
          <a:xfrm>
            <a:off x="1187450" y="3267075"/>
            <a:ext cx="1089025" cy="523240"/>
          </a:xfrm>
          <a:prstGeom prst="rect">
            <a:avLst/>
          </a:prstGeom>
          <a:noFill/>
          <a:ln w="9525">
            <a:noFill/>
            <a:miter lim="800000"/>
          </a:ln>
        </p:spPr>
        <p:txBody>
          <a:bodyPr wrap="square">
            <a:spAutoFit/>
          </a:bodyPr>
          <a:lstStyle/>
          <a:p>
            <a:pPr>
              <a:spcBef>
                <a:spcPct val="50000"/>
              </a:spcBef>
            </a:pPr>
            <a:r>
              <a:rPr lang="en-US" altLang="zh-CN" sz="2800" b="1">
                <a:solidFill>
                  <a:srgbClr val="FF0000"/>
                </a:solidFill>
                <a:latin typeface="Times New Roman" panose="02020603050405020304" charset="0"/>
                <a:ea typeface="方正姚体" panose="02010601030101010101" pitchFamily="2" charset="-122"/>
              </a:rPr>
              <a:t>Al</a:t>
            </a:r>
          </a:p>
        </p:txBody>
      </p:sp>
      <p:grpSp>
        <p:nvGrpSpPr>
          <p:cNvPr id="13" name="组合 12"/>
          <p:cNvGrpSpPr/>
          <p:nvPr/>
        </p:nvGrpSpPr>
        <p:grpSpPr>
          <a:xfrm>
            <a:off x="713105" y="3745230"/>
            <a:ext cx="7741285" cy="1605280"/>
            <a:chOff x="1123" y="5898"/>
            <a:chExt cx="12191" cy="2528"/>
          </a:xfrm>
        </p:grpSpPr>
        <p:sp>
          <p:nvSpPr>
            <p:cNvPr id="69" name="文本框 68"/>
            <p:cNvSpPr txBox="1">
              <a:spLocks noChangeArrowheads="1"/>
            </p:cNvSpPr>
            <p:nvPr/>
          </p:nvSpPr>
          <p:spPr bwMode="auto">
            <a:xfrm>
              <a:off x="1123" y="6109"/>
              <a:ext cx="4273" cy="72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黑球：顶点、体内</a:t>
              </a:r>
              <a:endParaRPr lang="zh-CN" altLang="en-US" sz="2400" b="1" baseline="-25000">
                <a:solidFill>
                  <a:srgbClr val="FF0000"/>
                </a:solidFill>
                <a:latin typeface="Times New Roman" panose="02020603050405020304" charset="0"/>
                <a:ea typeface="SimHei" panose="02010609060101010101" charset="-122"/>
              </a:endParaRPr>
            </a:p>
          </p:txBody>
        </p:sp>
        <p:graphicFrame>
          <p:nvGraphicFramePr>
            <p:cNvPr id="70" name="对象 69"/>
            <p:cNvGraphicFramePr>
              <a:graphicFrameLocks noChangeAspect="1"/>
            </p:cNvGraphicFramePr>
            <p:nvPr/>
          </p:nvGraphicFramePr>
          <p:xfrm>
            <a:off x="5396" y="5898"/>
            <a:ext cx="1453" cy="1113"/>
          </p:xfrm>
          <a:graphic>
            <a:graphicData uri="http://schemas.openxmlformats.org/presentationml/2006/ole">
              <p:oleObj spid="_x0000_s57347" name="公式" r:id="rId5" imgW="12192000" imgH="9448800" progId="Equation.KSEE3">
                <p:embed/>
              </p:oleObj>
            </a:graphicData>
          </a:graphic>
        </p:graphicFrame>
        <p:sp>
          <p:nvSpPr>
            <p:cNvPr id="71" name="文本框 70"/>
            <p:cNvSpPr txBox="1">
              <a:spLocks noChangeArrowheads="1"/>
            </p:cNvSpPr>
            <p:nvPr/>
          </p:nvSpPr>
          <p:spPr bwMode="auto">
            <a:xfrm>
              <a:off x="1123" y="7234"/>
              <a:ext cx="4273" cy="72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白球：棱上、体内</a:t>
              </a:r>
              <a:endParaRPr lang="zh-CN" altLang="en-US" sz="2400" b="1" baseline="-25000">
                <a:solidFill>
                  <a:srgbClr val="FF0000"/>
                </a:solidFill>
                <a:latin typeface="Times New Roman" panose="02020603050405020304" charset="0"/>
                <a:ea typeface="SimHei" panose="02010609060101010101" charset="-122"/>
              </a:endParaRPr>
            </a:p>
          </p:txBody>
        </p:sp>
        <p:graphicFrame>
          <p:nvGraphicFramePr>
            <p:cNvPr id="72" name="对象 71"/>
            <p:cNvGraphicFramePr>
              <a:graphicFrameLocks noChangeAspect="1"/>
            </p:cNvGraphicFramePr>
            <p:nvPr/>
          </p:nvGraphicFramePr>
          <p:xfrm>
            <a:off x="5342" y="7118"/>
            <a:ext cx="1560" cy="1113"/>
          </p:xfrm>
          <a:graphic>
            <a:graphicData uri="http://schemas.openxmlformats.org/presentationml/2006/ole">
              <p:oleObj spid="_x0000_s57346" name="公式" r:id="rId6" imgW="13106400" imgH="9448800" progId="Equation.KSEE3">
                <p:embed/>
              </p:oleObj>
            </a:graphicData>
          </a:graphic>
        </p:graphicFrame>
        <p:sp>
          <p:nvSpPr>
            <p:cNvPr id="73" name="文本框 72"/>
            <p:cNvSpPr txBox="1">
              <a:spLocks noChangeArrowheads="1"/>
            </p:cNvSpPr>
            <p:nvPr/>
          </p:nvSpPr>
          <p:spPr bwMode="auto">
            <a:xfrm>
              <a:off x="9042" y="6284"/>
              <a:ext cx="4273" cy="72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黑球：白球＝</a:t>
              </a:r>
              <a:r>
                <a:rPr lang="en-US" altLang="zh-CN" sz="2400" b="1">
                  <a:solidFill>
                    <a:srgbClr val="FF0000"/>
                  </a:solidFill>
                  <a:latin typeface="Times New Roman" panose="02020603050405020304" charset="0"/>
                  <a:ea typeface="SimHei" panose="02010609060101010101" charset="-122"/>
                </a:rPr>
                <a:t>1：2</a:t>
              </a:r>
              <a:endParaRPr lang="en-US" altLang="zh-CN" sz="2400" b="1" baseline="-25000">
                <a:solidFill>
                  <a:srgbClr val="FF0000"/>
                </a:solidFill>
                <a:latin typeface="Times New Roman" panose="02020603050405020304" charset="0"/>
                <a:ea typeface="SimHei" panose="02010609060101010101" charset="-122"/>
              </a:endParaRPr>
            </a:p>
          </p:txBody>
        </p:sp>
        <p:sp>
          <p:nvSpPr>
            <p:cNvPr id="74" name="文本框 73"/>
            <p:cNvSpPr txBox="1">
              <a:spLocks noChangeArrowheads="1"/>
            </p:cNvSpPr>
            <p:nvPr/>
          </p:nvSpPr>
          <p:spPr bwMode="auto">
            <a:xfrm>
              <a:off x="9042" y="7118"/>
              <a:ext cx="4273" cy="130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黑球：</a:t>
              </a:r>
              <a:r>
                <a:rPr lang="en-US" altLang="zh-CN" sz="2400" b="1">
                  <a:solidFill>
                    <a:srgbClr val="FF0000"/>
                  </a:solidFill>
                  <a:latin typeface="Times New Roman" panose="02020603050405020304" charset="0"/>
                  <a:ea typeface="SimHei" panose="02010609060101010101" charset="-122"/>
                </a:rPr>
                <a:t>Al</a:t>
              </a:r>
            </a:p>
            <a:p>
              <a:pPr eaLnBrk="1" hangingPunct="1"/>
              <a:r>
                <a:rPr lang="zh-CN" altLang="en-US" sz="2400" b="1">
                  <a:solidFill>
                    <a:srgbClr val="FF0000"/>
                  </a:solidFill>
                  <a:latin typeface="Times New Roman" panose="02020603050405020304" charset="0"/>
                  <a:ea typeface="SimHei" panose="02010609060101010101" charset="-122"/>
                </a:rPr>
                <a:t>白球</a:t>
              </a:r>
              <a:r>
                <a:rPr lang="en-US" altLang="zh-CN" sz="2400" b="1">
                  <a:solidFill>
                    <a:srgbClr val="FF0000"/>
                  </a:solidFill>
                  <a:latin typeface="Times New Roman" panose="02020603050405020304" charset="0"/>
                  <a:ea typeface="SimHei" panose="02010609060101010101" charset="-122"/>
                </a:rPr>
                <a:t>：Cr</a:t>
              </a:r>
              <a:endParaRPr lang="en-US" altLang="zh-CN" sz="2400" b="1" baseline="-25000">
                <a:solidFill>
                  <a:srgbClr val="FF0000"/>
                </a:solidFill>
                <a:latin typeface="Times New Roman" panose="02020603050405020304" charset="0"/>
                <a:ea typeface="SimHei" panose="02010609060101010101" charset="-122"/>
              </a:endParaRPr>
            </a:p>
          </p:txBody>
        </p:sp>
      </p:grpSp>
      <p:graphicFrame>
        <p:nvGraphicFramePr>
          <p:cNvPr id="8" name="对象 -2147482624"/>
          <p:cNvGraphicFramePr>
            <a:graphicFrameLocks noChangeAspect="1"/>
          </p:cNvGraphicFramePr>
          <p:nvPr/>
        </p:nvGraphicFramePr>
        <p:xfrm>
          <a:off x="8797290" y="3275965"/>
          <a:ext cx="1708150" cy="2454275"/>
        </p:xfrm>
        <a:graphic>
          <a:graphicData uri="http://schemas.openxmlformats.org/presentationml/2006/ole">
            <p:oleObj spid="_x0000_s57345" r:id="rId7" imgW="1389651" imgH="2001505" progId="">
              <p:embed/>
            </p:oleObj>
          </a:graphicData>
        </a:graphic>
      </p:graphicFrame>
      <p:sp>
        <p:nvSpPr>
          <p:cNvPr id="11" name="文本框 10"/>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20395" y="2235200"/>
            <a:ext cx="10587355" cy="412432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dirty="0">
                <a:latin typeface="Times New Roman" panose="02020603050405020304" charset="0"/>
                <a:ea typeface="SimHei" panose="02010609060101010101" charset="-122"/>
              </a:rPr>
              <a:t>XeF</a:t>
            </a:r>
            <a:r>
              <a:rPr sz="2400" b="1" kern="0" baseline="-25000" dirty="0">
                <a:latin typeface="Times New Roman" panose="02020603050405020304" charset="0"/>
                <a:ea typeface="SimHei" panose="02010609060101010101" charset="-122"/>
              </a:rPr>
              <a:t>2</a:t>
            </a:r>
            <a:r>
              <a:rPr sz="2400" b="1" kern="0" dirty="0">
                <a:latin typeface="Times New Roman" panose="02020603050405020304" charset="0"/>
                <a:ea typeface="SimHei" panose="02010609060101010101" charset="-122"/>
              </a:rPr>
              <a:t>晶体属四方晶系，晶胞参数如图所示，晶胞棱边夹</a:t>
            </a: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r>
              <a:rPr sz="2400" b="1" kern="0" dirty="0">
                <a:latin typeface="Times New Roman" panose="02020603050405020304" charset="0"/>
                <a:ea typeface="SimHei" panose="02010609060101010101" charset="-122"/>
              </a:rPr>
              <a:t>角均为90°。</a:t>
            </a:r>
            <a:r>
              <a:rPr sz="2400" b="1" kern="0" dirty="0" err="1">
                <a:latin typeface="Times New Roman" panose="02020603050405020304" charset="0"/>
                <a:ea typeface="SimHei" panose="02010609060101010101" charset="-122"/>
              </a:rPr>
              <a:t>已知Xe-F键长为rpm，则晶胞中A、B间距离d</a:t>
            </a:r>
            <a:r>
              <a:rPr sz="2400" b="1" kern="0" dirty="0">
                <a:latin typeface="Times New Roman" panose="02020603050405020304" charset="0"/>
                <a:ea typeface="SimHei" panose="02010609060101010101" charset="-122"/>
              </a:rPr>
              <a:t>=</a:t>
            </a:r>
            <a:r>
              <a:rPr lang="en-US" sz="2400" b="1" kern="0" dirty="0">
                <a:latin typeface="Times New Roman" panose="02020603050405020304" charset="0"/>
                <a:ea typeface="SimHei" panose="02010609060101010101" charset="-122"/>
              </a:rPr>
              <a:t>___________</a:t>
            </a:r>
            <a:r>
              <a:rPr sz="2400" b="1" kern="0" dirty="0">
                <a:latin typeface="Times New Roman" panose="02020603050405020304" charset="0"/>
                <a:ea typeface="SimHei" panose="02010609060101010101" charset="-122"/>
              </a:rPr>
              <a:t>			pm。</a:t>
            </a: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latin typeface="Times New Roman" panose="02020603050405020304" charset="0"/>
              <a:ea typeface="SimHei" panose="02010609060101010101" charset="-122"/>
            </a:endParaRPr>
          </a:p>
          <a:p>
            <a:pPr defTabSz="0">
              <a:lnSpc>
                <a:spcPct val="120000"/>
              </a:lnSpc>
              <a:spcBef>
                <a:spcPct val="0"/>
              </a:spcBef>
              <a:defRPr/>
            </a:pPr>
            <a:endParaRPr sz="2400" b="1" kern="0" dirty="0">
              <a:solidFill>
                <a:srgbClr val="FF0000"/>
              </a:solidFill>
              <a:latin typeface="Times New Roman" panose="02020603050405020304" charset="0"/>
              <a:ea typeface="SimHei" panose="02010609060101010101" charset="-122"/>
            </a:endParaRPr>
          </a:p>
        </p:txBody>
      </p:sp>
      <p:pic>
        <p:nvPicPr>
          <p:cNvPr id="15" name="Picture 5"/>
          <p:cNvPicPr>
            <a:picLocks noChangeAspect="1" noChangeArrowheads="1"/>
          </p:cNvPicPr>
          <p:nvPr/>
        </p:nvPicPr>
        <p:blipFill>
          <a:blip r:embed="rId4" cstate="print">
            <a:extLst>
              <a:ext uri="{28A0092B-C50C-407E-A947-70E740481C1C}">
                <a14:useLocalDpi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val="0"/>
              </a:ext>
            </a:extLst>
          </a:blip>
          <a:stretch>
            <a:fillRect/>
          </a:stretch>
        </p:blipFill>
        <p:spPr bwMode="auto">
          <a:xfrm>
            <a:off x="3698875" y="3596005"/>
            <a:ext cx="3127375" cy="2581910"/>
          </a:xfrm>
          <a:prstGeom prst="rect">
            <a:avLst/>
          </a:prstGeom>
          <a:noFill/>
          <a:ln>
            <a:noFill/>
          </a:ln>
          <a:effectLst/>
          <a:extLst>
            <a:ext uri="{909E8E84-426E-40DD-AFC4-6F175D3DCCD1}">
              <a14:hiddenFill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a:solidFill>
                  <a:schemeClr val="accent1"/>
                </a:solidFill>
              </a14:hiddenFill>
            </a:ex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w="9525">
                <a:solidFill>
                  <a:schemeClr val="tx1"/>
                </a:solidFill>
                <a:miter lim="800000"/>
                <a:headEnd/>
                <a:tailEnd/>
              </a14:hiddenLine>
            </a:ext>
            <a:ext uri="{AF507438-7753-43E0-B8FC-AC1667EBCBE1}">
              <a14:hiddenEffects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a14="http://schemas.microsoft.com/office/drawing/2010/main">
                <a:effectLst>
                  <a:outerShdw algn="ctr" dir="2700000" dist="35921" rotWithShape="0">
                    <a:schemeClr val="bg2"/>
                  </a:outerShdw>
                </a:effectLst>
              </a14:hiddenEffects>
            </a:ext>
          </a:extLst>
        </p:spPr>
      </p:pic>
      <p:pic>
        <p:nvPicPr>
          <p:cNvPr id="13" name="图片 12"/>
          <p:cNvPicPr>
            <a:picLocks noChangeAspect="1"/>
          </p:cNvPicPr>
          <p:nvPr/>
        </p:nvPicPr>
        <p:blipFill>
          <a:blip r:embed="rId5" cstate="print"/>
          <a:stretch>
            <a:fillRect/>
          </a:stretch>
        </p:blipFill>
        <p:spPr>
          <a:xfrm>
            <a:off x="8811260" y="2740025"/>
            <a:ext cx="1664970" cy="762635"/>
          </a:xfrm>
          <a:prstGeom prst="rect">
            <a:avLst/>
          </a:prstGeom>
        </p:spPr>
      </p:pic>
      <p:sp>
        <p:nvSpPr>
          <p:cNvPr id="14" name="文本框 13"/>
          <p:cNvSpPr txBox="1"/>
          <p:nvPr/>
        </p:nvSpPr>
        <p:spPr>
          <a:xfrm>
            <a:off x="579755" y="1753235"/>
            <a:ext cx="3781425" cy="460375"/>
          </a:xfrm>
          <a:prstGeom prst="rect">
            <a:avLst/>
          </a:prstGeom>
          <a:solidFill>
            <a:schemeClr val="accent3">
              <a:lumMod val="20000"/>
              <a:lumOff val="80000"/>
            </a:schemeClr>
          </a:solidFill>
        </p:spPr>
        <p:txBody>
          <a:bodyPr wrap="square">
            <a:spAutoFit/>
          </a:bodyPr>
          <a:lstStyle/>
          <a:p>
            <a:pPr algn="just"/>
            <a:r>
              <a:rPr lang="zh-CN" altLang="zh-CN" sz="2400" b="1" kern="100" dirty="0">
                <a:solidFill>
                  <a:srgbClr val="C00000"/>
                </a:solidFill>
                <a:effectLst/>
                <a:latin typeface="Times New Roman" panose="02020603050405020304" charset="0"/>
                <a:ea typeface="SimHei" panose="02010609060101010101" charset="-122"/>
                <a:cs typeface="宋体" panose="02010600030101010101" pitchFamily="2" charset="-122"/>
              </a:rPr>
              <a:t>密度、空间利用率、间距</a:t>
            </a: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05155" y="2250440"/>
            <a:ext cx="10587355" cy="412432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dirty="0" err="1">
                <a:latin typeface="Times New Roman" panose="02020603050405020304" charset="0"/>
                <a:ea typeface="SimHei" panose="02010609060101010101" charset="-122"/>
              </a:rPr>
              <a:t>若由硼原子组成的正八面体棱长为apm，连接两个八面体的B</a:t>
            </a:r>
            <a:r>
              <a:rPr sz="2400" b="1" kern="0" dirty="0">
                <a:latin typeface="Times New Roman" panose="02020603050405020304" charset="0"/>
                <a:ea typeface="SimHei" panose="02010609060101010101" charset="-122"/>
              </a:rPr>
              <a:t>—B键长为bpm，该物质的密度为_______</a:t>
            </a:r>
            <a:r>
              <a:rPr lang="en-US" sz="2400" b="1" kern="0" dirty="0">
                <a:latin typeface="Times New Roman" panose="02020603050405020304" charset="0"/>
                <a:ea typeface="SimHei" panose="02010609060101010101" charset="-122"/>
              </a:rPr>
              <a:t>_____</a:t>
            </a:r>
            <a:r>
              <a:rPr sz="2400" b="1" kern="0" dirty="0">
                <a:latin typeface="Times New Roman" panose="02020603050405020304" charset="0"/>
                <a:ea typeface="SimHei" panose="02010609060101010101" charset="-122"/>
              </a:rPr>
              <a:t>____g·cm</a:t>
            </a:r>
            <a:r>
              <a:rPr sz="2400" b="1" kern="0" baseline="30000" dirty="0">
                <a:latin typeface="Times New Roman" panose="02020603050405020304" charset="0"/>
                <a:ea typeface="SimHei" panose="02010609060101010101" charset="-122"/>
              </a:rPr>
              <a:t>-3</a:t>
            </a:r>
            <a:r>
              <a:rPr sz="2400" b="1" kern="0" dirty="0">
                <a:latin typeface="Times New Roman" panose="02020603050405020304" charset="0"/>
                <a:ea typeface="SimHei" panose="02010609060101010101" charset="-122"/>
              </a:rPr>
              <a:t>(</a:t>
            </a:r>
            <a:r>
              <a:rPr sz="2400" b="1" kern="0" dirty="0" err="1">
                <a:latin typeface="Times New Roman" panose="02020603050405020304" charset="0"/>
                <a:ea typeface="SimHei" panose="02010609060101010101" charset="-122"/>
              </a:rPr>
              <a:t>列表达式</a:t>
            </a:r>
            <a:r>
              <a:rPr sz="2400" b="1" kern="0" dirty="0">
                <a:latin typeface="Times New Roman" panose="02020603050405020304" charset="0"/>
                <a:ea typeface="SimHei" panose="02010609060101010101" charset="-122"/>
              </a:rPr>
              <a:t>)。</a:t>
            </a:r>
          </a:p>
          <a:p>
            <a:pPr defTabSz="0">
              <a:lnSpc>
                <a:spcPct val="120000"/>
              </a:lnSpc>
              <a:spcBef>
                <a:spcPct val="0"/>
              </a:spcBef>
              <a:defRPr/>
            </a:pPr>
            <a:endParaRPr sz="2400" b="1" kern="0" dirty="0">
              <a:solidFill>
                <a:srgbClr val="FF0000"/>
              </a:solidFill>
              <a:latin typeface="Times New Roman" panose="02020603050405020304" charset="0"/>
              <a:ea typeface="SimHei" panose="02010609060101010101" charset="-122"/>
            </a:endParaRPr>
          </a:p>
        </p:txBody>
      </p:sp>
      <p:sp>
        <p:nvSpPr>
          <p:cNvPr id="14" name="文本框 13"/>
          <p:cNvSpPr txBox="1"/>
          <p:nvPr/>
        </p:nvSpPr>
        <p:spPr>
          <a:xfrm>
            <a:off x="579755" y="1753235"/>
            <a:ext cx="378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密度、空间利用率、间距</a:t>
            </a:r>
          </a:p>
        </p:txBody>
      </p:sp>
      <p:pic>
        <p:nvPicPr>
          <p:cNvPr id="2" name="图片 77"/>
          <p:cNvPicPr>
            <a:picLocks noChangeAspect="1"/>
          </p:cNvPicPr>
          <p:nvPr/>
        </p:nvPicPr>
        <p:blipFill>
          <a:blip r:embed="rId5" cstate="print"/>
          <a:stretch>
            <a:fillRect/>
          </a:stretch>
        </p:blipFill>
        <p:spPr>
          <a:xfrm>
            <a:off x="1376680" y="3174365"/>
            <a:ext cx="2985135" cy="3114040"/>
          </a:xfrm>
          <a:prstGeom prst="rect">
            <a:avLst/>
          </a:prstGeom>
          <a:noFill/>
          <a:ln>
            <a:noFill/>
          </a:ln>
        </p:spPr>
      </p:pic>
      <p:graphicFrame>
        <p:nvGraphicFramePr>
          <p:cNvPr id="3" name="对象 -2147482599"/>
          <p:cNvGraphicFramePr>
            <a:graphicFrameLocks noChangeAspect="1"/>
          </p:cNvGraphicFramePr>
          <p:nvPr>
            <p:extLst>
              <p:ext uri="{D42A27DB-BD31-4B8C-83A1-F6EECF244321}">
                <p14:mod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5="http://schemas.microsoft.com/office/powerpoint/2012/main" xmlns:p159="http://schemas.microsoft.com/office/powerpoint/2015/09/main" xmlns:p14="http://schemas.microsoft.com/office/powerpoint/2010/main" val="3022233226"/>
              </p:ext>
            </p:extLst>
          </p:nvPr>
        </p:nvGraphicFramePr>
        <p:xfrm>
          <a:off x="4613910" y="3349729"/>
          <a:ext cx="2108835" cy="711835"/>
        </p:xfrm>
        <a:graphic>
          <a:graphicData uri="http://schemas.openxmlformats.org/presentationml/2006/ole">
            <p:oleObj spid="_x0000_s67585" r:id="rId6" imgW="1320800" imgH="444500" progId="">
              <p:embed/>
            </p:oleObj>
          </a:graphicData>
        </a:graphic>
      </p:graphicFrame>
      <p:sp>
        <p:nvSpPr>
          <p:cNvPr id="5" name="文本框 4"/>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8" name="文本框 7"/>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0" name="文本框 9"/>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50875" y="2235200"/>
            <a:ext cx="10587355" cy="412432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dirty="0" err="1">
                <a:latin typeface="Times New Roman" panose="02020603050405020304" charset="0"/>
                <a:ea typeface="SimHei" panose="02010609060101010101" charset="-122"/>
              </a:rPr>
              <a:t>设Cr和Al原子半径为rCr和rAl，则金属原子空间占有率为______</a:t>
            </a:r>
            <a:r>
              <a:rPr lang="en-US" sz="2400" b="1" kern="0" dirty="0" err="1">
                <a:latin typeface="Times New Roman" panose="02020603050405020304" charset="0"/>
                <a:ea typeface="SimHei" panose="02010609060101010101" charset="-122"/>
              </a:rPr>
              <a:t>_____</a:t>
            </a:r>
            <a:r>
              <a:rPr sz="2400" b="1" kern="0" dirty="0" err="1">
                <a:latin typeface="Times New Roman" panose="02020603050405020304" charset="0"/>
                <a:ea typeface="SimHei" panose="02010609060101010101" charset="-122"/>
              </a:rPr>
              <a:t>_____（列出计算表达式</a:t>
            </a:r>
            <a:r>
              <a:rPr sz="2400" b="1" kern="0" dirty="0">
                <a:latin typeface="Times New Roman" panose="02020603050405020304" charset="0"/>
                <a:ea typeface="SimHei" panose="02010609060101010101" charset="-122"/>
              </a:rPr>
              <a:t>）。</a:t>
            </a:r>
          </a:p>
          <a:p>
            <a:pPr defTabSz="0">
              <a:lnSpc>
                <a:spcPct val="120000"/>
              </a:lnSpc>
              <a:spcBef>
                <a:spcPct val="0"/>
              </a:spcBef>
              <a:defRPr/>
            </a:pPr>
            <a:endParaRPr sz="2400" b="1" kern="0" dirty="0">
              <a:solidFill>
                <a:srgbClr val="FF0000"/>
              </a:solidFill>
              <a:latin typeface="Times New Roman" panose="02020603050405020304" charset="0"/>
              <a:ea typeface="SimHei" panose="02010609060101010101" charset="-122"/>
            </a:endParaRPr>
          </a:p>
        </p:txBody>
      </p:sp>
      <p:graphicFrame>
        <p:nvGraphicFramePr>
          <p:cNvPr id="2" name="对象 -2147482598"/>
          <p:cNvGraphicFramePr>
            <a:graphicFrameLocks noChangeAspect="1"/>
          </p:cNvGraphicFramePr>
          <p:nvPr/>
        </p:nvGraphicFramePr>
        <p:xfrm>
          <a:off x="8114030" y="2969895"/>
          <a:ext cx="2174240" cy="3123565"/>
        </p:xfrm>
        <a:graphic>
          <a:graphicData uri="http://schemas.openxmlformats.org/presentationml/2006/ole">
            <p:oleObj spid="_x0000_s69633" r:id="rId5" imgW="1389651" imgH="2001505" progId="">
              <p:embed/>
            </p:oleObj>
          </a:graphicData>
        </a:graphic>
      </p:graphicFrame>
      <p:pic>
        <p:nvPicPr>
          <p:cNvPr id="10" name="图片 9"/>
          <p:cNvPicPr>
            <a:picLocks noChangeAspect="1"/>
          </p:cNvPicPr>
          <p:nvPr/>
        </p:nvPicPr>
        <p:blipFill>
          <a:blip r:embed="rId6" cstate="print"/>
          <a:stretch>
            <a:fillRect/>
          </a:stretch>
        </p:blipFill>
        <p:spPr>
          <a:xfrm>
            <a:off x="4860924" y="3029985"/>
            <a:ext cx="2167255" cy="895350"/>
          </a:xfrm>
          <a:prstGeom prst="rect">
            <a:avLst/>
          </a:prstGeom>
        </p:spPr>
      </p:pic>
      <p:sp>
        <p:nvSpPr>
          <p:cNvPr id="4" name="文本框 3"/>
          <p:cNvSpPr txBox="1"/>
          <p:nvPr/>
        </p:nvSpPr>
        <p:spPr>
          <a:xfrm>
            <a:off x="579755" y="1753235"/>
            <a:ext cx="378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密度、空间利用率、间距</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3" name="文本框 1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50875" y="2250440"/>
            <a:ext cx="10587355" cy="442087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70000"/>
              </a:lnSpc>
              <a:spcBef>
                <a:spcPct val="0"/>
              </a:spcBef>
              <a:defRPr/>
            </a:pPr>
            <a:r>
              <a:rPr sz="2400" b="1" kern="0" dirty="0">
                <a:latin typeface="Times New Roman" panose="02020603050405020304" charset="0"/>
                <a:ea typeface="SimHei" panose="02010609060101010101" charset="-122"/>
              </a:rPr>
              <a:t>XeF</a:t>
            </a:r>
            <a:r>
              <a:rPr sz="2400" b="1" kern="0" baseline="-25000" dirty="0">
                <a:latin typeface="Times New Roman" panose="02020603050405020304" charset="0"/>
                <a:ea typeface="SimHei" panose="02010609060101010101" charset="-122"/>
              </a:rPr>
              <a:t>2</a:t>
            </a:r>
            <a:r>
              <a:rPr sz="2400" b="1" kern="0" dirty="0">
                <a:latin typeface="Times New Roman" panose="02020603050405020304" charset="0"/>
                <a:ea typeface="SimHei" panose="02010609060101010101" charset="-122"/>
              </a:rPr>
              <a:t>晶体属四方晶系，晶胞参数如图所示，晶胞棱边夹角均为90°。</a:t>
            </a:r>
            <a:r>
              <a:rPr sz="2400" b="1" kern="0" dirty="0">
                <a:gradFill>
                  <a:gsLst>
                    <a:gs pos="0">
                      <a:srgbClr val="14CD68"/>
                    </a:gs>
                    <a:gs pos="100000">
                      <a:srgbClr val="0B6E38"/>
                    </a:gs>
                  </a:gsLst>
                  <a:lin scaled="0"/>
                </a:gradFill>
                <a:latin typeface="Times New Roman" panose="02020603050405020304" charset="0"/>
                <a:ea typeface="SimHei" panose="02010609060101010101" charset="-122"/>
              </a:rPr>
              <a:t>以晶胞参数为单位长度建立的坐标系可以表示晶胞中各原子的位置，称为原子的分数坐标，</a:t>
            </a:r>
            <a:r>
              <a:rPr sz="2400" b="1" kern="0" dirty="0">
                <a:latin typeface="Times New Roman" panose="02020603050405020304" charset="0"/>
                <a:ea typeface="SimHei" panose="02010609060101010101" charset="-122"/>
              </a:rPr>
              <a:t>如A点原子的分数坐标为</a:t>
            </a:r>
            <a:r>
              <a:rPr lang="en-US" sz="2400" b="1" kern="0" dirty="0">
                <a:latin typeface="Times New Roman" panose="02020603050405020304" charset="0"/>
                <a:ea typeface="SimHei" panose="02010609060101010101" charset="-122"/>
              </a:rPr>
              <a:t>                 </a:t>
            </a:r>
            <a:r>
              <a:rPr sz="2400" b="1" kern="0" dirty="0">
                <a:latin typeface="Times New Roman" panose="02020603050405020304" charset="0"/>
                <a:ea typeface="SimHei" panose="02010609060101010101" charset="-122"/>
              </a:rPr>
              <a:t>。</a:t>
            </a:r>
            <a:r>
              <a:rPr sz="2400" b="1" kern="0" dirty="0" err="1">
                <a:latin typeface="Times New Roman" panose="02020603050405020304" charset="0"/>
                <a:ea typeface="SimHei" panose="02010609060101010101" charset="-122"/>
              </a:rPr>
              <a:t>已知Xe-F键长为rpm，则B点原子的分数坐标为</a:t>
            </a:r>
            <a:r>
              <a:rPr lang="en-US" sz="2400" b="1" kern="0" dirty="0">
                <a:latin typeface="Times New Roman" panose="02020603050405020304" charset="0"/>
                <a:ea typeface="SimHei" panose="02010609060101010101" charset="-122"/>
              </a:rPr>
              <a:t>___________</a:t>
            </a:r>
            <a:r>
              <a:rPr sz="2400" b="1" kern="0" dirty="0">
                <a:latin typeface="Times New Roman" panose="02020603050405020304" charset="0"/>
                <a:ea typeface="SimHei" panose="02010609060101010101" charset="-122"/>
              </a:rPr>
              <a:t>。</a:t>
            </a:r>
          </a:p>
        </p:txBody>
      </p:sp>
      <p:sp>
        <p:nvSpPr>
          <p:cNvPr id="14" name="文本框 13"/>
          <p:cNvSpPr txBox="1"/>
          <p:nvPr/>
        </p:nvSpPr>
        <p:spPr>
          <a:xfrm>
            <a:off x="579755" y="1753235"/>
            <a:ext cx="2511425" cy="460375"/>
          </a:xfrm>
          <a:prstGeom prst="rect">
            <a:avLst/>
          </a:prstGeom>
          <a:solidFill>
            <a:schemeClr val="accent3">
              <a:lumMod val="20000"/>
              <a:lumOff val="80000"/>
            </a:schemeClr>
          </a:solidFill>
        </p:spPr>
        <p:txBody>
          <a:bodyPr wrap="square">
            <a:spAutoFit/>
          </a:bodyPr>
          <a:lstStyle/>
          <a:p>
            <a:pPr algn="just"/>
            <a:r>
              <a:rPr lang="zh-CN" altLang="zh-CN" sz="2400" b="1" kern="100" dirty="0">
                <a:solidFill>
                  <a:srgbClr val="C00000"/>
                </a:solidFill>
                <a:latin typeface="Times New Roman" panose="02020603050405020304" charset="0"/>
                <a:ea typeface="SimHei" panose="02010609060101010101" charset="-122"/>
                <a:cs typeface="宋体" panose="02010600030101010101" pitchFamily="2" charset="-122"/>
              </a:rPr>
              <a:t>原子的分数坐标</a:t>
            </a:r>
          </a:p>
        </p:txBody>
      </p:sp>
      <p:pic>
        <p:nvPicPr>
          <p:cNvPr id="13" name="图片 12"/>
          <p:cNvPicPr>
            <a:picLocks noChangeAspect="1"/>
          </p:cNvPicPr>
          <p:nvPr/>
        </p:nvPicPr>
        <p:blipFill>
          <a:blip r:embed="rId4" cstate="print"/>
          <a:stretch>
            <a:fillRect/>
          </a:stretch>
        </p:blipFill>
        <p:spPr>
          <a:xfrm>
            <a:off x="5335269" y="3480435"/>
            <a:ext cx="1218565" cy="718820"/>
          </a:xfrm>
          <a:prstGeom prst="rect">
            <a:avLst/>
          </a:prstGeom>
        </p:spPr>
      </p:pic>
      <p:pic>
        <p:nvPicPr>
          <p:cNvPr id="16" name="图片 16"/>
          <p:cNvPicPr>
            <a:picLocks noChangeAspect="1" noChangeArrowheads="1"/>
          </p:cNvPicPr>
          <p:nvPr/>
        </p:nvPicPr>
        <p:blipFill>
          <a:blip r:embed="rId5" cstate="print">
            <a:lum bright="-20000" contrast="40000"/>
          </a:blip>
          <a:stretch>
            <a:fillRect/>
          </a:stretch>
        </p:blipFill>
        <p:spPr>
          <a:xfrm>
            <a:off x="8134350" y="4135120"/>
            <a:ext cx="2578735" cy="2421890"/>
          </a:xfrm>
          <a:prstGeom prst="rect">
            <a:avLst/>
          </a:prstGeom>
          <a:noFill/>
          <a:ln w="9525">
            <a:noFill/>
            <a:miter lim="800000"/>
          </a:ln>
        </p:spPr>
      </p:pic>
      <p:pic>
        <p:nvPicPr>
          <p:cNvPr id="15" name="图片 14"/>
          <p:cNvPicPr>
            <a:picLocks noChangeAspect="1"/>
          </p:cNvPicPr>
          <p:nvPr/>
        </p:nvPicPr>
        <p:blipFill>
          <a:blip r:embed="rId6" cstate="print"/>
          <a:stretch>
            <a:fillRect/>
          </a:stretch>
        </p:blipFill>
        <p:spPr>
          <a:xfrm>
            <a:off x="3117183" y="4135120"/>
            <a:ext cx="1133475" cy="557530"/>
          </a:xfrm>
          <a:prstGeom prst="rect">
            <a:avLst/>
          </a:prstGeom>
        </p:spPr>
      </p:pic>
      <p:sp>
        <p:nvSpPr>
          <p:cNvPr id="17" name="文本框 16"/>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8" name="文本框 17"/>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21" name="文本框 20"/>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ODRjOTRiZTc5OTdlODZhZWJmYjAzZDllOWZlNzI2NzcifQ=="/>
  <p:tag name="KSO_DOCER_TEMPLATE_OPEN_ONCE_MARK" val="1"/>
  <p:tag name="KSO_WPP_MARK_KEY" val="7f66eef5-cf61-46f6-a403-634bcf976a3e"/>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4.xml><?xml version="1.0" encoding="utf-8"?>
<p:tagLst xmlns:a="http://schemas.openxmlformats.org/drawingml/2006/main" xmlns:r="http://schemas.openxmlformats.org/officeDocument/2006/relationships" xmlns:p="http://schemas.openxmlformats.org/presentationml/2006/main">
  <p:tag name="KSO_WM_ASSEMBLE_CHIP_INDEX" val="f65cace338784585a316f3122a69fd03"/>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leftRight"/>
  <p:tag name="KSO_WM_TAG_VERSION" val="1.0"/>
  <p:tag name="KSO_WM_TEMPLATE_CATEGORY" val="chip"/>
  <p:tag name="KSO_WM_TEMPLATE_INDEX" val="20215020"/>
  <p:tag name="KSO_WM_UNIT_COMPATIBLE" val="0"/>
  <p:tag name="KSO_WM_UNIT_DEC_AREA_ID" val="b21c7aaadc904b5ea7d962ccd040bf64"/>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05.xml><?xml version="1.0" encoding="utf-8"?>
<p:tagLst xmlns:a="http://schemas.openxmlformats.org/drawingml/2006/main" xmlns:r="http://schemas.openxmlformats.org/officeDocument/2006/relationships" xmlns:p="http://schemas.openxmlformats.org/presentationml/2006/main">
  <p:tag name="KSO_WM_ASSEMBLE_CHIP_INDEX" val="14cfe4e0bb0643c59f24aa8f4dc9b834"/>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leftRight"/>
  <p:tag name="KSO_WM_TAG_VERSION" val="1.0"/>
  <p:tag name="KSO_WM_TEMPLATE_CATEGORY" val="chip"/>
  <p:tag name="KSO_WM_TEMPLATE_INDEX" val="20215020"/>
  <p:tag name="KSO_WM_UNIT_COMPATIBLE" val="0"/>
  <p:tag name="KSO_WM_UNIT_DEC_AREA_ID" val="6c0ca9b402f04d3a9c23a2783edb36a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06.xml><?xml version="1.0" encoding="utf-8"?>
<p:tagLst xmlns:a="http://schemas.openxmlformats.org/drawingml/2006/main" xmlns:r="http://schemas.openxmlformats.org/officeDocument/2006/relationships" xmlns:p="http://schemas.openxmlformats.org/presentationml/2006/main">
  <p:tag name="KSO_WM_ASSEMBLE_CHIP_INDEX" val="39e039bc1700447b8f5a7fe50ac2e5d3"/>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leftRight"/>
  <p:tag name="KSO_WM_TAG_VERSION" val="1.0"/>
  <p:tag name="KSO_WM_TEMPLATE_CATEGORY" val="chip"/>
  <p:tag name="KSO_WM_TEMPLATE_INDEX" val="20215020"/>
  <p:tag name="KSO_WM_UNIT_COMPATIBLE" val="0"/>
  <p:tag name="KSO_WM_UNIT_DEC_AREA_ID" val="2369b4771be847ec8cfd2042bed32af8"/>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3.xml><?xml version="1.0" encoding="utf-8"?>
<p:tagLst xmlns:a="http://schemas.openxmlformats.org/drawingml/2006/main" xmlns:r="http://schemas.openxmlformats.org/officeDocument/2006/relationships" xmlns:p="http://schemas.openxmlformats.org/presentationml/2006/main">
  <p:tag name="KSO_WM_ASSEMBLE_CHIP_INDEX" val="8eeca23323284b12b09dcc900ab580c6"/>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topBottom"/>
  <p:tag name="KSO_WM_TAG_VERSION" val="1.0"/>
  <p:tag name="KSO_WM_TEMPLATE_CATEGORY" val="chip"/>
  <p:tag name="KSO_WM_TEMPLATE_INDEX" val="20215020"/>
  <p:tag name="KSO_WM_UNIT_COMPATIBLE" val="0"/>
  <p:tag name="KSO_WM_UNIT_DEC_AREA_ID" val="9a582c96a1884900ab25bcd4ad2fcfea"/>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14.xml><?xml version="1.0" encoding="utf-8"?>
<p:tagLst xmlns:a="http://schemas.openxmlformats.org/drawingml/2006/main" xmlns:r="http://schemas.openxmlformats.org/officeDocument/2006/relationships" xmlns:p="http://schemas.openxmlformats.org/presentationml/2006/main">
  <p:tag name="KSO_WM_ASSEMBLE_CHIP_INDEX" val="99a1bc94b5ec46378e07ab8be366c54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topBottom"/>
  <p:tag name="KSO_WM_TAG_VERSION" val="1.0"/>
  <p:tag name="KSO_WM_TEMPLATE_CATEGORY" val="chip"/>
  <p:tag name="KSO_WM_TEMPLATE_INDEX" val="20215020"/>
  <p:tag name="KSO_WM_UNIT_COMPATIBLE" val="0"/>
  <p:tag name="KSO_WM_UNIT_DEC_AREA_ID" val="7fb6e06dadf5409ba5e4ef72dd72d1e9"/>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15.xml><?xml version="1.0" encoding="utf-8"?>
<p:tagLst xmlns:a="http://schemas.openxmlformats.org/drawingml/2006/main" xmlns:r="http://schemas.openxmlformats.org/officeDocument/2006/relationships" xmlns:p="http://schemas.openxmlformats.org/presentationml/2006/main">
  <p:tag name="KSO_WM_ASSEMBLE_CHIP_INDEX" val="3961de6266554bdca998cf3056a08218"/>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topBottom"/>
  <p:tag name="KSO_WM_TAG_VERSION" val="1.0"/>
  <p:tag name="KSO_WM_TEMPLATE_CATEGORY" val="chip"/>
  <p:tag name="KSO_WM_TEMPLATE_INDEX" val="20215020"/>
  <p:tag name="KSO_WM_UNIT_COMPATIBLE" val="0"/>
  <p:tag name="KSO_WM_UNIT_DEC_AREA_ID" val="fc842350a91d488bab8cbd2bef1b45ec"/>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22.xml><?xml version="1.0" encoding="utf-8"?>
<p:tagLst xmlns:a="http://schemas.openxmlformats.org/drawingml/2006/main" xmlns:r="http://schemas.openxmlformats.org/officeDocument/2006/relationships" xmlns:p="http://schemas.openxmlformats.org/presentationml/2006/main">
  <p:tag name="KSO_WM_ASSEMBLE_CHIP_INDEX" val="f403da270cde40ae8e249066dec5c49e"/>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bottomTop"/>
  <p:tag name="KSO_WM_TAG_VERSION" val="1.0"/>
  <p:tag name="KSO_WM_TEMPLATE_CATEGORY" val="chip"/>
  <p:tag name="KSO_WM_TEMPLATE_INDEX" val="20215020"/>
  <p:tag name="KSO_WM_UNIT_COMPATIBLE" val="0"/>
  <p:tag name="KSO_WM_UNIT_DEC_AREA_ID" val="ddad1f542fba4a0a9a8435fb33fa28fa"/>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23.xml><?xml version="1.0" encoding="utf-8"?>
<p:tagLst xmlns:a="http://schemas.openxmlformats.org/drawingml/2006/main" xmlns:r="http://schemas.openxmlformats.org/officeDocument/2006/relationships" xmlns:p="http://schemas.openxmlformats.org/presentationml/2006/main">
  <p:tag name="KSO_WM_ASSEMBLE_CHIP_INDEX" val="e826f06ccb944bf4ae60b214f7a01f1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bottomTop"/>
  <p:tag name="KSO_WM_TAG_VERSION" val="1.0"/>
  <p:tag name="KSO_WM_TEMPLATE_CATEGORY" val="chip"/>
  <p:tag name="KSO_WM_TEMPLATE_INDEX" val="20215020"/>
  <p:tag name="KSO_WM_UNIT_COMPATIBLE" val="0"/>
  <p:tag name="KSO_WM_UNIT_DEC_AREA_ID" val="7f62c1a4f08a4b7788e5c87737e763ae"/>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24.xml><?xml version="1.0" encoding="utf-8"?>
<p:tagLst xmlns:a="http://schemas.openxmlformats.org/drawingml/2006/main" xmlns:r="http://schemas.openxmlformats.org/officeDocument/2006/relationships" xmlns:p="http://schemas.openxmlformats.org/presentationml/2006/main">
  <p:tag name="KSO_WM_ASSEMBLE_CHIP_INDEX" val="943d4dc785e84282824f3a63469f8ddf"/>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bottomTop"/>
  <p:tag name="KSO_WM_TAG_VERSION" val="1.0"/>
  <p:tag name="KSO_WM_TEMPLATE_CATEGORY" val="chip"/>
  <p:tag name="KSO_WM_TEMPLATE_INDEX" val="20215020"/>
  <p:tag name="KSO_WM_UNIT_COMPATIBLE" val="0"/>
  <p:tag name="KSO_WM_UNIT_DEC_AREA_ID" val="3df12600d79c49888ac14c797f4de3df"/>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31.xml><?xml version="1.0" encoding="utf-8"?>
<p:tagLst xmlns:a="http://schemas.openxmlformats.org/drawingml/2006/main" xmlns:r="http://schemas.openxmlformats.org/officeDocument/2006/relationships" xmlns:p="http://schemas.openxmlformats.org/presentationml/2006/main">
  <p:tag name="KSO_WM_ASSEMBLE_CHIP_INDEX" val="140abd7b09e544f3abb9c3ab02871f54"/>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navigation"/>
  <p:tag name="KSO_WM_TAG_VERSION" val="1.0"/>
  <p:tag name="KSO_WM_TEMPLATE_CATEGORY" val="chip"/>
  <p:tag name="KSO_WM_TEMPLATE_INDEX" val="20215020"/>
  <p:tag name="KSO_WM_UNIT_COMPATIBLE" val="0"/>
  <p:tag name="KSO_WM_UNIT_DEC_AREA_ID" val="76384e2edc6148358540ce908fcd996e"/>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32.xml><?xml version="1.0" encoding="utf-8"?>
<p:tagLst xmlns:a="http://schemas.openxmlformats.org/drawingml/2006/main" xmlns:r="http://schemas.openxmlformats.org/officeDocument/2006/relationships" xmlns:p="http://schemas.openxmlformats.org/presentationml/2006/main">
  <p:tag name="KSO_WM_ASSEMBLE_CHIP_INDEX" val="0ff935274d044ea98850e50d0ded08f5"/>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navigation"/>
  <p:tag name="KSO_WM_TAG_VERSION" val="1.0"/>
  <p:tag name="KSO_WM_TEMPLATE_CATEGORY" val="chip"/>
  <p:tag name="KSO_WM_TEMPLATE_INDEX" val="20215020"/>
  <p:tag name="KSO_WM_UNIT_COMPATIBLE" val="0"/>
  <p:tag name="KSO_WM_UNIT_DEC_AREA_ID" val="d14dc1f413d44f80b9fc624b70d0f3e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33.xml><?xml version="1.0" encoding="utf-8"?>
<p:tagLst xmlns:a="http://schemas.openxmlformats.org/drawingml/2006/main" xmlns:r="http://schemas.openxmlformats.org/officeDocument/2006/relationships" xmlns:p="http://schemas.openxmlformats.org/presentationml/2006/main">
  <p:tag name="KSO_WM_ASSEMBLE_CHIP_INDEX" val="abf1a33db0684fdc87c3dd58a5e75e65"/>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navigation"/>
  <p:tag name="KSO_WM_TAG_VERSION" val="1.0"/>
  <p:tag name="KSO_WM_TEMPLATE_CATEGORY" val="chip"/>
  <p:tag name="KSO_WM_TEMPLATE_INDEX" val="20215020"/>
  <p:tag name="KSO_WM_UNIT_COMPATIBLE" val="0"/>
  <p:tag name="KSO_WM_UNIT_DEC_AREA_ID" val="3bde42022f25451fa4b3d7271064777b"/>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42.xml><?xml version="1.0" encoding="utf-8"?>
<p:tagLst xmlns:a="http://schemas.openxmlformats.org/drawingml/2006/main" xmlns:r="http://schemas.openxmlformats.org/officeDocument/2006/relationships" xmlns:p="http://schemas.openxmlformats.org/presentationml/2006/main">
  <p:tag name="KSO_WM_ASSEMBLE_CHIP_INDEX" val="bbe6f88858854bf1be9a427fa9bdb155"/>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belt"/>
  <p:tag name="KSO_WM_TAG_VERSION" val="1.0"/>
  <p:tag name="KSO_WM_TEMPLATE_CATEGORY" val="chip"/>
  <p:tag name="KSO_WM_TEMPLATE_INDEX" val="20215020"/>
  <p:tag name="KSO_WM_UNIT_COMPATIBLE" val="0"/>
  <p:tag name="KSO_WM_UNIT_DEC_AREA_ID" val="45f3b07fad5743668d394feecce4fddc"/>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43.xml><?xml version="1.0" encoding="utf-8"?>
<p:tagLst xmlns:a="http://schemas.openxmlformats.org/drawingml/2006/main" xmlns:r="http://schemas.openxmlformats.org/officeDocument/2006/relationships" xmlns:p="http://schemas.openxmlformats.org/presentationml/2006/main">
  <p:tag name="KSO_WM_ASSEMBLE_CHIP_INDEX" val="d07dfb7485444f78a2f4234af2ee19d0"/>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belt"/>
  <p:tag name="KSO_WM_TAG_VERSION" val="1.0"/>
  <p:tag name="KSO_WM_TEMPLATE_CATEGORY" val="chip"/>
  <p:tag name="KSO_WM_TEMPLATE_INDEX" val="20215020"/>
  <p:tag name="KSO_WM_UNIT_COMPATIBLE" val="0"/>
  <p:tag name="KSO_WM_UNIT_DEC_AREA_ID" val="2fab68ff08214ef9b56641b736fd38f7"/>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44.xml><?xml version="1.0" encoding="utf-8"?>
<p:tagLst xmlns:a="http://schemas.openxmlformats.org/drawingml/2006/main" xmlns:r="http://schemas.openxmlformats.org/officeDocument/2006/relationships" xmlns:p="http://schemas.openxmlformats.org/presentationml/2006/main">
  <p:tag name="KSO_WM_ASSEMBLE_CHIP_INDEX" val="a61ce7ff5a6d456582c269bd7694e60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belt"/>
  <p:tag name="KSO_WM_TAG_VERSION" val="1.0"/>
  <p:tag name="KSO_WM_TEMPLATE_CATEGORY" val="chip"/>
  <p:tag name="KSO_WM_TEMPLATE_INDEX" val="20215020"/>
  <p:tag name="KSO_WM_UNIT_COMPATIBLE" val="0"/>
  <p:tag name="KSO_WM_UNIT_DEC_AREA_ID" val="14934d4df72e499f8f3694908fefb826"/>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SLIDE_BACKGROUND_TYPE" val="general"/>
  <p:tag name="KSO_WM_SLIDE_BK_DARK_LIGHT" val="2"/>
  <p:tag name="KSO_WM_SLIDE_ID" val="custom20215020_1"/>
  <p:tag name="KSO_WM_SLIDE_INDEX" val="1"/>
  <p:tag name="KSO_WM_SLIDE_ITEM_CNT" val="0"/>
  <p:tag name="KSO_WM_SLIDE_LAYOUT" val="a_b_f"/>
  <p:tag name="KSO_WM_SLIDE_LAYOUT_CNT" val="1_1_1"/>
  <p:tag name="KSO_WM_SLIDE_LAYOUT_INFO" val="{&quot;id&quot;:&quot;2020-11-11T09:32:55&quot;,&quot;maxSize&quot;:{&quot;size1&quot;:33.623340747974538},&quot;minSize&quot;:{&quot;size1&quot;:26.523340747974537},&quot;normalSize&quot;:{&quot;size1&quot;:33.623340747974538},&quot;subLayout&quot;:[{&quot;id&quot;:&quot;2020-11-11T09:32:55&quot;,&quot;margin&quot;:{&quot;bottom&quot;:0.16466294229030609,&quot;left&quot;:5.3140788078308105,&quot;right&quot;:5.3068466186523438,&quot;top&quot;:2.8221666812896729},&quot;type&quot;:0},{&quot;id&quot;:&quot;2020-11-11T09:32:55&quot;,&quot;maxSize&quot;:{&quot;size1&quot;:32.249701545248755},&quot;minSize&quot;:{&quot;size1&quot;:19.849701545248752},&quot;normalSize&quot;:{&quot;size1&quot;:19.849701545248752},&quot;subLayout&quot;:[{&quot;id&quot;:&quot;2020-11-11T09:32:55&quot;,&quot;margin&quot;:{&quot;bottom&quot;:0.11683502048254013,&quot;left&quot;:5.3140788078308105,&quot;right&quot;:5.3068466186523438,&quot;top&quot;:0.071698114275932312},&quot;type&quot;:0},{&quot;id&quot;:&quot;2020-11-11T09:32:55&quot;,&quot;margin&quot;:{&quot;bottom&quot;:2.8221719264984131,&quot;left&quot;:5.3140788078308105,&quot;right&quot;:5.3068466186523438,&quot;top&quot;:0.11952608078718185},&quot;type&quot;:0}],&quot;type&quot;:0}],&quot;type&quot;:0}"/>
  <p:tag name="KSO_WM_SLIDE_POSITION" val="130*79"/>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aa41e40f63d42c4847739d"/>
  <p:tag name="KSO_WM_TEMPLATE_ASSEMBLE_XID" val="5fab3f17b46e6ebd99076d0a"/>
  <p:tag name="KSO_WM_TEMPLATE_CATEGORY" val="custom"/>
  <p:tag name="KSO_WM_TEMPLATE_COLOR_TYPE" val="1"/>
  <p:tag name="KSO_WM_TEMPLATE_INDEX" val="20215020"/>
  <p:tag name="KSO_WM_TEMPLATE_MASTER_THUMB_INDEX" val="13"/>
  <p:tag name="KSO_WM_TEMPLATE_MASTER_TYPE" val="1"/>
  <p:tag name="KSO_WM_TEMPLATE_SUBCATEGORY" val="21"/>
  <p:tag name="KSO_WM_TEMPLATE_THUMBS_INDEX" val="1、7、13、14、15、47"/>
</p:tagLst>
</file>

<file path=ppt/tags/tag151.xml><?xml version="1.0" encoding="utf-8"?>
<p:tagLst xmlns:a="http://schemas.openxmlformats.org/drawingml/2006/main" xmlns:r="http://schemas.openxmlformats.org/officeDocument/2006/relationships" xmlns:p="http://schemas.openxmlformats.org/presentationml/2006/main">
  <p:tag name="KSO_WM_ASSEMBLE_CHIP_INDEX" val="b8151b03d5a74b25b89a13aaa8004e45"/>
  <p:tag name="KSO_WM_BEAUTIFY_FLAG" val="#wm#"/>
  <p:tag name="KSO_WM_CHIP_FILLAREA_FILL_RULE" val="{&quot;fill_align&quot;:&quot;cm&quot;,&quot;fill_mode&quot;:&quot;adaptive&quot;,&quot;sacle_strategy&quot;:&quot;smart&quot;}"/>
  <p:tag name="KSO_WM_CHIP_GROUPID" val="5eccc115ec5f7d17b1744893"/>
  <p:tag name="KSO_WM_CHIP_XID" val="5eccc10bec5f7d17b1744890"/>
  <p:tag name="KSO_WM_TAG_VERSION" val="1.0"/>
  <p:tag name="KSO_WM_TEMPLATE_CATEGORY" val="custom"/>
  <p:tag name="KSO_WM_TEMPLATE_INDEX" val="20215020"/>
  <p:tag name="KSO_WM_UNIT_BLOCK" val="0"/>
  <p:tag name="KSO_WM_UNIT_COMPATIBLE" val="0"/>
  <p:tag name="KSO_WM_UNIT_DEC_AREA_ID" val="820b359ba1854bd3a15824d026f41afc"/>
  <p:tag name="KSO_WM_UNIT_DEFAULT_FONT" val="18;24;2"/>
  <p:tag name="KSO_WM_UNIT_DIAGRAM_ISNUMVISUAL" val="0"/>
  <p:tag name="KSO_WM_UNIT_DIAGRAM_ISREFERUNIT" val="0"/>
  <p:tag name="KSO_WM_UNIT_HIGHLIGHT" val="0"/>
  <p:tag name="KSO_WM_UNIT_ID" val="custom20215020_1*b*1"/>
  <p:tag name="KSO_WM_UNIT_INDEX" val="1"/>
  <p:tag name="KSO_WM_UNIT_ISCONTENTSTITLE" val="0"/>
  <p:tag name="KSO_WM_UNIT_ISNUMDGMTITLE" val="0"/>
  <p:tag name="KSO_WM_UNIT_LAYERLEVEL" val="1"/>
  <p:tag name="KSO_WM_UNIT_NOCLEAR" val="0"/>
  <p:tag name="KSO_WM_UNIT_PRESET_TEXT" val="单/击/此/处/添/加/副/标/题/内/容"/>
  <p:tag name="KSO_WM_UNIT_TEXT_FILL_FORE_SCHEMECOLOR_INDEX" val="13"/>
  <p:tag name="KSO_WM_UNIT_TEXT_FILL_FORE_SCHEMECOLOR_INDEX_BRIGHTNESS" val="0.35"/>
  <p:tag name="KSO_WM_UNIT_TEXT_FILL_TYPE" val="1"/>
  <p:tag name="KSO_WM_UNIT_TYPE" val="b"/>
  <p:tag name="KSO_WM_UNIT_VALUE" val="64"/>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ζ10ζ11ζ2ζ3ζ4ζ5ζ6ζ7ζ8ζ9-1"/>
  <p:tag name="KSO_WM_TAG_VERSION" val="1.0"/>
  <p:tag name="KSO_WM_TEMPLATE_CATEGORY" val="crop"/>
  <p:tag name="KSO_WM_TEMPLATE_INDEX" val="20201177"/>
  <p:tag name="KSO_WM_UNIT_COMPATIBLE" val="0"/>
  <p:tag name="KSO_WM_UNIT_DIAGRAM_ISNUMVISUAL" val="0"/>
  <p:tag name="KSO_WM_UNIT_DIAGRAM_ISREFERUNIT" val="0"/>
  <p:tag name="KSO_WM_UNIT_HIGHLIGHT" val="0"/>
  <p:tag name="KSO_WM_UNIT_ID" val="crop20201177_1*i*1"/>
  <p:tag name="KSO_WM_UNIT_INDEX" val="1"/>
  <p:tag name="KSO_WM_UNIT_LAYERLEVEL" val="1"/>
  <p:tag name="KSO_WM_UNIT_TYPE" val="i"/>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31"/>
  <p:tag name="KSO_WM_BLIP_RECT_LEFT" val="0"/>
  <p:tag name="KSO_WM_BLIP_RECT_RIGHT" val="-317"/>
  <p:tag name="KSO_WM_BLIP_RECT_TOP" val="-131"/>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11"/>
  <p:tag name="KSO_WM_UNIT_INDEX" val="1_1_11"/>
  <p:tag name="KSO_WM_UNIT_LAYERLEVEL" val="1_1_1"/>
  <p:tag name="KSO_WM_UNIT_TYPE" val="ζ_h_d"/>
  <p:tag name="KSO_WM_UNIT_VALUE" val="443*511"/>
  <p:tag name="PICTUREFILLRANGE" val="75ff6261-9cbf-4cb2-8a14-9f346994ef62"/>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5"/>
  <p:tag name="KSO_WM_BLIP_RECT_LEFT" val="0"/>
  <p:tag name="KSO_WM_BLIP_RECT_RIGHT" val="-317"/>
  <p:tag name="KSO_WM_BLIP_RECT_TOP" val="-236"/>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1"/>
  <p:tag name="KSO_WM_UNIT_INDEX" val="1_1_1"/>
  <p:tag name="KSO_WM_UNIT_LAYERLEVEL" val="1_1_1"/>
  <p:tag name="KSO_WM_UNIT_TYPE" val="ζ_h_d"/>
  <p:tag name="KSO_WM_UNIT_VALUE" val="443*511"/>
  <p:tag name="PICTUREFILLRANGE" val="75ff6261-9cbf-4cb2-8a14-9f346994ef62"/>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84"/>
  <p:tag name="KSO_WM_BLIP_RECT_LEFT" val="-79"/>
  <p:tag name="KSO_WM_BLIP_RECT_RIGHT" val="-238"/>
  <p:tag name="KSO_WM_BLIP_RECT_TOP" val="-78"/>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2"/>
  <p:tag name="KSO_WM_UNIT_INDEX" val="1_1_2"/>
  <p:tag name="KSO_WM_UNIT_LAYERLEVEL" val="1_1_1"/>
  <p:tag name="KSO_WM_UNIT_TYPE" val="ζ_h_d"/>
  <p:tag name="KSO_WM_UNIT_VALUE" val="443*511"/>
  <p:tag name="PICTUREFILLRANGE" val="75ff6261-9cbf-4cb2-8a14-9f346994ef62"/>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78"/>
  <p:tag name="KSO_WM_BLIP_RECT_LEFT" val="-79"/>
  <p:tag name="KSO_WM_BLIP_RECT_RIGHT" val="-238"/>
  <p:tag name="KSO_WM_BLIP_RECT_TOP" val="-184"/>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3"/>
  <p:tag name="KSO_WM_UNIT_INDEX" val="1_1_3"/>
  <p:tag name="KSO_WM_UNIT_LAYERLEVEL" val="1_1_1"/>
  <p:tag name="KSO_WM_UNIT_TYPE" val="ζ_h_d"/>
  <p:tag name="KSO_WM_UNIT_VALUE" val="443*511"/>
  <p:tag name="PICTUREFILLRANGE" val="75ff6261-9cbf-4cb2-8a14-9f346994ef62"/>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36"/>
  <p:tag name="KSO_WM_BLIP_RECT_LEFT" val="-159"/>
  <p:tag name="KSO_WM_BLIP_RECT_RIGHT" val="-159"/>
  <p:tag name="KSO_WM_BLIP_RECT_TOP" val="-25"/>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4"/>
  <p:tag name="KSO_WM_UNIT_INDEX" val="1_1_4"/>
  <p:tag name="KSO_WM_UNIT_LAYERLEVEL" val="1_1_1"/>
  <p:tag name="KSO_WM_UNIT_TYPE" val="ζ_h_d"/>
  <p:tag name="KSO_WM_UNIT_VALUE" val="443*511"/>
  <p:tag name="PICTUREFILLRANGE" val="75ff6261-9cbf-4cb2-8a14-9f346994ef62"/>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31"/>
  <p:tag name="KSO_WM_BLIP_RECT_LEFT" val="-159"/>
  <p:tag name="KSO_WM_BLIP_RECT_RIGHT" val="-159"/>
  <p:tag name="KSO_WM_BLIP_RECT_TOP" val="-131"/>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5"/>
  <p:tag name="KSO_WM_UNIT_INDEX" val="1_1_5"/>
  <p:tag name="KSO_WM_UNIT_LAYERLEVEL" val="1_1_1"/>
  <p:tag name="KSO_WM_UNIT_TYPE" val="ζ_h_d"/>
  <p:tag name="KSO_WM_UNIT_VALUE" val="443*511"/>
  <p:tag name="PICTUREFILLRANGE" val="75ff6261-9cbf-4cb2-8a14-9f346994ef62"/>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5"/>
  <p:tag name="KSO_WM_BLIP_RECT_LEFT" val="-159"/>
  <p:tag name="KSO_WM_BLIP_RECT_RIGHT" val="-159"/>
  <p:tag name="KSO_WM_BLIP_RECT_TOP" val="-236"/>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6"/>
  <p:tag name="KSO_WM_UNIT_INDEX" val="1_1_6"/>
  <p:tag name="KSO_WM_UNIT_LAYERLEVEL" val="1_1_1"/>
  <p:tag name="KSO_WM_UNIT_TYPE" val="ζ_h_d"/>
  <p:tag name="KSO_WM_UNIT_VALUE" val="443*511"/>
  <p:tag name="PICTUREFILLRANGE" val="75ff6261-9cbf-4cb2-8a14-9f346994ef62"/>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84"/>
  <p:tag name="KSO_WM_BLIP_RECT_LEFT" val="-238"/>
  <p:tag name="KSO_WM_BLIP_RECT_RIGHT" val="-79"/>
  <p:tag name="KSO_WM_BLIP_RECT_TOP" val="-78"/>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7"/>
  <p:tag name="KSO_WM_UNIT_INDEX" val="1_1_7"/>
  <p:tag name="KSO_WM_UNIT_LAYERLEVEL" val="1_1_1"/>
  <p:tag name="KSO_WM_UNIT_TYPE" val="ζ_h_d"/>
  <p:tag name="KSO_WM_UNIT_VALUE" val="442*511"/>
  <p:tag name="PICTUREFILLRANGE" val="75ff6261-9cbf-4cb2-8a14-9f346994ef62"/>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78"/>
  <p:tag name="KSO_WM_BLIP_RECT_LEFT" val="-238"/>
  <p:tag name="KSO_WM_BLIP_RECT_RIGHT" val="-79"/>
  <p:tag name="KSO_WM_BLIP_RECT_TOP" val="-184"/>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8"/>
  <p:tag name="KSO_WM_UNIT_INDEX" val="1_1_8"/>
  <p:tag name="KSO_WM_UNIT_LAYERLEVEL" val="1_1_1"/>
  <p:tag name="KSO_WM_UNIT_TYPE" val="ζ_h_d"/>
  <p:tag name="KSO_WM_UNIT_VALUE" val="442*511"/>
  <p:tag name="PICTUREFILLRANGE" val="75ff6261-9cbf-4cb2-8a14-9f346994ef62"/>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31"/>
  <p:tag name="KSO_WM_BLIP_RECT_LEFT" val="-318"/>
  <p:tag name="KSO_WM_BLIP_RECT_RIGHT" val="0"/>
  <p:tag name="KSO_WM_BLIP_RECT_TOP" val="-131"/>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9"/>
  <p:tag name="KSO_WM_UNIT_INDEX" val="1_1_9"/>
  <p:tag name="KSO_WM_UNIT_LAYERLEVEL" val="1_1_1"/>
  <p:tag name="KSO_WM_UNIT_TYPE" val="ζ_h_d"/>
  <p:tag name="KSO_WM_UNIT_VALUE" val="443*511"/>
  <p:tag name="PICTUREFILLRANGE" val="75ff6261-9cbf-4cb2-8a14-9f346994ef62"/>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37"/>
  <p:tag name="KSO_WM_BLIP_RECT_LEFT" val="-318"/>
  <p:tag name="KSO_WM_BLIP_RECT_RIGHT" val="0"/>
  <p:tag name="KSO_WM_BLIP_RECT_TOP" val="-25"/>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10"/>
  <p:tag name="KSO_WM_UNIT_INDEX" val="1_1_10"/>
  <p:tag name="KSO_WM_UNIT_LAYERLEVEL" val="1_1_1"/>
  <p:tag name="KSO_WM_UNIT_TYPE" val="ζ_h_d"/>
  <p:tag name="KSO_WM_UNIT_VALUE" val="442*511"/>
  <p:tag name="PICTUREFILLRANGE" val="75ff6261-9cbf-4cb2-8a14-9f346994ef62"/>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2.xml><?xml version="1.0" encoding="utf-8"?>
<p:tagLst xmlns:a="http://schemas.openxmlformats.org/drawingml/2006/main" xmlns:r="http://schemas.openxmlformats.org/officeDocument/2006/relationships" xmlns:p="http://schemas.openxmlformats.org/presentationml/2006/main">
  <p:tag name="KSO_WM_UNIT_TABLE_BEAUTIFY" val="smartTable{c0fc472b-2b28-4f54-b55c-ad032b1640b2}"/>
  <p:tag name="TABLE_ENDDRAG_ORIGIN_RECT" val="326*145"/>
  <p:tag name="TABLE_ENDDRAG_RECT" val="128*353*326*145"/>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endPage&quot;],&quot;aspect_ratio&quot;:&quot;16:9&quot;}"/>
  <p:tag name="KSO_WM_CHIP_XID" val="5ec34a930ac41c4a0a525d3e"/>
  <p:tag name="KSO_WM_SLIDE_BACKGROUND_TYPE" val="general"/>
  <p:tag name="KSO_WM_SLIDE_BK_DARK_LIGHT" val="2"/>
  <p:tag name="KSO_WM_SLIDE_ID" val="custom20215020_47"/>
  <p:tag name="KSO_WM_SLIDE_INDEX" val="47"/>
  <p:tag name="KSO_WM_SLIDE_ITEM_CNT" val="0"/>
  <p:tag name="KSO_WM_SLIDE_LAYOUT" val="a_f"/>
  <p:tag name="KSO_WM_SLIDE_LAYOUT_CNT" val="1_1"/>
  <p:tag name="KSO_WM_SLIDE_LAYOUT_INFO" val="{&quot;id&quot;:&quot;2020-11-11T09:33:03&quot;,&quot;maxSize&quot;:{&quot;size1&quot;:50.191049420392069},&quot;minSize&quot;:{&quot;size1&quot;:38.291049420392063},&quot;normalSize&quot;:{&quot;size1&quot;:44.891049420392072},&quot;subLayout&quot;:[{&quot;id&quot;:&quot;2020-11-11T09:33:03&quot;,&quot;margin&quot;:{&quot;bottom&quot;:0.25587353110313416,&quot;left&quot;:4.5896391868591309,&quot;right&quot;:4.5824065208435059,&quot;top&quot;:4.9621210098266602},&quot;type&quot;:0},{&quot;id&quot;:&quot;2020-11-11T09:33:03&quot;,&quot;margin&quot;:{&quot;bottom&quot;:4.9621267318725586,&quot;left&quot;:4.5896391868591309,&quot;right&quot;:4.5824065208435059,&quot;top&quot;:0.2944597601890564},&quot;type&quot;:0}],&quot;type&quot;:0}"/>
  <p:tag name="KSO_WM_SLIDE_POSITION" val="130*79"/>
  <p:tag name="KSO_WM_SLIDE_SIZE" val="700*380"/>
  <p:tag name="KSO_WM_SLIDE_SUBTYPE" val="pureTxt"/>
  <p:tag name="KSO_WM_SLIDE_SUPPORT_FEATURE_TYPE" val="0"/>
  <p:tag name="KSO_WM_SLIDE_TYPE" val="endPage"/>
  <p:tag name="KSO_WM_SPECIAL_SOURCE" val="bdnull"/>
  <p:tag name="KSO_WM_TAG_VERSION" val="1.0"/>
  <p:tag name="KSO_WM_TEMPLATE_ASSEMBLE_GROUPID" val="5faa41e40f63d42c4847739d"/>
  <p:tag name="KSO_WM_TEMPLATE_ASSEMBLE_XID" val="5fab3f17b46e6ebd99076d12"/>
  <p:tag name="KSO_WM_TEMPLATE_CATEGORY" val="custom"/>
  <p:tag name="KSO_WM_TEMPLATE_COLOR_TYPE" val="1"/>
  <p:tag name="KSO_WM_TEMPLATE_INDEX" val="20215020"/>
  <p:tag name="KSO_WM_TEMPLATE_MASTER_TYPE" val="1"/>
  <p:tag name="KSO_WM_TEMPLATE_SUBCATEGORY" val="21"/>
</p:tagLst>
</file>

<file path=ppt/tags/tag208.xml><?xml version="1.0" encoding="utf-8"?>
<p:tagLst xmlns:a="http://schemas.openxmlformats.org/drawingml/2006/main" xmlns:r="http://schemas.openxmlformats.org/officeDocument/2006/relationships" xmlns:p="http://schemas.openxmlformats.org/presentationml/2006/main">
  <p:tag name="KSO_WM_ASSEMBLE_CHIP_INDEX" val="ec5be99acbce4758b3eaf20c51969ed6"/>
  <p:tag name="KSO_WM_BEAUTIFY_FLAG" val="#wm#"/>
  <p:tag name="KSO_WM_CHIP_FILLAREA_FILL_RULE" val="{&quot;fill_align&quot;:&quot;cm&quot;,&quot;fill_mode&quot;:&quot;adaptive&quot;,&quot;sacle_strategy&quot;:&quot;smart&quot;}"/>
  <p:tag name="KSO_WM_CHIP_GROUPID" val="5ebdf5a90ac41c4a0a525507"/>
  <p:tag name="KSO_WM_CHIP_XID" val="5ebdf5a90ac41c4a0a525508"/>
  <p:tag name="KSO_WM_TAG_VERSION" val="1.0"/>
  <p:tag name="KSO_WM_TEMPLATE_CATEGORY" val="custom"/>
  <p:tag name="KSO_WM_TEMPLATE_INDEX" val="20215020"/>
  <p:tag name="KSO_WM_UNIT_BLOCK" val="0"/>
  <p:tag name="KSO_WM_UNIT_COMPATIBLE" val="0"/>
  <p:tag name="KSO_WM_UNIT_DEC_AREA_ID" val="82b7c928a14848fb99d4b9a7b154c5c2"/>
  <p:tag name="KSO_WM_UNIT_DEFAULT_FONT" val="24;80;4"/>
  <p:tag name="KSO_WM_UNIT_DIAGRAM_ISNUMVISUAL" val="0"/>
  <p:tag name="KSO_WM_UNIT_DIAGRAM_ISREFERUNIT" val="0"/>
  <p:tag name="KSO_WM_UNIT_HIGHLIGHT" val="0"/>
  <p:tag name="KSO_WM_UNIT_ID" val="custom20215020_47*a*1"/>
  <p:tag name="KSO_WM_UNIT_INDEX" val="1"/>
  <p:tag name="KSO_WM_UNIT_ISCONTENTSTITLE" val="0"/>
  <p:tag name="KSO_WM_UNIT_ISNUMDGMTITLE" val="0"/>
  <p:tag name="KSO_WM_UNIT_LAYERLEVEL" val="1"/>
  <p:tag name="KSO_WM_UNIT_NOCLEAR" val="1"/>
  <p:tag name="KSO_WM_UNIT_PRESET_TEXT" val="THANKS"/>
  <p:tag name="KSO_WM_UNIT_TEXT_FILL_FORE_SCHEMECOLOR_INDEX" val="13"/>
  <p:tag name="KSO_WM_UNIT_TEXT_FILL_FORE_SCHEMECOLOR_INDEX_BRIGHTNESS" val="0.15"/>
  <p:tag name="KSO_WM_UNIT_TEXT_FILL_TYPE" val="1"/>
  <p:tag name="KSO_WM_UNIT_TYPE" val="a"/>
  <p:tag name="KSO_WM_UNIT_VALUE" val="10"/>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15020"/>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15020"/>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Lst>
</file>

<file path=ppt/tags/tag66.xml><?xml version="1.0" encoding="utf-8"?>
<p:tagLst xmlns:a="http://schemas.openxmlformats.org/drawingml/2006/main" xmlns:r="http://schemas.openxmlformats.org/officeDocument/2006/relationships" xmlns:p="http://schemas.openxmlformats.org/presentationml/2006/main">
  <p:tag name="KSO_WM_ASSEMBLE_CHIP_INDEX" val="95d9a1865a2c4a05b9ede80102b9d307"/>
  <p:tag name="KSO_WM_BEAUTIFY_FLAG" val="#wm#"/>
  <p:tag name="KSO_WM_CHIP_FILLAREA_FILL_RULE" val="{&quot;fill_align&quot;:&quot;cm&quot;,&quot;fill_effect&quot;:[],&quot;fill_mode&quot;:&quot;adaptive&quot;,&quot;sacle_strategy&quot;:&quot;stretch&quot;}"/>
  <p:tag name="KSO_WM_CHIP_GROUPID" val="5faa41e40f63d42c4847739d"/>
  <p:tag name="KSO_WM_CHIP_XID" val="5faa41e40f63d42c4847739e"/>
  <p:tag name="KSO_WM_TAG_VERSION" val="1.0"/>
  <p:tag name="KSO_WM_TEMPLATE_CATEGORY" val="chip"/>
  <p:tag name="KSO_WM_TEMPLATE_INDEX" val="20215020"/>
  <p:tag name="KSO_WM_UNIT_COMPATIBLE" val="0"/>
  <p:tag name="KSO_WM_UNIT_DEC_AREA_ID" val="0b847ab448dd416eab65bf9d2e5fa27a"/>
  <p:tag name="KSO_WM_UNIT_DEC_CHANGEPICRESERVED" val="1"/>
  <p:tag name="KSO_WM_UNIT_DEC_SUPPORTCHANGEPIC" val="0"/>
  <p:tag name="KSO_WM_UNIT_DECORATE_INFO" val=""/>
  <p:tag name="KSO_WM_UNIT_DIAGRAM_ISNUMVISUAL" val="0"/>
  <p:tag name="KSO_WM_UNIT_DIAGRAM_ISREFERUNIT" val="0"/>
  <p:tag name="KSO_WM_UNIT_HIGHLIGHT" val="0"/>
  <p:tag name="KSO_WM_UNIT_ID" val="chip20215020_1*i*1"/>
  <p:tag name="KSO_WM_UNIT_INDEX" val="1"/>
  <p:tag name="KSO_WM_UNIT_LAYERLEVEL" val="1"/>
  <p:tag name="KSO_WM_UNIT_SM_LIMIT_TYPE" val=""/>
  <p:tag name="KSO_WM_UNIT_SUBTYPE" val="u"/>
  <p:tag name="KSO_WM_UNIT_TYPE" val="i"/>
</p:tagLst>
</file>

<file path=ppt/tags/tag67.xml><?xml version="1.0" encoding="utf-8"?>
<p:tagLst xmlns:a="http://schemas.openxmlformats.org/drawingml/2006/main" xmlns:r="http://schemas.openxmlformats.org/officeDocument/2006/relationships" xmlns:p="http://schemas.openxmlformats.org/presentationml/2006/main">
  <p:tag name="KSO_WM_ASSEMBLE_CHIP_INDEX" val="b8151b03d5a74b25b89a13aaa8004e45"/>
  <p:tag name="KSO_WM_BEAUTIFY_FLAG" val="#wm#"/>
  <p:tag name="KSO_WM_CHIP_FILLAREA_FILL_RULE" val="{&quot;fill_align&quot;:&quot;cm&quot;,&quot;fill_mode&quot;:&quot;adaptive&quot;,&quot;sacle_strategy&quot;:&quot;smart&quot;}"/>
  <p:tag name="KSO_WM_CHIP_GROUPID" val="5eccc115ec5f7d17b1744893"/>
  <p:tag name="KSO_WM_CHIP_XID" val="5eccc10bec5f7d17b1744890"/>
  <p:tag name="KSO_WM_TAG_VERSION" val="1.0"/>
  <p:tag name="KSO_WM_TEMPLATE_ASSEMBLE_GROUPID" val="5faa41e40f63d42c4847739d"/>
  <p:tag name="KSO_WM_TEMPLATE_ASSEMBLE_XID" val="5fab3f17b46e6ebd99076d0a"/>
  <p:tag name="KSO_WM_TEMPLATE_CATEGORY" val="custom"/>
  <p:tag name="KSO_WM_TEMPLATE_INDEX" val="20215020"/>
  <p:tag name="KSO_WM_UNIT_BLOCK" val="0"/>
  <p:tag name="KSO_WM_UNIT_COMPATIBLE" val="0"/>
  <p:tag name="KSO_WM_UNIT_DEC_AREA_ID" val="820b359ba1854bd3a15824d026f41afc"/>
  <p:tag name="KSO_WM_UNIT_DEFAULT_FONT" val="18;24;2"/>
  <p:tag name="KSO_WM_UNIT_DIAGRAM_ISNUMVISUAL" val="0"/>
  <p:tag name="KSO_WM_UNIT_DIAGRAM_ISREFERUNIT" val="0"/>
  <p:tag name="KSO_WM_UNIT_HIGHLIGHT" val="0"/>
  <p:tag name="KSO_WM_UNIT_ID" val="custom20215020_1*b*1"/>
  <p:tag name="KSO_WM_UNIT_INDEX" val="1"/>
  <p:tag name="KSO_WM_UNIT_ISCONTENTSTITLE" val="0"/>
  <p:tag name="KSO_WM_UNIT_ISNUMDGMTITLE" val="0"/>
  <p:tag name="KSO_WM_UNIT_LAYERLEVEL" val="1"/>
  <p:tag name="KSO_WM_UNIT_NOCLEAR" val="0"/>
  <p:tag name="KSO_WM_UNIT_PRESET_TEXT" val="单/击/此/处/添/加/副/标/题/内/容"/>
  <p:tag name="KSO_WM_UNIT_TEXT_FILL_FORE_SCHEMECOLOR_INDEX" val="13"/>
  <p:tag name="KSO_WM_UNIT_TEXT_FILL_FORE_SCHEMECOLOR_INDEX_BRIGHTNESS" val="0.35"/>
  <p:tag name="KSO_WM_UNIT_TEXT_FILL_TYPE" val="1"/>
  <p:tag name="KSO_WM_UNIT_TYPE" val="b"/>
  <p:tag name="KSO_WM_UNIT_VALUE" val="64"/>
</p:tagLst>
</file>

<file path=ppt/tags/tag68.xml><?xml version="1.0" encoding="utf-8"?>
<p:tagLst xmlns:a="http://schemas.openxmlformats.org/drawingml/2006/main" xmlns:r="http://schemas.openxmlformats.org/officeDocument/2006/relationships" xmlns:p="http://schemas.openxmlformats.org/presentationml/2006/main">
  <p:tag name="KSO_WM_ASSEMBLE_CHIP_INDEX" val="b8151b03d5a74b25b89a13aaa8004e45"/>
  <p:tag name="KSO_WM_BEAUTIFY_FLAG" val="#wm#"/>
  <p:tag name="KSO_WM_CHIP_FILLAREA_FILL_RULE" val="{&quot;fill_align&quot;:&quot;cm&quot;,&quot;fill_mode&quot;:&quot;adaptive&quot;,&quot;sacle_strategy&quot;:&quot;smart&quot;}"/>
  <p:tag name="KSO_WM_CHIP_GROUPID" val="5eccc115ec5f7d17b1744893"/>
  <p:tag name="KSO_WM_CHIP_XID" val="5eccc10bec5f7d17b1744890"/>
  <p:tag name="KSO_WM_TAG_VERSION" val="1.0"/>
  <p:tag name="KSO_WM_TEMPLATE_ASSEMBLE_GROUPID" val="5faa41e40f63d42c4847739d"/>
  <p:tag name="KSO_WM_TEMPLATE_ASSEMBLE_XID" val="5fab3f17b46e6ebd99076d0a"/>
  <p:tag name="KSO_WM_TEMPLATE_CATEGORY" val="custom"/>
  <p:tag name="KSO_WM_TEMPLATE_INDEX" val="20215020"/>
  <p:tag name="KSO_WM_UNIT_BLOCK" val="0"/>
  <p:tag name="KSO_WM_UNIT_COMPATIBLE" val="0"/>
  <p:tag name="KSO_WM_UNIT_DEC_AREA_ID" val="448321a4422a4ff9a56594f4cc870c89"/>
  <p:tag name="KSO_WM_UNIT_DEFAULT_FONT" val="60;80;4"/>
  <p:tag name="KSO_WM_UNIT_DIAGRAM_ISNUMVISUAL" val="0"/>
  <p:tag name="KSO_WM_UNIT_DIAGRAM_ISREFERUNIT" val="0"/>
  <p:tag name="KSO_WM_UNIT_HIGHLIGHT" val="0"/>
  <p:tag name="KSO_WM_UNIT_ID" val="custom20215020_1*a*1"/>
  <p:tag name="KSO_WM_UNIT_INDEX" val="1"/>
  <p:tag name="KSO_WM_UNIT_ISCONTENTSTITLE" val="0"/>
  <p:tag name="KSO_WM_UNIT_ISNUMDGMTITLE" val="0"/>
  <p:tag name="KSO_WM_UNIT_LAYERLEVEL" val="1"/>
  <p:tag name="KSO_WM_UNIT_NOCLEAR" val="0"/>
  <p:tag name="KSO_WM_UNIT_PRESET_TEXT" val="追逐梦想 勇往直前"/>
  <p:tag name="KSO_WM_UNIT_TEXT_FILL_FORE_SCHEMECOLOR_INDEX" val="13"/>
  <p:tag name="KSO_WM_UNIT_TEXT_FILL_FORE_SCHEMECOLOR_INDEX_BRIGHTNESS" val="0.15"/>
  <p:tag name="KSO_WM_UNIT_TEXT_FILL_TYPE" val="1"/>
  <p:tag name="KSO_WM_UNIT_TYPE" val="a"/>
  <p:tag name="KSO_WM_UNIT_VALUE" val="9"/>
</p:tagLst>
</file>

<file path=ppt/tags/tag69.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71.xml><?xml version="1.0" encoding="utf-8"?>
<p:tagLst xmlns:a="http://schemas.openxmlformats.org/drawingml/2006/main" xmlns:r="http://schemas.openxmlformats.org/officeDocument/2006/relationships" xmlns:p="http://schemas.openxmlformats.org/presentationml/2006/main">
  <p:tag name="KSO_WM_ASSEMBLE_CHIP_INDEX" val="d70faa1b13584720b82f22a7599fe4fd"/>
  <p:tag name="KSO_WM_BEAUTIFY_FLAG" val="#wm#"/>
  <p:tag name="KSO_WM_CHIP_FILLAREA_FILL_RULE" val="{&quot;fill_align&quot;:&quot;lm&quot;,&quot;fill_effect&quot;:[],&quot;fill_mode&quot;:&quot;adaptive&quot;,&quot;sacle_strategy&quot;:&quot;stretch&quot;}"/>
  <p:tag name="KSO_WM_CHIP_GROUPID" val="5faa41e40f63d42c4847739d"/>
  <p:tag name="KSO_WM_CHIP_XID" val="5faa41e40f63d42c4847739f"/>
  <p:tag name="KSO_WM_TAG_VERSION" val="1.0"/>
  <p:tag name="KSO_WM_TEMPLATE_CATEGORY" val="chip"/>
  <p:tag name="KSO_WM_TEMPLATE_INDEX" val="20215020"/>
  <p:tag name="KSO_WM_UNIT_COMPATIBLE" val="0"/>
  <p:tag name="KSO_WM_UNIT_DEC_AREA_ID" val="8f35c3469d004840b6ce6cbe661daf73"/>
  <p:tag name="KSO_WM_UNIT_DECORATE_INFO" val=""/>
  <p:tag name="KSO_WM_UNIT_DIAGRAM_ISNUMVISUAL" val="0"/>
  <p:tag name="KSO_WM_UNIT_DIAGRAM_ISREFERUNIT" val="0"/>
  <p:tag name="KSO_WM_UNIT_HIGHLIGHT" val="0"/>
  <p:tag name="KSO_WM_UNIT_ID" val="chip20215020_2*i*1"/>
  <p:tag name="KSO_WM_UNIT_INDEX" val="1"/>
  <p:tag name="KSO_WM_UNIT_LAYERLEVEL" val="1"/>
  <p:tag name="KSO_WM_UNIT_SM_LIMIT_TYPE" val=""/>
  <p:tag name="KSO_WM_UNIT_SUBTYPE" val="t"/>
  <p:tag name="KSO_WM_UNIT_TYPE" val="i"/>
</p:tagLst>
</file>

<file path=ppt/tags/tag72.xml><?xml version="1.0" encoding="utf-8"?>
<p:tagLst xmlns:a="http://schemas.openxmlformats.org/drawingml/2006/main" xmlns:r="http://schemas.openxmlformats.org/officeDocument/2006/relationships" xmlns:p="http://schemas.openxmlformats.org/presentationml/2006/main">
  <p:tag name="KSO_WM_ASSEMBLE_CHIP_INDEX" val="10b1d4579fb1485c8a044e9b21c1211c"/>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0611e43eb80b41e184a8443503efa441"/>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3.xml><?xml version="1.0" encoding="utf-8"?>
<p:tagLst xmlns:a="http://schemas.openxmlformats.org/drawingml/2006/main" xmlns:r="http://schemas.openxmlformats.org/officeDocument/2006/relationships" xmlns:p="http://schemas.openxmlformats.org/presentationml/2006/main">
  <p:tag name="KSO_WM_ASSEMBLE_CHIP_INDEX" val="196b54f6f50f4e0189ba8aed226434cd"/>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0a7c88671fbe423597183ea936273e7f"/>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74.xml><?xml version="1.0" encoding="utf-8"?>
<p:tagLst xmlns:a="http://schemas.openxmlformats.org/drawingml/2006/main" xmlns:r="http://schemas.openxmlformats.org/officeDocument/2006/relationships" xmlns:p="http://schemas.openxmlformats.org/presentationml/2006/main">
  <p:tag name="KSO_WM_ASSEMBLE_CHIP_INDEX" val="b5cc9cf2e339465e957d4360e0ba9810"/>
  <p:tag name="KSO_WM_BEAUTIFY_FLAG" val="#wm#"/>
  <p:tag name="KSO_WM_CHIP_FILLAREA_FILL_RULE" val="{&quot;fill_align&quot;:&quot;cm&quot;,&quot;fill_mode&quot;:&quot;adaptive&quot;,&quot;sacle_strategy&quot;:&quot;smart&quot;}"/>
  <p:tag name="KSO_WM_CHIP_GROUPID" val="5ebe40d00ac41c4a0a525616"/>
  <p:tag name="KSO_WM_CHIP_XID" val="5ebe40d00ac41c4a0a525617"/>
  <p:tag name="KSO_WM_TAG_VERSION" val="1.0"/>
  <p:tag name="KSO_WM_TEMPLATE_ASSEMBLE_GROUPID" val="5faa41e40f63d42c4847739d"/>
  <p:tag name="KSO_WM_TEMPLATE_ASSEMBLE_XID" val="5fab3f17b46e6ebd99076cd4"/>
  <p:tag name="KSO_WM_TEMPLATE_CATEGORY" val="custom"/>
  <p:tag name="KSO_WM_TEMPLATE_INDEX" val="20215020"/>
  <p:tag name="KSO_WM_UNIT_BLOCK" val="0"/>
  <p:tag name="KSO_WM_UNIT_COMPATIBLE" val="0"/>
  <p:tag name="KSO_WM_UNIT_DEC_AREA_ID" val="37cb1827c6254ff3a8ce0a003e3a0086"/>
  <p:tag name="KSO_WM_UNIT_DEFAULT_FONT" val="14;18;2"/>
  <p:tag name="KSO_WM_UNIT_DIAGRAM_ISNUMVISUAL" val="0"/>
  <p:tag name="KSO_WM_UNIT_DIAGRAM_ISREFERUNIT" val="0"/>
  <p:tag name="KSO_WM_UNIT_HIGHLIGHT" val="0"/>
  <p:tag name="KSO_WM_UNIT_ID" val="custom20215020_1*b*1"/>
  <p:tag name="KSO_WM_UNIT_INDEX" val="1"/>
  <p:tag name="KSO_WM_UNIT_ISCONTENTSTITLE" val="0"/>
  <p:tag name="KSO_WM_UNIT_ISNUMDGMTITLE" val="0"/>
  <p:tag name="KSO_WM_UNIT_LAYERLEVEL" val="1"/>
  <p:tag name="KSO_WM_UNIT_NOCLEAR" val="0"/>
  <p:tag name="KSO_WM_UNIT_PRESET_TEXT" val="单击此处添加副标题内容"/>
  <p:tag name="KSO_WM_UNIT_TEXT_FILL_FORE_SCHEMECOLOR_INDEX" val="13"/>
  <p:tag name="KSO_WM_UNIT_TEXT_FILL_FORE_SCHEMECOLOR_INDEX_BRIGHTNESS" val="0.35"/>
  <p:tag name="KSO_WM_UNIT_TEXT_FILL_TYPE" val="1"/>
  <p:tag name="KSO_WM_UNIT_TYPE" val="b"/>
  <p:tag name="KSO_WM_UNIT_VALUE" val="87"/>
</p:tagLst>
</file>

<file path=ppt/tags/tag75.xml><?xml version="1.0" encoding="utf-8"?>
<p:tagLst xmlns:a="http://schemas.openxmlformats.org/drawingml/2006/main" xmlns:r="http://schemas.openxmlformats.org/officeDocument/2006/relationships" xmlns:p="http://schemas.openxmlformats.org/presentationml/2006/main">
  <p:tag name="KSO_WM_ASSEMBLE_CHIP_INDEX" val="b5cc9cf2e339465e957d4360e0ba9810"/>
  <p:tag name="KSO_WM_BEAUTIFY_FLAG" val="#wm#"/>
  <p:tag name="KSO_WM_CHIP_FILLAREA_FILL_RULE" val="{&quot;fill_align&quot;:&quot;cm&quot;,&quot;fill_mode&quot;:&quot;adaptive&quot;,&quot;sacle_strategy&quot;:&quot;smart&quot;}"/>
  <p:tag name="KSO_WM_CHIP_GROUPID" val="5ebe40d00ac41c4a0a525616"/>
  <p:tag name="KSO_WM_CHIP_XID" val="5ebe40d00ac41c4a0a525617"/>
  <p:tag name="KSO_WM_TAG_VERSION" val="1.0"/>
  <p:tag name="KSO_WM_TEMPLATE_ASSEMBLE_GROUPID" val="5faa41e40f63d42c4847739d"/>
  <p:tag name="KSO_WM_TEMPLATE_ASSEMBLE_XID" val="5fab3f17b46e6ebd99076cd4"/>
  <p:tag name="KSO_WM_TEMPLATE_CATEGORY" val="custom"/>
  <p:tag name="KSO_WM_TEMPLATE_INDEX" val="20215020"/>
  <p:tag name="KSO_WM_UNIT_BLOCK" val="0"/>
  <p:tag name="KSO_WM_UNIT_COMPATIBLE" val="0"/>
  <p:tag name="KSO_WM_UNIT_DEC_AREA_ID" val="d1cee2a3ff9a41d08653e8cec1142ffc"/>
  <p:tag name="KSO_WM_UNIT_DEFAULT_FONT" val="40;56;4"/>
  <p:tag name="KSO_WM_UNIT_DIAGRAM_ISNUMVISUAL" val="0"/>
  <p:tag name="KSO_WM_UNIT_DIAGRAM_ISREFERUNIT" val="0"/>
  <p:tag name="KSO_WM_UNIT_HIGHLIGHT" val="0"/>
  <p:tag name="KSO_WM_UNIT_ID" val="custom20215020_1*a*1"/>
  <p:tag name="KSO_WM_UNIT_INDEX" val="1"/>
  <p:tag name="KSO_WM_UNIT_ISCONTENTSTITLE" val="0"/>
  <p:tag name="KSO_WM_UNIT_ISNUMDGMTITLE" val="0"/>
  <p:tag name="KSO_WM_UNIT_LAYERLEVEL" val="1"/>
  <p:tag name="KSO_WM_UNIT_NOCLEAR" val="0"/>
  <p:tag name="KSO_WM_UNIT_PRESET_TEXT" val="单击添加大标题"/>
  <p:tag name="KSO_WM_UNIT_TEXT_FILL_FORE_SCHEMECOLOR_INDEX" val="13"/>
  <p:tag name="KSO_WM_UNIT_TEXT_FILL_FORE_SCHEMECOLOR_INDEX_BRIGHTNESS" val="0.15"/>
  <p:tag name="KSO_WM_UNIT_TEXT_FILL_TYPE" val="1"/>
  <p:tag name="KSO_WM_UNIT_TYPE" val="a"/>
  <p:tag name="KSO_WM_UNIT_VALUE" val="11"/>
</p:tagLst>
</file>

<file path=ppt/tags/tag76.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7.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78.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9.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ASSEMBLE_CHIP_INDEX" val="86a0e3ac51cf46ed957b949866745a5d"/>
  <p:tag name="KSO_WM_BEAUTIFY_FLAG" val="#wm#"/>
  <p:tag name="KSO_WM_CHIP_FILLAREA_FILL_RULE" val="{&quot;fill_align&quot;:&quot;lm&quot;,&quot;fill_effect&quot;:[],&quot;fill_mode&quot;:&quot;adaptive&quot;,&quot;sacle_strategy&quot;:&quot;stretch&quot;}"/>
  <p:tag name="KSO_WM_CHIP_GROUPID" val="5faa41e40f63d42c4847739d"/>
  <p:tag name="KSO_WM_CHIP_XID" val="5faa41e40f63d42c4847739f"/>
  <p:tag name="KSO_WM_TAG_VERSION" val="1.0"/>
  <p:tag name="KSO_WM_TEMPLATE_CATEGORY" val="chip"/>
  <p:tag name="KSO_WM_TEMPLATE_INDEX" val="20215020"/>
  <p:tag name="KSO_WM_UNIT_COMPATIBLE" val="0"/>
  <p:tag name="KSO_WM_UNIT_DEC_AREA_ID" val="d0f831481c364412bd9df5e87e23d1f2"/>
  <p:tag name="KSO_WM_UNIT_DECORATE_INFO" val=""/>
  <p:tag name="KSO_WM_UNIT_DIAGRAM_ISNUMVISUAL" val="0"/>
  <p:tag name="KSO_WM_UNIT_DIAGRAM_ISREFERUNIT" val="0"/>
  <p:tag name="KSO_WM_UNIT_HIGHLIGHT" val="0"/>
  <p:tag name="KSO_WM_UNIT_ID" val="chip20215020_2*i*1"/>
  <p:tag name="KSO_WM_UNIT_INDEX" val="1"/>
  <p:tag name="KSO_WM_UNIT_LAYERLEVEL" val="1"/>
  <p:tag name="KSO_WM_UNIT_SM_LIMIT_TYPE" val=""/>
  <p:tag name="KSO_WM_UNIT_SUBTYPE" val="t"/>
  <p:tag name="KSO_WM_UNIT_TYPE" val="i"/>
</p:tagLst>
</file>

<file path=ppt/tags/tag81.xml><?xml version="1.0" encoding="utf-8"?>
<p:tagLst xmlns:a="http://schemas.openxmlformats.org/drawingml/2006/main" xmlns:r="http://schemas.openxmlformats.org/officeDocument/2006/relationships" xmlns:p="http://schemas.openxmlformats.org/presentationml/2006/main">
  <p:tag name="KSO_WM_ASSEMBLE_CHIP_INDEX" val="a14c8357b1ff4479b3fa18ed865430f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d4df5d64ece24983a5431869add205c9"/>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2.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3.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4.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5.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6.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7.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8.xml><?xml version="1.0" encoding="utf-8"?>
<p:tagLst xmlns:a="http://schemas.openxmlformats.org/drawingml/2006/main" xmlns:r="http://schemas.openxmlformats.org/officeDocument/2006/relationships" xmlns:p="http://schemas.openxmlformats.org/presentationml/2006/main">
  <p:tag name="KSO_WM_ASSEMBLE_CHIP_INDEX" val="95d9a1865a2c4a05b9ede80102b9d307"/>
  <p:tag name="KSO_WM_BEAUTIFY_FLAG" val="#wm#"/>
  <p:tag name="KSO_WM_CHIP_FILLAREA_FILL_RULE" val="{&quot;fill_align&quot;:&quot;cm&quot;,&quot;fill_effect&quot;:[],&quot;fill_mode&quot;:&quot;adaptive&quot;,&quot;sacle_strategy&quot;:&quot;stretch&quot;}"/>
  <p:tag name="KSO_WM_CHIP_GROUPID" val="5faa41e40f63d42c4847739d"/>
  <p:tag name="KSO_WM_CHIP_XID" val="5faa41e40f63d42c4847739e"/>
  <p:tag name="KSO_WM_TAG_VERSION" val="1.0"/>
  <p:tag name="KSO_WM_TEMPLATE_CATEGORY" val="chip"/>
  <p:tag name="KSO_WM_TEMPLATE_INDEX" val="20215020"/>
  <p:tag name="KSO_WM_UNIT_COMPATIBLE" val="0"/>
  <p:tag name="KSO_WM_UNIT_DEC_AREA_ID" val="0b847ab448dd416eab65bf9d2e5fa27a"/>
  <p:tag name="KSO_WM_UNIT_DEC_CHANGEPICRESERVED" val="1"/>
  <p:tag name="KSO_WM_UNIT_DEC_SUPPORTCHANGEPIC" val="0"/>
  <p:tag name="KSO_WM_UNIT_DECORATE_INFO" val=""/>
  <p:tag name="KSO_WM_UNIT_DIAGRAM_ISNUMVISUAL" val="0"/>
  <p:tag name="KSO_WM_UNIT_DIAGRAM_ISREFERUNIT" val="0"/>
  <p:tag name="KSO_WM_UNIT_HIGHLIGHT" val="0"/>
  <p:tag name="KSO_WM_UNIT_ID" val="chip20215020_1*i*1"/>
  <p:tag name="KSO_WM_UNIT_INDEX" val="1"/>
  <p:tag name="KSO_WM_UNIT_LAYERLEVEL" val="1"/>
  <p:tag name="KSO_WM_UNIT_SM_LIMIT_TYPE" val=""/>
  <p:tag name="KSO_WM_UNIT_SUBTYPE" val="u"/>
  <p:tag name="KSO_WM_UNIT_TYPE" val="i"/>
</p:tagLst>
</file>

<file path=ppt/tags/tag89.xml><?xml version="1.0" encoding="utf-8"?>
<p:tagLst xmlns:a="http://schemas.openxmlformats.org/drawingml/2006/main" xmlns:r="http://schemas.openxmlformats.org/officeDocument/2006/relationships" xmlns:p="http://schemas.openxmlformats.org/presentationml/2006/main">
  <p:tag name="KSO_WM_ASSEMBLE_CHIP_INDEX" val="ec5be99acbce4758b3eaf20c51969ed6"/>
  <p:tag name="KSO_WM_BEAUTIFY_FLAG" val="#wm#"/>
  <p:tag name="KSO_WM_CHIP_FILLAREA_FILL_RULE" val="{&quot;fill_align&quot;:&quot;cm&quot;,&quot;fill_mode&quot;:&quot;adaptive&quot;,&quot;sacle_strategy&quot;:&quot;smart&quot;}"/>
  <p:tag name="KSO_WM_CHIP_GROUPID" val="5ebdf5a90ac41c4a0a525507"/>
  <p:tag name="KSO_WM_CHIP_XID" val="5ebdf5a90ac41c4a0a525508"/>
  <p:tag name="KSO_WM_TAG_VERSION" val="1.0"/>
  <p:tag name="KSO_WM_TEMPLATE_ASSEMBLE_GROUPID" val="5faa41e40f63d42c4847739d"/>
  <p:tag name="KSO_WM_TEMPLATE_ASSEMBLE_XID" val="5fab3f17b46e6ebd99076d12"/>
  <p:tag name="KSO_WM_TEMPLATE_CATEGORY" val="custom"/>
  <p:tag name="KSO_WM_TEMPLATE_INDEX" val="20215020"/>
  <p:tag name="KSO_WM_UNIT_BLOCK" val="0"/>
  <p:tag name="KSO_WM_UNIT_COMPATIBLE" val="0"/>
  <p:tag name="KSO_WM_UNIT_DEC_AREA_ID" val="82b7c928a14848fb99d4b9a7b154c5c2"/>
  <p:tag name="KSO_WM_UNIT_DEFAULT_FONT" val="24;80;4"/>
  <p:tag name="KSO_WM_UNIT_DIAGRAM_ISNUMVISUAL" val="0"/>
  <p:tag name="KSO_WM_UNIT_DIAGRAM_ISREFERUNIT" val="0"/>
  <p:tag name="KSO_WM_UNIT_HIGHLIGHT" val="0"/>
  <p:tag name="KSO_WM_UNIT_ID" val="custom20215020_1*a*1"/>
  <p:tag name="KSO_WM_UNIT_INDEX" val="1"/>
  <p:tag name="KSO_WM_UNIT_ISCONTENTSTITLE" val="0"/>
  <p:tag name="KSO_WM_UNIT_ISNUMDGMTITLE" val="0"/>
  <p:tag name="KSO_WM_UNIT_LAYERLEVEL" val="1"/>
  <p:tag name="KSO_WM_UNIT_NOCLEAR" val="1"/>
  <p:tag name="KSO_WM_UNIT_PRESET_TEXT" val="THANKS"/>
  <p:tag name="KSO_WM_UNIT_TEXT_FILL_FORE_SCHEMECOLOR_INDEX" val="13"/>
  <p:tag name="KSO_WM_UNIT_TEXT_FILL_FORE_SCHEMECOLOR_INDEX_BRIGHTNESS" val="0.15"/>
  <p:tag name="KSO_WM_UNIT_TEXT_FILL_TYPE" val="1"/>
  <p:tag name="KSO_WM_UNIT_TYPE" val="a"/>
  <p:tag name="KSO_WM_UNIT_VALUE" val="1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general"/>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91.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general"/>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6.xml><?xml version="1.0" encoding="utf-8"?>
<p:tagLst xmlns:a="http://schemas.openxmlformats.org/drawingml/2006/main" xmlns:r="http://schemas.openxmlformats.org/officeDocument/2006/relationships" xmlns:p="http://schemas.openxmlformats.org/presentationml/2006/main">
  <p:tag name="KSO_WM_ASSEMBLE_CHIP_INDEX" val="4240a33859c04feb8950504561c367f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frame"/>
  <p:tag name="KSO_WM_TAG_VERSION" val="1.0"/>
  <p:tag name="KSO_WM_TEMPLATE_CATEGORY" val="chip"/>
  <p:tag name="KSO_WM_TEMPLATE_INDEX" val="20215020"/>
  <p:tag name="KSO_WM_UNIT_COMPATIBLE" val="0"/>
  <p:tag name="KSO_WM_UNIT_DEC_AREA_ID" val="497d139e3a2749d29f540bf9d723e47b"/>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97.xml><?xml version="1.0" encoding="utf-8"?>
<p:tagLst xmlns:a="http://schemas.openxmlformats.org/drawingml/2006/main" xmlns:r="http://schemas.openxmlformats.org/officeDocument/2006/relationships" xmlns:p="http://schemas.openxmlformats.org/presentationml/2006/main">
  <p:tag name="KSO_WM_ASSEMBLE_CHIP_INDEX" val="76d44519715c4017840b114bc21a18a8"/>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frame"/>
  <p:tag name="KSO_WM_TAG_VERSION" val="1.0"/>
  <p:tag name="KSO_WM_TEMPLATE_CATEGORY" val="chip"/>
  <p:tag name="KSO_WM_TEMPLATE_INDEX" val="20215020"/>
  <p:tag name="KSO_WM_UNIT_COMPATIBLE" val="0"/>
  <p:tag name="KSO_WM_UNIT_DEC_AREA_ID" val="3b629913616641edb96b8fcda9b64315"/>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98.xml><?xml version="1.0" encoding="utf-8"?>
<p:tagLst xmlns:a="http://schemas.openxmlformats.org/drawingml/2006/main" xmlns:r="http://schemas.openxmlformats.org/officeDocument/2006/relationships" xmlns:p="http://schemas.openxmlformats.org/presentationml/2006/main">
  <p:tag name="KSO_WM_ASSEMBLE_CHIP_INDEX" val="66fc64c9bbdf401fa3cad0a483bbfda6"/>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frame"/>
  <p:tag name="KSO_WM_TAG_VERSION" val="1.0"/>
  <p:tag name="KSO_WM_TEMPLATE_CATEGORY" val="chip"/>
  <p:tag name="KSO_WM_TEMPLATE_INDEX" val="20215020"/>
  <p:tag name="KSO_WM_UNIT_COMPATIBLE" val="0"/>
  <p:tag name="KSO_WM_UNIT_DEC_AREA_ID" val="e6882bca53b54aa1b1a52c7d46e23334"/>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 xmlns:r="http://schemas.openxmlformats.org/officeDocument/2006/relationship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CBE8F6"/>
      </a:dk2>
      <a:lt2>
        <a:srgbClr val="E4F4FB"/>
      </a:lt2>
      <a:accent1>
        <a:srgbClr val="1B88C0"/>
      </a:accent1>
      <a:accent2>
        <a:srgbClr val="0D8270"/>
      </a:accent2>
      <a:accent3>
        <a:srgbClr val="2D702A"/>
      </a:accent3>
      <a:accent4>
        <a:srgbClr val="67520E"/>
      </a:accent4>
      <a:accent5>
        <a:srgbClr val="AA3012"/>
      </a:accent5>
      <a:accent6>
        <a:srgbClr val="BE1A38"/>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r="http://schemas.openxmlformats.org/officeDocument/2006/relationship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r="http://schemas.openxmlformats.org/officeDocument/2006/relationship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5607</TotalTime>
  <Words>1316</Words>
  <Application>Microsoft Office PowerPoint</Application>
  <PresentationFormat>自定义</PresentationFormat>
  <Paragraphs>178</Paragraphs>
  <Slides>23</Slides>
  <Notes>1</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23</vt:i4>
      </vt:variant>
    </vt:vector>
  </HeadingPairs>
  <TitlesOfParts>
    <vt:vector size="26" baseType="lpstr">
      <vt:lpstr>Office 主题​​</vt:lpstr>
      <vt:lpstr>2_Office 主题​​</vt:lpstr>
      <vt:lpstr>公式</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THANKS</vt:lpstr>
    </vt:vector>
  </TitlesOfParts>
  <Company>学科网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rbm.xkw.com</dc:creator>
  <cp:lastModifiedBy>Administrator</cp:lastModifiedBy>
  <cp:revision>559</cp:revision>
  <cp:lastPrinted>2024-05-28T23:23:55Z</cp:lastPrinted>
  <dcterms:created xsi:type="dcterms:W3CDTF">2024-05-28T23:23:55Z</dcterms:created>
  <dcterms:modified xsi:type="dcterms:W3CDTF">2024-11-23T01:36:09Z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