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68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21.xml" ContentType="application/vnd.openxmlformats-officedocument.presentationml.slideLayout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Default Extension="wmf" ContentType="image/x-wmf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23.xml" ContentType="application/vnd.openxmlformats-officedocument.presentationml.slideLayout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14.xml" ContentType="application/vnd.openxmlformats-officedocument.presentationml.slideLayout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wdp" ContentType="image/vnd.ms-photo"/>
  <Override PartName="/ppt/tags/tag53.xml" ContentType="application/vnd.openxmlformats-officedocument.presentationml.tags+xml"/>
  <Override PartName="/ppt/tags/tag157.xml" ContentType="application/vnd.openxmlformats-officedocument.presentationml.tags+xml"/>
  <Default Extension="vml" ContentType="application/vnd.openxmlformats-officedocument.vmlDrawing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441" r:id="rId3"/>
    <p:sldId id="452" r:id="rId4"/>
    <p:sldId id="453" r:id="rId5"/>
    <p:sldId id="454" r:id="rId6"/>
    <p:sldId id="457" r:id="rId7"/>
    <p:sldId id="455" r:id="rId8"/>
    <p:sldId id="456" r:id="rId9"/>
    <p:sldId id="458" r:id="rId10"/>
    <p:sldId id="461" r:id="rId11"/>
    <p:sldId id="459" r:id="rId12"/>
    <p:sldId id="344" r:id="rId13"/>
    <p:sldId id="460" r:id="rId14"/>
    <p:sldId id="464" r:id="rId15"/>
    <p:sldId id="463" r:id="rId16"/>
    <p:sldId id="462" r:id="rId17"/>
    <p:sldId id="509" r:id="rId18"/>
    <p:sldId id="465" r:id="rId19"/>
    <p:sldId id="471" r:id="rId20"/>
    <p:sldId id="472" r:id="rId21"/>
    <p:sldId id="473" r:id="rId22"/>
    <p:sldId id="474" r:id="rId23"/>
    <p:sldId id="467" r:id="rId24"/>
    <p:sldId id="475" r:id="rId25"/>
    <p:sldId id="476" r:id="rId26"/>
    <p:sldId id="477" r:id="rId27"/>
    <p:sldId id="478" r:id="rId28"/>
    <p:sldId id="479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65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-798" y="-96"/>
      </p:cViewPr>
      <p:guideLst>
        <p:guide orient="horz" pos="2465"/>
        <p:guide pos="388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3.xml"/><Relationship Id="rId7" Type="http://schemas.openxmlformats.org/officeDocument/2006/relationships/image" Target="../media/image5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4.png"/><Relationship Id="rId5" Type="http://schemas.openxmlformats.org/officeDocument/2006/relationships/tags" Target="../tags/tag100.xml"/><Relationship Id="rId10" Type="http://schemas.openxmlformats.org/officeDocument/2006/relationships/image" Target="../media/image3.png"/><Relationship Id="rId4" Type="http://schemas.openxmlformats.org/officeDocument/2006/relationships/tags" Target="../tags/tag99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4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3.png"/><Relationship Id="rId5" Type="http://schemas.openxmlformats.org/officeDocument/2006/relationships/tags" Target="../tags/tag10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7.xml"/><Relationship Id="rId9" Type="http://schemas.openxmlformats.org/officeDocument/2006/relationships/tags" Target="../tags/tag11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4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3.png"/><Relationship Id="rId5" Type="http://schemas.openxmlformats.org/officeDocument/2006/relationships/tags" Target="../tags/tag11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6.xml"/><Relationship Id="rId9" Type="http://schemas.openxmlformats.org/officeDocument/2006/relationships/tags" Target="../tags/tag12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4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image" Target="../media/image3.png"/><Relationship Id="rId5" Type="http://schemas.openxmlformats.org/officeDocument/2006/relationships/tags" Target="../tags/tag12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5.xml"/><Relationship Id="rId9" Type="http://schemas.openxmlformats.org/officeDocument/2006/relationships/tags" Target="../tags/tag130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image" Target="../media/image3.png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8.png"/><Relationship Id="rId5" Type="http://schemas.openxmlformats.org/officeDocument/2006/relationships/tags" Target="../tags/tag146.xml"/><Relationship Id="rId10" Type="http://schemas.openxmlformats.org/officeDocument/2006/relationships/image" Target="../media/image7.png"/><Relationship Id="rId4" Type="http://schemas.openxmlformats.org/officeDocument/2006/relationships/tags" Target="../tags/tag145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副标题 4"/>
          <p:cNvSpPr>
            <a:spLocks noGrp="1"/>
          </p:cNvSpPr>
          <p:nvPr>
            <p:ph type="subTitle" idx="3" hasCustomPrompt="1"/>
            <p:custDataLst>
              <p:tags r:id="rId2"/>
            </p:custDataLst>
          </p:nvPr>
        </p:nvSpPr>
        <p:spPr>
          <a:xfrm>
            <a:off x="1913068" y="2331700"/>
            <a:ext cx="8368467" cy="835709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Microsoft YaHei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4" name="标题 5"/>
          <p:cNvSpPr>
            <a:spLocks noGrp="1"/>
          </p:cNvSpPr>
          <p:nvPr>
            <p:ph type="ctrTitle" idx="2" hasCustomPrompt="1"/>
            <p:custDataLst>
              <p:tags r:id="rId3"/>
            </p:custDataLst>
          </p:nvPr>
        </p:nvSpPr>
        <p:spPr>
          <a:xfrm>
            <a:off x="1913069" y="1015980"/>
            <a:ext cx="8368467" cy="12306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00" b="1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 (1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1 (1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 (13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15153" y="1941853"/>
            <a:ext cx="3235350" cy="2974283"/>
          </a:xfrm>
          <a:prstGeom prst="rect">
            <a:avLst/>
          </a:prstGeom>
        </p:spPr>
      </p:pic>
      <p:pic>
        <p:nvPicPr>
          <p:cNvPr id="2" name="图片 1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1 (1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3" hasCustomPrompt="1"/>
            <p:custDataLst>
              <p:tags r:id="rId4"/>
            </p:custDataLst>
          </p:nvPr>
        </p:nvSpPr>
        <p:spPr>
          <a:xfrm>
            <a:off x="4521236" y="2976598"/>
            <a:ext cx="6857365" cy="825334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9" name="标题 3"/>
          <p:cNvSpPr>
            <a:spLocks noGrp="1"/>
          </p:cNvSpPr>
          <p:nvPr>
            <p:ph type="ctrTitle" idx="2" hasCustomPrompt="1"/>
            <p:custDataLst>
              <p:tags r:id="rId5"/>
            </p:custDataLst>
          </p:nvPr>
        </p:nvSpPr>
        <p:spPr>
          <a:xfrm>
            <a:off x="4521236" y="2000603"/>
            <a:ext cx="6858000" cy="84582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 (1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1 (1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 (1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 descr="1 (1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 (13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498080" y="1411524"/>
            <a:ext cx="4389120" cy="4034953"/>
          </a:xfrm>
          <a:prstGeom prst="rect">
            <a:avLst/>
          </a:prstGeom>
        </p:spPr>
      </p:pic>
      <p:pic>
        <p:nvPicPr>
          <p:cNvPr id="6" name="图片 5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 (1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1 (1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 (1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1 (1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 (1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 descr="1 (1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2_画板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652270" y="1786364"/>
            <a:ext cx="8890064" cy="120015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000" b="1" i="0" u="none" strike="noStrike" kern="1200" cap="none" spc="10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 (1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6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6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8" r:link="rId19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23" r:link="rId24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Microsoft YaHei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Microsoft YaHei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Microsoft YaHei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Microsoft YaHei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Microsoft YaHei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Microsoft YaHei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image" Target="../media/image9.jpeg"/><Relationship Id="rId2" Type="http://schemas.openxmlformats.org/officeDocument/2006/relationships/tags" Target="../tags/tag151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83.xml"/><Relationship Id="rId7" Type="http://schemas.openxmlformats.org/officeDocument/2006/relationships/image" Target="../media/image23.png"/><Relationship Id="rId2" Type="http://schemas.openxmlformats.org/officeDocument/2006/relationships/tags" Target="../tags/tag18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slideLayout" Target="../slideLayouts/slideLayout18.xml"/><Relationship Id="rId9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90.xml"/><Relationship Id="rId7" Type="http://schemas.openxmlformats.org/officeDocument/2006/relationships/oleObject" Target="../embeddings/oleObject3.bin"/><Relationship Id="rId2" Type="http://schemas.openxmlformats.org/officeDocument/2006/relationships/tags" Target="../tags/tag189.xml"/><Relationship Id="rId1" Type="http://schemas.openxmlformats.org/officeDocument/2006/relationships/vmlDrawing" Target="../drawings/vmlDrawing2.vml"/><Relationship Id="rId6" Type="http://schemas.microsoft.com/office/2007/relationships/hdphoto" Target="../media/image26.wdp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8.xml"/><Relationship Id="rId9" Type="http://schemas.microsoft.com/office/2007/relationships/hdphoto" Target="../media/image2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hyperlink" Target="http://www.hxzxs.cn/wiki/index.php?doc-view-387" TargetMode="External"/><Relationship Id="rId5" Type="http://schemas.openxmlformats.org/officeDocument/2006/relationships/hyperlink" Target="http://www.hxzxs.cn/wiki/index.php?doc-view-734" TargetMode="External"/><Relationship Id="rId4" Type="http://schemas.openxmlformats.org/officeDocument/2006/relationships/hyperlink" Target="http://www.hxzxs.cn/wiki/index.php?doc-view-383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4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4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4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3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3"/>
            <p:custDataLst>
              <p:tags r:id="rId2"/>
            </p:custDataLst>
          </p:nvPr>
        </p:nvSpPr>
        <p:spPr>
          <a:xfrm>
            <a:off x="5428127" y="2380082"/>
            <a:ext cx="5721985" cy="22307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微专题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zh-CN" altLang="en-US" sz="60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物质结构与性质</a:t>
            </a:r>
            <a:endParaRPr sz="6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" name="欧美风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19125" y="2367532"/>
            <a:ext cx="4620019" cy="2988000"/>
            <a:chOff x="-92437" y="-650404"/>
            <a:chExt cx="12617539" cy="8160399"/>
          </a:xfrm>
        </p:grpSpPr>
        <p:sp>
          <p:nvSpPr>
            <p:cNvPr id="6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-92437" y="2119483"/>
              <a:ext cx="3023070" cy="2620624"/>
            </a:xfrm>
            <a:custGeom>
              <a:avLst/>
              <a:gdLst>
                <a:gd name="T0" fmla="*/ 401 w 1600"/>
                <a:gd name="T1" fmla="*/ 1387 h 1387"/>
                <a:gd name="T2" fmla="*/ 0 w 1600"/>
                <a:gd name="T3" fmla="*/ 694 h 1387"/>
                <a:gd name="T4" fmla="*/ 401 w 1600"/>
                <a:gd name="T5" fmla="*/ 0 h 1387"/>
                <a:gd name="T6" fmla="*/ 1201 w 1600"/>
                <a:gd name="T7" fmla="*/ 0 h 1387"/>
                <a:gd name="T8" fmla="*/ 1600 w 1600"/>
                <a:gd name="T9" fmla="*/ 694 h 1387"/>
                <a:gd name="T10" fmla="*/ 1201 w 1600"/>
                <a:gd name="T11" fmla="*/ 1387 h 1387"/>
                <a:gd name="T12" fmla="*/ 401 w 1600"/>
                <a:gd name="T13" fmla="*/ 1387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0" h="1387">
                  <a:moveTo>
                    <a:pt x="401" y="1387"/>
                  </a:moveTo>
                  <a:lnTo>
                    <a:pt x="0" y="694"/>
                  </a:lnTo>
                  <a:lnTo>
                    <a:pt x="401" y="0"/>
                  </a:lnTo>
                  <a:lnTo>
                    <a:pt x="1201" y="0"/>
                  </a:lnTo>
                  <a:lnTo>
                    <a:pt x="1600" y="694"/>
                  </a:lnTo>
                  <a:lnTo>
                    <a:pt x="1201" y="1387"/>
                  </a:lnTo>
                  <a:lnTo>
                    <a:pt x="401" y="1387"/>
                  </a:lnTo>
                  <a:close/>
                </a:path>
              </a:pathLst>
            </a:custGeom>
            <a:blipFill dpi="0" rotWithShape="0">
              <a:blip r:embed="rId17" cstate="print"/>
              <a:stretch>
                <a:fillRect t="-131000" r="-317000" b="-131000"/>
              </a:stretch>
            </a:blipFill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>
              <p:custDataLst>
                <p:tags r:id="rId5"/>
              </p:custDataLst>
            </p:nvPr>
          </p:nvSpPr>
          <p:spPr bwMode="auto">
            <a:xfrm>
              <a:off x="-92437" y="4891261"/>
              <a:ext cx="3023070" cy="2618734"/>
            </a:xfrm>
            <a:custGeom>
              <a:avLst/>
              <a:gdLst>
                <a:gd name="T0" fmla="*/ 401 w 1600"/>
                <a:gd name="T1" fmla="*/ 1386 h 1386"/>
                <a:gd name="T2" fmla="*/ 0 w 1600"/>
                <a:gd name="T3" fmla="*/ 693 h 1386"/>
                <a:gd name="T4" fmla="*/ 401 w 1600"/>
                <a:gd name="T5" fmla="*/ 0 h 1386"/>
                <a:gd name="T6" fmla="*/ 1201 w 1600"/>
                <a:gd name="T7" fmla="*/ 0 h 1386"/>
                <a:gd name="T8" fmla="*/ 1600 w 1600"/>
                <a:gd name="T9" fmla="*/ 693 h 1386"/>
                <a:gd name="T10" fmla="*/ 1201 w 1600"/>
                <a:gd name="T11" fmla="*/ 1386 h 1386"/>
                <a:gd name="T12" fmla="*/ 401 w 1600"/>
                <a:gd name="T13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0" h="1386">
                  <a:moveTo>
                    <a:pt x="401" y="1386"/>
                  </a:moveTo>
                  <a:lnTo>
                    <a:pt x="0" y="693"/>
                  </a:lnTo>
                  <a:lnTo>
                    <a:pt x="401" y="0"/>
                  </a:lnTo>
                  <a:lnTo>
                    <a:pt x="1201" y="0"/>
                  </a:lnTo>
                  <a:lnTo>
                    <a:pt x="1600" y="693"/>
                  </a:lnTo>
                  <a:lnTo>
                    <a:pt x="1201" y="1386"/>
                  </a:lnTo>
                  <a:lnTo>
                    <a:pt x="401" y="1386"/>
                  </a:lnTo>
                  <a:close/>
                </a:path>
              </a:pathLst>
            </a:custGeom>
            <a:blipFill dpi="0" rotWithShape="0">
              <a:blip r:embed="rId17" cstate="print"/>
              <a:stretch>
                <a:fillRect t="-236000" r="-317000" b="-25000"/>
              </a:stretch>
            </a:blipFill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>
              <p:custDataLst>
                <p:tags r:id="rId6"/>
              </p:custDataLst>
            </p:nvPr>
          </p:nvSpPr>
          <p:spPr bwMode="auto">
            <a:xfrm>
              <a:off x="2307125" y="736429"/>
              <a:ext cx="3021181" cy="2618734"/>
            </a:xfrm>
            <a:custGeom>
              <a:avLst/>
              <a:gdLst>
                <a:gd name="T0" fmla="*/ 400 w 1599"/>
                <a:gd name="T1" fmla="*/ 1386 h 1386"/>
                <a:gd name="T2" fmla="*/ 0 w 1599"/>
                <a:gd name="T3" fmla="*/ 692 h 1386"/>
                <a:gd name="T4" fmla="*/ 400 w 1599"/>
                <a:gd name="T5" fmla="*/ 0 h 1386"/>
                <a:gd name="T6" fmla="*/ 1200 w 1599"/>
                <a:gd name="T7" fmla="*/ 0 h 1386"/>
                <a:gd name="T8" fmla="*/ 1599 w 1599"/>
                <a:gd name="T9" fmla="*/ 692 h 1386"/>
                <a:gd name="T10" fmla="*/ 1200 w 1599"/>
                <a:gd name="T11" fmla="*/ 1386 h 1386"/>
                <a:gd name="T12" fmla="*/ 400 w 1599"/>
                <a:gd name="T13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9" h="1386">
                  <a:moveTo>
                    <a:pt x="400" y="1386"/>
                  </a:moveTo>
                  <a:lnTo>
                    <a:pt x="0" y="692"/>
                  </a:lnTo>
                  <a:lnTo>
                    <a:pt x="400" y="0"/>
                  </a:lnTo>
                  <a:lnTo>
                    <a:pt x="1200" y="0"/>
                  </a:lnTo>
                  <a:lnTo>
                    <a:pt x="1599" y="692"/>
                  </a:lnTo>
                  <a:lnTo>
                    <a:pt x="1200" y="1386"/>
                  </a:lnTo>
                  <a:lnTo>
                    <a:pt x="400" y="1386"/>
                  </a:lnTo>
                  <a:close/>
                </a:path>
              </a:pathLst>
            </a:custGeom>
            <a:blipFill dpi="0" rotWithShape="0">
              <a:blip r:embed="rId17" cstate="print"/>
              <a:stretch>
                <a:fillRect l="-79000" t="-78000" r="-238000" b="-184000"/>
              </a:stretch>
            </a:blipFill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>
              <p:custDataLst>
                <p:tags r:id="rId7"/>
              </p:custDataLst>
            </p:nvPr>
          </p:nvSpPr>
          <p:spPr bwMode="auto">
            <a:xfrm>
              <a:off x="2307125" y="3506316"/>
              <a:ext cx="3021181" cy="2618734"/>
            </a:xfrm>
            <a:custGeom>
              <a:avLst/>
              <a:gdLst>
                <a:gd name="T0" fmla="*/ 400 w 1599"/>
                <a:gd name="T1" fmla="*/ 1386 h 1386"/>
                <a:gd name="T2" fmla="*/ 0 w 1599"/>
                <a:gd name="T3" fmla="*/ 693 h 1386"/>
                <a:gd name="T4" fmla="*/ 400 w 1599"/>
                <a:gd name="T5" fmla="*/ 0 h 1386"/>
                <a:gd name="T6" fmla="*/ 1200 w 1599"/>
                <a:gd name="T7" fmla="*/ 0 h 1386"/>
                <a:gd name="T8" fmla="*/ 1599 w 1599"/>
                <a:gd name="T9" fmla="*/ 693 h 1386"/>
                <a:gd name="T10" fmla="*/ 1200 w 1599"/>
                <a:gd name="T11" fmla="*/ 1386 h 1386"/>
                <a:gd name="T12" fmla="*/ 400 w 1599"/>
                <a:gd name="T13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9" h="1386">
                  <a:moveTo>
                    <a:pt x="400" y="1386"/>
                  </a:moveTo>
                  <a:lnTo>
                    <a:pt x="0" y="693"/>
                  </a:lnTo>
                  <a:lnTo>
                    <a:pt x="400" y="0"/>
                  </a:lnTo>
                  <a:lnTo>
                    <a:pt x="1200" y="0"/>
                  </a:lnTo>
                  <a:lnTo>
                    <a:pt x="1599" y="693"/>
                  </a:lnTo>
                  <a:lnTo>
                    <a:pt x="1200" y="1386"/>
                  </a:lnTo>
                  <a:lnTo>
                    <a:pt x="400" y="1386"/>
                  </a:lnTo>
                  <a:close/>
                </a:path>
              </a:pathLst>
            </a:custGeom>
            <a:blipFill dpi="0" rotWithShape="0">
              <a:blip r:embed="rId17" cstate="print"/>
              <a:stretch>
                <a:fillRect l="-79000" t="-184000" r="-238000" b="-78000"/>
              </a:stretch>
            </a:blipFill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>
              <p:custDataLst>
                <p:tags r:id="rId8"/>
              </p:custDataLst>
            </p:nvPr>
          </p:nvSpPr>
          <p:spPr bwMode="auto">
            <a:xfrm>
              <a:off x="4704798" y="-650404"/>
              <a:ext cx="3024960" cy="2618734"/>
            </a:xfrm>
            <a:custGeom>
              <a:avLst/>
              <a:gdLst>
                <a:gd name="T0" fmla="*/ 401 w 1601"/>
                <a:gd name="T1" fmla="*/ 1386 h 1386"/>
                <a:gd name="T2" fmla="*/ 0 w 1601"/>
                <a:gd name="T3" fmla="*/ 693 h 1386"/>
                <a:gd name="T4" fmla="*/ 401 w 1601"/>
                <a:gd name="T5" fmla="*/ 0 h 1386"/>
                <a:gd name="T6" fmla="*/ 1200 w 1601"/>
                <a:gd name="T7" fmla="*/ 0 h 1386"/>
                <a:gd name="T8" fmla="*/ 1601 w 1601"/>
                <a:gd name="T9" fmla="*/ 693 h 1386"/>
                <a:gd name="T10" fmla="*/ 1200 w 1601"/>
                <a:gd name="T11" fmla="*/ 1386 h 1386"/>
                <a:gd name="T12" fmla="*/ 401 w 1601"/>
                <a:gd name="T13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1" h="1386">
                  <a:moveTo>
                    <a:pt x="401" y="1386"/>
                  </a:moveTo>
                  <a:lnTo>
                    <a:pt x="0" y="693"/>
                  </a:lnTo>
                  <a:lnTo>
                    <a:pt x="401" y="0"/>
                  </a:lnTo>
                  <a:lnTo>
                    <a:pt x="1200" y="0"/>
                  </a:lnTo>
                  <a:lnTo>
                    <a:pt x="1601" y="693"/>
                  </a:lnTo>
                  <a:lnTo>
                    <a:pt x="1200" y="1386"/>
                  </a:lnTo>
                  <a:lnTo>
                    <a:pt x="401" y="1386"/>
                  </a:lnTo>
                  <a:close/>
                </a:path>
              </a:pathLst>
            </a:custGeom>
            <a:blipFill dpi="0" rotWithShape="0">
              <a:blip r:embed="rId17" cstate="print"/>
              <a:stretch>
                <a:fillRect l="-159000" t="-25000" r="-159000" b="-236000"/>
              </a:stretch>
            </a:blipFill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>
              <p:custDataLst>
                <p:tags r:id="rId9"/>
              </p:custDataLst>
            </p:nvPr>
          </p:nvSpPr>
          <p:spPr bwMode="auto">
            <a:xfrm>
              <a:off x="4704798" y="2119483"/>
              <a:ext cx="3024960" cy="2620624"/>
            </a:xfrm>
            <a:custGeom>
              <a:avLst/>
              <a:gdLst>
                <a:gd name="T0" fmla="*/ 401 w 1601"/>
                <a:gd name="T1" fmla="*/ 1387 h 1387"/>
                <a:gd name="T2" fmla="*/ 0 w 1601"/>
                <a:gd name="T3" fmla="*/ 693 h 1387"/>
                <a:gd name="T4" fmla="*/ 401 w 1601"/>
                <a:gd name="T5" fmla="*/ 0 h 1387"/>
                <a:gd name="T6" fmla="*/ 1200 w 1601"/>
                <a:gd name="T7" fmla="*/ 0 h 1387"/>
                <a:gd name="T8" fmla="*/ 1601 w 1601"/>
                <a:gd name="T9" fmla="*/ 693 h 1387"/>
                <a:gd name="T10" fmla="*/ 1200 w 1601"/>
                <a:gd name="T11" fmla="*/ 1387 h 1387"/>
                <a:gd name="T12" fmla="*/ 401 w 1601"/>
                <a:gd name="T13" fmla="*/ 1387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1" h="1387">
                  <a:moveTo>
                    <a:pt x="401" y="1387"/>
                  </a:moveTo>
                  <a:lnTo>
                    <a:pt x="0" y="693"/>
                  </a:lnTo>
                  <a:lnTo>
                    <a:pt x="401" y="0"/>
                  </a:lnTo>
                  <a:lnTo>
                    <a:pt x="1200" y="0"/>
                  </a:lnTo>
                  <a:lnTo>
                    <a:pt x="1601" y="693"/>
                  </a:lnTo>
                  <a:lnTo>
                    <a:pt x="1200" y="1387"/>
                  </a:lnTo>
                  <a:lnTo>
                    <a:pt x="401" y="1387"/>
                  </a:lnTo>
                  <a:close/>
                </a:path>
              </a:pathLst>
            </a:custGeom>
            <a:blipFill dpi="0" rotWithShape="0">
              <a:blip r:embed="rId17" cstate="print"/>
              <a:stretch>
                <a:fillRect l="-159000" t="-131000" r="-159000" b="-131000"/>
              </a:stretch>
            </a:blipFill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>
              <p:custDataLst>
                <p:tags r:id="rId10"/>
              </p:custDataLst>
            </p:nvPr>
          </p:nvSpPr>
          <p:spPr bwMode="auto">
            <a:xfrm>
              <a:off x="4704798" y="4891261"/>
              <a:ext cx="3024960" cy="2618734"/>
            </a:xfrm>
            <a:custGeom>
              <a:avLst/>
              <a:gdLst>
                <a:gd name="T0" fmla="*/ 401 w 1601"/>
                <a:gd name="T1" fmla="*/ 1386 h 1386"/>
                <a:gd name="T2" fmla="*/ 0 w 1601"/>
                <a:gd name="T3" fmla="*/ 693 h 1386"/>
                <a:gd name="T4" fmla="*/ 401 w 1601"/>
                <a:gd name="T5" fmla="*/ 0 h 1386"/>
                <a:gd name="T6" fmla="*/ 1200 w 1601"/>
                <a:gd name="T7" fmla="*/ 0 h 1386"/>
                <a:gd name="T8" fmla="*/ 1601 w 1601"/>
                <a:gd name="T9" fmla="*/ 693 h 1386"/>
                <a:gd name="T10" fmla="*/ 1200 w 1601"/>
                <a:gd name="T11" fmla="*/ 1386 h 1386"/>
                <a:gd name="T12" fmla="*/ 401 w 1601"/>
                <a:gd name="T13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1" h="1386">
                  <a:moveTo>
                    <a:pt x="401" y="1386"/>
                  </a:moveTo>
                  <a:lnTo>
                    <a:pt x="0" y="693"/>
                  </a:lnTo>
                  <a:lnTo>
                    <a:pt x="401" y="0"/>
                  </a:lnTo>
                  <a:lnTo>
                    <a:pt x="1200" y="0"/>
                  </a:lnTo>
                  <a:lnTo>
                    <a:pt x="1601" y="693"/>
                  </a:lnTo>
                  <a:lnTo>
                    <a:pt x="1200" y="1386"/>
                  </a:lnTo>
                  <a:lnTo>
                    <a:pt x="401" y="1386"/>
                  </a:lnTo>
                  <a:close/>
                </a:path>
              </a:pathLst>
            </a:custGeom>
            <a:blipFill dpi="0" rotWithShape="0">
              <a:blip r:embed="rId17" cstate="print"/>
              <a:stretch>
                <a:fillRect l="-159000" t="-236000" r="-159000" b="-25000"/>
              </a:stretch>
            </a:blipFill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>
              <p:custDataLst>
                <p:tags r:id="rId11"/>
              </p:custDataLst>
            </p:nvPr>
          </p:nvSpPr>
          <p:spPr bwMode="auto">
            <a:xfrm>
              <a:off x="7106249" y="736429"/>
              <a:ext cx="3021181" cy="2616845"/>
            </a:xfrm>
            <a:custGeom>
              <a:avLst/>
              <a:gdLst>
                <a:gd name="T0" fmla="*/ 399 w 1599"/>
                <a:gd name="T1" fmla="*/ 1385 h 1385"/>
                <a:gd name="T2" fmla="*/ 0 w 1599"/>
                <a:gd name="T3" fmla="*/ 692 h 1385"/>
                <a:gd name="T4" fmla="*/ 399 w 1599"/>
                <a:gd name="T5" fmla="*/ 0 h 1385"/>
                <a:gd name="T6" fmla="*/ 1199 w 1599"/>
                <a:gd name="T7" fmla="*/ 0 h 1385"/>
                <a:gd name="T8" fmla="*/ 1599 w 1599"/>
                <a:gd name="T9" fmla="*/ 692 h 1385"/>
                <a:gd name="T10" fmla="*/ 1199 w 1599"/>
                <a:gd name="T11" fmla="*/ 1385 h 1385"/>
                <a:gd name="T12" fmla="*/ 399 w 1599"/>
                <a:gd name="T13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9" h="1385">
                  <a:moveTo>
                    <a:pt x="399" y="1385"/>
                  </a:moveTo>
                  <a:lnTo>
                    <a:pt x="0" y="692"/>
                  </a:lnTo>
                  <a:lnTo>
                    <a:pt x="399" y="0"/>
                  </a:lnTo>
                  <a:lnTo>
                    <a:pt x="1199" y="0"/>
                  </a:lnTo>
                  <a:lnTo>
                    <a:pt x="1599" y="692"/>
                  </a:lnTo>
                  <a:lnTo>
                    <a:pt x="1199" y="1385"/>
                  </a:lnTo>
                  <a:lnTo>
                    <a:pt x="399" y="1385"/>
                  </a:lnTo>
                  <a:close/>
                </a:path>
              </a:pathLst>
            </a:custGeom>
            <a:blipFill dpi="0" rotWithShape="0">
              <a:blip r:embed="rId17" cstate="print"/>
              <a:stretch>
                <a:fillRect l="-238000" t="-78000" r="-79000" b="-184000"/>
              </a:stretch>
            </a:blipFill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>
              <p:custDataLst>
                <p:tags r:id="rId12"/>
              </p:custDataLst>
            </p:nvPr>
          </p:nvSpPr>
          <p:spPr bwMode="auto">
            <a:xfrm>
              <a:off x="7106249" y="3506316"/>
              <a:ext cx="3021181" cy="2616845"/>
            </a:xfrm>
            <a:custGeom>
              <a:avLst/>
              <a:gdLst>
                <a:gd name="T0" fmla="*/ 399 w 1599"/>
                <a:gd name="T1" fmla="*/ 1385 h 1385"/>
                <a:gd name="T2" fmla="*/ 0 w 1599"/>
                <a:gd name="T3" fmla="*/ 693 h 1385"/>
                <a:gd name="T4" fmla="*/ 399 w 1599"/>
                <a:gd name="T5" fmla="*/ 0 h 1385"/>
                <a:gd name="T6" fmla="*/ 1199 w 1599"/>
                <a:gd name="T7" fmla="*/ 0 h 1385"/>
                <a:gd name="T8" fmla="*/ 1599 w 1599"/>
                <a:gd name="T9" fmla="*/ 693 h 1385"/>
                <a:gd name="T10" fmla="*/ 1199 w 1599"/>
                <a:gd name="T11" fmla="*/ 1385 h 1385"/>
                <a:gd name="T12" fmla="*/ 399 w 1599"/>
                <a:gd name="T13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9" h="1385">
                  <a:moveTo>
                    <a:pt x="399" y="1385"/>
                  </a:moveTo>
                  <a:lnTo>
                    <a:pt x="0" y="693"/>
                  </a:lnTo>
                  <a:lnTo>
                    <a:pt x="399" y="0"/>
                  </a:lnTo>
                  <a:lnTo>
                    <a:pt x="1199" y="0"/>
                  </a:lnTo>
                  <a:lnTo>
                    <a:pt x="1599" y="693"/>
                  </a:lnTo>
                  <a:lnTo>
                    <a:pt x="1199" y="1385"/>
                  </a:lnTo>
                  <a:lnTo>
                    <a:pt x="399" y="1385"/>
                  </a:lnTo>
                  <a:close/>
                </a:path>
              </a:pathLst>
            </a:custGeom>
            <a:blipFill dpi="0" rotWithShape="0">
              <a:blip r:embed="rId17" cstate="print"/>
              <a:stretch>
                <a:fillRect l="-238000" t="-184000" r="-79000" b="-78000"/>
              </a:stretch>
            </a:blipFill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>
              <p:custDataLst>
                <p:tags r:id="rId13"/>
              </p:custDataLst>
            </p:nvPr>
          </p:nvSpPr>
          <p:spPr bwMode="auto">
            <a:xfrm>
              <a:off x="9503921" y="2119483"/>
              <a:ext cx="3021181" cy="2618734"/>
            </a:xfrm>
            <a:custGeom>
              <a:avLst/>
              <a:gdLst>
                <a:gd name="T0" fmla="*/ 399 w 1599"/>
                <a:gd name="T1" fmla="*/ 1386 h 1386"/>
                <a:gd name="T2" fmla="*/ 0 w 1599"/>
                <a:gd name="T3" fmla="*/ 693 h 1386"/>
                <a:gd name="T4" fmla="*/ 399 w 1599"/>
                <a:gd name="T5" fmla="*/ 0 h 1386"/>
                <a:gd name="T6" fmla="*/ 1199 w 1599"/>
                <a:gd name="T7" fmla="*/ 0 h 1386"/>
                <a:gd name="T8" fmla="*/ 1599 w 1599"/>
                <a:gd name="T9" fmla="*/ 693 h 1386"/>
                <a:gd name="T10" fmla="*/ 1199 w 1599"/>
                <a:gd name="T11" fmla="*/ 1386 h 1386"/>
                <a:gd name="T12" fmla="*/ 399 w 1599"/>
                <a:gd name="T13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9" h="1386">
                  <a:moveTo>
                    <a:pt x="399" y="1386"/>
                  </a:moveTo>
                  <a:lnTo>
                    <a:pt x="0" y="693"/>
                  </a:lnTo>
                  <a:lnTo>
                    <a:pt x="399" y="0"/>
                  </a:lnTo>
                  <a:lnTo>
                    <a:pt x="1199" y="0"/>
                  </a:lnTo>
                  <a:lnTo>
                    <a:pt x="1599" y="693"/>
                  </a:lnTo>
                  <a:lnTo>
                    <a:pt x="1199" y="1386"/>
                  </a:lnTo>
                  <a:lnTo>
                    <a:pt x="399" y="1386"/>
                  </a:lnTo>
                  <a:close/>
                </a:path>
              </a:pathLst>
            </a:custGeom>
            <a:blipFill dpi="0" rotWithShape="0">
              <a:blip r:embed="rId17" cstate="print"/>
              <a:stretch>
                <a:fillRect l="-318000" t="-131000" b="-131000"/>
              </a:stretch>
            </a:blipFill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>
              <p:custDataLst>
                <p:tags r:id="rId14"/>
              </p:custDataLst>
            </p:nvPr>
          </p:nvSpPr>
          <p:spPr bwMode="auto">
            <a:xfrm>
              <a:off x="9503921" y="-650404"/>
              <a:ext cx="3021181" cy="2616845"/>
            </a:xfrm>
            <a:custGeom>
              <a:avLst/>
              <a:gdLst>
                <a:gd name="T0" fmla="*/ 399 w 1599"/>
                <a:gd name="T1" fmla="*/ 1385 h 1385"/>
                <a:gd name="T2" fmla="*/ 0 w 1599"/>
                <a:gd name="T3" fmla="*/ 693 h 1385"/>
                <a:gd name="T4" fmla="*/ 399 w 1599"/>
                <a:gd name="T5" fmla="*/ 0 h 1385"/>
                <a:gd name="T6" fmla="*/ 1199 w 1599"/>
                <a:gd name="T7" fmla="*/ 0 h 1385"/>
                <a:gd name="T8" fmla="*/ 1599 w 1599"/>
                <a:gd name="T9" fmla="*/ 693 h 1385"/>
                <a:gd name="T10" fmla="*/ 1199 w 1599"/>
                <a:gd name="T11" fmla="*/ 1385 h 1385"/>
                <a:gd name="T12" fmla="*/ 399 w 1599"/>
                <a:gd name="T13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9" h="1385">
                  <a:moveTo>
                    <a:pt x="399" y="1385"/>
                  </a:moveTo>
                  <a:lnTo>
                    <a:pt x="0" y="693"/>
                  </a:lnTo>
                  <a:lnTo>
                    <a:pt x="399" y="0"/>
                  </a:lnTo>
                  <a:lnTo>
                    <a:pt x="1199" y="0"/>
                  </a:lnTo>
                  <a:lnTo>
                    <a:pt x="1599" y="693"/>
                  </a:lnTo>
                  <a:lnTo>
                    <a:pt x="1199" y="1385"/>
                  </a:lnTo>
                  <a:lnTo>
                    <a:pt x="399" y="1385"/>
                  </a:lnTo>
                  <a:close/>
                </a:path>
              </a:pathLst>
            </a:custGeom>
            <a:blipFill dpi="0" rotWithShape="0">
              <a:blip r:embed="rId17" cstate="print"/>
              <a:stretch>
                <a:fillRect l="-318000" t="-25000" b="-237000"/>
              </a:stretch>
            </a:blipFill>
            <a:ln>
              <a:noFill/>
            </a:ln>
            <a:extLs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</a:rPr>
              <a:t>空间构型和杂化轨道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空间构型和杂化轨道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2693" y="1924685"/>
            <a:ext cx="10886614" cy="479291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en-US" altLang="zh-CN" sz="2400" b="1" dirty="0">
                <a:solidFill>
                  <a:srgbClr val="000800"/>
                </a:solidFill>
                <a:latin typeface="Times New Roman" panose="02020603050405020304" charset="0"/>
                <a:ea typeface="SimHei" panose="02010609060101010101" charset="-122"/>
                <a:sym typeface="+mn-ea"/>
              </a:rPr>
              <a:t>N-</a:t>
            </a:r>
            <a:r>
              <a:rPr lang="zh-CN" altLang="zh-CN" sz="2400" b="1" dirty="0">
                <a:solidFill>
                  <a:srgbClr val="000800"/>
                </a:solidFill>
                <a:latin typeface="Times New Roman" panose="02020603050405020304" charset="0"/>
                <a:ea typeface="SimHei" panose="02010609060101010101" charset="-122"/>
                <a:sym typeface="+mn-ea"/>
              </a:rPr>
              <a:t>甲基咪唑（</a:t>
            </a:r>
            <a:r>
              <a:rPr lang="zh-CN" altLang="en-US" sz="2400" b="1" dirty="0">
                <a:solidFill>
                  <a:srgbClr val="000800"/>
                </a:solidFill>
                <a:latin typeface="Times New Roman" panose="02020603050405020304" charset="0"/>
                <a:ea typeface="SimHei" panose="02010609060101010101" charset="-122"/>
                <a:sym typeface="+mn-ea"/>
              </a:rPr>
              <a:t>如图</a:t>
            </a:r>
            <a:r>
              <a:rPr lang="zh-CN" altLang="zh-CN" sz="2400" b="1" dirty="0">
                <a:solidFill>
                  <a:srgbClr val="000800"/>
                </a:solidFill>
                <a:latin typeface="Times New Roman" panose="02020603050405020304" charset="0"/>
                <a:ea typeface="SimHei" panose="02010609060101010101" charset="-122"/>
                <a:sym typeface="+mn-ea"/>
              </a:rPr>
              <a:t>）分子中碳原子的杂化轨道类型为</a:t>
            </a:r>
            <a:r>
              <a:rPr lang="en-US" altLang="zh-CN" sz="2400" b="1" dirty="0">
                <a:solidFill>
                  <a:srgbClr val="000800"/>
                </a:solidFill>
                <a:latin typeface="Times New Roman" panose="02020603050405020304" charset="0"/>
                <a:ea typeface="SimHei" panose="02010609060101010101" charset="-122"/>
                <a:sym typeface="+mn-ea"/>
              </a:rPr>
              <a:t> </a:t>
            </a:r>
            <a:r>
              <a:rPr lang="en-US" altLang="zh-CN" sz="2400" b="1" u="sng" dirty="0">
                <a:solidFill>
                  <a:srgbClr val="000800"/>
                </a:solidFill>
                <a:latin typeface="Times New Roman" panose="02020603050405020304" charset="0"/>
                <a:ea typeface="SimHei" panose="02010609060101010101" charset="-122"/>
                <a:sym typeface="+mn-ea"/>
              </a:rPr>
              <a:t>                  </a:t>
            </a:r>
            <a:r>
              <a:rPr lang="zh-CN" altLang="en-US" sz="2400" b="1" u="sng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。</a:t>
            </a:r>
          </a:p>
          <a:p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已知KH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PO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是次磷酸的正盐，H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PO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的结构式为</a:t>
            </a:r>
            <a:r>
              <a:rPr lang="zh-CN" altLang="en-US" sz="2400" b="1" u="sng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 b="1" u="sng" dirty="0">
                <a:latin typeface="Times New Roman" panose="02020603050405020304" charset="0"/>
                <a:cs typeface="Times New Roman" panose="02020603050405020304" charset="0"/>
              </a:rPr>
              <a:t>                      </a:t>
            </a:r>
            <a:r>
              <a:rPr lang="zh-CN" altLang="en-US" sz="2400" b="1" u="sng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其中P采取</a:t>
            </a:r>
            <a:r>
              <a:rPr lang="en-US" altLang="zh-CN" sz="2400" b="1" u="sng" dirty="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zh-CN" altLang="en-US" sz="2400" b="1" u="sng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杂化方式。</a:t>
            </a:r>
          </a:p>
          <a:p>
            <a:pPr fontAlgn="auto">
              <a:lnSpc>
                <a:spcPts val="2880"/>
              </a:lnSpc>
            </a:pP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化合物	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中S原子采取sp</a:t>
            </a:r>
            <a:r>
              <a:rPr lang="zh-CN" altLang="en-US" sz="2400" b="1" baseline="30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杂化。 (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)	</a:t>
            </a:r>
          </a:p>
          <a:p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		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硼砂是硼含氧酸的重要钠盐，其阴离子的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结构如图所示，其中B原子的杂化方式为________。</a:t>
            </a:r>
            <a:endParaRPr lang="en-US" altLang="zh-CN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10000"/>
              </a:lnSpc>
            </a:pPr>
            <a:endParaRPr lang="zh-CN" alt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45472" y="1924685"/>
            <a:ext cx="12623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、sp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64094" y="3730196"/>
            <a:ext cx="8750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sp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</a:p>
        </p:txBody>
      </p:sp>
      <p:pic>
        <p:nvPicPr>
          <p:cNvPr id="10" name="图片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0857" y="3138805"/>
            <a:ext cx="1558925" cy="9988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6096000" y="5821921"/>
            <a:ext cx="14147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sp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、sp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</p:txBody>
      </p:sp>
      <p:pic>
        <p:nvPicPr>
          <p:cNvPr id="14" name="图片 3"/>
          <p:cNvPicPr>
            <a:picLocks noChangeAspect="1"/>
          </p:cNvPicPr>
          <p:nvPr/>
        </p:nvPicPr>
        <p:blipFill>
          <a:blip r:embed="rId6" cstate="print">
            <a:lum bright="-19998" contrast="40000"/>
          </a:blip>
          <a:stretch>
            <a:fillRect/>
          </a:stretch>
        </p:blipFill>
        <p:spPr>
          <a:xfrm>
            <a:off x="2386965" y="4199658"/>
            <a:ext cx="1118235" cy="133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7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62688" y="4111522"/>
            <a:ext cx="2609215" cy="2510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125336713"/>
              </p:ext>
            </p:extLst>
          </p:nvPr>
        </p:nvGraphicFramePr>
        <p:xfrm>
          <a:off x="4274418" y="2533293"/>
          <a:ext cx="1287145" cy="715010"/>
        </p:xfrm>
        <a:graphic>
          <a:graphicData uri="http://schemas.openxmlformats.org/presentationml/2006/ole">
            <p:oleObj spid="_x0000_s1038" name="Document" r:id="rId8" imgW="981075" imgH="542925" progId="">
              <p:embed/>
            </p:oleObj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1219847387"/>
              </p:ext>
            </p:extLst>
          </p:nvPr>
        </p:nvGraphicFramePr>
        <p:xfrm>
          <a:off x="6912662" y="2266633"/>
          <a:ext cx="1722120" cy="1235075"/>
        </p:xfrm>
        <a:graphic>
          <a:graphicData uri="http://schemas.openxmlformats.org/presentationml/2006/ole">
            <p:oleObj spid="_x0000_s1039" name="Document" r:id="rId9" imgW="1247775" imgH="1133475" progId="">
              <p:embed/>
            </p:oleObj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6613207" y="4684282"/>
            <a:ext cx="617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√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88612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907369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34690" y="894136"/>
            <a:ext cx="297116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空间构型和杂化轨道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229430" y="1505600"/>
            <a:ext cx="6653156" cy="5262979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Xe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是第五周期的稀有气体元素，与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F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形成的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XeF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室温下易升华。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XeF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中心原子的价层电子对数为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	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，下列对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XeF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中心原子杂化方式推断合理的是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	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(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填标号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)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  <a:endParaRPr lang="en-US" sz="2400" b="1" dirty="0">
              <a:solidFill>
                <a:srgbClr val="00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/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A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．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sp 	  B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．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sp</a:t>
            </a:r>
            <a:r>
              <a:rPr lang="en-US" sz="2400" b="1" baseline="30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  C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．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sp</a:t>
            </a:r>
            <a:r>
              <a:rPr lang="en-US" sz="2400" b="1" baseline="30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D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．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sp</a:t>
            </a:r>
            <a:r>
              <a:rPr lang="en-US" sz="2400" b="1" baseline="30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d</a:t>
            </a:r>
            <a:endParaRPr lang="zh-CN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/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SiCl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4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是生产高纯硅的前驱体，其中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Si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采取的杂化类型为</a:t>
            </a:r>
            <a:r>
              <a:rPr lang="en-US" sz="2400" b="1" u="sng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	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SiCl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4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可发生水解反应，机理如下：</a:t>
            </a:r>
          </a:p>
          <a:p>
            <a:pPr indent="0"/>
            <a:endParaRPr lang="en-US" altLang="zh-CN" sz="2400" b="1" dirty="0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 indent="0"/>
            <a:endParaRPr lang="en-US" altLang="zh-CN" sz="2400" b="1" dirty="0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 indent="0"/>
            <a:endParaRPr lang="en-US" altLang="zh-CN" sz="2400" b="1" dirty="0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 indent="0"/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含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s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p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d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轨道的杂化类型有：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①dsp</a:t>
            </a:r>
            <a:r>
              <a:rPr lang="en-US" sz="2400" b="1" baseline="30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②sp</a:t>
            </a:r>
            <a:r>
              <a:rPr lang="en-US" sz="2400" b="1" baseline="30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d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③sp</a:t>
            </a:r>
            <a:r>
              <a:rPr lang="en-US" sz="2400" b="1" baseline="30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d</a:t>
            </a:r>
            <a:r>
              <a:rPr lang="en-US" sz="2400" b="1" baseline="30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，中间体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SiCl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4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(H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O)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中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Si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采取的杂化类型为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(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填标号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)</a:t>
            </a:r>
            <a:r>
              <a:rPr lang="en-US" sz="2400" b="1" u="sng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	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。</a:t>
            </a:r>
          </a:p>
        </p:txBody>
      </p:sp>
      <p:pic>
        <p:nvPicPr>
          <p:cNvPr id="12" name="图片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9834" y="4290694"/>
            <a:ext cx="4244456" cy="1158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1696402" y="6211684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②</a:t>
            </a:r>
            <a:endParaRPr lang="zh-CN" altLang="en-US" sz="2400" b="1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97050" y="2319368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5</a:t>
            </a:r>
            <a:endParaRPr lang="zh-CN" altLang="en-US" sz="2400" b="1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39282" y="2607082"/>
            <a:ext cx="403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D</a:t>
            </a:r>
            <a:endParaRPr lang="zh-CN" altLang="en-US" sz="2400" b="1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84095" y="3777932"/>
            <a:ext cx="570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sp</a:t>
            </a:r>
            <a:r>
              <a:rPr lang="en-US" sz="2400" b="1" baseline="30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3</a:t>
            </a:r>
            <a:endParaRPr lang="zh-CN" altLang="en-US" sz="2400" b="1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graphicFrame>
        <p:nvGraphicFramePr>
          <p:cNvPr id="179255" name="表格 17925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020560" y="2043430"/>
          <a:ext cx="4951730" cy="4187320"/>
        </p:xfrm>
        <a:graphic>
          <a:graphicData uri="http://schemas.openxmlformats.org/drawingml/2006/table">
            <a:tbl>
              <a:tblPr/>
              <a:tblGrid>
                <a:gridCol w="90487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0"/>
                    </a:ext>
                  </a:extLst>
                </a:gridCol>
                <a:gridCol w="154051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1"/>
                    </a:ext>
                  </a:extLst>
                </a:gridCol>
                <a:gridCol w="130746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2"/>
                    </a:ext>
                  </a:extLst>
                </a:gridCol>
                <a:gridCol w="119888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3"/>
                    </a:ext>
                  </a:extLst>
                </a:gridCol>
              </a:tblGrid>
              <a:tr h="7645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杂化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rPr>
                        <a:t>类型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dsp</a:t>
                      </a:r>
                      <a:r>
                        <a:rPr lang="en-US" altLang="zh-CN" sz="2000" b="1" baseline="30000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2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sp</a:t>
                      </a:r>
                      <a:r>
                        <a:rPr lang="en-US" altLang="zh-CN" sz="2000" b="1" baseline="30000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3</a:t>
                      </a:r>
                      <a:r>
                        <a:rPr lang="en-US" altLang="zh-CN" sz="2000" b="1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d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sp</a:t>
                      </a:r>
                      <a:r>
                        <a:rPr lang="en-US" altLang="zh-CN" sz="2000" b="1" baseline="30000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3</a:t>
                      </a:r>
                      <a:r>
                        <a:rPr lang="en-US" altLang="zh-CN" sz="2000" b="1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d</a:t>
                      </a:r>
                      <a:r>
                        <a:rPr lang="en-US" altLang="zh-CN" sz="2000" b="1" baseline="30000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2</a:t>
                      </a:r>
                      <a:endParaRPr lang="en-US" altLang="zh-CN" sz="2000" b="1">
                        <a:solidFill>
                          <a:srgbClr val="C00000"/>
                        </a:solidFill>
                        <a:latin typeface="Times New Roman" panose="02020603050405020304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d</a:t>
                      </a:r>
                      <a:r>
                        <a:rPr lang="en-US" altLang="zh-CN" sz="2000" b="1" baseline="30000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2</a:t>
                      </a:r>
                      <a:r>
                        <a:rPr lang="en-US" altLang="zh-CN" sz="2000" b="1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sp</a:t>
                      </a:r>
                      <a:r>
                        <a:rPr lang="en-US" altLang="zh-CN" sz="2000" b="1" baseline="30000">
                          <a:solidFill>
                            <a:srgbClr val="C00000"/>
                          </a:solidFill>
                          <a:latin typeface="Times New Roman" panose="02020603050405020304" charset="0"/>
                        </a:rPr>
                        <a:t>3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杂化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rPr>
                        <a:t>轨道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</a:rPr>
                        <a:t>4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</a:rPr>
                        <a:t>5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</a:rPr>
                        <a:t>6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rPr>
                        <a:t>轨道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rPr>
                        <a:t>夹角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</a:rPr>
                        <a:t>180°/90°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</a:rPr>
                        <a:t>90°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</a:rPr>
                        <a:t>/120°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</a:rPr>
                        <a:t>/180 °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</a:rPr>
                        <a:t>90°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</a:rPr>
                        <a:t>/180°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rPr>
                        <a:t>空间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构型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平面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正方形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三角双锥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直线型等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正八面体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3"/>
                  </a:ext>
                </a:extLst>
              </a:tr>
              <a:tr h="7645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Microsoft YaHei" panose="020B0503020204020204" charset="-122"/>
                          <a:ea typeface="Microsoft YaHei" panose="020B0503020204020204" charset="-122"/>
                        </a:rPr>
                        <a:t>示例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</a:rPr>
                        <a:t>Cu(NH</a:t>
                      </a:r>
                      <a:r>
                        <a:rPr lang="en-US" altLang="zh-CN" sz="2000" b="1" baseline="-25000">
                          <a:latin typeface="Times New Roman" panose="02020603050405020304" charset="0"/>
                        </a:rPr>
                        <a:t>3</a:t>
                      </a:r>
                      <a:r>
                        <a:rPr lang="en-US" altLang="zh-CN" sz="2000" b="1">
                          <a:latin typeface="Times New Roman" panose="02020603050405020304" charset="0"/>
                        </a:rPr>
                        <a:t>)</a:t>
                      </a:r>
                      <a:r>
                        <a:rPr lang="en-US" altLang="zh-CN" sz="2000" b="1" baseline="-25000">
                          <a:latin typeface="Times New Roman" panose="02020603050405020304" charset="0"/>
                        </a:rPr>
                        <a:t>4</a:t>
                      </a:r>
                      <a:r>
                        <a:rPr lang="en-US" altLang="zh-CN" sz="2000" b="1" baseline="30000">
                          <a:latin typeface="Times New Roman" panose="02020603050405020304" charset="0"/>
                        </a:rPr>
                        <a:t>2</a:t>
                      </a:r>
                      <a:r>
                        <a:rPr lang="zh-CN" altLang="en-US" sz="2000" b="1" baseline="30000">
                          <a:latin typeface="Times New Roman" panose="02020603050405020304" charset="0"/>
                        </a:rPr>
                        <a:t>＋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</a:rPr>
                        <a:t>PCl</a:t>
                      </a:r>
                      <a:r>
                        <a:rPr lang="en-US" altLang="zh-CN" sz="2000" b="1" baseline="-25000">
                          <a:latin typeface="Times New Roman" panose="02020603050405020304" charset="0"/>
                        </a:rPr>
                        <a:t>5 </a:t>
                      </a:r>
                      <a:r>
                        <a:rPr lang="en-US" altLang="zh-CN" sz="2000" b="1">
                          <a:latin typeface="Times New Roman" panose="02020603050405020304" charset="0"/>
                        </a:rPr>
                        <a:t> /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 charset="0"/>
                        </a:rPr>
                        <a:t>XeF</a:t>
                      </a:r>
                      <a:r>
                        <a:rPr lang="en-US" altLang="zh-CN" sz="2000" b="1" baseline="-25000">
                          <a:solidFill>
                            <a:srgbClr val="FF0000"/>
                          </a:solidFill>
                          <a:latin typeface="Times New Roman" panose="02020603050405020304" charset="0"/>
                        </a:rPr>
                        <a:t>2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</a:rPr>
                        <a:t>SF</a:t>
                      </a:r>
                      <a:r>
                        <a:rPr lang="en-US" altLang="zh-CN" sz="2000" b="1" baseline="-25000">
                          <a:latin typeface="Times New Roman" panose="02020603050405020304" charset="0"/>
                        </a:rPr>
                        <a:t>6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</a:rPr>
                        <a:t>SiF</a:t>
                      </a:r>
                      <a:r>
                        <a:rPr lang="en-US" altLang="zh-CN" sz="2000" b="1" baseline="-25000">
                          <a:latin typeface="Times New Roman" panose="02020603050405020304" charset="0"/>
                        </a:rPr>
                        <a:t>6</a:t>
                      </a:r>
                      <a:r>
                        <a:rPr lang="en-US" altLang="zh-CN" sz="2000" b="1" baseline="30000">
                          <a:latin typeface="Times New Roman" panose="02020603050405020304" charset="0"/>
                        </a:rPr>
                        <a:t>2</a:t>
                      </a:r>
                      <a:r>
                        <a:rPr lang="zh-CN" altLang="en-US" sz="2000" b="1" baseline="30000">
                          <a:latin typeface="Times New Roman" panose="02020603050405020304" charset="0"/>
                        </a:rPr>
                        <a:t>－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</a:rPr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26695" y="2102485"/>
            <a:ext cx="12002770" cy="4160520"/>
            <a:chOff x="357" y="3311"/>
            <a:chExt cx="18902" cy="6552"/>
          </a:xfrm>
        </p:grpSpPr>
        <p:grpSp>
          <p:nvGrpSpPr>
            <p:cNvPr id="57" name="组合 56"/>
            <p:cNvGrpSpPr/>
            <p:nvPr/>
          </p:nvGrpSpPr>
          <p:grpSpPr>
            <a:xfrm>
              <a:off x="357" y="3311"/>
              <a:ext cx="18902" cy="6552"/>
              <a:chOff x="105" y="1920"/>
              <a:chExt cx="18902" cy="6552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05" y="3408"/>
                <a:ext cx="11088" cy="5064"/>
                <a:chOff x="2042" y="3000"/>
                <a:chExt cx="11088" cy="5064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2042" y="5309"/>
                  <a:ext cx="3363" cy="725"/>
                </a:xfrm>
                <a:prstGeom prst="rect">
                  <a:avLst/>
                </a:prstGeom>
                <a:noFill/>
                <a:ln w="41275"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/>
                    <a:t>微粒间作用力</a:t>
                  </a: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6509" y="3943"/>
                  <a:ext cx="1786" cy="725"/>
                </a:xfrm>
                <a:prstGeom prst="rect">
                  <a:avLst/>
                </a:prstGeom>
                <a:noFill/>
                <a:ln w="41275"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/>
                    <a:t>化学键</a:t>
                  </a:r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6451" y="6439"/>
                  <a:ext cx="3214" cy="725"/>
                </a:xfrm>
                <a:prstGeom prst="rect">
                  <a:avLst/>
                </a:prstGeom>
                <a:noFill/>
                <a:ln w="41275"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/>
                    <a:t>分子间作用力</a:t>
                  </a: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9512" y="3979"/>
                  <a:ext cx="1812" cy="725"/>
                </a:xfrm>
                <a:prstGeom prst="rect">
                  <a:avLst/>
                </a:prstGeom>
                <a:noFill/>
                <a:ln w="41275"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/>
                    <a:t>离子键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9558" y="3000"/>
                  <a:ext cx="1762" cy="725"/>
                </a:xfrm>
                <a:prstGeom prst="rect">
                  <a:avLst/>
                </a:prstGeom>
                <a:noFill/>
                <a:ln w="41275"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>
                      <a:solidFill>
                        <a:srgbClr val="C00000"/>
                      </a:solidFill>
                    </a:rPr>
                    <a:t>共价键</a:t>
                  </a: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9533" y="4953"/>
                  <a:ext cx="1812" cy="725"/>
                </a:xfrm>
                <a:prstGeom prst="rect">
                  <a:avLst/>
                </a:prstGeom>
                <a:noFill/>
                <a:ln w="41275"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/>
                    <a:t>金属键</a:t>
                  </a: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10813" y="5878"/>
                  <a:ext cx="2317" cy="725"/>
                </a:xfrm>
                <a:prstGeom prst="rect">
                  <a:avLst/>
                </a:prstGeom>
                <a:noFill/>
                <a:ln w="41275"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/>
                    <a:t>范德华力</a:t>
                  </a: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10813" y="7339"/>
                  <a:ext cx="1271" cy="725"/>
                </a:xfrm>
                <a:prstGeom prst="rect">
                  <a:avLst/>
                </a:prstGeom>
                <a:noFill/>
                <a:ln w="41275"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>
                      <a:solidFill>
                        <a:srgbClr val="C00000"/>
                      </a:solidFill>
                    </a:rPr>
                    <a:t>氢键</a:t>
                  </a:r>
                </a:p>
              </p:txBody>
            </p:sp>
            <p:grpSp>
              <p:nvGrpSpPr>
                <p:cNvPr id="23" name="组合 22"/>
                <p:cNvGrpSpPr/>
                <p:nvPr/>
              </p:nvGrpSpPr>
              <p:grpSpPr>
                <a:xfrm>
                  <a:off x="5414" y="4302"/>
                  <a:ext cx="1071" cy="2635"/>
                  <a:chOff x="5414" y="4302"/>
                  <a:chExt cx="759" cy="2635"/>
                </a:xfrm>
              </p:grpSpPr>
              <p:cxnSp>
                <p:nvCxnSpPr>
                  <p:cNvPr id="19" name="直接连接符 18"/>
                  <p:cNvCxnSpPr/>
                  <p:nvPr/>
                </p:nvCxnSpPr>
                <p:spPr>
                  <a:xfrm>
                    <a:off x="5414" y="5675"/>
                    <a:ext cx="394" cy="0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/>
                  <p:cNvCxnSpPr/>
                  <p:nvPr/>
                </p:nvCxnSpPr>
                <p:spPr>
                  <a:xfrm>
                    <a:off x="5798" y="4303"/>
                    <a:ext cx="18" cy="2634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/>
                  <p:cNvCxnSpPr/>
                  <p:nvPr/>
                </p:nvCxnSpPr>
                <p:spPr>
                  <a:xfrm>
                    <a:off x="5755" y="4302"/>
                    <a:ext cx="394" cy="0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/>
                  <p:cNvCxnSpPr/>
                  <p:nvPr/>
                </p:nvCxnSpPr>
                <p:spPr>
                  <a:xfrm>
                    <a:off x="5779" y="6888"/>
                    <a:ext cx="394" cy="0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组合 23"/>
                <p:cNvGrpSpPr/>
                <p:nvPr/>
              </p:nvGrpSpPr>
              <p:grpSpPr>
                <a:xfrm>
                  <a:off x="9711" y="6223"/>
                  <a:ext cx="1109" cy="1502"/>
                  <a:chOff x="5414" y="4780"/>
                  <a:chExt cx="786" cy="1502"/>
                </a:xfrm>
              </p:grpSpPr>
              <p:cxnSp>
                <p:nvCxnSpPr>
                  <p:cNvPr id="25" name="直接连接符 24"/>
                  <p:cNvCxnSpPr/>
                  <p:nvPr/>
                </p:nvCxnSpPr>
                <p:spPr>
                  <a:xfrm>
                    <a:off x="5414" y="5411"/>
                    <a:ext cx="394" cy="0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/>
                  <p:cNvCxnSpPr/>
                  <p:nvPr/>
                </p:nvCxnSpPr>
                <p:spPr>
                  <a:xfrm>
                    <a:off x="5806" y="4780"/>
                    <a:ext cx="17" cy="1502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连接符 29"/>
                  <p:cNvCxnSpPr/>
                  <p:nvPr/>
                </p:nvCxnSpPr>
                <p:spPr>
                  <a:xfrm>
                    <a:off x="5806" y="4780"/>
                    <a:ext cx="394" cy="0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5"/>
                  <p:cNvCxnSpPr/>
                  <p:nvPr/>
                </p:nvCxnSpPr>
                <p:spPr>
                  <a:xfrm>
                    <a:off x="5806" y="6258"/>
                    <a:ext cx="394" cy="0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组合 36"/>
                <p:cNvGrpSpPr/>
                <p:nvPr/>
              </p:nvGrpSpPr>
              <p:grpSpPr>
                <a:xfrm>
                  <a:off x="8353" y="3343"/>
                  <a:ext cx="1205" cy="1980"/>
                  <a:chOff x="5414" y="4402"/>
                  <a:chExt cx="854" cy="1980"/>
                </a:xfrm>
              </p:grpSpPr>
              <p:cxnSp>
                <p:nvCxnSpPr>
                  <p:cNvPr id="38" name="直接连接符 37"/>
                  <p:cNvCxnSpPr/>
                  <p:nvPr/>
                </p:nvCxnSpPr>
                <p:spPr>
                  <a:xfrm>
                    <a:off x="5414" y="5411"/>
                    <a:ext cx="831" cy="11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/>
                  <p:nvPr/>
                </p:nvCxnSpPr>
                <p:spPr>
                  <a:xfrm>
                    <a:off x="5792" y="4402"/>
                    <a:ext cx="17" cy="1980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/>
                  <p:cNvCxnSpPr>
                    <a:endCxn id="14" idx="1"/>
                  </p:cNvCxnSpPr>
                  <p:nvPr/>
                </p:nvCxnSpPr>
                <p:spPr>
                  <a:xfrm>
                    <a:off x="5772" y="4422"/>
                    <a:ext cx="496" cy="0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>
                  <a:xfrm>
                    <a:off x="5768" y="6361"/>
                    <a:ext cx="500" cy="14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" name="组合 55"/>
              <p:cNvGrpSpPr/>
              <p:nvPr/>
            </p:nvGrpSpPr>
            <p:grpSpPr>
              <a:xfrm>
                <a:off x="9447" y="1920"/>
                <a:ext cx="9560" cy="3539"/>
                <a:chOff x="9447" y="1920"/>
                <a:chExt cx="9560" cy="3539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9447" y="2227"/>
                  <a:ext cx="1234" cy="2945"/>
                  <a:chOff x="11686" y="2908"/>
                  <a:chExt cx="1234" cy="2945"/>
                </a:xfrm>
              </p:grpSpPr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11686" y="4458"/>
                    <a:ext cx="565" cy="22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/>
                  <p:cNvCxnSpPr/>
                  <p:nvPr/>
                </p:nvCxnSpPr>
                <p:spPr>
                  <a:xfrm>
                    <a:off x="12219" y="2936"/>
                    <a:ext cx="29" cy="2917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/>
                  <p:cNvCxnSpPr/>
                  <p:nvPr/>
                </p:nvCxnSpPr>
                <p:spPr>
                  <a:xfrm>
                    <a:off x="12191" y="2908"/>
                    <a:ext cx="700" cy="0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/>
                  <p:cNvCxnSpPr/>
                  <p:nvPr/>
                </p:nvCxnSpPr>
                <p:spPr>
                  <a:xfrm>
                    <a:off x="12247" y="4893"/>
                    <a:ext cx="673" cy="0"/>
                  </a:xfrm>
                  <a:prstGeom prst="line">
                    <a:avLst/>
                  </a:prstGeom>
                  <a:ln w="44450">
                    <a:solidFill>
                      <a:srgbClr val="C0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文本框 50"/>
                <p:cNvSpPr txBox="1"/>
                <p:nvPr/>
              </p:nvSpPr>
              <p:spPr>
                <a:xfrm>
                  <a:off x="10707" y="1920"/>
                  <a:ext cx="6837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>
                      <a:latin typeface="Times New Roman" panose="02020603050405020304" charset="0"/>
                      <a:cs typeface="Times New Roman" panose="02020603050405020304" charset="0"/>
                    </a:rPr>
                    <a:t>原子轨道的重叠方式：</a:t>
                  </a:r>
                  <a:r>
                    <a:rPr lang="en-US" altLang="zh-CN" sz="2000" b="1">
                      <a:latin typeface="Times New Roman" panose="02020603050405020304" charset="0"/>
                      <a:cs typeface="Times New Roman" panose="02020603050405020304" charset="0"/>
                    </a:rPr>
                    <a:t>σ</a:t>
                  </a:r>
                  <a:r>
                    <a:rPr lang="zh-CN" altLang="en-US" sz="2000" b="1">
                      <a:latin typeface="Times New Roman" panose="02020603050405020304" charset="0"/>
                      <a:cs typeface="Times New Roman" panose="02020603050405020304" charset="0"/>
                    </a:rPr>
                    <a:t>键、</a:t>
                  </a:r>
                  <a:r>
                    <a:rPr lang="en-US" altLang="zh-CN" sz="2000" b="1">
                      <a:latin typeface="Times New Roman" panose="02020603050405020304" charset="0"/>
                      <a:cs typeface="Times New Roman" panose="02020603050405020304" charset="0"/>
                    </a:rPr>
                    <a:t>π</a:t>
                  </a:r>
                  <a:r>
                    <a:rPr lang="zh-CN" altLang="en-US" sz="2000" b="1">
                      <a:latin typeface="Times New Roman" panose="02020603050405020304" charset="0"/>
                      <a:cs typeface="Times New Roman" panose="02020603050405020304" charset="0"/>
                    </a:rPr>
                    <a:t>键</a:t>
                  </a:r>
                </a:p>
              </p:txBody>
            </p:sp>
            <p:sp>
              <p:nvSpPr>
                <p:cNvPr id="52" name="文本框 51"/>
                <p:cNvSpPr txBox="1"/>
                <p:nvPr/>
              </p:nvSpPr>
              <p:spPr>
                <a:xfrm>
                  <a:off x="10652" y="2858"/>
                  <a:ext cx="6837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>
                      <a:latin typeface="Times New Roman" panose="02020603050405020304" charset="0"/>
                    </a:rPr>
                    <a:t>共用电子对数：单键、双键、叁键</a:t>
                  </a:r>
                </a:p>
              </p:txBody>
            </p:sp>
            <p:sp>
              <p:nvSpPr>
                <p:cNvPr id="53" name="文本框 52"/>
                <p:cNvSpPr txBox="1"/>
                <p:nvPr/>
              </p:nvSpPr>
              <p:spPr>
                <a:xfrm>
                  <a:off x="10658" y="3920"/>
                  <a:ext cx="8349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>
                      <a:latin typeface="Times New Roman" panose="02020603050405020304" charset="0"/>
                    </a:rPr>
                    <a:t>共用电子对是否偏移：非极性键键、极性键</a:t>
                  </a:r>
                </a:p>
              </p:txBody>
            </p:sp>
            <p:sp>
              <p:nvSpPr>
                <p:cNvPr id="54" name="文本框 53"/>
                <p:cNvSpPr txBox="1"/>
                <p:nvPr/>
              </p:nvSpPr>
              <p:spPr>
                <a:xfrm>
                  <a:off x="10730" y="4831"/>
                  <a:ext cx="6837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>
                      <a:latin typeface="Times New Roman" panose="02020603050405020304" charset="0"/>
                    </a:rPr>
                    <a:t>共用电子对的来源：共价键、</a:t>
                  </a:r>
                  <a:r>
                    <a:rPr lang="zh-CN" altLang="en-US" sz="2000" b="1">
                      <a:solidFill>
                        <a:srgbClr val="C00000"/>
                      </a:solidFill>
                      <a:latin typeface="Times New Roman" panose="02020603050405020304" charset="0"/>
                    </a:rPr>
                    <a:t>配位键</a:t>
                  </a:r>
                </a:p>
              </p:txBody>
            </p:sp>
            <p:cxnSp>
              <p:nvCxnSpPr>
                <p:cNvPr id="55" name="直接连接符 54"/>
                <p:cNvCxnSpPr/>
                <p:nvPr/>
              </p:nvCxnSpPr>
              <p:spPr>
                <a:xfrm>
                  <a:off x="9963" y="5145"/>
                  <a:ext cx="744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8" name="直接连接符 57"/>
            <p:cNvCxnSpPr/>
            <p:nvPr/>
          </p:nvCxnSpPr>
          <p:spPr>
            <a:xfrm>
              <a:off x="10232" y="4576"/>
              <a:ext cx="673" cy="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5145" y="1712595"/>
            <a:ext cx="665289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、</a:t>
            </a:r>
            <a:r>
              <a:rPr 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判断微粒间作用力的类型及成键数目</a:t>
            </a:r>
            <a:endParaRPr lang="zh-CN" altLang="en-US" sz="2400" b="1" dirty="0">
              <a:solidFill>
                <a:srgbClr val="C00000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541655" y="332295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1795" y="2207895"/>
            <a:ext cx="11187430" cy="4556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LiAlH</a:t>
            </a:r>
            <a:r>
              <a:rPr lang="zh-CN" alt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4</a:t>
            </a: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中，存在_____（填标号）。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A．离子键  B．σ键  C．π键  D．氢键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在CO分子中，C与O之间形成____个σ键、____个π键，在这些化学键中，O原子共提供了____个电子。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CO</a:t>
            </a:r>
            <a:r>
              <a:rPr lang="zh-CN" alt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分子中存在</a:t>
            </a:r>
            <a:r>
              <a:rPr lang="zh-CN" altLang="en-US" sz="2400" b="1" u="sng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	</a:t>
            </a: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个σ键和</a:t>
            </a:r>
            <a:r>
              <a:rPr lang="zh-CN" altLang="en-US" sz="2400" b="1" u="sng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	</a:t>
            </a: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个π键。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SiCl</a:t>
            </a:r>
            <a:r>
              <a:rPr lang="zh-CN" alt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4</a:t>
            </a: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与N-甲基咪唑(</a:t>
            </a:r>
            <a:r>
              <a:rPr lang="en-US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                      </a:t>
            </a: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)反应可以得到M</a:t>
            </a:r>
            <a:r>
              <a:rPr lang="zh-CN" altLang="en-US" sz="2400" b="1" baseline="30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2+</a:t>
            </a: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，其结构</a:t>
            </a:r>
          </a:p>
          <a:p>
            <a:pPr>
              <a:lnSpc>
                <a:spcPct val="110000"/>
              </a:lnSpc>
            </a:pPr>
            <a:endParaRPr lang="zh-CN" altLang="en-US" sz="2400" b="1" dirty="0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如图所示</a:t>
            </a: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：</a:t>
            </a:r>
            <a:r>
              <a:rPr lang="en-US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                                    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1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个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M</a:t>
            </a:r>
            <a:r>
              <a:rPr lang="en-US" sz="2400" b="1" baseline="30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2+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中含有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	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个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σ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键。</a:t>
            </a:r>
            <a:endParaRPr lang="zh-CN" altLang="en-US" sz="2400" b="1" dirty="0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                                </a:t>
            </a:r>
          </a:p>
          <a:p>
            <a:pPr>
              <a:lnSpc>
                <a:spcPct val="110000"/>
              </a:lnSpc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sz="2400" b="1" dirty="0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31461" y="2135187"/>
            <a:ext cx="665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AB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76937" y="3366453"/>
            <a:ext cx="640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   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72100" y="2944495"/>
            <a:ext cx="411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1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35470" y="2955916"/>
            <a:ext cx="411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2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77840" y="3756664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596561" y="3768725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2</a:t>
            </a:r>
          </a:p>
        </p:txBody>
      </p:sp>
      <p:pic>
        <p:nvPicPr>
          <p:cNvPr id="21" name="图片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  <a14:imgLayer r:embed="rId6">
                    <a14:imgEffect>
                      <a14:brightnessContrast contrast="100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41" y="4229100"/>
            <a:ext cx="1168400" cy="532130"/>
          </a:xfrm>
          <a:prstGeom prst="rect">
            <a:avLst/>
          </a:prstGeom>
        </p:spPr>
      </p:pic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127229115"/>
              </p:ext>
            </p:extLst>
          </p:nvPr>
        </p:nvGraphicFramePr>
        <p:xfrm>
          <a:off x="9158605" y="4683677"/>
          <a:ext cx="2270760" cy="1628775"/>
        </p:xfrm>
        <a:graphic>
          <a:graphicData uri="http://schemas.openxmlformats.org/presentationml/2006/ole">
            <p:oleObj spid="_x0000_s45057" name="Document" r:id="rId7" imgW="1247775" imgH="1133475" progId="">
              <p:embed/>
            </p:oleObj>
          </a:graphicData>
        </a:graphic>
      </p:graphicFrame>
      <p:pic>
        <p:nvPicPr>
          <p:cNvPr id="22" name="图片 2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BEBA8EAE-BF5A-486C-A8C5-ECC9F3942E4B}">
                <a14:imgProps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  <a14:imgLayer r:embed="rId9">
                    <a14:imgEffect>
                      <a14:brightnessContrast contrast="100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05" y="4774565"/>
            <a:ext cx="3414395" cy="113157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178040" y="5080000"/>
            <a:ext cx="48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54</a:t>
            </a:r>
            <a:endParaRPr lang="zh-CN" altLang="en-US" sz="2400" b="1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1800" y="5906135"/>
            <a:ext cx="8336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】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K</a:t>
            </a:r>
            <a:r>
              <a:rPr lang="en-US" altLang="zh-CN" sz="2400" b="1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Fe(CN)</a:t>
            </a:r>
            <a:r>
              <a:rPr lang="en-US" altLang="zh-CN" sz="2400" b="1" baseline="-250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（铁氰化钾）溶液是检验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Fe</a:t>
            </a:r>
            <a:r>
              <a:rPr lang="en-US" altLang="zh-CN" sz="2400" b="1" baseline="30000" dirty="0">
                <a:latin typeface="Times New Roman" panose="02020603050405020304" charset="0"/>
                <a:cs typeface="Times New Roman" panose="02020603050405020304" charset="0"/>
              </a:rPr>
              <a:t>2+ </a:t>
            </a:r>
          </a:p>
          <a:p>
            <a:r>
              <a:rPr lang="en-US" altLang="zh-CN" sz="2400" b="1" baseline="30000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常用的试剂，该物质中</a:t>
            </a:r>
            <a:r>
              <a:rPr lang="en-US" altLang="zh-CN" sz="2400" b="1" dirty="0">
                <a:latin typeface="Times New Roman" panose="02020603050405020304" charset="0"/>
                <a:ea typeface="SimHei" panose="02010609060101010101" charset="-122"/>
                <a:cs typeface="Times New Roman" panose="02020603050405020304" charset="0"/>
                <a:sym typeface="+mn-ea"/>
              </a:rPr>
              <a:t>σ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键与</a:t>
            </a:r>
            <a:r>
              <a:rPr lang="en-US" altLang="zh-CN" sz="2400" b="1" dirty="0">
                <a:latin typeface="Times New Roman" panose="02020603050405020304" charset="0"/>
                <a:ea typeface="SimHei" panose="02010609060101010101" charset="-122"/>
                <a:cs typeface="Times New Roman" panose="02020603050405020304" charset="0"/>
                <a:sym typeface="+mn-ea"/>
              </a:rPr>
              <a:t>π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键的个数比为________。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21450" y="6261100"/>
            <a:ext cx="9823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1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altLang="en-US" sz="24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509905" y="1712595"/>
            <a:ext cx="398589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、</a:t>
            </a:r>
            <a:r>
              <a:rPr 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共价键的形成及键参数</a:t>
            </a:r>
            <a:endParaRPr lang="zh-CN" altLang="en-US" sz="2400" b="1" dirty="0">
              <a:solidFill>
                <a:srgbClr val="C00000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257810" y="2188210"/>
            <a:ext cx="11787505" cy="454105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已知有关氮、磷的单键和叁键的键能（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kJ·mol</a:t>
            </a:r>
            <a:r>
              <a:rPr lang="en-US" sz="2400" b="1" baseline="30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-1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）如下表：</a:t>
            </a:r>
          </a:p>
          <a:p>
            <a:pPr indent="0">
              <a:lnSpc>
                <a:spcPct val="120000"/>
              </a:lnSpc>
            </a:pP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从能量角度看，氮以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N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，而白磷以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P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4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（结构式可表示</a:t>
            </a:r>
          </a:p>
          <a:p>
            <a:pPr indent="0">
              <a:lnSpc>
                <a:spcPct val="140000"/>
              </a:lnSpc>
            </a:pP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为</a:t>
            </a:r>
            <a:r>
              <a:rPr lang="en-US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              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）形式存在的原因是</a:t>
            </a:r>
            <a:r>
              <a:rPr lang="en-US" sz="2400" b="1" u="sng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                                   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。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 indent="0">
              <a:lnSpc>
                <a:spcPct val="140000"/>
              </a:lnSpc>
            </a:pP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 indent="0">
              <a:lnSpc>
                <a:spcPct val="140000"/>
              </a:lnSpc>
            </a:pP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 indent="0">
              <a:lnSpc>
                <a:spcPct val="14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】</a:t>
            </a:r>
            <a:r>
              <a:rPr lang="en-US" sz="2400" b="1" dirty="0" err="1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Ge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与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C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是同族元素，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C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原子之间可以形成双键、叁键，但</a:t>
            </a:r>
            <a:r>
              <a:rPr lang="en-US" sz="2400" b="1" dirty="0" err="1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Ge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原子之间难以形成双键或叁键。从原子结构角度分析，原因是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________________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。</a:t>
            </a:r>
            <a:endParaRPr lang="en-US" altLang="zh-CN" sz="2400" b="1" dirty="0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 indent="0">
              <a:lnSpc>
                <a:spcPct val="140000"/>
              </a:lnSpc>
            </a:pPr>
            <a:endParaRPr lang="en-US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 indent="0">
              <a:lnSpc>
                <a:spcPct val="140000"/>
              </a:lnSpc>
            </a:pPr>
            <a:endParaRPr lang="en-US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835265" y="2894965"/>
          <a:ext cx="3279140" cy="758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534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0"/>
                    </a:ext>
                  </a:extLst>
                </a:gridCol>
                <a:gridCol w="76644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1"/>
                    </a:ext>
                  </a:extLst>
                </a:gridCol>
                <a:gridCol w="74041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2"/>
                    </a:ext>
                  </a:extLst>
                </a:gridCol>
                <a:gridCol w="91694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3"/>
                    </a:ext>
                  </a:extLst>
                </a:gridCol>
              </a:tblGrid>
              <a:tr h="3790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N-N</a:t>
                      </a:r>
                      <a:endParaRPr lang="en-US" altLang="en-US" sz="2400" b="1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N≡N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P-P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P≡P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0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193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946</a:t>
                      </a:r>
                      <a:endParaRPr lang="en-US" altLang="en-US" sz="2400" b="1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197</a:t>
                      </a:r>
                      <a:endParaRPr lang="en-US" altLang="en-US" sz="2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489</a:t>
                      </a:r>
                      <a:endParaRPr lang="en-US" altLang="en-US" sz="2400" b="1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图片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5350" y="3148330"/>
            <a:ext cx="728345" cy="645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70442" y="3691978"/>
            <a:ext cx="10948511" cy="107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N≡N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的键能大于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个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N-N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的键能之和，而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P≡P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的键能小于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个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P-P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的键能之和，键能越大，分子能量越低，分子越稳定。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1484" y="5627886"/>
            <a:ext cx="10805636" cy="107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Ge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原子半径大，原子间形成的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σ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单键较长，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p-p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轨道肩并肩重叠程度很小或几乎不能重叠，难以形成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π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键；</a:t>
            </a:r>
            <a:endParaRPr lang="zh-CN" altLang="en-US" sz="2400" b="1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601345" y="1712595"/>
            <a:ext cx="386143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、</a:t>
            </a:r>
            <a:r>
              <a:rPr 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</a:rPr>
              <a:t>共价键的形成及键参数</a:t>
            </a:r>
            <a:endParaRPr lang="zh-CN" altLang="en-US" sz="2400" b="1" dirty="0">
              <a:solidFill>
                <a:srgbClr val="C00000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78155" y="2166620"/>
            <a:ext cx="11129645" cy="4271010"/>
            <a:chOff x="1031" y="4186"/>
            <a:chExt cx="17527" cy="6726"/>
          </a:xfrm>
          <a:solidFill>
            <a:schemeClr val="bg1"/>
          </a:solidFill>
        </p:grpSpPr>
        <p:sp>
          <p:nvSpPr>
            <p:cNvPr id="2" name="文本框 1"/>
            <p:cNvSpPr txBox="1"/>
            <p:nvPr/>
          </p:nvSpPr>
          <p:spPr>
            <a:xfrm>
              <a:off x="1031" y="4186"/>
              <a:ext cx="17527" cy="3633"/>
            </a:xfrm>
            <a:prstGeom prst="rect">
              <a:avLst/>
            </a:prstGeom>
            <a:grpFill/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【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】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NH</a:t>
              </a:r>
              <a:r>
                <a:rPr lang="zh-CN" altLang="en-US" sz="2400" b="1" baseline="-25000" dirty="0"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H</a:t>
              </a:r>
              <a:r>
                <a:rPr lang="zh-CN" altLang="en-US" sz="2400" b="1" baseline="-25000" dirty="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PO</a:t>
              </a:r>
              <a:r>
                <a:rPr lang="zh-CN" altLang="en-US" sz="2400" b="1" baseline="-25000" dirty="0"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中，P的______杂化轨道与O的2p轨道形成____键。</a:t>
              </a:r>
              <a:endParaRPr lang="en-US" altLang="zh-CN" sz="2400" b="1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【2】</a:t>
              </a: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</a:rPr>
                <a:t>             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中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存在离子键与共价键    (    )；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C－C－C键角是180°(    )		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【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】</a:t>
              </a: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</a:rPr>
                <a:t>                   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中硫氧键的键能均相等    (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 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)	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33" y="7858"/>
              <a:ext cx="17525" cy="3054"/>
            </a:xfrm>
            <a:prstGeom prst="rect">
              <a:avLst/>
            </a:prstGeom>
            <a:grpFill/>
            <a:ln w="381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【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4</a:t>
              </a:r>
              <a:r>
                <a:rPr lang="zh-CN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】</a:t>
              </a:r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黑磷区中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P-P</a:t>
              </a:r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键的键能不完全相同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   </a:t>
              </a:r>
              <a:r>
                <a:rPr 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(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   </a:t>
              </a:r>
              <a:r>
                <a:rPr 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)	</a:t>
              </a:r>
              <a:endPara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endParaRPr>
            </a:p>
            <a:p>
              <a:pPr indent="0"/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     </a:t>
              </a:r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石墨与黑磷的交界结合区域中，</a:t>
              </a:r>
            </a:p>
            <a:p>
              <a:pPr indent="0"/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 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    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P</a:t>
              </a:r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原子与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C</a:t>
              </a:r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原子共平面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  </a:t>
              </a:r>
              <a:r>
                <a:rPr 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(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   </a:t>
              </a:r>
              <a:r>
                <a:rPr 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)	</a:t>
              </a:r>
              <a:endPara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endParaRPr>
            </a:p>
            <a:p>
              <a:pPr indent="0"/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     </a:t>
              </a:r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复合材料单层中，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P</a:t>
              </a:r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原子与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C</a:t>
              </a:r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原子之间的</a:t>
              </a:r>
            </a:p>
            <a:p>
              <a:pPr indent="0"/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 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    </a:t>
              </a:r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作用力属范德华力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  </a:t>
              </a:r>
              <a:r>
                <a:rPr 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(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  </a:t>
              </a:r>
              <a:r>
                <a:rPr 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)	</a:t>
              </a:r>
              <a:endPara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endParaRPr>
            </a:p>
          </p:txBody>
        </p:sp>
      </p:grpSp>
      <p:pic>
        <p:nvPicPr>
          <p:cNvPr id="30" name="图片 29"/>
          <p:cNvPicPr/>
          <p:nvPr/>
        </p:nvPicPr>
        <p:blipFill>
          <a:blip r:embed="rId4" cstate="print"/>
          <a:srcRect t="5612"/>
          <a:stretch>
            <a:fillRect/>
          </a:stretch>
        </p:blipFill>
        <p:spPr>
          <a:xfrm>
            <a:off x="6554242" y="4509474"/>
            <a:ext cx="5053558" cy="1865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038600" y="2239645"/>
            <a:ext cx="8483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484896" y="2172970"/>
            <a:ext cx="3486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σ</a:t>
            </a:r>
          </a:p>
        </p:txBody>
      </p:sp>
      <p:pic>
        <p:nvPicPr>
          <p:cNvPr id="24" name="图片 10"/>
          <p:cNvPicPr>
            <a:picLocks noChangeAspect="1"/>
          </p:cNvPicPr>
          <p:nvPr/>
        </p:nvPicPr>
        <p:blipFill>
          <a:blip r:embed="rId5" cstate="print">
            <a:lum bright="-19998" contrast="40000"/>
          </a:blip>
          <a:stretch>
            <a:fillRect/>
          </a:stretch>
        </p:blipFill>
        <p:spPr>
          <a:xfrm>
            <a:off x="1436736" y="2633345"/>
            <a:ext cx="1149985" cy="105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6"/>
          <p:cNvPicPr>
            <a:picLocks noChangeAspect="1"/>
          </p:cNvPicPr>
          <p:nvPr/>
        </p:nvPicPr>
        <p:blipFill>
          <a:blip r:embed="rId6" cstate="print">
            <a:lum bright="-19998" contrast="40000"/>
          </a:blip>
          <a:stretch>
            <a:fillRect/>
          </a:stretch>
        </p:blipFill>
        <p:spPr>
          <a:xfrm>
            <a:off x="1436736" y="3641341"/>
            <a:ext cx="1149986" cy="857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778659" y="2899648"/>
            <a:ext cx="427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√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342093" y="2911652"/>
            <a:ext cx="46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×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630268" y="3977878"/>
            <a:ext cx="46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×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042977" y="4643358"/>
            <a:ext cx="427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√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995937" y="5283319"/>
            <a:ext cx="427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√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528736" y="6020475"/>
            <a:ext cx="46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×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-9525" y="127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7220" y="1880235"/>
            <a:ext cx="377634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键参数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——</a:t>
            </a:r>
            <a:r>
              <a:rPr 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键角大小比较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784860" y="4631055"/>
            <a:ext cx="11105515" cy="182753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O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的键角小于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NH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的，分析原因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____________________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</a:p>
          <a:p>
            <a:pPr indent="0">
              <a:lnSpc>
                <a:spcPct val="120000"/>
              </a:lnSpc>
            </a:pP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>
              <a:lnSpc>
                <a:spcPct val="12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NH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、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PH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、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AsH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的键角由大到小的顺序为</a:t>
            </a:r>
            <a:r>
              <a:rPr lang="en-US" sz="2400" b="1" u="sng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                                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  <a:endParaRPr lang="en-US" altLang="en-US" sz="2400" b="1" baseline="-25000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06450" y="2252980"/>
            <a:ext cx="10565765" cy="2525395"/>
            <a:chOff x="1270" y="3548"/>
            <a:chExt cx="16639" cy="3977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0" y="3548"/>
              <a:ext cx="16316" cy="3977"/>
              <a:chOff x="1270" y="3548"/>
              <a:chExt cx="16316" cy="3977"/>
            </a:xfrm>
          </p:grpSpPr>
          <p:graphicFrame>
            <p:nvGraphicFramePr>
              <p:cNvPr id="13" name="对象 12"/>
              <p:cNvGraphicFramePr>
                <a:graphicFrameLocks noChangeAspect="1"/>
              </p:cNvGraphicFramePr>
              <p:nvPr/>
            </p:nvGraphicFramePr>
            <p:xfrm>
              <a:off x="10041" y="5223"/>
              <a:ext cx="7039" cy="2303"/>
            </p:xfrm>
            <a:graphic>
              <a:graphicData uri="http://schemas.openxmlformats.org/presentationml/2006/ole">
                <p:oleObj spid="_x0000_s48130" r:id="rId5" imgW="3133800" imgH="1542960" progId="">
                  <p:embed/>
                </p:oleObj>
              </a:graphicData>
            </a:graphic>
          </p:graphicFrame>
          <p:grpSp>
            <p:nvGrpSpPr>
              <p:cNvPr id="10" name="组合 9"/>
              <p:cNvGrpSpPr/>
              <p:nvPr/>
            </p:nvGrpSpPr>
            <p:grpSpPr>
              <a:xfrm>
                <a:off x="1270" y="3548"/>
                <a:ext cx="16317" cy="3685"/>
                <a:chOff x="1270" y="3548"/>
                <a:chExt cx="16317" cy="3685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6919" y="3548"/>
                  <a:ext cx="9841" cy="84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CO</a:t>
                  </a:r>
                  <a:r>
                    <a:rPr lang="en-US" altLang="zh-CN" sz="2400" b="1" baseline="-30000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2 </a:t>
                  </a:r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&gt;BF</a:t>
                  </a:r>
                  <a:r>
                    <a:rPr lang="en-US" altLang="zh-CN" sz="2400" b="1" baseline="-30000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3</a:t>
                  </a:r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&gt;CH</a:t>
                  </a:r>
                  <a:r>
                    <a:rPr lang="en-US" altLang="zh-CN" sz="2400" b="1" baseline="-30000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4                           </a:t>
                  </a:r>
                  <a:endParaRPr lang="zh-CN" altLang="en-US" sz="2400" b="1">
                    <a:solidFill>
                      <a:srgbClr val="000000"/>
                    </a:solidFill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  <a:sym typeface="+mn-ea"/>
                  </a:endParaRPr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1270" y="3684"/>
                  <a:ext cx="5384" cy="725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rgbClr val="000000"/>
                      </a:solidFill>
                      <a:latin typeface="Microsoft YaHei" panose="020B0503020204020204" charset="-122"/>
                      <a:ea typeface="Microsoft YaHei" panose="020B0503020204020204" charset="-122"/>
                      <a:cs typeface="Microsoft YaHei" panose="020B0503020204020204" charset="-122"/>
                      <a:sym typeface="+mn-ea"/>
                    </a:rPr>
                    <a:t>1</a:t>
                  </a:r>
                  <a:r>
                    <a:rPr lang="zh-CN" altLang="en-US" sz="2400" b="1" dirty="0">
                      <a:solidFill>
                        <a:srgbClr val="000000"/>
                      </a:solidFill>
                      <a:latin typeface="Microsoft YaHei" panose="020B0503020204020204" charset="-122"/>
                      <a:ea typeface="Microsoft YaHei" panose="020B0503020204020204" charset="-122"/>
                      <a:cs typeface="Microsoft YaHei" panose="020B0503020204020204" charset="-122"/>
                      <a:sym typeface="+mn-ea"/>
                    </a:rPr>
                    <a:t>．依据分子的空间构型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10059" y="4395"/>
                  <a:ext cx="7529" cy="72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r>
                    <a:rPr lang="zh-CN" altLang="en-US" sz="2400" b="1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∠</a:t>
                  </a:r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HNH(</a:t>
                  </a:r>
                  <a:r>
                    <a:rPr lang="en-US" altLang="zh-CN" sz="2400" b="1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NH</a:t>
                  </a:r>
                  <a:r>
                    <a:rPr lang="en-US" altLang="zh-CN" sz="2400" b="1" baseline="-25000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3</a:t>
                  </a:r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)&gt;∠HNH(</a:t>
                  </a:r>
                  <a:r>
                    <a:rPr lang="en-US" altLang="zh-CN" sz="2400" b="1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Cu(NH</a:t>
                  </a:r>
                  <a:r>
                    <a:rPr lang="en-US" altLang="zh-CN" sz="2400" b="1" baseline="-25000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3</a:t>
                  </a:r>
                  <a:r>
                    <a:rPr lang="en-US" altLang="zh-CN" sz="2400" b="1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)</a:t>
                  </a:r>
                  <a:r>
                    <a:rPr lang="en-US" altLang="zh-CN" sz="2400" b="1" baseline="-25000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4</a:t>
                  </a:r>
                  <a:r>
                    <a:rPr lang="en-US" altLang="zh-CN" sz="2400" b="1" baseline="30000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2+</a:t>
                  </a:r>
                  <a:r>
                    <a:rPr lang="en-US" altLang="zh-CN" sz="2400" b="1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 </a:t>
                  </a:r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)</a:t>
                  </a: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2091" y="5813"/>
                  <a:ext cx="5799" cy="72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r>
                    <a:rPr lang="zh-CN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排斥力：叄键</a:t>
                  </a: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&gt;</a:t>
                  </a:r>
                  <a:r>
                    <a:rPr lang="zh-CN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双键</a:t>
                  </a: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&gt;</a:t>
                  </a:r>
                  <a:r>
                    <a:rPr lang="zh-CN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单键</a:t>
                  </a: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2069" y="5205"/>
                  <a:ext cx="7039" cy="72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R="0" indent="0" defTabSz="91440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zh-CN" altLang="en-US" sz="2400" b="1">
                      <a:solidFill>
                        <a:srgbClr val="FF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排斥力：孤电子对</a:t>
                  </a:r>
                  <a:r>
                    <a:rPr lang="en-US" altLang="zh-CN" sz="2400" b="1">
                      <a:solidFill>
                        <a:srgbClr val="FF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&gt;</a:t>
                  </a:r>
                  <a:r>
                    <a:rPr lang="zh-CN" altLang="en-US" sz="2400" b="1">
                      <a:solidFill>
                        <a:srgbClr val="FF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成键电子对</a:t>
                  </a:r>
                </a:p>
              </p:txBody>
            </p:sp>
            <p:sp>
              <p:nvSpPr>
                <p:cNvPr id="17" name="Rectangle 1"/>
                <p:cNvSpPr>
                  <a:spLocks noChangeArrowheads="1"/>
                </p:cNvSpPr>
                <p:nvPr/>
              </p:nvSpPr>
              <p:spPr bwMode="auto">
                <a:xfrm>
                  <a:off x="1361" y="6509"/>
                  <a:ext cx="3464" cy="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24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YaHei" panose="020B0503020204020204" charset="-122"/>
                      <a:ea typeface="Microsoft YaHei" panose="020B0503020204020204" charset="-122"/>
                      <a:cs typeface="宋体" panose="02010600030101010101" pitchFamily="2" charset="-122"/>
                    </a:rPr>
                    <a:t>3</a:t>
                  </a:r>
                  <a:r>
                    <a:rPr kumimoji="0" lang="zh-CN" altLang="en-US" sz="24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icrosoft YaHei" panose="020B0503020204020204" charset="-122"/>
                      <a:ea typeface="Microsoft YaHei" panose="020B0503020204020204" charset="-122"/>
                      <a:cs typeface="宋体" panose="02010600030101010101" pitchFamily="2" charset="-122"/>
                    </a:rPr>
                    <a:t>．依据电负性</a:t>
                  </a: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1283" y="4409"/>
                  <a:ext cx="5864" cy="725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rgbClr val="000000"/>
                      </a:solidFill>
                      <a:latin typeface="Microsoft YaHei" panose="020B0503020204020204" charset="-122"/>
                      <a:ea typeface="Microsoft YaHei" panose="020B0503020204020204" charset="-122"/>
                      <a:cs typeface="Microsoft YaHei" panose="020B0503020204020204" charset="-122"/>
                      <a:sym typeface="+mn-ea"/>
                    </a:rPr>
                    <a:t>2</a:t>
                  </a:r>
                  <a:r>
                    <a:rPr lang="zh-CN" altLang="en-US" sz="2400" b="1" dirty="0">
                      <a:solidFill>
                        <a:srgbClr val="000000"/>
                      </a:solidFill>
                      <a:latin typeface="Microsoft YaHei" panose="020B0503020204020204" charset="-122"/>
                      <a:ea typeface="Microsoft YaHei" panose="020B0503020204020204" charset="-122"/>
                      <a:cs typeface="Microsoft YaHei" panose="020B0503020204020204" charset="-122"/>
                      <a:sym typeface="+mn-ea"/>
                    </a:rPr>
                    <a:t>．依据电子对间的排斥力</a:t>
                  </a: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7433" y="4255"/>
                  <a:ext cx="2340" cy="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NH</a:t>
                  </a:r>
                  <a:r>
                    <a:rPr lang="en-US" altLang="zh-CN" sz="2400" b="1" baseline="-30000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3</a:t>
                  </a:r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&gt;H</a:t>
                  </a:r>
                  <a:r>
                    <a:rPr lang="en-US" altLang="zh-CN" sz="2400" b="1" baseline="-30000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2</a:t>
                  </a:r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O</a:t>
                  </a:r>
                  <a:endParaRPr lang="zh-CN" altLang="en-US" sz="2400" b="1">
                    <a:solidFill>
                      <a:srgbClr val="000000"/>
                    </a:solidFill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  <a:sym typeface="+mn-ea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5094" y="6451"/>
                  <a:ext cx="2260" cy="725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H</a:t>
                  </a:r>
                  <a:r>
                    <a:rPr lang="en-US" altLang="zh-CN" sz="2400" b="1" baseline="-30000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2</a:t>
                  </a:r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O&gt;H</a:t>
                  </a:r>
                  <a:r>
                    <a:rPr lang="en-US" altLang="zh-CN" sz="2400" b="1" baseline="-30000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2</a:t>
                  </a:r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S</a:t>
                  </a: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7575" y="6389"/>
                  <a:ext cx="2233" cy="725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PF</a:t>
                  </a:r>
                  <a:r>
                    <a:rPr lang="en-US" altLang="zh-CN" sz="2400" b="1" baseline="-30000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3</a:t>
                  </a:r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&lt;PCl</a:t>
                  </a:r>
                  <a:r>
                    <a:rPr lang="en-US" altLang="zh-CN" sz="2400" b="1" baseline="-30000">
                      <a:solidFill>
                        <a:srgbClr val="000000"/>
                      </a:solidFill>
                      <a:latin typeface="Times New Roman" panose="02020603050405020304" charset="0"/>
                      <a:ea typeface="Microsoft YaHei" panose="020B0503020204020204" charset="-122"/>
                      <a:cs typeface="Times New Roman" panose="02020603050405020304" charset="0"/>
                      <a:sym typeface="+mn-ea"/>
                    </a:rPr>
                    <a:t>3</a:t>
                  </a:r>
                </a:p>
              </p:txBody>
            </p:sp>
          </p:grpSp>
        </p:grpSp>
        <p:graphicFrame>
          <p:nvGraphicFramePr>
            <p:cNvPr id="24" name="对象 23"/>
            <p:cNvGraphicFramePr>
              <a:graphicFrameLocks noChangeAspect="1"/>
            </p:cNvGraphicFramePr>
            <p:nvPr/>
          </p:nvGraphicFramePr>
          <p:xfrm>
            <a:off x="13961" y="5205"/>
            <a:ext cx="3948" cy="1514"/>
          </p:xfrm>
          <a:graphic>
            <a:graphicData uri="http://schemas.openxmlformats.org/presentationml/2006/ole">
              <p:oleObj spid="_x0000_s48129" r:id="rId6" imgW="2409840" imgH="866880" progId="">
                <p:embed/>
              </p:oleObj>
            </a:graphicData>
          </a:graphic>
        </p:graphicFrame>
        <p:sp>
          <p:nvSpPr>
            <p:cNvPr id="28" name="文本框 27"/>
            <p:cNvSpPr txBox="1"/>
            <p:nvPr/>
          </p:nvSpPr>
          <p:spPr>
            <a:xfrm>
              <a:off x="14198" y="6638"/>
              <a:ext cx="344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2022</a:t>
              </a:r>
              <a:r>
                <a:rPr lang="zh-CN" altLang="en-US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唐山三模</a:t>
              </a:r>
              <a:r>
                <a:rPr lang="en-US" altLang="zh-CN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·17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129665" y="5121910"/>
            <a:ext cx="10168890" cy="940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NH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含有一对孤对电子，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O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含有两对孤对电子，孤对电子对成键电子的排斥作用较大，所以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O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的键角小于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NH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的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84831" y="5946350"/>
            <a:ext cx="25457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NH</a:t>
            </a:r>
            <a:r>
              <a:rPr lang="en-US" sz="2400" b="1" baseline="-25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PH</a:t>
            </a:r>
            <a:r>
              <a:rPr lang="en-US" sz="2400" b="1" baseline="-25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AsH</a:t>
            </a:r>
            <a:r>
              <a:rPr lang="en-US" sz="2400" b="1" baseline="-25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3</a:t>
            </a:r>
            <a:endParaRPr lang="en-US" altLang="en-US" sz="2400" b="1" baseline="-2500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1345" y="1666875"/>
            <a:ext cx="4937760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3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、特殊的共价键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——</a:t>
            </a:r>
            <a:r>
              <a:rPr 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大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Π</a:t>
            </a:r>
            <a:r>
              <a:rPr 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键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(</a:t>
            </a:r>
            <a:r>
              <a:rPr lang="zh-CN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Π</a:t>
            </a:r>
            <a:r>
              <a:rPr lang="en-US" altLang="zh-CN" sz="2400" b="1" baseline="-25000" dirty="0">
                <a:solidFill>
                  <a:srgbClr val="C0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2400" b="1" baseline="30000" dirty="0">
                <a:solidFill>
                  <a:srgbClr val="C0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)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27025" y="2340610"/>
            <a:ext cx="12032615" cy="4307205"/>
            <a:chOff x="1019" y="3686"/>
            <a:chExt cx="18949" cy="6783"/>
          </a:xfrm>
          <a:noFill/>
        </p:grpSpPr>
        <p:sp>
          <p:nvSpPr>
            <p:cNvPr id="110" name="文本框 109"/>
            <p:cNvSpPr txBox="1"/>
            <p:nvPr/>
          </p:nvSpPr>
          <p:spPr>
            <a:xfrm>
              <a:off x="3417" y="3723"/>
              <a:ext cx="8040" cy="82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sz="2800" b="1" dirty="0">
                  <a:solidFill>
                    <a:srgbClr val="333333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(1)</a:t>
              </a:r>
              <a:r>
                <a:rPr lang="zh-CN" altLang="en-US" sz="28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参与形成</a:t>
              </a:r>
              <a:r>
                <a:rPr lang="zh-CN" sz="2800" b="1" dirty="0">
                  <a:solidFill>
                    <a:srgbClr val="333333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π键的原子数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≥3</a:t>
              </a:r>
              <a:endParaRPr lang="zh-CN" altLang="en-US" sz="28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75" y="3686"/>
              <a:ext cx="2753" cy="82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zh-CN" sz="28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形成条件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60" y="4472"/>
              <a:ext cx="15622" cy="150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zh-CN" sz="2800" b="1" dirty="0">
                  <a:solidFill>
                    <a:srgbClr val="333333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(2)所有参与形成离域π键的原子必须在</a:t>
              </a:r>
              <a:r>
                <a:rPr lang="zh-CN" sz="28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同一直线或同一平面</a:t>
              </a:r>
              <a:r>
                <a:rPr lang="zh-CN" sz="2800" b="1" dirty="0">
                  <a:solidFill>
                    <a:srgbClr val="333333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上。所以</a:t>
              </a:r>
              <a:r>
                <a:rPr 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中心原子只能采取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sp</a:t>
              </a:r>
              <a:r>
                <a:rPr lang="en-US" sz="2800" b="1" baseline="30000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或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sp</a:t>
              </a:r>
              <a:r>
                <a:rPr lang="zh-CN" sz="28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杂化</a:t>
              </a:r>
              <a:endParaRPr lang="zh-CN" altLang="en-US" sz="28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28" y="5886"/>
              <a:ext cx="15157" cy="82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zh-CN" sz="2800" b="1">
                  <a:solidFill>
                    <a:srgbClr val="333333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(3) 形成离域π键的</a:t>
              </a:r>
              <a:r>
                <a:rPr lang="zh-CN" sz="28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P电子的总数小于P轨道数的两倍。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07" y="6687"/>
              <a:ext cx="16561" cy="82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（</a:t>
              </a:r>
              <a:r>
                <a:rPr lang="en-US" altLang="zh-CN" sz="2800" b="1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4</a:t>
              </a:r>
              <a:r>
                <a:rPr lang="zh-CN" altLang="en-US" sz="2800" b="1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）</a:t>
              </a:r>
              <a:r>
                <a:rPr lang="zh-CN" sz="2800" b="1">
                  <a:solidFill>
                    <a:srgbClr val="333333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参与大π键的原子都</a:t>
              </a:r>
              <a:r>
                <a:rPr lang="zh-CN" sz="28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必须提供一个或两个互相平行的P轨道</a:t>
              </a:r>
              <a:r>
                <a:rPr lang="zh-CN" sz="2800" b="1">
                  <a:solidFill>
                    <a:srgbClr val="333333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。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860" y="8223"/>
              <a:ext cx="14626" cy="2246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>
                <a:lnSpc>
                  <a:spcPct val="70000"/>
                </a:lnSpc>
              </a:pPr>
              <a:r>
                <a:rPr lang="en-US" sz="2800" b="1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AB</a:t>
              </a:r>
              <a:r>
                <a:rPr lang="en-US" sz="2800" b="1" baseline="-25000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n</a:t>
              </a:r>
              <a:r>
                <a:rPr lang="zh-CN" sz="2800" b="1">
                  <a:solidFill>
                    <a:schemeClr val="tx1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型分子或离子</a:t>
              </a:r>
            </a:p>
            <a:p>
              <a:pPr indent="304800">
                <a:lnSpc>
                  <a:spcPct val="70000"/>
                </a:lnSpc>
              </a:pPr>
              <a:endParaRPr lang="en-US" sz="2800" b="1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endParaRPr>
            </a:p>
            <a:p>
              <a:pPr indent="304800">
                <a:lnSpc>
                  <a:spcPct val="70000"/>
                </a:lnSpc>
              </a:pPr>
              <a:r>
                <a:rPr lang="en-US" sz="28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   m=</a:t>
              </a:r>
              <a:r>
                <a:rPr lang="zh-CN" sz="2800" b="1" u="sng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hlinkClick r:id="rId4"/>
                </a:rPr>
                <a:t>价电子</a:t>
              </a:r>
              <a:r>
                <a:rPr lang="zh-CN" sz="28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总数</a:t>
              </a:r>
              <a:r>
                <a:rPr lang="en-US" sz="28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—</a:t>
              </a:r>
              <a:r>
                <a:rPr lang="zh-CN" sz="2800" b="1" u="sng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hlinkClick r:id="rId5"/>
                </a:rPr>
                <a:t>σ键</a:t>
              </a:r>
              <a:r>
                <a:rPr lang="zh-CN" sz="28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数×2—未参与的</a:t>
              </a:r>
              <a:r>
                <a:rPr lang="zh-CN" sz="2800" b="1" u="sng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hlinkClick r:id="rId6"/>
                </a:rPr>
                <a:t>孤对电子</a:t>
              </a:r>
              <a:r>
                <a:rPr lang="zh-CN" sz="28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个数</a:t>
              </a:r>
            </a:p>
            <a:p>
              <a:endPara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19" y="8065"/>
              <a:ext cx="2753" cy="82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zh-CN" sz="28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计算方法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1345" y="1880235"/>
            <a:ext cx="500189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3</a:t>
            </a:r>
            <a:r>
              <a:rPr lang="zh-CN" altLang="en-US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、特殊的共价键</a:t>
            </a:r>
            <a:r>
              <a:rPr lang="en-US" alt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——</a:t>
            </a:r>
            <a:r>
              <a:rPr 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大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Π</a:t>
            </a:r>
            <a:r>
              <a:rPr 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键</a:t>
            </a:r>
            <a:r>
              <a:rPr lang="en-US" alt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(</a:t>
            </a:r>
            <a:r>
              <a:rPr lang="zh-CN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Π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2400" b="1" baseline="30000">
                <a:solidFill>
                  <a:srgbClr val="C0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2625" y="2340610"/>
            <a:ext cx="40894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常见物质中的</a:t>
            </a:r>
            <a:r>
              <a:rPr lang="zh-CN" sz="2800" b="1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大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Π</a:t>
            </a:r>
            <a:r>
              <a:rPr lang="zh-CN" sz="2800" b="1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键</a:t>
            </a:r>
            <a:endParaRPr lang="zh-CN" altLang="en-US" sz="2800" b="1">
              <a:solidFill>
                <a:srgbClr val="FF0000"/>
              </a:solidFill>
              <a:latin typeface="Microsoft YaHei" panose="020B0503020204020204" charset="-122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18515" y="2886075"/>
            <a:ext cx="3876675" cy="3748405"/>
            <a:chOff x="-743" y="4998"/>
            <a:chExt cx="6105" cy="590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/>
            <a:srcRect l="31862"/>
            <a:stretch>
              <a:fillRect/>
            </a:stretch>
          </p:blipFill>
          <p:spPr>
            <a:xfrm>
              <a:off x="-743" y="4998"/>
              <a:ext cx="2193" cy="187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5" name="图片 16" descr="https://p0.ssl.qhimgs4.com/t0103361ba31746fa3f.jp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43" y="6843"/>
              <a:ext cx="6105" cy="40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</a:ln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/>
          <a:srcRect l="50416"/>
          <a:stretch>
            <a:fillRect/>
          </a:stretch>
        </p:blipFill>
        <p:spPr>
          <a:xfrm>
            <a:off x="2916555" y="2862580"/>
            <a:ext cx="908050" cy="1194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799465" y="2862580"/>
            <a:ext cx="3909695" cy="3771900"/>
          </a:xfrm>
          <a:prstGeom prst="rect">
            <a:avLst/>
          </a:prstGeom>
          <a:noFill/>
          <a:ln w="412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5623539" y="1826617"/>
            <a:ext cx="5799455" cy="3027045"/>
            <a:chOff x="8795" y="3023"/>
            <a:chExt cx="9133" cy="4767"/>
          </a:xfrm>
        </p:grpSpPr>
        <p:pic>
          <p:nvPicPr>
            <p:cNvPr id="205" name="图片 205" descr="https://p0.ssl.qhimgs4.com/t012a495309f5a68340.jp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95" y="5565"/>
              <a:ext cx="4433" cy="22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</a:ln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99" y="5549"/>
              <a:ext cx="4655" cy="22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95" y="3023"/>
              <a:ext cx="9133" cy="251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7" name="文本框 16"/>
          <p:cNvSpPr txBox="1"/>
          <p:nvPr/>
        </p:nvSpPr>
        <p:spPr>
          <a:xfrm>
            <a:off x="9422109" y="4288155"/>
            <a:ext cx="178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均为π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</a:p>
        </p:txBody>
      </p:sp>
      <p:sp>
        <p:nvSpPr>
          <p:cNvPr id="10" name="矩形 9"/>
          <p:cNvSpPr/>
          <p:nvPr/>
        </p:nvSpPr>
        <p:spPr>
          <a:xfrm>
            <a:off x="5549265" y="1752600"/>
            <a:ext cx="5895975" cy="3079115"/>
          </a:xfrm>
          <a:prstGeom prst="rect">
            <a:avLst/>
          </a:prstGeom>
          <a:noFill/>
          <a:ln w="412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7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64505" y="5066665"/>
            <a:ext cx="2995295" cy="1279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59800" y="5067300"/>
            <a:ext cx="3316605" cy="9067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59800" y="5939790"/>
            <a:ext cx="3317240" cy="878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0" name="文本框 29"/>
          <p:cNvSpPr txBox="1"/>
          <p:nvPr/>
        </p:nvSpPr>
        <p:spPr>
          <a:xfrm>
            <a:off x="5527971" y="6357620"/>
            <a:ext cx="2995295" cy="4603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均有两个π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</a:p>
        </p:txBody>
      </p:sp>
      <p:sp>
        <p:nvSpPr>
          <p:cNvPr id="12" name="矩形 11"/>
          <p:cNvSpPr/>
          <p:nvPr/>
        </p:nvSpPr>
        <p:spPr>
          <a:xfrm>
            <a:off x="5549265" y="5066665"/>
            <a:ext cx="6327140" cy="1751330"/>
          </a:xfrm>
          <a:prstGeom prst="rect">
            <a:avLst/>
          </a:prstGeom>
          <a:noFill/>
          <a:ln w="412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9EBFBFE-677C-59C4-7C65-F11892035686}"/>
              </a:ext>
            </a:extLst>
          </p:cNvPr>
          <p:cNvSpPr txBox="1"/>
          <p:nvPr/>
        </p:nvSpPr>
        <p:spPr>
          <a:xfrm>
            <a:off x="2219095" y="3522683"/>
            <a:ext cx="67183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π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6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6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9E3D305-9642-CA1F-7CBA-854F379109CA}"/>
              </a:ext>
            </a:extLst>
          </p:cNvPr>
          <p:cNvSpPr txBox="1"/>
          <p:nvPr/>
        </p:nvSpPr>
        <p:spPr>
          <a:xfrm>
            <a:off x="3858260" y="3507623"/>
            <a:ext cx="67183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π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6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6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13EADF9-9FA4-00D0-4287-42708A1DC611}"/>
              </a:ext>
            </a:extLst>
          </p:cNvPr>
          <p:cNvSpPr txBox="1"/>
          <p:nvPr/>
        </p:nvSpPr>
        <p:spPr>
          <a:xfrm>
            <a:off x="3850235" y="30316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吡啶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9748D35-D4AA-69AB-9194-3C138C104E33}"/>
              </a:ext>
            </a:extLst>
          </p:cNvPr>
          <p:cNvSpPr txBox="1"/>
          <p:nvPr/>
        </p:nvSpPr>
        <p:spPr>
          <a:xfrm>
            <a:off x="2272398" y="31031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苯环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994B08E-8A1B-B13F-2C02-04A1A1C38EA9}"/>
              </a:ext>
            </a:extLst>
          </p:cNvPr>
          <p:cNvSpPr txBox="1"/>
          <p:nvPr/>
        </p:nvSpPr>
        <p:spPr>
          <a:xfrm>
            <a:off x="818825" y="4066223"/>
            <a:ext cx="884604" cy="52197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π</a:t>
            </a:r>
            <a:r>
              <a:rPr lang="en-US" altLang="zh-CN" sz="2800" b="1" baseline="-25000" err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2800" b="1" baseline="30000" err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</a:t>
            </a:r>
            <a:endParaRPr lang="en-US" altLang="zh-CN" sz="2800" b="1" baseline="300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0" grpId="0" animBg="1"/>
      <p:bldP spid="30" grpId="0" animBg="1"/>
      <p:bldP spid="12" grpId="0" animBg="1"/>
      <p:bldP spid="15" grpId="0" animBg="1"/>
      <p:bldP spid="19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2625" y="2340610"/>
            <a:ext cx="40894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常见物质中的</a:t>
            </a:r>
            <a:r>
              <a:rPr lang="zh-CN" sz="2800" b="1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大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Π</a:t>
            </a:r>
            <a:r>
              <a:rPr lang="zh-CN" sz="2800" b="1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键</a:t>
            </a:r>
            <a:endParaRPr lang="zh-CN" altLang="en-US" sz="2800" b="1">
              <a:solidFill>
                <a:srgbClr val="FF0000"/>
              </a:solidFill>
              <a:latin typeface="Microsoft YaHei" panose="020B0503020204020204" charset="-122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1065" y="3103245"/>
            <a:ext cx="4440555" cy="2099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1065" y="5187315"/>
            <a:ext cx="4441190" cy="1446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901700" y="3102610"/>
            <a:ext cx="4440555" cy="3531870"/>
          </a:xfrm>
          <a:prstGeom prst="rect">
            <a:avLst/>
          </a:prstGeom>
          <a:noFill/>
          <a:ln w="412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82280" y="3103245"/>
            <a:ext cx="1948815" cy="1442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7240" y="3103245"/>
            <a:ext cx="2194560" cy="1442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矩形 23"/>
          <p:cNvSpPr/>
          <p:nvPr/>
        </p:nvSpPr>
        <p:spPr>
          <a:xfrm>
            <a:off x="6299200" y="3604260"/>
            <a:ext cx="499110" cy="624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423592" y="3608705"/>
            <a:ext cx="499110" cy="624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857240" y="3101975"/>
            <a:ext cx="4173855" cy="1442720"/>
          </a:xfrm>
          <a:prstGeom prst="rect">
            <a:avLst/>
          </a:prstGeom>
          <a:noFill/>
          <a:ln w="412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6099811" y="4984750"/>
            <a:ext cx="4914900" cy="1685290"/>
            <a:chOff x="8351" y="3503"/>
            <a:chExt cx="7740" cy="265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9" cstate="print"/>
            <a:srcRect r="13378"/>
            <a:stretch>
              <a:fillRect/>
            </a:stretch>
          </p:blipFill>
          <p:spPr>
            <a:xfrm>
              <a:off x="8351" y="3503"/>
              <a:ext cx="2868" cy="259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0" cstate="print"/>
            <a:srcRect r="25880"/>
            <a:stretch>
              <a:fillRect/>
            </a:stretch>
          </p:blipFill>
          <p:spPr>
            <a:xfrm>
              <a:off x="11279" y="3559"/>
              <a:ext cx="2181" cy="259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print"/>
            <a:srcRect r="14573"/>
            <a:stretch>
              <a:fillRect/>
            </a:stretch>
          </p:blipFill>
          <p:spPr>
            <a:xfrm>
              <a:off x="13541" y="3559"/>
              <a:ext cx="2550" cy="25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38" name="文本框 37"/>
          <p:cNvSpPr txBox="1"/>
          <p:nvPr/>
        </p:nvSpPr>
        <p:spPr>
          <a:xfrm>
            <a:off x="7997507" y="5951220"/>
            <a:ext cx="852170" cy="781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3600" b="1">
                <a:solidFill>
                  <a:srgbClr val="FF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π</a:t>
            </a:r>
            <a:r>
              <a:rPr lang="en-US" altLang="zh-CN" sz="36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3600" b="1" baseline="30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6</a:t>
            </a:r>
          </a:p>
        </p:txBody>
      </p:sp>
      <p:sp>
        <p:nvSpPr>
          <p:cNvPr id="16" name="矩形 15"/>
          <p:cNvSpPr/>
          <p:nvPr/>
        </p:nvSpPr>
        <p:spPr>
          <a:xfrm>
            <a:off x="6092191" y="4985385"/>
            <a:ext cx="4922520" cy="1671320"/>
          </a:xfrm>
          <a:prstGeom prst="rect">
            <a:avLst/>
          </a:prstGeom>
          <a:noFill/>
          <a:ln w="412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01345" y="1880235"/>
            <a:ext cx="500189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3</a:t>
            </a:r>
            <a:r>
              <a:rPr lang="zh-CN" altLang="en-US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、特殊的共价键</a:t>
            </a:r>
            <a:r>
              <a:rPr lang="en-US" alt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——</a:t>
            </a:r>
            <a:r>
              <a:rPr 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大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Π</a:t>
            </a:r>
            <a:r>
              <a:rPr 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键</a:t>
            </a:r>
            <a:r>
              <a:rPr lang="en-US" alt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(</a:t>
            </a:r>
            <a:r>
              <a:rPr lang="zh-CN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Π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2400" b="1" baseline="30000">
                <a:solidFill>
                  <a:srgbClr val="C0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31440" y="4228465"/>
            <a:ext cx="860425" cy="1007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zh-CN" sz="3200" b="1">
                <a:solidFill>
                  <a:srgbClr val="FF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π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79142" y="3371702"/>
            <a:ext cx="1087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>
                <a:solidFill>
                  <a:srgbClr val="FF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π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5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6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原子结构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14190" y="1075690"/>
            <a:ext cx="32683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核外电子排布表示方法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82535" y="1075690"/>
            <a:ext cx="268922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电离能、电负性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24965" y="1075690"/>
            <a:ext cx="268922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</a:rPr>
              <a:t>核外电子运动状态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24965" y="1075690"/>
            <a:ext cx="268922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核外电子运动状态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9595" y="1750695"/>
            <a:ext cx="11398250" cy="36360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薛定谔方程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能层(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)：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决定电子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出现概率最大的区域离核远近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，n越大离核越远；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                        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能层，K、L、M、N、O、P、Q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能级(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)：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(决定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电子云(原子轨道)的形状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zh-CN" altLang="en-US" sz="2400" b="1" i="1" dirty="0">
                <a:latin typeface="Times New Roman" panose="02020603050405020304" charset="0"/>
                <a:cs typeface="Times New Roman" panose="02020603050405020304" charset="0"/>
              </a:rPr>
              <a:t>l 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zh-CN" altLang="en-US" sz="2400" b="1" i="1" dirty="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-1，对应符号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s、p、d、f(能级)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等)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                        </a:t>
            </a:r>
            <a:r>
              <a:rPr lang="zh-CN" altLang="en-US" sz="2400" b="1" i="1" dirty="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相同，</a:t>
            </a:r>
            <a:r>
              <a:rPr lang="zh-CN" altLang="en-US" sz="2400" b="1" i="1" dirty="0"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越大，电子能量越高。(能级数=能层序数)   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原子轨道(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：反应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原子轨道在空间的不同取向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，一个取向相当于一个原子轨道，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                          </a:t>
            </a:r>
            <a:r>
              <a:rPr lang="zh-CN" altLang="en-US" sz="2400" b="1" i="1" dirty="0"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=2</a:t>
            </a:r>
            <a:r>
              <a:rPr lang="zh-CN" altLang="en-US" sz="2400" b="1" i="1" dirty="0"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+1。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自旋量子数(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)：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描述核外电子的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自旋运动状态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。与</a:t>
            </a:r>
            <a:r>
              <a:rPr lang="zh-CN" altLang="en-US" sz="2400" b="1" i="1" dirty="0">
                <a:latin typeface="Times New Roman" panose="02020603050405020304" charset="0"/>
                <a:cs typeface="Times New Roman" panose="02020603050405020304" charset="0"/>
              </a:rPr>
              <a:t>n、l、m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无关。取值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+1/2和-1/2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3705" y="2486025"/>
            <a:ext cx="11449685" cy="407860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g-C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具有和石墨相似的层状结构，其中一种二维平面结构如下图所示。g-C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晶体中存在的微粒间作用力有</a:t>
            </a:r>
            <a:r>
              <a:rPr lang="zh-CN" altLang="en-US" sz="2400" b="1" u="sng" dirty="0">
                <a:latin typeface="Times New Roman" panose="02020603050405020304" charset="0"/>
                <a:cs typeface="Times New Roman" panose="02020603050405020304" charset="0"/>
              </a:rPr>
              <a:t>　       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a.非极性键　　　 b.金属键　　　 c.π键　　　d.范德华力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g-C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中，C原子的杂化轨道类型为</a:t>
            </a:r>
            <a:r>
              <a:rPr lang="zh-CN" altLang="en-US" sz="2400" b="1" u="sng" dirty="0">
                <a:latin typeface="Times New Roman" panose="02020603050405020304" charset="0"/>
                <a:cs typeface="Times New Roman" panose="02020603050405020304" charset="0"/>
              </a:rPr>
              <a:t>　　　	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 。</a:t>
            </a:r>
          </a:p>
          <a:p>
            <a:pPr>
              <a:lnSpc>
                <a:spcPct val="120000"/>
              </a:lnSpc>
            </a:pP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【2】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硝酸锰是制备上述反应催化剂的原料，Mn(NO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中的化学键除了σ键外，还存在__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________________________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______。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altLang="zh-CN" sz="2400" b="1" baseline="-250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en-US" altLang="zh-CN" sz="2400" b="1" baseline="30000" dirty="0">
                <a:latin typeface="Times New Roman" panose="02020603050405020304" charset="0"/>
                <a:cs typeface="Times New Roman" panose="02020603050405020304" charset="0"/>
              </a:rPr>
              <a:t>―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中的大π键应表示为_________。 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可能考向：大派键的表示、共面、杂化</a:t>
            </a:r>
            <a:r>
              <a:rPr lang="en-US" altLang="zh-CN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端原子杂化？</a:t>
            </a:r>
            <a:r>
              <a:rPr lang="en-US" altLang="zh-CN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33670" y="2936197"/>
            <a:ext cx="640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 d </a:t>
            </a:r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85790" y="3851910"/>
            <a:ext cx="11798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杂化</a:t>
            </a:r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4"/>
          <p:cNvPicPr>
            <a:picLocks noChangeAspect="1"/>
          </p:cNvPicPr>
          <p:nvPr/>
        </p:nvPicPr>
        <p:blipFill>
          <a:blip r:embed="rId4" cstate="print">
            <a:lum bright="-22000" contrast="40000"/>
          </a:blip>
          <a:stretch>
            <a:fillRect/>
          </a:stretch>
        </p:blipFill>
        <p:spPr>
          <a:xfrm>
            <a:off x="8579485" y="3154045"/>
            <a:ext cx="2948305" cy="149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3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01200" y="5245100"/>
            <a:ext cx="1736090" cy="12598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本框 20"/>
          <p:cNvSpPr txBox="1"/>
          <p:nvPr/>
        </p:nvSpPr>
        <p:spPr>
          <a:xfrm>
            <a:off x="1640840" y="5096197"/>
            <a:ext cx="3528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离子键和π键（或Π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键）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907449" y="5521007"/>
            <a:ext cx="6178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Π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1345" y="1880235"/>
            <a:ext cx="500189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3</a:t>
            </a:r>
            <a:r>
              <a:rPr lang="zh-CN" altLang="en-US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、特殊的共价键</a:t>
            </a:r>
            <a:r>
              <a:rPr lang="en-US" alt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——</a:t>
            </a:r>
            <a:r>
              <a:rPr 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大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Π</a:t>
            </a:r>
            <a:r>
              <a:rPr 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键</a:t>
            </a:r>
            <a:r>
              <a:rPr lang="en-US" alt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(</a:t>
            </a:r>
            <a:r>
              <a:rPr lang="zh-CN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Π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2400" b="1" baseline="30000">
                <a:solidFill>
                  <a:srgbClr val="C00000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m</a:t>
            </a:r>
            <a:r>
              <a:rPr lang="en-US" alt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-3683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7365" y="2547620"/>
            <a:ext cx="8226425" cy="2121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【2021海南卷·19】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配位化合物中的中心原子配位数是指</a:t>
            </a: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和中心原子直接成键的原子的数目。HMn(CO)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中锰原子</a:t>
            </a: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的配位数为</a:t>
            </a:r>
            <a:r>
              <a:rPr lang="zh-CN" altLang="en-US" sz="2400" b="1" u="sng" dirty="0">
                <a:effectLst/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altLang="zh-CN" sz="2400" b="1" u="sng" dirty="0">
                <a:effectLst/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。</a:t>
            </a: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6" name="图片 387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tretch>
            <a:fillRect/>
          </a:stretch>
        </p:blipFill>
        <p:spPr>
          <a:xfrm>
            <a:off x="8437245" y="2543175"/>
            <a:ext cx="3044190" cy="168084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2405380" y="3674745"/>
            <a:ext cx="33528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2125" y="4161790"/>
            <a:ext cx="10989945" cy="248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【2021全国乙卷·35】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三价铬离子能形成多种配位化合物。[Cr(NH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(H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O)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Cl]</a:t>
            </a:r>
            <a:r>
              <a:rPr lang="zh-CN" altLang="en-US" sz="2400" b="1" baseline="30000" dirty="0">
                <a:latin typeface="Times New Roman" panose="02020603050405020304" charset="0"/>
                <a:cs typeface="Times New Roman" panose="02020603050405020304" charset="0"/>
              </a:rPr>
              <a:t>2＋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中提供电子对形成配位键的原子是___________，中心离子配位数为_____。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【2019全国Ⅲ卷·35】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FeCl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中的化学键具有明显的共价性，蒸汽状态下以双聚分</a:t>
            </a: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子存在的FeCl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的结构式为___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_____，其中Fe的配位数为______。    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254625" y="4647565"/>
            <a:ext cx="155448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N、O、Cl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785985" y="4647565"/>
            <a:ext cx="33528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496425" y="6055360"/>
            <a:ext cx="33528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184650" y="5708650"/>
          <a:ext cx="2222500" cy="833755"/>
        </p:xfrm>
        <a:graphic>
          <a:graphicData uri="http://schemas.openxmlformats.org/presentationml/2006/ole">
            <p:oleObj spid="_x0000_s51201" r:id="rId6" imgW="2622863" imgH="1074024" progId="">
              <p:embed/>
            </p:oleObj>
          </a:graphicData>
        </a:graphic>
      </p:graphicFrame>
      <p:sp>
        <p:nvSpPr>
          <p:cNvPr id="41" name="文本框 40"/>
          <p:cNvSpPr txBox="1"/>
          <p:nvPr/>
        </p:nvSpPr>
        <p:spPr>
          <a:xfrm>
            <a:off x="507365" y="2506345"/>
            <a:ext cx="10989945" cy="42462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07365" y="2045970"/>
            <a:ext cx="792924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配位数的确定：一般为与中心原子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离子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键和的原子数。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4185" y="1560195"/>
            <a:ext cx="1003490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4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、特殊的共价键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——</a:t>
            </a:r>
            <a:r>
              <a:rPr 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配位键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→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配合物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配位数、配位原子、配合物理论</a:t>
            </a:r>
            <a:r>
              <a:rPr lang="en-US" alt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)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7365" y="1822450"/>
            <a:ext cx="8426450" cy="1529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配位原子的确定：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altLang="zh-CN" sz="2400" b="1" baseline="300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altLang="zh-CN" sz="2400" b="1" baseline="-250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NH</a:t>
            </a:r>
            <a:r>
              <a:rPr lang="en-US" altLang="zh-CN" sz="2400" b="1" baseline="-250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等只有一个原子提供孤电子对；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altLang="zh-CN" sz="2400" b="1" baseline="-250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altLang="zh-CN" sz="2400" b="1" baseline="300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等特殊情况。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359900" y="857885"/>
            <a:ext cx="10890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π</a:t>
            </a:r>
            <a:r>
              <a:rPr lang="zh-CN" altLang="en-US" sz="2800" b="1">
                <a:latin typeface="Times New Roman" panose="02020603050405020304" charset="0"/>
                <a:sym typeface="+mn-ea"/>
              </a:rPr>
              <a:t>键型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947785" y="1367155"/>
            <a:ext cx="59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453245" y="1369060"/>
          <a:ext cx="2432685" cy="506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89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0"/>
                    </a:ext>
                  </a:extLst>
                </a:gridCol>
                <a:gridCol w="81089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1"/>
                    </a:ext>
                  </a:extLst>
                </a:gridCol>
                <a:gridCol w="81089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2"/>
                    </a:ext>
                  </a:extLst>
                </a:gridCol>
              </a:tblGrid>
              <a:tr h="5060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/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9448800" y="1766570"/>
            <a:ext cx="2516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2400" b="1" baseline="-25000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        p</a:t>
            </a:r>
            <a:r>
              <a:rPr lang="en-US" altLang="zh-CN" sz="2400" b="1" baseline="-25000">
                <a:latin typeface="Times New Roman" panose="02020603050405020304" charset="0"/>
                <a:cs typeface="Times New Roman" panose="02020603050405020304" charset="0"/>
              </a:rPr>
              <a:t>y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       p</a:t>
            </a:r>
            <a:r>
              <a:rPr lang="en-US" altLang="zh-CN" sz="2400" b="1" baseline="-25000">
                <a:latin typeface="Times New Roman" panose="02020603050405020304" charset="0"/>
                <a:cs typeface="Times New Roman" panose="02020603050405020304" charset="0"/>
              </a:rPr>
              <a:t>z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963025" y="2228850"/>
            <a:ext cx="59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9448800" y="2237740"/>
          <a:ext cx="2432685" cy="506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89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0"/>
                    </a:ext>
                  </a:extLst>
                </a:gridCol>
                <a:gridCol w="81089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1"/>
                    </a:ext>
                  </a:extLst>
                </a:gridCol>
                <a:gridCol w="81089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2"/>
                    </a:ext>
                  </a:extLst>
                </a:gridCol>
              </a:tblGrid>
              <a:tr h="5060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9" name="组合 38"/>
          <p:cNvGrpSpPr/>
          <p:nvPr/>
        </p:nvGrpSpPr>
        <p:grpSpPr>
          <a:xfrm>
            <a:off x="9452610" y="2812415"/>
            <a:ext cx="2236470" cy="724535"/>
            <a:chOff x="12823" y="9583"/>
            <a:chExt cx="3522" cy="1141"/>
          </a:xfrm>
        </p:grpSpPr>
        <p:sp>
          <p:nvSpPr>
            <p:cNvPr id="34" name="文本框 33"/>
            <p:cNvSpPr txBox="1"/>
            <p:nvPr/>
          </p:nvSpPr>
          <p:spPr>
            <a:xfrm>
              <a:off x="12823" y="9612"/>
              <a:ext cx="3522" cy="111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4000" b="1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C</a:t>
              </a:r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      O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3883" y="9583"/>
              <a:ext cx="1025" cy="1016"/>
              <a:chOff x="13640" y="10677"/>
              <a:chExt cx="1025" cy="1016"/>
            </a:xfrm>
          </p:grpSpPr>
          <p:sp>
            <p:nvSpPr>
              <p:cNvPr id="35" name="文本框 34"/>
              <p:cNvSpPr txBox="1"/>
              <p:nvPr/>
            </p:nvSpPr>
            <p:spPr>
              <a:xfrm rot="10800000">
                <a:off x="13759" y="10677"/>
                <a:ext cx="907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3600" b="1">
                    <a:solidFill>
                      <a:srgbClr val="FF0000"/>
                    </a:solidFill>
                    <a:latin typeface="Microsoft YaHei" panose="020B0503020204020204" charset="-122"/>
                    <a:ea typeface="Microsoft YaHei" panose="020B0503020204020204" charset="-122"/>
                  </a:rPr>
                  <a:t>⟶</a:t>
                </a: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 flipV="1">
                <a:off x="13640" y="11290"/>
                <a:ext cx="812" cy="2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13640" y="11435"/>
                <a:ext cx="812" cy="2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组合 17"/>
          <p:cNvGrpSpPr/>
          <p:nvPr/>
        </p:nvGrpSpPr>
        <p:grpSpPr>
          <a:xfrm>
            <a:off x="349885" y="3739515"/>
            <a:ext cx="10979785" cy="2264410"/>
            <a:chOff x="550" y="5889"/>
            <a:chExt cx="17291" cy="3566"/>
          </a:xfrm>
          <a:solidFill>
            <a:schemeClr val="bg1"/>
          </a:solidFill>
        </p:grpSpPr>
        <p:sp>
          <p:nvSpPr>
            <p:cNvPr id="108" name="文本框 107"/>
            <p:cNvSpPr txBox="1"/>
            <p:nvPr/>
          </p:nvSpPr>
          <p:spPr>
            <a:xfrm>
              <a:off x="550" y="5889"/>
              <a:ext cx="17291" cy="1787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zh-CN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【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1</a:t>
              </a:r>
              <a:r>
                <a:rPr lang="zh-CN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BF</a:t>
              </a:r>
              <a:r>
                <a:rPr lang="en-US" sz="2400" b="1" baseline="-25000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3</a:t>
              </a:r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与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NH</a:t>
              </a:r>
              <a:r>
                <a:rPr lang="en-US" sz="2400" b="1" baseline="-25000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3</a:t>
              </a:r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可通过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______</a:t>
              </a:r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键形成氨合三氟化硼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(BF</a:t>
              </a:r>
              <a:r>
                <a:rPr lang="en-US" sz="2400" b="1" baseline="-25000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3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·NH</a:t>
              </a:r>
              <a:r>
                <a:rPr lang="en-US" sz="2400" b="1" baseline="-25000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3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)</a:t>
              </a:r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，在该键中由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___________</a:t>
              </a:r>
              <a:r>
                <a:rPr 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原子提供空轨道。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 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50" y="7770"/>
              <a:ext cx="17291" cy="1685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【2】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Ni与CO在60~80℃时反应生成 Ni(CO)</a:t>
              </a:r>
              <a:r>
                <a:rPr lang="zh-CN" altLang="en-US" sz="2400" b="1" baseline="-250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气体，在 Ni(CO)</a:t>
              </a:r>
              <a:r>
                <a:rPr lang="zh-CN" altLang="en-US" sz="2400" b="1" baseline="-250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分子中与Ni形成配位键的原子是_______。   </a:t>
              </a:r>
              <a:endParaRPr lang="zh-CN" altLang="en-US" sz="2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536469" y="5424518"/>
            <a:ext cx="403225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0560" y="4306887"/>
            <a:ext cx="119888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  B(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硼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) </a:t>
            </a:r>
            <a:endParaRPr lang="en-US" altLang="en-US" sz="2400" b="1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18186" y="3772852"/>
            <a:ext cx="86868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配位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</a:t>
            </a:r>
            <a:endParaRPr lang="en-US" altLang="en-US" sz="2400" b="1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6230" y="3738880"/>
            <a:ext cx="11020425" cy="2357755"/>
          </a:xfrm>
          <a:prstGeom prst="rect">
            <a:avLst/>
          </a:prstGeom>
          <a:noFill/>
          <a:ln w="444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  <p:bldP spid="19" grpId="0"/>
      <p:bldP spid="8" grpId="0"/>
      <p:bldP spid="10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8605" y="1915795"/>
            <a:ext cx="11676380" cy="488759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乙二胺能与Mg</a:t>
            </a:r>
            <a:r>
              <a:rPr lang="zh-CN" altLang="en-US" sz="2400" b="1" baseline="30000" dirty="0">
                <a:latin typeface="Times New Roman" panose="02020603050405020304" charset="0"/>
                <a:cs typeface="Times New Roman" panose="02020603050405020304" charset="0"/>
              </a:rPr>
              <a:t>2+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、Cu</a:t>
            </a:r>
            <a:r>
              <a:rPr lang="zh-CN" altLang="en-US" sz="2400" b="1" baseline="30000" dirty="0">
                <a:latin typeface="Times New Roman" panose="02020603050405020304" charset="0"/>
                <a:cs typeface="Times New Roman" panose="02020603050405020304" charset="0"/>
              </a:rPr>
              <a:t>2+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等金属离子形成稳定环状离子，其原因是_______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_______________________________________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___，其中与乙二胺形成的化合物稳定性相对较高的是__________(填“Mg</a:t>
            </a:r>
            <a:r>
              <a:rPr lang="zh-CN" altLang="en-US" sz="2400" b="1" baseline="30000" dirty="0">
                <a:latin typeface="Times New Roman" panose="02020603050405020304" charset="0"/>
                <a:cs typeface="Times New Roman" panose="02020603050405020304" charset="0"/>
              </a:rPr>
              <a:t>2+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”或“Cu</a:t>
            </a:r>
            <a:r>
              <a:rPr lang="zh-CN" altLang="en-US" sz="2400" b="1" baseline="30000" dirty="0">
                <a:latin typeface="Times New Roman" panose="02020603050405020304" charset="0"/>
                <a:cs typeface="Times New Roman" panose="02020603050405020304" charset="0"/>
              </a:rPr>
              <a:t>2+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”)。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过渡金属与O形成羰基配合物时，每个CO分子向中心原子提供2个电子，最终使中心原子的电子总数与同周期的稀有气体原子相同，称为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有效原子序数规则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。根据此规则推断，镍与CO形成的羰基配合物Ni(CO)</a:t>
            </a:r>
            <a:r>
              <a:rPr lang="zh-CN" altLang="en-US" sz="2400" b="1" i="1" baseline="-25000" dirty="0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中，</a:t>
            </a:r>
            <a:r>
              <a:rPr lang="zh-CN" altLang="en-US" sz="2400" b="1" i="1" dirty="0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=______。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固态PCl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和PBr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均为离子晶体，但其结构分别为[PCl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]</a:t>
            </a:r>
            <a:r>
              <a:rPr lang="zh-CN" altLang="en-US" sz="2400" b="1" baseline="30000" dirty="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[PCl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]</a:t>
            </a:r>
            <a:r>
              <a:rPr lang="zh-CN" altLang="en-US" sz="2400" b="1" baseline="30000" dirty="0">
                <a:latin typeface="Times New Roman" panose="02020603050405020304" charset="0"/>
                <a:cs typeface="Times New Roman" panose="02020603050405020304" charset="0"/>
              </a:rPr>
              <a:t>―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和[PBr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]</a:t>
            </a:r>
            <a:r>
              <a:rPr lang="zh-CN" altLang="en-US" sz="2400" b="1" baseline="30000" dirty="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Br</a:t>
            </a:r>
            <a:r>
              <a:rPr lang="zh-CN" altLang="en-US" sz="2400" b="1" baseline="30000" dirty="0">
                <a:latin typeface="Times New Roman" panose="02020603050405020304" charset="0"/>
                <a:cs typeface="Times New Roman" panose="02020603050405020304" charset="0"/>
              </a:rPr>
              <a:t>―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，分析PCl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和PBr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结构存在差异的原因是______。</a:t>
            </a: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9905" y="1438275"/>
            <a:ext cx="196405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配合物理论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87360" y="4329748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00120" y="2906395"/>
            <a:ext cx="869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Cu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2＋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8605" y="2422525"/>
            <a:ext cx="74136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乙二胺的两个N提供孤对电子给金属离子形成配位键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1625" y="5753100"/>
            <a:ext cx="1132459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Br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―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半径较大，而Cl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―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半径较小，故P周围可以容纳6个Cl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―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，而无法容纳6个Br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―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，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无法形成[PBr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]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―</a:t>
            </a:r>
            <a:endParaRPr lang="zh-CN" altLang="en-US" sz="2400" b="1" baseline="30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01345" y="1727835"/>
            <a:ext cx="367220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配合物的进阶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螯合物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448945" y="2203450"/>
            <a:ext cx="9888220" cy="422592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2020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山东卷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·17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含有多个配位原子的配体与同一中心离子（或原子）通过螯合</a:t>
            </a:r>
            <a:r>
              <a:rPr lang="zh-CN" sz="2400" b="1" dirty="0">
                <a:solidFill>
                  <a:srgbClr val="C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配位成环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而形成的配合物为螯合物。一种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Cd</a:t>
            </a:r>
            <a:r>
              <a:rPr lang="en-US" sz="2400" b="1" baseline="30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2+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配合物的结构如图所示，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1mol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该配合物中通过螯合作用形成的配位键有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______mol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，该螯合物中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N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的杂化方式有</a:t>
            </a:r>
            <a:r>
              <a:rPr lang="en-US" sz="2400" b="1" u="sng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       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种。</a:t>
            </a:r>
          </a:p>
          <a:p>
            <a:pPr indent="0">
              <a:lnSpc>
                <a:spcPct val="140000"/>
              </a:lnSpc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>
              <a:lnSpc>
                <a:spcPct val="140000"/>
              </a:lnSpc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>
              <a:lnSpc>
                <a:spcPct val="140000"/>
              </a:lnSpc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>
              <a:lnSpc>
                <a:spcPct val="140000"/>
              </a:lnSpc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37635" y="3695700"/>
            <a:ext cx="335280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>
              <a:lnSpc>
                <a:spcPct val="14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1</a:t>
            </a:r>
            <a:endParaRPr lang="en-US" altLang="en-US" sz="2400" b="1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55000" y="3295650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6</a:t>
            </a:r>
            <a:endParaRPr lang="en-US" altLang="en-US" sz="2400" b="1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pic>
        <p:nvPicPr>
          <p:cNvPr id="35" name="图片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30" y="3836670"/>
            <a:ext cx="2454910" cy="255143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lt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01345" y="1727835"/>
            <a:ext cx="418020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、物质的熔沸点、溶解性等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2590" y="2188210"/>
            <a:ext cx="11534775" cy="452183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K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和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Cr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属于同一周期，且核外最外层电子构型相同，但金属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K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的熔点、沸点等都比金属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Cr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低，原因是</a:t>
            </a:r>
            <a:r>
              <a:rPr lang="en-US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_______________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___________________________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</a:p>
          <a:p>
            <a:pPr indent="0">
              <a:lnSpc>
                <a:spcPct val="12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晶体硅和碳化硅熔点较高的是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	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(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填化学式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)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；</a:t>
            </a:r>
            <a:endParaRPr lang="zh-CN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>
              <a:lnSpc>
                <a:spcPct val="12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MnS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晶胞与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NaCl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晶胞属于同种类型。前者的熔点明显高于后者，主要原因是：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______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								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</a:p>
          <a:p>
            <a:pPr indent="0">
              <a:lnSpc>
                <a:spcPct val="12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4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Ti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的四卤化物熔点如下表所示，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TiF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4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熔点高于其他三种卤化物，自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TiCl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4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至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TiI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4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熔点依次升高，原因是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________________________________________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</a:p>
          <a:p>
            <a:pPr indent="0">
              <a:lnSpc>
                <a:spcPct val="120000"/>
              </a:lnSpc>
            </a:pPr>
            <a:endParaRPr lang="zh-CN" altLang="en-US" sz="2400" b="1" dirty="0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>
              <a:lnSpc>
                <a:spcPct val="120000"/>
              </a:lnSpc>
            </a:pPr>
            <a:endParaRPr lang="zh-CN" altLang="en-US" sz="2400" b="1" dirty="0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>
              <a:lnSpc>
                <a:spcPct val="120000"/>
              </a:lnSpc>
            </a:pPr>
            <a:endParaRPr lang="zh-CN" altLang="en-US" sz="2400" b="1" dirty="0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92097" y="2560003"/>
            <a:ext cx="65157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K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的原子半径较大且价电子数较少，金属键较弱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60987" y="3102228"/>
            <a:ext cx="657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SiC</a:t>
            </a:r>
            <a:endParaRPr lang="zh-CN" altLang="en-US" sz="2400" b="1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925" y="3939434"/>
            <a:ext cx="79641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MnS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中阴阳离子所带电荷数比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NaCl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的多，离子键强度更大 </a:t>
            </a:r>
            <a:endParaRPr lang="zh-CN" altLang="en-US" sz="2400" b="1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27830" y="4771602"/>
            <a:ext cx="7964170" cy="876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1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TiF</a:t>
            </a:r>
            <a:r>
              <a:rPr lang="en-US" sz="2400" b="1" baseline="-25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4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为离子化合物，熔点高，其他三种均为共价化合物，随相对分子质量的增大分子间作用力增大，熔点逐渐升高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78790" y="5417820"/>
          <a:ext cx="4197350" cy="1224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409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0"/>
                    </a:ext>
                  </a:extLst>
                </a:gridCol>
                <a:gridCol w="72263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1"/>
                    </a:ext>
                  </a:extLst>
                </a:gridCol>
                <a:gridCol w="103314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2"/>
                    </a:ext>
                  </a:extLst>
                </a:gridCol>
                <a:gridCol w="81597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3"/>
                    </a:ext>
                  </a:extLst>
                </a:gridCol>
                <a:gridCol w="61150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000" b="1" dirty="0" err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化合物</a:t>
                      </a:r>
                      <a:endParaRPr lang="en-US" altLang="en-US" sz="2000" b="1" dirty="0">
                        <a:latin typeface="Times New Roman" panose="02020603050405020304" charset="0"/>
                        <a:ea typeface="Microsoft YaHei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TiF</a:t>
                      </a:r>
                      <a:r>
                        <a:rPr lang="en-US" sz="2000" b="1" baseline="-25000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4</a:t>
                      </a:r>
                      <a:endParaRPr lang="en-US" altLang="en-US" sz="2000" b="1" baseline="-25000">
                        <a:latin typeface="Times New Roman" panose="02020603050405020304" charset="0"/>
                        <a:ea typeface="Microsoft YaHei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TiCl</a:t>
                      </a:r>
                      <a:r>
                        <a:rPr lang="en-US" sz="2000" b="1" baseline="-25000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4</a:t>
                      </a:r>
                      <a:endParaRPr lang="en-US" altLang="en-US" sz="2000" b="1" baseline="-25000">
                        <a:latin typeface="Times New Roman" panose="02020603050405020304" charset="0"/>
                        <a:ea typeface="Microsoft YaHei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TiBr</a:t>
                      </a:r>
                      <a:r>
                        <a:rPr lang="en-US" sz="2000" b="1" baseline="-25000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4</a:t>
                      </a:r>
                      <a:endParaRPr lang="en-US" altLang="en-US" sz="2000" b="1" baseline="-25000">
                        <a:latin typeface="Times New Roman" panose="02020603050405020304" charset="0"/>
                        <a:ea typeface="Microsoft YaHei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TiI</a:t>
                      </a:r>
                      <a:r>
                        <a:rPr lang="en-US" sz="2000" b="1" baseline="-25000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4</a:t>
                      </a:r>
                      <a:endParaRPr lang="en-US" altLang="en-US" sz="2000" b="1" baseline="-25000">
                        <a:latin typeface="Times New Roman" panose="02020603050405020304" charset="0"/>
                        <a:ea typeface="Microsoft YaHei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0"/>
                  </a:ext>
                </a:extLst>
              </a:tr>
              <a:tr h="61531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熔点/℃</a:t>
                      </a:r>
                      <a:endParaRPr lang="en-US" altLang="en-US" sz="2000" b="1">
                        <a:latin typeface="Times New Roman" panose="02020603050405020304" charset="0"/>
                        <a:ea typeface="Microsoft YaHei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577</a:t>
                      </a:r>
                      <a:endParaRPr lang="en-US" altLang="en-US" sz="2000" b="1">
                        <a:latin typeface="Times New Roman" panose="02020603050405020304" charset="0"/>
                        <a:ea typeface="Microsoft YaHei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000" b="1" dirty="0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－24.12</a:t>
                      </a:r>
                      <a:endParaRPr lang="en-US" altLang="en-US" sz="2000" b="1" dirty="0">
                        <a:latin typeface="Times New Roman" panose="02020603050405020304" charset="0"/>
                        <a:ea typeface="Microsoft YaHei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38.3</a:t>
                      </a:r>
                      <a:endParaRPr lang="en-US" altLang="en-US" sz="2000" b="1">
                        <a:latin typeface="Times New Roman" panose="02020603050405020304" charset="0"/>
                        <a:ea typeface="Microsoft YaHei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000" b="1" dirty="0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155</a:t>
                      </a:r>
                      <a:endParaRPr lang="en-US" altLang="en-US" sz="2000" b="1" dirty="0">
                        <a:latin typeface="Times New Roman" panose="02020603050405020304" charset="0"/>
                        <a:ea typeface="Microsoft YaHei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689600" y="1705610"/>
            <a:ext cx="4027170" cy="460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确定晶型</a:t>
            </a:r>
            <a:r>
              <a:rPr lang="en-US" altLang="zh-CN" sz="2400" b="1">
                <a:solidFill>
                  <a:srgbClr val="C00000"/>
                </a:solidFill>
              </a:rPr>
              <a:t>→</a:t>
            </a:r>
            <a:r>
              <a:rPr lang="zh-CN" altLang="en-US" sz="2400" b="1">
                <a:solidFill>
                  <a:srgbClr val="C00000"/>
                </a:solidFill>
              </a:rPr>
              <a:t>明确影响因素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lt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486410" y="2318385"/>
            <a:ext cx="11104880" cy="363474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0">
              <a:lnSpc>
                <a:spcPct val="16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S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、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4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、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O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的沸点由高到低顺序为</a:t>
            </a:r>
            <a:r>
              <a:rPr lang="en-US" sz="2400" b="1" u="sng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			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endParaRPr lang="zh-CN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>
              <a:lnSpc>
                <a:spcPct val="16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甲醇的沸点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(64.7℃)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介于水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(100℃)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和甲硫醇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(CH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SH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，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7.6C)</a:t>
            </a:r>
          </a:p>
          <a:p>
            <a:pPr indent="0">
              <a:lnSpc>
                <a:spcPct val="160000"/>
              </a:lnSpc>
            </a:pP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 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之间，其原因是：</a:t>
            </a:r>
            <a:r>
              <a:rPr lang="en-US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———————————————————————————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  <a:endParaRPr lang="zh-CN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>
              <a:lnSpc>
                <a:spcPct val="16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NH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·BH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分子中，与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N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原子相连的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H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呈正电性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(</a:t>
            </a:r>
            <a:r>
              <a:rPr lang="en-US" sz="2400" b="1" dirty="0" err="1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H</a:t>
            </a:r>
            <a:r>
              <a:rPr lang="en-US" sz="2400" b="1" baseline="30000" dirty="0" err="1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δ</a:t>
            </a:r>
            <a:r>
              <a:rPr lang="en-US" sz="2400" b="1" baseline="30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+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)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，与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原子</a:t>
            </a:r>
          </a:p>
          <a:p>
            <a:pPr indent="0">
              <a:lnSpc>
                <a:spcPct val="160000"/>
              </a:lnSpc>
            </a:pP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相连的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H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呈负电性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(</a:t>
            </a:r>
            <a:r>
              <a:rPr lang="en-US" sz="2400" b="1" dirty="0" err="1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H</a:t>
            </a:r>
            <a:r>
              <a:rPr lang="en-US" sz="2400" b="1" baseline="30000" dirty="0" err="1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δ</a:t>
            </a:r>
            <a:r>
              <a:rPr lang="en-US" sz="2400" b="1" baseline="30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-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)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，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的熔点比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NH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____________(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填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“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高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”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或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“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低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”)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，</a:t>
            </a:r>
          </a:p>
          <a:p>
            <a:pPr indent="0">
              <a:lnSpc>
                <a:spcPct val="160000"/>
              </a:lnSpc>
            </a:pP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原因是在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NH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分子之间，存在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_________________________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，也称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“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双氢键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”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  <a:r>
              <a:rPr lang="en-US" sz="2400" b="1" dirty="0">
                <a:solidFill>
                  <a:srgbClr val="4F81BD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  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49354" y="2405697"/>
            <a:ext cx="2165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400" b="1" baseline="-25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O&gt;H</a:t>
            </a:r>
            <a:r>
              <a:rPr lang="en-US" sz="2400" b="1" baseline="-25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S&gt;CH</a:t>
            </a:r>
            <a:r>
              <a:rPr lang="en-US" sz="2400" b="1" baseline="-25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4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79140" y="3504565"/>
            <a:ext cx="6583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甲硫醇不能形成分子间氢键，而水和甲醇均能，</a:t>
            </a:r>
          </a:p>
          <a:p>
            <a:pPr algn="l"/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且水比甲醇的氢键多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14950" y="5356225"/>
            <a:ext cx="29171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400" b="1" baseline="30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δ+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与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400" b="1" baseline="30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δ−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的静电作用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66050" y="480441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低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   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1345" y="1727835"/>
            <a:ext cx="418020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、物质的熔沸点、溶解性等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89600" y="1705610"/>
            <a:ext cx="4027170" cy="460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确定晶型</a:t>
            </a:r>
            <a:r>
              <a:rPr lang="en-US" altLang="zh-CN" sz="2400" b="1">
                <a:solidFill>
                  <a:srgbClr val="C00000"/>
                </a:solidFill>
              </a:rPr>
              <a:t>→</a:t>
            </a:r>
            <a:r>
              <a:rPr lang="zh-CN" altLang="en-US" sz="2400" b="1">
                <a:solidFill>
                  <a:srgbClr val="C00000"/>
                </a:solidFill>
              </a:rPr>
              <a:t>明确影响因素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" grpId="0"/>
      <p:bldP spid="12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lt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微粒间作用力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1625" y="2304415"/>
            <a:ext cx="11795125" cy="142049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ZnF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具有较高的熔点（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872 ℃)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，不溶于有机溶剂。而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ZnCl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、</a:t>
            </a:r>
          </a:p>
          <a:p>
            <a:pPr indent="0">
              <a:lnSpc>
                <a:spcPct val="120000"/>
              </a:lnSpc>
            </a:pP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ZnBr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ZnI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能够溶于乙醇、乙醚等有机溶剂，原因是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________________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8130" y="3677285"/>
            <a:ext cx="11804015" cy="289925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10000"/>
              </a:lnSpc>
            </a:pPr>
            <a:endParaRPr lang="en-US" altLang="zh-CN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】</a:t>
            </a:r>
            <a:r>
              <a:rPr lang="zh-CN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化合物</a:t>
            </a:r>
            <a:r>
              <a:rPr lang="en-US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I</a:t>
            </a:r>
            <a:r>
              <a:rPr lang="zh-CN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与化合物</a:t>
            </a:r>
            <a:r>
              <a:rPr lang="en-US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Ⅲ</a:t>
            </a:r>
            <a:r>
              <a:rPr lang="zh-CN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相比，</a:t>
            </a:r>
            <a:r>
              <a:rPr lang="en-US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                                     </a:t>
            </a:r>
            <a:r>
              <a:rPr lang="zh-CN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水溶性较好的是</a:t>
            </a:r>
            <a:r>
              <a:rPr lang="en-US" altLang="zh-CN" sz="2400" b="1" u="sng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	</a:t>
            </a:r>
            <a:r>
              <a:rPr lang="zh-CN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</a:p>
          <a:p>
            <a:pPr indent="0">
              <a:lnSpc>
                <a:spcPct val="110000"/>
              </a:lnSpc>
            </a:pPr>
            <a:endParaRPr lang="zh-CN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>
              <a:lnSpc>
                <a:spcPct val="11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H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BO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在热水中比冷水中溶解度显著增大的</a:t>
            </a:r>
          </a:p>
          <a:p>
            <a:pPr indent="0"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    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主要原因是</a:t>
            </a:r>
            <a:r>
              <a:rPr lang="en-US" sz="2400" b="1" u="sng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                                                                        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  <a:endParaRPr lang="zh-CN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93176" y="5676556"/>
            <a:ext cx="581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/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热水破坏了硼酸晶体中的氢键，并且硼酸分子与水形成分子间氢键，使溶解度增大。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5938" y="3683141"/>
            <a:ext cx="2584489" cy="16856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4872" y="4872238"/>
            <a:ext cx="2351405" cy="185356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278130" y="2348865"/>
            <a:ext cx="11859260" cy="4354195"/>
          </a:xfrm>
          <a:prstGeom prst="rect">
            <a:avLst/>
          </a:prstGeom>
          <a:noFill/>
          <a:ln w="412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01345" y="1727835"/>
            <a:ext cx="418020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、物质的熔沸点、溶解性等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89600" y="1705610"/>
            <a:ext cx="5459095" cy="460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sz="2400" b="1">
                <a:solidFill>
                  <a:srgbClr val="C00000"/>
                </a:solidFill>
              </a:rPr>
              <a:t>相似相溶</a:t>
            </a:r>
            <a:r>
              <a:rPr lang="en-US" altLang="zh-CN" sz="2400" b="1">
                <a:solidFill>
                  <a:srgbClr val="C00000"/>
                </a:solidFill>
              </a:rPr>
              <a:t>(</a:t>
            </a:r>
            <a:r>
              <a:rPr lang="zh-CN" altLang="en-US" sz="2400" b="1">
                <a:solidFill>
                  <a:srgbClr val="C00000"/>
                </a:solidFill>
              </a:rPr>
              <a:t>极性问题</a:t>
            </a:r>
            <a:r>
              <a:rPr lang="en-US" altLang="zh-CN" sz="2400" b="1">
                <a:solidFill>
                  <a:srgbClr val="C00000"/>
                </a:solidFill>
              </a:rPr>
              <a:t>)</a:t>
            </a:r>
            <a:r>
              <a:rPr lang="zh-CN" altLang="en-US" sz="2400" b="1">
                <a:solidFill>
                  <a:srgbClr val="C00000"/>
                </a:solidFill>
              </a:rPr>
              <a:t>、氢键、亲水基等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1345" y="3138805"/>
            <a:ext cx="106972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ZnF</a:t>
            </a:r>
            <a:r>
              <a:rPr lang="en-US" sz="2400" b="1" baseline="-25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为离子化合物，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ZnCl</a:t>
            </a:r>
            <a:r>
              <a:rPr lang="en-US" sz="2400" b="1" baseline="-25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ZnBr</a:t>
            </a:r>
            <a:r>
              <a:rPr lang="en-US" sz="2400" b="1" baseline="-25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、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ZnI</a:t>
            </a:r>
            <a:r>
              <a:rPr lang="en-US" sz="2400" b="1" baseline="-2500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的化学键以共价键为主、极性较小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695180" y="4409994"/>
            <a:ext cx="14535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 u="sng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化合物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III</a:t>
            </a:r>
            <a:endParaRPr lang="zh-CN" altLang="en-US" sz="2400" b="1" u="sng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原子结构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14190" y="1075690"/>
            <a:ext cx="32683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核外电子排布表示方法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82535" y="1075690"/>
            <a:ext cx="268922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电离能、电负性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24965" y="1075690"/>
            <a:ext cx="268922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核外电子运动状态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24965" y="1075690"/>
            <a:ext cx="268922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核外电子运动状态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709930" y="1697355"/>
            <a:ext cx="9647555" cy="1420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区分：</a:t>
            </a:r>
            <a:r>
              <a:rPr lang="zh-CN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核外电子的运动状态</a:t>
            </a:r>
            <a:r>
              <a:rPr lang="en-US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(</a:t>
            </a:r>
            <a:r>
              <a:rPr lang="zh-CN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核外电子数</a:t>
            </a:r>
            <a:r>
              <a:rPr lang="en-US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)</a:t>
            </a:r>
            <a:r>
              <a:rPr lang="zh-CN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、</a:t>
            </a:r>
          </a:p>
          <a:p>
            <a:pPr indent="0">
              <a:lnSpc>
                <a:spcPct val="120000"/>
              </a:lnSpc>
            </a:pPr>
            <a:r>
              <a:rPr lang="zh-CN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 </a:t>
            </a:r>
            <a:r>
              <a:rPr lang="en-US" altLang="zh-CN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         </a:t>
            </a:r>
            <a:r>
              <a:rPr lang="zh-CN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核外电子的空间运动状态</a:t>
            </a:r>
            <a:r>
              <a:rPr lang="en-US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(</a:t>
            </a:r>
            <a:r>
              <a:rPr lang="zh-CN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核外电子占据 的轨道数</a:t>
            </a:r>
            <a:r>
              <a:rPr lang="en-US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)</a:t>
            </a:r>
            <a:r>
              <a:rPr lang="zh-CN" altLang="en-US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、</a:t>
            </a:r>
          </a:p>
          <a:p>
            <a:pPr indent="0">
              <a:lnSpc>
                <a:spcPct val="120000"/>
              </a:lnSpc>
            </a:pPr>
            <a:r>
              <a:rPr lang="zh-CN" altLang="en-US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 </a:t>
            </a:r>
            <a:r>
              <a:rPr lang="en-US" altLang="zh-CN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         </a:t>
            </a:r>
            <a:r>
              <a:rPr lang="zh-CN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能层符号、能级符号</a:t>
            </a:r>
            <a:endParaRPr lang="zh-CN" altLang="en-US" sz="2400" b="1" dirty="0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4049" y="3512973"/>
            <a:ext cx="9827285" cy="1891993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C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基态S原子电子占据最高能级的电子云轮廓图为___</a:t>
            </a: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___</a:t>
            </a: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______形。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基态K原子中，核外电子占据最高能层的符号是_________，占据</a:t>
            </a:r>
          </a:p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                                 </a:t>
            </a:r>
            <a:r>
              <a:rPr lang="zh-CN" alt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该能层电子的电子云轮廓图形状为___________。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endParaRPr lang="zh-CN" altLang="en-US" sz="2400" b="1" dirty="0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36105" y="3480755"/>
            <a:ext cx="2087880" cy="71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哑铃（纺锤） 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36636" y="3991610"/>
            <a:ext cx="403225" cy="71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02905" y="4710430"/>
            <a:ext cx="1021080" cy="71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球形 </a:t>
            </a:r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16375" y="7110095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原子结构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14190" y="1075690"/>
            <a:ext cx="32683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核外电子排布表示方法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82535" y="1075690"/>
            <a:ext cx="268922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电离能、电负性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24965" y="1075690"/>
            <a:ext cx="268922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核外电子运动状态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24965" y="1075690"/>
            <a:ext cx="268922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核外电子运动状态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3690" y="3100070"/>
            <a:ext cx="11116310" cy="363474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C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基态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原子核外电子的运动状态有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		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种。</a:t>
            </a:r>
            <a:endParaRPr lang="zh-CN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原子中运动的电子有两种相反的自旋状态，若一种自旋状态用</a:t>
            </a:r>
            <a:r>
              <a:rPr lang="en-US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+1/2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表示，与之相反的用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-1/2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表示，称为电子的自旋磁量子数。对于基态的磷原子，其价电子自旋磁量子数的代数和为</a:t>
            </a:r>
            <a:r>
              <a:rPr lang="en-US" alt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__</a:t>
            </a:r>
            <a:r>
              <a:rPr lang="en-US" sz="2400" b="1" u="sng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    ___     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。</a:t>
            </a:r>
            <a:endParaRPr lang="zh-CN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镍元素位于周期表第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______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列，基态镍原子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d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轨道</a:t>
            </a:r>
          </a:p>
          <a:p>
            <a:pPr>
              <a:lnSpc>
                <a:spcPct val="160000"/>
              </a:lnSpc>
            </a:pP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中成对电子与单电子的数量比为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______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。</a:t>
            </a:r>
            <a:endParaRPr lang="en-US" altLang="en-US" sz="2400" b="1" baseline="30000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9930" y="1636395"/>
            <a:ext cx="9647555" cy="1420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sz="2400" b="1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区分：</a:t>
            </a:r>
            <a:r>
              <a:rPr lang="zh-CN" sz="24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核外电子的运动状态</a:t>
            </a:r>
            <a:r>
              <a:rPr lang="en-US" sz="24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(</a:t>
            </a:r>
            <a:r>
              <a:rPr lang="zh-CN" sz="24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核外电子数</a:t>
            </a:r>
            <a:r>
              <a:rPr lang="en-US" sz="24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)</a:t>
            </a:r>
            <a:r>
              <a:rPr lang="zh-CN" sz="24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、</a:t>
            </a:r>
          </a:p>
          <a:p>
            <a:pPr indent="0">
              <a:lnSpc>
                <a:spcPct val="120000"/>
              </a:lnSpc>
            </a:pPr>
            <a:r>
              <a:rPr lang="zh-CN" sz="24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 </a:t>
            </a:r>
            <a:r>
              <a:rPr lang="en-US" altLang="zh-CN" sz="24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         </a:t>
            </a:r>
            <a:r>
              <a:rPr lang="zh-CN" sz="24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核外电子的空间运动状态</a:t>
            </a:r>
            <a:r>
              <a:rPr lang="en-US" sz="24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(</a:t>
            </a:r>
            <a:r>
              <a:rPr lang="zh-CN" sz="24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核外电子占据 的轨道数</a:t>
            </a:r>
            <a:r>
              <a:rPr lang="en-US" sz="24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)</a:t>
            </a:r>
            <a:r>
              <a:rPr lang="zh-CN" altLang="en-US" sz="24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、</a:t>
            </a:r>
          </a:p>
          <a:p>
            <a:pPr indent="0">
              <a:lnSpc>
                <a:spcPct val="120000"/>
              </a:lnSpc>
            </a:pPr>
            <a:r>
              <a:rPr lang="zh-CN" altLang="en-US" sz="24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 </a:t>
            </a:r>
            <a:r>
              <a:rPr lang="en-US" altLang="zh-CN" sz="24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         </a:t>
            </a:r>
            <a:r>
              <a:rPr lang="zh-CN" sz="24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能层符号、能级符号</a:t>
            </a:r>
            <a:endParaRPr lang="zh-CN" altLang="en-US" sz="2400" b="1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11762" y="3258279"/>
            <a:ext cx="335280" cy="46037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9</a:t>
            </a:r>
            <a:endParaRPr lang="zh-CN" altLang="en-US" sz="2400" b="1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69577" y="4839970"/>
            <a:ext cx="1541780" cy="46037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+3/2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或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-3/2</a:t>
            </a:r>
            <a:endParaRPr lang="zh-CN" altLang="en-US" sz="2400" b="1">
              <a:solidFill>
                <a:srgbClr val="00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50485" y="5552122"/>
            <a:ext cx="487680" cy="46037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10</a:t>
            </a:r>
            <a:endParaRPr lang="zh-CN" altLang="en-US" sz="2400" b="1">
              <a:solidFill>
                <a:srgbClr val="00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54270" y="6166485"/>
            <a:ext cx="792480" cy="46037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：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1</a:t>
            </a:r>
            <a:endParaRPr lang="en-US" altLang="en-US" sz="2400" b="1" baseline="3000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2BAEA3B-B5B1-8EE6-3F0D-9D93D4A090D1}"/>
              </a:ext>
            </a:extLst>
          </p:cNvPr>
          <p:cNvGrpSpPr/>
          <p:nvPr/>
        </p:nvGrpSpPr>
        <p:grpSpPr>
          <a:xfrm>
            <a:off x="4499824" y="4933999"/>
            <a:ext cx="2897075" cy="408940"/>
            <a:chOff x="8131605" y="5064125"/>
            <a:chExt cx="2897075" cy="408940"/>
          </a:xfrm>
        </p:grpSpPr>
        <p:graphicFrame>
          <p:nvGraphicFramePr>
            <p:cNvPr id="10" name="表格 9"/>
            <p:cNvGraphicFramePr>
              <a:graphicFrameLocks noGrp="1"/>
            </p:cNvGraphicFramePr>
            <p:nvPr>
              <p:custDataLst>
                <p:tags r:id="rId3"/>
              </p:custDataLst>
              <p:extLst>
                <p:ext uri="{D42A27DB-BD31-4B8C-83A1-F6EECF244321}">
                  <p14:mod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1383315709"/>
                </p:ext>
              </p:extLst>
            </p:nvPr>
          </p:nvGraphicFramePr>
          <p:xfrm>
            <a:off x="9811385" y="5107305"/>
            <a:ext cx="1217295" cy="36576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405765">
                    <a:extLst>
                      <a:ext uri="{9D8B030D-6E8A-4147-A177-3AD203B41FA5}">
  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0"/>
                      </a:ext>
                    </a:extLst>
                  </a:gridCol>
                  <a:gridCol w="405765">
                    <a:extLst>
                      <a:ext uri="{9D8B030D-6E8A-4147-A177-3AD203B41FA5}">
  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1"/>
                      </a:ext>
                    </a:extLst>
                  </a:gridCol>
                  <a:gridCol w="405765">
                    <a:extLst>
                      <a:ext uri="{9D8B030D-6E8A-4147-A177-3AD203B41FA5}">
  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2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indent="0">
                          <a:buNone/>
                        </a:pPr>
                        <a:r>
                          <a:rPr lang="en-US" sz="2400" b="0">
                            <a:solidFill>
                              <a:srgbClr val="FF0000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a:t>↑</a:t>
                        </a:r>
                        <a:endParaRPr lang="en-US" altLang="en-US" sz="2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>
                      <a:lnL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indent="0">
                          <a:buNone/>
                        </a:pPr>
                        <a:r>
                          <a:rPr lang="en-US" sz="2400" b="0">
                            <a:solidFill>
                              <a:srgbClr val="FF0000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a:t>↑</a:t>
                        </a:r>
                        <a:endParaRPr lang="en-US" altLang="en-US" sz="2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>
                      <a:lnL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indent="0">
                          <a:buNone/>
                        </a:pPr>
                        <a:r>
                          <a:rPr lang="en-US" sz="2400" b="0">
                            <a:solidFill>
                              <a:srgbClr val="FF0000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a:t>↑</a:t>
                        </a:r>
                        <a:endParaRPr lang="en-US" altLang="en-US" sz="2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>
                      <a:lnL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17" name="文本框 1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E84F7EC-3F85-2D80-F398-343181D73F11}"/>
                </a:ext>
              </a:extLst>
            </p:cNvPr>
            <p:cNvSpPr txBox="1"/>
            <p:nvPr/>
          </p:nvSpPr>
          <p:spPr>
            <a:xfrm>
              <a:off x="8131605" y="5064125"/>
              <a:ext cx="17366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1s</a:t>
              </a:r>
              <a:r>
                <a:rPr lang="en-US" altLang="zh-CN" sz="1800" b="1" baseline="3000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en-US" altLang="zh-CN" sz="18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2s</a:t>
              </a:r>
              <a:r>
                <a:rPr lang="en-US" altLang="zh-CN" sz="1800" b="1" baseline="3000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en-US" altLang="zh-CN" sz="18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2p</a:t>
              </a:r>
              <a:r>
                <a:rPr lang="en-US" altLang="zh-CN" sz="1800" b="1" baseline="3000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6</a:t>
              </a:r>
              <a:r>
                <a:rPr lang="en-US" altLang="zh-CN" sz="18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3s</a:t>
              </a:r>
              <a:r>
                <a:rPr lang="en-US" altLang="zh-CN" sz="1800" b="1" baseline="3000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en-US" altLang="zh-CN" sz="18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3p</a:t>
              </a:r>
              <a:r>
                <a:rPr lang="en-US" altLang="zh-CN" sz="1800" b="1" baseline="3000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3</a:t>
              </a:r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DB8E5DB-53A0-46ED-4B07-6779EC5F30FF}"/>
              </a:ext>
            </a:extLst>
          </p:cNvPr>
          <p:cNvGrpSpPr/>
          <p:nvPr/>
        </p:nvGrpSpPr>
        <p:grpSpPr>
          <a:xfrm>
            <a:off x="6236436" y="6101899"/>
            <a:ext cx="4773930" cy="426720"/>
            <a:chOff x="6719570" y="6218555"/>
            <a:chExt cx="4773930" cy="426720"/>
          </a:xfrm>
        </p:grpSpPr>
        <p:graphicFrame>
          <p:nvGraphicFramePr>
            <p:cNvPr id="11" name="表格 10"/>
            <p:cNvGraphicFramePr>
              <a:graphicFrameLocks noGrp="1"/>
            </p:cNvGraphicFramePr>
            <p:nvPr>
              <p:extLst>
                <p:ext uri="{D42A27DB-BD31-4B8C-83A1-F6EECF244321}">
                  <p14:mod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234868985"/>
                </p:ext>
              </p:extLst>
            </p:nvPr>
          </p:nvGraphicFramePr>
          <p:xfrm>
            <a:off x="8242935" y="6218555"/>
            <a:ext cx="3250565" cy="42672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783590">
                    <a:extLst>
                      <a:ext uri="{9D8B030D-6E8A-4147-A177-3AD203B41FA5}">
  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0"/>
                      </a:ext>
                    </a:extLst>
                  </a:gridCol>
                  <a:gridCol w="782320">
                    <a:extLst>
                      <a:ext uri="{9D8B030D-6E8A-4147-A177-3AD203B41FA5}">
  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1"/>
                      </a:ext>
                    </a:extLst>
                  </a:gridCol>
                  <a:gridCol w="817245">
                    <a:extLst>
                      <a:ext uri="{9D8B030D-6E8A-4147-A177-3AD203B41FA5}">
  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2"/>
                      </a:ext>
                    </a:extLst>
                  </a:gridCol>
                  <a:gridCol w="445770">
                    <a:extLst>
                      <a:ext uri="{9D8B030D-6E8A-4147-A177-3AD203B41FA5}">
  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3"/>
                      </a:ext>
                    </a:extLst>
                  </a:gridCol>
                  <a:gridCol w="421640">
                    <a:extLst>
                      <a:ext uri="{9D8B030D-6E8A-4147-A177-3AD203B41FA5}">
  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4"/>
                      </a:ext>
                    </a:extLst>
                  </a:gridCol>
                </a:tblGrid>
                <a:tr h="426720">
                  <a:tc>
                    <a:txBody>
                      <a:bodyPr/>
                      <a:lstStyle/>
                      <a:p>
                        <a:pPr indent="0">
                          <a:buNone/>
                        </a:pPr>
                        <a:r>
                          <a:rPr lang="en-US" sz="2400" b="0">
                            <a:solidFill>
                              <a:srgbClr val="FF0000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a:t>↑↓</a:t>
                        </a:r>
                        <a:endParaRPr lang="en-US" altLang="en-US" sz="2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>
                      <a:lnL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indent="0">
                          <a:buNone/>
                        </a:pPr>
                        <a:r>
                          <a:rPr lang="en-US" sz="2400" b="0">
                            <a:solidFill>
                              <a:srgbClr val="FF0000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a:t>↑↓</a:t>
                        </a:r>
                        <a:endParaRPr lang="en-US" altLang="en-US" sz="2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>
                      <a:lnL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indent="0">
                          <a:buNone/>
                        </a:pPr>
                        <a:r>
                          <a:rPr lang="en-US" sz="2400" b="0">
                            <a:solidFill>
                              <a:srgbClr val="FF0000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a:t>↑↓</a:t>
                        </a:r>
                        <a:endParaRPr lang="en-US" altLang="en-US" sz="2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>
                      <a:lnL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indent="0">
                          <a:buNone/>
                        </a:pPr>
                        <a:r>
                          <a:rPr lang="en-US" sz="2400" b="0">
                            <a:solidFill>
                              <a:srgbClr val="FF0000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a:t>↑</a:t>
                        </a:r>
                        <a:endParaRPr lang="en-US" altLang="en-US" sz="2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>
                      <a:lnL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indent="0">
                          <a:buNone/>
                        </a:pPr>
                        <a:r>
                          <a:rPr lang="en-US" sz="2400" b="0">
                            <a:solidFill>
                              <a:srgbClr val="FF0000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a:t>↑</a:t>
                        </a:r>
                        <a:endParaRPr lang="en-US" altLang="en-US" sz="24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>
                      <a:lnL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20" name="文本框 1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2699E30-0220-CAAE-F983-253DF0A03C81}"/>
                </a:ext>
              </a:extLst>
            </p:cNvPr>
            <p:cNvSpPr txBox="1"/>
            <p:nvPr/>
          </p:nvSpPr>
          <p:spPr>
            <a:xfrm>
              <a:off x="6719570" y="6231304"/>
              <a:ext cx="14319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[Ar]3d</a:t>
              </a:r>
              <a:r>
                <a:rPr lang="en-US" altLang="zh-CN" sz="2000" b="1" baseline="3000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8</a:t>
              </a:r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4s</a:t>
              </a:r>
              <a:r>
                <a:rPr lang="en-US" altLang="zh-CN" sz="2000" b="1" baseline="3000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2</a:t>
              </a:r>
              <a:endParaRPr lang="zh-CN" altLang="en-US" sz="2000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原子结构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14190" y="1075690"/>
            <a:ext cx="32683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核外电子排布表示方法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82535" y="1075690"/>
            <a:ext cx="268922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电离能、电负性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24965" y="1075690"/>
            <a:ext cx="268922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核外电子运动状态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24965" y="1075690"/>
            <a:ext cx="268922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核外电子运动状态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01625" y="1727835"/>
            <a:ext cx="9660890" cy="9772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sz="2400" b="1" dirty="0">
                <a:solidFill>
                  <a:srgbClr val="C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明确</a:t>
            </a:r>
            <a:r>
              <a:rPr lang="zh-CN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核外电子排布的一个顺序：核外电子排布顺序</a:t>
            </a:r>
            <a:r>
              <a:rPr lang="en-US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——</a:t>
            </a:r>
            <a:r>
              <a:rPr lang="zh-CN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构造原理</a:t>
            </a:r>
          </a:p>
          <a:p>
            <a:pPr indent="0">
              <a:lnSpc>
                <a:spcPct val="120000"/>
              </a:lnSpc>
            </a:pPr>
            <a:r>
              <a:rPr lang="zh-CN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                         三个原理</a:t>
            </a:r>
            <a:r>
              <a:rPr lang="en-US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——</a:t>
            </a:r>
            <a:r>
              <a:rPr lang="zh-CN" sz="2400" b="1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能量最低原理、泡利原理、洪特规则</a:t>
            </a:r>
            <a:endParaRPr lang="zh-CN" altLang="en-US" sz="2400" b="1" dirty="0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54940" y="2896870"/>
            <a:ext cx="11924665" cy="2603500"/>
            <a:chOff x="421" y="4352"/>
            <a:chExt cx="18779" cy="4100"/>
          </a:xfrm>
        </p:grpSpPr>
        <p:sp>
          <p:nvSpPr>
            <p:cNvPr id="8" name="文本框 7"/>
            <p:cNvSpPr txBox="1"/>
            <p:nvPr/>
          </p:nvSpPr>
          <p:spPr>
            <a:xfrm>
              <a:off x="421" y="4352"/>
              <a:ext cx="18779" cy="41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【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】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基态Cr原子4s电子能量较高，</a:t>
              </a:r>
              <a:r>
                <a:rPr lang="zh-CN" altLang="en-US" sz="2400" b="1" dirty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总是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在比3s电子离核更远的地方运动( </a:t>
              </a: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)</a:t>
              </a:r>
              <a:endParaRPr lang="zh-CN" altLang="en-US" sz="2400" b="1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【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】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基态Cr原子的轨道处于半充满时体系总能量低，核外电子排布应为[Ar]3d</a:t>
              </a:r>
              <a:r>
                <a:rPr lang="zh-CN" altLang="en-US" sz="2400" b="1" baseline="30000" dirty="0"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4s</a:t>
              </a:r>
              <a:r>
                <a:rPr lang="zh-CN" altLang="en-US" sz="2400" b="1" baseline="30000" dirty="0"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  (  </a:t>
              </a: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 )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【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】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下列Li原子电子排布图表示的状态中，能量最低和最高的分别为_____、_____。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</a:t>
              </a:r>
              <a:endParaRPr lang="zh-CN" altLang="en-US" sz="2400" b="1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</a:rPr>
                <a:t>                    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A．  </a:t>
              </a: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</a:rPr>
                <a:t>                  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      B．</a:t>
              </a: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</a:rPr>
                <a:t>                           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C．</a:t>
              </a: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</a:rPr>
                <a:t>  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</a:rPr>
                <a:t>             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</a:rPr>
                <a:t>       D．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endParaRPr lang="zh-CN" altLang="en-US" sz="2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pic>
          <p:nvPicPr>
            <p:cNvPr id="76" name="图片 201" descr="学科网 版权所有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7" y="7172"/>
              <a:ext cx="2795" cy="89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pic>
          <p:nvPicPr>
            <p:cNvPr id="77" name="图片 202" descr="学科网 版权所有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77" y="7117"/>
              <a:ext cx="2709" cy="95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pic>
          <p:nvPicPr>
            <p:cNvPr id="78" name="图片 203" descr="学科网 版权所有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17" y="7117"/>
              <a:ext cx="2888" cy="90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pic>
          <p:nvPicPr>
            <p:cNvPr id="81" name="图片 204" descr="学科网 版权所有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67" y="7194"/>
              <a:ext cx="2886" cy="9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</p:grpSp>
      <p:sp>
        <p:nvSpPr>
          <p:cNvPr id="17" name="文本框 16"/>
          <p:cNvSpPr txBox="1"/>
          <p:nvPr/>
        </p:nvSpPr>
        <p:spPr>
          <a:xfrm>
            <a:off x="9704070" y="3838892"/>
            <a:ext cx="403225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784079" y="3839727"/>
            <a:ext cx="479425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 </a:t>
            </a:r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47963" y="2778760"/>
            <a:ext cx="66294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536680" y="3255327"/>
            <a:ext cx="10858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√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原子结构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14190" y="1075690"/>
            <a:ext cx="32683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核外电子排布表示方法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82535" y="1075690"/>
            <a:ext cx="268922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电离能、电负性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24965" y="1075690"/>
            <a:ext cx="268922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核外电子运动状态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14190" y="1087120"/>
            <a:ext cx="326834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核外电子排布表示方法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584835" y="1720215"/>
            <a:ext cx="10160000" cy="11245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(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价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)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电子排布式、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(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价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)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电子排布图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(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轨道表达式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)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(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前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36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号元素为主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)</a:t>
            </a:r>
            <a:endParaRPr lang="zh-CN" sz="24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>
              <a:lnSpc>
                <a:spcPct val="140000"/>
              </a:lnSpc>
            </a:pP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注意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Cr[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Ar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]3d</a:t>
            </a:r>
            <a:r>
              <a:rPr lang="en-US" sz="2400" b="1" baseline="30000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5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4s</a:t>
            </a:r>
            <a:r>
              <a:rPr lang="en-US" sz="2400" b="1" baseline="30000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Cu[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Ar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]3d</a:t>
            </a:r>
            <a:r>
              <a:rPr lang="en-US" sz="2400" b="1" baseline="30000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10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4s</a:t>
            </a:r>
            <a:r>
              <a:rPr lang="en-US" sz="2400" b="1" baseline="30000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P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区的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3d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电子。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2041" y="3299460"/>
            <a:ext cx="10552178" cy="2749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基态Ti原子的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核外电子排布式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为______________。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【2】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基态锰原子的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价层电子排布式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为</a:t>
            </a:r>
            <a:r>
              <a:rPr lang="zh-CN" altLang="en-US" sz="2400" b="1" u="sng" dirty="0">
                <a:latin typeface="Times New Roman" panose="02020603050405020304" charset="0"/>
                <a:cs typeface="Times New Roman" panose="02020603050405020304" charset="0"/>
              </a:rPr>
              <a:t>			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在KH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PO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的四种元素组成元素各自所能形成的简单离子中，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                                 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核外电子排布相同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的是 ____________（填离子符号）。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基态硅原子最外层的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电子排布图（轨道表达式）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为____________。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基态As原子的</a:t>
            </a: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核外电子排布式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为[Ar]__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____。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73870" y="3806325"/>
            <a:ext cx="974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3d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4s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94470" y="3299460"/>
            <a:ext cx="15328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[Ar]3d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4s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93815" y="4645660"/>
            <a:ext cx="1188720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、P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3-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75705" y="5501266"/>
            <a:ext cx="1570355" cy="53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3d</a:t>
            </a:r>
            <a:r>
              <a:rPr lang="zh-CN" altLang="en-US" sz="2400" b="1" baseline="30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4s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4p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</p:txBody>
      </p:sp>
      <p:pic>
        <p:nvPicPr>
          <p:cNvPr id="15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3575" y="5057653"/>
            <a:ext cx="1261110" cy="6400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animBg="1"/>
      <p:bldP spid="104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3EB4067-1A81-E4C6-CDFE-191F6C13FD51}"/>
              </a:ext>
            </a:extLst>
          </p:cNvPr>
          <p:cNvGrpSpPr/>
          <p:nvPr/>
        </p:nvGrpSpPr>
        <p:grpSpPr>
          <a:xfrm>
            <a:off x="301625" y="4117340"/>
            <a:ext cx="11742420" cy="2599690"/>
            <a:chOff x="301625" y="4117340"/>
            <a:chExt cx="11742420" cy="2599690"/>
          </a:xfrm>
        </p:grpSpPr>
        <p:sp>
          <p:nvSpPr>
            <p:cNvPr id="14" name="文本框 13"/>
            <p:cNvSpPr txBox="1"/>
            <p:nvPr/>
          </p:nvSpPr>
          <p:spPr>
            <a:xfrm>
              <a:off x="301625" y="4117340"/>
              <a:ext cx="11742420" cy="24923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【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】</a:t>
              </a:r>
              <a:r>
                <a:rPr lang="zh-CN" alt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元素Mg、O和C的第一电离能由小到大排序为___</a:t>
              </a:r>
              <a:r>
                <a:rPr lang="zh-CN" alt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___</a:t>
              </a:r>
              <a:r>
                <a:rPr lang="zh-CN" alt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____。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【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】</a:t>
              </a:r>
              <a:r>
                <a:rPr lang="zh-CN" alt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Li及其周期表中相邻元素的第一电离能(</a:t>
              </a:r>
              <a:r>
                <a:rPr lang="zh-CN" altLang="en-US" sz="2400" b="1" i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I</a:t>
              </a:r>
              <a:r>
                <a:rPr lang="zh-CN" altLang="en-US" sz="2400" b="1" baseline="-25000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1</a:t>
              </a:r>
              <a:r>
                <a:rPr lang="zh-CN" alt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)如表所示。</a:t>
              </a:r>
              <a:r>
                <a:rPr lang="zh-CN" altLang="en-US" sz="2400" b="1" i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I</a:t>
              </a:r>
              <a:r>
                <a:rPr lang="zh-CN" altLang="en-US" sz="2400" b="1" baseline="-25000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1</a:t>
              </a:r>
              <a:r>
                <a:rPr lang="zh-CN" alt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(Li)&gt;</a:t>
              </a:r>
              <a:r>
                <a:rPr lang="zh-CN" altLang="en-US" sz="2400" b="1" i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I</a:t>
              </a:r>
              <a:r>
                <a:rPr lang="zh-CN" altLang="en-US" sz="2400" b="1" baseline="-25000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1</a:t>
              </a:r>
              <a:r>
                <a:rPr lang="zh-CN" alt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(Na)，原因是</a:t>
              </a:r>
              <a:r>
                <a:rPr lang="zh-CN" altLang="en-US" sz="2400" b="1" u="sng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     </a:t>
              </a:r>
              <a:r>
                <a:rPr lang="zh-CN" altLang="en-US" sz="2400" b="1" u="sng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                                   </a:t>
              </a:r>
              <a:r>
                <a:rPr lang="zh-CN" altLang="en-US" sz="2400" b="1" u="sng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       </a:t>
              </a:r>
              <a:r>
                <a:rPr lang="zh-CN" alt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 。</a:t>
              </a:r>
              <a:r>
                <a:rPr lang="zh-CN" altLang="en-US" sz="2400" b="1" i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I</a:t>
              </a:r>
              <a:r>
                <a:rPr lang="zh-CN" altLang="en-US" sz="2400" b="1" baseline="-25000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1</a:t>
              </a:r>
              <a:r>
                <a:rPr lang="zh-CN" alt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(Be)&gt;</a:t>
              </a:r>
              <a:r>
                <a:rPr lang="zh-CN" altLang="en-US" sz="2400" b="1" i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I</a:t>
              </a:r>
              <a:r>
                <a:rPr lang="zh-CN" altLang="en-US" sz="2400" b="1" baseline="-25000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1</a:t>
              </a:r>
              <a:r>
                <a:rPr lang="zh-CN" alt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(B)&gt;</a:t>
              </a:r>
              <a:r>
                <a:rPr lang="zh-CN" altLang="en-US" sz="2400" b="1" i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I</a:t>
              </a:r>
              <a:r>
                <a:rPr lang="zh-CN" altLang="en-US" sz="2400" b="1" baseline="-25000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1</a:t>
              </a:r>
              <a:r>
                <a:rPr lang="zh-CN" alt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(Li)，原因是</a:t>
              </a:r>
              <a:r>
                <a:rPr lang="zh-CN" altLang="en-US" sz="2400" b="1" u="sng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                   </a:t>
              </a:r>
              <a:r>
                <a:rPr lang="zh-CN" altLang="en-US" sz="2400" b="1" dirty="0"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 。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【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】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下列状态的镁中，电离最外层一个电子所需能量最大的是_</a:t>
              </a: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__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___。</a:t>
              </a:r>
              <a:endParaRPr lang="zh-CN" altLang="en-US" sz="2400" b="1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A．      </a:t>
              </a: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        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B．    </a:t>
              </a: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         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  C．   </a:t>
              </a:r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        </a:t>
              </a:r>
              <a:r>
                <a:rPr lang="zh-CN" altLang="en-US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D．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endParaRPr>
            </a:p>
          </p:txBody>
        </p:sp>
        <p:pic>
          <p:nvPicPr>
            <p:cNvPr id="57" name="图片 108" descr="学科网(www.zxxk.com)--教育资源门户，提供试卷、教案、课件、论文、素材以及各类教学资源下载，还有大量而丰富的教学相关资讯！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490" y="6087110"/>
              <a:ext cx="676275" cy="4648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pic>
          <p:nvPicPr>
            <p:cNvPr id="44" name="图片 109" descr="学科网(www.zxxk.com)--教育资源门户，提供试卷、教案、课件、论文、素材以及各类教学资源下载，还有大量而丰富的教学相关资讯！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0115" y="6100445"/>
              <a:ext cx="676275" cy="48768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pic>
          <p:nvPicPr>
            <p:cNvPr id="63" name="图片 111" descr="学科网(www.zxxk.com)--教育资源门户，提供试卷、教案、课件、论文、素材以及各类教学资源下载，还有大量而丰富的教学相关资讯！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6785" y="6114415"/>
              <a:ext cx="805815" cy="4603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pic>
          <p:nvPicPr>
            <p:cNvPr id="58" name="图片 112" descr="学科网(www.zxxk.com)--教育资源门户，提供试卷、教案、课件、论文、素材以及各类教学资源下载，还有大量而丰富的教学相关资讯！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45475" y="6129020"/>
              <a:ext cx="698500" cy="5880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</p:grp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原子结构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14190" y="945929"/>
            <a:ext cx="32683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核外电子排布表示方法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82535" y="944167"/>
            <a:ext cx="268922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电离能、电负性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24965" y="945929"/>
            <a:ext cx="268922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</a:rPr>
              <a:t>核外电子运动状态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82535" y="945929"/>
            <a:ext cx="268922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电离能、电负性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40410" y="1482199"/>
            <a:ext cx="10573385" cy="2597785"/>
            <a:chOff x="1166" y="2681"/>
            <a:chExt cx="16651" cy="409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6" name="矩形 25"/>
            <p:cNvSpPr/>
            <p:nvPr/>
          </p:nvSpPr>
          <p:spPr>
            <a:xfrm>
              <a:off x="1166" y="2681"/>
              <a:ext cx="16276" cy="1307"/>
            </a:xfrm>
            <a:prstGeom prst="rect">
              <a:avLst/>
            </a:prstGeom>
            <a:grpFill/>
            <a:ln w="3175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第一电离能：</a:t>
              </a:r>
              <a:r>
                <a:rPr lang="zh-CN" altLang="zh-CN" sz="2400" b="1" kern="100" dirty="0">
                  <a:solidFill>
                    <a:srgbClr val="000800"/>
                  </a:solidFill>
                  <a:effectLst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气态电中性基态原子失去一个电子形成＋</a:t>
              </a:r>
              <a:r>
                <a:rPr lang="en-US" altLang="zh-CN" sz="2400" b="1" kern="100" dirty="0">
                  <a:solidFill>
                    <a:srgbClr val="000800"/>
                  </a:solidFill>
                  <a:effectLst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1</a:t>
              </a:r>
              <a:r>
                <a:rPr lang="zh-CN" altLang="zh-CN" sz="2400" b="1" kern="100" dirty="0">
                  <a:solidFill>
                    <a:srgbClr val="000800"/>
                  </a:solidFill>
                  <a:effectLst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rPr>
                <a:t>价气态阳离子所需的最低能量。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107" y="4094"/>
              <a:ext cx="15710" cy="2678"/>
              <a:chOff x="2083" y="3988"/>
              <a:chExt cx="15710" cy="2678"/>
            </a:xfrm>
            <a:grpFill/>
          </p:grpSpPr>
          <p:sp>
            <p:nvSpPr>
              <p:cNvPr id="32" name="文本框 31"/>
              <p:cNvSpPr txBox="1"/>
              <p:nvPr/>
            </p:nvSpPr>
            <p:spPr>
              <a:xfrm>
                <a:off x="5225" y="3988"/>
                <a:ext cx="8286" cy="1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400" b="1" kern="100" dirty="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①递变规律</a:t>
                </a:r>
              </a:p>
              <a:p>
                <a:pPr algn="just"/>
                <a:r>
                  <a:rPr lang="zh-CN" altLang="zh-CN" sz="2400" b="1" kern="100" dirty="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同主族，从上到下，</a:t>
                </a:r>
                <a:r>
                  <a:rPr lang="en-US" altLang="zh-CN" sz="2400" b="1" i="1" kern="100" dirty="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I</a:t>
                </a:r>
                <a:r>
                  <a:rPr lang="en-US" altLang="zh-CN" sz="2400" b="1" kern="100" baseline="-25000" dirty="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1</a:t>
                </a:r>
                <a:r>
                  <a:rPr lang="zh-CN" altLang="en-US" sz="2400" b="1" kern="100" dirty="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逐渐</a:t>
                </a:r>
                <a:r>
                  <a:rPr lang="zh-CN" altLang="zh-CN" sz="2400" b="1" kern="100" dirty="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减小。</a:t>
                </a:r>
              </a:p>
              <a:p>
                <a:pPr algn="just"/>
                <a:r>
                  <a:rPr lang="zh-CN" altLang="zh-CN" sz="2400" b="1" kern="100" dirty="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同周期，从左到右，</a:t>
                </a:r>
                <a:r>
                  <a:rPr lang="en-US" altLang="zh-CN" sz="2400" b="1" i="1" kern="100" dirty="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I</a:t>
                </a:r>
                <a:r>
                  <a:rPr lang="en-US" altLang="zh-CN" sz="2400" b="1" kern="100" baseline="-25000" dirty="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1</a:t>
                </a:r>
                <a:r>
                  <a:rPr lang="zh-CN" altLang="en-US" sz="2400" b="1" kern="100" dirty="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呈增大趋势</a:t>
                </a:r>
                <a:r>
                  <a:rPr lang="zh-CN" altLang="zh-CN" sz="2400" b="1" kern="100" dirty="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。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5225" y="5863"/>
                <a:ext cx="12568" cy="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zh-CN" sz="2400" b="1" kern="10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②半满</a:t>
                </a:r>
                <a:r>
                  <a:rPr lang="en-US" altLang="zh-CN" sz="2400" b="1" kern="10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(ⅤA)</a:t>
                </a:r>
                <a:r>
                  <a:rPr lang="zh-CN" altLang="zh-CN" sz="2400" b="1" kern="10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和全满</a:t>
                </a:r>
                <a:r>
                  <a:rPr lang="en-US" altLang="zh-CN" sz="2400" b="1" kern="10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  <a:sym typeface="+mn-ea"/>
                  </a:rPr>
                  <a:t>(ⅡA)</a:t>
                </a:r>
                <a:r>
                  <a:rPr lang="zh-CN" altLang="zh-CN" sz="2400" b="1" kern="10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结构时，原子能量较低，</a:t>
                </a:r>
                <a:r>
                  <a:rPr lang="en-US" altLang="zh-CN" sz="2400" b="1" i="1" kern="10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 I</a:t>
                </a:r>
                <a:r>
                  <a:rPr lang="en-US" altLang="zh-CN" sz="2400" b="1" kern="100" baseline="-2500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1</a:t>
                </a:r>
                <a:r>
                  <a:rPr lang="zh-CN" altLang="zh-CN" sz="2400" b="1" kern="10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较大。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83" y="5013"/>
                <a:ext cx="255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FF0000"/>
                    </a:solidFill>
                  </a:rPr>
                  <a:t>常考角度</a:t>
                </a:r>
              </a:p>
            </p:txBody>
          </p:sp>
          <p:sp>
            <p:nvSpPr>
              <p:cNvPr id="18" name="左大括号 17"/>
              <p:cNvSpPr/>
              <p:nvPr/>
            </p:nvSpPr>
            <p:spPr>
              <a:xfrm>
                <a:off x="4637" y="4085"/>
                <a:ext cx="588" cy="2581"/>
              </a:xfrm>
              <a:prstGeom prst="leftBrace">
                <a:avLst>
                  <a:gd name="adj1" fmla="val 51766"/>
                  <a:gd name="adj2" fmla="val 50000"/>
                </a:avLst>
              </a:prstGeom>
              <a:noFill/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7470105" y="4079984"/>
            <a:ext cx="16897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Mg＜C＜O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35097" y="5681883"/>
            <a:ext cx="403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8205" y="5021658"/>
            <a:ext cx="3414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Li</a:t>
            </a:r>
            <a:r>
              <a:rPr lang="zh-CN" altLang="en-US" sz="18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和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Na</a:t>
            </a:r>
            <a:r>
              <a:rPr lang="zh-CN" altLang="en-US" sz="18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同主族，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Li</a:t>
            </a:r>
            <a:r>
              <a:rPr lang="zh-CN" altLang="en-US" sz="18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的半径小，对电子束缚力强，因此电离能大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14971" y="5021658"/>
            <a:ext cx="37290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同周期，随着核电荷增大，的半径小，对电子束缚力强，电离能逐渐增大趋势，但是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Be2s</a:t>
            </a:r>
            <a:r>
              <a:rPr lang="zh-CN" altLang="en-US" sz="1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全满，能量较低胶稳定，电离能较大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6" grpId="0"/>
      <p:bldP spid="8" grpId="2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原子结构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14190" y="1075690"/>
            <a:ext cx="32683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核外电子排布表示方法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82535" y="1075690"/>
            <a:ext cx="268922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电离能、电负性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24965" y="1075690"/>
            <a:ext cx="268922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</a:rPr>
              <a:t>核外电子运动状态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82535" y="1075690"/>
            <a:ext cx="268922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电离能、电负性</a:t>
            </a:r>
          </a:p>
        </p:txBody>
      </p:sp>
      <p:sp>
        <p:nvSpPr>
          <p:cNvPr id="27" name="矩形 26"/>
          <p:cNvSpPr/>
          <p:nvPr/>
        </p:nvSpPr>
        <p:spPr>
          <a:xfrm>
            <a:off x="593725" y="1833245"/>
            <a:ext cx="10161270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电负性：</a:t>
            </a:r>
            <a:r>
              <a:rPr lang="zh-CN" altLang="zh-CN" sz="2400" b="1" kern="100" dirty="0">
                <a:solidFill>
                  <a:srgbClr val="000800"/>
                </a:solidFill>
                <a:effectLst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不同元素的原子在化合物中吸引键合电子的能力</a:t>
            </a:r>
            <a:r>
              <a:rPr lang="en-US" altLang="zh-CN" sz="2400" b="1" kern="100" dirty="0">
                <a:solidFill>
                  <a:srgbClr val="C00000"/>
                </a:solidFill>
                <a:effectLst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400" b="1" kern="100" dirty="0">
                <a:solidFill>
                  <a:srgbClr val="C00000"/>
                </a:solidFill>
                <a:effectLst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人教版教材定义</a:t>
            </a:r>
            <a:r>
              <a:rPr lang="en-US" altLang="zh-CN" sz="2400" b="1" kern="100" dirty="0">
                <a:solidFill>
                  <a:srgbClr val="C00000"/>
                </a:solidFill>
                <a:effectLst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)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3725" y="2317115"/>
            <a:ext cx="11588750" cy="1747520"/>
            <a:chOff x="935" y="3649"/>
            <a:chExt cx="18250" cy="2752"/>
          </a:xfrm>
        </p:grpSpPr>
        <p:grpSp>
          <p:nvGrpSpPr>
            <p:cNvPr id="14" name="组合 13"/>
            <p:cNvGrpSpPr/>
            <p:nvPr/>
          </p:nvGrpSpPr>
          <p:grpSpPr>
            <a:xfrm>
              <a:off x="4005" y="3649"/>
              <a:ext cx="15180" cy="2752"/>
              <a:chOff x="4005" y="3649"/>
              <a:chExt cx="15180" cy="2752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4005" y="3649"/>
                <a:ext cx="13268" cy="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zh-CN" sz="2400" b="1" kern="100">
                    <a:solidFill>
                      <a:srgbClr val="000800"/>
                    </a:solidFill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  <a:sym typeface="+mn-ea"/>
                  </a:rPr>
                  <a:t>①</a:t>
                </a:r>
                <a:r>
                  <a:rPr lang="zh-CN" altLang="en-US" sz="2400" b="1" kern="100">
                    <a:solidFill>
                      <a:srgbClr val="000800"/>
                    </a:solidFill>
                    <a:effectLst/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  <a:sym typeface="+mn-ea"/>
                  </a:rPr>
                  <a:t>递变规律：</a:t>
                </a:r>
                <a:r>
                  <a:rPr lang="zh-CN" altLang="zh-CN" sz="2400" b="1" kern="100">
                    <a:solidFill>
                      <a:srgbClr val="000800"/>
                    </a:solidFill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同一周期从左到右，主族元素电负性逐渐增大；</a:t>
                </a:r>
              </a:p>
              <a:p>
                <a:pPr algn="just"/>
                <a:r>
                  <a:rPr lang="en-US" altLang="zh-CN" sz="2400" b="1" kern="100">
                    <a:solidFill>
                      <a:srgbClr val="000800"/>
                    </a:solidFill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                        </a:t>
                </a:r>
                <a:r>
                  <a:rPr lang="zh-CN" altLang="zh-CN" sz="2400" b="1" kern="100">
                    <a:solidFill>
                      <a:srgbClr val="000800"/>
                    </a:solidFill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同一主族从上到下，元素电负性逐渐减小。</a:t>
                </a:r>
                <a:endParaRPr lang="zh-CN" altLang="en-US" sz="2400" b="1" kern="100">
                  <a:solidFill>
                    <a:srgbClr val="FF0000"/>
                  </a:solidFill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005" y="4915"/>
                <a:ext cx="10396" cy="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2400" b="1" kern="100">
                    <a:solidFill>
                      <a:srgbClr val="000800"/>
                    </a:solidFill>
                    <a:latin typeface="Times New Roman" panose="02020603050405020304" charset="0"/>
                    <a:ea typeface="Microsoft YaHei" panose="020B0503020204020204" charset="-122"/>
                    <a:cs typeface="宋体" panose="02010600030101010101" pitchFamily="2" charset="-122"/>
                    <a:sym typeface="+mn-ea"/>
                  </a:rPr>
                  <a:t>②</a:t>
                </a:r>
                <a:r>
                  <a:rPr lang="zh-CN" altLang="zh-CN" sz="2400" b="1" kern="100">
                    <a:solidFill>
                      <a:srgbClr val="000800"/>
                    </a:solidFill>
                    <a:latin typeface="Times New Roman" panose="02020603050405020304" charset="0"/>
                    <a:ea typeface="Microsoft YaHei" panose="020B0503020204020204" charset="-122"/>
                    <a:cs typeface="宋体" panose="02010600030101010101" pitchFamily="2" charset="-122"/>
                  </a:rPr>
                  <a:t>非金属元素的电负性大于金属元素的电负性。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005" y="5676"/>
                <a:ext cx="15180" cy="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400" b="1" kern="100">
                    <a:solidFill>
                      <a:srgbClr val="000800"/>
                    </a:solidFill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③结合情境或信息：</a:t>
                </a:r>
                <a:r>
                  <a:rPr lang="zh-CN" altLang="zh-CN" sz="2400" b="1" kern="100">
                    <a:solidFill>
                      <a:srgbClr val="000800"/>
                    </a:solidFill>
                    <a:latin typeface="Times New Roman" panose="02020603050405020304" charset="0"/>
                    <a:ea typeface="Microsoft YaHei" panose="020B0503020204020204" charset="-122"/>
                    <a:cs typeface="Times New Roman" panose="02020603050405020304" charset="0"/>
                  </a:rPr>
                  <a:t>显负价元素的电负性大于显正价元素的电负性。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35" y="3793"/>
              <a:ext cx="3342" cy="2490"/>
              <a:chOff x="935" y="3793"/>
              <a:chExt cx="3342" cy="2490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935" y="4666"/>
                <a:ext cx="334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charset="0"/>
                    <a:ea typeface="Microsoft YaHei" panose="020B0503020204020204" charset="-122"/>
                  </a:rPr>
                  <a:t>常考角度</a:t>
                </a:r>
              </a:p>
            </p:txBody>
          </p:sp>
          <p:sp>
            <p:nvSpPr>
              <p:cNvPr id="8" name="左大括号 7"/>
              <p:cNvSpPr/>
              <p:nvPr/>
            </p:nvSpPr>
            <p:spPr>
              <a:xfrm>
                <a:off x="3417" y="3793"/>
                <a:ext cx="588" cy="2491"/>
              </a:xfrm>
              <a:prstGeom prst="leftBrace">
                <a:avLst>
                  <a:gd name="adj1" fmla="val 51766"/>
                  <a:gd name="adj2" fmla="val 50000"/>
                </a:avLst>
              </a:prstGeom>
              <a:noFill/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593726" y="4102848"/>
            <a:ext cx="11149426" cy="267525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基态Cr原子的电负性比钾高，原子对键合电子的吸引力比钾大  (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 )</a:t>
            </a: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O、F、Cl电负性由大到小的顺序为	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______________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CaTiO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的组成元素的电负性大小顺序是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___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_________。</a:t>
            </a: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】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NH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·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BH</a:t>
            </a:r>
            <a:r>
              <a:rPr lang="zh-CN" altLang="en-US" sz="2400" b="1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分子中，与N原子相连的H呈正电性(H</a:t>
            </a:r>
            <a:r>
              <a:rPr lang="zh-CN" altLang="en-US" sz="2400" b="1" baseline="30000" dirty="0">
                <a:latin typeface="Times New Roman" panose="02020603050405020304" charset="0"/>
                <a:cs typeface="Times New Roman" panose="02020603050405020304" charset="0"/>
              </a:rPr>
              <a:t>δ+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)，与B原子相连的</a:t>
            </a: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                                    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H呈负电性(H</a:t>
            </a:r>
            <a:r>
              <a:rPr lang="zh-CN" altLang="en-US" sz="2400" b="1" baseline="30000" dirty="0">
                <a:latin typeface="Times New Roman" panose="02020603050405020304" charset="0"/>
                <a:cs typeface="Times New Roman" panose="02020603050405020304" charset="0"/>
              </a:rPr>
              <a:t>δ-</a:t>
            </a:r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)，电负性大小顺序是__________________。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38195" y="4661387"/>
            <a:ext cx="12585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F&gt;O&gt;Cl</a:t>
            </a:r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19213" y="5195292"/>
            <a:ext cx="1684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O＞Ti＞Ca</a:t>
            </a:r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96325" y="6175750"/>
            <a:ext cx="1452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N＞H＞B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962515" y="4237650"/>
            <a:ext cx="37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√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12" grpId="0"/>
      <p:bldP spid="13" grpId="0"/>
      <p:bldP spid="21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1625" y="147320"/>
            <a:ext cx="2789555" cy="645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分子结构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05855" y="1106805"/>
            <a:ext cx="204914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微粒间作用力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空间构型和杂化轨道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34690" y="1106805"/>
            <a:ext cx="2971165" cy="4603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空间构型和杂化轨道</a:t>
            </a:r>
          </a:p>
        </p:txBody>
      </p:sp>
      <p:graphicFrame>
        <p:nvGraphicFramePr>
          <p:cNvPr id="179255" name="表格 17925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306695" y="1759585"/>
          <a:ext cx="6405880" cy="3030220"/>
        </p:xfrm>
        <a:graphic>
          <a:graphicData uri="http://schemas.openxmlformats.org/drawingml/2006/table">
            <a:tbl>
              <a:tblPr/>
              <a:tblGrid>
                <a:gridCol w="160528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1"/>
                    </a:ext>
                  </a:extLst>
                </a:gridCol>
                <a:gridCol w="172783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2"/>
                    </a:ext>
                  </a:extLst>
                </a:gridCol>
                <a:gridCol w="188404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3"/>
                    </a:ext>
                  </a:extLst>
                </a:gridCol>
              </a:tblGrid>
              <a:tr h="3987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Microsoft YaHei" panose="020B0503020204020204" charset="-122"/>
                        </a:rPr>
                        <a:t>杂化类型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sp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sp</a:t>
                      </a:r>
                      <a:r>
                        <a:rPr lang="en-US" altLang="zh-CN" sz="2000" b="1" baseline="30000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2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sp</a:t>
                      </a:r>
                      <a:r>
                        <a:rPr lang="en-US" altLang="zh-CN" sz="2000" b="1" baseline="30000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3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0"/>
                  </a:ext>
                </a:extLst>
              </a:tr>
              <a:tr h="3987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Microsoft YaHei" panose="020B0503020204020204" charset="-122"/>
                        </a:rPr>
                        <a:t>杂化轨道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2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3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4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1"/>
                  </a:ext>
                </a:extLst>
              </a:tr>
              <a:tr h="3987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Microsoft YaHei" panose="020B0503020204020204" charset="-122"/>
                        </a:rPr>
                        <a:t>轨道夹角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180°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120°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109°28′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2"/>
                  </a:ext>
                </a:extLst>
              </a:tr>
              <a:tr h="10693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Microsoft YaHei" panose="020B0503020204020204" charset="-122"/>
                        </a:rPr>
                        <a:t>空间构型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  <a:ea typeface="Microsoft YaHei" panose="020B0503020204020204" charset="-122"/>
                        </a:rPr>
                        <a:t>直线形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平面三角形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角</a:t>
                      </a:r>
                      <a:r>
                        <a:rPr lang="en-US" altLang="zh-CN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(V)</a:t>
                      </a:r>
                      <a:r>
                        <a:rPr lang="zh-CN" altLang="en-US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  <a:sym typeface="+mn-ea"/>
                        </a:rPr>
                        <a:t>形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正四面体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三角锥形、</a:t>
                      </a:r>
                      <a:r>
                        <a:rPr lang="zh-CN" altLang="en-US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  <a:sym typeface="+mn-ea"/>
                        </a:rPr>
                        <a:t>角</a:t>
                      </a:r>
                      <a:r>
                        <a:rPr lang="en-US" altLang="zh-CN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  <a:sym typeface="+mn-ea"/>
                        </a:rPr>
                        <a:t>(V)</a:t>
                      </a:r>
                      <a:r>
                        <a:rPr lang="zh-CN" altLang="en-US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  <a:sym typeface="+mn-ea"/>
                        </a:rPr>
                        <a:t>形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3"/>
                  </a:ext>
                </a:extLst>
              </a:tr>
              <a:tr h="7645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Times New Roman" panose="02020603050405020304" charset="0"/>
                          <a:ea typeface="Microsoft YaHei" panose="020B0503020204020204" charset="-122"/>
                        </a:rPr>
                        <a:t>示例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BeCl</a:t>
                      </a:r>
                      <a:r>
                        <a:rPr lang="en-US" altLang="zh-CN" sz="2000" b="1" baseline="-25000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2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CO</a:t>
                      </a:r>
                      <a:r>
                        <a:rPr lang="en-US" altLang="zh-CN" sz="2000" b="1" baseline="-25000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2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BF</a:t>
                      </a:r>
                      <a:r>
                        <a:rPr lang="en-US" altLang="zh-CN" sz="2000" b="1" baseline="-25000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3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CH</a:t>
                      </a:r>
                      <a:r>
                        <a:rPr lang="en-US" altLang="zh-CN" sz="2000" b="1" baseline="-25000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4</a:t>
                      </a:r>
                      <a:r>
                        <a:rPr lang="en-US" altLang="zh-CN" sz="2000" b="1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  CCl</a:t>
                      </a:r>
                      <a:r>
                        <a:rPr lang="en-US" altLang="zh-CN" sz="2000" b="1" baseline="-25000">
                          <a:latin typeface="Times New Roman" panose="02020603050405020304" charset="0"/>
                          <a:ea typeface="Microsoft YaHei" panose="020B0503020204020204" charset="-122"/>
                          <a:cs typeface="Times New Roman" panose="02020603050405020304" charset="0"/>
                        </a:rPr>
                        <a:t>4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796925" y="2011045"/>
            <a:ext cx="4252595" cy="2523490"/>
            <a:chOff x="10393" y="3171"/>
            <a:chExt cx="6697" cy="3974"/>
          </a:xfrm>
        </p:grpSpPr>
        <p:sp>
          <p:nvSpPr>
            <p:cNvPr id="2" name="文本框 1"/>
            <p:cNvSpPr txBox="1"/>
            <p:nvPr/>
          </p:nvSpPr>
          <p:spPr>
            <a:xfrm>
              <a:off x="10393" y="3171"/>
              <a:ext cx="2980" cy="725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charset="0"/>
                  <a:cs typeface="Times New Roman" panose="02020603050405020304" charset="0"/>
                </a:rPr>
                <a:t>VSEPR</a:t>
              </a:r>
              <a:r>
                <a:rPr lang="zh-CN" altLang="en-US" sz="2400" b="1">
                  <a:latin typeface="Times New Roman" panose="02020603050405020304" charset="0"/>
                  <a:cs typeface="Times New Roman" panose="02020603050405020304" charset="0"/>
                </a:rPr>
                <a:t>理论</a:t>
              </a:r>
            </a:p>
          </p:txBody>
        </p:sp>
        <p:cxnSp>
          <p:nvCxnSpPr>
            <p:cNvPr id="3" name="直接箭头连接符 2"/>
            <p:cNvCxnSpPr>
              <a:stCxn id="2" idx="2"/>
            </p:cNvCxnSpPr>
            <p:nvPr/>
          </p:nvCxnSpPr>
          <p:spPr>
            <a:xfrm flipH="1">
              <a:off x="11870" y="3896"/>
              <a:ext cx="13" cy="9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10393" y="4796"/>
              <a:ext cx="3200" cy="725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sz="2400" b="1">
                  <a:latin typeface="Times New Roman" panose="02020603050405020304" charset="0"/>
                  <a:cs typeface="Times New Roman" panose="02020603050405020304" charset="0"/>
                </a:rPr>
                <a:t>价层电子对数</a:t>
              </a:r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H="1">
              <a:off x="11877" y="5521"/>
              <a:ext cx="13" cy="9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10393" y="6421"/>
              <a:ext cx="2804" cy="725"/>
            </a:xfrm>
            <a:prstGeom prst="rect">
              <a:avLst/>
            </a:prstGeom>
            <a:noFill/>
            <a:ln w="412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sz="2400" b="1">
                  <a:latin typeface="Times New Roman" panose="02020603050405020304" charset="0"/>
                  <a:cs typeface="Times New Roman" panose="02020603050405020304" charset="0"/>
                </a:rPr>
                <a:t>杂化轨道数</a:t>
              </a:r>
            </a:p>
          </p:txBody>
        </p:sp>
        <p:cxnSp>
          <p:nvCxnSpPr>
            <p:cNvPr id="14" name="直接箭头连接符 13"/>
            <p:cNvCxnSpPr/>
            <p:nvPr/>
          </p:nvCxnSpPr>
          <p:spPr>
            <a:xfrm>
              <a:off x="13606" y="5178"/>
              <a:ext cx="1083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14702" y="4796"/>
              <a:ext cx="2388" cy="725"/>
            </a:xfrm>
            <a:prstGeom prst="rect">
              <a:avLst/>
            </a:prstGeom>
            <a:noFill/>
            <a:ln w="412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sz="2400" b="1">
                  <a:latin typeface="Times New Roman" panose="02020603050405020304" charset="0"/>
                  <a:cs typeface="Times New Roman" panose="02020603050405020304" charset="0"/>
                </a:rPr>
                <a:t>空间构型</a:t>
              </a: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89828" y="4869180"/>
            <a:ext cx="10909273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OF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分子的空间构型为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		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</a:p>
          <a:p>
            <a:pPr indent="0"/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CO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en-US" sz="2400" b="1" baseline="30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2–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的空间构型是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________________</a:t>
            </a:r>
            <a:r>
              <a:rPr lang="zh-CN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sz="2400" b="1" dirty="0">
                <a:solidFill>
                  <a:srgbClr val="4472C4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endParaRPr lang="zh-CN" sz="2400" b="1" dirty="0">
              <a:solidFill>
                <a:srgbClr val="FF000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indent="0"/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【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3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】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下列分子或离子与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CO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具有相同类型化学键和立体构型的是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_____(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填标号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)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。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        </a:t>
            </a:r>
          </a:p>
          <a:p>
            <a:pPr indent="0"/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A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．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SO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     B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．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OCN</a:t>
            </a:r>
            <a:r>
              <a:rPr lang="en-US" sz="2400" b="1" baseline="30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    C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．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HF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en-US" sz="2400" b="1" baseline="30000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    D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．</a:t>
            </a:r>
            <a:r>
              <a:rPr lang="en-US" sz="2400" b="1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NO</a:t>
            </a:r>
            <a:r>
              <a:rPr lang="en-US" sz="2400" b="1" baseline="-25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2</a:t>
            </a:r>
            <a:r>
              <a:rPr lang="en-US" sz="2400" b="1" baseline="30000" dirty="0"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+</a:t>
            </a:r>
            <a:endParaRPr lang="en-US" altLang="en-US" sz="2400" b="1" baseline="30000" dirty="0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70451" y="5559277"/>
            <a:ext cx="630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BD</a:t>
            </a:r>
            <a:endParaRPr lang="en-US" altLang="en-US" sz="2400" b="1" baseline="30000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01490" y="4869180"/>
            <a:ext cx="1264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角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(V)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形</a:t>
            </a:r>
            <a:endParaRPr lang="en-US" altLang="en-US" sz="2400" b="1" baseline="30000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11575" y="5203190"/>
            <a:ext cx="1854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平面三角形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</a:t>
            </a:r>
            <a:endParaRPr lang="en-US" altLang="en-US" sz="2400" b="1" baseline="30000"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1" grpId="2" animBg="1"/>
      <p:bldP spid="104" grpId="0" animBg="1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DRjOTRiZTc5OTdlODZhZWJmYjAzZDllOWZlNzI2NzcifQ=="/>
  <p:tag name="KSO_DOCER_TEMPLATE_OPEN_ONCE_MARK" val="1"/>
  <p:tag name="KSO_WPP_MARK_KEY" val="7f66eef5-cf61-46f6-a403-634bcf976a3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f65cace338784585a316f3122a69fd0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leftRight"/>
  <p:tag name="KSO_WM_TAG_VERSION" val="1.0"/>
  <p:tag name="KSO_WM_TEMPLATE_CATEGORY" val="chip"/>
  <p:tag name="KSO_WM_TEMPLATE_INDEX" val="20215020"/>
  <p:tag name="KSO_WM_UNIT_COMPATIBLE" val="0"/>
  <p:tag name="KSO_WM_UNIT_DEC_AREA_ID" val="b21c7aaadc904b5ea7d962ccd040bf64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4cfe4e0bb0643c59f24aa8f4dc9b83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leftRight"/>
  <p:tag name="KSO_WM_TAG_VERSION" val="1.0"/>
  <p:tag name="KSO_WM_TEMPLATE_CATEGORY" val="chip"/>
  <p:tag name="KSO_WM_TEMPLATE_INDEX" val="20215020"/>
  <p:tag name="KSO_WM_UNIT_COMPATIBLE" val="0"/>
  <p:tag name="KSO_WM_UNIT_DEC_AREA_ID" val="6c0ca9b402f04d3a9c23a2783edb36a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39e039bc1700447b8f5a7fe50ac2e5d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leftRight"/>
  <p:tag name="KSO_WM_TAG_VERSION" val="1.0"/>
  <p:tag name="KSO_WM_TEMPLATE_CATEGORY" val="chip"/>
  <p:tag name="KSO_WM_TEMPLATE_INDEX" val="20215020"/>
  <p:tag name="KSO_WM_UNIT_COMPATIBLE" val="0"/>
  <p:tag name="KSO_WM_UNIT_DEC_AREA_ID" val="2369b4771be847ec8cfd2042bed32af8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8eeca23323284b12b09dcc900ab580c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topBottom"/>
  <p:tag name="KSO_WM_TAG_VERSION" val="1.0"/>
  <p:tag name="KSO_WM_TEMPLATE_CATEGORY" val="chip"/>
  <p:tag name="KSO_WM_TEMPLATE_INDEX" val="20215020"/>
  <p:tag name="KSO_WM_UNIT_COMPATIBLE" val="0"/>
  <p:tag name="KSO_WM_UNIT_DEC_AREA_ID" val="9a582c96a1884900ab25bcd4ad2fcfea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99a1bc94b5ec46378e07ab8be366c54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topBottom"/>
  <p:tag name="KSO_WM_TAG_VERSION" val="1.0"/>
  <p:tag name="KSO_WM_TEMPLATE_CATEGORY" val="chip"/>
  <p:tag name="KSO_WM_TEMPLATE_INDEX" val="20215020"/>
  <p:tag name="KSO_WM_UNIT_COMPATIBLE" val="0"/>
  <p:tag name="KSO_WM_UNIT_DEC_AREA_ID" val="7fb6e06dadf5409ba5e4ef72dd72d1e9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3961de6266554bdca998cf3056a08218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topBottom"/>
  <p:tag name="KSO_WM_TAG_VERSION" val="1.0"/>
  <p:tag name="KSO_WM_TEMPLATE_CATEGORY" val="chip"/>
  <p:tag name="KSO_WM_TEMPLATE_INDEX" val="20215020"/>
  <p:tag name="KSO_WM_UNIT_COMPATIBLE" val="0"/>
  <p:tag name="KSO_WM_UNIT_DEC_AREA_ID" val="fc842350a91d488bab8cbd2bef1b45ec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f403da270cde40ae8e249066dec5c49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bottomTop"/>
  <p:tag name="KSO_WM_TAG_VERSION" val="1.0"/>
  <p:tag name="KSO_WM_TEMPLATE_CATEGORY" val="chip"/>
  <p:tag name="KSO_WM_TEMPLATE_INDEX" val="20215020"/>
  <p:tag name="KSO_WM_UNIT_COMPATIBLE" val="0"/>
  <p:tag name="KSO_WM_UNIT_DEC_AREA_ID" val="ddad1f542fba4a0a9a8435fb33fa28fa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e826f06ccb944bf4ae60b214f7a01f1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bottomTop"/>
  <p:tag name="KSO_WM_TAG_VERSION" val="1.0"/>
  <p:tag name="KSO_WM_TEMPLATE_CATEGORY" val="chip"/>
  <p:tag name="KSO_WM_TEMPLATE_INDEX" val="20215020"/>
  <p:tag name="KSO_WM_UNIT_COMPATIBLE" val="0"/>
  <p:tag name="KSO_WM_UNIT_DEC_AREA_ID" val="7f62c1a4f08a4b7788e5c87737e763ae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943d4dc785e84282824f3a63469f8dd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bottomTop"/>
  <p:tag name="KSO_WM_TAG_VERSION" val="1.0"/>
  <p:tag name="KSO_WM_TEMPLATE_CATEGORY" val="chip"/>
  <p:tag name="KSO_WM_TEMPLATE_INDEX" val="20215020"/>
  <p:tag name="KSO_WM_UNIT_COMPATIBLE" val="0"/>
  <p:tag name="KSO_WM_UNIT_DEC_AREA_ID" val="3df12600d79c49888ac14c797f4de3df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40abd7b09e544f3abb9c3ab02871f5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navigation"/>
  <p:tag name="KSO_WM_TAG_VERSION" val="1.0"/>
  <p:tag name="KSO_WM_TEMPLATE_CATEGORY" val="chip"/>
  <p:tag name="KSO_WM_TEMPLATE_INDEX" val="20215020"/>
  <p:tag name="KSO_WM_UNIT_COMPATIBLE" val="0"/>
  <p:tag name="KSO_WM_UNIT_DEC_AREA_ID" val="76384e2edc6148358540ce908fcd996e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0ff935274d044ea98850e50d0ded08f5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navigation"/>
  <p:tag name="KSO_WM_TAG_VERSION" val="1.0"/>
  <p:tag name="KSO_WM_TEMPLATE_CATEGORY" val="chip"/>
  <p:tag name="KSO_WM_TEMPLATE_INDEX" val="20215020"/>
  <p:tag name="KSO_WM_UNIT_COMPATIBLE" val="0"/>
  <p:tag name="KSO_WM_UNIT_DEC_AREA_ID" val="d14dc1f413d44f80b9fc624b70d0f3e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abf1a33db0684fdc87c3dd58a5e75e65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navigation"/>
  <p:tag name="KSO_WM_TAG_VERSION" val="1.0"/>
  <p:tag name="KSO_WM_TEMPLATE_CATEGORY" val="chip"/>
  <p:tag name="KSO_WM_TEMPLATE_INDEX" val="20215020"/>
  <p:tag name="KSO_WM_UNIT_COMPATIBLE" val="0"/>
  <p:tag name="KSO_WM_UNIT_DEC_AREA_ID" val="3bde42022f25451fa4b3d7271064777b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bbe6f88858854bf1be9a427fa9bdb155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belt"/>
  <p:tag name="KSO_WM_TAG_VERSION" val="1.0"/>
  <p:tag name="KSO_WM_TEMPLATE_CATEGORY" val="chip"/>
  <p:tag name="KSO_WM_TEMPLATE_INDEX" val="20215020"/>
  <p:tag name="KSO_WM_UNIT_COMPATIBLE" val="0"/>
  <p:tag name="KSO_WM_UNIT_DEC_AREA_ID" val="45f3b07fad5743668d394feecce4fddc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d07dfb7485444f78a2f4234af2ee19d0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belt"/>
  <p:tag name="KSO_WM_TAG_VERSION" val="1.0"/>
  <p:tag name="KSO_WM_TEMPLATE_CATEGORY" val="chip"/>
  <p:tag name="KSO_WM_TEMPLATE_INDEX" val="20215020"/>
  <p:tag name="KSO_WM_UNIT_COMPATIBLE" val="0"/>
  <p:tag name="KSO_WM_UNIT_DEC_AREA_ID" val="2fab68ff08214ef9b56641b736fd38f7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a61ce7ff5a6d456582c269bd7694e60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belt"/>
  <p:tag name="KSO_WM_TAG_VERSION" val="1.0"/>
  <p:tag name="KSO_WM_TEMPLATE_CATEGORY" val="chip"/>
  <p:tag name="KSO_WM_TEMPLATE_INDEX" val="20215020"/>
  <p:tag name="KSO_WM_UNIT_COMPATIBLE" val="0"/>
  <p:tag name="KSO_WM_UNIT_DEC_AREA_ID" val="14934d4df72e499f8f3694908fefb826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CHIP_GROUPID" val="5ebf6661ddc3daf3fef3f760"/>
  <p:tag name="KSO_WM_CHIP_INFOS" val="{&quot;layout_type&quot;:&quot;formiddle3&quot;,&quot;slide_type&quot;:[&quot;title&quot;],&quot;aspect_ratio&quot;:&quot;16:9&quot;}"/>
  <p:tag name="KSO_WM_CHIP_XID" val="5ebe041a0ac41c4a0a52557e"/>
  <p:tag name="KSO_WM_SLIDE_BACKGROUND_TYPE" val="general"/>
  <p:tag name="KSO_WM_SLIDE_BK_DARK_LIGHT" val="2"/>
  <p:tag name="KSO_WM_SLIDE_ID" val="custom20215020_1"/>
  <p:tag name="KSO_WM_SLIDE_INDEX" val="1"/>
  <p:tag name="KSO_WM_SLIDE_ITEM_CNT" val="0"/>
  <p:tag name="KSO_WM_SLIDE_LAYOUT" val="a_b_f"/>
  <p:tag name="KSO_WM_SLIDE_LAYOUT_CNT" val="1_1_1"/>
  <p:tag name="KSO_WM_SLIDE_LAYOUT_INFO" val="{&quot;id&quot;:&quot;2020-11-11T09:32:55&quot;,&quot;maxSize&quot;:{&quot;size1&quot;:33.623340747974538},&quot;minSize&quot;:{&quot;size1&quot;:26.523340747974537},&quot;normalSize&quot;:{&quot;size1&quot;:33.623340747974538},&quot;subLayout&quot;:[{&quot;id&quot;:&quot;2020-11-11T09:32:55&quot;,&quot;margin&quot;:{&quot;bottom&quot;:0.16466294229030609,&quot;left&quot;:5.3140788078308105,&quot;right&quot;:5.3068466186523438,&quot;top&quot;:2.8221666812896729},&quot;type&quot;:0},{&quot;id&quot;:&quot;2020-11-11T09:32:55&quot;,&quot;maxSize&quot;:{&quot;size1&quot;:32.249701545248755},&quot;minSize&quot;:{&quot;size1&quot;:19.849701545248752},&quot;normalSize&quot;:{&quot;size1&quot;:19.849701545248752},&quot;subLayout&quot;:[{&quot;id&quot;:&quot;2020-11-11T09:32:55&quot;,&quot;margin&quot;:{&quot;bottom&quot;:0.11683502048254013,&quot;left&quot;:5.3140788078308105,&quot;right&quot;:5.3068466186523438,&quot;top&quot;:0.071698114275932312},&quot;type&quot;:0},{&quot;id&quot;:&quot;2020-11-11T09:32:55&quot;,&quot;margin&quot;:{&quot;bottom&quot;:2.8221719264984131,&quot;left&quot;:5.3140788078308105,&quot;right&quot;:5.3068466186523438,&quot;top&quot;:0.11952608078718185},&quot;type&quot;:0}],&quot;type&quot;:0}],&quot;type&quot;:0}"/>
  <p:tag name="KSO_WM_SLIDE_POSITION" val="130*79"/>
  <p:tag name="KSO_WM_SLIDE_SIZE" val="700*380"/>
  <p:tag name="KSO_WM_SLIDE_SUBTYPE" val="pureTxt"/>
  <p:tag name="KSO_WM_SLIDE_SUPPORT_FEATURE_TYPE" val="0"/>
  <p:tag name="KSO_WM_SLIDE_TYPE" val="title"/>
  <p:tag name="KSO_WM_SPECIAL_SOURCE" val="bdnull"/>
  <p:tag name="KSO_WM_TAG_VERSION" val="1.0"/>
  <p:tag name="KSO_WM_TEMPLATE_ASSEMBLE_GROUPID" val="5faa41e40f63d42c4847739d"/>
  <p:tag name="KSO_WM_TEMPLATE_ASSEMBLE_XID" val="5fab3f17b46e6ebd99076d0a"/>
  <p:tag name="KSO_WM_TEMPLATE_CATEGORY" val="custom"/>
  <p:tag name="KSO_WM_TEMPLATE_COLOR_TYPE" val="1"/>
  <p:tag name="KSO_WM_TEMPLATE_INDEX" val="20215020"/>
  <p:tag name="KSO_WM_TEMPLATE_MASTER_THUMB_INDEX" val="13"/>
  <p:tag name="KSO_WM_TEMPLATE_MASTER_TYPE" val="1"/>
  <p:tag name="KSO_WM_TEMPLATE_SUBCATEGORY" val="21"/>
  <p:tag name="KSO_WM_TEMPLATE_THUMBS_INDEX" val="1、7、13、14、15、4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b8151b03d5a74b25b89a13aaa8004e45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ccc115ec5f7d17b1744893"/>
  <p:tag name="KSO_WM_CHIP_XID" val="5eccc10bec5f7d17b1744890"/>
  <p:tag name="KSO_WM_TAG_VERSION" val="1.0"/>
  <p:tag name="KSO_WM_TEMPLATE_CATEGORY" val="custom"/>
  <p:tag name="KSO_WM_TEMPLATE_INDEX" val="20215020"/>
  <p:tag name="KSO_WM_UNIT_BLOCK" val="0"/>
  <p:tag name="KSO_WM_UNIT_COMPATIBLE" val="0"/>
  <p:tag name="KSO_WM_UNIT_DEC_AREA_ID" val="820b359ba1854bd3a15824d026f41afc"/>
  <p:tag name="KSO_WM_UNIT_DEFAULT_FONT" val="18;24;2"/>
  <p:tag name="KSO_WM_UNIT_DIAGRAM_ISNUMVISUAL" val="0"/>
  <p:tag name="KSO_WM_UNIT_DIAGRAM_ISREFERUNIT" val="0"/>
  <p:tag name="KSO_WM_UNIT_HIGHLIGHT" val="0"/>
  <p:tag name="KSO_WM_UNIT_ID" val="custom2021502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/击/此/处/添/加/副/标/题/内/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6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ζ1ζ10ζ11ζ2ζ3ζ4ζ5ζ6ζ7ζ8ζ9-1"/>
  <p:tag name="KSO_WM_TAG_VERSION" val="1.0"/>
  <p:tag name="KSO_WM_TEMPLATE_CATEGORY" val="crop"/>
  <p:tag name="KSO_WM_TEMPLATE_INDEX" val="20201177"/>
  <p:tag name="KSO_WM_UNIT_COMPATIBLE" val="0"/>
  <p:tag name="KSO_WM_UNIT_DIAGRAM_ISNUMVISUAL" val="0"/>
  <p:tag name="KSO_WM_UNIT_DIAGRAM_ISREFERUNIT" val="0"/>
  <p:tag name="KSO_WM_UNIT_HIGHLIGHT" val="0"/>
  <p:tag name="KSO_WM_UNIT_ID" val="crop20201177_1*i*1"/>
  <p:tag name="KSO_WM_UNIT_INDEX" val="1"/>
  <p:tag name="KSO_WM_UNIT_LAYERLEVEL" val="1"/>
  <p:tag name="KSO_WM_UNIT_TYPE" val="i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BLIP_RECT_BOTTOM" val="-131"/>
  <p:tag name="KSO_WM_BLIP_RECT_LEFT" val="0"/>
  <p:tag name="KSO_WM_BLIP_RECT_RIGHT" val="-317"/>
  <p:tag name="KSO_WM_BLIP_RECT_TOP" val="-131"/>
  <p:tag name="KSO_WM_CREATIVE_CROP_HEIGHT" val="465.66"/>
  <p:tag name="KSO_WM_CREATIVE_CROP_ORG_HEIGHT" val="540"/>
  <p:tag name="KSO_WM_CREATIVE_CROP_ORG_WIDTH" val="720"/>
  <p:tag name="KSO_WM_CREATIVE_CROP_TEMPLATE_ID" val="3251885"/>
  <p:tag name="KSO_WM_CREATIVE_CROP_VERSION" val="1"/>
  <p:tag name="KSO_WM_CREATIVE_CROP_WIDTH" val="720"/>
  <p:tag name="KSO_WM_DIAGRAM_GROUP_CODE" val="1606443427"/>
  <p:tag name="KSO_WM_TAG_VERSION" val="1.0"/>
  <p:tag name="KSO_WM_TEMPLATE_CATEGORY" val="crop"/>
  <p:tag name="KSO_WM_TEMPLATE_INDEX" val="20201177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177_1*ζ_h_d*1_1_11"/>
  <p:tag name="KSO_WM_UNIT_INDEX" val="1_1_11"/>
  <p:tag name="KSO_WM_UNIT_LAYERLEVEL" val="1_1_1"/>
  <p:tag name="KSO_WM_UNIT_TYPE" val="ζ_h_d"/>
  <p:tag name="KSO_WM_UNIT_VALUE" val="443*511"/>
  <p:tag name="PICTUREFILLRANGE" val="75ff6261-9cbf-4cb2-8a14-9f346994ef6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BLIP_RECT_BOTTOM" val="-25"/>
  <p:tag name="KSO_WM_BLIP_RECT_LEFT" val="0"/>
  <p:tag name="KSO_WM_BLIP_RECT_RIGHT" val="-317"/>
  <p:tag name="KSO_WM_BLIP_RECT_TOP" val="-236"/>
  <p:tag name="KSO_WM_CREATIVE_CROP_HEIGHT" val="465.66"/>
  <p:tag name="KSO_WM_CREATIVE_CROP_ORG_HEIGHT" val="540"/>
  <p:tag name="KSO_WM_CREATIVE_CROP_ORG_WIDTH" val="720"/>
  <p:tag name="KSO_WM_CREATIVE_CROP_TEMPLATE_ID" val="3251885"/>
  <p:tag name="KSO_WM_CREATIVE_CROP_VERSION" val="1"/>
  <p:tag name="KSO_WM_CREATIVE_CROP_WIDTH" val="720"/>
  <p:tag name="KSO_WM_DIAGRAM_GROUP_CODE" val="1606443427"/>
  <p:tag name="KSO_WM_TAG_VERSION" val="1.0"/>
  <p:tag name="KSO_WM_TEMPLATE_CATEGORY" val="crop"/>
  <p:tag name="KSO_WM_TEMPLATE_INDEX" val="20201177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177_1*ζ_h_d*1_1_1"/>
  <p:tag name="KSO_WM_UNIT_INDEX" val="1_1_1"/>
  <p:tag name="KSO_WM_UNIT_LAYERLEVEL" val="1_1_1"/>
  <p:tag name="KSO_WM_UNIT_TYPE" val="ζ_h_d"/>
  <p:tag name="KSO_WM_UNIT_VALUE" val="443*511"/>
  <p:tag name="PICTUREFILLRANGE" val="75ff6261-9cbf-4cb2-8a14-9f346994ef6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BLIP_RECT_BOTTOM" val="-184"/>
  <p:tag name="KSO_WM_BLIP_RECT_LEFT" val="-79"/>
  <p:tag name="KSO_WM_BLIP_RECT_RIGHT" val="-238"/>
  <p:tag name="KSO_WM_BLIP_RECT_TOP" val="-78"/>
  <p:tag name="KSO_WM_CREATIVE_CROP_HEIGHT" val="465.66"/>
  <p:tag name="KSO_WM_CREATIVE_CROP_ORG_HEIGHT" val="540"/>
  <p:tag name="KSO_WM_CREATIVE_CROP_ORG_WIDTH" val="720"/>
  <p:tag name="KSO_WM_CREATIVE_CROP_TEMPLATE_ID" val="3251885"/>
  <p:tag name="KSO_WM_CREATIVE_CROP_VERSION" val="1"/>
  <p:tag name="KSO_WM_CREATIVE_CROP_WIDTH" val="720"/>
  <p:tag name="KSO_WM_DIAGRAM_GROUP_CODE" val="1606443427"/>
  <p:tag name="KSO_WM_TAG_VERSION" val="1.0"/>
  <p:tag name="KSO_WM_TEMPLATE_CATEGORY" val="crop"/>
  <p:tag name="KSO_WM_TEMPLATE_INDEX" val="20201177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177_1*ζ_h_d*1_1_2"/>
  <p:tag name="KSO_WM_UNIT_INDEX" val="1_1_2"/>
  <p:tag name="KSO_WM_UNIT_LAYERLEVEL" val="1_1_1"/>
  <p:tag name="KSO_WM_UNIT_TYPE" val="ζ_h_d"/>
  <p:tag name="KSO_WM_UNIT_VALUE" val="443*511"/>
  <p:tag name="PICTUREFILLRANGE" val="75ff6261-9cbf-4cb2-8a14-9f346994ef6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BLIP_RECT_BOTTOM" val="-78"/>
  <p:tag name="KSO_WM_BLIP_RECT_LEFT" val="-79"/>
  <p:tag name="KSO_WM_BLIP_RECT_RIGHT" val="-238"/>
  <p:tag name="KSO_WM_BLIP_RECT_TOP" val="-184"/>
  <p:tag name="KSO_WM_CREATIVE_CROP_HEIGHT" val="465.66"/>
  <p:tag name="KSO_WM_CREATIVE_CROP_ORG_HEIGHT" val="540"/>
  <p:tag name="KSO_WM_CREATIVE_CROP_ORG_WIDTH" val="720"/>
  <p:tag name="KSO_WM_CREATIVE_CROP_TEMPLATE_ID" val="3251885"/>
  <p:tag name="KSO_WM_CREATIVE_CROP_VERSION" val="1"/>
  <p:tag name="KSO_WM_CREATIVE_CROP_WIDTH" val="720"/>
  <p:tag name="KSO_WM_DIAGRAM_GROUP_CODE" val="1606443427"/>
  <p:tag name="KSO_WM_TAG_VERSION" val="1.0"/>
  <p:tag name="KSO_WM_TEMPLATE_CATEGORY" val="crop"/>
  <p:tag name="KSO_WM_TEMPLATE_INDEX" val="20201177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177_1*ζ_h_d*1_1_3"/>
  <p:tag name="KSO_WM_UNIT_INDEX" val="1_1_3"/>
  <p:tag name="KSO_WM_UNIT_LAYERLEVEL" val="1_1_1"/>
  <p:tag name="KSO_WM_UNIT_TYPE" val="ζ_h_d"/>
  <p:tag name="KSO_WM_UNIT_VALUE" val="443*511"/>
  <p:tag name="PICTUREFILLRANGE" val="75ff6261-9cbf-4cb2-8a14-9f346994ef6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BLIP_RECT_BOTTOM" val="-236"/>
  <p:tag name="KSO_WM_BLIP_RECT_LEFT" val="-159"/>
  <p:tag name="KSO_WM_BLIP_RECT_RIGHT" val="-159"/>
  <p:tag name="KSO_WM_BLIP_RECT_TOP" val="-25"/>
  <p:tag name="KSO_WM_CREATIVE_CROP_HEIGHT" val="465.66"/>
  <p:tag name="KSO_WM_CREATIVE_CROP_ORG_HEIGHT" val="540"/>
  <p:tag name="KSO_WM_CREATIVE_CROP_ORG_WIDTH" val="720"/>
  <p:tag name="KSO_WM_CREATIVE_CROP_TEMPLATE_ID" val="3251885"/>
  <p:tag name="KSO_WM_CREATIVE_CROP_VERSION" val="1"/>
  <p:tag name="KSO_WM_CREATIVE_CROP_WIDTH" val="720"/>
  <p:tag name="KSO_WM_DIAGRAM_GROUP_CODE" val="1606443427"/>
  <p:tag name="KSO_WM_TAG_VERSION" val="1.0"/>
  <p:tag name="KSO_WM_TEMPLATE_CATEGORY" val="crop"/>
  <p:tag name="KSO_WM_TEMPLATE_INDEX" val="20201177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177_1*ζ_h_d*1_1_4"/>
  <p:tag name="KSO_WM_UNIT_INDEX" val="1_1_4"/>
  <p:tag name="KSO_WM_UNIT_LAYERLEVEL" val="1_1_1"/>
  <p:tag name="KSO_WM_UNIT_TYPE" val="ζ_h_d"/>
  <p:tag name="KSO_WM_UNIT_VALUE" val="443*511"/>
  <p:tag name="PICTUREFILLRANGE" val="75ff6261-9cbf-4cb2-8a14-9f346994ef6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BLIP_RECT_BOTTOM" val="-131"/>
  <p:tag name="KSO_WM_BLIP_RECT_LEFT" val="-159"/>
  <p:tag name="KSO_WM_BLIP_RECT_RIGHT" val="-159"/>
  <p:tag name="KSO_WM_BLIP_RECT_TOP" val="-131"/>
  <p:tag name="KSO_WM_CREATIVE_CROP_HEIGHT" val="465.66"/>
  <p:tag name="KSO_WM_CREATIVE_CROP_ORG_HEIGHT" val="540"/>
  <p:tag name="KSO_WM_CREATIVE_CROP_ORG_WIDTH" val="720"/>
  <p:tag name="KSO_WM_CREATIVE_CROP_TEMPLATE_ID" val="3251885"/>
  <p:tag name="KSO_WM_CREATIVE_CROP_VERSION" val="1"/>
  <p:tag name="KSO_WM_CREATIVE_CROP_WIDTH" val="720"/>
  <p:tag name="KSO_WM_DIAGRAM_GROUP_CODE" val="1606443427"/>
  <p:tag name="KSO_WM_TAG_VERSION" val="1.0"/>
  <p:tag name="KSO_WM_TEMPLATE_CATEGORY" val="crop"/>
  <p:tag name="KSO_WM_TEMPLATE_INDEX" val="20201177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177_1*ζ_h_d*1_1_5"/>
  <p:tag name="KSO_WM_UNIT_INDEX" val="1_1_5"/>
  <p:tag name="KSO_WM_UNIT_LAYERLEVEL" val="1_1_1"/>
  <p:tag name="KSO_WM_UNIT_TYPE" val="ζ_h_d"/>
  <p:tag name="KSO_WM_UNIT_VALUE" val="443*511"/>
  <p:tag name="PICTUREFILLRANGE" val="75ff6261-9cbf-4cb2-8a14-9f346994ef6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BLIP_RECT_BOTTOM" val="-25"/>
  <p:tag name="KSO_WM_BLIP_RECT_LEFT" val="-159"/>
  <p:tag name="KSO_WM_BLIP_RECT_RIGHT" val="-159"/>
  <p:tag name="KSO_WM_BLIP_RECT_TOP" val="-236"/>
  <p:tag name="KSO_WM_CREATIVE_CROP_HEIGHT" val="465.66"/>
  <p:tag name="KSO_WM_CREATIVE_CROP_ORG_HEIGHT" val="540"/>
  <p:tag name="KSO_WM_CREATIVE_CROP_ORG_WIDTH" val="720"/>
  <p:tag name="KSO_WM_CREATIVE_CROP_TEMPLATE_ID" val="3251885"/>
  <p:tag name="KSO_WM_CREATIVE_CROP_VERSION" val="1"/>
  <p:tag name="KSO_WM_CREATIVE_CROP_WIDTH" val="720"/>
  <p:tag name="KSO_WM_DIAGRAM_GROUP_CODE" val="1606443427"/>
  <p:tag name="KSO_WM_TAG_VERSION" val="1.0"/>
  <p:tag name="KSO_WM_TEMPLATE_CATEGORY" val="crop"/>
  <p:tag name="KSO_WM_TEMPLATE_INDEX" val="20201177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177_1*ζ_h_d*1_1_6"/>
  <p:tag name="KSO_WM_UNIT_INDEX" val="1_1_6"/>
  <p:tag name="KSO_WM_UNIT_LAYERLEVEL" val="1_1_1"/>
  <p:tag name="KSO_WM_UNIT_TYPE" val="ζ_h_d"/>
  <p:tag name="KSO_WM_UNIT_VALUE" val="443*511"/>
  <p:tag name="PICTUREFILLRANGE" val="75ff6261-9cbf-4cb2-8a14-9f346994ef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BLIP_RECT_BOTTOM" val="-184"/>
  <p:tag name="KSO_WM_BLIP_RECT_LEFT" val="-238"/>
  <p:tag name="KSO_WM_BLIP_RECT_RIGHT" val="-79"/>
  <p:tag name="KSO_WM_BLIP_RECT_TOP" val="-78"/>
  <p:tag name="KSO_WM_CREATIVE_CROP_HEIGHT" val="465.66"/>
  <p:tag name="KSO_WM_CREATIVE_CROP_ORG_HEIGHT" val="540"/>
  <p:tag name="KSO_WM_CREATIVE_CROP_ORG_WIDTH" val="720"/>
  <p:tag name="KSO_WM_CREATIVE_CROP_TEMPLATE_ID" val="3251885"/>
  <p:tag name="KSO_WM_CREATIVE_CROP_VERSION" val="1"/>
  <p:tag name="KSO_WM_CREATIVE_CROP_WIDTH" val="720"/>
  <p:tag name="KSO_WM_DIAGRAM_GROUP_CODE" val="1606443427"/>
  <p:tag name="KSO_WM_TAG_VERSION" val="1.0"/>
  <p:tag name="KSO_WM_TEMPLATE_CATEGORY" val="crop"/>
  <p:tag name="KSO_WM_TEMPLATE_INDEX" val="20201177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177_1*ζ_h_d*1_1_7"/>
  <p:tag name="KSO_WM_UNIT_INDEX" val="1_1_7"/>
  <p:tag name="KSO_WM_UNIT_LAYERLEVEL" val="1_1_1"/>
  <p:tag name="KSO_WM_UNIT_TYPE" val="ζ_h_d"/>
  <p:tag name="KSO_WM_UNIT_VALUE" val="442*511"/>
  <p:tag name="PICTUREFILLRANGE" val="75ff6261-9cbf-4cb2-8a14-9f346994ef6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BLIP_RECT_BOTTOM" val="-78"/>
  <p:tag name="KSO_WM_BLIP_RECT_LEFT" val="-238"/>
  <p:tag name="KSO_WM_BLIP_RECT_RIGHT" val="-79"/>
  <p:tag name="KSO_WM_BLIP_RECT_TOP" val="-184"/>
  <p:tag name="KSO_WM_CREATIVE_CROP_HEIGHT" val="465.66"/>
  <p:tag name="KSO_WM_CREATIVE_CROP_ORG_HEIGHT" val="540"/>
  <p:tag name="KSO_WM_CREATIVE_CROP_ORG_WIDTH" val="720"/>
  <p:tag name="KSO_WM_CREATIVE_CROP_TEMPLATE_ID" val="3251885"/>
  <p:tag name="KSO_WM_CREATIVE_CROP_VERSION" val="1"/>
  <p:tag name="KSO_WM_CREATIVE_CROP_WIDTH" val="720"/>
  <p:tag name="KSO_WM_DIAGRAM_GROUP_CODE" val="1606443427"/>
  <p:tag name="KSO_WM_TAG_VERSION" val="1.0"/>
  <p:tag name="KSO_WM_TEMPLATE_CATEGORY" val="crop"/>
  <p:tag name="KSO_WM_TEMPLATE_INDEX" val="20201177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177_1*ζ_h_d*1_1_8"/>
  <p:tag name="KSO_WM_UNIT_INDEX" val="1_1_8"/>
  <p:tag name="KSO_WM_UNIT_LAYERLEVEL" val="1_1_1"/>
  <p:tag name="KSO_WM_UNIT_TYPE" val="ζ_h_d"/>
  <p:tag name="KSO_WM_UNIT_VALUE" val="442*511"/>
  <p:tag name="PICTUREFILLRANGE" val="75ff6261-9cbf-4cb2-8a14-9f346994ef6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BLIP_RECT_BOTTOM" val="-131"/>
  <p:tag name="KSO_WM_BLIP_RECT_LEFT" val="-318"/>
  <p:tag name="KSO_WM_BLIP_RECT_RIGHT" val="0"/>
  <p:tag name="KSO_WM_BLIP_RECT_TOP" val="-131"/>
  <p:tag name="KSO_WM_CREATIVE_CROP_HEIGHT" val="465.66"/>
  <p:tag name="KSO_WM_CREATIVE_CROP_ORG_HEIGHT" val="540"/>
  <p:tag name="KSO_WM_CREATIVE_CROP_ORG_WIDTH" val="720"/>
  <p:tag name="KSO_WM_CREATIVE_CROP_TEMPLATE_ID" val="3251885"/>
  <p:tag name="KSO_WM_CREATIVE_CROP_VERSION" val="1"/>
  <p:tag name="KSO_WM_CREATIVE_CROP_WIDTH" val="720"/>
  <p:tag name="KSO_WM_DIAGRAM_GROUP_CODE" val="1606443427"/>
  <p:tag name="KSO_WM_TAG_VERSION" val="1.0"/>
  <p:tag name="KSO_WM_TEMPLATE_CATEGORY" val="crop"/>
  <p:tag name="KSO_WM_TEMPLATE_INDEX" val="20201177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177_1*ζ_h_d*1_1_9"/>
  <p:tag name="KSO_WM_UNIT_INDEX" val="1_1_9"/>
  <p:tag name="KSO_WM_UNIT_LAYERLEVEL" val="1_1_1"/>
  <p:tag name="KSO_WM_UNIT_TYPE" val="ζ_h_d"/>
  <p:tag name="KSO_WM_UNIT_VALUE" val="443*511"/>
  <p:tag name="PICTUREFILLRANGE" val="75ff6261-9cbf-4cb2-8a14-9f346994ef6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BLIP_RECT_BOTTOM" val="-237"/>
  <p:tag name="KSO_WM_BLIP_RECT_LEFT" val="-318"/>
  <p:tag name="KSO_WM_BLIP_RECT_RIGHT" val="0"/>
  <p:tag name="KSO_WM_BLIP_RECT_TOP" val="-25"/>
  <p:tag name="KSO_WM_CREATIVE_CROP_HEIGHT" val="465.66"/>
  <p:tag name="KSO_WM_CREATIVE_CROP_ORG_HEIGHT" val="540"/>
  <p:tag name="KSO_WM_CREATIVE_CROP_ORG_WIDTH" val="720"/>
  <p:tag name="KSO_WM_CREATIVE_CROP_TEMPLATE_ID" val="3251885"/>
  <p:tag name="KSO_WM_CREATIVE_CROP_VERSION" val="1"/>
  <p:tag name="KSO_WM_CREATIVE_CROP_WIDTH" val="720"/>
  <p:tag name="KSO_WM_DIAGRAM_GROUP_CODE" val="1606443427"/>
  <p:tag name="KSO_WM_TAG_VERSION" val="1.0"/>
  <p:tag name="KSO_WM_TEMPLATE_CATEGORY" val="crop"/>
  <p:tag name="KSO_WM_TEMPLATE_INDEX" val="20201177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177_1*ζ_h_d*1_1_10"/>
  <p:tag name="KSO_WM_UNIT_INDEX" val="1_1_10"/>
  <p:tag name="KSO_WM_UNIT_LAYERLEVEL" val="1_1_1"/>
  <p:tag name="KSO_WM_UNIT_TYPE" val="ζ_h_d"/>
  <p:tag name="KSO_WM_UNIT_VALUE" val="442*511"/>
  <p:tag name="PICTUREFILLRANGE" val="75ff6261-9cbf-4cb2-8a14-9f346994ef6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55*33"/>
  <p:tag name="TABLE_ENDDRAG_RECT" val="646*496*255*3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29baadf-7685-476a-af18-cb1bb3670b37}"/>
  <p:tag name="TABLE_ENDDRAG_ORIGIN_RECT" val="504*134"/>
  <p:tag name="TABLE_ENDDRAG_RECT" val="417*138*504*13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29baadf-7685-476a-af18-cb1bb3670b37}"/>
  <p:tag name="TABLE_ENDDRAG_ORIGIN_RECT" val="389*225"/>
  <p:tag name="TABLE_ENDDRAG_RECT" val="554*138*389*22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0060664-2966-4063-818e-b64fb75b8ecc}"/>
  <p:tag name="TABLE_ENDDRAG_ORIGIN_RECT" val="258*87"/>
  <p:tag name="TABLE_ENDDRAG_RECT" val="476*135*258*8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VALUE" val="15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VALUE" val="15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91*39"/>
  <p:tag name="TABLE_ENDDRAG_RECT" val="144*255*191*3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91*39"/>
  <p:tag name="TABLE_ENDDRAG_RECT" val="144*255*191*3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VALUE" val="15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VALUE" val="15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add02cc-29af-4728-8d56-7126467394d2}"/>
  <p:tag name="TABLE_ENDDRAG_ORIGIN_RECT" val="385*96"/>
  <p:tag name="TABLE_ENDDRAG_RECT" val="31*435*385*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" val="[&quot;navigation&quot;]"/>
  <p:tag name="KSO_WM_SLIDE_CAN_ADD_NAVIGATION" val="1"/>
  <p:tag name="KSO_WM_SLIDE_ID" val="custom20215020_16"/>
  <p:tag name="KSO_WM_SLIDE_INDEX" val="16"/>
  <p:tag name="KSO_WM_SLIDE_ITEM_CNT" val="0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5},&quot;minSize&quot;:{&quot;size1&quot;:13.5},&quot;maxSize&quot;:{&quot;size1&quot;:13.5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3,&quot;right&quot;:1.69,&quot;bottom&quot;:0.43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53.6},&quot;minSize&quot;:{&quot;size1&quot;:40.3},&quot;maxSize&quot;:{&quot;size1&quot;:71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55,&quot;top&quot;:4.11,&quot;right&quot;:2.96,&quot;bottom&quot;:5.86},&quot;marginOverLayout&quot;:{&quot;left&quot;:-0.035,&quot;top&quot;:-0.035,&quot;right&quot;:-0.035,&quot;bottom&quot;:-0.035},&quot;edge&quot;:{&quot;left&quot;:true,&quot;top&quot;:false,&quot;right&quot;:false,&quot;bottom&quot;:true}},{&quot;direction&quot;:0,&quot;horizontalAlign&quot;:-1,&quot;verticalAlign&quot;:-1,&quot;type&quot;:0,&quot;diagramDirection&quot;:0,&quot;canSetOverLayout&quot;:0,&quot;isOverLayout&quot;:0,&quot;margin&quot;:{&quot;left&quot;:0.026,&quot;top&quot;:2.269,&quot;right&quot;:2.13,&quot;bottom&quot;:4.04},&quot;marginOverLayout&quot;:{&quot;left&quot;:-0.035,&quot;top&quot;:-0.035,&quot;right&quot;:-0.035,&quot;bottom&quot;:-0.035},&quot;edge&quot;:{&quot;left&quot;:false,&quot;top&quot;:false,&quot;right&quot;:true,&quot;bottom&quot;:true}}]}]}"/>
  <p:tag name="KSO_WM_SLIDE_POSITION" val="47.9556*125.305"/>
  <p:tag name="KSO_WM_SLIDE_RATIO" val="1.777778"/>
  <p:tag name="KSO_WM_SLIDE_SIZE" val="864.095*311.886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15020"/>
  <p:tag name="KSO_WM_TEMPLATE_MASTER_TYPE" val="0"/>
  <p:tag name="KSO_WM_TEMPLATE_SUBCATEGORY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16*i*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VALUE" val="1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150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150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150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95d9a1865a2c4a05b9ede80102b9d307"/>
  <p:tag name="KSO_WM_BEAUTIFY_FLAG" val="#wm#"/>
  <p:tag name="KSO_WM_CHIP_FILLAREA_FILL_RULE" val="{&quot;fill_align&quot;:&quot;cm&quot;,&quot;fill_effect&quot;:[],&quot;fill_mode&quot;:&quot;adaptive&quot;,&quot;sacle_strategy&quot;:&quot;stretch&quot;}"/>
  <p:tag name="KSO_WM_CHIP_GROUPID" val="5faa41e40f63d42c4847739d"/>
  <p:tag name="KSO_WM_CHIP_XID" val="5faa41e40f63d42c4847739e"/>
  <p:tag name="KSO_WM_TAG_VERSION" val="1.0"/>
  <p:tag name="KSO_WM_TEMPLATE_CATEGORY" val="chip"/>
  <p:tag name="KSO_WM_TEMPLATE_INDEX" val="20215020"/>
  <p:tag name="KSO_WM_UNIT_COMPATIBLE" val="0"/>
  <p:tag name="KSO_WM_UNIT_DEC_AREA_ID" val="0b847ab448dd416eab65bf9d2e5fa27a"/>
  <p:tag name="KSO_WM_UNIT_DEC_CHANGEPICRESERVED" val="1"/>
  <p:tag name="KSO_WM_UNIT_DEC_SUPPORTCHANGEPIC" val="0"/>
  <p:tag name="KSO_WM_UNIT_DECORATE_INFO" val=""/>
  <p:tag name="KSO_WM_UNIT_DIAGRAM_ISNUMVISUAL" val="0"/>
  <p:tag name="KSO_WM_UNIT_DIAGRAM_ISREFERUNIT" val="0"/>
  <p:tag name="KSO_WM_UNIT_HIGHLIGHT" val="0"/>
  <p:tag name="KSO_WM_UNIT_ID" val="chip20215020_1*i*1"/>
  <p:tag name="KSO_WM_UNIT_INDEX" val="1"/>
  <p:tag name="KSO_WM_UNIT_LAYERLEVEL" val="1"/>
  <p:tag name="KSO_WM_UNIT_SM_LIMIT_TYPE" val=""/>
  <p:tag name="KSO_WM_UNIT_SUBTYPE" val="u"/>
  <p:tag name="KSO_WM_UNIT_TYPE" val="i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b8151b03d5a74b25b89a13aaa8004e45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ccc115ec5f7d17b1744893"/>
  <p:tag name="KSO_WM_CHIP_XID" val="5eccc10bec5f7d17b1744890"/>
  <p:tag name="KSO_WM_TAG_VERSION" val="1.0"/>
  <p:tag name="KSO_WM_TEMPLATE_ASSEMBLE_GROUPID" val="5faa41e40f63d42c4847739d"/>
  <p:tag name="KSO_WM_TEMPLATE_ASSEMBLE_XID" val="5fab3f17b46e6ebd99076d0a"/>
  <p:tag name="KSO_WM_TEMPLATE_CATEGORY" val="custom"/>
  <p:tag name="KSO_WM_TEMPLATE_INDEX" val="20215020"/>
  <p:tag name="KSO_WM_UNIT_BLOCK" val="0"/>
  <p:tag name="KSO_WM_UNIT_COMPATIBLE" val="0"/>
  <p:tag name="KSO_WM_UNIT_DEC_AREA_ID" val="820b359ba1854bd3a15824d026f41afc"/>
  <p:tag name="KSO_WM_UNIT_DEFAULT_FONT" val="18;24;2"/>
  <p:tag name="KSO_WM_UNIT_DIAGRAM_ISNUMVISUAL" val="0"/>
  <p:tag name="KSO_WM_UNIT_DIAGRAM_ISREFERUNIT" val="0"/>
  <p:tag name="KSO_WM_UNIT_HIGHLIGHT" val="0"/>
  <p:tag name="KSO_WM_UNIT_ID" val="custom2021502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/击/此/处/添/加/副/标/题/内/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6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b8151b03d5a74b25b89a13aaa8004e45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ccc115ec5f7d17b1744893"/>
  <p:tag name="KSO_WM_CHIP_XID" val="5eccc10bec5f7d17b1744890"/>
  <p:tag name="KSO_WM_TAG_VERSION" val="1.0"/>
  <p:tag name="KSO_WM_TEMPLATE_ASSEMBLE_GROUPID" val="5faa41e40f63d42c4847739d"/>
  <p:tag name="KSO_WM_TEMPLATE_ASSEMBLE_XID" val="5fab3f17b46e6ebd99076d0a"/>
  <p:tag name="KSO_WM_TEMPLATE_CATEGORY" val="custom"/>
  <p:tag name="KSO_WM_TEMPLATE_INDEX" val="20215020"/>
  <p:tag name="KSO_WM_UNIT_BLOCK" val="0"/>
  <p:tag name="KSO_WM_UNIT_COMPATIBLE" val="0"/>
  <p:tag name="KSO_WM_UNIT_DEC_AREA_ID" val="448321a4422a4ff9a56594f4cc870c89"/>
  <p:tag name="KSO_WM_UNIT_DEFAULT_FONT" val="60;80;4"/>
  <p:tag name="KSO_WM_UNIT_DIAGRAM_ISNUMVISUAL" val="0"/>
  <p:tag name="KSO_WM_UNIT_DIAGRAM_ISREFERUNIT" val="0"/>
  <p:tag name="KSO_WM_UNIT_HIGHLIGHT" val="0"/>
  <p:tag name="KSO_WM_UNIT_ID" val="custom2021502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追逐梦想 勇往直前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d70faa1b13584720b82f22a7599fe4fd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5faa41e40f63d42c4847739d"/>
  <p:tag name="KSO_WM_CHIP_XID" val="5faa41e40f63d42c4847739f"/>
  <p:tag name="KSO_WM_TAG_VERSION" val="1.0"/>
  <p:tag name="KSO_WM_TEMPLATE_CATEGORY" val="chip"/>
  <p:tag name="KSO_WM_TEMPLATE_INDEX" val="20215020"/>
  <p:tag name="KSO_WM_UNIT_COMPATIBLE" val="0"/>
  <p:tag name="KSO_WM_UNIT_DEC_AREA_ID" val="8f35c3469d004840b6ce6cbe661daf73"/>
  <p:tag name="KSO_WM_UNIT_DECORATE_INFO" val=""/>
  <p:tag name="KSO_WM_UNIT_DIAGRAM_ISNUMVISUAL" val="0"/>
  <p:tag name="KSO_WM_UNIT_DIAGRAM_ISREFERUNIT" val="0"/>
  <p:tag name="KSO_WM_UNIT_HIGHLIGHT" val="0"/>
  <p:tag name="KSO_WM_UNIT_ID" val="chip20215020_2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0b1d4579fb1485c8a044e9b21c1211c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0611e43eb80b41e184a8443503efa441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196b54f6f50f4e0189ba8aed226434c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0a7c88671fbe423597183ea936273e7f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b5cc9cf2e339465e957d4360e0ba9810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ASSEMBLE_GROUPID" val="5faa41e40f63d42c4847739d"/>
  <p:tag name="KSO_WM_TEMPLATE_ASSEMBLE_XID" val="5fab3f17b46e6ebd99076cd4"/>
  <p:tag name="KSO_WM_TEMPLATE_CATEGORY" val="custom"/>
  <p:tag name="KSO_WM_TEMPLATE_INDEX" val="20215020"/>
  <p:tag name="KSO_WM_UNIT_BLOCK" val="0"/>
  <p:tag name="KSO_WM_UNIT_COMPATIBLE" val="0"/>
  <p:tag name="KSO_WM_UNIT_DEC_AREA_ID" val="37cb1827c6254ff3a8ce0a003e3a0086"/>
  <p:tag name="KSO_WM_UNIT_DEFAULT_FONT" val="14;18;2"/>
  <p:tag name="KSO_WM_UNIT_DIAGRAM_ISNUMVISUAL" val="0"/>
  <p:tag name="KSO_WM_UNIT_DIAGRAM_ISREFERUNIT" val="0"/>
  <p:tag name="KSO_WM_UNIT_HIGHLIGHT" val="0"/>
  <p:tag name="KSO_WM_UNIT_ID" val="custom2021502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8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b5cc9cf2e339465e957d4360e0ba9810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ASSEMBLE_GROUPID" val="5faa41e40f63d42c4847739d"/>
  <p:tag name="KSO_WM_TEMPLATE_ASSEMBLE_XID" val="5fab3f17b46e6ebd99076cd4"/>
  <p:tag name="KSO_WM_TEMPLATE_CATEGORY" val="custom"/>
  <p:tag name="KSO_WM_TEMPLATE_INDEX" val="20215020"/>
  <p:tag name="KSO_WM_UNIT_BLOCK" val="0"/>
  <p:tag name="KSO_WM_UNIT_COMPATIBLE" val="0"/>
  <p:tag name="KSO_WM_UNIT_DEC_AREA_ID" val="d1cee2a3ff9a41d08653e8cec1142ffc"/>
  <p:tag name="KSO_WM_UNIT_DEFAULT_FONT" val="40;56;4"/>
  <p:tag name="KSO_WM_UNIT_DIAGRAM_ISNUMVISUAL" val="0"/>
  <p:tag name="KSO_WM_UNIT_DIAGRAM_ISREFERUNIT" val="0"/>
  <p:tag name="KSO_WM_UNIT_HIGHLIGHT" val="0"/>
  <p:tag name="KSO_WM_UNIT_ID" val="custom2021502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86a0e3ac51cf46ed957b949866745a5d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5faa41e40f63d42c4847739d"/>
  <p:tag name="KSO_WM_CHIP_XID" val="5faa41e40f63d42c4847739f"/>
  <p:tag name="KSO_WM_TAG_VERSION" val="1.0"/>
  <p:tag name="KSO_WM_TEMPLATE_CATEGORY" val="chip"/>
  <p:tag name="KSO_WM_TEMPLATE_INDEX" val="20215020"/>
  <p:tag name="KSO_WM_UNIT_COMPATIBLE" val="0"/>
  <p:tag name="KSO_WM_UNIT_DEC_AREA_ID" val="d0f831481c364412bd9df5e87e23d1f2"/>
  <p:tag name="KSO_WM_UNIT_DECORATE_INFO" val=""/>
  <p:tag name="KSO_WM_UNIT_DIAGRAM_ISNUMVISUAL" val="0"/>
  <p:tag name="KSO_WM_UNIT_DIAGRAM_ISREFERUNIT" val="0"/>
  <p:tag name="KSO_WM_UNIT_HIGHLIGHT" val="0"/>
  <p:tag name="KSO_WM_UNIT_ID" val="chip20215020_2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a14c8357b1ff4479b3fa18ed865430f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d4df5d64ece24983a5431869add205c9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95d9a1865a2c4a05b9ede80102b9d307"/>
  <p:tag name="KSO_WM_BEAUTIFY_FLAG" val="#wm#"/>
  <p:tag name="KSO_WM_CHIP_FILLAREA_FILL_RULE" val="{&quot;fill_align&quot;:&quot;cm&quot;,&quot;fill_effect&quot;:[],&quot;fill_mode&quot;:&quot;adaptive&quot;,&quot;sacle_strategy&quot;:&quot;stretch&quot;}"/>
  <p:tag name="KSO_WM_CHIP_GROUPID" val="5faa41e40f63d42c4847739d"/>
  <p:tag name="KSO_WM_CHIP_XID" val="5faa41e40f63d42c4847739e"/>
  <p:tag name="KSO_WM_TAG_VERSION" val="1.0"/>
  <p:tag name="KSO_WM_TEMPLATE_CATEGORY" val="chip"/>
  <p:tag name="KSO_WM_TEMPLATE_INDEX" val="20215020"/>
  <p:tag name="KSO_WM_UNIT_COMPATIBLE" val="0"/>
  <p:tag name="KSO_WM_UNIT_DEC_AREA_ID" val="0b847ab448dd416eab65bf9d2e5fa27a"/>
  <p:tag name="KSO_WM_UNIT_DEC_CHANGEPICRESERVED" val="1"/>
  <p:tag name="KSO_WM_UNIT_DEC_SUPPORTCHANGEPIC" val="0"/>
  <p:tag name="KSO_WM_UNIT_DECORATE_INFO" val=""/>
  <p:tag name="KSO_WM_UNIT_DIAGRAM_ISNUMVISUAL" val="0"/>
  <p:tag name="KSO_WM_UNIT_DIAGRAM_ISREFERUNIT" val="0"/>
  <p:tag name="KSO_WM_UNIT_HIGHLIGHT" val="0"/>
  <p:tag name="KSO_WM_UNIT_ID" val="chip20215020_1*i*1"/>
  <p:tag name="KSO_WM_UNIT_INDEX" val="1"/>
  <p:tag name="KSO_WM_UNIT_LAYERLEVEL" val="1"/>
  <p:tag name="KSO_WM_UNIT_SM_LIMIT_TYPE" val=""/>
  <p:tag name="KSO_WM_UNIT_SUBTYPE" val="u"/>
  <p:tag name="KSO_WM_UNIT_TYPE" val="i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ec5be99acbce4758b3eaf20c51969ed6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df5a90ac41c4a0a525507"/>
  <p:tag name="KSO_WM_CHIP_XID" val="5ebdf5a90ac41c4a0a525508"/>
  <p:tag name="KSO_WM_TAG_VERSION" val="1.0"/>
  <p:tag name="KSO_WM_TEMPLATE_ASSEMBLE_GROUPID" val="5faa41e40f63d42c4847739d"/>
  <p:tag name="KSO_WM_TEMPLATE_ASSEMBLE_XID" val="5fab3f17b46e6ebd99076d12"/>
  <p:tag name="KSO_WM_TEMPLATE_CATEGORY" val="custom"/>
  <p:tag name="KSO_WM_TEMPLATE_INDEX" val="20215020"/>
  <p:tag name="KSO_WM_UNIT_BLOCK" val="0"/>
  <p:tag name="KSO_WM_UNIT_COMPATIBLE" val="0"/>
  <p:tag name="KSO_WM_UNIT_DEC_AREA_ID" val="82b7c928a14848fb99d4b9a7b154c5c2"/>
  <p:tag name="KSO_WM_UNIT_DEFAULT_FONT" val="24;80;4"/>
  <p:tag name="KSO_WM_UNIT_DIAGRAM_ISNUMVISUAL" val="0"/>
  <p:tag name="KSO_WM_UNIT_DIAGRAM_ISREFERUNIT" val="0"/>
  <p:tag name="KSO_WM_UNIT_HIGHLIGHT" val="0"/>
  <p:tag name="KSO_WM_UNIT_ID" val="custom20215020_1*a*1"/>
  <p:tag name="KSO_WM_UNIT_INDEX" val="1"/>
  <p:tag name="KSO_WM_UNIT_ISCONTENTSTITLE" val="0"/>
  <p:tag name="KSO_WM_UNIT_ISNUMDGMTITLE" val="0"/>
  <p:tag name="KSO_WM_UNIT_LAYERLEVEL" val="1"/>
  <p:tag name="KSO_WM_UNIT_NOCLEAR" val="1"/>
  <p:tag name="KSO_WM_UNIT_PRESET_TEXT" val="THANKS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general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general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4240a33859c04feb8950504561c367f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frame"/>
  <p:tag name="KSO_WM_TAG_VERSION" val="1.0"/>
  <p:tag name="KSO_WM_TEMPLATE_CATEGORY" val="chip"/>
  <p:tag name="KSO_WM_TEMPLATE_INDEX" val="20215020"/>
  <p:tag name="KSO_WM_UNIT_COMPATIBLE" val="0"/>
  <p:tag name="KSO_WM_UNIT_DEC_AREA_ID" val="497d139e3a2749d29f540bf9d723e47b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76d44519715c4017840b114bc21a18a8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frame"/>
  <p:tag name="KSO_WM_TAG_VERSION" val="1.0"/>
  <p:tag name="KSO_WM_TEMPLATE_CATEGORY" val="chip"/>
  <p:tag name="KSO_WM_TEMPLATE_INDEX" val="20215020"/>
  <p:tag name="KSO_WM_UNIT_COMPATIBLE" val="0"/>
  <p:tag name="KSO_WM_UNIT_DEC_AREA_ID" val="3b629913616641edb96b8fcda9b64315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66fc64c9bbdf401fa3cad0a483bbfda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frame"/>
  <p:tag name="KSO_WM_TAG_VERSION" val="1.0"/>
  <p:tag name="KSO_WM_TEMPLATE_CATEGORY" val="chip"/>
  <p:tag name="KSO_WM_TEMPLATE_INDEX" val="20215020"/>
  <p:tag name="KSO_WM_UNIT_COMPATIBLE" val="0"/>
  <p:tag name="KSO_WM_UNIT_DEC_AREA_ID" val="e6882bca53b54aa1b1a52c7d46e23334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CBE8F6"/>
      </a:dk2>
      <a:lt2>
        <a:srgbClr val="E4F4FB"/>
      </a:lt2>
      <a:accent1>
        <a:srgbClr val="1B88C0"/>
      </a:accent1>
      <a:accent2>
        <a:srgbClr val="0D8270"/>
      </a:accent2>
      <a:accent3>
        <a:srgbClr val="2D702A"/>
      </a:accent3>
      <a:accent4>
        <a:srgbClr val="67520E"/>
      </a:accent4>
      <a:accent5>
        <a:srgbClr val="AA3012"/>
      </a:accent5>
      <a:accent6>
        <a:srgbClr val="BE1A3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5042</TotalTime>
  <Words>4462</Words>
  <Application>Microsoft Office PowerPoint</Application>
  <PresentationFormat>自定义</PresentationFormat>
  <Paragraphs>522</Paragraphs>
  <Slides>27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0" baseType="lpstr">
      <vt:lpstr>Office 主题​​</vt:lpstr>
      <vt:lpstr>2_Office 主题​​</vt:lpstr>
      <vt:lpstr>Document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Company>学科网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rbm.xkw.com</dc:creator>
  <cp:lastModifiedBy>Administrator</cp:lastModifiedBy>
  <cp:revision>6</cp:revision>
  <cp:lastPrinted>2024-05-28T23:23:55Z</cp:lastPrinted>
  <dcterms:created xsi:type="dcterms:W3CDTF">2024-05-28T23:23:55Z</dcterms:created>
  <dcterms:modified xsi:type="dcterms:W3CDTF">2024-11-21T00:47:20Z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