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939" r:id="rId2"/>
    <p:sldId id="859" r:id="rId3"/>
    <p:sldId id="860" r:id="rId4"/>
    <p:sldId id="838" r:id="rId5"/>
    <p:sldId id="887" r:id="rId6"/>
    <p:sldId id="888" r:id="rId7"/>
    <p:sldId id="890" r:id="rId8"/>
    <p:sldId id="929" r:id="rId9"/>
    <p:sldId id="897" r:id="rId10"/>
    <p:sldId id="930" r:id="rId11"/>
    <p:sldId id="902" r:id="rId12"/>
    <p:sldId id="905" r:id="rId13"/>
    <p:sldId id="906" r:id="rId14"/>
    <p:sldId id="907" r:id="rId15"/>
    <p:sldId id="908" r:id="rId16"/>
    <p:sldId id="909" r:id="rId17"/>
    <p:sldId id="911" r:id="rId18"/>
    <p:sldId id="934" r:id="rId19"/>
    <p:sldId id="919" r:id="rId20"/>
    <p:sldId id="920" r:id="rId21"/>
    <p:sldId id="833" r:id="rId22"/>
    <p:sldId id="627" r:id="rId23"/>
    <p:sldId id="628" r:id="rId24"/>
    <p:sldId id="850" r:id="rId25"/>
    <p:sldId id="629" r:id="rId26"/>
    <p:sldId id="851" r:id="rId27"/>
    <p:sldId id="630" r:id="rId28"/>
    <p:sldId id="852" r:id="rId29"/>
    <p:sldId id="936" r:id="rId30"/>
    <p:sldId id="631" r:id="rId31"/>
    <p:sldId id="811" r:id="rId32"/>
    <p:sldId id="632" r:id="rId33"/>
    <p:sldId id="853" r:id="rId34"/>
    <p:sldId id="633" r:id="rId35"/>
    <p:sldId id="812" r:id="rId36"/>
    <p:sldId id="634" r:id="rId37"/>
    <p:sldId id="854" r:id="rId38"/>
    <p:sldId id="635" r:id="rId39"/>
    <p:sldId id="813" r:id="rId40"/>
    <p:sldId id="636" r:id="rId41"/>
    <p:sldId id="855" r:id="rId42"/>
    <p:sldId id="637" r:id="rId43"/>
    <p:sldId id="672" r:id="rId44"/>
    <p:sldId id="937" r:id="rId45"/>
    <p:sldId id="638" r:id="rId46"/>
    <p:sldId id="856" r:id="rId47"/>
    <p:sldId id="639" r:id="rId48"/>
    <p:sldId id="857" r:id="rId49"/>
    <p:sldId id="938" r:id="rId50"/>
    <p:sldId id="821" r:id="rId5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618" userDrawn="1">
          <p15:clr>
            <a:srgbClr val="A4A3A4"/>
          </p15:clr>
        </p15:guide>
        <p15:guide id="2" pos="4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A27B00"/>
    <a:srgbClr val="D6A300"/>
    <a:srgbClr val="3777AB"/>
    <a:srgbClr val="8EB4E3"/>
    <a:srgbClr val="8AB0CE"/>
    <a:srgbClr val="D4E2ED"/>
    <a:srgbClr val="2A6FA6"/>
    <a:srgbClr val="D4E1ED"/>
    <a:srgbClr val="F9FBF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3" autoAdjust="0"/>
    <p:restoredTop sz="96318" autoAdjust="0"/>
  </p:normalViewPr>
  <p:slideViewPr>
    <p:cSldViewPr showGuides="1">
      <p:cViewPr varScale="1">
        <p:scale>
          <a:sx n="85" d="100"/>
          <a:sy n="85" d="100"/>
        </p:scale>
        <p:origin x="-528" y="-96"/>
      </p:cViewPr>
      <p:guideLst>
        <p:guide orient="horz" pos="618"/>
        <p:guide pos="438"/>
      </p:guideLst>
    </p:cSldViewPr>
  </p:slideViewPr>
  <p:outlineViewPr>
    <p:cViewPr>
      <p:scale>
        <a:sx n="33" d="100"/>
        <a:sy n="33" d="100"/>
      </p:scale>
      <p:origin x="0" y="-1572"/>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2.wmf"/><Relationship Id="rId1" Type="http://schemas.openxmlformats.org/officeDocument/2006/relationships/image" Target="../media/image41.emf"/><Relationship Id="rId4"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image" Target="../media/image44.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image" Target="../media/image48.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image" Target="../media/image5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image" Target="../media/image6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67.emf"/><Relationship Id="rId1" Type="http://schemas.openxmlformats.org/officeDocument/2006/relationships/image" Target="../media/image6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3CDE6-FEA2-46BB-8ABD-ECF77A4C3004}" type="datetimeFigureOut">
              <a:rPr lang="zh-CN" altLang="en-US" smtClean="0"/>
              <a:pPr/>
              <a:t>2024/11/13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EE56C-C3A4-4189-9343-1134C9305CB7}" type="slidenum">
              <a:rPr lang="zh-CN" altLang="en-US" smtClean="0"/>
              <a:pPr/>
              <a:t>‹#›</a:t>
            </a:fld>
            <a:endParaRPr lang="zh-CN" altLang="en-US"/>
          </a:p>
        </p:txBody>
      </p:sp>
    </p:spTree>
    <p:extLst>
      <p:ext uri="{BB962C8B-B14F-4D97-AF65-F5344CB8AC3E}">
        <p14:creationId xmlns="" xmlns:p14="http://schemas.microsoft.com/office/powerpoint/2010/main" val="1002414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幻灯片图像占位符 1"/>
          <p:cNvSpPr>
            <a:spLocks noGrp="1" noRot="1" noChangeAspect="1" noTextEdit="1"/>
          </p:cNvSpPr>
          <p:nvPr>
            <p:ph type="sldImg"/>
          </p:nvPr>
        </p:nvSpPr>
        <p:spPr>
          <a:xfrm>
            <a:off x="381000" y="685800"/>
            <a:ext cx="6096000" cy="3429000"/>
          </a:xfrm>
        </p:spPr>
      </p:sp>
      <p:sp>
        <p:nvSpPr>
          <p:cNvPr id="12290" name="备注占位符 2"/>
          <p:cNvSpPr>
            <a:spLocks noGrp="1"/>
          </p:cNvSpPr>
          <p:nvPr>
            <p:ph type="body"/>
          </p:nvPr>
        </p:nvSpPr>
        <p:spPr/>
        <p:txBody>
          <a:bodyPr wrap="square" lIns="91435" tIns="45718" rIns="91435" bIns="45718" anchor="ctr" anchorCtr="0"/>
          <a:lstStyle/>
          <a:p>
            <a:pPr lvl="0"/>
            <a:endParaRPr lang="zh-CN" altLang="en-US" dirty="0"/>
          </a:p>
        </p:txBody>
      </p:sp>
      <p:sp>
        <p:nvSpPr>
          <p:cNvPr id="12291" name="灯片编号占位符 3"/>
          <p:cNvSpPr txBox="1">
            <a:spLocks noGrp="1"/>
          </p:cNvSpPr>
          <p:nvPr>
            <p:ph type="sldNum" sz="quarter"/>
          </p:nvPr>
        </p:nvSpPr>
        <p:spPr>
          <a:xfrm>
            <a:off x="3884613" y="8685213"/>
            <a:ext cx="2971800" cy="457200"/>
          </a:xfrm>
          <a:prstGeom prst="rect">
            <a:avLst/>
          </a:prstGeom>
          <a:noFill/>
          <a:ln w="9525">
            <a:noFill/>
          </a:ln>
        </p:spPr>
        <p:txBody>
          <a:bodyPr vert="horz" wrap="square" lIns="91435" tIns="45718" rIns="91435" bIns="45718" anchor="b" anchorCtr="0"/>
          <a:lstStyle/>
          <a:p>
            <a:pPr lvl="0" algn="r"/>
            <a:fld id="{9A0DB2DC-4C9A-4742-B13C-FB6460FD3503}" type="slidenum">
              <a:rPr lang="zh-CN" altLang="en-US" dirty="0">
                <a:solidFill>
                  <a:srgbClr val="000000"/>
                </a:solidFill>
              </a:rPr>
              <a:pPr lvl="0" algn="r"/>
              <a:t>1</a:t>
            </a:fld>
            <a:endParaRPr lang="zh-CN"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88970609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6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拓展</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综合应用</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 xmlns:p14="http://schemas.microsoft.com/office/powerpoint/2010/main" val="6681078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5">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特别提醒</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 xmlns:p14="http://schemas.microsoft.com/office/powerpoint/2010/main" val="99819695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tx2">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归纳总结</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 xmlns:p14="http://schemas.microsoft.com/office/powerpoint/2010/main" val="130988726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bg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练后反思</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 xmlns:p14="http://schemas.microsoft.com/office/powerpoint/2010/main" val="40076173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chemeClr val="tx2">
              <a:lumMod val="75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方法技巧</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 xmlns:p14="http://schemas.microsoft.com/office/powerpoint/2010/main" val="378243473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332"/>
          </a:xfrm>
          <a:prstGeom prst="rect">
            <a:avLst/>
          </a:prstGeom>
          <a:solidFill>
            <a:srgbClr val="7030A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思维建模</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 xmlns:p14="http://schemas.microsoft.com/office/powerpoint/2010/main" val="11326005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00B05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易错警示</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 xmlns:p14="http://schemas.microsoft.com/office/powerpoint/2010/main" val="37569320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7B00"/>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知识拓展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 xmlns:p14="http://schemas.microsoft.com/office/powerpoint/2010/main" val="155237995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1" name="矩形 10"/>
          <p:cNvSpPr/>
          <p:nvPr userDrawn="1"/>
        </p:nvSpPr>
        <p:spPr>
          <a:xfrm>
            <a:off x="5376087" y="1301440"/>
            <a:ext cx="1439827" cy="369247"/>
          </a:xfrm>
          <a:prstGeom prst="rect">
            <a:avLst/>
          </a:prstGeom>
          <a:solidFill>
            <a:srgbClr val="532476"/>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拓展延伸</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 xmlns:p14="http://schemas.microsoft.com/office/powerpoint/2010/main" val="395967221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0" name="矩形 9"/>
          <p:cNvSpPr/>
          <p:nvPr userDrawn="1"/>
        </p:nvSpPr>
        <p:spPr>
          <a:xfrm>
            <a:off x="5376087" y="1301440"/>
            <a:ext cx="1439827" cy="369247"/>
          </a:xfrm>
          <a:prstGeom prst="rect">
            <a:avLst/>
          </a:prstGeom>
          <a:solidFill>
            <a:schemeClr val="accent6">
              <a:lumMod val="60000"/>
              <a:lumOff val="40000"/>
            </a:schemeClr>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方法指导</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 xmlns:p14="http://schemas.microsoft.com/office/powerpoint/2010/main" val="36913621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 xmlns:p14="http://schemas.microsoft.com/office/powerpoint/2010/main" val="205347290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2" name="矩形 11"/>
          <p:cNvSpPr/>
          <p:nvPr userDrawn="1"/>
        </p:nvSpPr>
        <p:spPr>
          <a:xfrm>
            <a:off x="5376087" y="1301440"/>
            <a:ext cx="1439827" cy="369247"/>
          </a:xfrm>
          <a:prstGeom prst="rect">
            <a:avLst/>
          </a:prstGeom>
          <a:solidFill>
            <a:srgbClr val="A29168"/>
          </a:solidFill>
        </p:spPr>
        <p:txBody>
          <a:bodyPr wrap="square">
            <a:spAutoFit/>
          </a:bodyPr>
          <a:lstStyle/>
          <a:p>
            <a:pPr algn="ctr"/>
            <a:r>
              <a:rPr lang="zh-CN" altLang="en-US" b="1" dirty="0" smtClean="0">
                <a:solidFill>
                  <a:prstClr val="white"/>
                </a:solidFill>
                <a:latin typeface="方正仿宋简体" panose="03000509000000000000" pitchFamily="65" charset="-122"/>
                <a:ea typeface="方正仿宋简体" panose="03000509000000000000" pitchFamily="65" charset="-122"/>
              </a:rPr>
              <a:t>规律方法</a:t>
            </a:r>
            <a:endParaRPr lang="zh-CN" altLang="en-US" b="1" dirty="0">
              <a:solidFill>
                <a:prstClr val="white"/>
              </a:solidFill>
              <a:latin typeface="方正仿宋简体" panose="03000509000000000000" pitchFamily="65" charset="-122"/>
              <a:ea typeface="方正仿宋简体" panose="03000509000000000000" pitchFamily="65" charset="-122"/>
            </a:endParaRPr>
          </a:p>
        </p:txBody>
      </p:sp>
    </p:spTree>
    <p:extLst>
      <p:ext uri="{BB962C8B-B14F-4D97-AF65-F5344CB8AC3E}">
        <p14:creationId xmlns="" xmlns:p14="http://schemas.microsoft.com/office/powerpoint/2010/main" val="344776999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金榜苑：归纳总结">
    <p:bg>
      <p:bgPr>
        <a:solidFill>
          <a:schemeClr val="bg1"/>
        </a:solidFill>
        <a:effectLst/>
      </p:bgPr>
    </p:bg>
    <p:spTree>
      <p:nvGrpSpPr>
        <p:cNvPr id="1" name=""/>
        <p:cNvGrpSpPr/>
        <p:nvPr/>
      </p:nvGrpSpPr>
      <p:grpSpPr>
        <a:xfrm>
          <a:off x="0" y="0"/>
          <a:ext cx="0" cy="0"/>
          <a:chOff x="0" y="0"/>
          <a:chExt cx="0" cy="0"/>
        </a:xfrm>
      </p:grpSpPr>
      <p:sp>
        <p:nvSpPr>
          <p:cNvPr id="4" name="TextBox 51"/>
          <p:cNvSpPr txBox="1"/>
          <p:nvPr userDrawn="1"/>
        </p:nvSpPr>
        <p:spPr>
          <a:xfrm>
            <a:off x="1991544" y="505247"/>
            <a:ext cx="1551520" cy="461665"/>
          </a:xfrm>
          <a:prstGeom prst="rect">
            <a:avLst/>
          </a:prstGeom>
          <a:noFill/>
        </p:spPr>
        <p:txBody>
          <a:bodyPr wrap="square" rtlCol="0">
            <a:spAutoFit/>
          </a:bodyPr>
          <a:lstStyle/>
          <a:p>
            <a:pPr marL="0" algn="l" defTabSz="914400" rtl="0" eaLnBrk="1" latinLnBrk="0" hangingPunct="1"/>
            <a:r>
              <a:rPr lang="zh-CN" altLang="en-US" sz="2400" kern="1200" smtClean="0">
                <a:solidFill>
                  <a:schemeClr val="bg1"/>
                </a:solidFill>
                <a:latin typeface="+mn-lt"/>
                <a:ea typeface="+mn-ea"/>
                <a:cs typeface="+mn-cs"/>
              </a:rPr>
              <a:t>命题方向</a:t>
            </a:r>
            <a:endParaRPr lang="zh-CN" altLang="zh-CN" sz="2400" kern="1200" dirty="0">
              <a:solidFill>
                <a:schemeClr val="bg1"/>
              </a:solidFill>
              <a:latin typeface="+mn-lt"/>
              <a:ea typeface="+mn-ea"/>
              <a:cs typeface="+mn-cs"/>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1814872" y="505247"/>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3" name="矩形 12"/>
          <p:cNvSpPr/>
          <p:nvPr userDrawn="1"/>
        </p:nvSpPr>
        <p:spPr>
          <a:xfrm>
            <a:off x="0" y="505247"/>
            <a:ext cx="1815509" cy="4602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noProof="0" smtClean="0">
              <a:solidFill>
                <a:schemeClr val="lt1"/>
              </a:solidFill>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smtClean="0">
                <a:latin typeface="微软雅黑" pitchFamily="34" charset="-122"/>
                <a:ea typeface="微软雅黑" pitchFamily="34" charset="-122"/>
              </a:rPr>
              <a:t>明确</a:t>
            </a:r>
            <a:endParaRPr lang="en-US" altLang="zh-CN" sz="4000" b="1" dirty="0">
              <a:solidFill>
                <a:prstClr val="white"/>
              </a:solidFill>
              <a:latin typeface="微软雅黑" pitchFamily="34" charset="-122"/>
              <a:ea typeface="微软雅黑" pitchFamily="34" charset="-122"/>
            </a:endParaRPr>
          </a:p>
        </p:txBody>
      </p:sp>
    </p:spTree>
    <p:extLst>
      <p:ext uri="{BB962C8B-B14F-4D97-AF65-F5344CB8AC3E}">
        <p14:creationId xmlns="" xmlns:p14="http://schemas.microsoft.com/office/powerpoint/2010/main" val="228073636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2" name="矩形 1"/>
          <p:cNvSpPr/>
          <p:nvPr userDrawn="1"/>
        </p:nvSpPr>
        <p:spPr>
          <a:xfrm>
            <a:off x="0" y="1052736"/>
            <a:ext cx="12192000" cy="5805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同侧圆角矩形 2">
            <a:extLst>
              <a:ext uri="{FF2B5EF4-FFF2-40B4-BE49-F238E27FC236}">
                <a16:creationId xmlns:a16="http://schemas.microsoft.com/office/drawing/2014/main" xmlns="" id="{DCF931F0-E024-3A42-B800-B9D38A749F17}"/>
              </a:ext>
            </a:extLst>
          </p:cNvPr>
          <p:cNvSpPr/>
          <p:nvPr userDrawn="1"/>
        </p:nvSpPr>
        <p:spPr>
          <a:xfrm rot="5400000">
            <a:off x="424211" y="-148788"/>
            <a:ext cx="495047" cy="1343473"/>
          </a:xfrm>
          <a:prstGeom prst="round2SameRect">
            <a:avLst>
              <a:gd name="adj1" fmla="val 31187"/>
              <a:gd name="adj2" fmla="val 0"/>
            </a:avLst>
          </a:prstGeom>
          <a:solidFill>
            <a:srgbClr val="06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a:p>
        </p:txBody>
      </p:sp>
      <p:sp>
        <p:nvSpPr>
          <p:cNvPr id="4" name="矩形 3"/>
          <p:cNvSpPr/>
          <p:nvPr userDrawn="1"/>
        </p:nvSpPr>
        <p:spPr>
          <a:xfrm>
            <a:off x="115205" y="289757"/>
            <a:ext cx="1107996" cy="461665"/>
          </a:xfrm>
          <a:prstGeom prst="rect">
            <a:avLst/>
          </a:prstGeom>
        </p:spPr>
        <p:txBody>
          <a:bodyPr wrap="none">
            <a:spAutoFit/>
          </a:bodyPr>
          <a:lstStyle/>
          <a:p>
            <a:r>
              <a:rPr lang="zh-CN" altLang="en-US" sz="2400" b="1" dirty="0" smtClean="0">
                <a:solidFill>
                  <a:schemeClr val="bg1"/>
                </a:solidFill>
              </a:rPr>
              <a:t>练真题</a:t>
            </a:r>
            <a:endParaRPr lang="zh-CN" altLang="en-US" sz="2400" b="1" dirty="0">
              <a:solidFill>
                <a:schemeClr val="bg1"/>
              </a:solidFill>
            </a:endParaRPr>
          </a:p>
        </p:txBody>
      </p:sp>
    </p:spTree>
    <p:extLst>
      <p:ext uri="{BB962C8B-B14F-4D97-AF65-F5344CB8AC3E}">
        <p14:creationId xmlns="" xmlns:p14="http://schemas.microsoft.com/office/powerpoint/2010/main" val="300412924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习题">
    <p:bg>
      <p:bgPr>
        <a:pattFill prst="sm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23996898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ransition spd="slow" advTm="300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zh-CN" sz="2400" dirty="0" smtClean="0">
                <a:solidFill>
                  <a:schemeClr val="bg1">
                    <a:lumMod val="85000"/>
                  </a:schemeClr>
                </a:solidFill>
              </a:rPr>
              <a:t>知识</a:t>
            </a:r>
            <a:r>
              <a:rPr lang="zh-CN" altLang="en-US" sz="2400" dirty="0" smtClean="0">
                <a:solidFill>
                  <a:schemeClr val="bg1">
                    <a:lumMod val="85000"/>
                  </a:schemeClr>
                </a:solidFill>
              </a:rPr>
              <a:t>网络</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构建</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 xmlns:p14="http://schemas.microsoft.com/office/powerpoint/2010/main" val="5498681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金榜苑：归纳总结">
    <p:bg>
      <p:bgPr>
        <a:solidFill>
          <a:schemeClr val="bg1"/>
        </a:solidFill>
        <a:effectLst/>
      </p:bgPr>
    </p:bg>
    <p:spTree>
      <p:nvGrpSpPr>
        <p:cNvPr id="1" name=""/>
        <p:cNvGrpSpPr/>
        <p:nvPr/>
      </p:nvGrpSpPr>
      <p:grpSpPr>
        <a:xfrm>
          <a:off x="0" y="0"/>
          <a:ext cx="0" cy="0"/>
          <a:chOff x="0" y="0"/>
          <a:chExt cx="0" cy="0"/>
        </a:xfrm>
      </p:grpSpPr>
      <p:sp>
        <p:nvSpPr>
          <p:cNvPr id="2" name="矩形 1"/>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4"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
        <p:nvSpPr>
          <p:cNvPr id="7" name="矩形 6">
            <a:extLst>
              <a:ext uri="{FF2B5EF4-FFF2-40B4-BE49-F238E27FC236}">
                <a16:creationId xmlns="" xmlns:a16="http://schemas.microsoft.com/office/drawing/2014/main" id="{1BD4A661-10AF-DE41-81E2-95E0AAEC133C}"/>
              </a:ext>
            </a:extLst>
          </p:cNvPr>
          <p:cNvSpPr/>
          <p:nvPr userDrawn="1"/>
        </p:nvSpPr>
        <p:spPr>
          <a:xfrm>
            <a:off x="0" y="1"/>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 xmlns:p14="http://schemas.microsoft.com/office/powerpoint/2010/main" val="34129906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70C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应用举例</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7" name="矩形 16"/>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8" name="矩形 17"/>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0"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 xmlns:p14="http://schemas.microsoft.com/office/powerpoint/2010/main" val="792840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00B0F0"/>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易错辨析</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9" name="矩形 18"/>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矩形 19"/>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21"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22"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 xmlns:p14="http://schemas.microsoft.com/office/powerpoint/2010/main" val="294198834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C0504D">
              <a:lumMod val="75000"/>
            </a:srgbClr>
          </a:solidFill>
        </p:spPr>
        <p:txBody>
          <a:bodyPr wrap="square">
            <a:spAutoFit/>
          </a:bodyPr>
          <a:lstStyle/>
          <a:p>
            <a:pPr algn="ctr"/>
            <a:r>
              <a:rPr lang="zh-CN" altLang="en-US" b="1" smtClean="0">
                <a:solidFill>
                  <a:schemeClr val="bg1"/>
                </a:solidFill>
                <a:latin typeface="方正仿宋简体" panose="03000509000000000000" pitchFamily="65" charset="-122"/>
                <a:ea typeface="方正仿宋简体" panose="03000509000000000000" pitchFamily="65" charset="-122"/>
              </a:rPr>
              <a:t>易错提醒</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 xmlns:p14="http://schemas.microsoft.com/office/powerpoint/2010/main" val="3843300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金榜苑：归纳总结">
    <p:bg>
      <p:bgPr>
        <a:solidFill>
          <a:schemeClr val="bg1"/>
        </a:solidFill>
        <a:effectLst/>
      </p:bgPr>
    </p:bg>
    <p:spTree>
      <p:nvGrpSpPr>
        <p:cNvPr id="1" name=""/>
        <p:cNvGrpSpPr/>
        <p:nvPr/>
      </p:nvGrpSpPr>
      <p:grpSpPr>
        <a:xfrm>
          <a:off x="0" y="0"/>
          <a:ext cx="0" cy="0"/>
          <a:chOff x="0" y="0"/>
          <a:chExt cx="0" cy="0"/>
        </a:xfrm>
      </p:grpSpPr>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5376087" y="1301440"/>
            <a:ext cx="1439827" cy="369247"/>
          </a:xfrm>
          <a:prstGeom prst="rect">
            <a:avLst/>
          </a:prstGeom>
          <a:solidFill>
            <a:srgbClr val="D6A300"/>
          </a:solidFill>
        </p:spPr>
        <p:txBody>
          <a:bodyPr wrap="square">
            <a:spAutoFit/>
          </a:bodyPr>
          <a:lstStyle/>
          <a:p>
            <a:pPr algn="ctr"/>
            <a:r>
              <a:rPr lang="zh-CN" altLang="en-US" b="1" dirty="0" smtClean="0">
                <a:solidFill>
                  <a:schemeClr val="bg1"/>
                </a:solidFill>
                <a:latin typeface="方正仿宋简体" panose="03000509000000000000" pitchFamily="65" charset="-122"/>
                <a:ea typeface="方正仿宋简体" panose="03000509000000000000" pitchFamily="65" charset="-122"/>
              </a:rPr>
              <a:t>答题模板</a:t>
            </a:r>
            <a:endParaRPr lang="zh-CN" altLang="en-US" b="1" dirty="0">
              <a:solidFill>
                <a:schemeClr val="bg1"/>
              </a:solidFill>
              <a:latin typeface="方正仿宋简体" panose="03000509000000000000" pitchFamily="65" charset="-122"/>
              <a:ea typeface="方正仿宋简体" panose="03000509000000000000" pitchFamily="65" charset="-122"/>
            </a:endParaRPr>
          </a:p>
        </p:txBody>
      </p:sp>
      <p:sp>
        <p:nvSpPr>
          <p:cNvPr id="11" name="矩形 10"/>
          <p:cNvSpPr/>
          <p:nvPr userDrawn="1"/>
        </p:nvSpPr>
        <p:spPr>
          <a:xfrm>
            <a:off x="1814872" y="505247"/>
            <a:ext cx="1728192" cy="46024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矩形 11"/>
          <p:cNvSpPr/>
          <p:nvPr userDrawn="1"/>
        </p:nvSpPr>
        <p:spPr>
          <a:xfrm>
            <a:off x="0" y="505247"/>
            <a:ext cx="1815509" cy="460244"/>
          </a:xfrm>
          <a:prstGeom prst="rect">
            <a:avLst/>
          </a:prstGeom>
          <a:solidFill>
            <a:srgbClr val="1F497D"/>
          </a:solidFill>
          <a:ln w="12700" cap="flat" cmpd="sng" algn="ctr">
            <a:noFill/>
            <a:prstDash val="solid"/>
            <a:miter lim="800000"/>
          </a:ln>
          <a:effectLst/>
        </p:spPr>
        <p:txBody>
          <a:bodyPr rtlCol="0" anchor="ctr"/>
          <a:lstStyle/>
          <a:p>
            <a:pPr marR="0" lvl="0" indent="0" algn="ctr" fontAlgn="auto">
              <a:lnSpc>
                <a:spcPct val="100000"/>
              </a:lnSpc>
              <a:spcBef>
                <a:spcPts val="0"/>
              </a:spcBef>
              <a:spcAft>
                <a:spcPts val="0"/>
              </a:spcAft>
              <a:buClrTx/>
              <a:buSzTx/>
              <a:buFontTx/>
              <a:buNone/>
              <a:tabLst/>
            </a:pPr>
            <a:endParaRPr kumimoji="1" lang="zh-CN" altLang="en-US" b="0" i="0" u="none" strike="noStrike" kern="0" cap="none" spc="0" normalizeH="0" baseline="0">
              <a:ln>
                <a:noFill/>
              </a:ln>
              <a:solidFill>
                <a:prstClr val="white"/>
              </a:solidFill>
              <a:effectLst/>
              <a:uLnTx/>
              <a:uFillTx/>
              <a:latin typeface="Arial"/>
              <a:ea typeface="微软雅黑"/>
            </a:endParaRPr>
          </a:p>
        </p:txBody>
      </p:sp>
      <p:sp>
        <p:nvSpPr>
          <p:cNvPr id="17"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85000"/>
                  </a:schemeClr>
                </a:solidFill>
              </a:rPr>
              <a:t>必备</a:t>
            </a:r>
            <a:r>
              <a:rPr lang="zh-CN" altLang="zh-CN" sz="2400" dirty="0" smtClean="0">
                <a:solidFill>
                  <a:schemeClr val="bg1">
                    <a:lumMod val="85000"/>
                  </a:schemeClr>
                </a:solidFill>
              </a:rPr>
              <a:t>知识</a:t>
            </a:r>
            <a:endParaRPr lang="zh-CN" altLang="zh-CN" sz="2400" b="1" dirty="0">
              <a:solidFill>
                <a:schemeClr val="bg1">
                  <a:lumMod val="85000"/>
                </a:schemeClr>
              </a:solidFill>
              <a:latin typeface="黑体" panose="02010609060101010101" pitchFamily="49" charset="-122"/>
              <a:ea typeface="黑体" panose="02010609060101010101" pitchFamily="49" charset="-122"/>
            </a:endParaRPr>
          </a:p>
        </p:txBody>
      </p:sp>
      <p:sp>
        <p:nvSpPr>
          <p:cNvPr id="18"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latin typeface="微软雅黑" pitchFamily="34" charset="-122"/>
                <a:ea typeface="微软雅黑" pitchFamily="34" charset="-122"/>
              </a:rPr>
              <a:t>整合</a:t>
            </a:r>
            <a:endParaRPr lang="en-US" altLang="zh-CN" sz="4000" b="1" dirty="0">
              <a:latin typeface="微软雅黑" pitchFamily="34" charset="-122"/>
              <a:ea typeface="微软雅黑" pitchFamily="34" charset="-122"/>
            </a:endParaRPr>
          </a:p>
        </p:txBody>
      </p:sp>
    </p:spTree>
    <p:extLst>
      <p:ext uri="{BB962C8B-B14F-4D97-AF65-F5344CB8AC3E}">
        <p14:creationId xmlns="" xmlns:p14="http://schemas.microsoft.com/office/powerpoint/2010/main" val="327819441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金榜苑：归纳总结">
    <p:bg>
      <p:bgPr>
        <a:solidFill>
          <a:schemeClr val="bg1"/>
        </a:solidFill>
        <a:effectLst/>
      </p:bgPr>
    </p:bg>
    <p:spTree>
      <p:nvGrpSpPr>
        <p:cNvPr id="1" name=""/>
        <p:cNvGrpSpPr/>
        <p:nvPr/>
      </p:nvGrpSpPr>
      <p:grpSpPr>
        <a:xfrm>
          <a:off x="0" y="0"/>
          <a:ext cx="0" cy="0"/>
          <a:chOff x="0" y="0"/>
          <a:chExt cx="0" cy="0"/>
        </a:xfrm>
      </p:grpSpPr>
      <p:pic>
        <p:nvPicPr>
          <p:cNvPr id="8" name="图片 7"/>
          <p:cNvPicPr preferRelativeResize="0">
            <a:picLocks/>
          </p:cNvPicPr>
          <p:nvPr userDrawn="1"/>
        </p:nvPicPr>
        <p:blipFill rotWithShape="1">
          <a:blip r:embed="rId2" cstate="print">
            <a:duotone>
              <a:schemeClr val="accent3">
                <a:shade val="45000"/>
                <a:satMod val="135000"/>
              </a:schemeClr>
              <a:prstClr val="white"/>
            </a:duotone>
            <a:extLst>
              <a:ext uri="{BEBA8EAE-BF5A-486C-A8C5-ECC9F3942E4B}">
                <a14:imgProps xmlns="" xmlns:a14="http://schemas.microsoft.com/office/drawing/2010/main">
                  <a14:imgLayer r:embed="rId3">
                    <a14:imgEffect>
                      <a14:brightnessContrast bright="-20000" contrast="20000"/>
                    </a14:imgEffect>
                  </a14:imgLayer>
                </a14:imgProps>
              </a:ext>
              <a:ext uri="{28A0092B-C50C-407E-A947-70E740481C1C}">
                <a14:useLocalDpi xmlns="" xmlns:a14="http://schemas.microsoft.com/office/drawing/2010/main" val="0"/>
              </a:ext>
            </a:extLst>
          </a:blip>
          <a:srcRect t="15608"/>
          <a:stretch/>
        </p:blipFill>
        <p:spPr>
          <a:xfrm>
            <a:off x="-1200" y="0"/>
            <a:ext cx="12193200" cy="6858000"/>
          </a:xfrm>
          <a:prstGeom prst="rect">
            <a:avLst/>
          </a:prstGeom>
        </p:spPr>
      </p:pic>
      <p:sp>
        <p:nvSpPr>
          <p:cNvPr id="7" name="矩形 6">
            <a:extLst>
              <a:ext uri="{FF2B5EF4-FFF2-40B4-BE49-F238E27FC236}">
                <a16:creationId xmlns="" xmlns:a16="http://schemas.microsoft.com/office/drawing/2014/main" id="{1BD4A661-10AF-DE41-81E2-95E0AAEC133C}"/>
              </a:ext>
            </a:extLst>
          </p:cNvPr>
          <p:cNvSpPr/>
          <p:nvPr userDrawn="1"/>
        </p:nvSpPr>
        <p:spPr>
          <a:xfrm>
            <a:off x="0" y="1484783"/>
            <a:ext cx="12192000" cy="537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矩形 12"/>
          <p:cNvSpPr/>
          <p:nvPr userDrawn="1"/>
        </p:nvSpPr>
        <p:spPr>
          <a:xfrm>
            <a:off x="0" y="505247"/>
            <a:ext cx="1815509" cy="460244"/>
          </a:xfrm>
          <a:prstGeom prst="rect">
            <a:avLst/>
          </a:prstGeom>
          <a:solidFill>
            <a:srgbClr val="187E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
        <p:nvSpPr>
          <p:cNvPr id="15" name="文本框 32"/>
          <p:cNvSpPr txBox="1"/>
          <p:nvPr userDrawn="1"/>
        </p:nvSpPr>
        <p:spPr>
          <a:xfrm>
            <a:off x="407368" y="385614"/>
            <a:ext cx="1231469" cy="707886"/>
          </a:xfrm>
          <a:prstGeom prst="rect">
            <a:avLst/>
          </a:prstGeom>
          <a:noFill/>
        </p:spPr>
        <p:txBody>
          <a:bodyPr wrap="square" rtlCol="0">
            <a:spAutoFit/>
          </a:bodyPr>
          <a:lstStyle>
            <a:defPPr>
              <a:defRPr lang="zh-CN"/>
            </a:defPPr>
            <a:lvl1pPr>
              <a:defRPr sz="2800">
                <a:solidFill>
                  <a:schemeClr val="bg1"/>
                </a:solidFill>
                <a:latin typeface="时尚中黑简体" panose="01010104010101010101" pitchFamily="2" charset="-122"/>
                <a:ea typeface="时尚中黑简体" panose="01010104010101010101" pitchFamily="2" charset="-122"/>
              </a:defRPr>
            </a:lvl1pPr>
          </a:lstStyle>
          <a:p>
            <a:pPr algn="just"/>
            <a:r>
              <a:rPr lang="zh-CN" altLang="en-US" sz="4000" b="1" dirty="0" smtClean="0">
                <a:solidFill>
                  <a:prstClr val="white"/>
                </a:solidFill>
                <a:latin typeface="微软雅黑" pitchFamily="34" charset="-122"/>
                <a:ea typeface="微软雅黑" pitchFamily="34" charset="-122"/>
              </a:rPr>
              <a:t>提升</a:t>
            </a:r>
            <a:endParaRPr lang="en-US" altLang="zh-CN" sz="4000" b="1" dirty="0">
              <a:solidFill>
                <a:prstClr val="white"/>
              </a:solidFill>
              <a:latin typeface="微软雅黑" pitchFamily="34" charset="-122"/>
              <a:ea typeface="微软雅黑" pitchFamily="34" charset="-122"/>
            </a:endParaRPr>
          </a:p>
        </p:txBody>
      </p:sp>
      <p:sp>
        <p:nvSpPr>
          <p:cNvPr id="9" name="TextBox 51"/>
          <p:cNvSpPr txBox="1"/>
          <p:nvPr userDrawn="1"/>
        </p:nvSpPr>
        <p:spPr>
          <a:xfrm>
            <a:off x="1991544" y="505247"/>
            <a:ext cx="1551520" cy="461665"/>
          </a:xfrm>
          <a:prstGeom prst="rect">
            <a:avLst/>
          </a:prstGeom>
          <a:noFill/>
        </p:spPr>
        <p:txBody>
          <a:bodyPr wrap="square" rtlCol="0">
            <a:spAutoFit/>
          </a:bodyPr>
          <a:lstStyle/>
          <a:p>
            <a:r>
              <a:rPr lang="zh-CN" altLang="en-US" sz="2400" dirty="0" smtClean="0">
                <a:solidFill>
                  <a:schemeClr val="bg1">
                    <a:lumMod val="95000"/>
                  </a:schemeClr>
                </a:solidFill>
              </a:rPr>
              <a:t>关键能力</a:t>
            </a:r>
            <a:endParaRPr lang="zh-CN" altLang="zh-CN" sz="2400" b="1" dirty="0">
              <a:solidFill>
                <a:schemeClr val="bg1">
                  <a:lumMod val="95000"/>
                </a:schemeClr>
              </a:solidFill>
              <a:latin typeface="黑体" panose="02010609060101010101" pitchFamily="49" charset="-122"/>
              <a:ea typeface="黑体" panose="02010609060101010101" pitchFamily="49" charset="-122"/>
            </a:endParaRPr>
          </a:p>
        </p:txBody>
      </p:sp>
      <p:sp>
        <p:nvSpPr>
          <p:cNvPr id="14" name="矩形 13"/>
          <p:cNvSpPr/>
          <p:nvPr userDrawn="1"/>
        </p:nvSpPr>
        <p:spPr>
          <a:xfrm>
            <a:off x="1814872" y="505999"/>
            <a:ext cx="1728192" cy="460244"/>
          </a:xfrm>
          <a:prstGeom prst="rect">
            <a:avLst/>
          </a:prstGeom>
          <a:noFill/>
          <a:ln w="6350" cap="flat" cmpd="sng" algn="ctr">
            <a:solidFill>
              <a:srgbClr val="187E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smtClean="0">
              <a:ln>
                <a:noFill/>
              </a:ln>
              <a:solidFill>
                <a:prstClr val="white"/>
              </a:solidFill>
              <a:effectLst/>
              <a:uLnTx/>
              <a:uFillTx/>
              <a:latin typeface="Arial"/>
              <a:ea typeface="微软雅黑"/>
            </a:endParaRPr>
          </a:p>
        </p:txBody>
      </p:sp>
    </p:spTree>
    <p:extLst>
      <p:ext uri="{BB962C8B-B14F-4D97-AF65-F5344CB8AC3E}">
        <p14:creationId xmlns="" xmlns:p14="http://schemas.microsoft.com/office/powerpoint/2010/main" val="33811364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p:cNvPicPr preferRelativeResize="0">
            <a:picLocks/>
          </p:cNvPicPr>
          <p:nvPr userDrawn="1"/>
        </p:nvPicPr>
        <p:blipFill rotWithShape="1">
          <a:blip r:embed="rId26" cstate="print">
            <a:duotone>
              <a:schemeClr val="accent2">
                <a:shade val="45000"/>
                <a:satMod val="135000"/>
              </a:schemeClr>
              <a:prstClr val="white"/>
            </a:duotone>
            <a:extLst>
              <a:ext uri="{BEBA8EAE-BF5A-486C-A8C5-ECC9F3942E4B}">
                <a14:imgProps xmlns="" xmlns:a14="http://schemas.microsoft.com/office/drawing/2010/main">
                  <a14:imgLayer r:embed="rId27">
                    <a14:imgEffect>
                      <a14:brightnessContrast bright="-20000" contrast="20000"/>
                    </a14:imgEffect>
                  </a14:imgLayer>
                </a14:imgProps>
              </a:ext>
              <a:ext uri="{28A0092B-C50C-407E-A947-70E740481C1C}">
                <a14:useLocalDpi xmlns="" xmlns:a14="http://schemas.microsoft.com/office/drawing/2010/main" val="0"/>
              </a:ext>
            </a:extLst>
          </a:blip>
          <a:srcRect t="15608"/>
          <a:stretch/>
        </p:blipFill>
        <p:spPr>
          <a:xfrm>
            <a:off x="-1200" y="0"/>
            <a:ext cx="12193200" cy="6858000"/>
          </a:xfrm>
          <a:prstGeom prst="rect">
            <a:avLst/>
          </a:prstGeom>
        </p:spPr>
      </p:pic>
    </p:spTree>
    <p:extLst>
      <p:ext uri="{BB962C8B-B14F-4D97-AF65-F5344CB8AC3E}">
        <p14:creationId xmlns="" xmlns:p14="http://schemas.microsoft.com/office/powerpoint/2010/main" val="2180609308"/>
      </p:ext>
    </p:extLst>
  </p:cSld>
  <p:clrMap bg1="lt1" tx1="dk1" bg2="lt2" tx2="dk2" accent1="accent1" accent2="accent2" accent3="accent3" accent4="accent4" accent5="accent5" accent6="accent6" hlink="hlink" folHlink="folHlink"/>
  <p:sldLayoutIdLst>
    <p:sldLayoutId id="2147483650" r:id="rId1"/>
    <p:sldLayoutId id="2147483665" r:id="rId2"/>
    <p:sldLayoutId id="2147483696" r:id="rId3"/>
    <p:sldLayoutId id="2147483693" r:id="rId4"/>
    <p:sldLayoutId id="2147483670" r:id="rId5"/>
    <p:sldLayoutId id="2147483673" r:id="rId6"/>
    <p:sldLayoutId id="2147483674" r:id="rId7"/>
    <p:sldLayoutId id="2147483694" r:id="rId8"/>
    <p:sldLayoutId id="2147483671" r:id="rId9"/>
    <p:sldLayoutId id="2147483697" r:id="rId10"/>
    <p:sldLayoutId id="2147483687" r:id="rId11"/>
    <p:sldLayoutId id="2147483688" r:id="rId12"/>
    <p:sldLayoutId id="2147483689" r:id="rId13"/>
    <p:sldLayoutId id="2147483690" r:id="rId14"/>
    <p:sldLayoutId id="2147483691" r:id="rId15"/>
    <p:sldLayoutId id="2147483692" r:id="rId16"/>
    <p:sldLayoutId id="2147483695" r:id="rId17"/>
    <p:sldLayoutId id="2147483698" r:id="rId18"/>
    <p:sldLayoutId id="2147483699" r:id="rId19"/>
    <p:sldLayoutId id="2147483700" r:id="rId20"/>
    <p:sldLayoutId id="2147483672" r:id="rId21"/>
    <p:sldLayoutId id="2147483651" r:id="rId22"/>
    <p:sldLayoutId id="2147483675" r:id="rId23"/>
    <p:sldLayoutId id="2147483701" r:id="rId2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package" Target="../embeddings/Microsoft_Word___1555.docx"/></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package" Target="../embeddings/Microsoft_Word___1666.docx"/></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package" Target="../embeddings/Microsoft_Word___2199.docx"/><Relationship Id="rId5" Type="http://schemas.openxmlformats.org/officeDocument/2006/relationships/package" Target="../embeddings/Microsoft_Word___2088.docx"/><Relationship Id="rId4" Type="http://schemas.openxmlformats.org/officeDocument/2006/relationships/package" Target="../embeddings/Microsoft_Word___1977.docx"/></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Word___221010.docx"/><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__231111.docx"/><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image" Target="../media/image12.png"/><Relationship Id="rId5" Type="http://schemas.openxmlformats.org/officeDocument/2006/relationships/package" Target="../embeddings/Microsoft_Word___241212.docx"/><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27.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2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18" Type="http://schemas.openxmlformats.org/officeDocument/2006/relationships/package" Target="../embeddings/Microsoft_Word___291414.docx"/><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package" Target="../embeddings/Microsoft_Word___281313.docx"/><Relationship Id="rId2" Type="http://schemas.openxmlformats.org/officeDocument/2006/relationships/slideLayout" Target="../slideLayouts/slideLayout23.xml"/><Relationship Id="rId16" Type="http://schemas.openxmlformats.org/officeDocument/2006/relationships/image" Target="../media/image28.png"/><Relationship Id="rId1" Type="http://schemas.openxmlformats.org/officeDocument/2006/relationships/vmlDrawing" Target="../drawings/vmlDrawing9.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19" Type="http://schemas.openxmlformats.org/officeDocument/2006/relationships/image" Target="../media/image12.png"/><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24.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18" Type="http://schemas.openxmlformats.org/officeDocument/2006/relationships/image" Target="../media/image12.png"/><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image" Target="../media/image28.png"/><Relationship Id="rId2" Type="http://schemas.openxmlformats.org/officeDocument/2006/relationships/slideLayout" Target="../slideLayouts/slideLayout23.xml"/><Relationship Id="rId16" Type="http://schemas.openxmlformats.org/officeDocument/2006/relationships/package" Target="../embeddings/Microsoft_Word___301515.docx"/><Relationship Id="rId1" Type="http://schemas.openxmlformats.org/officeDocument/2006/relationships/vmlDrawing" Target="../drawings/vmlDrawing10.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25.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6"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30.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2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18" Type="http://schemas.openxmlformats.org/officeDocument/2006/relationships/image" Target="../media/image12.png"/><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image" Target="../media/image30.png"/><Relationship Id="rId2" Type="http://schemas.openxmlformats.org/officeDocument/2006/relationships/slideLayout" Target="../slideLayouts/slideLayout23.xml"/><Relationship Id="rId16" Type="http://schemas.openxmlformats.org/officeDocument/2006/relationships/package" Target="../embeddings/Microsoft_Word___311616.docx"/><Relationship Id="rId1" Type="http://schemas.openxmlformats.org/officeDocument/2006/relationships/vmlDrawing" Target="../drawings/vmlDrawing11.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27.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32.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image" Target="../media/image32.png"/><Relationship Id="rId2" Type="http://schemas.openxmlformats.org/officeDocument/2006/relationships/slideLayout" Target="../slideLayouts/slideLayout23.xml"/><Relationship Id="rId16" Type="http://schemas.openxmlformats.org/officeDocument/2006/relationships/package" Target="../embeddings/Microsoft_Word___321717.docx"/><Relationship Id="rId1" Type="http://schemas.openxmlformats.org/officeDocument/2006/relationships/vmlDrawing" Target="../drawings/vmlDrawing12.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29.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32.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6"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34.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31.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6"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34.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35.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33.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35.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34.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36.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35.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36.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3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18" Type="http://schemas.openxmlformats.org/officeDocument/2006/relationships/image" Target="../media/image40.png"/><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package" Target="../embeddings/Microsoft_Word___331818.docx"/><Relationship Id="rId2" Type="http://schemas.openxmlformats.org/officeDocument/2006/relationships/slideLayout" Target="../slideLayouts/slideLayout23.xml"/><Relationship Id="rId16" Type="http://schemas.openxmlformats.org/officeDocument/2006/relationships/oleObject" Target="../embeddings/oleObject1.bin"/><Relationship Id="rId1" Type="http://schemas.openxmlformats.org/officeDocument/2006/relationships/vmlDrawing" Target="../drawings/vmlDrawing13.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19" Type="http://schemas.openxmlformats.org/officeDocument/2006/relationships/package" Target="../embeddings/Microsoft_Word___341919.docx"/><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37.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18" Type="http://schemas.openxmlformats.org/officeDocument/2006/relationships/image" Target="../media/image43.png"/><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oleObject" Target="../embeddings/oleObject2.bin"/><Relationship Id="rId2" Type="http://schemas.openxmlformats.org/officeDocument/2006/relationships/slideLayout" Target="../slideLayouts/slideLayout23.xml"/><Relationship Id="rId16" Type="http://schemas.openxmlformats.org/officeDocument/2006/relationships/package" Target="../embeddings/Microsoft_Word___352020.docx"/><Relationship Id="rId20" Type="http://schemas.openxmlformats.org/officeDocument/2006/relationships/package" Target="../embeddings/Microsoft_Word___372222.docx"/><Relationship Id="rId1" Type="http://schemas.openxmlformats.org/officeDocument/2006/relationships/vmlDrawing" Target="../drawings/vmlDrawing14.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19" Type="http://schemas.openxmlformats.org/officeDocument/2006/relationships/package" Target="../embeddings/Microsoft_Word___362121.docx"/><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3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18" Type="http://schemas.openxmlformats.org/officeDocument/2006/relationships/package" Target="../embeddings/Microsoft_Word___392424.docx"/><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package" Target="../embeddings/Microsoft_Word___382323.docx"/><Relationship Id="rId2" Type="http://schemas.openxmlformats.org/officeDocument/2006/relationships/slideLayout" Target="../slideLayouts/slideLayout23.xml"/><Relationship Id="rId16" Type="http://schemas.openxmlformats.org/officeDocument/2006/relationships/image" Target="../media/image47.png"/><Relationship Id="rId20" Type="http://schemas.openxmlformats.org/officeDocument/2006/relationships/image" Target="../media/image12.png"/><Relationship Id="rId1" Type="http://schemas.openxmlformats.org/officeDocument/2006/relationships/vmlDrawing" Target="../drawings/vmlDrawing15.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19" Type="http://schemas.openxmlformats.org/officeDocument/2006/relationships/package" Target="../embeddings/Microsoft_Word___402525.docx"/><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39.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34.xml"/><Relationship Id="rId18" Type="http://schemas.openxmlformats.org/officeDocument/2006/relationships/slide" Target="slide45.xml"/><Relationship Id="rId3" Type="http://schemas.openxmlformats.org/officeDocument/2006/relationships/package" Target="../embeddings/Microsoft_Word___412626.docx"/><Relationship Id="rId7" Type="http://schemas.openxmlformats.org/officeDocument/2006/relationships/slide" Target="slide22.xml"/><Relationship Id="rId12" Type="http://schemas.openxmlformats.org/officeDocument/2006/relationships/slide" Target="slide32.xml"/><Relationship Id="rId17" Type="http://schemas.openxmlformats.org/officeDocument/2006/relationships/slide" Target="slide42.xml"/><Relationship Id="rId2" Type="http://schemas.openxmlformats.org/officeDocument/2006/relationships/slideLayout" Target="../slideLayouts/slideLayout23.xml"/><Relationship Id="rId16" Type="http://schemas.openxmlformats.org/officeDocument/2006/relationships/slide" Target="slide40.xml"/><Relationship Id="rId1" Type="http://schemas.openxmlformats.org/officeDocument/2006/relationships/vmlDrawing" Target="../drawings/vmlDrawing16.vml"/><Relationship Id="rId6" Type="http://schemas.openxmlformats.org/officeDocument/2006/relationships/package" Target="../embeddings/Microsoft_Word___432828.docx"/><Relationship Id="rId11" Type="http://schemas.openxmlformats.org/officeDocument/2006/relationships/slide" Target="slide30.xml"/><Relationship Id="rId5" Type="http://schemas.openxmlformats.org/officeDocument/2006/relationships/package" Target="../embeddings/Microsoft_Word___422727.docx"/><Relationship Id="rId15" Type="http://schemas.openxmlformats.org/officeDocument/2006/relationships/slide" Target="slide38.xml"/><Relationship Id="rId10" Type="http://schemas.openxmlformats.org/officeDocument/2006/relationships/slide" Target="slide27.xml"/><Relationship Id="rId19" Type="http://schemas.openxmlformats.org/officeDocument/2006/relationships/slide" Target="slide47.xml"/><Relationship Id="rId4" Type="http://schemas.openxmlformats.org/officeDocument/2006/relationships/image" Target="../media/image47.png"/><Relationship Id="rId9" Type="http://schemas.openxmlformats.org/officeDocument/2006/relationships/slide" Target="slide25.xml"/><Relationship Id="rId14" Type="http://schemas.openxmlformats.org/officeDocument/2006/relationships/slide" Target="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package" Target="../embeddings/Microsoft_Word___111.docx"/></Relationships>
</file>

<file path=ppt/slides/_rels/slide40.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51.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41.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slide" Target="slide36.xml"/><Relationship Id="rId18" Type="http://schemas.openxmlformats.org/officeDocument/2006/relationships/slide" Target="slide47.xml"/><Relationship Id="rId3" Type="http://schemas.openxmlformats.org/officeDocument/2006/relationships/package" Target="../embeddings/Microsoft_Word___442929.docx"/><Relationship Id="rId7" Type="http://schemas.openxmlformats.org/officeDocument/2006/relationships/slide" Target="slide23.xml"/><Relationship Id="rId12" Type="http://schemas.openxmlformats.org/officeDocument/2006/relationships/slide" Target="slide34.xml"/><Relationship Id="rId17" Type="http://schemas.openxmlformats.org/officeDocument/2006/relationships/slide" Target="slide45.xml"/><Relationship Id="rId2" Type="http://schemas.openxmlformats.org/officeDocument/2006/relationships/slideLayout" Target="../slideLayouts/slideLayout23.xml"/><Relationship Id="rId16" Type="http://schemas.openxmlformats.org/officeDocument/2006/relationships/slide" Target="slide42.xml"/><Relationship Id="rId1" Type="http://schemas.openxmlformats.org/officeDocument/2006/relationships/vmlDrawing" Target="../drawings/vmlDrawing17.vml"/><Relationship Id="rId6" Type="http://schemas.openxmlformats.org/officeDocument/2006/relationships/slide" Target="slide22.xml"/><Relationship Id="rId11" Type="http://schemas.openxmlformats.org/officeDocument/2006/relationships/slide" Target="slide32.xml"/><Relationship Id="rId5" Type="http://schemas.openxmlformats.org/officeDocument/2006/relationships/package" Target="../embeddings/Microsoft_Word___453030.docx"/><Relationship Id="rId15" Type="http://schemas.openxmlformats.org/officeDocument/2006/relationships/slide" Target="slide40.xml"/><Relationship Id="rId10" Type="http://schemas.openxmlformats.org/officeDocument/2006/relationships/slide" Target="slide30.xml"/><Relationship Id="rId4" Type="http://schemas.openxmlformats.org/officeDocument/2006/relationships/image" Target="../media/image51.png"/><Relationship Id="rId9" Type="http://schemas.openxmlformats.org/officeDocument/2006/relationships/slide" Target="slide27.xml"/><Relationship Id="rId14" Type="http://schemas.openxmlformats.org/officeDocument/2006/relationships/slide" Target="slide38.xml"/></Relationships>
</file>

<file path=ppt/slides/_rels/slide4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54.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43.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package" Target="../embeddings/Microsoft_Word___463131.docx"/><Relationship Id="rId2" Type="http://schemas.openxmlformats.org/officeDocument/2006/relationships/slideLayout" Target="../slideLayouts/slideLayout23.xml"/><Relationship Id="rId16" Type="http://schemas.openxmlformats.org/officeDocument/2006/relationships/image" Target="../media/image56.png"/><Relationship Id="rId1" Type="http://schemas.openxmlformats.org/officeDocument/2006/relationships/vmlDrawing" Target="../drawings/vmlDrawing18.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44.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18" Type="http://schemas.openxmlformats.org/officeDocument/2006/relationships/package" Target="../embeddings/Microsoft_Word___483333.docx"/><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package" Target="../embeddings/Microsoft_Word___473232.docx"/><Relationship Id="rId2" Type="http://schemas.openxmlformats.org/officeDocument/2006/relationships/slideLayout" Target="../slideLayouts/slideLayout23.xml"/><Relationship Id="rId16" Type="http://schemas.openxmlformats.org/officeDocument/2006/relationships/image" Target="../media/image59.png"/><Relationship Id="rId1" Type="http://schemas.openxmlformats.org/officeDocument/2006/relationships/vmlDrawing" Target="../drawings/vmlDrawing19.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45.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5.xml"/><Relationship Id="rId3" Type="http://schemas.openxmlformats.org/officeDocument/2006/relationships/slide" Target="slide23.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2.xml"/><Relationship Id="rId16"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7.xml"/><Relationship Id="rId15" Type="http://schemas.openxmlformats.org/officeDocument/2006/relationships/image" Target="../media/image60.png"/><Relationship Id="rId10" Type="http://schemas.openxmlformats.org/officeDocument/2006/relationships/slide" Target="slide38.xml"/><Relationship Id="rId4" Type="http://schemas.openxmlformats.org/officeDocument/2006/relationships/slide" Target="slide25.xml"/><Relationship Id="rId9" Type="http://schemas.openxmlformats.org/officeDocument/2006/relationships/slide" Target="slide36.xml"/><Relationship Id="rId14" Type="http://schemas.openxmlformats.org/officeDocument/2006/relationships/slide" Target="slide47.xml"/></Relationships>
</file>

<file path=ppt/slides/_rels/slide4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18" Type="http://schemas.openxmlformats.org/officeDocument/2006/relationships/package" Target="../embeddings/Microsoft_Word___493434.docx"/><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image" Target="../media/image12.png"/><Relationship Id="rId2" Type="http://schemas.openxmlformats.org/officeDocument/2006/relationships/slideLayout" Target="../slideLayouts/slideLayout23.xml"/><Relationship Id="rId16" Type="http://schemas.openxmlformats.org/officeDocument/2006/relationships/image" Target="../media/image60.png"/><Relationship Id="rId1" Type="http://schemas.openxmlformats.org/officeDocument/2006/relationships/vmlDrawing" Target="../drawings/vmlDrawing20.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47.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8.xml"/><Relationship Id="rId18" Type="http://schemas.openxmlformats.org/officeDocument/2006/relationships/package" Target="../embeddings/Microsoft_Word___513636.docx"/><Relationship Id="rId3" Type="http://schemas.openxmlformats.org/officeDocument/2006/relationships/image" Target="../media/image64.png"/><Relationship Id="rId7" Type="http://schemas.openxmlformats.org/officeDocument/2006/relationships/slide" Target="slide25.xml"/><Relationship Id="rId12" Type="http://schemas.openxmlformats.org/officeDocument/2006/relationships/slide" Target="slide36.xml"/><Relationship Id="rId17" Type="http://schemas.openxmlformats.org/officeDocument/2006/relationships/slide" Target="slide47.xml"/><Relationship Id="rId2" Type="http://schemas.openxmlformats.org/officeDocument/2006/relationships/slideLayout" Target="../slideLayouts/slideLayout23.xml"/><Relationship Id="rId16" Type="http://schemas.openxmlformats.org/officeDocument/2006/relationships/slide" Target="slide45.xml"/><Relationship Id="rId1" Type="http://schemas.openxmlformats.org/officeDocument/2006/relationships/vmlDrawing" Target="../drawings/vmlDrawing21.vml"/><Relationship Id="rId6" Type="http://schemas.openxmlformats.org/officeDocument/2006/relationships/slide" Target="slide23.xml"/><Relationship Id="rId11" Type="http://schemas.openxmlformats.org/officeDocument/2006/relationships/slide" Target="slide34.xml"/><Relationship Id="rId5" Type="http://schemas.openxmlformats.org/officeDocument/2006/relationships/slide" Target="slide22.xml"/><Relationship Id="rId15" Type="http://schemas.openxmlformats.org/officeDocument/2006/relationships/slide" Target="slide42.xml"/><Relationship Id="rId10" Type="http://schemas.openxmlformats.org/officeDocument/2006/relationships/slide" Target="slide32.xml"/><Relationship Id="rId4" Type="http://schemas.openxmlformats.org/officeDocument/2006/relationships/package" Target="../embeddings/Microsoft_Word___503535.docx"/><Relationship Id="rId9" Type="http://schemas.openxmlformats.org/officeDocument/2006/relationships/slide" Target="slide30.xml"/><Relationship Id="rId14" Type="http://schemas.openxmlformats.org/officeDocument/2006/relationships/slide" Target="slide40.xml"/></Relationships>
</file>

<file path=ppt/slides/_rels/slide48.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image" Target="../media/image64.png"/><Relationship Id="rId2" Type="http://schemas.openxmlformats.org/officeDocument/2006/relationships/slideLayout" Target="../slideLayouts/slideLayout23.xml"/><Relationship Id="rId16" Type="http://schemas.openxmlformats.org/officeDocument/2006/relationships/package" Target="../embeddings/Microsoft_Word___523737.docx"/><Relationship Id="rId1" Type="http://schemas.openxmlformats.org/officeDocument/2006/relationships/vmlDrawing" Target="../drawings/vmlDrawing22.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49.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slide" Target="slide42.xml"/><Relationship Id="rId18" Type="http://schemas.openxmlformats.org/officeDocument/2006/relationships/package" Target="../embeddings/Microsoft_Word___543939.docx"/><Relationship Id="rId3" Type="http://schemas.openxmlformats.org/officeDocument/2006/relationships/slide" Target="slide22.xml"/><Relationship Id="rId7" Type="http://schemas.openxmlformats.org/officeDocument/2006/relationships/slide" Target="slide30.xml"/><Relationship Id="rId12" Type="http://schemas.openxmlformats.org/officeDocument/2006/relationships/slide" Target="slide40.xml"/><Relationship Id="rId17" Type="http://schemas.openxmlformats.org/officeDocument/2006/relationships/image" Target="../media/image64.png"/><Relationship Id="rId2" Type="http://schemas.openxmlformats.org/officeDocument/2006/relationships/slideLayout" Target="../slideLayouts/slideLayout23.xml"/><Relationship Id="rId16" Type="http://schemas.openxmlformats.org/officeDocument/2006/relationships/package" Target="../embeddings/Microsoft_Word___533838.docx"/><Relationship Id="rId1" Type="http://schemas.openxmlformats.org/officeDocument/2006/relationships/vmlDrawing" Target="../drawings/vmlDrawing23.vml"/><Relationship Id="rId6" Type="http://schemas.openxmlformats.org/officeDocument/2006/relationships/slide" Target="slide27.xml"/><Relationship Id="rId11" Type="http://schemas.openxmlformats.org/officeDocument/2006/relationships/slide" Target="slide38.xml"/><Relationship Id="rId5" Type="http://schemas.openxmlformats.org/officeDocument/2006/relationships/slide" Target="slide25.xml"/><Relationship Id="rId15" Type="http://schemas.openxmlformats.org/officeDocument/2006/relationships/slide" Target="slide47.xml"/><Relationship Id="rId10" Type="http://schemas.openxmlformats.org/officeDocument/2006/relationships/slide" Target="slide36.xml"/><Relationship Id="rId4" Type="http://schemas.openxmlformats.org/officeDocument/2006/relationships/slide" Target="slide23.xml"/><Relationship Id="rId9" Type="http://schemas.openxmlformats.org/officeDocument/2006/relationships/slide" Target="slide34.xml"/><Relationship Id="rId14" Type="http://schemas.openxmlformats.org/officeDocument/2006/relationships/slide" Target="slide4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Word___322.docx"/><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__433.docx"/><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package" Target="../embeddings/Microsoft_Word___544.docx"/><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等腰三角形 15"/>
          <p:cNvSpPr/>
          <p:nvPr/>
        </p:nvSpPr>
        <p:spPr>
          <a:xfrm>
            <a:off x="-238230" y="4281314"/>
            <a:ext cx="2892883" cy="2532063"/>
          </a:xfrm>
          <a:prstGeom prst="triangle">
            <a:avLst>
              <a:gd name="adj" fmla="val 50000"/>
            </a:avLst>
          </a:prstGeom>
          <a:noFill/>
          <a:ln w="28575" cap="flat" cmpd="sng">
            <a:solidFill>
              <a:srgbClr val="3399FF"/>
            </a:solidFill>
            <a:prstDash val="solid"/>
            <a:round/>
            <a:headEnd type="none" w="med" len="med"/>
            <a:tailEnd type="none" w="med" len="med"/>
          </a:ln>
        </p:spPr>
        <p:txBody>
          <a:bodyPr anchor="t" anchorCtr="0"/>
          <a:lstStyle/>
          <a:p>
            <a:endParaRPr lang="zh-CN" altLang="en-US" dirty="0">
              <a:latin typeface="Times New Roman" panose="02020603050405020304" charset="0"/>
              <a:ea typeface="微软雅黑" panose="020B0503020204020204" pitchFamily="34" charset="-122"/>
              <a:cs typeface="Times New Roman" panose="02020603050405020304" charset="0"/>
              <a:sym typeface="Century Gothic" panose="020B0502020202020204" pitchFamily="34" charset="0"/>
            </a:endParaRPr>
          </a:p>
        </p:txBody>
      </p:sp>
      <p:sp>
        <p:nvSpPr>
          <p:cNvPr id="14" name="等腰三角形 13"/>
          <p:cNvSpPr/>
          <p:nvPr/>
        </p:nvSpPr>
        <p:spPr bwMode="auto">
          <a:xfrm>
            <a:off x="959866" y="1196801"/>
            <a:ext cx="4949479" cy="4332288"/>
          </a:xfrm>
          <a:prstGeom prst="triangle">
            <a:avLst/>
          </a:prstGeom>
          <a:blipFill>
            <a:blip r:embed="rId3" cstate="print"/>
            <a:stretch>
              <a:fillRect/>
            </a:stretch>
          </a:blip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Century Gothic" panose="020B0502020202020204" pitchFamily="34" charset="0"/>
            </a:endParaRPr>
          </a:p>
        </p:txBody>
      </p:sp>
      <p:sp>
        <p:nvSpPr>
          <p:cNvPr id="15" name="等腰三角形 14"/>
          <p:cNvSpPr/>
          <p:nvPr/>
        </p:nvSpPr>
        <p:spPr bwMode="auto">
          <a:xfrm>
            <a:off x="1489883" y="3860626"/>
            <a:ext cx="2892883" cy="2533650"/>
          </a:xfrm>
          <a:prstGeom prst="triangle">
            <a:avLst/>
          </a:prstGeom>
          <a:solidFill>
            <a:srgbClr val="3399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Century Gothic" panose="020B0502020202020204" pitchFamily="34" charset="0"/>
            </a:endParaRPr>
          </a:p>
        </p:txBody>
      </p:sp>
      <p:sp>
        <p:nvSpPr>
          <p:cNvPr id="19" name="等腰三角形 18"/>
          <p:cNvSpPr/>
          <p:nvPr/>
        </p:nvSpPr>
        <p:spPr bwMode="auto">
          <a:xfrm rot="10800000">
            <a:off x="-160472" y="144288"/>
            <a:ext cx="3783122" cy="3311525"/>
          </a:xfrm>
          <a:prstGeom prst="triangle">
            <a:avLst/>
          </a:prstGeom>
          <a:solidFill>
            <a:srgbClr val="3399FF"/>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tx1"/>
              </a:solidFill>
              <a:effectLst/>
              <a:uLnTx/>
              <a:uFillTx/>
              <a:latin typeface="Times New Roman" panose="02020603050405020304" charset="0"/>
              <a:ea typeface="微软雅黑" panose="020B0503020204020204" pitchFamily="34" charset="-122"/>
              <a:cs typeface="Times New Roman" panose="02020603050405020304" charset="0"/>
              <a:sym typeface="Century Gothic" panose="020B0502020202020204" pitchFamily="34" charset="0"/>
            </a:endParaRPr>
          </a:p>
        </p:txBody>
      </p:sp>
      <p:sp>
        <p:nvSpPr>
          <p:cNvPr id="27" name="矩形 26"/>
          <p:cNvSpPr/>
          <p:nvPr/>
        </p:nvSpPr>
        <p:spPr>
          <a:xfrm>
            <a:off x="2495600" y="1484784"/>
            <a:ext cx="7620198" cy="2382191"/>
          </a:xfrm>
          <a:prstGeom prst="rect">
            <a:avLst/>
          </a:prstGeom>
        </p:spPr>
        <p:txBody>
          <a:bodyPr wrap="square">
            <a:spAutoFit/>
          </a:bodyPr>
          <a:lstStyle/>
          <a:p>
            <a:pPr marL="0" marR="0" lvl="0" indent="0" algn="ctr" defTabSz="914400" rtl="0" eaLnBrk="1" fontAlgn="base" latinLnBrk="0" hangingPunct="1">
              <a:lnSpc>
                <a:spcPct val="190000"/>
              </a:lnSpc>
              <a:spcBef>
                <a:spcPct val="0"/>
              </a:spcBef>
              <a:spcAft>
                <a:spcPct val="0"/>
              </a:spcAft>
              <a:buClrTx/>
              <a:buSzTx/>
              <a:buFont typeface="Arial" panose="020B0604020202020204" pitchFamily="34" charset="0"/>
              <a:buNone/>
              <a:defRPr/>
            </a:pPr>
            <a:r>
              <a:rPr lang="zh-CN" altLang="en-US" sz="4800" b="1" spc="80" dirty="0" smtClean="0">
                <a:solidFill>
                  <a:srgbClr val="0000FF"/>
                </a:solidFill>
                <a:latin typeface="Times New Roman" panose="02020603050405020304" charset="0"/>
                <a:ea typeface="+mn-ea"/>
                <a:cs typeface="Times New Roman" panose="02020603050405020304" charset="0"/>
                <a:sym typeface="Century Gothic" panose="020B0502020202020204" pitchFamily="34" charset="0"/>
              </a:rPr>
              <a:t>微</a:t>
            </a:r>
            <a:r>
              <a:rPr kumimoji="0" lang="zh-CN" sz="4800" b="1" i="0" u="none" strike="noStrike" kern="1200" cap="none" spc="80" normalizeH="0" baseline="0" noProof="0" dirty="0" smtClean="0">
                <a:ln>
                  <a:noFill/>
                </a:ln>
                <a:solidFill>
                  <a:srgbClr val="0000FF"/>
                </a:solidFill>
                <a:effectLst/>
                <a:uLnTx/>
                <a:uFillTx/>
                <a:latin typeface="Times New Roman" panose="02020603050405020304" charset="0"/>
                <a:ea typeface="+mn-ea"/>
                <a:cs typeface="Times New Roman" panose="02020603050405020304" charset="0"/>
                <a:sym typeface="Century Gothic" panose="020B0502020202020204" pitchFamily="34" charset="0"/>
              </a:rPr>
              <a:t>专题</a:t>
            </a:r>
            <a:r>
              <a:rPr kumimoji="0" lang="en-US" altLang="zh-CN" sz="4800" b="1" i="0" u="none" strike="noStrike" kern="1200" cap="none" spc="80" normalizeH="0" baseline="0" noProof="0" dirty="0" smtClean="0">
                <a:ln>
                  <a:noFill/>
                </a:ln>
                <a:solidFill>
                  <a:srgbClr val="0000FF"/>
                </a:solidFill>
                <a:effectLst/>
                <a:uLnTx/>
                <a:uFillTx/>
                <a:latin typeface="Times New Roman" panose="02020603050405020304" charset="0"/>
                <a:ea typeface="+mn-ea"/>
                <a:cs typeface="Times New Roman" panose="02020603050405020304" charset="0"/>
                <a:sym typeface="Century Gothic" panose="020B0502020202020204" pitchFamily="34" charset="0"/>
              </a:rPr>
              <a:t>3</a:t>
            </a:r>
            <a:endParaRPr kumimoji="0" lang="en-US" altLang="zh-CN" sz="4800" b="1" i="0" u="none" strike="noStrike" kern="1200" cap="none" spc="80" normalizeH="0" baseline="0" noProof="0" dirty="0">
              <a:ln>
                <a:noFill/>
              </a:ln>
              <a:solidFill>
                <a:srgbClr val="0000FF"/>
              </a:solidFill>
              <a:effectLst/>
              <a:uLnTx/>
              <a:uFillTx/>
              <a:latin typeface="Times New Roman" panose="02020603050405020304" charset="0"/>
              <a:ea typeface="+mn-ea"/>
              <a:cs typeface="Times New Roman" panose="02020603050405020304" charset="0"/>
              <a:sym typeface="Century Gothic" panose="020B0502020202020204" pitchFamily="34" charset="0"/>
            </a:endParaRPr>
          </a:p>
          <a:p>
            <a:pPr algn="dist">
              <a:lnSpc>
                <a:spcPct val="120000"/>
              </a:lnSpc>
            </a:pPr>
            <a:r>
              <a:rPr lang="zh-CN" altLang="en-US" sz="4800" b="1" dirty="0" smtClean="0">
                <a:solidFill>
                  <a:srgbClr val="0000FF"/>
                </a:solidFill>
              </a:rPr>
              <a:t>沉淀溶解平衡图像的分析</a:t>
            </a:r>
            <a:endParaRPr lang="zh-CN" altLang="en-US" sz="4800" b="1" dirty="0">
              <a:solidFill>
                <a:srgbClr val="0000FF"/>
              </a:solidFill>
            </a:endParaRPr>
          </a:p>
        </p:txBody>
      </p:sp>
    </p:spTree>
  </p:cSld>
  <p:clrMapOvr>
    <a:masterClrMapping/>
  </p:clrMapOvr>
  <p:transition spd="slow"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196752"/>
            <a:ext cx="11412000" cy="2862322"/>
          </a:xfrm>
          <a:prstGeom prst="rect">
            <a:avLst/>
          </a:prstGeom>
        </p:spPr>
        <p:txBody>
          <a:bodyPr wrap="square">
            <a:spAutoFit/>
          </a:bodyPr>
          <a:lstStyle/>
          <a:p>
            <a:pPr algn="just">
              <a:lnSpc>
                <a:spcPct val="150000"/>
              </a:lnSpc>
              <a:spcAft>
                <a:spcPts val="0"/>
              </a:spcAft>
            </a:pPr>
            <a:r>
              <a:rPr lang="en-US" altLang="zh-CN" sz="2400" b="1" kern="100" dirty="0">
                <a:solidFill>
                  <a:srgbClr val="0000FF"/>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在不同温度下的沉淀溶解平衡曲线如图所示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。下列说法不正确的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温度为</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i="1" kern="100" baseline="30000" dirty="0">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Z&gt;W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C.FeAsO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的溶解过程吸收能量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Z</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溶液升温一定可以得到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71010" name="Picture 2" descr="127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307688" y="1900392"/>
            <a:ext cx="3600938" cy="235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9"/>
          <p:cNvSpPr txBox="1"/>
          <p:nvPr/>
        </p:nvSpPr>
        <p:spPr>
          <a:xfrm>
            <a:off x="218723" y="335719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 xmlns:p14="http://schemas.microsoft.com/office/powerpoint/2010/main" val="131653644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476672"/>
            <a:ext cx="11412000" cy="2908489"/>
          </a:xfrm>
          <a:prstGeom prst="rect">
            <a:avLst/>
          </a:prstGeom>
        </p:spPr>
        <p:txBody>
          <a:bodyPr wrap="square">
            <a:spAutoFit/>
          </a:bodyPr>
          <a:lstStyle/>
          <a:p>
            <a:pPr algn="just">
              <a:lnSpc>
                <a:spcPct val="150000"/>
              </a:lnSpc>
              <a:spcAft>
                <a:spcPts val="0"/>
              </a:spcAft>
            </a:pPr>
            <a:r>
              <a:rPr lang="zh-CN" altLang="en-US" sz="26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任务</a:t>
            </a:r>
            <a:r>
              <a:rPr lang="zh-CN" altLang="zh-CN" sz="26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三</a:t>
            </a:r>
            <a:r>
              <a:rPr lang="zh-CN" altLang="zh-CN" sz="26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沉淀滴定曲线</a:t>
            </a:r>
            <a:endParaRPr lang="zh-CN" altLang="zh-CN" sz="2600" kern="100" dirty="0">
              <a:solidFill>
                <a:srgbClr val="0000FF"/>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图像举例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沉淀滴定曲线是沉淀滴定过程中构成难溶电解质的离子浓度与滴定剂加入量之间的关系曲线。用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0.100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AgNO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溶液滴定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50.0 mL 0.050 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含</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溶液的滴定曲线如图所示：</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2034" name="Picture 2" descr="127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054232" y="3032588"/>
            <a:ext cx="4083537" cy="3248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95833061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836712"/>
            <a:ext cx="11412000" cy="113107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根据曲线数据计算可知</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的数量级为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2" descr="127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004782" y="569063"/>
            <a:ext cx="3639158" cy="2894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p:nvSpPr>
        <p:spPr>
          <a:xfrm>
            <a:off x="6672064" y="1480162"/>
            <a:ext cx="902811"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10</a:t>
            </a:r>
            <a:r>
              <a:rPr lang="zh-CN" altLang="zh-CN" sz="2400" kern="100" baseline="30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solidFill>
                  <a:srgbClr val="C00000"/>
                </a:solidFill>
                <a:latin typeface="Times New Roman" panose="02020603050405020304" pitchFamily="18" charset="0"/>
                <a:ea typeface="微软雅黑" panose="020B0503020204020204" pitchFamily="34" charset="-122"/>
              </a:rPr>
              <a:t>10</a:t>
            </a:r>
            <a:endParaRPr lang="zh-CN" altLang="en-US" dirty="0"/>
          </a:p>
        </p:txBody>
      </p:sp>
      <p:grpSp>
        <p:nvGrpSpPr>
          <p:cNvPr id="10" name="组合 9">
            <a:extLst>
              <a:ext uri="{FF2B5EF4-FFF2-40B4-BE49-F238E27FC236}">
                <a16:creationId xmlns:a16="http://schemas.microsoft.com/office/drawing/2014/main" xmlns="" id="{574E7DD6-E482-894D-9E46-D2B62C9ED9EC}"/>
              </a:ext>
            </a:extLst>
          </p:cNvPr>
          <p:cNvGrpSpPr/>
          <p:nvPr/>
        </p:nvGrpSpPr>
        <p:grpSpPr>
          <a:xfrm>
            <a:off x="516000" y="3645024"/>
            <a:ext cx="11160000" cy="2304256"/>
            <a:chOff x="792914" y="3925222"/>
            <a:chExt cx="11160000" cy="2304256"/>
          </a:xfrm>
        </p:grpSpPr>
        <p:sp>
          <p:nvSpPr>
            <p:cNvPr id="12" name="圆角矩形 11">
              <a:extLst>
                <a:ext uri="{FF2B5EF4-FFF2-40B4-BE49-F238E27FC236}">
                  <a16:creationId xmlns:a16="http://schemas.microsoft.com/office/drawing/2014/main" xmlns="" id="{E0791A29-2CB4-2744-96C1-EA2037B165CE}"/>
                </a:ext>
              </a:extLst>
            </p:cNvPr>
            <p:cNvSpPr/>
            <p:nvPr/>
          </p:nvSpPr>
          <p:spPr>
            <a:xfrm>
              <a:off x="792914" y="4038112"/>
              <a:ext cx="11160000" cy="219136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3" name="矩形 1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5" name="对象 14"/>
          <p:cNvGraphicFramePr>
            <a:graphicFrameLocks noChangeAspect="1"/>
          </p:cNvGraphicFramePr>
          <p:nvPr>
            <p:extLst>
              <p:ext uri="{D42A27DB-BD31-4B8C-83A1-F6EECF244321}">
                <p14:modId xmlns="" xmlns:p14="http://schemas.microsoft.com/office/powerpoint/2010/main" val="941223229"/>
              </p:ext>
            </p:extLst>
          </p:nvPr>
        </p:nvGraphicFramePr>
        <p:xfrm>
          <a:off x="785813" y="4005064"/>
          <a:ext cx="10590212" cy="1887538"/>
        </p:xfrm>
        <a:graphic>
          <a:graphicData uri="http://schemas.openxmlformats.org/presentationml/2006/ole">
            <p:oleObj spid="_x0000_s173074" name="文档" r:id="rId4" imgW="10711199" imgH="1901765" progId="">
              <p:embed/>
            </p:oleObj>
          </a:graphicData>
        </a:graphic>
      </p:graphicFrame>
    </p:spTree>
    <p:extLst>
      <p:ext uri="{BB962C8B-B14F-4D97-AF65-F5344CB8AC3E}">
        <p14:creationId xmlns="" xmlns:p14="http://schemas.microsoft.com/office/powerpoint/2010/main" val="209845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par>
                                <p:cTn id="13" presetID="3" presetClass="entr" presetSubtype="1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692696"/>
            <a:ext cx="7506200"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滴定终点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点为饱和</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相同实验条件下，若改为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0.040 0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，反应终点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方向移动。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2" descr="127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162842" y="692696"/>
            <a:ext cx="3639158" cy="28947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矩形 3"/>
          <p:cNvSpPr/>
          <p:nvPr/>
        </p:nvSpPr>
        <p:spPr>
          <a:xfrm>
            <a:off x="6096000" y="816329"/>
            <a:ext cx="492443"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dirty="0"/>
          </a:p>
        </p:txBody>
      </p:sp>
      <p:sp>
        <p:nvSpPr>
          <p:cNvPr id="6" name="矩形 5"/>
          <p:cNvSpPr/>
          <p:nvPr/>
        </p:nvSpPr>
        <p:spPr>
          <a:xfrm>
            <a:off x="1740684" y="2426632"/>
            <a:ext cx="320922" cy="461665"/>
          </a:xfrm>
          <a:prstGeom prst="rect">
            <a:avLst/>
          </a:prstGeom>
        </p:spPr>
        <p:txBody>
          <a:bodyPr wrap="none">
            <a:spAutoFit/>
          </a:bodyPr>
          <a:lstStyle/>
          <a:p>
            <a:r>
              <a:rPr lang="en-US" altLang="zh-CN" sz="2400" kern="100" dirty="0">
                <a:solidFill>
                  <a:srgbClr val="C00000"/>
                </a:solidFill>
                <a:latin typeface="Times New Roman" panose="02020603050405020304" pitchFamily="18" charset="0"/>
                <a:ea typeface="微软雅黑" panose="020B0503020204020204" pitchFamily="34" charset="-122"/>
              </a:rPr>
              <a:t>a</a:t>
            </a:r>
            <a:endParaRPr lang="zh-CN" altLang="en-US" dirty="0"/>
          </a:p>
        </p:txBody>
      </p:sp>
      <p:grpSp>
        <p:nvGrpSpPr>
          <p:cNvPr id="8" name="组合 7">
            <a:extLst>
              <a:ext uri="{FF2B5EF4-FFF2-40B4-BE49-F238E27FC236}">
                <a16:creationId xmlns:a16="http://schemas.microsoft.com/office/drawing/2014/main" xmlns="" id="{574E7DD6-E482-894D-9E46-D2B62C9ED9EC}"/>
              </a:ext>
            </a:extLst>
          </p:cNvPr>
          <p:cNvGrpSpPr/>
          <p:nvPr/>
        </p:nvGrpSpPr>
        <p:grpSpPr>
          <a:xfrm>
            <a:off x="516000" y="3912673"/>
            <a:ext cx="11160000" cy="1944216"/>
            <a:chOff x="792914" y="3925222"/>
            <a:chExt cx="11160000" cy="1944216"/>
          </a:xfrm>
        </p:grpSpPr>
        <p:sp>
          <p:nvSpPr>
            <p:cNvPr id="9" name="圆角矩形 8">
              <a:extLst>
                <a:ext uri="{FF2B5EF4-FFF2-40B4-BE49-F238E27FC236}">
                  <a16:creationId xmlns:a16="http://schemas.microsoft.com/office/drawing/2014/main" xmlns="" id="{E0791A29-2CB4-2744-96C1-EA2037B165CE}"/>
                </a:ext>
              </a:extLst>
            </p:cNvPr>
            <p:cNvSpPr/>
            <p:nvPr/>
          </p:nvSpPr>
          <p:spPr>
            <a:xfrm>
              <a:off x="792914" y="4038112"/>
              <a:ext cx="11160000" cy="1831326"/>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10" name="矩形 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文本框 1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13" name="对象 12"/>
          <p:cNvGraphicFramePr>
            <a:graphicFrameLocks noChangeAspect="1"/>
          </p:cNvGraphicFramePr>
          <p:nvPr>
            <p:extLst>
              <p:ext uri="{D42A27DB-BD31-4B8C-83A1-F6EECF244321}">
                <p14:modId xmlns="" xmlns:p14="http://schemas.microsoft.com/office/powerpoint/2010/main" val="2890061569"/>
              </p:ext>
            </p:extLst>
          </p:nvPr>
        </p:nvGraphicFramePr>
        <p:xfrm>
          <a:off x="850107" y="4327303"/>
          <a:ext cx="10491787" cy="1416050"/>
        </p:xfrm>
        <a:graphic>
          <a:graphicData uri="http://schemas.openxmlformats.org/presentationml/2006/ole">
            <p:oleObj spid="_x0000_s174096" name="文档" r:id="rId4" imgW="10598832" imgH="1433423" progId="">
              <p:embed/>
            </p:oleObj>
          </a:graphicData>
        </a:graphic>
      </p:graphicFrame>
    </p:spTree>
    <p:extLst>
      <p:ext uri="{BB962C8B-B14F-4D97-AF65-F5344CB8AC3E}">
        <p14:creationId xmlns="" xmlns:p14="http://schemas.microsoft.com/office/powerpoint/2010/main" val="197159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052736"/>
            <a:ext cx="7290176"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相同实验条件下，若改为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0.050 0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，反应终点</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方向移动。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2" descr="127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966470" y="784445"/>
            <a:ext cx="3712306" cy="29529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矩形 4"/>
          <p:cNvSpPr/>
          <p:nvPr/>
        </p:nvSpPr>
        <p:spPr>
          <a:xfrm>
            <a:off x="1958440" y="1566786"/>
            <a:ext cx="338554" cy="646331"/>
          </a:xfrm>
          <a:prstGeom prst="rect">
            <a:avLst/>
          </a:prstGeom>
        </p:spPr>
        <p:txBody>
          <a:bodyPr wrap="none">
            <a:spAutoFit/>
          </a:bodyPr>
          <a:lstStyle/>
          <a:p>
            <a:pPr algn="just">
              <a:lnSpc>
                <a:spcPct val="150000"/>
              </a:lnSpc>
              <a:spcAft>
                <a:spcPts val="0"/>
              </a:spcAft>
            </a:pPr>
            <a:r>
              <a:rPr lang="en-US" altLang="zh-CN" sz="24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grpSp>
        <p:nvGrpSpPr>
          <p:cNvPr id="6" name="组合 5">
            <a:extLst>
              <a:ext uri="{FF2B5EF4-FFF2-40B4-BE49-F238E27FC236}">
                <a16:creationId xmlns:a16="http://schemas.microsoft.com/office/drawing/2014/main" xmlns="" id="{574E7DD6-E482-894D-9E46-D2B62C9ED9EC}"/>
              </a:ext>
            </a:extLst>
          </p:cNvPr>
          <p:cNvGrpSpPr/>
          <p:nvPr/>
        </p:nvGrpSpPr>
        <p:grpSpPr>
          <a:xfrm>
            <a:off x="516000" y="3789040"/>
            <a:ext cx="11160000" cy="2160240"/>
            <a:chOff x="792914" y="3925222"/>
            <a:chExt cx="11160000" cy="2160240"/>
          </a:xfrm>
        </p:grpSpPr>
        <p:sp>
          <p:nvSpPr>
            <p:cNvPr id="7" name="圆角矩形 6">
              <a:extLst>
                <a:ext uri="{FF2B5EF4-FFF2-40B4-BE49-F238E27FC236}">
                  <a16:creationId xmlns:a16="http://schemas.microsoft.com/office/drawing/2014/main" xmlns="" id="{E0791A29-2CB4-2744-96C1-EA2037B165CE}"/>
                </a:ext>
              </a:extLst>
            </p:cNvPr>
            <p:cNvSpPr/>
            <p:nvPr/>
          </p:nvSpPr>
          <p:spPr>
            <a:xfrm>
              <a:off x="792914" y="4038112"/>
              <a:ext cx="11160000" cy="2047350"/>
            </a:xfrm>
            <a:prstGeom prst="roundRect">
              <a:avLst>
                <a:gd name="adj" fmla="val 39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8" name="矩形 7">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文本框 8">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10" name="矩形 9"/>
          <p:cNvSpPr/>
          <p:nvPr/>
        </p:nvSpPr>
        <p:spPr>
          <a:xfrm>
            <a:off x="661178" y="4062268"/>
            <a:ext cx="10907430" cy="1667764"/>
          </a:xfrm>
          <a:prstGeom prst="rect">
            <a:avLst/>
          </a:prstGeom>
        </p:spPr>
        <p:txBody>
          <a:bodyPr>
            <a:spAutoFit/>
          </a:bodyPr>
          <a:lstStyle/>
          <a:p>
            <a:pPr algn="just">
              <a:lnSpc>
                <a:spcPct val="150000"/>
              </a:lnSpc>
              <a:spcAft>
                <a:spcPts val="0"/>
              </a:spcAft>
            </a:pP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相同实验条件下，沉淀相同量的</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spc="-6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Br</a:t>
            </a:r>
            <a:r>
              <a:rPr lang="zh-CN" altLang="zh-CN" sz="2400" kern="100" spc="-6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消耗的</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AgNO</a:t>
            </a:r>
            <a:r>
              <a:rPr lang="en-US" altLang="zh-CN" sz="2400" kern="100" spc="-6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的量相同，由于</a:t>
            </a:r>
            <a:r>
              <a:rPr lang="en-US" altLang="zh-CN" sz="2400" i="1" kern="100" spc="-6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6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AgBr</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)&lt;</a:t>
            </a:r>
          </a:p>
          <a:p>
            <a:pPr algn="just">
              <a:lnSpc>
                <a:spcPct val="150000"/>
              </a:lnSpc>
              <a:spcAft>
                <a:spcPts val="0"/>
              </a:spcAft>
            </a:pPr>
            <a:r>
              <a:rPr lang="en-US" altLang="zh-CN" sz="2400" i="1" kern="100" dirty="0" err="1" smtClean="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smtClean="0">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smtClean="0">
                <a:latin typeface="Times New Roman" panose="02020603050405020304" pitchFamily="18" charset="0"/>
                <a:ea typeface="宋体" panose="02010600030101010101" pitchFamily="2" charset="-122"/>
                <a:cs typeface="Courier New" panose="02070309020205020404" pitchFamily="49" charset="0"/>
              </a:rPr>
              <a:t>AgCl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，当滴加相同量的</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(Br</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，故反应终点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方向移动。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 xmlns:p14="http://schemas.microsoft.com/office/powerpoint/2010/main" val="10730769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32940" y="1208941"/>
            <a:ext cx="11526120" cy="4524315"/>
          </a:xfrm>
          <a:prstGeom prst="rect">
            <a:avLst/>
          </a:prstGeom>
        </p:spPr>
        <p:txBody>
          <a:bodyPr wrap="square">
            <a:spAutoFit/>
          </a:bodyPr>
          <a:lstStyle/>
          <a:p>
            <a:pPr algn="just">
              <a:lnSpc>
                <a:spcPct val="150000"/>
              </a:lnSpc>
              <a:spcAft>
                <a:spcPts val="0"/>
              </a:spcAft>
            </a:pPr>
            <a:r>
              <a:rPr lang="en-US" altLang="zh-CN" sz="2400" b="1" kern="100" spc="-100" dirty="0">
                <a:solidFill>
                  <a:srgbClr val="0000FF"/>
                </a:solidFill>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sz="2400" kern="100" spc="-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时，用</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0.100 0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spc="-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sz="2400" kern="100" spc="-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溶液分别滴定体积均</a:t>
            </a:r>
            <a:r>
              <a:rPr lang="zh-CN" altLang="zh-CN" sz="2400" kern="100" spc="-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i="1" kern="100" spc="-100" dirty="0" smtClean="0">
                <a:latin typeface="Times New Roman" panose="02020603050405020304" pitchFamily="18" charset="0"/>
                <a:ea typeface="Times New Roman" panose="02020603050405020304" pitchFamily="18" charset="0"/>
                <a:cs typeface="Times New Roman" panose="02020603050405020304" pitchFamily="18" charset="0"/>
              </a:rPr>
              <a:t>V</a:t>
            </a:r>
            <a:r>
              <a:rPr lang="en-US" altLang="zh-CN" sz="2400" kern="100" spc="-100" baseline="-25000" dirty="0" smtClean="0">
                <a:latin typeface="Times New Roman" panose="02020603050405020304" pitchFamily="18" charset="0"/>
                <a:ea typeface="Times New Roman" panose="02020603050405020304" pitchFamily="18" charset="0"/>
                <a:cs typeface="Times New Roman" panose="02020603050405020304" pitchFamily="18" charset="0"/>
              </a:rPr>
              <a:t>0</a:t>
            </a:r>
            <a:r>
              <a:rPr lang="en-US" altLang="zh-CN" sz="2400" kern="100" spc="-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altLang="zh-CN" sz="2400" kern="100" spc="-100" dirty="0">
                <a:latin typeface="Times New Roman" panose="02020603050405020304" pitchFamily="18" charset="0"/>
                <a:ea typeface="Times New Roman" panose="02020603050405020304" pitchFamily="18" charset="0"/>
                <a:cs typeface="Times New Roman" panose="02020603050405020304" pitchFamily="18" charset="0"/>
              </a:rPr>
              <a:t>mL</a:t>
            </a:r>
            <a:r>
              <a:rPr lang="zh-CN" altLang="zh-CN" sz="2400" kern="100" spc="-100" dirty="0">
                <a:latin typeface="Times New Roman" panose="02020603050405020304" pitchFamily="18" charset="0"/>
                <a:ea typeface="微软雅黑" panose="020B0503020204020204" pitchFamily="34" charset="-122"/>
                <a:cs typeface="Times New Roman" panose="02020603050405020304" pitchFamily="18" charset="0"/>
              </a:rPr>
              <a:t>且浓度均为</a:t>
            </a:r>
            <a:r>
              <a:rPr lang="en-US" altLang="zh-CN" sz="2400" kern="100" spc="-100" dirty="0">
                <a:latin typeface="Times New Roman" panose="02020603050405020304" pitchFamily="18" charset="0"/>
                <a:ea typeface="微软雅黑" panose="020B0503020204020204" pitchFamily="34" charset="-122"/>
                <a:cs typeface="Courier New" panose="02070309020205020404" pitchFamily="49" charset="0"/>
              </a:rPr>
              <a:t> 0.100 0 </a:t>
            </a:r>
            <a:r>
              <a:rPr lang="en-US" altLang="zh-CN" sz="2400" kern="100" spc="-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sz="2400" kern="100" spc="-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sz="2400" kern="100" spc="-40" dirty="0" smtClean="0">
                <a:latin typeface="Times New Roman" panose="02020603050405020304" pitchFamily="18" charset="0"/>
                <a:ea typeface="微软雅黑" panose="020B0503020204020204" pitchFamily="34" charset="-122"/>
                <a:cs typeface="Courier New" panose="02070309020205020404" pitchFamily="49" charset="0"/>
              </a:rPr>
              <a:t>L</a:t>
            </a:r>
            <a:r>
              <a:rPr lang="zh-CN" altLang="zh-CN" sz="2400" kern="100" spc="-4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spc="-4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KBr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及</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溶液，其滴定曲线如图</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AgBr</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及</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溶度积常数依次</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1.8</a:t>
            </a:r>
            <a:r>
              <a:rPr lang="en-US" altLang="zh-CN" sz="2400" kern="100" dirty="0" smtClean="0">
                <a:latin typeface="宋体" panose="02010600030101010101" pitchFamily="2" charset="-122"/>
                <a:ea typeface="微软雅黑" panose="020B0503020204020204" pitchFamily="34" charset="-122"/>
                <a:cs typeface="Times New Roman" panose="02020603050405020304" pitchFamily="18" charset="0"/>
              </a:rPr>
              <a:t>×</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17</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45.00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滴定曲线</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表示</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的滴定曲线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滴定</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时，可加入少量的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KI</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作指示剂</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溶液滴定至</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60.00 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时，溶液中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p>
        </p:txBody>
      </p:sp>
      <p:sp>
        <p:nvSpPr>
          <p:cNvPr id="8" name="TextBox 9"/>
          <p:cNvSpPr txBox="1"/>
          <p:nvPr/>
        </p:nvSpPr>
        <p:spPr>
          <a:xfrm>
            <a:off x="164133" y="499575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54627" name="Picture 3" descr="127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555495" y="2077882"/>
            <a:ext cx="3082370" cy="2802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矩形 8"/>
          <p:cNvSpPr/>
          <p:nvPr/>
        </p:nvSpPr>
        <p:spPr>
          <a:xfrm>
            <a:off x="263352" y="548680"/>
            <a:ext cx="5724644" cy="584775"/>
          </a:xfrm>
          <a:prstGeom prst="rect">
            <a:avLst/>
          </a:prstGeom>
        </p:spPr>
        <p:txBody>
          <a:bodyPr wrap="none">
            <a:spAutoFit/>
          </a:bodyPr>
          <a:lstStyle/>
          <a:p>
            <a:r>
              <a:rPr lang="zh-CN" altLang="en-US"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课堂评价</a:t>
            </a:r>
            <a:r>
              <a:rPr lang="en-US" altLang="zh-CN"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3</a:t>
            </a:r>
            <a:r>
              <a:rPr lang="zh-CN" altLang="en-US"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：对数体积平衡曲线</a:t>
            </a:r>
            <a:endParaRPr lang="zh-CN" altLang="en-US" sz="3200" b="1" dirty="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Tree>
    <p:extLst>
      <p:ext uri="{BB962C8B-B14F-4D97-AF65-F5344CB8AC3E}">
        <p14:creationId xmlns="" xmlns:p14="http://schemas.microsoft.com/office/powerpoint/2010/main" val="251955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620688"/>
            <a:ext cx="11412000" cy="5078313"/>
          </a:xfrm>
          <a:prstGeom prst="rect">
            <a:avLst/>
          </a:prstGeom>
        </p:spPr>
        <p:txBody>
          <a:bodyPr wrap="square">
            <a:spAutoFit/>
          </a:bodyPr>
          <a:lstStyle/>
          <a:p>
            <a:pPr algn="just">
              <a:lnSpc>
                <a:spcPct val="150000"/>
              </a:lnSpc>
              <a:spcAft>
                <a:spcPts val="0"/>
              </a:spcAft>
            </a:pPr>
            <a:r>
              <a:rPr lang="en-US" altLang="zh-CN" sz="2400" b="1" kern="100" dirty="0">
                <a:solidFill>
                  <a:srgbClr val="0000FF"/>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b="1" kern="100" dirty="0">
                <a:solidFill>
                  <a:srgbClr val="0000FF"/>
                </a:solidFill>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sz="2400" b="1" kern="100" dirty="0">
                <a:solidFill>
                  <a:srgbClr val="0000FF"/>
                </a:solidFill>
                <a:latin typeface="Times New Roman" panose="02020603050405020304" pitchFamily="18" charset="0"/>
                <a:ea typeface="楷体_GB2312" panose="02010609030101010101" pitchFamily="49" charset="-122"/>
                <a:cs typeface="Times New Roman" panose="02020603050405020304" pitchFamily="18" charset="0"/>
              </a:rPr>
              <a:t>湖南，</a:t>
            </a:r>
            <a:r>
              <a:rPr lang="en-US" altLang="zh-CN" sz="2400" b="1" kern="100" dirty="0">
                <a:solidFill>
                  <a:srgbClr val="0000FF"/>
                </a:solidFill>
                <a:latin typeface="Times New Roman" panose="02020603050405020304" pitchFamily="18" charset="0"/>
                <a:ea typeface="楷体_GB2312" panose="02010609030101010101" pitchFamily="49"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室温时，用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0.100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的标准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溶液滴定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15.00 mL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浓度相等的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混合溶液，通过电位滴定法获得</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的关系曲线如图所示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忽略沉淀对离子的吸附作用。若溶液中离子浓度小于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时，认为该离子沉淀完全。</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1.8</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AgBr</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5.4</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AgI</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8.5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17</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点：有白色沉淀生成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原溶液中</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的浓度为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0.100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当</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沉淀完全时，已经有部分</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沉淀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(Br</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(I</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76130" name="Picture 2" descr="127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209525" y="3022640"/>
            <a:ext cx="4255604" cy="24371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9"/>
          <p:cNvSpPr txBox="1"/>
          <p:nvPr/>
        </p:nvSpPr>
        <p:spPr>
          <a:xfrm>
            <a:off x="227432" y="441048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 xmlns:p14="http://schemas.microsoft.com/office/powerpoint/2010/main" val="19078919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03500"/>
            <a:ext cx="11412000" cy="1800493"/>
          </a:xfrm>
          <a:prstGeom prst="rect">
            <a:avLst/>
          </a:prstGeom>
        </p:spPr>
        <p:txBody>
          <a:bodyPr wrap="square">
            <a:spAutoFit/>
          </a:bodyPr>
          <a:lstStyle/>
          <a:p>
            <a:pPr algn="just">
              <a:lnSpc>
                <a:spcPct val="150000"/>
              </a:lnSpc>
              <a:spcAft>
                <a:spcPts val="0"/>
              </a:spcAft>
            </a:pPr>
            <a:r>
              <a:rPr lang="zh-CN" altLang="en-US" sz="26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任务</a:t>
            </a:r>
            <a:r>
              <a:rPr lang="zh-CN" altLang="zh-CN" sz="26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四</a:t>
            </a:r>
            <a:r>
              <a:rPr lang="zh-CN" altLang="zh-CN" sz="26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对数曲线</a:t>
            </a:r>
            <a:endParaRPr lang="zh-CN" altLang="zh-CN" sz="2600" kern="100" dirty="0">
              <a:solidFill>
                <a:srgbClr val="0000FF"/>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曲线：横、纵坐标分别为阳离子或阴离子的对数。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图像举例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8178" name="Picture 2" descr="127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873326" y="1698604"/>
            <a:ext cx="4102101" cy="2394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矩形 4"/>
          <p:cNvSpPr/>
          <p:nvPr/>
        </p:nvSpPr>
        <p:spPr>
          <a:xfrm>
            <a:off x="390000" y="3869757"/>
            <a:ext cx="11412000" cy="279307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曲线上各点的意义：每条曲线上任一点都表示饱和溶液；曲线上方的任一点均表示过饱和溶液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；曲线下方的任一点均表示不饱和溶液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点对于</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ZnS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ZnS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，为不饱和溶液；</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点对于</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CuS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CuS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，为过饱和溶液。</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比较</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大小：</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ZnS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)&gt;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CuS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 xmlns:p14="http://schemas.microsoft.com/office/powerpoint/2010/main" val="97568966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10259"/>
            <a:ext cx="11412000" cy="1200329"/>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负对数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(R</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曲线：横、纵坐标分别为阳离子或阴离子的负对数。</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图像</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举例</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4"/>
          <p:cNvSpPr/>
          <p:nvPr/>
        </p:nvSpPr>
        <p:spPr>
          <a:xfrm>
            <a:off x="390000" y="3315917"/>
            <a:ext cx="11412000"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MnCO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依次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增大</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减小</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②</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点可表示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MnCO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饱和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不饱和</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(Mn</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a:t>
            </a: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填</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大于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等于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小于</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③</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点可表示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溶液，且</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)________</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④</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点可表示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MgCO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_________</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溶液，且</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)_______</a:t>
            </a:r>
            <a:r>
              <a:rPr lang="en-US" altLang="zh-CN" sz="2400" i="1" kern="100" dirty="0" smtClean="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9202" name="Picture 2" descr="127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409167" y="849837"/>
            <a:ext cx="5373666" cy="278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 xmlns:p14="http://schemas.microsoft.com/office/powerpoint/2010/main" val="1198909639"/>
              </p:ext>
            </p:extLst>
          </p:nvPr>
        </p:nvGraphicFramePr>
        <p:xfrm>
          <a:off x="6107501" y="4995076"/>
          <a:ext cx="1268413" cy="766763"/>
        </p:xfrm>
        <a:graphic>
          <a:graphicData uri="http://schemas.openxmlformats.org/presentationml/2006/ole">
            <p:oleObj spid="_x0000_s179244" name="文档" r:id="rId4" imgW="1274802" imgH="771268" progId="">
              <p:embed/>
            </p:oleObj>
          </a:graphicData>
        </a:graphic>
      </p:graphicFrame>
      <p:sp>
        <p:nvSpPr>
          <p:cNvPr id="2" name="矩形 1"/>
          <p:cNvSpPr/>
          <p:nvPr/>
        </p:nvSpPr>
        <p:spPr>
          <a:xfrm>
            <a:off x="7193538" y="6129314"/>
            <a:ext cx="800219" cy="461665"/>
          </a:xfrm>
          <a:prstGeom prst="rect">
            <a:avLst/>
          </a:prstGeom>
        </p:spPr>
        <p:txBody>
          <a:bodyPr wrap="none">
            <a:spAutoFit/>
          </a:bodyPr>
          <a:lstStyle/>
          <a:p>
            <a:r>
              <a:rPr lang="zh-CN" altLang="zh-CN" sz="24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小于</a:t>
            </a:r>
            <a:endParaRPr lang="zh-CN" altLang="en-US" sz="2400" dirty="0"/>
          </a:p>
        </p:txBody>
      </p:sp>
      <p:sp>
        <p:nvSpPr>
          <p:cNvPr id="7" name="矩形 6"/>
          <p:cNvSpPr/>
          <p:nvPr/>
        </p:nvSpPr>
        <p:spPr>
          <a:xfrm>
            <a:off x="5528645" y="394695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减小</a:t>
            </a:r>
            <a:endParaRPr lang="zh-CN" altLang="en-US" dirty="0"/>
          </a:p>
        </p:txBody>
      </p:sp>
      <p:sp>
        <p:nvSpPr>
          <p:cNvPr id="9" name="矩形 8"/>
          <p:cNvSpPr/>
          <p:nvPr/>
        </p:nvSpPr>
        <p:spPr>
          <a:xfrm>
            <a:off x="3449122" y="4485329"/>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饱和</a:t>
            </a:r>
            <a:endParaRPr lang="zh-CN" altLang="en-US" dirty="0"/>
          </a:p>
        </p:txBody>
      </p:sp>
      <p:sp>
        <p:nvSpPr>
          <p:cNvPr id="11" name="矩形 10"/>
          <p:cNvSpPr/>
          <p:nvPr/>
        </p:nvSpPr>
        <p:spPr>
          <a:xfrm>
            <a:off x="10831110" y="448335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等于</a:t>
            </a:r>
            <a:endParaRPr lang="zh-CN" altLang="en-US" dirty="0"/>
          </a:p>
        </p:txBody>
      </p:sp>
      <p:sp>
        <p:nvSpPr>
          <p:cNvPr id="13" name="矩形 12"/>
          <p:cNvSpPr/>
          <p:nvPr/>
        </p:nvSpPr>
        <p:spPr>
          <a:xfrm>
            <a:off x="3495003" y="5573872"/>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饱和</a:t>
            </a:r>
            <a:endParaRPr lang="zh-CN" altLang="en-US" dirty="0"/>
          </a:p>
        </p:txBody>
      </p:sp>
      <p:sp>
        <p:nvSpPr>
          <p:cNvPr id="15" name="矩形 14"/>
          <p:cNvSpPr/>
          <p:nvPr/>
        </p:nvSpPr>
        <p:spPr>
          <a:xfrm>
            <a:off x="6982697" y="5591576"/>
            <a:ext cx="800219"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大于</a:t>
            </a:r>
            <a:endParaRPr lang="zh-CN" altLang="en-US" dirty="0"/>
          </a:p>
        </p:txBody>
      </p:sp>
      <p:sp>
        <p:nvSpPr>
          <p:cNvPr id="17" name="矩形 16"/>
          <p:cNvSpPr/>
          <p:nvPr/>
        </p:nvSpPr>
        <p:spPr>
          <a:xfrm>
            <a:off x="3556553" y="6113050"/>
            <a:ext cx="1107996" cy="461665"/>
          </a:xfrm>
          <a:prstGeom prst="rect">
            <a:avLst/>
          </a:prstGeom>
        </p:spPr>
        <p:txBody>
          <a:bodyPr wrap="none">
            <a:spAutoFit/>
          </a:bodyPr>
          <a:lstStyle/>
          <a:p>
            <a:r>
              <a:rPr lang="zh-CN" altLang="zh-CN" sz="24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不饱和</a:t>
            </a:r>
            <a:endParaRPr lang="zh-CN" altLang="en-US" dirty="0"/>
          </a:p>
        </p:txBody>
      </p:sp>
      <p:graphicFrame>
        <p:nvGraphicFramePr>
          <p:cNvPr id="20" name="对象 19"/>
          <p:cNvGraphicFramePr>
            <a:graphicFrameLocks noChangeAspect="1"/>
          </p:cNvGraphicFramePr>
          <p:nvPr>
            <p:extLst>
              <p:ext uri="{D42A27DB-BD31-4B8C-83A1-F6EECF244321}">
                <p14:modId xmlns="" xmlns:p14="http://schemas.microsoft.com/office/powerpoint/2010/main" val="3256768179"/>
              </p:ext>
            </p:extLst>
          </p:nvPr>
        </p:nvGraphicFramePr>
        <p:xfrm>
          <a:off x="8211963" y="5556454"/>
          <a:ext cx="1268413" cy="766763"/>
        </p:xfrm>
        <a:graphic>
          <a:graphicData uri="http://schemas.openxmlformats.org/presentationml/2006/ole">
            <p:oleObj spid="_x0000_s179245" name="文档" r:id="rId5" imgW="1274802" imgH="771268" progId="">
              <p:embed/>
            </p:oleObj>
          </a:graphicData>
        </a:graphic>
      </p:graphicFrame>
      <p:graphicFrame>
        <p:nvGraphicFramePr>
          <p:cNvPr id="21" name="对象 20"/>
          <p:cNvGraphicFramePr>
            <a:graphicFrameLocks noChangeAspect="1"/>
          </p:cNvGraphicFramePr>
          <p:nvPr>
            <p:extLst>
              <p:ext uri="{D42A27DB-BD31-4B8C-83A1-F6EECF244321}">
                <p14:modId xmlns="" xmlns:p14="http://schemas.microsoft.com/office/powerpoint/2010/main" val="2633040686"/>
              </p:ext>
            </p:extLst>
          </p:nvPr>
        </p:nvGraphicFramePr>
        <p:xfrm>
          <a:off x="8336957" y="6105813"/>
          <a:ext cx="1268413" cy="766763"/>
        </p:xfrm>
        <a:graphic>
          <a:graphicData uri="http://schemas.openxmlformats.org/presentationml/2006/ole">
            <p:oleObj spid="_x0000_s179246" name="文档" r:id="rId6" imgW="1274802" imgH="771268" progId="">
              <p:embed/>
            </p:oleObj>
          </a:graphicData>
        </a:graphic>
      </p:graphicFrame>
    </p:spTree>
    <p:extLst>
      <p:ext uri="{BB962C8B-B14F-4D97-AF65-F5344CB8AC3E}">
        <p14:creationId xmlns="" xmlns:p14="http://schemas.microsoft.com/office/powerpoint/2010/main" val="371215498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linds(horizont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linds(horizontal)">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P spid="11" grpId="0"/>
      <p:bldP spid="13"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364575"/>
            <a:ext cx="11412000" cy="4455066"/>
          </a:xfrm>
          <a:prstGeom prst="rect">
            <a:avLst/>
          </a:prstGeom>
        </p:spPr>
        <p:txBody>
          <a:bodyPr wrap="square">
            <a:spAutoFit/>
          </a:bodyPr>
          <a:lstStyle/>
          <a:p>
            <a:pPr algn="just">
              <a:lnSpc>
                <a:spcPct val="150000"/>
              </a:lnSpc>
              <a:spcAft>
                <a:spcPts val="0"/>
              </a:spcAft>
            </a:pPr>
            <a:r>
              <a:rPr lang="en-US" altLang="zh-CN" sz="2400" b="1" kern="100" dirty="0">
                <a:solidFill>
                  <a:srgbClr val="0000FF"/>
                </a:solidFill>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b="1" kern="100" dirty="0">
                <a:solidFill>
                  <a:srgbClr val="0000FF"/>
                </a:solidFill>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b="1" kern="100" dirty="0">
                <a:solidFill>
                  <a:srgbClr val="0000FF"/>
                </a:solidFill>
                <a:latin typeface="Times New Roman" panose="02020603050405020304" pitchFamily="18" charset="0"/>
                <a:ea typeface="楷体_GB2312" panose="02010609030101010101" pitchFamily="49" charset="-122"/>
                <a:cs typeface="Times New Roman" panose="02020603050405020304" pitchFamily="18" charset="0"/>
              </a:rPr>
              <a:t>全国甲卷，</a:t>
            </a:r>
            <a:r>
              <a:rPr lang="en-US" altLang="zh-CN" sz="2400" b="1" kern="100" dirty="0">
                <a:solidFill>
                  <a:srgbClr val="0000FF"/>
                </a:solidFill>
                <a:latin typeface="Times New Roman" panose="02020603050405020304" pitchFamily="18" charset="0"/>
                <a:ea typeface="楷体_GB2312" panose="02010609030101010101" pitchFamily="49"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下图为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在水中达沉淀溶解平衡时的</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pM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关系图</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pM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可认为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离子沉淀完全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。下列叙述正确的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点可求得</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8.5</a:t>
            </a:r>
          </a:p>
          <a:p>
            <a:pPr algn="just">
              <a:lnSpc>
                <a:spcPct val="150000"/>
              </a:lnSpc>
              <a:spcAft>
                <a:spcPts val="0"/>
              </a:spcAf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B.pH</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的溶解度</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p>
          <a:p>
            <a:pPr algn="just">
              <a:lnSpc>
                <a:spcPct val="150000"/>
              </a:lnSpc>
              <a:spcAft>
                <a:spcPts val="0"/>
              </a:spcAf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浓度均为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Al</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可通过分步沉淀进行分离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D.Al</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混合溶液中</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0.2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时二者不会同时</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沉淀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9"/>
          <p:cNvSpPr txBox="1"/>
          <p:nvPr/>
        </p:nvSpPr>
        <p:spPr>
          <a:xfrm>
            <a:off x="227432" y="451908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 name="对象 1"/>
          <p:cNvGraphicFramePr>
            <a:graphicFrameLocks noChangeAspect="1"/>
          </p:cNvGraphicFramePr>
          <p:nvPr>
            <p:extLst>
              <p:ext uri="{D42A27DB-BD31-4B8C-83A1-F6EECF244321}">
                <p14:modId xmlns="" xmlns:p14="http://schemas.microsoft.com/office/powerpoint/2010/main" val="2003564125"/>
              </p:ext>
            </p:extLst>
          </p:nvPr>
        </p:nvGraphicFramePr>
        <p:xfrm>
          <a:off x="4517162" y="3592770"/>
          <a:ext cx="1092200" cy="1031875"/>
        </p:xfrm>
        <a:graphic>
          <a:graphicData uri="http://schemas.openxmlformats.org/presentationml/2006/ole">
            <p:oleObj spid="_x0000_s158738" name="文档" r:id="rId3" imgW="1109603" imgH="1043141" progId="">
              <p:embed/>
            </p:oleObj>
          </a:graphicData>
        </a:graphic>
      </p:graphicFrame>
      <p:pic>
        <p:nvPicPr>
          <p:cNvPr id="158724" name="Picture 4" descr="128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884192" y="2657313"/>
            <a:ext cx="2926259" cy="2306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矩形 9"/>
          <p:cNvSpPr/>
          <p:nvPr/>
        </p:nvSpPr>
        <p:spPr>
          <a:xfrm>
            <a:off x="191344" y="188640"/>
            <a:ext cx="5472973" cy="584775"/>
          </a:xfrm>
          <a:prstGeom prst="rect">
            <a:avLst/>
          </a:prstGeom>
        </p:spPr>
        <p:txBody>
          <a:bodyPr wrap="none">
            <a:spAutoFit/>
          </a:bodyPr>
          <a:lstStyle/>
          <a:p>
            <a:r>
              <a:rPr lang="zh-CN" altLang="en-US"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课堂评价</a:t>
            </a:r>
            <a:r>
              <a:rPr lang="en-US" altLang="zh-CN"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4</a:t>
            </a:r>
            <a:r>
              <a:rPr lang="zh-CN" altLang="en-US"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：对数</a:t>
            </a:r>
            <a:r>
              <a:rPr lang="en-US" altLang="zh-CN"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PH</a:t>
            </a:r>
            <a:r>
              <a:rPr lang="zh-CN" altLang="en-US"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平衡曲线</a:t>
            </a:r>
            <a:endParaRPr lang="zh-CN" altLang="en-US" sz="3200" b="1" dirty="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Tree>
    <p:extLst>
      <p:ext uri="{BB962C8B-B14F-4D97-AF65-F5344CB8AC3E}">
        <p14:creationId xmlns="" xmlns:p14="http://schemas.microsoft.com/office/powerpoint/2010/main" val="308819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263352" y="332656"/>
            <a:ext cx="11412000" cy="5124480"/>
          </a:xfrm>
          <a:prstGeom prst="rect">
            <a:avLst/>
          </a:prstGeom>
        </p:spPr>
        <p:txBody>
          <a:bodyPr wrap="square">
            <a:spAutoFit/>
          </a:bodyPr>
          <a:lstStyle/>
          <a:p>
            <a:pPr algn="just">
              <a:lnSpc>
                <a:spcPct val="150000"/>
              </a:lnSpc>
            </a:pPr>
            <a:r>
              <a:rPr lang="zh-CN" altLang="zh-CN" sz="26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分析沉淀溶解平衡曲线图像的一般思路</a:t>
            </a:r>
            <a:endParaRPr lang="zh-CN" altLang="zh-CN" sz="2600" kern="100" dirty="0" smtClean="0">
              <a:solidFill>
                <a:srgbClr val="0000FF"/>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明确图像中横、纵坐标的含义。</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分析曲线上或曲线外的点对应的溶液是否为饱和溶液时，要明确点所对应的溶液中，若</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，能形成沉淀，则该点所对应的溶液为过饱和溶液；若</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，不能形成沉淀，则该点所对应的溶液为不饱和溶液。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分析曲线上指定点的离子浓度时，需根据</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计算或抓住</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特点，结合选项分析判断。溶液在蒸发时，离子浓度的变化分两种情况：原溶液不饱和时，离子浓度都增大；原溶液饱和时，离子浓度都不变。溶度积常数只是温度的函数，与溶液中的离子浓度无关，在同一曲线上的点，溶度积常数都相同。</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 xmlns:p14="http://schemas.microsoft.com/office/powerpoint/2010/main" val="1072210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980728"/>
            <a:ext cx="11412000" cy="3970318"/>
          </a:xfrm>
          <a:prstGeom prst="rect">
            <a:avLst/>
          </a:prstGeom>
        </p:spPr>
        <p:txBody>
          <a:bodyPr wrap="square">
            <a:spAutoFit/>
          </a:bodyPr>
          <a:lstStyle/>
          <a:p>
            <a:pPr algn="just">
              <a:lnSpc>
                <a:spcPct val="150000"/>
              </a:lnSpc>
              <a:spcAft>
                <a:spcPts val="0"/>
              </a:spcAft>
            </a:pPr>
            <a:r>
              <a:rPr lang="en-US" altLang="zh-CN" sz="2400" b="1" kern="100" dirty="0">
                <a:solidFill>
                  <a:srgbClr val="0000FF"/>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b="1" kern="100" dirty="0">
                <a:solidFill>
                  <a:srgbClr val="0000FF"/>
                </a:solidFill>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sz="2400" b="1" kern="100" dirty="0">
                <a:solidFill>
                  <a:srgbClr val="0000FF"/>
                </a:solidFill>
                <a:latin typeface="Times New Roman" panose="02020603050405020304" pitchFamily="18" charset="0"/>
                <a:ea typeface="楷体_GB2312" panose="02010609030101010101" pitchFamily="49" charset="-122"/>
                <a:cs typeface="Times New Roman" panose="02020603050405020304" pitchFamily="18" charset="0"/>
              </a:rPr>
              <a:t>全国乙卷，</a:t>
            </a:r>
            <a:r>
              <a:rPr lang="en-US" altLang="zh-CN" sz="2400" b="1" kern="100" dirty="0">
                <a:solidFill>
                  <a:srgbClr val="0000FF"/>
                </a:solidFill>
                <a:latin typeface="Times New Roman" panose="02020603050405020304" pitchFamily="18" charset="0"/>
                <a:ea typeface="楷体_GB2312" panose="02010609030101010101" pitchFamily="49" charset="-122"/>
                <a:cs typeface="Courier New" panose="02070309020205020404" pitchFamily="49" charset="0"/>
              </a:rPr>
              <a:t>13)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一定温度下，</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的沉淀溶解平衡曲线如图所示</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下列说法正确的是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点条件下能生成</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沉淀，也能生成</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沉淀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点时，</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C.Ag</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2Cl</a:t>
            </a:r>
            <a:r>
              <a:rPr lang="zh-CN" altLang="zh-CN" sz="2400" kern="100" baseline="300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2AgCl</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平衡常数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7.9</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均为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的混合溶液中</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滴</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加</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溶液，先产生</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沉淀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对象 1"/>
          <p:cNvGraphicFramePr>
            <a:graphicFrameLocks noChangeAspect="1"/>
          </p:cNvGraphicFramePr>
          <p:nvPr>
            <p:extLst>
              <p:ext uri="{D42A27DB-BD31-4B8C-83A1-F6EECF244321}">
                <p14:modId xmlns="" xmlns:p14="http://schemas.microsoft.com/office/powerpoint/2010/main" val="2136823093"/>
              </p:ext>
            </p:extLst>
          </p:nvPr>
        </p:nvGraphicFramePr>
        <p:xfrm>
          <a:off x="3198262" y="2671149"/>
          <a:ext cx="1000125" cy="595312"/>
        </p:xfrm>
        <a:graphic>
          <a:graphicData uri="http://schemas.openxmlformats.org/presentationml/2006/ole">
            <p:oleObj spid="_x0000_s181282" name="文档" r:id="rId3" imgW="1000551" imgH="595308" progId="">
              <p:embed/>
            </p:oleObj>
          </a:graphicData>
        </a:graphic>
      </p:graphicFrame>
      <p:pic>
        <p:nvPicPr>
          <p:cNvPr id="181250" name="Picture 2" descr="128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181402" y="1747667"/>
            <a:ext cx="3584573" cy="29295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6" name="对象 5"/>
          <p:cNvGraphicFramePr>
            <a:graphicFrameLocks noChangeAspect="1"/>
          </p:cNvGraphicFramePr>
          <p:nvPr>
            <p:extLst>
              <p:ext uri="{D42A27DB-BD31-4B8C-83A1-F6EECF244321}">
                <p14:modId xmlns="" xmlns:p14="http://schemas.microsoft.com/office/powerpoint/2010/main" val="281112829"/>
              </p:ext>
            </p:extLst>
          </p:nvPr>
        </p:nvGraphicFramePr>
        <p:xfrm>
          <a:off x="4457234" y="3235169"/>
          <a:ext cx="1000125" cy="595312"/>
        </p:xfrm>
        <a:graphic>
          <a:graphicData uri="http://schemas.openxmlformats.org/presentationml/2006/ole">
            <p:oleObj spid="_x0000_s181283" name="文档" r:id="rId5" imgW="1000551" imgH="595308" progId="">
              <p:embed/>
            </p:oleObj>
          </a:graphicData>
        </a:graphic>
      </p:graphicFrame>
      <p:pic>
        <p:nvPicPr>
          <p:cNvPr id="8" name="图片 7"/>
          <p:cNvPicPr>
            <a:picLocks noChangeAspect="1"/>
          </p:cNvPicPr>
          <p:nvPr/>
        </p:nvPicPr>
        <p:blipFill>
          <a:blip r:embed="rId6" cstate="print">
            <a:clrChange>
              <a:clrFrom>
                <a:srgbClr val="FFFFFF"/>
              </a:clrFrom>
              <a:clrTo>
                <a:srgbClr val="FFFFFF">
                  <a:alpha val="0"/>
                </a:srgbClr>
              </a:clrTo>
            </a:clrChange>
          </a:blip>
          <a:stretch>
            <a:fillRect/>
          </a:stretch>
        </p:blipFill>
        <p:spPr>
          <a:xfrm>
            <a:off x="2784187" y="3452864"/>
            <a:ext cx="536151" cy="166033"/>
          </a:xfrm>
          <a:prstGeom prst="rect">
            <a:avLst/>
          </a:prstGeom>
        </p:spPr>
      </p:pic>
      <p:sp>
        <p:nvSpPr>
          <p:cNvPr id="3" name="TextBox 9"/>
          <p:cNvSpPr txBox="1"/>
          <p:nvPr/>
        </p:nvSpPr>
        <p:spPr>
          <a:xfrm>
            <a:off x="227432" y="312246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 xmlns:p14="http://schemas.microsoft.com/office/powerpoint/2010/main" val="302655107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23592" y="2060848"/>
            <a:ext cx="9768408" cy="2304255"/>
          </a:xfrm>
          <a:prstGeom prst="roundRect">
            <a:avLst>
              <a:gd name="adj" fmla="val 0"/>
            </a:avLst>
          </a:prstGeom>
          <a:solidFill>
            <a:srgbClr val="D4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矩形 1"/>
          <p:cNvSpPr/>
          <p:nvPr/>
        </p:nvSpPr>
        <p:spPr>
          <a:xfrm>
            <a:off x="2711624" y="1780080"/>
            <a:ext cx="9480376" cy="2296991"/>
          </a:xfrm>
          <a:prstGeom prst="rect">
            <a:avLst/>
          </a:prstGeom>
          <a:solidFill>
            <a:srgbClr val="00206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a:extLst>
              <a:ext uri="{FF2B5EF4-FFF2-40B4-BE49-F238E27FC236}">
                <a16:creationId xmlns:a16="http://schemas.microsoft.com/office/drawing/2014/main" xmlns="" id="{C267AA83-D616-ED4E-81C0-545EB4398E09}"/>
              </a:ext>
            </a:extLst>
          </p:cNvPr>
          <p:cNvSpPr txBox="1"/>
          <p:nvPr/>
        </p:nvSpPr>
        <p:spPr>
          <a:xfrm>
            <a:off x="4698529" y="2328411"/>
            <a:ext cx="4925863" cy="1200329"/>
          </a:xfrm>
          <a:prstGeom prst="rect">
            <a:avLst/>
          </a:prstGeom>
          <a:noFill/>
        </p:spPr>
        <p:txBody>
          <a:bodyPr wrap="square" rtlCol="0" anchor="ctr">
            <a:spAutoFit/>
          </a:bodyPr>
          <a:lstStyle/>
          <a:p>
            <a:pPr algn="dist"/>
            <a:r>
              <a:rPr lang="zh-CN" altLang="en-US" sz="7200" b="1" dirty="0" smtClean="0">
                <a:solidFill>
                  <a:schemeClr val="bg1"/>
                </a:solidFill>
                <a:latin typeface="微软雅黑" panose="020B0503020204020204" pitchFamily="34" charset="-122"/>
              </a:rPr>
              <a:t>课时精练</a:t>
            </a:r>
            <a:endParaRPr lang="zh-CN" altLang="zh-CN" sz="7200" b="1" dirty="0">
              <a:solidFill>
                <a:schemeClr val="bg1"/>
              </a:solidFill>
              <a:latin typeface="微软雅黑" panose="020B0503020204020204" pitchFamily="34" charset="-122"/>
            </a:endParaRPr>
          </a:p>
        </p:txBody>
      </p:sp>
    </p:spTree>
    <p:extLst>
      <p:ext uri="{BB962C8B-B14F-4D97-AF65-F5344CB8AC3E}">
        <p14:creationId xmlns="" xmlns:p14="http://schemas.microsoft.com/office/powerpoint/2010/main" val="331983461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a:extLst>
              <a:ext uri="{FF2B5EF4-FFF2-40B4-BE49-F238E27FC236}">
                <a16:creationId xmlns:a16="http://schemas.microsoft.com/office/drawing/2014/main" xmlns="" id="{F3C0D54F-E471-254D-996C-2FBC9553FFE9}"/>
              </a:ext>
            </a:extLst>
          </p:cNvPr>
          <p:cNvSpPr/>
          <p:nvPr/>
        </p:nvSpPr>
        <p:spPr>
          <a:xfrm>
            <a:off x="479376" y="585866"/>
            <a:ext cx="7434192" cy="233907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如图可以看出，从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MnSO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MgSO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混合溶液中结晶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MnSO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晶体，需控制的结晶温度范围</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为</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A.20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以下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B.20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C.40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60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D.60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以上</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6" name="TextBox 9"/>
          <p:cNvSpPr txBox="1"/>
          <p:nvPr/>
        </p:nvSpPr>
        <p:spPr>
          <a:xfrm>
            <a:off x="3995840" y="216894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3" name="圆角矩形 2">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1</a:t>
            </a:r>
            <a:endParaRPr kumimoji="1" lang="zh-CN" altLang="en-US" sz="1600" kern="0" dirty="0">
              <a:solidFill>
                <a:prstClr val="white"/>
              </a:solidFill>
              <a:latin typeface="Arial"/>
              <a:ea typeface="微软雅黑"/>
            </a:endParaRPr>
          </a:p>
        </p:txBody>
      </p:sp>
      <p:sp>
        <p:nvSpPr>
          <p:cNvPr id="4" name="圆角矩形 3">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 name="圆角矩形 4">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 name="圆角矩形 5">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 name="圆角矩形 6">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8" name="圆角矩形 7">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 name="圆角矩形 8">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10" name="圆角矩形 9">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11" name="圆角矩形 10">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2" name="圆角矩形 41">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3" name="圆角矩形 42">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82274" name="Picture 2" descr="128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442361" y="476672"/>
            <a:ext cx="3359639" cy="2709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9" name="组合 18">
            <a:extLst>
              <a:ext uri="{FF2B5EF4-FFF2-40B4-BE49-F238E27FC236}">
                <a16:creationId xmlns:a16="http://schemas.microsoft.com/office/drawing/2014/main" xmlns="" id="{574E7DD6-E482-894D-9E46-D2B62C9ED9EC}"/>
              </a:ext>
            </a:extLst>
          </p:cNvPr>
          <p:cNvGrpSpPr/>
          <p:nvPr/>
        </p:nvGrpSpPr>
        <p:grpSpPr>
          <a:xfrm>
            <a:off x="516000" y="3363342"/>
            <a:ext cx="11160000" cy="2081882"/>
            <a:chOff x="792914" y="3925222"/>
            <a:chExt cx="11160000" cy="2081882"/>
          </a:xfrm>
        </p:grpSpPr>
        <p:sp>
          <p:nvSpPr>
            <p:cNvPr id="20" name="圆角矩形 19">
              <a:extLst>
                <a:ext uri="{FF2B5EF4-FFF2-40B4-BE49-F238E27FC236}">
                  <a16:creationId xmlns:a16="http://schemas.microsoft.com/office/drawing/2014/main" xmlns="" id="{E0791A29-2CB4-2744-96C1-EA2037B165CE}"/>
                </a:ext>
              </a:extLst>
            </p:cNvPr>
            <p:cNvSpPr/>
            <p:nvPr/>
          </p:nvSpPr>
          <p:spPr>
            <a:xfrm>
              <a:off x="792914" y="4038112"/>
              <a:ext cx="11160000" cy="196899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1" name="矩形 2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文本框 2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3" name="矩形 22"/>
          <p:cNvSpPr/>
          <p:nvPr/>
        </p:nvSpPr>
        <p:spPr>
          <a:xfrm>
            <a:off x="696282" y="3590523"/>
            <a:ext cx="10799436"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MnSO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的溶解度相等，随着温度的不断升高，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MgSO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的溶解度逐渐增大，而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MnSO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的溶解度逐渐减小，因此欲从混合溶液中结晶析出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MnSO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，需控制温度在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60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以上。</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 xmlns:p14="http://schemas.microsoft.com/office/powerpoint/2010/main" val="139428210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linds(horizontal)">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500"/>
                                        <p:tgtEl>
                                          <p:spTgt spid="23"/>
                                        </p:tgtEl>
                                      </p:cBhvr>
                                    </p:animEffect>
                                  </p:childTnLst>
                                </p:cTn>
                              </p:par>
                              <p:par>
                                <p:cTn id="13" presetID="3" presetClass="entr" presetSubtype="1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linds(horizont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46495" y="943074"/>
            <a:ext cx="1129901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温州高三检测</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2.8</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在水中的沉淀溶解平衡曲线如图所示。下列判断错误的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的饱和溶液而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点不是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蒸发水可使溶液由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点变化到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CaSO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a:t>
            </a: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除去锅炉中的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时，可用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溶液将其转化为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2" name="TextBox 9"/>
          <p:cNvSpPr txBox="1"/>
          <p:nvPr/>
        </p:nvSpPr>
        <p:spPr>
          <a:xfrm>
            <a:off x="299440" y="2537693"/>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56" name="圆角矩形 55">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83298" name="Picture 2" descr="128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466525" y="1822374"/>
            <a:ext cx="4015631" cy="22309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7" name="对象 26"/>
          <p:cNvGraphicFramePr>
            <a:graphicFrameLocks noChangeAspect="1"/>
          </p:cNvGraphicFramePr>
          <p:nvPr>
            <p:extLst>
              <p:ext uri="{D42A27DB-BD31-4B8C-83A1-F6EECF244321}">
                <p14:modId xmlns="" xmlns:p14="http://schemas.microsoft.com/office/powerpoint/2010/main" val="4160618910"/>
              </p:ext>
            </p:extLst>
          </p:nvPr>
        </p:nvGraphicFramePr>
        <p:xfrm>
          <a:off x="3548743" y="3184512"/>
          <a:ext cx="1268413" cy="766763"/>
        </p:xfrm>
        <a:graphic>
          <a:graphicData uri="http://schemas.openxmlformats.org/presentationml/2006/ole">
            <p:oleObj spid="_x0000_s183329" name="文档" r:id="rId17" imgW="1274802" imgH="769465" progId="">
              <p:embed/>
            </p:oleObj>
          </a:graphicData>
        </a:graphic>
      </p:graphicFrame>
      <p:graphicFrame>
        <p:nvGraphicFramePr>
          <p:cNvPr id="28" name="对象 27"/>
          <p:cNvGraphicFramePr>
            <a:graphicFrameLocks noChangeAspect="1"/>
          </p:cNvGraphicFramePr>
          <p:nvPr>
            <p:extLst>
              <p:ext uri="{D42A27DB-BD31-4B8C-83A1-F6EECF244321}">
                <p14:modId xmlns="" xmlns:p14="http://schemas.microsoft.com/office/powerpoint/2010/main" val="2541521282"/>
              </p:ext>
            </p:extLst>
          </p:nvPr>
        </p:nvGraphicFramePr>
        <p:xfrm>
          <a:off x="1179702" y="3742357"/>
          <a:ext cx="1268413" cy="766763"/>
        </p:xfrm>
        <a:graphic>
          <a:graphicData uri="http://schemas.openxmlformats.org/presentationml/2006/ole">
            <p:oleObj spid="_x0000_s183330" name="文档" r:id="rId18" imgW="1274802" imgH="771268" progId="">
              <p:embed/>
            </p:oleObj>
          </a:graphicData>
        </a:graphic>
      </p:graphicFrame>
      <p:pic>
        <p:nvPicPr>
          <p:cNvPr id="29" name="图片 28"/>
          <p:cNvPicPr>
            <a:picLocks noChangeAspect="1"/>
          </p:cNvPicPr>
          <p:nvPr/>
        </p:nvPicPr>
        <p:blipFill>
          <a:blip r:embed="rId19" cstate="print">
            <a:clrChange>
              <a:clrFrom>
                <a:srgbClr val="FFFFFF"/>
              </a:clrFrom>
              <a:clrTo>
                <a:srgbClr val="FFFFFF">
                  <a:alpha val="0"/>
                </a:srgbClr>
              </a:clrTo>
            </a:clrChange>
          </a:blip>
          <a:stretch>
            <a:fillRect/>
          </a:stretch>
        </p:blipFill>
        <p:spPr>
          <a:xfrm>
            <a:off x="4767761" y="3435864"/>
            <a:ext cx="536151" cy="166033"/>
          </a:xfrm>
          <a:prstGeom prst="rect">
            <a:avLst/>
          </a:prstGeom>
        </p:spPr>
      </p:pic>
    </p:spTree>
    <p:extLst>
      <p:ext uri="{BB962C8B-B14F-4D97-AF65-F5344CB8AC3E}">
        <p14:creationId xmlns="" xmlns:p14="http://schemas.microsoft.com/office/powerpoint/2010/main" val="223560525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a:extLst>
              <a:ext uri="{FF2B5EF4-FFF2-40B4-BE49-F238E27FC236}">
                <a16:creationId xmlns:a16="http://schemas.microsoft.com/office/drawing/2014/main" xmlns="" id="{574E7DD6-E482-894D-9E46-D2B62C9ED9EC}"/>
              </a:ext>
            </a:extLst>
          </p:cNvPr>
          <p:cNvGrpSpPr/>
          <p:nvPr/>
        </p:nvGrpSpPr>
        <p:grpSpPr>
          <a:xfrm>
            <a:off x="516000" y="179931"/>
            <a:ext cx="11160000" cy="5869692"/>
            <a:chOff x="792914" y="3925222"/>
            <a:chExt cx="11160000" cy="5869692"/>
          </a:xfrm>
        </p:grpSpPr>
        <p:sp>
          <p:nvSpPr>
            <p:cNvPr id="24" name="圆角矩形 23">
              <a:extLst>
                <a:ext uri="{FF2B5EF4-FFF2-40B4-BE49-F238E27FC236}">
                  <a16:creationId xmlns:a16="http://schemas.microsoft.com/office/drawing/2014/main" xmlns="" id="{E0791A29-2CB4-2744-96C1-EA2037B165CE}"/>
                </a:ext>
              </a:extLst>
            </p:cNvPr>
            <p:cNvSpPr/>
            <p:nvPr/>
          </p:nvSpPr>
          <p:spPr>
            <a:xfrm>
              <a:off x="792914" y="4038112"/>
              <a:ext cx="11160000" cy="5756802"/>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6" name="矩形 5"/>
          <p:cNvSpPr/>
          <p:nvPr/>
        </p:nvSpPr>
        <p:spPr>
          <a:xfrm>
            <a:off x="651967" y="323947"/>
            <a:ext cx="6884193" cy="2862322"/>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点位于沉淀溶解平衡曲线上，所以为饱和溶液，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点位于曲线下方，为不饱和溶液，故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点溶液中硫酸根离子浓度相同，蒸发水硫酸根离子和钙离子浓度均会增大，无法变化到</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6" name="圆角矩形 55">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7" name="圆角矩形 5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2</a:t>
            </a:r>
            <a:endParaRPr kumimoji="1" lang="zh-CN" altLang="en-US" sz="1600" kern="0" dirty="0">
              <a:solidFill>
                <a:prstClr val="white"/>
              </a:solidFill>
              <a:latin typeface="Arial"/>
              <a:ea typeface="微软雅黑"/>
            </a:endParaRPr>
          </a:p>
        </p:txBody>
      </p:sp>
      <p:sp>
        <p:nvSpPr>
          <p:cNvPr id="58" name="圆角矩形 5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9" name="圆角矩形 5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0" name="圆角矩形 5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1" name="圆角矩形 6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2" name="圆角矩形 61">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3" name="圆角矩形 62">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4" name="圆角矩形 63">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5" name="圆角矩形 64">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6" name="圆角矩形 65">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7" name="圆角矩形 66">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8" name="圆角矩形 67">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21" name="对象 20"/>
          <p:cNvGraphicFramePr>
            <a:graphicFrameLocks noChangeAspect="1"/>
          </p:cNvGraphicFramePr>
          <p:nvPr>
            <p:extLst>
              <p:ext uri="{D42A27DB-BD31-4B8C-83A1-F6EECF244321}">
                <p14:modId xmlns="" xmlns:p14="http://schemas.microsoft.com/office/powerpoint/2010/main" val="428824169"/>
              </p:ext>
            </p:extLst>
          </p:nvPr>
        </p:nvGraphicFramePr>
        <p:xfrm>
          <a:off x="738188" y="2977086"/>
          <a:ext cx="10490200" cy="1955800"/>
        </p:xfrm>
        <a:graphic>
          <a:graphicData uri="http://schemas.openxmlformats.org/presentationml/2006/ole">
            <p:oleObj spid="_x0000_s120922" name="文档" r:id="rId16" imgW="10598832" imgH="1977965" progId="">
              <p:embed/>
            </p:oleObj>
          </a:graphicData>
        </a:graphic>
      </p:graphicFrame>
      <p:pic>
        <p:nvPicPr>
          <p:cNvPr id="22" name="Picture 2" descr="1283"/>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846026" y="467963"/>
            <a:ext cx="3650574" cy="20280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图片 27"/>
          <p:cNvPicPr>
            <a:picLocks noChangeAspect="1"/>
          </p:cNvPicPr>
          <p:nvPr/>
        </p:nvPicPr>
        <p:blipFill>
          <a:blip r:embed="rId18" cstate="print">
            <a:clrChange>
              <a:clrFrom>
                <a:srgbClr val="FFFFFF"/>
              </a:clrFrom>
              <a:clrTo>
                <a:srgbClr val="FFFFFF">
                  <a:alpha val="0"/>
                </a:srgbClr>
              </a:clrTo>
            </a:clrChange>
          </a:blip>
          <a:stretch>
            <a:fillRect/>
          </a:stretch>
        </p:blipFill>
        <p:spPr>
          <a:xfrm>
            <a:off x="4662326" y="3414203"/>
            <a:ext cx="536151" cy="166033"/>
          </a:xfrm>
          <a:prstGeom prst="rect">
            <a:avLst/>
          </a:prstGeom>
        </p:spPr>
      </p:pic>
      <p:sp>
        <p:nvSpPr>
          <p:cNvPr id="29" name="矩形 28"/>
          <p:cNvSpPr/>
          <p:nvPr/>
        </p:nvSpPr>
        <p:spPr>
          <a:xfrm>
            <a:off x="651967" y="4849294"/>
            <a:ext cx="10916641"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常温下</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)&gt;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，二者为同类型沉淀，硫酸钙的溶解度大于碳酸钙的溶解度，所以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溶液可将</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转化为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 xmlns:p14="http://schemas.microsoft.com/office/powerpoint/2010/main" val="407839784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linds(horizontal)">
                                      <p:cBhvr>
                                        <p:cTn id="10" dur="500"/>
                                        <p:tgtEl>
                                          <p:spTgt spid="23"/>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linds(horizontal)">
                                      <p:cBhvr>
                                        <p:cTn id="19" dur="500"/>
                                        <p:tgtEl>
                                          <p:spTgt spid="2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390000" y="657860"/>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常温下，取一定量的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固体配成饱和溶液，</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时刻改变某一条件，离子浓度变化如图所示。下列有关说法正确的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6</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温度不变，向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饱和溶液中加入少量硝酸铅浓</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溶</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液</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，平衡向左移动，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的浓度减小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温度不变，</a:t>
            </a:r>
            <a:r>
              <a:rPr lang="en-US" altLang="zh-CN" i="1" kern="100" spc="-20" dirty="0">
                <a:latin typeface="Times New Roman" panose="02020603050405020304" pitchFamily="18" charset="0"/>
                <a:ea typeface="微软雅黑" panose="020B0503020204020204" pitchFamily="34" charset="-122"/>
                <a:cs typeface="Courier New" panose="02070309020205020404" pitchFamily="49" charset="0"/>
              </a:rPr>
              <a:t>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时刻改变的条件可能是向溶液中加入</a:t>
            </a:r>
            <a:r>
              <a:rPr lang="zh-CN"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rPr>
              <a:t>了</a:t>
            </a:r>
            <a:endParaRPr lang="en-US" altLang="zh-CN" kern="100" spc="-2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KI</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i="1" kern="100" spc="-6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spc="-6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60" dirty="0" err="1">
                <a:latin typeface="Times New Roman" panose="02020603050405020304" pitchFamily="18" charset="0"/>
                <a:ea typeface="微软雅黑" panose="020B0503020204020204" pitchFamily="34" charset="-122"/>
                <a:cs typeface="Courier New" panose="02070309020205020404" pitchFamily="49" charset="0"/>
              </a:rPr>
              <a:t>PbS</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8</a:t>
            </a:r>
            <a:r>
              <a:rPr lang="en-US" altLang="zh-CN" kern="100" spc="-6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spc="-6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baseline="30000" dirty="0">
                <a:latin typeface="Times New Roman" panose="02020603050405020304" pitchFamily="18" charset="0"/>
                <a:ea typeface="微软雅黑" panose="020B0503020204020204" pitchFamily="34" charset="-122"/>
                <a:cs typeface="Courier New" panose="02070309020205020404" pitchFamily="49" charset="0"/>
              </a:rPr>
              <a:t>28</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spc="-6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的悬浊液中加入</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spc="-6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溶液，反应</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PbI</a:t>
            </a:r>
            <a:r>
              <a:rPr lang="en-US" altLang="zh-CN" kern="100" spc="-6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6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6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6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spc="-6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PbS</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2I</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的平衡常数为</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smtClean="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18</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37225" y="445578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84322" name="Picture 2" descr="1284"/>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800226" y="1666693"/>
            <a:ext cx="3695603" cy="2266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图片 32"/>
          <p:cNvPicPr>
            <a:picLocks noChangeAspect="1"/>
          </p:cNvPicPr>
          <p:nvPr/>
        </p:nvPicPr>
        <p:blipFill>
          <a:blip r:embed="rId16" cstate="print">
            <a:clrChange>
              <a:clrFrom>
                <a:srgbClr val="FFFFFF"/>
              </a:clrFrom>
              <a:clrTo>
                <a:srgbClr val="FFFFFF">
                  <a:alpha val="0"/>
                </a:srgbClr>
              </a:clrTo>
            </a:clrChange>
          </a:blip>
          <a:stretch>
            <a:fillRect/>
          </a:stretch>
        </p:blipFill>
        <p:spPr>
          <a:xfrm>
            <a:off x="803018" y="5328445"/>
            <a:ext cx="536151" cy="166033"/>
          </a:xfrm>
          <a:prstGeom prst="rect">
            <a:avLst/>
          </a:prstGeom>
        </p:spPr>
      </p:pic>
    </p:spTree>
    <p:extLst>
      <p:ext uri="{BB962C8B-B14F-4D97-AF65-F5344CB8AC3E}">
        <p14:creationId xmlns="" xmlns:p14="http://schemas.microsoft.com/office/powerpoint/2010/main" val="12412989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3</a:t>
            </a:r>
            <a:endParaRPr kumimoji="1" lang="zh-CN" altLang="en-US" sz="1600" kern="0" dirty="0">
              <a:solidFill>
                <a:prstClr val="white"/>
              </a:solidFill>
              <a:latin typeface="Arial"/>
              <a:ea typeface="微软雅黑"/>
            </a:endParaRPr>
          </a:p>
        </p:txBody>
      </p:sp>
      <p:sp>
        <p:nvSpPr>
          <p:cNvPr id="22" name="圆角矩形 21">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1" name="圆角矩形 30">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33" name="组合 32">
            <a:extLst>
              <a:ext uri="{FF2B5EF4-FFF2-40B4-BE49-F238E27FC236}">
                <a16:creationId xmlns:a16="http://schemas.microsoft.com/office/drawing/2014/main" xmlns="" id="{574E7DD6-E482-894D-9E46-D2B62C9ED9EC}"/>
              </a:ext>
            </a:extLst>
          </p:cNvPr>
          <p:cNvGrpSpPr/>
          <p:nvPr/>
        </p:nvGrpSpPr>
        <p:grpSpPr>
          <a:xfrm>
            <a:off x="516000" y="249603"/>
            <a:ext cx="11160000" cy="5760640"/>
            <a:chOff x="792914" y="3925222"/>
            <a:chExt cx="11160000" cy="5760640"/>
          </a:xfrm>
        </p:grpSpPr>
        <p:sp>
          <p:nvSpPr>
            <p:cNvPr id="34" name="圆角矩形 33">
              <a:extLst>
                <a:ext uri="{FF2B5EF4-FFF2-40B4-BE49-F238E27FC236}">
                  <a16:creationId xmlns:a16="http://schemas.microsoft.com/office/drawing/2014/main" xmlns="" id="{E0791A29-2CB4-2744-96C1-EA2037B165CE}"/>
                </a:ext>
              </a:extLst>
            </p:cNvPr>
            <p:cNvSpPr/>
            <p:nvPr/>
          </p:nvSpPr>
          <p:spPr>
            <a:xfrm>
              <a:off x="792914" y="4038112"/>
              <a:ext cx="11160000" cy="5647750"/>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5" name="矩形 3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6" name="文本框 3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8" name="矩形 37"/>
          <p:cNvSpPr/>
          <p:nvPr/>
        </p:nvSpPr>
        <p:spPr>
          <a:xfrm>
            <a:off x="696282" y="476784"/>
            <a:ext cx="7415942" cy="2099742"/>
          </a:xfrm>
          <a:prstGeom prst="rect">
            <a:avLst/>
          </a:prstGeom>
        </p:spPr>
        <p:txBody>
          <a:bodyPr wrap="square">
            <a:spAutoFit/>
          </a:bodyPr>
          <a:lstStyle/>
          <a:p>
            <a:pPr algn="just">
              <a:lnSpc>
                <a:spcPct val="140000"/>
              </a:lnSpc>
              <a:spcAft>
                <a:spcPts val="0"/>
              </a:spcAft>
            </a:pP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根据图像知，常温下平衡时溶液中</a:t>
            </a:r>
            <a:r>
              <a:rPr lang="en-US" altLang="zh-CN" sz="2400" i="1" kern="100" spc="-3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3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3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分别是</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spc="-3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3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9</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spc="-20" baseline="-25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饱和溶液中存在平衡：</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spc="-2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spc="-2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2I</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37" name="对象 36"/>
          <p:cNvGraphicFramePr>
            <a:graphicFrameLocks noChangeAspect="1"/>
          </p:cNvGraphicFramePr>
          <p:nvPr>
            <p:extLst>
              <p:ext uri="{D42A27DB-BD31-4B8C-83A1-F6EECF244321}">
                <p14:modId xmlns="" xmlns:p14="http://schemas.microsoft.com/office/powerpoint/2010/main" val="1605925281"/>
              </p:ext>
            </p:extLst>
          </p:nvPr>
        </p:nvGraphicFramePr>
        <p:xfrm>
          <a:off x="796925" y="4503738"/>
          <a:ext cx="10382250" cy="1355725"/>
        </p:xfrm>
        <a:graphic>
          <a:graphicData uri="http://schemas.openxmlformats.org/presentationml/2006/ole">
            <p:oleObj spid="_x0000_s121946" name="文档" r:id="rId16" imgW="10598832" imgH="1384540" progId="">
              <p:embed/>
            </p:oleObj>
          </a:graphicData>
        </a:graphic>
      </p:graphicFrame>
      <p:pic>
        <p:nvPicPr>
          <p:cNvPr id="39" name="Picture 2" descr="128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400256" y="537635"/>
            <a:ext cx="3054217" cy="18730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 name="矩形 39"/>
          <p:cNvSpPr/>
          <p:nvPr/>
        </p:nvSpPr>
        <p:spPr>
          <a:xfrm>
            <a:off x="696282" y="2545150"/>
            <a:ext cx="10799436" cy="2083263"/>
          </a:xfrm>
          <a:prstGeom prst="rect">
            <a:avLst/>
          </a:prstGeom>
        </p:spPr>
        <p:txBody>
          <a:bodyPr>
            <a:spAutoFit/>
          </a:bodyPr>
          <a:lstStyle/>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温度不变，向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饱和溶液中加入少量硝酸铅浓溶液，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浓度增大，平衡逆向移动，最终平衡时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浓度仍然比原平衡时大，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根据</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图像知，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时刻改变的条件是增大</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I</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的浓度，温度不变，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PbI</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不变，</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41" name="图片 40"/>
          <p:cNvPicPr>
            <a:picLocks noChangeAspect="1"/>
          </p:cNvPicPr>
          <p:nvPr/>
        </p:nvPicPr>
        <p:blipFill>
          <a:blip r:embed="rId18" cstate="print">
            <a:clrChange>
              <a:clrFrom>
                <a:srgbClr val="FFFFFF"/>
              </a:clrFrom>
              <a:clrTo>
                <a:srgbClr val="FFFFFF">
                  <a:alpha val="0"/>
                </a:srgbClr>
              </a:clrTo>
            </a:clrChange>
          </a:blip>
          <a:stretch>
            <a:fillRect/>
          </a:stretch>
        </p:blipFill>
        <p:spPr>
          <a:xfrm>
            <a:off x="5157713" y="2254781"/>
            <a:ext cx="536151" cy="166033"/>
          </a:xfrm>
          <a:prstGeom prst="rect">
            <a:avLst/>
          </a:prstGeom>
        </p:spPr>
      </p:pic>
      <p:pic>
        <p:nvPicPr>
          <p:cNvPr id="42" name="图片 41"/>
          <p:cNvPicPr>
            <a:picLocks noChangeAspect="1"/>
          </p:cNvPicPr>
          <p:nvPr/>
        </p:nvPicPr>
        <p:blipFill>
          <a:blip r:embed="rId18" cstate="print">
            <a:clrChange>
              <a:clrFrom>
                <a:srgbClr val="FFFFFF"/>
              </a:clrFrom>
              <a:clrTo>
                <a:srgbClr val="FFFFFF">
                  <a:alpha val="0"/>
                </a:srgbClr>
              </a:clrTo>
            </a:clrChange>
          </a:blip>
          <a:stretch>
            <a:fillRect/>
          </a:stretch>
        </p:blipFill>
        <p:spPr>
          <a:xfrm>
            <a:off x="3721321" y="4944321"/>
            <a:ext cx="536151" cy="166033"/>
          </a:xfrm>
          <a:prstGeom prst="rect">
            <a:avLst/>
          </a:prstGeom>
        </p:spPr>
      </p:pic>
    </p:spTree>
    <p:extLst>
      <p:ext uri="{BB962C8B-B14F-4D97-AF65-F5344CB8AC3E}">
        <p14:creationId xmlns="" xmlns:p14="http://schemas.microsoft.com/office/powerpoint/2010/main" val="31564494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linds(horizontal)">
                                      <p:cBhvr>
                                        <p:cTn id="7" dur="500"/>
                                        <p:tgtEl>
                                          <p:spTgt spid="38"/>
                                        </p:tgtEl>
                                      </p:cBhvr>
                                    </p:animEffect>
                                  </p:childTnLst>
                                </p:cTn>
                              </p:par>
                              <p:par>
                                <p:cTn id="8" presetID="3" presetClass="entr" presetSubtype="10"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blinds(horizontal)">
                                      <p:cBhvr>
                                        <p:cTn id="19" dur="500"/>
                                        <p:tgtEl>
                                          <p:spTgt spid="40"/>
                                        </p:tgtEl>
                                      </p:cBhvr>
                                    </p:animEffect>
                                  </p:childTnLst>
                                </p:cTn>
                              </p:par>
                              <p:par>
                                <p:cTn id="20" presetID="3" presetClass="entr" presetSubtype="10"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linds(horizontal)">
                                      <p:cBhvr>
                                        <p:cTn id="22" dur="500"/>
                                        <p:tgtEl>
                                          <p:spTgt spid="41"/>
                                        </p:tgtEl>
                                      </p:cBhvr>
                                    </p:animEffect>
                                  </p:childTnLst>
                                </p:cTn>
                              </p:par>
                              <p:par>
                                <p:cTn id="23" presetID="3" presetClass="entr" presetSubtype="1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blinds(horizontal)">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F3C0D54F-E471-254D-996C-2FBC9553FFE9}"/>
              </a:ext>
            </a:extLst>
          </p:cNvPr>
          <p:cNvSpPr/>
          <p:nvPr/>
        </p:nvSpPr>
        <p:spPr>
          <a:xfrm>
            <a:off x="407368" y="836712"/>
            <a:ext cx="1129901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 mL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BaCl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溶液中逐滴加入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溶液，滴加过程中溶液的－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溶液体积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V</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的关系如图所示，下列说法正确的是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5</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两点溶液中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之比为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2 000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4.3</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点对应的含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的分散系很稳定</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若用相同浓度的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溶液代替</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溶液，则图像在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点后的变化曲线如</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虚线</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部分</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19" name="TextBox 9"/>
          <p:cNvSpPr txBox="1"/>
          <p:nvPr/>
        </p:nvSpPr>
        <p:spPr>
          <a:xfrm>
            <a:off x="260725" y="2484187"/>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85346" name="Picture 2" descr="128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544272" y="2186032"/>
            <a:ext cx="2784231" cy="18190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8091173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260648"/>
            <a:ext cx="11160000" cy="5825826"/>
            <a:chOff x="792914" y="3925222"/>
            <a:chExt cx="11160000" cy="5825826"/>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1"/>
              <a:ext cx="11160000" cy="5712937"/>
            </a:xfrm>
            <a:prstGeom prst="roundRect">
              <a:avLst>
                <a:gd name="adj" fmla="val 137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4" name="矩形 23"/>
          <p:cNvSpPr/>
          <p:nvPr/>
        </p:nvSpPr>
        <p:spPr>
          <a:xfrm>
            <a:off x="651967" y="470411"/>
            <a:ext cx="8011334" cy="1754326"/>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由图可知，当未加入碳酸钠溶液时，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V</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dirty="0">
                <a:latin typeface="Times New Roman" panose="02020603050405020304" pitchFamily="18" charset="0"/>
                <a:ea typeface="宋体" panose="02010600030101010101" pitchFamily="2" charset="-122"/>
              </a:rPr>
              <a:t>A</a:t>
            </a:r>
            <a:r>
              <a:rPr lang="zh-CN" altLang="zh-CN" sz="2400" dirty="0">
                <a:latin typeface="Times New Roman" panose="02020603050405020304" pitchFamily="18" charset="0"/>
                <a:ea typeface="宋体" panose="02010600030101010101" pitchFamily="2" charset="-122"/>
                <a:cs typeface="Times New Roman" panose="02020603050405020304" pitchFamily="18" charset="0"/>
              </a:rPr>
              <a:t>点氯化钡溶液与碳酸钠溶液恰好完全反应，溶液中</a:t>
            </a:r>
            <a:r>
              <a:rPr lang="en-US" altLang="zh-CN" sz="2400" i="1" dirty="0">
                <a:latin typeface="Times New Roman" panose="02020603050405020304" pitchFamily="18" charset="0"/>
                <a:ea typeface="宋体" panose="02010600030101010101" pitchFamily="2" charset="-122"/>
              </a:rPr>
              <a:t>c</a:t>
            </a:r>
            <a:r>
              <a:rPr lang="en-US" altLang="zh-CN" sz="2400" dirty="0">
                <a:latin typeface="Times New Roman" panose="02020603050405020304" pitchFamily="18" charset="0"/>
                <a:ea typeface="宋体" panose="02010600030101010101" pitchFamily="2" charset="-122"/>
              </a:rPr>
              <a:t>(Ba</a:t>
            </a:r>
            <a:r>
              <a:rPr lang="en-US" altLang="zh-CN" sz="2400" baseline="30000" dirty="0">
                <a:latin typeface="Times New Roman" panose="02020603050405020304" pitchFamily="18" charset="0"/>
                <a:ea typeface="宋体" panose="02010600030101010101" pitchFamily="2" charset="-122"/>
              </a:rPr>
              <a:t>2</a:t>
            </a:r>
            <a:r>
              <a:rPr lang="zh-CN" altLang="zh-CN" sz="24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dirty="0">
                <a:latin typeface="Times New Roman" panose="02020603050405020304" pitchFamily="18" charset="0"/>
                <a:ea typeface="宋体" panose="02010600030101010101" pitchFamily="2" charset="-122"/>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37" name="对象 36"/>
          <p:cNvGraphicFramePr>
            <a:graphicFrameLocks noChangeAspect="1"/>
          </p:cNvGraphicFramePr>
          <p:nvPr>
            <p:extLst>
              <p:ext uri="{D42A27DB-BD31-4B8C-83A1-F6EECF244321}">
                <p14:modId xmlns="" xmlns:p14="http://schemas.microsoft.com/office/powerpoint/2010/main" val="1836570692"/>
              </p:ext>
            </p:extLst>
          </p:nvPr>
        </p:nvGraphicFramePr>
        <p:xfrm>
          <a:off x="749345" y="2244770"/>
          <a:ext cx="10639425" cy="3824287"/>
        </p:xfrm>
        <a:graphic>
          <a:graphicData uri="http://schemas.openxmlformats.org/presentationml/2006/ole">
            <p:oleObj spid="_x0000_s122973" name="文档" r:id="rId16" imgW="10969786" imgH="3945147" progId="">
              <p:embed/>
            </p:oleObj>
          </a:graphicData>
        </a:graphic>
      </p:graphicFrame>
      <p:pic>
        <p:nvPicPr>
          <p:cNvPr id="38" name="Picture 2" descr="1285"/>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004749" y="514884"/>
            <a:ext cx="2360820" cy="1542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9397495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linds(horizontal)">
                                      <p:cBhvr>
                                        <p:cTn id="10" dur="500"/>
                                        <p:tgtEl>
                                          <p:spTgt spid="20"/>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linds(horizontal)">
                                      <p:cBhvr>
                                        <p:cTn id="13" dur="500"/>
                                        <p:tgtEl>
                                          <p:spTgt spid="37"/>
                                        </p:tgtEl>
                                      </p:cBhvr>
                                    </p:animEffect>
                                  </p:childTnLst>
                                </p:cTn>
                              </p:par>
                              <p:par>
                                <p:cTn id="14" presetID="3"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6" name="圆角矩形 25">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4</a:t>
            </a:r>
            <a:endParaRPr kumimoji="1" lang="zh-CN" altLang="en-US" sz="1600" kern="0" dirty="0">
              <a:solidFill>
                <a:prstClr val="white"/>
              </a:solidFill>
              <a:latin typeface="Arial"/>
              <a:ea typeface="微软雅黑"/>
            </a:endParaRPr>
          </a:p>
        </p:txBody>
      </p:sp>
      <p:sp>
        <p:nvSpPr>
          <p:cNvPr id="29" name="圆角矩形 28">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2" name="圆角矩形 31">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3" name="圆角矩形 32">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4" name="圆角矩形 33">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5" name="圆角矩形 34">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36" name="圆角矩形 35">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pSp>
        <p:nvGrpSpPr>
          <p:cNvPr id="39" name="组合 38">
            <a:extLst>
              <a:ext uri="{FF2B5EF4-FFF2-40B4-BE49-F238E27FC236}">
                <a16:creationId xmlns:a16="http://schemas.microsoft.com/office/drawing/2014/main" xmlns="" id="{574E7DD6-E482-894D-9E46-D2B62C9ED9EC}"/>
              </a:ext>
            </a:extLst>
          </p:cNvPr>
          <p:cNvGrpSpPr/>
          <p:nvPr/>
        </p:nvGrpSpPr>
        <p:grpSpPr>
          <a:xfrm>
            <a:off x="516000" y="1522465"/>
            <a:ext cx="11160000" cy="2770631"/>
            <a:chOff x="792914" y="3925222"/>
            <a:chExt cx="11160000" cy="2770631"/>
          </a:xfrm>
        </p:grpSpPr>
        <p:sp>
          <p:nvSpPr>
            <p:cNvPr id="40" name="圆角矩形 39">
              <a:extLst>
                <a:ext uri="{FF2B5EF4-FFF2-40B4-BE49-F238E27FC236}">
                  <a16:creationId xmlns:a16="http://schemas.microsoft.com/office/drawing/2014/main" xmlns="" id="{E0791A29-2CB4-2744-96C1-EA2037B165CE}"/>
                </a:ext>
              </a:extLst>
            </p:cNvPr>
            <p:cNvSpPr/>
            <p:nvPr/>
          </p:nvSpPr>
          <p:spPr>
            <a:xfrm>
              <a:off x="792914" y="4038112"/>
              <a:ext cx="11160000" cy="2657741"/>
            </a:xfrm>
            <a:prstGeom prst="roundRect">
              <a:avLst>
                <a:gd name="adj" fmla="val 4129"/>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41" name="矩形 40">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2" name="文本框 41">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3" name="矩形 42"/>
          <p:cNvSpPr/>
          <p:nvPr/>
        </p:nvSpPr>
        <p:spPr>
          <a:xfrm>
            <a:off x="623392" y="1793191"/>
            <a:ext cx="8352046" cy="2308324"/>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点溶液中离子积</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大于溶度积</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，能析出沉淀，分散系是不稳定的悬浊液，故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碳酸钡的溶度积</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8.6</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，则图中横坐标为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的曲线应该在实线的上面，故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5" name="Picture 2" descr="128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146890" y="1871095"/>
            <a:ext cx="2408272" cy="15734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9130446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linds(horizontal)">
                                      <p:cBhvr>
                                        <p:cTn id="10" dur="500"/>
                                        <p:tgtEl>
                                          <p:spTgt spid="43"/>
                                        </p:tgtEl>
                                      </p:cBhvr>
                                    </p:animEffect>
                                  </p:childTnLst>
                                </p:cTn>
                              </p:par>
                              <p:par>
                                <p:cTn id="11" presetID="3" presetClass="entr" presetSubtype="1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linds(horizontal)">
                                      <p:cBhvr>
                                        <p:cTn id="1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836712"/>
            <a:ext cx="11412000" cy="1800493"/>
          </a:xfrm>
          <a:prstGeom prst="rect">
            <a:avLst/>
          </a:prstGeom>
        </p:spPr>
        <p:txBody>
          <a:bodyPr wrap="square">
            <a:spAutoFit/>
          </a:bodyPr>
          <a:lstStyle/>
          <a:p>
            <a:pPr algn="just">
              <a:lnSpc>
                <a:spcPct val="150000"/>
              </a:lnSpc>
              <a:spcAft>
                <a:spcPts val="0"/>
              </a:spcAft>
            </a:pPr>
            <a:r>
              <a:rPr lang="zh-CN" altLang="en-US" sz="26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任务</a:t>
            </a:r>
            <a:r>
              <a:rPr lang="zh-CN" altLang="zh-CN" sz="26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一</a:t>
            </a:r>
            <a:r>
              <a:rPr lang="zh-CN" altLang="zh-CN" sz="26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溶解度曲线</a:t>
            </a:r>
            <a:endParaRPr lang="zh-CN" altLang="zh-CN" sz="2600" b="1" kern="100" dirty="0">
              <a:solidFill>
                <a:srgbClr val="0000FF"/>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图像举例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如图为</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三种物质的溶解度随温度变化曲线。</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2818" name="Picture 2" descr="126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143672" y="2941326"/>
            <a:ext cx="4356045" cy="34848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694506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a:extLst>
              <a:ext uri="{FF2B5EF4-FFF2-40B4-BE49-F238E27FC236}">
                <a16:creationId xmlns:a16="http://schemas.microsoft.com/office/drawing/2014/main" xmlns="" id="{F3C0D54F-E471-254D-996C-2FBC9553FFE9}"/>
              </a:ext>
            </a:extLst>
          </p:cNvPr>
          <p:cNvSpPr/>
          <p:nvPr/>
        </p:nvSpPr>
        <p:spPr>
          <a:xfrm>
            <a:off x="390000" y="836712"/>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丽水模拟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硫化镉</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CdS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是一种难溶于水的黄色颜料，在水溶液中存在沉淀溶</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解平衡：</a:t>
            </a:r>
            <a:r>
              <a:rPr lang="en-US" altLang="zh-CN" kern="100" spc="-20" dirty="0" err="1">
                <a:latin typeface="Times New Roman" panose="02020603050405020304" pitchFamily="18" charset="0"/>
                <a:ea typeface="微软雅黑" panose="020B0503020204020204" pitchFamily="34" charset="-122"/>
                <a:cs typeface="Courier New" panose="02070309020205020404" pitchFamily="49" charset="0"/>
              </a:rPr>
              <a:t>CdS</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2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2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spc="-20" dirty="0" smtClean="0">
                <a:latin typeface="Times New Roman" panose="02020603050405020304" pitchFamily="18" charset="0"/>
                <a:ea typeface="微软雅黑" panose="020B0503020204020204" pitchFamily="34" charset="-122"/>
                <a:cs typeface="Courier New" panose="02070309020205020404" pitchFamily="49" charset="0"/>
              </a:rPr>
              <a:t>Cd</a:t>
            </a:r>
            <a:r>
              <a:rPr lang="en-US" altLang="zh-CN" kern="100" spc="-2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2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2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2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spc="-2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Δ</a:t>
            </a:r>
            <a:r>
              <a:rPr lang="en-US" altLang="zh-CN" i="1" kern="100" spc="-2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spc="-20" dirty="0">
                <a:latin typeface="Times New Roman" panose="02020603050405020304" pitchFamily="18" charset="0"/>
                <a:ea typeface="微软雅黑" panose="020B0503020204020204" pitchFamily="34" charset="-122"/>
                <a:cs typeface="Courier New" panose="02070309020205020404" pitchFamily="49" charset="0"/>
              </a:rPr>
              <a:t>&gt;0</a:t>
            </a:r>
            <a:r>
              <a:rPr lang="zh-CN" altLang="zh-CN" kern="100" spc="-20" dirty="0">
                <a:latin typeface="Times New Roman" panose="02020603050405020304" pitchFamily="18" charset="0"/>
                <a:ea typeface="微软雅黑" panose="020B0503020204020204" pitchFamily="34" charset="-122"/>
                <a:cs typeface="Times New Roman" panose="02020603050405020304" pitchFamily="18" charset="0"/>
              </a:rPr>
              <a:t>，其沉淀溶解平衡曲线如图所示。下列</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图中温度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图中各点对应的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的关系为</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(n)&lt;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(p)&lt;</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点的溶液中加入少量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固体，溶液组成由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沿</a:t>
            </a:r>
            <a:r>
              <a:rPr lang="en-US" altLang="zh-CN" kern="100" dirty="0" err="1" smtClean="0">
                <a:latin typeface="Times New Roman" panose="02020603050405020304" pitchFamily="18" charset="0"/>
                <a:ea typeface="微软雅黑" panose="020B0503020204020204" pitchFamily="34" charset="-122"/>
                <a:cs typeface="Courier New" panose="02070309020205020404" pitchFamily="49" charset="0"/>
              </a:rPr>
              <a:t>mpn</a:t>
            </a:r>
            <a:endPar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线</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方向移动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温度降低时，</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点的饱和溶液的组成由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q</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沿</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qp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线向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方向</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5118" y="2995868"/>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3" name="圆角矩形 2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30" name="圆角矩形 29">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86370" name="Picture 2" descr="X9-11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552395" y="2253953"/>
            <a:ext cx="3216107" cy="23155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图片 32"/>
          <p:cNvPicPr>
            <a:picLocks noChangeAspect="1"/>
          </p:cNvPicPr>
          <p:nvPr/>
        </p:nvPicPr>
        <p:blipFill>
          <a:blip r:embed="rId16" cstate="print">
            <a:clrChange>
              <a:clrFrom>
                <a:srgbClr val="FFFFFF"/>
              </a:clrFrom>
              <a:clrTo>
                <a:srgbClr val="FFFFFF">
                  <a:alpha val="0"/>
                </a:srgbClr>
              </a:clrTo>
            </a:clrChange>
          </a:blip>
          <a:stretch>
            <a:fillRect/>
          </a:stretch>
        </p:blipFill>
        <p:spPr>
          <a:xfrm>
            <a:off x="2567608" y="1670082"/>
            <a:ext cx="536151" cy="166033"/>
          </a:xfrm>
          <a:prstGeom prst="rect">
            <a:avLst/>
          </a:prstGeom>
        </p:spPr>
      </p:pic>
    </p:spTree>
    <p:extLst>
      <p:ext uri="{BB962C8B-B14F-4D97-AF65-F5344CB8AC3E}">
        <p14:creationId xmlns="" xmlns:p14="http://schemas.microsoft.com/office/powerpoint/2010/main" val="75463310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xmlns="" id="{574E7DD6-E482-894D-9E46-D2B62C9ED9EC}"/>
              </a:ext>
            </a:extLst>
          </p:cNvPr>
          <p:cNvGrpSpPr/>
          <p:nvPr/>
        </p:nvGrpSpPr>
        <p:grpSpPr>
          <a:xfrm>
            <a:off x="516000" y="243230"/>
            <a:ext cx="11160000" cy="5821075"/>
            <a:chOff x="792914" y="3925222"/>
            <a:chExt cx="11160000" cy="5821075"/>
          </a:xfrm>
        </p:grpSpPr>
        <p:sp>
          <p:nvSpPr>
            <p:cNvPr id="21" name="圆角矩形 20">
              <a:extLst>
                <a:ext uri="{FF2B5EF4-FFF2-40B4-BE49-F238E27FC236}">
                  <a16:creationId xmlns:a16="http://schemas.microsoft.com/office/drawing/2014/main" xmlns="" id="{E0791A29-2CB4-2744-96C1-EA2037B165CE}"/>
                </a:ext>
              </a:extLst>
            </p:cNvPr>
            <p:cNvSpPr/>
            <p:nvPr/>
          </p:nvSpPr>
          <p:spPr>
            <a:xfrm>
              <a:off x="792914" y="4038112"/>
              <a:ext cx="11160000" cy="5708185"/>
            </a:xfrm>
            <a:prstGeom prst="roundRect">
              <a:avLst>
                <a:gd name="adj" fmla="val 275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2" name="矩形 21">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96282" y="404664"/>
            <a:ext cx="7415942" cy="2862322"/>
          </a:xfrm>
          <a:prstGeom prst="rect">
            <a:avLst/>
          </a:prstGeom>
        </p:spPr>
        <p:txBody>
          <a:bodyPr wrap="square">
            <a:spAutoFit/>
          </a:bodyPr>
          <a:lstStyle/>
          <a:p>
            <a:pPr algn="just">
              <a:lnSpc>
                <a:spcPct val="150000"/>
              </a:lnSpc>
              <a:spcAft>
                <a:spcPts val="0"/>
              </a:spcAft>
            </a:pP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根据题干信息</a:t>
            </a:r>
            <a:r>
              <a:rPr lang="en-US" altLang="zh-CN" sz="2400" kern="100" spc="10" dirty="0" err="1">
                <a:latin typeface="Times New Roman" panose="02020603050405020304" pitchFamily="18" charset="0"/>
                <a:ea typeface="宋体" panose="02010600030101010101" pitchFamily="2" charset="-122"/>
                <a:cs typeface="Courier New" panose="02070309020205020404" pitchFamily="49" charset="0"/>
              </a:rPr>
              <a:t>CdS</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1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10" dirty="0" smtClean="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spc="1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1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1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1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Δ</a:t>
            </a:r>
            <a:r>
              <a:rPr lang="en-US" altLang="zh-CN" sz="2400" i="1" kern="100" spc="1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可</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知，升高温度平衡正向移动，故</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增大，从图中可知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图像</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点均为在温度</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T</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下所测离子浓度，故</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5</a:t>
            </a:r>
            <a:endParaRPr kumimoji="1" lang="zh-CN" altLang="en-US" sz="1600" kern="0" dirty="0">
              <a:solidFill>
                <a:prstClr val="white"/>
              </a:solidFill>
              <a:latin typeface="Arial"/>
              <a:ea typeface="微软雅黑"/>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1" name="圆角矩形 30">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2" name="圆角矩形 31">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7" name="圆角矩形 4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34" name="Picture 2" descr="X9-11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439034" y="569804"/>
            <a:ext cx="3042449" cy="219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 name="矩形 34"/>
          <p:cNvSpPr/>
          <p:nvPr/>
        </p:nvSpPr>
        <p:spPr>
          <a:xfrm>
            <a:off x="696282" y="3201983"/>
            <a:ext cx="10799436" cy="2862322"/>
          </a:xfrm>
          <a:prstGeom prst="rect">
            <a:avLst/>
          </a:prstGeom>
        </p:spPr>
        <p:txBody>
          <a:bodyPr>
            <a:spAutoFit/>
          </a:bodyPr>
          <a:lstStyle/>
          <a:p>
            <a:pPr algn="just">
              <a:lnSpc>
                <a:spcPct val="150000"/>
              </a:lnSpc>
              <a:spcAft>
                <a:spcPts val="0"/>
              </a:spcAft>
            </a:pP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点达到沉淀溶解平衡，加入少量</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spc="-6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固体，平衡逆向移动，</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6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增大，</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6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减小，溶液组成由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沿</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mpn</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线向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平衡</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CdS</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spc="-2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正向吸热，温度降低时，</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点对应饱和溶液溶解</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度下降，说明溶液中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(Cd</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同时减小，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点的饱和溶液的组成由</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q</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沿</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qp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线向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方向移动，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6" name="图片 35"/>
          <p:cNvPicPr>
            <a:picLocks noChangeAspect="1"/>
          </p:cNvPicPr>
          <p:nvPr/>
        </p:nvPicPr>
        <p:blipFill>
          <a:blip r:embed="rId16" cstate="print">
            <a:clrChange>
              <a:clrFrom>
                <a:srgbClr val="FFFFFF"/>
              </a:clrFrom>
              <a:clrTo>
                <a:srgbClr val="FFFFFF">
                  <a:alpha val="0"/>
                </a:srgbClr>
              </a:clrTo>
            </a:clrChange>
          </a:blip>
          <a:stretch>
            <a:fillRect/>
          </a:stretch>
        </p:blipFill>
        <p:spPr>
          <a:xfrm>
            <a:off x="3496791" y="666569"/>
            <a:ext cx="536151" cy="166033"/>
          </a:xfrm>
          <a:prstGeom prst="rect">
            <a:avLst/>
          </a:prstGeom>
        </p:spPr>
      </p:pic>
      <p:pic>
        <p:nvPicPr>
          <p:cNvPr id="37" name="图片 36"/>
          <p:cNvPicPr>
            <a:picLocks noChangeAspect="1"/>
          </p:cNvPicPr>
          <p:nvPr/>
        </p:nvPicPr>
        <p:blipFill>
          <a:blip r:embed="rId16" cstate="print">
            <a:clrChange>
              <a:clrFrom>
                <a:srgbClr val="FFFFFF"/>
              </a:clrFrom>
              <a:clrTo>
                <a:srgbClr val="FFFFFF">
                  <a:alpha val="0"/>
                </a:srgbClr>
              </a:clrTo>
            </a:clrChange>
          </a:blip>
          <a:stretch>
            <a:fillRect/>
          </a:stretch>
        </p:blipFill>
        <p:spPr>
          <a:xfrm>
            <a:off x="2262158" y="4567545"/>
            <a:ext cx="536151" cy="166033"/>
          </a:xfrm>
          <a:prstGeom prst="rect">
            <a:avLst/>
          </a:prstGeom>
        </p:spPr>
      </p:pic>
    </p:spTree>
    <p:extLst>
      <p:ext uri="{BB962C8B-B14F-4D97-AF65-F5344CB8AC3E}">
        <p14:creationId xmlns="" xmlns:p14="http://schemas.microsoft.com/office/powerpoint/2010/main" val="145971222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blinds(horizontal)">
                                      <p:cBhvr>
                                        <p:cTn id="13" dur="500"/>
                                        <p:tgtEl>
                                          <p:spTgt spid="3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blinds(horizontal)">
                                      <p:cBhvr>
                                        <p:cTn id="16" dur="500"/>
                                        <p:tgtEl>
                                          <p:spTgt spid="35"/>
                                        </p:tgtEl>
                                      </p:cBhvr>
                                    </p:animEffect>
                                  </p:childTnLst>
                                </p:cTn>
                              </p:par>
                              <p:par>
                                <p:cTn id="17" presetID="3" presetClass="entr" presetSubtype="1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par>
                                <p:cTn id="20" presetID="3" presetClass="entr" presetSubtype="10"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blinds(horizontal)">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0843" y="917429"/>
            <a:ext cx="8339453" cy="3416320"/>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常温下，</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沉淀溶解平衡曲线如图所示。下列有关说法正确的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四点的</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w</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不同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Fe(OH)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饱和溶液中加入适量硝酸钾晶体可使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点变到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点时的</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Cu(OH)</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溶液为不</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饱和溶液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7" name="TextBox 9"/>
          <p:cNvSpPr txBox="1"/>
          <p:nvPr/>
        </p:nvSpPr>
        <p:spPr>
          <a:xfrm>
            <a:off x="244850" y="36091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8" name="圆角矩形 2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87394" name="Picture 2" descr="128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103461" y="1016488"/>
            <a:ext cx="2589970" cy="31197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5516970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692696"/>
            <a:ext cx="11160000" cy="4896544"/>
            <a:chOff x="792914" y="3925222"/>
            <a:chExt cx="11160000" cy="4896544"/>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478365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650994" y="962484"/>
            <a:ext cx="7973995" cy="2862322"/>
          </a:xfrm>
          <a:prstGeom prst="rect">
            <a:avLst/>
          </a:prstGeom>
        </p:spPr>
        <p:txBody>
          <a:bodyPr wrap="square">
            <a:spAutoFit/>
          </a:bodyPr>
          <a:lstStyle/>
          <a:p>
            <a:pPr algn="just">
              <a:lnSpc>
                <a:spcPct val="15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根据图示，</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(Cu</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相等，而</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12.7</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9.6</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p>
          <a:p>
            <a:pPr algn="just">
              <a:lnSpc>
                <a:spcPct val="150000"/>
              </a:lnSpc>
              <a:spcAft>
                <a:spcPts val="0"/>
              </a:spcAft>
            </a:pPr>
            <a:r>
              <a:rPr lang="en-US" altLang="zh-CN" sz="2400" i="1" kern="100" dirty="0" smtClean="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smtClean="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，得</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四点的温度相同，</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w</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相同，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8" name="圆角矩形 2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9" name="圆角矩形 2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2" name="圆角矩形 3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3" name="圆角矩形 3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6</a:t>
            </a:r>
            <a:endParaRPr kumimoji="1" lang="zh-CN" altLang="en-US" sz="1600" kern="0" dirty="0">
              <a:solidFill>
                <a:prstClr val="white"/>
              </a:solidFill>
              <a:latin typeface="Arial"/>
              <a:ea typeface="微软雅黑"/>
            </a:endParaRPr>
          </a:p>
        </p:txBody>
      </p:sp>
      <p:sp>
        <p:nvSpPr>
          <p:cNvPr id="34" name="圆角矩形 3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35" name="圆角矩形 3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6" name="圆角矩形 3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0" name="圆角矩形 3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1" name="圆角矩形 4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2" name="圆角矩形 4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7" name="Picture 2" descr="1287"/>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176412" y="1012617"/>
            <a:ext cx="2218063" cy="26717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8" name="矩形 37"/>
          <p:cNvSpPr/>
          <p:nvPr/>
        </p:nvSpPr>
        <p:spPr>
          <a:xfrm>
            <a:off x="650994" y="3734450"/>
            <a:ext cx="10907430" cy="1684244"/>
          </a:xfrm>
          <a:prstGeom prst="rect">
            <a:avLst/>
          </a:prstGeom>
        </p:spPr>
        <p:txBody>
          <a:bodyPr>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在</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饱和溶液中加入适量硝酸钾晶体，对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Fe(OH)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的沉淀溶解平衡没有影响，</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点位于</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沉淀溶解平衡曲线左方，为不饱和溶液，</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 xmlns:p14="http://schemas.microsoft.com/office/powerpoint/2010/main" val="172097472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par>
                                <p:cTn id="8" presetID="3"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linds(horizontal)">
                                      <p:cBhvr>
                                        <p:cTn id="10" dur="500"/>
                                        <p:tgtEl>
                                          <p:spTgt spid="21"/>
                                        </p:tgtEl>
                                      </p:cBhvr>
                                    </p:animEffect>
                                  </p:childTnLst>
                                </p:cTn>
                              </p:par>
                              <p:par>
                                <p:cTn id="11" presetID="3" presetClass="entr" presetSubtype="1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linds(horizontal)">
                                      <p:cBhvr>
                                        <p:cTn id="13" dur="500"/>
                                        <p:tgtEl>
                                          <p:spTgt spid="2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FFF65964-AB35-1C41-A7F1-54DD8E8F48A6}"/>
              </a:ext>
            </a:extLst>
          </p:cNvPr>
          <p:cNvSpPr/>
          <p:nvPr/>
        </p:nvSpPr>
        <p:spPr>
          <a:xfrm>
            <a:off x="390000" y="620688"/>
            <a:ext cx="11412000" cy="455506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金华模拟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AgA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都是难溶盐。室温下，向体积均为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、浓度均为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溶液中分别滴加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溶液，溶液中</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溶液体积的关系如图所示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pX</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。下列推断错误的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室温下，</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i="1" kern="100" baseline="30000" dirty="0">
                <a:latin typeface="Times New Roman" panose="02020603050405020304" pitchFamily="18" charset="0"/>
                <a:ea typeface="微软雅黑" panose="020B0503020204020204" pitchFamily="34" charset="-122"/>
                <a:cs typeface="Courier New" panose="02070309020205020404" pitchFamily="49" charset="0"/>
              </a:rPr>
              <a:t>a</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对应溶液中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e&gt;f</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室温下，溶解度：</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AgA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若</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(AgNO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，则</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e</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移动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45934" y="442084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0" name="圆角矩形 19">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28" name="圆角矩形 27">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6" name="圆角矩形 45">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88418" name="Picture 2" descr="128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52184" y="2471587"/>
            <a:ext cx="3906361" cy="2497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6005930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199685"/>
            <a:ext cx="11160000" cy="5839639"/>
            <a:chOff x="792914" y="3925222"/>
            <a:chExt cx="11160000" cy="5839639"/>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5726749"/>
            </a:xfrm>
            <a:prstGeom prst="roundRect">
              <a:avLst>
                <a:gd name="adj" fmla="val 2000"/>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5" name="矩形 24">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文本框 25">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7" name="矩形 26"/>
          <p:cNvSpPr/>
          <p:nvPr/>
        </p:nvSpPr>
        <p:spPr>
          <a:xfrm>
            <a:off x="696281" y="363455"/>
            <a:ext cx="7199919" cy="2099742"/>
          </a:xfrm>
          <a:prstGeom prst="rect">
            <a:avLst/>
          </a:prstGeom>
        </p:spPr>
        <p:txBody>
          <a:bodyPr wrap="square">
            <a:spAutoFit/>
          </a:bodyPr>
          <a:lstStyle/>
          <a:p>
            <a:pPr algn="di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由图可知，室温下，加入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硝酸银溶液时，</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溶液完全反应得到</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饱和溶液，溶液中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浓度都为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baseline="300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的溶度积为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i="1" kern="100" baseline="300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硝酸银溶液时，</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溶液完全反应</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得到</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4" name="圆角矩形 23">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7</a:t>
            </a:r>
            <a:endParaRPr kumimoji="1" lang="zh-CN" altLang="en-US" sz="1600" kern="0" dirty="0">
              <a:solidFill>
                <a:prstClr val="white"/>
              </a:solidFill>
              <a:latin typeface="Arial"/>
              <a:ea typeface="微软雅黑"/>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33" name="Picture 2" descr="1288"/>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177589" y="521086"/>
            <a:ext cx="3326221" cy="21263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 name="矩形 33"/>
          <p:cNvSpPr/>
          <p:nvPr/>
        </p:nvSpPr>
        <p:spPr>
          <a:xfrm>
            <a:off x="696282" y="2405806"/>
            <a:ext cx="10799436" cy="3650936"/>
          </a:xfrm>
          <a:prstGeom prst="rect">
            <a:avLst/>
          </a:prstGeom>
        </p:spPr>
        <p:txBody>
          <a:bodyPr>
            <a:spAutoFit/>
          </a:bodyPr>
          <a:lstStyle/>
          <a:p>
            <a:pPr algn="just">
              <a:lnSpc>
                <a:spcPct val="14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饱和溶液，溶液中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baseline="300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baseline="300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浓度</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baseline="30000" dirty="0">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的溶度积为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i="1" kern="100" baseline="300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en-US" altLang="zh-CN" sz="2400" kern="1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饱和溶液中银离子浓度小于</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Ag</a:t>
            </a:r>
            <a:r>
              <a:rPr lang="en-US" altLang="zh-CN" sz="2400" kern="100" spc="-3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饱和溶液，所以</a:t>
            </a: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AgA</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的溶解度小于</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Ag</a:t>
            </a:r>
            <a:r>
              <a:rPr lang="en-US" altLang="zh-CN" sz="2400" kern="100" spc="-3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，故</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spc="-30" dirty="0" smtClean="0">
                <a:latin typeface="Times New Roman" panose="02020603050405020304" pitchFamily="18" charset="0"/>
                <a:ea typeface="宋体" panose="02010600030101010101" pitchFamily="2" charset="-122"/>
                <a:cs typeface="Times New Roman" panose="02020603050405020304" pitchFamily="18" charset="0"/>
              </a:rPr>
              <a:t>若</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硝酸银溶液浓度变为</a:t>
            </a:r>
            <a:r>
              <a:rPr lang="en-US" altLang="zh-CN" sz="2400" kern="100" spc="-30" dirty="0">
                <a:latin typeface="Times New Roman" panose="02020603050405020304" pitchFamily="18" charset="0"/>
                <a:ea typeface="宋体" panose="02010600030101010101" pitchFamily="2" charset="-122"/>
                <a:cs typeface="Courier New" panose="02070309020205020404" pitchFamily="49" charset="0"/>
              </a:rPr>
              <a:t>0.05 </a:t>
            </a:r>
            <a:r>
              <a:rPr lang="en-US" altLang="zh-CN" sz="2400" kern="100" spc="-3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spc="-3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3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spc="-3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20 mL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硝酸银溶液时，</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溶液完全反应得到</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AgA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饱和溶液，由温度不变，溶度积不变可知，溶液中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Ag</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浓度还是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baseline="30000" dirty="0">
                <a:latin typeface="Times New Roman" panose="02020603050405020304" pitchFamily="18" charset="0"/>
                <a:ea typeface="宋体" panose="02010600030101010101" pitchFamily="2" charset="-122"/>
                <a:cs typeface="Courier New" panose="02070309020205020404" pitchFamily="49" charset="0"/>
              </a:rPr>
              <a:t>b</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点会向</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点移动，故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 xmlns:p14="http://schemas.microsoft.com/office/powerpoint/2010/main" val="409865051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blinds(horizontal)">
                                      <p:cBhvr>
                                        <p:cTn id="13" dur="500"/>
                                        <p:tgtEl>
                                          <p:spTgt spid="3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linds(horizont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xmlns="" id="{9EF13083-441D-CC41-A3B9-50FF39250BAC}"/>
              </a:ext>
            </a:extLst>
          </p:cNvPr>
          <p:cNvSpPr/>
          <p:nvPr/>
        </p:nvSpPr>
        <p:spPr>
          <a:xfrm>
            <a:off x="344069" y="2069557"/>
            <a:ext cx="11187139" cy="258145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代表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的沉淀溶解曲线</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该温度下</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值为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加适量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固体可使溶液由</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点变到</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点</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时两溶液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中</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0" name="TextBox 9"/>
          <p:cNvSpPr txBox="1"/>
          <p:nvPr/>
        </p:nvSpPr>
        <p:spPr>
          <a:xfrm>
            <a:off x="200053" y="258232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6" name="圆角矩形 25">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3" name="对象 2"/>
          <p:cNvGraphicFramePr>
            <a:graphicFrameLocks noChangeAspect="1"/>
          </p:cNvGraphicFramePr>
          <p:nvPr>
            <p:extLst>
              <p:ext uri="{D42A27DB-BD31-4B8C-83A1-F6EECF244321}">
                <p14:modId xmlns="" xmlns:p14="http://schemas.microsoft.com/office/powerpoint/2010/main" val="4179819455"/>
              </p:ext>
            </p:extLst>
          </p:nvPr>
        </p:nvGraphicFramePr>
        <p:xfrm>
          <a:off x="6865809" y="4104651"/>
          <a:ext cx="816706" cy="389793"/>
        </p:xfrm>
        <a:graphic>
          <a:graphicData uri="http://schemas.openxmlformats.org/presentationml/2006/ole">
            <p:oleObj spid="_x0000_s189492" name="Equation" r:id="rId16" imgW="418918" imgH="203112" progId="">
              <p:embed/>
            </p:oleObj>
          </a:graphicData>
        </a:graphic>
      </p:graphicFrame>
      <p:graphicFrame>
        <p:nvGraphicFramePr>
          <p:cNvPr id="32" name="对象 31"/>
          <p:cNvGraphicFramePr>
            <a:graphicFrameLocks noChangeAspect="1"/>
          </p:cNvGraphicFramePr>
          <p:nvPr>
            <p:extLst>
              <p:ext uri="{D42A27DB-BD31-4B8C-83A1-F6EECF244321}">
                <p14:modId xmlns="" xmlns:p14="http://schemas.microsoft.com/office/powerpoint/2010/main" val="1914612790"/>
              </p:ext>
            </p:extLst>
          </p:nvPr>
        </p:nvGraphicFramePr>
        <p:xfrm>
          <a:off x="466725" y="870399"/>
          <a:ext cx="11258550" cy="1336675"/>
        </p:xfrm>
        <a:graphic>
          <a:graphicData uri="http://schemas.openxmlformats.org/presentationml/2006/ole">
            <p:oleObj spid="_x0000_s189493" name="文档" r:id="rId17" imgW="11367391" imgH="1357223" progId="">
              <p:embed/>
            </p:oleObj>
          </a:graphicData>
        </a:graphic>
      </p:graphicFrame>
      <p:pic>
        <p:nvPicPr>
          <p:cNvPr id="189444" name="Picture 4" descr="1289"/>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718871" y="2213128"/>
            <a:ext cx="2817105" cy="2686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 xmlns:p14="http://schemas.microsoft.com/office/powerpoint/2010/main" val="422481952"/>
              </p:ext>
            </p:extLst>
          </p:nvPr>
        </p:nvGraphicFramePr>
        <p:xfrm>
          <a:off x="5505286" y="3795564"/>
          <a:ext cx="1417638" cy="1217612"/>
        </p:xfrm>
        <a:graphic>
          <a:graphicData uri="http://schemas.openxmlformats.org/presentationml/2006/ole">
            <p:oleObj spid="_x0000_s189494" name="文档" r:id="rId19" imgW="1418407" imgH="1217298" progId="">
              <p:embed/>
            </p:oleObj>
          </a:graphicData>
        </a:graphic>
      </p:graphicFrame>
    </p:spTree>
    <p:extLst>
      <p:ext uri="{BB962C8B-B14F-4D97-AF65-F5344CB8AC3E}">
        <p14:creationId xmlns="" xmlns:p14="http://schemas.microsoft.com/office/powerpoint/2010/main" val="393785899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a:extLst>
              <a:ext uri="{FF2B5EF4-FFF2-40B4-BE49-F238E27FC236}">
                <a16:creationId xmlns:a16="http://schemas.microsoft.com/office/drawing/2014/main" xmlns="" id="{574E7DD6-E482-894D-9E46-D2B62C9ED9EC}"/>
              </a:ext>
            </a:extLst>
          </p:cNvPr>
          <p:cNvGrpSpPr/>
          <p:nvPr/>
        </p:nvGrpSpPr>
        <p:grpSpPr>
          <a:xfrm>
            <a:off x="516000" y="350074"/>
            <a:ext cx="11160000" cy="5616624"/>
            <a:chOff x="792914" y="3925222"/>
            <a:chExt cx="11160000" cy="5616624"/>
          </a:xfrm>
        </p:grpSpPr>
        <p:sp>
          <p:nvSpPr>
            <p:cNvPr id="22" name="圆角矩形 21">
              <a:extLst>
                <a:ext uri="{FF2B5EF4-FFF2-40B4-BE49-F238E27FC236}">
                  <a16:creationId xmlns:a16="http://schemas.microsoft.com/office/drawing/2014/main" xmlns="" id="{E0791A29-2CB4-2744-96C1-EA2037B165CE}"/>
                </a:ext>
              </a:extLst>
            </p:cNvPr>
            <p:cNvSpPr/>
            <p:nvPr/>
          </p:nvSpPr>
          <p:spPr>
            <a:xfrm>
              <a:off x="792914" y="4038112"/>
              <a:ext cx="11160000" cy="5503734"/>
            </a:xfrm>
            <a:prstGeom prst="roundRect">
              <a:avLst>
                <a:gd name="adj" fmla="val 1668"/>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3" name="矩形 2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5" name="矩形 24"/>
          <p:cNvSpPr/>
          <p:nvPr/>
        </p:nvSpPr>
        <p:spPr>
          <a:xfrm>
            <a:off x="687639" y="532720"/>
            <a:ext cx="7424585" cy="2677656"/>
          </a:xfrm>
          <a:prstGeom prst="rect">
            <a:avLst/>
          </a:prstGeom>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由题可知，曲线上的点均为饱和溶液中微粒浓度关系，由题及图像分析可知，曲线</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①</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的沉淀溶解曲线，</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当溶液中－</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spc="6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6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spc="6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spc="6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6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6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spc="6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60" dirty="0" smtClean="0">
                <a:latin typeface="Times New Roman" panose="02020603050405020304" pitchFamily="18" charset="0"/>
                <a:ea typeface="宋体" panose="02010600030101010101" pitchFamily="2" charset="-122"/>
                <a:cs typeface="Times New Roman" panose="02020603050405020304" pitchFamily="18" charset="0"/>
              </a:rPr>
              <a:t>则</a:t>
            </a:r>
            <a:endParaRPr lang="en-US" altLang="zh-CN" sz="2400" kern="100" spc="6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40000"/>
              </a:lnSpc>
              <a:spcAft>
                <a:spcPts val="0"/>
              </a:spcAft>
            </a:pP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，因此</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p>
          <a:p>
            <a:pPr algn="just">
              <a:lnSpc>
                <a:spcPct val="14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，选项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圆角矩形 25">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7" name="圆角矩形 2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8" name="圆角矩形 2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9" name="圆角矩形 2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0" name="圆角矩形 2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31" name="圆角矩形 3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6" name="圆角矩形 45">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8</a:t>
            </a:r>
            <a:endParaRPr kumimoji="1" lang="zh-CN" altLang="en-US" sz="1600" kern="0" dirty="0">
              <a:solidFill>
                <a:prstClr val="white"/>
              </a:solidFill>
              <a:latin typeface="Arial"/>
              <a:ea typeface="微软雅黑"/>
            </a:endParaRPr>
          </a:p>
        </p:txBody>
      </p:sp>
      <p:sp>
        <p:nvSpPr>
          <p:cNvPr id="48" name="圆角矩形 47">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0" name="圆角矩形 49">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graphicFrame>
        <p:nvGraphicFramePr>
          <p:cNvPr id="32" name="对象 31"/>
          <p:cNvGraphicFramePr>
            <a:graphicFrameLocks noChangeAspect="1"/>
          </p:cNvGraphicFramePr>
          <p:nvPr>
            <p:extLst>
              <p:ext uri="{D42A27DB-BD31-4B8C-83A1-F6EECF244321}">
                <p14:modId xmlns="" xmlns:p14="http://schemas.microsoft.com/office/powerpoint/2010/main" val="4035999029"/>
              </p:ext>
            </p:extLst>
          </p:nvPr>
        </p:nvGraphicFramePr>
        <p:xfrm>
          <a:off x="796925" y="4546858"/>
          <a:ext cx="10490200" cy="1365250"/>
        </p:xfrm>
        <a:graphic>
          <a:graphicData uri="http://schemas.openxmlformats.org/presentationml/2006/ole">
            <p:oleObj spid="_x0000_s127129" name="文档" r:id="rId16" imgW="10598832" imgH="1384540" progId="">
              <p:embed/>
            </p:oleObj>
          </a:graphicData>
        </a:graphic>
      </p:graphicFrame>
      <p:graphicFrame>
        <p:nvGraphicFramePr>
          <p:cNvPr id="3" name="对象 2"/>
          <p:cNvGraphicFramePr>
            <a:graphicFrameLocks noChangeAspect="1"/>
          </p:cNvGraphicFramePr>
          <p:nvPr>
            <p:extLst>
              <p:ext uri="{D42A27DB-BD31-4B8C-83A1-F6EECF244321}">
                <p14:modId xmlns="" xmlns:p14="http://schemas.microsoft.com/office/powerpoint/2010/main" val="378111548"/>
              </p:ext>
            </p:extLst>
          </p:nvPr>
        </p:nvGraphicFramePr>
        <p:xfrm>
          <a:off x="9692281" y="4642734"/>
          <a:ext cx="1323330" cy="727831"/>
        </p:xfrm>
        <a:graphic>
          <a:graphicData uri="http://schemas.openxmlformats.org/presentationml/2006/ole">
            <p:oleObj spid="_x0000_s127130" name="Equation" r:id="rId17" imgW="761669" imgH="418918" progId="">
              <p:embed/>
            </p:oleObj>
          </a:graphicData>
        </a:graphic>
      </p:graphicFrame>
      <p:sp>
        <p:nvSpPr>
          <p:cNvPr id="36" name="矩形 35"/>
          <p:cNvSpPr/>
          <p:nvPr/>
        </p:nvSpPr>
        <p:spPr>
          <a:xfrm>
            <a:off x="687639" y="3084041"/>
            <a:ext cx="10799436" cy="1643527"/>
          </a:xfrm>
          <a:prstGeom prst="rect">
            <a:avLst/>
          </a:prstGeom>
        </p:spPr>
        <p:txBody>
          <a:bodyPr>
            <a:spAutoFit/>
          </a:bodyPr>
          <a:lstStyle/>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向饱和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溶液中加入适量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固体后，溶液中</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增大，根据温度不变</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spc="1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1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(BaCO</a:t>
            </a:r>
            <a:r>
              <a:rPr lang="en-US" altLang="zh-CN" sz="2400" kern="100" spc="1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不变可知，溶液中</a:t>
            </a:r>
            <a:r>
              <a:rPr lang="en-US" altLang="zh-CN" sz="2400" i="1" kern="100" spc="1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10" dirty="0" smtClean="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将减小，因此</a:t>
            </a:r>
            <a:r>
              <a:rPr lang="en-US" altLang="zh-CN" sz="2400" kern="100" spc="1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点将沿曲线</a:t>
            </a:r>
            <a:r>
              <a:rPr lang="en-US" altLang="zh-CN" sz="2400" kern="100" spc="10" dirty="0">
                <a:latin typeface="宋体" panose="02010600030101010101" pitchFamily="2" charset="-122"/>
                <a:ea typeface="宋体" panose="02010600030101010101" pitchFamily="2" charset="-122"/>
                <a:cs typeface="Times New Roman" panose="02020603050405020304" pitchFamily="18" charset="0"/>
              </a:rPr>
              <a:t>②</a:t>
            </a:r>
            <a:r>
              <a:rPr lang="zh-CN" altLang="zh-CN" sz="2400" kern="100" spc="10" dirty="0">
                <a:latin typeface="Times New Roman" panose="02020603050405020304" pitchFamily="18" charset="0"/>
                <a:ea typeface="宋体" panose="02010600030101010101" pitchFamily="2" charset="-122"/>
                <a:cs typeface="Times New Roman" panose="02020603050405020304" pitchFamily="18" charset="0"/>
              </a:rPr>
              <a:t>向左上方移</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动，选项</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33" name="Picture 4" descr="1289"/>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629345" y="560052"/>
            <a:ext cx="2664992" cy="2541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4" name="对象 33"/>
          <p:cNvGraphicFramePr>
            <a:graphicFrameLocks noChangeAspect="1"/>
          </p:cNvGraphicFramePr>
          <p:nvPr>
            <p:extLst>
              <p:ext uri="{D42A27DB-BD31-4B8C-83A1-F6EECF244321}">
                <p14:modId xmlns="" xmlns:p14="http://schemas.microsoft.com/office/powerpoint/2010/main" val="592639286"/>
              </p:ext>
            </p:extLst>
          </p:nvPr>
        </p:nvGraphicFramePr>
        <p:xfrm>
          <a:off x="5917148" y="1579781"/>
          <a:ext cx="1268413" cy="766763"/>
        </p:xfrm>
        <a:graphic>
          <a:graphicData uri="http://schemas.openxmlformats.org/presentationml/2006/ole">
            <p:oleObj spid="_x0000_s127131" name="文档" r:id="rId19" imgW="1274802" imgH="769465" progId="">
              <p:embed/>
            </p:oleObj>
          </a:graphicData>
        </a:graphic>
      </p:graphicFrame>
      <p:graphicFrame>
        <p:nvGraphicFramePr>
          <p:cNvPr id="35" name="对象 34"/>
          <p:cNvGraphicFramePr>
            <a:graphicFrameLocks noChangeAspect="1"/>
          </p:cNvGraphicFramePr>
          <p:nvPr>
            <p:extLst>
              <p:ext uri="{D42A27DB-BD31-4B8C-83A1-F6EECF244321}">
                <p14:modId xmlns="" xmlns:p14="http://schemas.microsoft.com/office/powerpoint/2010/main" val="1639349916"/>
              </p:ext>
            </p:extLst>
          </p:nvPr>
        </p:nvGraphicFramePr>
        <p:xfrm>
          <a:off x="5258120" y="3607176"/>
          <a:ext cx="1268413" cy="766763"/>
        </p:xfrm>
        <a:graphic>
          <a:graphicData uri="http://schemas.openxmlformats.org/presentationml/2006/ole">
            <p:oleObj spid="_x0000_s127132" name="文档" r:id="rId20" imgW="1274802" imgH="771268" progId="">
              <p:embed/>
            </p:oleObj>
          </a:graphicData>
        </a:graphic>
      </p:graphicFrame>
    </p:spTree>
    <p:extLst>
      <p:ext uri="{BB962C8B-B14F-4D97-AF65-F5344CB8AC3E}">
        <p14:creationId xmlns="" xmlns:p14="http://schemas.microsoft.com/office/powerpoint/2010/main" val="9301565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par>
                                <p:cTn id="11" presetID="3" presetClass="entr" presetSubtype="1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par>
                                <p:cTn id="14" presetID="3" presetClass="entr" presetSubtype="10"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blinds(horizontal)">
                                      <p:cBhvr>
                                        <p:cTn id="16" dur="500"/>
                                        <p:tgtEl>
                                          <p:spTgt spid="3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linds(horizontal)">
                                      <p:cBhvr>
                                        <p:cTn id="19" dur="500"/>
                                        <p:tgtEl>
                                          <p:spTgt spid="36"/>
                                        </p:tgtEl>
                                      </p:cBhvr>
                                    </p:animEffect>
                                  </p:childTnLst>
                                </p:cTn>
                              </p:par>
                              <p:par>
                                <p:cTn id="20" presetID="3" presetClass="entr" presetSubtype="1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par>
                                <p:cTn id="23" presetID="3" presetClass="entr" presetSubtype="1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linds(horizontal)">
                                      <p:cBhvr>
                                        <p:cTn id="25" dur="500"/>
                                        <p:tgtEl>
                                          <p:spTgt spid="34"/>
                                        </p:tgtEl>
                                      </p:cBhvr>
                                    </p:animEffect>
                                  </p:childTnLst>
                                </p:cTn>
                              </p:par>
                              <p:par>
                                <p:cTn id="26" presetID="3" presetClass="entr" presetSubtype="1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blinds(horizontal)">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9EF13083-441D-CC41-A3B9-50FF39250BAC}"/>
              </a:ext>
            </a:extLst>
          </p:cNvPr>
          <p:cNvSpPr/>
          <p:nvPr/>
        </p:nvSpPr>
        <p:spPr>
          <a:xfrm>
            <a:off x="390000" y="552181"/>
            <a:ext cx="11412000" cy="510906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9.</a:t>
            </a:r>
            <a:r>
              <a:rPr lang="en-US" altLang="zh-CN" kern="100" spc="-30" dirty="0">
                <a:latin typeface="Times New Roman" panose="02020603050405020304" pitchFamily="18" charset="0"/>
                <a:ea typeface="楷体_GB2312" panose="02010609030101010101" pitchFamily="49" charset="-122"/>
                <a:cs typeface="Courier New" panose="02070309020205020404" pitchFamily="49" charset="0"/>
              </a:rPr>
              <a:t>(2022·</a:t>
            </a:r>
            <a:r>
              <a:rPr lang="zh-CN" altLang="zh-CN" kern="100" spc="-30" dirty="0">
                <a:latin typeface="Times New Roman" panose="02020603050405020304" pitchFamily="18" charset="0"/>
                <a:ea typeface="楷体_GB2312" panose="02010609030101010101" pitchFamily="49" charset="-122"/>
                <a:cs typeface="Times New Roman" panose="02020603050405020304" pitchFamily="18" charset="0"/>
              </a:rPr>
              <a:t>海南，</a:t>
            </a:r>
            <a:r>
              <a:rPr lang="en-US" altLang="zh-CN" kern="100" spc="-30" dirty="0">
                <a:latin typeface="Times New Roman" panose="02020603050405020304" pitchFamily="18" charset="0"/>
                <a:ea typeface="楷体_GB2312" panose="02010609030101010101" pitchFamily="49" charset="-122"/>
                <a:cs typeface="Courier New" panose="02070309020205020404" pitchFamily="49" charset="0"/>
              </a:rPr>
              <a:t>14</a:t>
            </a:r>
            <a:r>
              <a:rPr lang="zh-CN" altLang="zh-CN" kern="100" spc="-30" dirty="0">
                <a:latin typeface="Times New Roman" panose="02020603050405020304" pitchFamily="18" charset="0"/>
                <a:ea typeface="楷体_GB2312" panose="02010609030101010101" pitchFamily="49" charset="-122"/>
                <a:cs typeface="Times New Roman" panose="02020603050405020304" pitchFamily="18" charset="0"/>
              </a:rPr>
              <a:t>改编</a:t>
            </a:r>
            <a:r>
              <a:rPr lang="en-US" altLang="zh-CN" kern="100" spc="-3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某元素</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的氢氧化物</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M(OH)</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spc="-30" dirty="0">
                <a:latin typeface="Times New Roman" panose="02020603050405020304" pitchFamily="18" charset="0"/>
                <a:ea typeface="微软雅黑" panose="020B0503020204020204" pitchFamily="34" charset="-122"/>
                <a:cs typeface="Times New Roman" panose="02020603050405020304" pitchFamily="18" charset="0"/>
              </a:rPr>
              <a:t>在水中的溶解反应为：</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M(OH)</a:t>
            </a:r>
            <a:r>
              <a:rPr lang="en-US" altLang="zh-CN" kern="100" spc="-3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3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spc="-30" dirty="0" smtClean="0">
                <a:latin typeface="Times New Roman" panose="02020603050405020304" pitchFamily="18" charset="0"/>
                <a:ea typeface="微软雅黑" panose="020B0503020204020204" pitchFamily="34" charset="-122"/>
                <a:cs typeface="Courier New" panose="02070309020205020404" pitchFamily="49" charset="0"/>
              </a:rPr>
              <a:t>)</a:t>
            </a:r>
            <a:endParaRPr lang="en-US" altLang="zh-CN" kern="100" spc="-30" dirty="0" smtClean="0">
              <a:latin typeface="ZBFH"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spc="-3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spc="-30" dirty="0" smtClean="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spc="-3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3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2OH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2OH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的关系如图所示，</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或</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浓度</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的值。下列说法错误的是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曲线</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①</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代表－</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lg</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的关系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B.M(OH)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17</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的溶液中加入</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NaOH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至</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9.0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，体系中元素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主要以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M(OH)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存在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向</a:t>
            </a:r>
            <a:r>
              <a:rPr lang="en-US" altLang="zh-CN" i="1"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的溶液中加入等体积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0.4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50000"/>
              </a:lnSpc>
              <a:spcAft>
                <a:spcPts val="0"/>
              </a:spcAft>
            </a:pP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HCl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后，体系中元素</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主要以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存在</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9" name="圆角矩形 28">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30" name="圆角矩形 29">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47" name="圆角矩形 46">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0" name="圆角矩形 49">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92514" name="Picture 2" descr="1290"/>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507100" y="2348880"/>
            <a:ext cx="3233690" cy="31119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 xmlns:p14="http://schemas.microsoft.com/office/powerpoint/2010/main" val="288248427"/>
              </p:ext>
            </p:extLst>
          </p:nvPr>
        </p:nvGraphicFramePr>
        <p:xfrm>
          <a:off x="1113986" y="4430989"/>
          <a:ext cx="1854200" cy="595312"/>
        </p:xfrm>
        <a:graphic>
          <a:graphicData uri="http://schemas.openxmlformats.org/presentationml/2006/ole">
            <p:oleObj spid="_x0000_s192552" name="文档" r:id="rId17" imgW="1854978" imgH="595308" progId="">
              <p:embed/>
            </p:oleObj>
          </a:graphicData>
        </a:graphic>
      </p:graphicFrame>
      <p:graphicFrame>
        <p:nvGraphicFramePr>
          <p:cNvPr id="28" name="对象 27"/>
          <p:cNvGraphicFramePr>
            <a:graphicFrameLocks noChangeAspect="1"/>
          </p:cNvGraphicFramePr>
          <p:nvPr>
            <p:extLst>
              <p:ext uri="{D42A27DB-BD31-4B8C-83A1-F6EECF244321}">
                <p14:modId xmlns="" xmlns:p14="http://schemas.microsoft.com/office/powerpoint/2010/main" val="2862964653"/>
              </p:ext>
            </p:extLst>
          </p:nvPr>
        </p:nvGraphicFramePr>
        <p:xfrm>
          <a:off x="7600049" y="1166452"/>
          <a:ext cx="1854200" cy="595312"/>
        </p:xfrm>
        <a:graphic>
          <a:graphicData uri="http://schemas.openxmlformats.org/presentationml/2006/ole">
            <p:oleObj spid="_x0000_s192553" name="文档" r:id="rId18" imgW="1854978" imgH="596390" progId="">
              <p:embed/>
            </p:oleObj>
          </a:graphicData>
        </a:graphic>
      </p:graphicFrame>
      <p:graphicFrame>
        <p:nvGraphicFramePr>
          <p:cNvPr id="32" name="对象 31"/>
          <p:cNvGraphicFramePr>
            <a:graphicFrameLocks noChangeAspect="1"/>
          </p:cNvGraphicFramePr>
          <p:nvPr>
            <p:extLst>
              <p:ext uri="{D42A27DB-BD31-4B8C-83A1-F6EECF244321}">
                <p14:modId xmlns="" xmlns:p14="http://schemas.microsoft.com/office/powerpoint/2010/main" val="2632162114"/>
              </p:ext>
            </p:extLst>
          </p:nvPr>
        </p:nvGraphicFramePr>
        <p:xfrm>
          <a:off x="4672932" y="1704309"/>
          <a:ext cx="1854200" cy="595312"/>
        </p:xfrm>
        <a:graphic>
          <a:graphicData uri="http://schemas.openxmlformats.org/presentationml/2006/ole">
            <p:oleObj spid="_x0000_s192554" name="文档" r:id="rId19" imgW="1854978" imgH="596390" progId="">
              <p:embed/>
            </p:oleObj>
          </a:graphicData>
        </a:graphic>
      </p:graphicFrame>
      <p:pic>
        <p:nvPicPr>
          <p:cNvPr id="33" name="图片 32"/>
          <p:cNvPicPr>
            <a:picLocks noChangeAspect="1"/>
          </p:cNvPicPr>
          <p:nvPr/>
        </p:nvPicPr>
        <p:blipFill>
          <a:blip r:embed="rId20" cstate="print">
            <a:clrChange>
              <a:clrFrom>
                <a:srgbClr val="FFFFFF"/>
              </a:clrFrom>
              <a:clrTo>
                <a:srgbClr val="FFFFFF">
                  <a:alpha val="0"/>
                </a:srgbClr>
              </a:clrTo>
            </a:clrChange>
          </a:blip>
          <a:stretch>
            <a:fillRect/>
          </a:stretch>
        </p:blipFill>
        <p:spPr>
          <a:xfrm>
            <a:off x="517221" y="1379105"/>
            <a:ext cx="536151" cy="166033"/>
          </a:xfrm>
          <a:prstGeom prst="rect">
            <a:avLst/>
          </a:prstGeom>
        </p:spPr>
      </p:pic>
      <p:pic>
        <p:nvPicPr>
          <p:cNvPr id="34" name="图片 33"/>
          <p:cNvPicPr>
            <a:picLocks noChangeAspect="1"/>
          </p:cNvPicPr>
          <p:nvPr/>
        </p:nvPicPr>
        <p:blipFill>
          <a:blip r:embed="rId20" cstate="print">
            <a:clrChange>
              <a:clrFrom>
                <a:srgbClr val="FFFFFF"/>
              </a:clrFrom>
              <a:clrTo>
                <a:srgbClr val="FFFFFF">
                  <a:alpha val="0"/>
                </a:srgbClr>
              </a:clrTo>
            </a:clrChange>
          </a:blip>
          <a:stretch>
            <a:fillRect/>
          </a:stretch>
        </p:blipFill>
        <p:spPr>
          <a:xfrm>
            <a:off x="7023395" y="1394260"/>
            <a:ext cx="536151" cy="166033"/>
          </a:xfrm>
          <a:prstGeom prst="rect">
            <a:avLst/>
          </a:prstGeom>
        </p:spPr>
      </p:pic>
      <p:sp>
        <p:nvSpPr>
          <p:cNvPr id="31" name="TextBox 9"/>
          <p:cNvSpPr txBox="1"/>
          <p:nvPr/>
        </p:nvSpPr>
        <p:spPr>
          <a:xfrm>
            <a:off x="245118" y="4365104"/>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 xmlns:p14="http://schemas.microsoft.com/office/powerpoint/2010/main" val="28308078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xmlns="" id="{574E7DD6-E482-894D-9E46-D2B62C9ED9EC}"/>
              </a:ext>
            </a:extLst>
          </p:cNvPr>
          <p:cNvGrpSpPr/>
          <p:nvPr/>
        </p:nvGrpSpPr>
        <p:grpSpPr>
          <a:xfrm>
            <a:off x="516000" y="197517"/>
            <a:ext cx="11160000" cy="5859282"/>
            <a:chOff x="792914" y="3925222"/>
            <a:chExt cx="11160000" cy="5859282"/>
          </a:xfrm>
        </p:grpSpPr>
        <p:sp>
          <p:nvSpPr>
            <p:cNvPr id="23" name="圆角矩形 22">
              <a:extLst>
                <a:ext uri="{FF2B5EF4-FFF2-40B4-BE49-F238E27FC236}">
                  <a16:creationId xmlns:a16="http://schemas.microsoft.com/office/drawing/2014/main" xmlns="" id="{E0791A29-2CB4-2744-96C1-EA2037B165CE}"/>
                </a:ext>
              </a:extLst>
            </p:cNvPr>
            <p:cNvSpPr/>
            <p:nvPr/>
          </p:nvSpPr>
          <p:spPr>
            <a:xfrm>
              <a:off x="792914" y="4038112"/>
              <a:ext cx="11160000" cy="5746392"/>
            </a:xfrm>
            <a:prstGeom prst="roundRect">
              <a:avLst>
                <a:gd name="adj" fmla="val 2275"/>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4" name="矩形 2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5" name="文本框 2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6" name="矩形 25"/>
          <p:cNvSpPr/>
          <p:nvPr/>
        </p:nvSpPr>
        <p:spPr>
          <a:xfrm>
            <a:off x="677645" y="2393269"/>
            <a:ext cx="7794620" cy="1200329"/>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由图像可知，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lg</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3.0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M(OH)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1" name="对象 20"/>
          <p:cNvGraphicFramePr>
            <a:graphicFrameLocks noChangeAspect="1"/>
          </p:cNvGraphicFramePr>
          <p:nvPr>
            <p:extLst>
              <p:ext uri="{D42A27DB-BD31-4B8C-83A1-F6EECF244321}">
                <p14:modId xmlns="" xmlns:p14="http://schemas.microsoft.com/office/powerpoint/2010/main" val="3896982712"/>
              </p:ext>
            </p:extLst>
          </p:nvPr>
        </p:nvGraphicFramePr>
        <p:xfrm>
          <a:off x="767408" y="476671"/>
          <a:ext cx="7605713" cy="2171700"/>
        </p:xfrm>
        <a:graphic>
          <a:graphicData uri="http://schemas.openxmlformats.org/presentationml/2006/ole">
            <p:oleObj spid="_x0000_s128108" name="文档" r:id="rId3" imgW="7693470" imgH="2189554" progId="">
              <p:embed/>
            </p:oleObj>
          </a:graphicData>
        </a:graphic>
      </p:graphicFrame>
      <p:pic>
        <p:nvPicPr>
          <p:cNvPr id="29" name="Picture 2" descr="129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746529" y="433673"/>
            <a:ext cx="2780985" cy="2676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2" name="对象 31"/>
          <p:cNvGraphicFramePr>
            <a:graphicFrameLocks noChangeAspect="1"/>
          </p:cNvGraphicFramePr>
          <p:nvPr>
            <p:extLst>
              <p:ext uri="{D42A27DB-BD31-4B8C-83A1-F6EECF244321}">
                <p14:modId xmlns="" xmlns:p14="http://schemas.microsoft.com/office/powerpoint/2010/main" val="2782048563"/>
              </p:ext>
            </p:extLst>
          </p:nvPr>
        </p:nvGraphicFramePr>
        <p:xfrm>
          <a:off x="768350" y="3599649"/>
          <a:ext cx="10515600" cy="1216025"/>
        </p:xfrm>
        <a:graphic>
          <a:graphicData uri="http://schemas.openxmlformats.org/presentationml/2006/ole">
            <p:oleObj spid="_x0000_s128109" name="文档" r:id="rId5" imgW="10598832" imgH="1228545" progId="">
              <p:embed/>
            </p:oleObj>
          </a:graphicData>
        </a:graphic>
      </p:graphicFrame>
      <p:graphicFrame>
        <p:nvGraphicFramePr>
          <p:cNvPr id="33" name="对象 32"/>
          <p:cNvGraphicFramePr>
            <a:graphicFrameLocks noChangeAspect="1"/>
          </p:cNvGraphicFramePr>
          <p:nvPr>
            <p:extLst>
              <p:ext uri="{D42A27DB-BD31-4B8C-83A1-F6EECF244321}">
                <p14:modId xmlns="" xmlns:p14="http://schemas.microsoft.com/office/powerpoint/2010/main" val="3713085383"/>
              </p:ext>
            </p:extLst>
          </p:nvPr>
        </p:nvGraphicFramePr>
        <p:xfrm>
          <a:off x="768350" y="4581127"/>
          <a:ext cx="10515600" cy="1528762"/>
        </p:xfrm>
        <a:graphic>
          <a:graphicData uri="http://schemas.openxmlformats.org/presentationml/2006/ole">
            <p:oleObj spid="_x0000_s128110" name="文档" r:id="rId6" imgW="10598832" imgH="1539096" progId="">
              <p:embed/>
            </p:oleObj>
          </a:graphicData>
        </a:graphic>
      </p:graphicFrame>
      <p:sp>
        <p:nvSpPr>
          <p:cNvPr id="27" name="圆角矩形 26">
            <a:hlinkClick r:id="rId7"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8" name="圆角矩形 27">
            <a:hlinkClick r:id="rId8"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30" name="圆角矩形 29">
            <a:hlinkClick r:id="rId9"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31" name="圆角矩形 30">
            <a:hlinkClick r:id="rId10"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37" name="圆角矩形 36">
            <a:hlinkClick r:id="rId11"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12"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13"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14"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5"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rgbClr val="9BBB59"/>
          </a:solidFill>
          <a:ln w="12700" cap="flat" cmpd="sng" algn="ctr">
            <a:noFill/>
            <a:prstDash val="solid"/>
            <a:miter lim="800000"/>
          </a:ln>
          <a:effectLst/>
        </p:spPr>
        <p:txBody>
          <a:bodyPr rtlCol="0" anchor="ctr"/>
          <a:lstStyle/>
          <a:p>
            <a:pPr algn="ctr"/>
            <a:r>
              <a:rPr kumimoji="1" lang="en-US" altLang="zh-CN" sz="1600" kern="0" dirty="0">
                <a:solidFill>
                  <a:prstClr val="white"/>
                </a:solidFill>
                <a:latin typeface="Arial"/>
                <a:ea typeface="微软雅黑"/>
              </a:rPr>
              <a:t>9</a:t>
            </a:r>
            <a:endParaRPr kumimoji="1" lang="zh-CN" altLang="en-US" sz="1600" kern="0" dirty="0">
              <a:solidFill>
                <a:prstClr val="white"/>
              </a:solidFill>
              <a:latin typeface="Arial"/>
              <a:ea typeface="微软雅黑"/>
            </a:endParaRPr>
          </a:p>
        </p:txBody>
      </p:sp>
      <p:sp>
        <p:nvSpPr>
          <p:cNvPr id="51" name="圆角矩形 50">
            <a:hlinkClick r:id="rId16"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7"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8"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9"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 xmlns:p14="http://schemas.microsoft.com/office/powerpoint/2010/main" val="9917249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par>
                                <p:cTn id="11" presetID="3" presetClass="entr" presetSubtype="1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linds(horizontal)">
                                      <p:cBhvr>
                                        <p:cTn id="13" dur="500"/>
                                        <p:tgtEl>
                                          <p:spTgt spid="21"/>
                                        </p:tgtEl>
                                      </p:cBhvr>
                                    </p:animEffect>
                                  </p:childTnLst>
                                </p:cTn>
                              </p:par>
                              <p:par>
                                <p:cTn id="14" presetID="3"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blinds(horizontal)">
                                      <p:cBhvr>
                                        <p:cTn id="16" dur="500"/>
                                        <p:tgtEl>
                                          <p:spTgt spid="29"/>
                                        </p:tgtEl>
                                      </p:cBhvr>
                                    </p:animEffect>
                                  </p:childTnLst>
                                </p:cTn>
                              </p:par>
                              <p:par>
                                <p:cTn id="17" presetID="3" presetClass="entr" presetSubtype="1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linds(horizontal)">
                                      <p:cBhvr>
                                        <p:cTn id="19" dur="500"/>
                                        <p:tgtEl>
                                          <p:spTgt spid="32"/>
                                        </p:tgtEl>
                                      </p:cBhvr>
                                    </p:animEffect>
                                  </p:childTnLst>
                                </p:cTn>
                              </p:par>
                              <p:par>
                                <p:cTn id="20" presetID="3" presetClass="entr" presetSubtype="1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456917"/>
            <a:ext cx="11412000" cy="5632311"/>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曲线上各点的意义：曲线上任一点都表示饱和溶液，曲线</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上</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方</a:t>
            </a:r>
            <a:r>
              <a:rPr lang="zh-CN" altLang="zh-CN" sz="2400" kern="100" spc="10" dirty="0">
                <a:latin typeface="Times New Roman" panose="02020603050405020304" pitchFamily="18" charset="0"/>
                <a:ea typeface="微软雅黑" panose="020B0503020204020204" pitchFamily="34" charset="-122"/>
                <a:cs typeface="Times New Roman" panose="02020603050405020304" pitchFamily="18" charset="0"/>
              </a:rPr>
              <a:t>的任一点均表示过饱和溶液，此时有沉淀析出，曲线下方</a:t>
            </a:r>
            <a:r>
              <a:rPr lang="zh-CN"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rPr>
              <a:t>的</a:t>
            </a:r>
            <a:endParaRPr lang="en-US" altLang="zh-CN" sz="2400" kern="100" spc="1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任</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一点均表示不饱和溶液。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曲线的变化趋势：</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曲线表示溶解度随温度升高而增大；</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曲线表示溶解度随温度升高而减小；</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曲线表示溶解度随温度升高变化不大。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分离提纯：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：蒸发浓缩、冷却结晶、过滤、洗涤、干燥；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：蒸发结晶、趁热过滤</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计算</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：对于难溶电解质来说，若知道溶解度的值</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g</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，可求出难溶电解质饱和溶液时的浓度</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，进而求出</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5" name="Picture 2" descr="126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904312" y="260648"/>
            <a:ext cx="2897688" cy="23181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 xmlns:p14="http://schemas.microsoft.com/office/powerpoint/2010/main" val="1048526781"/>
              </p:ext>
            </p:extLst>
          </p:nvPr>
        </p:nvGraphicFramePr>
        <p:xfrm>
          <a:off x="2423592" y="5360508"/>
          <a:ext cx="733425" cy="793750"/>
        </p:xfrm>
        <a:graphic>
          <a:graphicData uri="http://schemas.openxmlformats.org/presentationml/2006/ole">
            <p:oleObj spid="_x0000_s163856" name="文档" r:id="rId4" imgW="732777" imgH="793624" progId="">
              <p:embed/>
            </p:oleObj>
          </a:graphicData>
        </a:graphic>
      </p:graphicFrame>
    </p:spTree>
    <p:extLst>
      <p:ext uri="{BB962C8B-B14F-4D97-AF65-F5344CB8AC3E}">
        <p14:creationId xmlns="" xmlns:p14="http://schemas.microsoft.com/office/powerpoint/2010/main" val="335370406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a:extLst>
              <a:ext uri="{FF2B5EF4-FFF2-40B4-BE49-F238E27FC236}">
                <a16:creationId xmlns:a16="http://schemas.microsoft.com/office/drawing/2014/main" xmlns="" id="{9EF13083-441D-CC41-A3B9-50FF39250BAC}"/>
              </a:ext>
            </a:extLst>
          </p:cNvPr>
          <p:cNvSpPr/>
          <p:nvPr/>
        </p:nvSpPr>
        <p:spPr>
          <a:xfrm>
            <a:off x="390000" y="851184"/>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常温下，向</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 mL 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溶液中缓慢加入少量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粉末</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难溶，忽略溶液体积变化</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与</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变化如图所示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坐标未按比例画出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。下列有关说法正确的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约为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5</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三点中由水电离的</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最大的是</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的数量级为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20</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(HS</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(S</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0.1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54474" y="249289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4" name="圆角矩形 23">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93538" name="Picture 2" descr="1291"/>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183466" y="2470872"/>
            <a:ext cx="2542932" cy="2505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2884855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xmlns="" id="{574E7DD6-E482-894D-9E46-D2B62C9ED9EC}"/>
              </a:ext>
            </a:extLst>
          </p:cNvPr>
          <p:cNvGrpSpPr/>
          <p:nvPr/>
        </p:nvGrpSpPr>
        <p:grpSpPr>
          <a:xfrm>
            <a:off x="516000" y="153128"/>
            <a:ext cx="11160000" cy="5942800"/>
            <a:chOff x="792914" y="3925222"/>
            <a:chExt cx="11160000" cy="5942800"/>
          </a:xfrm>
        </p:grpSpPr>
        <p:sp>
          <p:nvSpPr>
            <p:cNvPr id="19" name="圆角矩形 18">
              <a:extLst>
                <a:ext uri="{FF2B5EF4-FFF2-40B4-BE49-F238E27FC236}">
                  <a16:creationId xmlns:a16="http://schemas.microsoft.com/office/drawing/2014/main" xmlns="" id="{E0791A29-2CB4-2744-96C1-EA2037B165CE}"/>
                </a:ext>
              </a:extLst>
            </p:cNvPr>
            <p:cNvSpPr/>
            <p:nvPr/>
          </p:nvSpPr>
          <p:spPr>
            <a:xfrm>
              <a:off x="792914" y="4038112"/>
              <a:ext cx="11160000" cy="5829910"/>
            </a:xfrm>
            <a:prstGeom prst="roundRect">
              <a:avLst>
                <a:gd name="adj" fmla="val 1462"/>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0" name="矩形 19">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1" name="文本框 2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634681" y="1584410"/>
            <a:ext cx="8053607" cy="1065613"/>
          </a:xfrm>
          <a:prstGeom prst="rect">
            <a:avLst/>
          </a:prstGeom>
        </p:spPr>
        <p:txBody>
          <a:bodyPr wrap="square">
            <a:spAutoFit/>
          </a:bodyPr>
          <a:lstStyle/>
          <a:p>
            <a:pPr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根据化学反应</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=MS</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可知，随着反应进行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浓度逐渐增大，</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对水的电离的抑制作用逐渐</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增</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3" name="对象 22"/>
          <p:cNvGraphicFramePr>
            <a:graphicFrameLocks noChangeAspect="1"/>
          </p:cNvGraphicFramePr>
          <p:nvPr>
            <p:extLst>
              <p:ext uri="{D42A27DB-BD31-4B8C-83A1-F6EECF244321}">
                <p14:modId xmlns="" xmlns:p14="http://schemas.microsoft.com/office/powerpoint/2010/main" val="4254299949"/>
              </p:ext>
            </p:extLst>
          </p:nvPr>
        </p:nvGraphicFramePr>
        <p:xfrm>
          <a:off x="713156" y="351396"/>
          <a:ext cx="7762875" cy="2036763"/>
        </p:xfrm>
        <a:graphic>
          <a:graphicData uri="http://schemas.openxmlformats.org/presentationml/2006/ole">
            <p:oleObj spid="_x0000_s129125" name="文档" r:id="rId3" imgW="7903638" imgH="2085032" progId="">
              <p:embed/>
            </p:oleObj>
          </a:graphicData>
        </a:graphic>
      </p:graphicFrame>
      <p:pic>
        <p:nvPicPr>
          <p:cNvPr id="22" name="Picture 2" descr="129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971236" y="365412"/>
            <a:ext cx="2311756" cy="22780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1" name="对象 30"/>
          <p:cNvGraphicFramePr>
            <a:graphicFrameLocks noChangeAspect="1"/>
          </p:cNvGraphicFramePr>
          <p:nvPr>
            <p:extLst>
              <p:ext uri="{D42A27DB-BD31-4B8C-83A1-F6EECF244321}">
                <p14:modId xmlns="" xmlns:p14="http://schemas.microsoft.com/office/powerpoint/2010/main" val="3221985466"/>
              </p:ext>
            </p:extLst>
          </p:nvPr>
        </p:nvGraphicFramePr>
        <p:xfrm>
          <a:off x="722034" y="3240594"/>
          <a:ext cx="10567988" cy="903287"/>
        </p:xfrm>
        <a:graphic>
          <a:graphicData uri="http://schemas.openxmlformats.org/presentationml/2006/ole">
            <p:oleObj spid="_x0000_s129126" name="文档" r:id="rId5" imgW="10819964" imgH="918713" progId="">
              <p:embed/>
            </p:oleObj>
          </a:graphicData>
        </a:graphic>
      </p:graphicFrame>
      <p:sp>
        <p:nvSpPr>
          <p:cNvPr id="32" name="矩形 31"/>
          <p:cNvSpPr/>
          <p:nvPr/>
        </p:nvSpPr>
        <p:spPr>
          <a:xfrm>
            <a:off x="634681" y="2628034"/>
            <a:ext cx="10861919" cy="548548"/>
          </a:xfrm>
          <a:prstGeom prst="rect">
            <a:avLst/>
          </a:prstGeom>
        </p:spPr>
        <p:txBody>
          <a:bodyPr wrap="square">
            <a:spAutoFit/>
          </a:bodyPr>
          <a:lstStyle/>
          <a:p>
            <a:pPr algn="just">
              <a:lnSpc>
                <a:spcPct val="14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强，所以</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三点中</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点氢离子浓度最小，由水电离的</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最大，故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3" name="矩形 32"/>
          <p:cNvSpPr/>
          <p:nvPr/>
        </p:nvSpPr>
        <p:spPr>
          <a:xfrm>
            <a:off x="634681" y="3987308"/>
            <a:ext cx="11041319" cy="2099742"/>
          </a:xfrm>
          <a:prstGeom prst="rect">
            <a:avLst/>
          </a:prstGeom>
        </p:spPr>
        <p:txBody>
          <a:bodyPr wrap="square">
            <a:spAutoFit/>
          </a:bodyPr>
          <a:lstStyle/>
          <a:p>
            <a:pPr marL="26670" algn="just">
              <a:lnSpc>
                <a:spcPct val="140000"/>
              </a:lnSpc>
              <a:spcAft>
                <a:spcPts val="0"/>
              </a:spcAft>
            </a:pPr>
            <a:r>
              <a:rPr lang="en-US" altLang="zh-CN" sz="2400" i="1" kern="100" spc="-100" dirty="0">
                <a:latin typeface="Times New Roman" panose="02020603050405020304" pitchFamily="18" charset="0"/>
                <a:ea typeface="宋体" panose="02010600030101010101" pitchFamily="2" charset="-122"/>
              </a:rPr>
              <a:t>c</a:t>
            </a:r>
            <a:r>
              <a:rPr lang="en-US" altLang="zh-CN" sz="2400" kern="100" spc="-100" dirty="0">
                <a:latin typeface="Times New Roman" panose="02020603050405020304" pitchFamily="18" charset="0"/>
                <a:ea typeface="宋体" panose="02010600030101010101" pitchFamily="2" charset="-122"/>
              </a:rPr>
              <a:t>(M</a:t>
            </a:r>
            <a:r>
              <a:rPr lang="en-US" altLang="zh-CN" sz="2400" kern="100" spc="-100" baseline="30000" dirty="0">
                <a:latin typeface="Times New Roman" panose="02020603050405020304" pitchFamily="18" charset="0"/>
                <a:ea typeface="宋体" panose="02010600030101010101" pitchFamily="2" charset="-122"/>
              </a:rPr>
              <a:t>2</a:t>
            </a:r>
            <a:r>
              <a:rPr lang="zh-CN" altLang="zh-CN" sz="2400" kern="100" spc="-100" baseline="30000" dirty="0">
                <a:latin typeface="Times New Roman" panose="02020603050405020304" pitchFamily="18" charset="0"/>
                <a:ea typeface="宋体" panose="02010600030101010101" pitchFamily="2" charset="-122"/>
              </a:rPr>
              <a:t>＋</a:t>
            </a:r>
            <a:r>
              <a:rPr lang="en-US" altLang="zh-CN" sz="2400" kern="100" spc="-100" dirty="0">
                <a:latin typeface="Times New Roman" panose="02020603050405020304" pitchFamily="18" charset="0"/>
                <a:ea typeface="宋体" panose="02010600030101010101" pitchFamily="2" charset="-122"/>
              </a:rPr>
              <a:t>)</a:t>
            </a:r>
            <a:r>
              <a:rPr lang="zh-CN" altLang="zh-CN" sz="2400" kern="100" spc="-100" dirty="0">
                <a:latin typeface="Times New Roman" panose="02020603050405020304" pitchFamily="18" charset="0"/>
                <a:ea typeface="宋体" panose="02010600030101010101" pitchFamily="2" charset="-122"/>
              </a:rPr>
              <a:t>＝</a:t>
            </a:r>
            <a:r>
              <a:rPr lang="en-US" altLang="zh-CN" sz="2400" kern="100" spc="-100" dirty="0">
                <a:latin typeface="Times New Roman" panose="02020603050405020304" pitchFamily="18" charset="0"/>
                <a:ea typeface="宋体" panose="02010600030101010101" pitchFamily="2" charset="-122"/>
              </a:rPr>
              <a:t>0.002 </a:t>
            </a:r>
            <a:r>
              <a:rPr lang="en-US" altLang="zh-CN" sz="2400" kern="100" spc="-100" dirty="0" err="1">
                <a:latin typeface="Times New Roman" panose="02020603050405020304" pitchFamily="18" charset="0"/>
                <a:ea typeface="宋体" panose="02010600030101010101" pitchFamily="2" charset="-122"/>
              </a:rPr>
              <a:t>mol·L</a:t>
            </a:r>
            <a:r>
              <a:rPr lang="zh-CN" altLang="zh-CN" sz="2400" kern="100" spc="-100" baseline="30000" dirty="0">
                <a:latin typeface="Times New Roman" panose="02020603050405020304" pitchFamily="18" charset="0"/>
                <a:ea typeface="宋体" panose="02010600030101010101" pitchFamily="2" charset="-122"/>
              </a:rPr>
              <a:t>－</a:t>
            </a:r>
            <a:r>
              <a:rPr lang="en-US" altLang="zh-CN" sz="2400" kern="100" spc="-100" baseline="30000" dirty="0">
                <a:latin typeface="Times New Roman" panose="02020603050405020304" pitchFamily="18" charset="0"/>
                <a:ea typeface="宋体" panose="02010600030101010101" pitchFamily="2" charset="-122"/>
              </a:rPr>
              <a:t>1</a:t>
            </a:r>
            <a:r>
              <a:rPr lang="zh-CN" altLang="zh-CN" sz="2400" kern="100" spc="-100" dirty="0">
                <a:latin typeface="Times New Roman" panose="02020603050405020304" pitchFamily="18" charset="0"/>
                <a:ea typeface="宋体" panose="02010600030101010101" pitchFamily="2" charset="-122"/>
              </a:rPr>
              <a:t>，此时溶液中</a:t>
            </a:r>
            <a:r>
              <a:rPr lang="en-US" altLang="zh-CN" sz="2400" i="1" kern="100" spc="-100" dirty="0">
                <a:latin typeface="Times New Roman" panose="02020603050405020304" pitchFamily="18" charset="0"/>
                <a:ea typeface="宋体" panose="02010600030101010101" pitchFamily="2" charset="-122"/>
              </a:rPr>
              <a:t>c</a:t>
            </a:r>
            <a:r>
              <a:rPr lang="en-US" altLang="zh-CN" sz="2400" kern="100" spc="-100" dirty="0">
                <a:latin typeface="Times New Roman" panose="02020603050405020304" pitchFamily="18" charset="0"/>
                <a:ea typeface="宋体" panose="02010600030101010101" pitchFamily="2" charset="-122"/>
              </a:rPr>
              <a:t>(H</a:t>
            </a:r>
            <a:r>
              <a:rPr lang="en-US" altLang="zh-CN" sz="2400" kern="100" spc="-100" baseline="-25000" dirty="0">
                <a:latin typeface="Times New Roman" panose="02020603050405020304" pitchFamily="18" charset="0"/>
                <a:ea typeface="宋体" panose="02010600030101010101" pitchFamily="2" charset="-122"/>
              </a:rPr>
              <a:t>2</a:t>
            </a:r>
            <a:r>
              <a:rPr lang="en-US" altLang="zh-CN" sz="2400" kern="100" spc="-100" dirty="0">
                <a:latin typeface="Times New Roman" panose="02020603050405020304" pitchFamily="18" charset="0"/>
                <a:ea typeface="宋体" panose="02010600030101010101" pitchFamily="2" charset="-122"/>
              </a:rPr>
              <a:t>S)</a:t>
            </a:r>
            <a:r>
              <a:rPr lang="en-US" altLang="zh-CN" sz="2400" kern="100" spc="-100" dirty="0">
                <a:latin typeface="宋体" panose="02010600030101010101" pitchFamily="2" charset="-122"/>
                <a:ea typeface="宋体" panose="02010600030101010101" pitchFamily="2" charset="-122"/>
              </a:rPr>
              <a:t>≈</a:t>
            </a:r>
            <a:r>
              <a:rPr lang="en-US" altLang="zh-CN" sz="2400" kern="100" spc="-100" dirty="0">
                <a:latin typeface="Times New Roman" panose="02020603050405020304" pitchFamily="18" charset="0"/>
                <a:ea typeface="宋体" panose="02010600030101010101" pitchFamily="2" charset="-122"/>
              </a:rPr>
              <a:t>0.05 </a:t>
            </a:r>
            <a:r>
              <a:rPr lang="en-US" altLang="zh-CN" sz="2400" kern="100" spc="-100" dirty="0" err="1">
                <a:latin typeface="Times New Roman" panose="02020603050405020304" pitchFamily="18" charset="0"/>
                <a:ea typeface="宋体" panose="02010600030101010101" pitchFamily="2" charset="-122"/>
              </a:rPr>
              <a:t>mol·L</a:t>
            </a:r>
            <a:r>
              <a:rPr lang="zh-CN" altLang="zh-CN" sz="2400" kern="100" spc="-100" baseline="30000" dirty="0">
                <a:latin typeface="Times New Roman" panose="02020603050405020304" pitchFamily="18" charset="0"/>
                <a:ea typeface="宋体" panose="02010600030101010101" pitchFamily="2" charset="-122"/>
              </a:rPr>
              <a:t>－</a:t>
            </a:r>
            <a:r>
              <a:rPr lang="en-US" altLang="zh-CN" sz="2400" kern="100" spc="-100" baseline="30000" dirty="0">
                <a:latin typeface="Times New Roman" panose="02020603050405020304" pitchFamily="18" charset="0"/>
                <a:ea typeface="宋体" panose="02010600030101010101" pitchFamily="2" charset="-122"/>
              </a:rPr>
              <a:t>1</a:t>
            </a:r>
            <a:r>
              <a:rPr lang="zh-CN" altLang="zh-CN" sz="2400" kern="100" spc="-100" dirty="0">
                <a:latin typeface="Times New Roman" panose="02020603050405020304" pitchFamily="18" charset="0"/>
                <a:ea typeface="宋体" panose="02010600030101010101" pitchFamily="2" charset="-122"/>
              </a:rPr>
              <a:t>，解得</a:t>
            </a:r>
            <a:r>
              <a:rPr lang="en-US" altLang="zh-CN" sz="2400" i="1" kern="100" spc="-100" dirty="0">
                <a:latin typeface="Times New Roman" panose="02020603050405020304" pitchFamily="18" charset="0"/>
                <a:ea typeface="宋体" panose="02010600030101010101" pitchFamily="2" charset="-122"/>
              </a:rPr>
              <a:t>c</a:t>
            </a:r>
            <a:r>
              <a:rPr lang="en-US" altLang="zh-CN" sz="2400" kern="100" spc="-100" dirty="0">
                <a:latin typeface="Times New Roman" panose="02020603050405020304" pitchFamily="18" charset="0"/>
                <a:ea typeface="宋体" panose="02010600030101010101" pitchFamily="2" charset="-122"/>
              </a:rPr>
              <a:t>(S</a:t>
            </a:r>
            <a:r>
              <a:rPr lang="en-US" altLang="zh-CN" sz="2400" kern="100" spc="-100" baseline="30000" dirty="0">
                <a:latin typeface="Times New Roman" panose="02020603050405020304" pitchFamily="18" charset="0"/>
                <a:ea typeface="宋体" panose="02010600030101010101" pitchFamily="2" charset="-122"/>
              </a:rPr>
              <a:t>2</a:t>
            </a:r>
            <a:r>
              <a:rPr lang="zh-CN" altLang="zh-CN" sz="2400" kern="100" spc="-100" baseline="30000" dirty="0">
                <a:latin typeface="Times New Roman" panose="02020603050405020304" pitchFamily="18" charset="0"/>
                <a:ea typeface="宋体" panose="02010600030101010101" pitchFamily="2" charset="-122"/>
              </a:rPr>
              <a:t>－</a:t>
            </a:r>
            <a:r>
              <a:rPr lang="en-US" altLang="zh-CN" sz="2400" kern="100" spc="-100" dirty="0">
                <a:latin typeface="Times New Roman" panose="02020603050405020304" pitchFamily="18" charset="0"/>
                <a:ea typeface="宋体" panose="02010600030101010101" pitchFamily="2" charset="-122"/>
              </a:rPr>
              <a:t>)</a:t>
            </a:r>
            <a:r>
              <a:rPr lang="zh-CN" altLang="zh-CN" sz="2400" kern="100" spc="-100" dirty="0">
                <a:latin typeface="Times New Roman" panose="02020603050405020304" pitchFamily="18" charset="0"/>
                <a:ea typeface="宋体" panose="02010600030101010101" pitchFamily="2" charset="-122"/>
              </a:rPr>
              <a:t>＝</a:t>
            </a:r>
            <a:r>
              <a:rPr lang="en-US" altLang="zh-CN" sz="2400" kern="100" spc="-100" dirty="0">
                <a:latin typeface="Times New Roman" panose="02020603050405020304" pitchFamily="18" charset="0"/>
                <a:ea typeface="宋体" panose="02010600030101010101" pitchFamily="2" charset="-122"/>
              </a:rPr>
              <a:t>5</a:t>
            </a:r>
            <a:r>
              <a:rPr lang="en-US" altLang="zh-CN" sz="2400" kern="100" spc="-100" dirty="0">
                <a:latin typeface="宋体" panose="02010600030101010101" pitchFamily="2" charset="-122"/>
                <a:ea typeface="宋体" panose="02010600030101010101" pitchFamily="2" charset="-122"/>
              </a:rPr>
              <a:t>×</a:t>
            </a:r>
            <a:r>
              <a:rPr lang="en-US" altLang="zh-CN" sz="2400" kern="100" spc="-100" dirty="0">
                <a:latin typeface="Times New Roman" panose="02020603050405020304" pitchFamily="18" charset="0"/>
                <a:ea typeface="宋体" panose="02010600030101010101" pitchFamily="2" charset="-122"/>
              </a:rPr>
              <a:t>10</a:t>
            </a:r>
            <a:r>
              <a:rPr lang="zh-CN" altLang="zh-CN" sz="2400" kern="100" spc="-100" baseline="30000" dirty="0">
                <a:latin typeface="Times New Roman" panose="02020603050405020304" pitchFamily="18" charset="0"/>
                <a:ea typeface="宋体" panose="02010600030101010101" pitchFamily="2" charset="-122"/>
              </a:rPr>
              <a:t>－</a:t>
            </a:r>
            <a:r>
              <a:rPr lang="en-US" altLang="zh-CN" sz="2400" kern="100" spc="-100" baseline="30000" dirty="0">
                <a:latin typeface="Times New Roman" panose="02020603050405020304" pitchFamily="18" charset="0"/>
                <a:ea typeface="宋体" panose="02010600030101010101" pitchFamily="2" charset="-122"/>
              </a:rPr>
              <a:t>22</a:t>
            </a:r>
            <a:r>
              <a:rPr lang="en-US" altLang="zh-CN" sz="2400" kern="100" spc="-100" dirty="0">
                <a:latin typeface="Times New Roman" panose="02020603050405020304" pitchFamily="18" charset="0"/>
                <a:ea typeface="宋体" panose="02010600030101010101" pitchFamily="2" charset="-122"/>
              </a:rPr>
              <a:t> </a:t>
            </a:r>
            <a:r>
              <a:rPr lang="en-US" altLang="zh-CN" sz="2400" kern="100" spc="-100" dirty="0" err="1">
                <a:latin typeface="Times New Roman" panose="02020603050405020304" pitchFamily="18" charset="0"/>
                <a:ea typeface="宋体" panose="02010600030101010101" pitchFamily="2" charset="-122"/>
              </a:rPr>
              <a:t>mol</a:t>
            </a:r>
            <a:r>
              <a:rPr lang="en-US" altLang="zh-CN" sz="2400" kern="100" spc="-100" dirty="0">
                <a:latin typeface="Times New Roman" panose="02020603050405020304" pitchFamily="18" charset="0"/>
                <a:ea typeface="宋体" panose="02010600030101010101" pitchFamily="2" charset="-122"/>
              </a:rPr>
              <a:t>·</a:t>
            </a:r>
            <a:endParaRPr lang="zh-CN" altLang="zh-CN" sz="1050" kern="100" spc="-100" dirty="0">
              <a:latin typeface="Times New Roman" panose="02020603050405020304" pitchFamily="18" charset="0"/>
              <a:ea typeface="宋体" panose="02010600030101010101" pitchFamily="2" charset="-122"/>
            </a:endParaRPr>
          </a:p>
          <a:p>
            <a:pPr marL="26670" algn="just">
              <a:lnSpc>
                <a:spcPct val="140000"/>
              </a:lnSpc>
              <a:spcAft>
                <a:spcPts val="0"/>
              </a:spcAft>
            </a:pPr>
            <a:r>
              <a:rPr lang="en-US" altLang="zh-CN" sz="2400" kern="100" dirty="0">
                <a:latin typeface="Times New Roman" panose="02020603050405020304" pitchFamily="18" charset="0"/>
                <a:ea typeface="宋体" panose="02010600030101010101" pitchFamily="2" charset="-122"/>
              </a:rPr>
              <a:t>L</a:t>
            </a:r>
            <a:r>
              <a:rPr lang="zh-CN" altLang="zh-CN" sz="2400" kern="100" baseline="30000" dirty="0">
                <a:latin typeface="Times New Roman" panose="02020603050405020304" pitchFamily="18" charset="0"/>
                <a:ea typeface="宋体" panose="02010600030101010101" pitchFamily="2" charset="-122"/>
              </a:rPr>
              <a:t>－</a:t>
            </a:r>
            <a:r>
              <a:rPr lang="en-US" altLang="zh-CN" sz="2400" kern="100" baseline="30000" dirty="0">
                <a:latin typeface="Times New Roman" panose="02020603050405020304" pitchFamily="18" charset="0"/>
                <a:ea typeface="宋体" panose="02010600030101010101" pitchFamily="2" charset="-122"/>
              </a:rPr>
              <a:t>1</a:t>
            </a:r>
            <a:r>
              <a:rPr lang="zh-CN" altLang="zh-CN" sz="2400" kern="100" dirty="0">
                <a:latin typeface="Times New Roman" panose="02020603050405020304" pitchFamily="18" charset="0"/>
                <a:ea typeface="宋体" panose="02010600030101010101" pitchFamily="2" charset="-122"/>
              </a:rPr>
              <a:t>，</a:t>
            </a:r>
            <a:r>
              <a:rPr lang="en-US" altLang="zh-CN" sz="2400" i="1" kern="100" dirty="0" err="1">
                <a:latin typeface="Times New Roman" panose="02020603050405020304" pitchFamily="18" charset="0"/>
                <a:ea typeface="宋体" panose="02010600030101010101" pitchFamily="2" charset="-122"/>
              </a:rPr>
              <a:t>K</a:t>
            </a:r>
            <a:r>
              <a:rPr lang="en-US" altLang="zh-CN" sz="2400" kern="100" baseline="-25000" dirty="0" err="1">
                <a:latin typeface="Times New Roman" panose="02020603050405020304" pitchFamily="18" charset="0"/>
                <a:ea typeface="宋体" panose="02010600030101010101" pitchFamily="2" charset="-122"/>
              </a:rPr>
              <a:t>sp</a:t>
            </a:r>
            <a:r>
              <a:rPr lang="en-US" altLang="zh-CN" sz="2400" kern="100" dirty="0">
                <a:latin typeface="Times New Roman" panose="02020603050405020304" pitchFamily="18" charset="0"/>
                <a:ea typeface="宋体" panose="02010600030101010101" pitchFamily="2" charset="-122"/>
              </a:rPr>
              <a:t>(MS)</a:t>
            </a:r>
            <a:r>
              <a:rPr lang="zh-CN" altLang="zh-CN" sz="2400" kern="100" dirty="0">
                <a:latin typeface="Times New Roman" panose="02020603050405020304" pitchFamily="18" charset="0"/>
                <a:ea typeface="宋体" panose="02010600030101010101" pitchFamily="2" charset="-122"/>
              </a:rPr>
              <a:t>＝</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(M</a:t>
            </a:r>
            <a:r>
              <a:rPr lang="en-US" altLang="zh-CN" sz="2400" kern="100" baseline="30000" dirty="0">
                <a:latin typeface="Times New Roman" panose="02020603050405020304" pitchFamily="18" charset="0"/>
                <a:ea typeface="宋体" panose="02010600030101010101" pitchFamily="2" charset="-122"/>
              </a:rPr>
              <a:t>2</a:t>
            </a:r>
            <a:r>
              <a:rPr lang="zh-CN" altLang="zh-CN" sz="2400" kern="100" baseline="3000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a:t>
            </a:r>
            <a:r>
              <a:rPr lang="en-US" altLang="zh-CN" sz="2400" i="1" kern="100" dirty="0">
                <a:latin typeface="Times New Roman" panose="02020603050405020304" pitchFamily="18" charset="0"/>
                <a:ea typeface="宋体" panose="02010600030101010101" pitchFamily="2" charset="-122"/>
              </a:rPr>
              <a:t>c</a:t>
            </a:r>
            <a:r>
              <a:rPr lang="en-US" altLang="zh-CN" sz="2400" kern="100" dirty="0">
                <a:latin typeface="Times New Roman" panose="02020603050405020304" pitchFamily="18" charset="0"/>
                <a:ea typeface="宋体" panose="02010600030101010101" pitchFamily="2" charset="-122"/>
              </a:rPr>
              <a:t>(S</a:t>
            </a:r>
            <a:r>
              <a:rPr lang="en-US" altLang="zh-CN" sz="2400" kern="100" baseline="30000" dirty="0">
                <a:latin typeface="Times New Roman" panose="02020603050405020304" pitchFamily="18" charset="0"/>
                <a:ea typeface="宋体" panose="02010600030101010101" pitchFamily="2" charset="-122"/>
              </a:rPr>
              <a:t>2</a:t>
            </a:r>
            <a:r>
              <a:rPr lang="zh-CN" altLang="zh-CN" sz="2400" kern="100" baseline="3000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a:t>
            </a:r>
            <a:r>
              <a:rPr lang="zh-CN" altLang="zh-CN" sz="2400" kern="10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0.002</a:t>
            </a:r>
            <a:r>
              <a:rPr lang="en-US" altLang="zh-CN" sz="2400" kern="100" dirty="0">
                <a:latin typeface="宋体" panose="02010600030101010101" pitchFamily="2" charset="-122"/>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5</a:t>
            </a:r>
            <a:r>
              <a:rPr lang="en-US" altLang="zh-CN" sz="2400" kern="100" dirty="0">
                <a:latin typeface="宋体" panose="02010600030101010101" pitchFamily="2" charset="-122"/>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10</a:t>
            </a:r>
            <a:r>
              <a:rPr lang="zh-CN" altLang="zh-CN" sz="2400" kern="100" baseline="30000" dirty="0">
                <a:latin typeface="Times New Roman" panose="02020603050405020304" pitchFamily="18" charset="0"/>
                <a:ea typeface="宋体" panose="02010600030101010101" pitchFamily="2" charset="-122"/>
              </a:rPr>
              <a:t>－</a:t>
            </a:r>
            <a:r>
              <a:rPr lang="en-US" altLang="zh-CN" sz="2400" kern="100" baseline="30000" dirty="0">
                <a:latin typeface="Times New Roman" panose="02020603050405020304" pitchFamily="18" charset="0"/>
                <a:ea typeface="宋体" panose="02010600030101010101" pitchFamily="2" charset="-122"/>
              </a:rPr>
              <a:t>22</a:t>
            </a:r>
            <a:r>
              <a:rPr lang="zh-CN" altLang="zh-CN" sz="2400" kern="100" dirty="0">
                <a:latin typeface="Times New Roman" panose="02020603050405020304" pitchFamily="18" charset="0"/>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1</a:t>
            </a:r>
            <a:r>
              <a:rPr lang="en-US" altLang="zh-CN" sz="2400" kern="100" dirty="0">
                <a:latin typeface="宋体" panose="02010600030101010101" pitchFamily="2" charset="-122"/>
                <a:ea typeface="宋体" panose="02010600030101010101" pitchFamily="2" charset="-122"/>
              </a:rPr>
              <a:t>×</a:t>
            </a:r>
            <a:r>
              <a:rPr lang="en-US" altLang="zh-CN" sz="2400" kern="100" dirty="0">
                <a:latin typeface="Times New Roman" panose="02020603050405020304" pitchFamily="18" charset="0"/>
                <a:ea typeface="宋体" panose="02010600030101010101" pitchFamily="2" charset="-122"/>
              </a:rPr>
              <a:t>10</a:t>
            </a:r>
            <a:r>
              <a:rPr lang="zh-CN" altLang="zh-CN" sz="2400" kern="100" baseline="30000" dirty="0">
                <a:latin typeface="Times New Roman" panose="02020603050405020304" pitchFamily="18" charset="0"/>
                <a:ea typeface="宋体" panose="02010600030101010101" pitchFamily="2" charset="-122"/>
              </a:rPr>
              <a:t>－</a:t>
            </a:r>
            <a:r>
              <a:rPr lang="en-US" altLang="zh-CN" sz="2400" kern="100" baseline="30000" dirty="0">
                <a:latin typeface="Times New Roman" panose="02020603050405020304" pitchFamily="18" charset="0"/>
                <a:ea typeface="宋体" panose="02010600030101010101" pitchFamily="2" charset="-122"/>
              </a:rPr>
              <a:t>24</a:t>
            </a:r>
            <a:r>
              <a:rPr lang="zh-CN" altLang="zh-CN" sz="2400" kern="100" dirty="0">
                <a:latin typeface="Times New Roman" panose="02020603050405020304" pitchFamily="18" charset="0"/>
                <a:ea typeface="宋体" panose="02010600030101010101" pitchFamily="2" charset="-122"/>
              </a:rPr>
              <a:t>，所以</a:t>
            </a:r>
            <a:r>
              <a:rPr lang="en-US" altLang="zh-CN" sz="2400" i="1" kern="100" dirty="0" err="1">
                <a:latin typeface="Times New Roman" panose="02020603050405020304" pitchFamily="18" charset="0"/>
                <a:ea typeface="宋体" panose="02010600030101010101" pitchFamily="2" charset="-122"/>
              </a:rPr>
              <a:t>K</a:t>
            </a:r>
            <a:r>
              <a:rPr lang="en-US" altLang="zh-CN" sz="2400" kern="100" baseline="-25000" dirty="0" err="1">
                <a:latin typeface="Times New Roman" panose="02020603050405020304" pitchFamily="18" charset="0"/>
                <a:ea typeface="宋体" panose="02010600030101010101" pitchFamily="2" charset="-122"/>
              </a:rPr>
              <a:t>sp</a:t>
            </a:r>
            <a:r>
              <a:rPr lang="en-US" altLang="zh-CN" sz="2400" kern="100" dirty="0">
                <a:latin typeface="Times New Roman" panose="02020603050405020304" pitchFamily="18" charset="0"/>
                <a:ea typeface="宋体" panose="02010600030101010101" pitchFamily="2" charset="-122"/>
              </a:rPr>
              <a:t>(MS)</a:t>
            </a:r>
            <a:r>
              <a:rPr lang="zh-CN" altLang="zh-CN" sz="2400" kern="100" dirty="0">
                <a:latin typeface="Times New Roman" panose="02020603050405020304" pitchFamily="18" charset="0"/>
                <a:ea typeface="宋体" panose="02010600030101010101" pitchFamily="2" charset="-122"/>
              </a:rPr>
              <a:t>的数量级为</a:t>
            </a:r>
            <a:r>
              <a:rPr lang="en-US" altLang="zh-CN" sz="2400" kern="100" dirty="0">
                <a:latin typeface="Times New Roman" panose="02020603050405020304" pitchFamily="18" charset="0"/>
                <a:ea typeface="宋体" panose="02010600030101010101" pitchFamily="2" charset="-122"/>
              </a:rPr>
              <a:t>10</a:t>
            </a:r>
            <a:r>
              <a:rPr lang="zh-CN" altLang="zh-CN" sz="2400" kern="100" baseline="30000" dirty="0">
                <a:latin typeface="Times New Roman" panose="02020603050405020304" pitchFamily="18" charset="0"/>
                <a:ea typeface="宋体" panose="02010600030101010101" pitchFamily="2" charset="-122"/>
              </a:rPr>
              <a:t>－</a:t>
            </a:r>
            <a:r>
              <a:rPr lang="en-US" altLang="zh-CN" sz="2400" kern="100" baseline="30000" dirty="0">
                <a:latin typeface="Times New Roman" panose="02020603050405020304" pitchFamily="18" charset="0"/>
                <a:ea typeface="宋体" panose="02010600030101010101" pitchFamily="2" charset="-122"/>
              </a:rPr>
              <a:t>24</a:t>
            </a:r>
            <a:r>
              <a:rPr lang="zh-CN" altLang="zh-CN" sz="2400" kern="100" dirty="0">
                <a:latin typeface="Times New Roman" panose="02020603050405020304" pitchFamily="18" charset="0"/>
                <a:ea typeface="宋体" panose="02010600030101010101" pitchFamily="2" charset="-122"/>
              </a:rPr>
              <a:t>，故</a:t>
            </a:r>
            <a:r>
              <a:rPr lang="en-US" altLang="zh-CN" sz="2400" kern="100" dirty="0">
                <a:latin typeface="Times New Roman" panose="02020603050405020304" pitchFamily="18" charset="0"/>
                <a:ea typeface="宋体" panose="02010600030101010101" pitchFamily="2" charset="-122"/>
              </a:rPr>
              <a:t>C</a:t>
            </a:r>
            <a:r>
              <a:rPr lang="zh-CN" altLang="zh-CN" sz="2400" kern="100" dirty="0">
                <a:latin typeface="Times New Roman" panose="02020603050405020304" pitchFamily="18" charset="0"/>
                <a:ea typeface="宋体" panose="02010600030101010101" pitchFamily="2" charset="-122"/>
              </a:rPr>
              <a:t>错误</a:t>
            </a:r>
            <a:r>
              <a:rPr lang="zh-CN" altLang="zh-CN" sz="2400" kern="100" dirty="0" smtClean="0">
                <a:latin typeface="Times New Roman" panose="02020603050405020304" pitchFamily="18" charset="0"/>
                <a:ea typeface="宋体" panose="02010600030101010101" pitchFamily="2" charset="-122"/>
              </a:rPr>
              <a:t>；</a:t>
            </a:r>
            <a:endParaRPr lang="en-US" altLang="zh-CN" sz="1050" kern="100" dirty="0" smtClean="0">
              <a:latin typeface="Times New Roman" panose="02020603050405020304" pitchFamily="18" charset="0"/>
              <a:ea typeface="宋体" panose="02010600030101010101" pitchFamily="2" charset="-122"/>
            </a:endParaRPr>
          </a:p>
          <a:p>
            <a:pPr marL="26670" algn="just">
              <a:lnSpc>
                <a:spcPct val="14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根据元素守恒可知，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沉淀中也有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元素，故</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D</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en-US" altLang="zh-CN" sz="2400" kern="100" dirty="0" smtClean="0">
              <a:latin typeface="Times New Roman" panose="02020603050405020304" pitchFamily="18" charset="0"/>
              <a:ea typeface="宋体" panose="02010600030101010101" pitchFamily="2" charset="-122"/>
            </a:endParaRPr>
          </a:p>
        </p:txBody>
      </p:sp>
      <p:sp>
        <p:nvSpPr>
          <p:cNvPr id="24" name="圆角矩形 23">
            <a:hlinkClick r:id="rId6"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5" name="圆角矩形 24">
            <a:hlinkClick r:id="rId7"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6" name="圆角矩形 25">
            <a:hlinkClick r:id="rId8"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7" name="圆角矩形 26">
            <a:hlinkClick r:id="rId9"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8" name="圆角矩形 27">
            <a:hlinkClick r:id="rId10"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9" name="圆角矩形 28">
            <a:hlinkClick r:id="rId11"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30" name="圆角矩形 29">
            <a:hlinkClick r:id="rId12"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7" name="圆角矩形 46">
            <a:hlinkClick r:id="rId13"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8" name="圆角矩形 47">
            <a:hlinkClick r:id="rId14"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49" name="圆角矩形 48">
            <a:hlinkClick r:id="rId15"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50" name="圆角矩形 49">
            <a:hlinkClick r:id="rId16"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1" name="圆角矩形 50">
            <a:hlinkClick r:id="rId17"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2" name="圆角矩形 51">
            <a:hlinkClick r:id="rId18"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Tree>
    <p:extLst>
      <p:ext uri="{BB962C8B-B14F-4D97-AF65-F5344CB8AC3E}">
        <p14:creationId xmlns="" xmlns:p14="http://schemas.microsoft.com/office/powerpoint/2010/main" val="114686815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linds(horizontal)">
                                      <p:cBhvr>
                                        <p:cTn id="16" dur="500"/>
                                        <p:tgtEl>
                                          <p:spTgt spid="22"/>
                                        </p:tgtEl>
                                      </p:cBhvr>
                                    </p:animEffect>
                                  </p:childTnLst>
                                </p:cTn>
                              </p:par>
                              <p:par>
                                <p:cTn id="17" presetID="3" presetClass="entr" presetSubtype="1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linds(horizontal)">
                                      <p:cBhvr>
                                        <p:cTn id="19" dur="500"/>
                                        <p:tgtEl>
                                          <p:spTgt spid="31"/>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linds(horizontal)">
                                      <p:cBhvr>
                                        <p:cTn id="22" dur="500"/>
                                        <p:tgtEl>
                                          <p:spTgt spid="32"/>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linds(horizontal)">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75F79D94-896B-AE4F-97EE-8AF2ABE2A968}"/>
              </a:ext>
            </a:extLst>
          </p:cNvPr>
          <p:cNvSpPr/>
          <p:nvPr/>
        </p:nvSpPr>
        <p:spPr>
          <a:xfrm>
            <a:off x="390000" y="868089"/>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11.</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(2021·</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全国乙卷，</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13)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是一元弱酸，难溶盐</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的饱和溶液中</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随</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而变</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化，</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spc="-6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不发生水解。实验发现，</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298 K</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spc="-6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spc="-6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spc="-6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spc="-6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spc="-6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6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spc="-60" dirty="0">
                <a:latin typeface="Times New Roman" panose="02020603050405020304" pitchFamily="18" charset="0"/>
                <a:ea typeface="微软雅黑" panose="020B0503020204020204" pitchFamily="34" charset="-122"/>
                <a:cs typeface="Times New Roman" panose="02020603050405020304" pitchFamily="18" charset="0"/>
              </a:rPr>
              <a:t>为线性关系，如图中实线所示</a:t>
            </a:r>
            <a:r>
              <a:rPr lang="zh-CN" altLang="zh-CN" kern="100" spc="-6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1050" kern="100" spc="-6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下列叙述错误的是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)&lt;3.0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B.MA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的溶度积</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5.0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8</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(M</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(OH</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D.HA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的电离常数</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31" name="TextBox 9"/>
          <p:cNvSpPr txBox="1"/>
          <p:nvPr/>
        </p:nvSpPr>
        <p:spPr>
          <a:xfrm>
            <a:off x="263352" y="3577351"/>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18" name="圆角矩形 17">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9" name="圆角矩形 18">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0" name="圆角矩形 19">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1" name="圆角矩形 20">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2" name="圆角矩形 21">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3" name="圆角矩形 22">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4" name="圆角矩形 23">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5" name="圆角矩形 24">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6" name="圆角矩形 25">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7" name="圆角矩形 26">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8" name="圆角矩形 27">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29" name="圆角矩形 28">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46" name="圆角矩形 45">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94562" name="Picture 2" descr="1292"/>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529085" y="2134222"/>
            <a:ext cx="4188306" cy="26394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9482512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836712"/>
            <a:ext cx="11160000" cy="4824535"/>
            <a:chOff x="792914" y="3925222"/>
            <a:chExt cx="11160000" cy="4824535"/>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2"/>
              <a:ext cx="11160000" cy="471164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 name="矩形 2"/>
          <p:cNvSpPr/>
          <p:nvPr/>
        </p:nvSpPr>
        <p:spPr>
          <a:xfrm>
            <a:off x="749745" y="1115134"/>
            <a:ext cx="6570391" cy="2862322"/>
          </a:xfrm>
          <a:prstGeom prst="rect">
            <a:avLst/>
          </a:prstGeom>
        </p:spPr>
        <p:txBody>
          <a:bodyPr wrap="square">
            <a:spAutoFit/>
          </a:bodyPr>
          <a:lstStyle/>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，即</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5</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7.5</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8</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mol</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&lt;3.0</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4</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mol·L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1</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由图可知，</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0</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时，可看作溶液中</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有较大浓度的</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，此时</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的水解极大地被抑制，</a:t>
            </a:r>
            <a:r>
              <a:rPr lang="zh-CN" altLang="zh-CN" sz="2400" kern="100" spc="20" dirty="0" smtClean="0">
                <a:latin typeface="Times New Roman" panose="02020603050405020304" pitchFamily="18" charset="0"/>
                <a:ea typeface="宋体" panose="02010600030101010101" pitchFamily="2" charset="-122"/>
                <a:cs typeface="Times New Roman" panose="02020603050405020304" pitchFamily="18" charset="0"/>
              </a:rPr>
              <a:t>溶</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1" name="圆角矩形 20">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8" name="圆角矩形 27">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0" name="圆角矩形 29">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圆角矩形 30">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36" name="圆角矩形 35">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38" name="Picture 2" descr="129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640240" y="1154943"/>
            <a:ext cx="3922924" cy="2472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 xmlns:p14="http://schemas.microsoft.com/office/powerpoint/2010/main" val="3992380964"/>
              </p:ext>
            </p:extLst>
          </p:nvPr>
        </p:nvGraphicFramePr>
        <p:xfrm>
          <a:off x="6636170" y="1798076"/>
          <a:ext cx="900113" cy="492125"/>
        </p:xfrm>
        <a:graphic>
          <a:graphicData uri="http://schemas.openxmlformats.org/presentationml/2006/ole">
            <p:oleObj spid="_x0000_s130134" name="文档" r:id="rId17" imgW="900136" imgH="492184" progId="">
              <p:embed/>
            </p:oleObj>
          </a:graphicData>
        </a:graphic>
      </p:graphicFrame>
      <p:sp>
        <p:nvSpPr>
          <p:cNvPr id="39" name="矩形 38"/>
          <p:cNvSpPr/>
          <p:nvPr/>
        </p:nvSpPr>
        <p:spPr>
          <a:xfrm>
            <a:off x="749745" y="3837234"/>
            <a:ext cx="10692511" cy="1684244"/>
          </a:xfrm>
          <a:prstGeom prst="rect">
            <a:avLst/>
          </a:prstGeom>
        </p:spPr>
        <p:txBody>
          <a:bodyPr>
            <a:spAutoFit/>
          </a:bodyPr>
          <a:lstStyle/>
          <a:p>
            <a:pPr algn="just">
              <a:lnSpc>
                <a:spcPct val="150000"/>
              </a:lnSpc>
              <a:spcAft>
                <a:spcPts val="0"/>
              </a:spcAft>
            </a:pP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液中</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spc="2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spc="2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(MA)</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spc="2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5.0</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8</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饱和溶液中，</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不发生水解，</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水解使溶液呈碱性，若使</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pH</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，需加入酸，会引入其他阴离子，此时</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(M</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(OH</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 xmlns:p14="http://schemas.microsoft.com/office/powerpoint/2010/main" val="26886665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linds(horizontal)">
                                      <p:cBhvr>
                                        <p:cTn id="16" dur="500"/>
                                        <p:tgtEl>
                                          <p:spTgt spid="39"/>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a:extLst>
              <a:ext uri="{FF2B5EF4-FFF2-40B4-BE49-F238E27FC236}">
                <a16:creationId xmlns:a16="http://schemas.microsoft.com/office/drawing/2014/main" xmlns="" id="{574E7DD6-E482-894D-9E46-D2B62C9ED9EC}"/>
              </a:ext>
            </a:extLst>
          </p:cNvPr>
          <p:cNvGrpSpPr/>
          <p:nvPr/>
        </p:nvGrpSpPr>
        <p:grpSpPr>
          <a:xfrm>
            <a:off x="516000" y="836713"/>
            <a:ext cx="11160000" cy="4464495"/>
            <a:chOff x="792914" y="3925222"/>
            <a:chExt cx="11160000" cy="4464495"/>
          </a:xfrm>
        </p:grpSpPr>
        <p:sp>
          <p:nvSpPr>
            <p:cNvPr id="33" name="圆角矩形 32">
              <a:extLst>
                <a:ext uri="{FF2B5EF4-FFF2-40B4-BE49-F238E27FC236}">
                  <a16:creationId xmlns:a16="http://schemas.microsoft.com/office/drawing/2014/main" xmlns="" id="{E0791A29-2CB4-2744-96C1-EA2037B165CE}"/>
                </a:ext>
              </a:extLst>
            </p:cNvPr>
            <p:cNvSpPr/>
            <p:nvPr/>
          </p:nvSpPr>
          <p:spPr>
            <a:xfrm>
              <a:off x="792914" y="4038112"/>
              <a:ext cx="11160000" cy="4351605"/>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4" name="矩形 33">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5" name="文本框 34">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21" name="圆角矩形 20">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22" name="圆角矩形 21">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23" name="圆角矩形 22">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4" name="圆角矩形 23">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5" name="圆角矩形 24">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6" name="圆角矩形 25">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7" name="圆角矩形 26">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8" name="圆角矩形 27">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9" name="圆角矩形 28">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30" name="圆角矩形 29">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31" name="圆角矩形 30">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36" name="圆角矩形 35">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38" name="Picture 2" descr="1292"/>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769935" y="1118860"/>
            <a:ext cx="3807551" cy="23994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9" name="对象 38"/>
          <p:cNvGraphicFramePr>
            <a:graphicFrameLocks noChangeAspect="1"/>
          </p:cNvGraphicFramePr>
          <p:nvPr>
            <p:extLst>
              <p:ext uri="{D42A27DB-BD31-4B8C-83A1-F6EECF244321}">
                <p14:modId xmlns="" xmlns:p14="http://schemas.microsoft.com/office/powerpoint/2010/main" val="969117084"/>
              </p:ext>
            </p:extLst>
          </p:nvPr>
        </p:nvGraphicFramePr>
        <p:xfrm>
          <a:off x="717550" y="1178997"/>
          <a:ext cx="6586538" cy="2919412"/>
        </p:xfrm>
        <a:graphic>
          <a:graphicData uri="http://schemas.openxmlformats.org/presentationml/2006/ole">
            <p:oleObj spid="_x0000_s195604" name="文档" r:id="rId17" imgW="6637948" imgH="2954727" progId="">
              <p:embed/>
            </p:oleObj>
          </a:graphicData>
        </a:graphic>
      </p:graphicFrame>
      <p:graphicFrame>
        <p:nvGraphicFramePr>
          <p:cNvPr id="40" name="对象 39"/>
          <p:cNvGraphicFramePr>
            <a:graphicFrameLocks noChangeAspect="1"/>
          </p:cNvGraphicFramePr>
          <p:nvPr>
            <p:extLst>
              <p:ext uri="{D42A27DB-BD31-4B8C-83A1-F6EECF244321}">
                <p14:modId xmlns="" xmlns:p14="http://schemas.microsoft.com/office/powerpoint/2010/main" val="418745487"/>
              </p:ext>
            </p:extLst>
          </p:nvPr>
        </p:nvGraphicFramePr>
        <p:xfrm>
          <a:off x="717550" y="3791226"/>
          <a:ext cx="10515600" cy="1401762"/>
        </p:xfrm>
        <a:graphic>
          <a:graphicData uri="http://schemas.openxmlformats.org/presentationml/2006/ole">
            <p:oleObj spid="_x0000_s195605" name="文档" r:id="rId18" imgW="10598832" imgH="1411497" progId="">
              <p:embed/>
            </p:oleObj>
          </a:graphicData>
        </a:graphic>
      </p:graphicFrame>
    </p:spTree>
    <p:extLst>
      <p:ext uri="{BB962C8B-B14F-4D97-AF65-F5344CB8AC3E}">
        <p14:creationId xmlns="" xmlns:p14="http://schemas.microsoft.com/office/powerpoint/2010/main" val="40937872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linds(horizontal)">
                                      <p:cBhvr>
                                        <p:cTn id="10" dur="500"/>
                                        <p:tgtEl>
                                          <p:spTgt spid="38"/>
                                        </p:tgtEl>
                                      </p:cBhvr>
                                    </p:animEffect>
                                  </p:childTnLst>
                                </p:cTn>
                              </p:par>
                              <p:par>
                                <p:cTn id="11" presetID="3" presetClass="entr" presetSubtype="1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linds(horizontal)">
                                      <p:cBhvr>
                                        <p:cTn id="13" dur="500"/>
                                        <p:tgtEl>
                                          <p:spTgt spid="39"/>
                                        </p:tgtEl>
                                      </p:cBhvr>
                                    </p:animEffect>
                                  </p:childTnLst>
                                </p:cTn>
                              </p:par>
                              <p:par>
                                <p:cTn id="14" presetID="3" presetClass="entr" presetSubtype="1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linds(horizontal)">
                                      <p:cBhvr>
                                        <p:cTn id="1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a:extLst>
              <a:ext uri="{FF2B5EF4-FFF2-40B4-BE49-F238E27FC236}">
                <a16:creationId xmlns:a16="http://schemas.microsoft.com/office/drawing/2014/main" xmlns="" id="{1991D404-2CED-D84E-A33D-6A797F18D4C4}"/>
              </a:ext>
            </a:extLst>
          </p:cNvPr>
          <p:cNvSpPr/>
          <p:nvPr/>
        </p:nvSpPr>
        <p:spPr>
          <a:xfrm>
            <a:off x="390000" y="796081"/>
            <a:ext cx="11412000" cy="4001071"/>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在湿法炼锌的电解循环溶液中，较高浓度的</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会腐蚀阳极板而增大电解能耗。可向溶液中同时加入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CuSO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，生成</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CuCl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沉淀从而除去</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。根据溶液中平衡时相关离子浓度的关系图，下列说法错误的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CuCl</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的数量级为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7</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除</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的反应为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=2CuCl</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加入</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越多，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浓度越高，除去</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的效果越好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D.2Cu</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Cu</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Cu(s)</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平衡常数很大，反应趋于</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完全</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26" name="TextBox 9"/>
          <p:cNvSpPr txBox="1"/>
          <p:nvPr/>
        </p:nvSpPr>
        <p:spPr>
          <a:xfrm>
            <a:off x="254474" y="3504766"/>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
        <p:nvSpPr>
          <p:cNvPr id="25" name="圆角矩形 24">
            <a:hlinkClick r:id="rId2"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3"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4"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5"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6"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7"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8"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9"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0"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1"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2"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3"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4"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197634" name="Picture 2" descr="1293"/>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9004775" y="2052864"/>
            <a:ext cx="2797225" cy="24501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图片 31"/>
          <p:cNvPicPr>
            <a:picLocks noChangeAspect="1"/>
          </p:cNvPicPr>
          <p:nvPr/>
        </p:nvPicPr>
        <p:blipFill>
          <a:blip r:embed="rId16" cstate="print">
            <a:clrChange>
              <a:clrFrom>
                <a:srgbClr val="FFFFFF"/>
              </a:clrFrom>
              <a:clrTo>
                <a:srgbClr val="FFFFFF">
                  <a:alpha val="0"/>
                </a:srgbClr>
              </a:clrTo>
            </a:clrChange>
          </a:blip>
          <a:stretch>
            <a:fillRect/>
          </a:stretch>
        </p:blipFill>
        <p:spPr>
          <a:xfrm>
            <a:off x="1990441" y="4374781"/>
            <a:ext cx="536151" cy="166033"/>
          </a:xfrm>
          <a:prstGeom prst="rect">
            <a:avLst/>
          </a:prstGeom>
        </p:spPr>
      </p:pic>
    </p:spTree>
    <p:extLst>
      <p:ext uri="{BB962C8B-B14F-4D97-AF65-F5344CB8AC3E}">
        <p14:creationId xmlns="" xmlns:p14="http://schemas.microsoft.com/office/powerpoint/2010/main" val="69872765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xmlns="" id="{574E7DD6-E482-894D-9E46-D2B62C9ED9EC}"/>
              </a:ext>
            </a:extLst>
          </p:cNvPr>
          <p:cNvGrpSpPr/>
          <p:nvPr/>
        </p:nvGrpSpPr>
        <p:grpSpPr>
          <a:xfrm>
            <a:off x="516000" y="206396"/>
            <a:ext cx="11160000" cy="5832648"/>
            <a:chOff x="792914" y="3925222"/>
            <a:chExt cx="11160000" cy="5832648"/>
          </a:xfrm>
        </p:grpSpPr>
        <p:sp>
          <p:nvSpPr>
            <p:cNvPr id="28" name="圆角矩形 27">
              <a:extLst>
                <a:ext uri="{FF2B5EF4-FFF2-40B4-BE49-F238E27FC236}">
                  <a16:creationId xmlns:a16="http://schemas.microsoft.com/office/drawing/2014/main" xmlns="" id="{E0791A29-2CB4-2744-96C1-EA2037B165CE}"/>
                </a:ext>
              </a:extLst>
            </p:cNvPr>
            <p:cNvSpPr/>
            <p:nvPr/>
          </p:nvSpPr>
          <p:spPr>
            <a:xfrm>
              <a:off x="792914" y="4038112"/>
              <a:ext cx="11160000" cy="5719758"/>
            </a:xfrm>
            <a:prstGeom prst="roundRect">
              <a:avLst>
                <a:gd name="adj" fmla="val 3166"/>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29" name="矩形 28">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1" name="文本框 30">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46" name="矩形 45"/>
          <p:cNvSpPr/>
          <p:nvPr/>
        </p:nvSpPr>
        <p:spPr>
          <a:xfrm>
            <a:off x="642285" y="385924"/>
            <a:ext cx="7757971" cy="2308324"/>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项，根据</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CuCl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(s</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CuCl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i="1" kern="100" dirty="0">
                <a:latin typeface="Times New Roman" panose="02020603050405020304" pitchFamily="18" charset="0"/>
                <a:ea typeface="宋体" panose="02010600030101010101" pitchFamily="2" charset="-122"/>
                <a:cs typeface="Courier New" panose="02070309020205020404" pitchFamily="49" charset="0"/>
              </a:rPr>
              <a:t>c</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，由图像可知，选择一个坐标点</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1.75</a:t>
            </a:r>
            <a:r>
              <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5)</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，则</a:t>
            </a:r>
            <a:r>
              <a:rPr lang="en-US" altLang="zh-CN" sz="2400" i="1" kern="100" dirty="0" err="1">
                <a:latin typeface="Times New Roman" panose="02020603050405020304" pitchFamily="18" charset="0"/>
                <a:ea typeface="宋体" panose="02010600030101010101" pitchFamily="2" charset="-122"/>
                <a:cs typeface="Courier New" panose="02070309020205020404" pitchFamily="49" charset="0"/>
              </a:rPr>
              <a:t>K</a:t>
            </a:r>
            <a:r>
              <a:rPr lang="en-US" altLang="zh-CN" sz="2400" kern="100" baseline="-25000" dirty="0" err="1">
                <a:latin typeface="Times New Roman" panose="02020603050405020304" pitchFamily="18" charset="0"/>
                <a:ea typeface="宋体" panose="02010600030101010101" pitchFamily="2" charset="-122"/>
                <a:cs typeface="Courier New" panose="02070309020205020404" pitchFamily="49" charset="0"/>
              </a:rPr>
              <a:t>sp</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CuCl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的数量级为</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10</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7</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项，由题干中</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可向溶液中同时加入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CuSO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4</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生成</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5" name="圆角矩形 24">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7" name="圆角矩形 46">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8" name="圆角矩形 47">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9" name="圆角矩形 48">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0" name="圆角矩形 49">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1" name="圆角矩形 50">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2" name="圆角矩形 51">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3" name="圆角矩形 52">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4" name="圆角矩形 53">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55" name="圆角矩形 54">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6" name="圆角矩形 55">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7" name="圆角矩形 56">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8" name="圆角矩形 57">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pic>
        <p:nvPicPr>
          <p:cNvPr id="22" name="Picture 2" descr="1293"/>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850958" y="408635"/>
            <a:ext cx="2468145" cy="21618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 name="矩形 22"/>
          <p:cNvSpPr/>
          <p:nvPr/>
        </p:nvSpPr>
        <p:spPr>
          <a:xfrm>
            <a:off x="642285" y="2564904"/>
            <a:ext cx="10907430" cy="1754326"/>
          </a:xfrm>
          <a:prstGeom prst="rect">
            <a:avLst/>
          </a:prstGeom>
        </p:spPr>
        <p:txBody>
          <a:bodyPr>
            <a:spAutoFit/>
          </a:bodyPr>
          <a:lstStyle/>
          <a:p>
            <a:pPr algn="just">
              <a:lnSpc>
                <a:spcPct val="150000"/>
              </a:lnSpc>
              <a:spcAft>
                <a:spcPts val="0"/>
              </a:spcAft>
            </a:pP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CuCl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沉淀从而除去</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可知</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Cu</a:t>
            </a:r>
            <a:r>
              <a:rPr lang="en-US" altLang="zh-CN" sz="2400" kern="10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baseline="30000" dirty="0">
                <a:latin typeface="Times New Roman" panose="02020603050405020304" pitchFamily="18" charset="0"/>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与</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Cl</a:t>
            </a:r>
            <a:r>
              <a:rPr lang="en-US" altLang="zh-CN" sz="2400" kern="100" baseline="30000" dirty="0">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可以发生反应生成</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CuCl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沉淀，正确；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项，</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Cu(s)</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Cu</a:t>
            </a:r>
            <a:r>
              <a:rPr lang="en-US" altLang="zh-CN" sz="2400" kern="100" spc="-20" baseline="30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smtClean="0">
                <a:latin typeface="ZBFH" panose="02020603050405020304" pitchFamily="18" charset="0"/>
                <a:ea typeface="宋体" panose="02010600030101010101" pitchFamily="2" charset="-122"/>
                <a:cs typeface="Times New Roman" panose="02020603050405020304" pitchFamily="18" charset="0"/>
              </a:rPr>
              <a:t>     </a:t>
            </a:r>
            <a:r>
              <a:rPr lang="en-US" altLang="zh-CN" sz="2400" kern="100" spc="-20" dirty="0" smtClean="0">
                <a:latin typeface="Times New Roman" panose="02020603050405020304" pitchFamily="18" charset="0"/>
                <a:ea typeface="宋体" panose="02010600030101010101" pitchFamily="2" charset="-122"/>
                <a:cs typeface="Courier New" panose="02070309020205020404" pitchFamily="49" charset="0"/>
              </a:rPr>
              <a:t>2Cu</a:t>
            </a:r>
            <a:r>
              <a:rPr lang="zh-CN" altLang="zh-CN" sz="2400" kern="100" spc="-20" baseline="300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spc="-20" dirty="0" err="1">
                <a:latin typeface="Times New Roman" panose="02020603050405020304" pitchFamily="18" charset="0"/>
                <a:ea typeface="宋体" panose="02010600030101010101" pitchFamily="2" charset="-122"/>
                <a:cs typeface="Courier New" panose="02070309020205020404" pitchFamily="49" charset="0"/>
              </a:rPr>
              <a:t>aq</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，固体对平衡无影响，故增加固体</a:t>
            </a:r>
            <a:r>
              <a:rPr lang="en-US" altLang="zh-CN" sz="2400" kern="100" spc="-20" dirty="0">
                <a:latin typeface="Times New Roman" panose="02020603050405020304" pitchFamily="18" charset="0"/>
                <a:ea typeface="宋体" panose="02010600030101010101" pitchFamily="2" charset="-122"/>
                <a:cs typeface="Courier New" panose="02070309020205020404" pitchFamily="49" charset="0"/>
              </a:rPr>
              <a:t>Cu</a:t>
            </a:r>
            <a:r>
              <a:rPr lang="zh-CN" altLang="zh-CN" sz="2400" kern="100" spc="-20" dirty="0">
                <a:latin typeface="Times New Roman" panose="02020603050405020304" pitchFamily="18" charset="0"/>
                <a:ea typeface="宋体" panose="02010600030101010101" pitchFamily="2" charset="-122"/>
                <a:cs typeface="Times New Roman" panose="02020603050405020304" pitchFamily="18" charset="0"/>
              </a:rPr>
              <a:t>的量，平</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衡不移动，错误；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24" name="图片 23"/>
          <p:cNvPicPr>
            <a:picLocks noChangeAspect="1"/>
          </p:cNvPicPr>
          <p:nvPr/>
        </p:nvPicPr>
        <p:blipFill>
          <a:blip r:embed="rId17" cstate="print">
            <a:clrChange>
              <a:clrFrom>
                <a:srgbClr val="FFFFFF"/>
              </a:clrFrom>
              <a:clrTo>
                <a:srgbClr val="FFFFFF">
                  <a:alpha val="0"/>
                </a:srgbClr>
              </a:clrTo>
            </a:clrChange>
          </a:blip>
          <a:stretch>
            <a:fillRect/>
          </a:stretch>
        </p:blipFill>
        <p:spPr>
          <a:xfrm>
            <a:off x="3198123" y="649515"/>
            <a:ext cx="536151" cy="166033"/>
          </a:xfrm>
          <a:prstGeom prst="rect">
            <a:avLst/>
          </a:prstGeom>
        </p:spPr>
      </p:pic>
      <p:pic>
        <p:nvPicPr>
          <p:cNvPr id="26" name="图片 25"/>
          <p:cNvPicPr>
            <a:picLocks noChangeAspect="1"/>
          </p:cNvPicPr>
          <p:nvPr/>
        </p:nvPicPr>
        <p:blipFill>
          <a:blip r:embed="rId17" cstate="print">
            <a:clrChange>
              <a:clrFrom>
                <a:srgbClr val="FFFFFF"/>
              </a:clrFrom>
              <a:clrTo>
                <a:srgbClr val="FFFFFF">
                  <a:alpha val="0"/>
                </a:srgbClr>
              </a:clrTo>
            </a:clrChange>
          </a:blip>
          <a:stretch>
            <a:fillRect/>
          </a:stretch>
        </p:blipFill>
        <p:spPr>
          <a:xfrm>
            <a:off x="3637696" y="3397088"/>
            <a:ext cx="536151" cy="166033"/>
          </a:xfrm>
          <a:prstGeom prst="rect">
            <a:avLst/>
          </a:prstGeom>
        </p:spPr>
      </p:pic>
      <p:graphicFrame>
        <p:nvGraphicFramePr>
          <p:cNvPr id="30" name="对象 29"/>
          <p:cNvGraphicFramePr>
            <a:graphicFrameLocks noChangeAspect="1"/>
          </p:cNvGraphicFramePr>
          <p:nvPr>
            <p:extLst>
              <p:ext uri="{D42A27DB-BD31-4B8C-83A1-F6EECF244321}">
                <p14:modId xmlns="" xmlns:p14="http://schemas.microsoft.com/office/powerpoint/2010/main" val="2363896627"/>
              </p:ext>
            </p:extLst>
          </p:nvPr>
        </p:nvGraphicFramePr>
        <p:xfrm>
          <a:off x="730912" y="4166836"/>
          <a:ext cx="10515600" cy="1931987"/>
        </p:xfrm>
        <a:graphic>
          <a:graphicData uri="http://schemas.openxmlformats.org/presentationml/2006/ole">
            <p:oleObj spid="_x0000_s131160" name="文档" r:id="rId18" imgW="10598832" imgH="1946694" progId="">
              <p:embed/>
            </p:oleObj>
          </a:graphicData>
        </a:graphic>
      </p:graphicFrame>
      <p:pic>
        <p:nvPicPr>
          <p:cNvPr id="33" name="图片 32"/>
          <p:cNvPicPr>
            <a:picLocks noChangeAspect="1"/>
          </p:cNvPicPr>
          <p:nvPr/>
        </p:nvPicPr>
        <p:blipFill>
          <a:blip r:embed="rId17" cstate="print">
            <a:clrChange>
              <a:clrFrom>
                <a:srgbClr val="FFFFFF"/>
              </a:clrFrom>
              <a:clrTo>
                <a:srgbClr val="FFFFFF">
                  <a:alpha val="0"/>
                </a:srgbClr>
              </a:clrTo>
            </a:clrChange>
          </a:blip>
          <a:stretch>
            <a:fillRect/>
          </a:stretch>
        </p:blipFill>
        <p:spPr>
          <a:xfrm>
            <a:off x="2811349" y="4515867"/>
            <a:ext cx="536151" cy="166033"/>
          </a:xfrm>
          <a:prstGeom prst="rect">
            <a:avLst/>
          </a:prstGeom>
        </p:spPr>
      </p:pic>
    </p:spTree>
    <p:extLst>
      <p:ext uri="{BB962C8B-B14F-4D97-AF65-F5344CB8AC3E}">
        <p14:creationId xmlns="" xmlns:p14="http://schemas.microsoft.com/office/powerpoint/2010/main" val="61904954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cTn>
                              </p:par>
                              <p:par>
                                <p:cTn id="8" presetID="3"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linds(horizontal)">
                                      <p:cBhvr>
                                        <p:cTn id="10" dur="500"/>
                                        <p:tgtEl>
                                          <p:spTgt spid="27"/>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par>
                                <p:cTn id="17" presetID="3"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blinds(horizontal)">
                                      <p:cBhvr>
                                        <p:cTn id="19" dur="500"/>
                                        <p:tgtEl>
                                          <p:spTgt spid="24"/>
                                        </p:tgtEl>
                                      </p:cBhvr>
                                    </p:animEffect>
                                  </p:childTnLst>
                                </p:cTn>
                              </p:par>
                              <p:par>
                                <p:cTn id="20" presetID="3"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par>
                                <p:cTn id="23" presetID="3" presetClass="entr" presetSubtype="1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blinds(horizontal)">
                                      <p:cBhvr>
                                        <p:cTn id="25" dur="500"/>
                                        <p:tgtEl>
                                          <p:spTgt spid="30"/>
                                        </p:tgtEl>
                                      </p:cBhvr>
                                    </p:animEffect>
                                  </p:childTnLst>
                                </p:cTn>
                              </p:par>
                              <p:par>
                                <p:cTn id="26" presetID="3" presetClass="entr" presetSubtype="1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linds(horizontal)">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a:extLst>
              <a:ext uri="{FF2B5EF4-FFF2-40B4-BE49-F238E27FC236}">
                <a16:creationId xmlns:a16="http://schemas.microsoft.com/office/drawing/2014/main" xmlns="" id="{1991D404-2CED-D84E-A33D-6A797F18D4C4}"/>
              </a:ext>
            </a:extLst>
          </p:cNvPr>
          <p:cNvSpPr/>
          <p:nvPr/>
        </p:nvSpPr>
        <p:spPr>
          <a:xfrm>
            <a:off x="390000" y="207377"/>
            <a:ext cx="11412000" cy="581079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13.</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(2023·</a:t>
            </a:r>
            <a:r>
              <a:rPr lang="zh-CN" altLang="zh-CN" kern="100" dirty="0">
                <a:latin typeface="Times New Roman" panose="02020603050405020304" pitchFamily="18" charset="0"/>
                <a:ea typeface="楷体_GB2312" panose="02010609030101010101" pitchFamily="49" charset="-122"/>
                <a:cs typeface="Times New Roman" panose="02020603050405020304" pitchFamily="18" charset="0"/>
              </a:rPr>
              <a:t>镇海中学模拟</a:t>
            </a:r>
            <a:r>
              <a:rPr lang="en-US" altLang="zh-CN" kern="100" dirty="0">
                <a:latin typeface="Times New Roman" panose="02020603050405020304" pitchFamily="18" charset="0"/>
                <a:ea typeface="楷体_GB2312" panose="02010609030101010101" pitchFamily="49"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20 </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0.5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 NaHCO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溶液滴定</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 mL 0.25 </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mol</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a:t>
            </a:r>
          </a:p>
          <a:p>
            <a:pPr algn="just">
              <a:lnSpc>
                <a:spcPct val="140000"/>
              </a:lnSpc>
              <a:spcAft>
                <a:spcPts val="0"/>
              </a:spcAft>
            </a:pPr>
            <a:r>
              <a:rPr lang="en-US" altLang="zh-CN" kern="100" spc="-80" dirty="0" smtClean="0">
                <a:latin typeface="Times New Roman" panose="02020603050405020304" pitchFamily="18" charset="0"/>
                <a:ea typeface="微软雅黑" panose="020B0503020204020204" pitchFamily="34" charset="-122"/>
                <a:cs typeface="Courier New" panose="02070309020205020404" pitchFamily="49" charset="0"/>
              </a:rPr>
              <a:t>L</a:t>
            </a:r>
            <a:r>
              <a:rPr lang="zh-CN" altLang="zh-CN" kern="100" spc="-8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8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 CaCl</a:t>
            </a:r>
            <a:r>
              <a:rPr lang="en-US" altLang="zh-CN" kern="100" spc="-8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spc="-80" dirty="0">
                <a:latin typeface="Times New Roman" panose="02020603050405020304" pitchFamily="18" charset="0"/>
                <a:ea typeface="微软雅黑" panose="020B0503020204020204" pitchFamily="34" charset="-122"/>
                <a:cs typeface="Times New Roman" panose="02020603050405020304" pitchFamily="18" charset="0"/>
              </a:rPr>
              <a:t>溶液，加入的</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NaHCO</a:t>
            </a:r>
            <a:r>
              <a:rPr lang="en-US" altLang="zh-CN" kern="100" spc="-8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spc="-80" dirty="0">
                <a:latin typeface="Times New Roman" panose="02020603050405020304" pitchFamily="18" charset="0"/>
                <a:ea typeface="微软雅黑" panose="020B0503020204020204" pitchFamily="34" charset="-122"/>
                <a:cs typeface="Times New Roman" panose="02020603050405020304" pitchFamily="18" charset="0"/>
              </a:rPr>
              <a:t>溶液体积与溶液</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spc="-80" dirty="0">
                <a:latin typeface="Times New Roman" panose="02020603050405020304" pitchFamily="18" charset="0"/>
                <a:ea typeface="微软雅黑" panose="020B0503020204020204" pitchFamily="34" charset="-122"/>
                <a:cs typeface="Times New Roman" panose="02020603050405020304" pitchFamily="18" charset="0"/>
              </a:rPr>
              <a:t>变化曲线如图所示，其中</a:t>
            </a:r>
            <a:r>
              <a:rPr lang="en-US" altLang="zh-CN" i="1" kern="100" spc="-80" dirty="0">
                <a:latin typeface="Times New Roman" panose="02020603050405020304" pitchFamily="18" charset="0"/>
                <a:ea typeface="微软雅黑" panose="020B0503020204020204" pitchFamily="34" charset="-122"/>
                <a:cs typeface="Courier New" panose="02070309020205020404" pitchFamily="49" charset="0"/>
              </a:rPr>
              <a:t>V</a:t>
            </a:r>
            <a:r>
              <a:rPr lang="zh-CN" altLang="zh-CN" kern="100" spc="-8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4.54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时溶液中无沉淀，之后出现白色浑浊且逐渐增多，当滴加的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NaHCO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溶液体积为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25.00 mL</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时，溶液的</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pH</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稳定在</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7.20</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左右，整个滴定过程中未见气泡产生。下列叙述正确的</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3.4</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9</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a1</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4.5</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7</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a2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4.7</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11</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A.a</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点的混合溶液，</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(Na</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)&lt;                                </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Cl</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a:t>
            </a:r>
            <a:r>
              <a:rPr lang="en-US" altLang="zh-CN" kern="100" dirty="0" err="1">
                <a:latin typeface="宋体" panose="02010600030101010101" pitchFamily="2" charset="-122"/>
                <a:ea typeface="微软雅黑" panose="020B0503020204020204" pitchFamily="34" charset="-122"/>
                <a:cs typeface="Times New Roman" panose="02020603050405020304" pitchFamily="18" charset="0"/>
              </a:rPr>
              <a:t>→</a:t>
            </a: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的过程中，水的电离程度不断增大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总反应的化学方程式：</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CaCl</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2NaHCO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spc="-8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=2NaCl</a:t>
            </a:r>
            <a:r>
              <a:rPr lang="zh-CN"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40000"/>
              </a:lnSpc>
              <a:spcAft>
                <a:spcPts val="0"/>
              </a:spcAft>
            </a:pPr>
            <a:r>
              <a:rPr lang="en-US" altLang="zh-CN"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CaCO</a:t>
            </a:r>
            <a:r>
              <a:rPr lang="en-US" altLang="zh-CN" kern="100" baseline="-25000" dirty="0" smtClean="0">
                <a:latin typeface="Times New Roman" panose="02020603050405020304" pitchFamily="18" charset="0"/>
                <a:ea typeface="微软雅黑" panose="020B0503020204020204" pitchFamily="34" charset="-122"/>
                <a:cs typeface="Courier New" panose="02070309020205020404" pitchFamily="49" charset="0"/>
              </a:rPr>
              <a:t>3</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CO</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H</a:t>
            </a:r>
            <a:r>
              <a:rPr lang="en-US" altLang="zh-CN"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O</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40000"/>
              </a:lnSpc>
              <a:spcAft>
                <a:spcPts val="0"/>
              </a:spcAft>
            </a:pPr>
            <a:r>
              <a:rPr lang="en-US" altLang="zh-CN" kern="100" dirty="0" err="1">
                <a:latin typeface="Times New Roman" panose="02020603050405020304" pitchFamily="18" charset="0"/>
                <a:ea typeface="微软雅黑" panose="020B0503020204020204" pitchFamily="34" charset="-122"/>
                <a:cs typeface="Courier New" panose="02070309020205020404" pitchFamily="49" charset="0"/>
              </a:rPr>
              <a:t>D.b</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点的混合溶液，</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i="1"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(Ca</a:t>
            </a:r>
            <a:r>
              <a:rPr lang="en-US" altLang="zh-CN" kern="100" baseline="30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kern="100" dirty="0">
                <a:latin typeface="Times New Roman" panose="02020603050405020304" pitchFamily="18" charset="0"/>
                <a:ea typeface="微软雅黑" panose="020B0503020204020204" pitchFamily="34" charset="-122"/>
                <a:cs typeface="Times New Roman" panose="02020603050405020304" pitchFamily="18" charset="0"/>
              </a:rPr>
              <a:t>的数量级为</a:t>
            </a:r>
            <a:r>
              <a:rPr lang="en-US" altLang="zh-CN"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kern="100" baseline="30000" dirty="0" smtClean="0">
                <a:latin typeface="Times New Roman" panose="02020603050405020304" pitchFamily="18" charset="0"/>
                <a:ea typeface="微软雅黑" panose="020B0503020204020204" pitchFamily="34" charset="-122"/>
                <a:cs typeface="Courier New" panose="02070309020205020404" pitchFamily="49" charset="0"/>
              </a:rPr>
              <a:t>6</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99682" name="Picture 2" descr="129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214926" y="3943991"/>
            <a:ext cx="3623596" cy="21869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2" name="对象 1"/>
          <p:cNvGraphicFramePr>
            <a:graphicFrameLocks noChangeAspect="1"/>
          </p:cNvGraphicFramePr>
          <p:nvPr>
            <p:extLst>
              <p:ext uri="{D42A27DB-BD31-4B8C-83A1-F6EECF244321}">
                <p14:modId xmlns="" xmlns:p14="http://schemas.microsoft.com/office/powerpoint/2010/main" val="2490381815"/>
              </p:ext>
            </p:extLst>
          </p:nvPr>
        </p:nvGraphicFramePr>
        <p:xfrm>
          <a:off x="5638436" y="3311618"/>
          <a:ext cx="2654300" cy="595313"/>
        </p:xfrm>
        <a:graphic>
          <a:graphicData uri="http://schemas.openxmlformats.org/presentationml/2006/ole">
            <p:oleObj spid="_x0000_s199693" name="文档" r:id="rId4" imgW="2655058" imgH="595308" progId="">
              <p:embed/>
            </p:oleObj>
          </a:graphicData>
        </a:graphic>
      </p:graphicFrame>
      <p:sp>
        <p:nvSpPr>
          <p:cNvPr id="17" name="圆角矩形 16">
            <a:hlinkClick r:id="rId5"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6"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7"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8"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9"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10"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11"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12"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3"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4"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5"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6"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7"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31" name="TextBox 9"/>
          <p:cNvSpPr txBox="1"/>
          <p:nvPr/>
        </p:nvSpPr>
        <p:spPr>
          <a:xfrm>
            <a:off x="254474" y="5269969"/>
            <a:ext cx="756000" cy="687273"/>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3" name="对象 2"/>
          <p:cNvGraphicFramePr>
            <a:graphicFrameLocks noChangeAspect="1"/>
          </p:cNvGraphicFramePr>
          <p:nvPr>
            <p:extLst>
              <p:ext uri="{D42A27DB-BD31-4B8C-83A1-F6EECF244321}">
                <p14:modId xmlns="" xmlns:p14="http://schemas.microsoft.com/office/powerpoint/2010/main" val="636229808"/>
              </p:ext>
            </p:extLst>
          </p:nvPr>
        </p:nvGraphicFramePr>
        <p:xfrm>
          <a:off x="3339349" y="5471859"/>
          <a:ext cx="1204912" cy="461962"/>
        </p:xfrm>
        <a:graphic>
          <a:graphicData uri="http://schemas.openxmlformats.org/presentationml/2006/ole">
            <p:oleObj spid="_x0000_s199694" name="文档" r:id="rId18" imgW="1204980" imgH="461174" progId="">
              <p:embed/>
            </p:oleObj>
          </a:graphicData>
        </a:graphic>
      </p:graphicFrame>
    </p:spTree>
    <p:extLst>
      <p:ext uri="{BB962C8B-B14F-4D97-AF65-F5344CB8AC3E}">
        <p14:creationId xmlns="" xmlns:p14="http://schemas.microsoft.com/office/powerpoint/2010/main" val="257042094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pSp>
        <p:nvGrpSpPr>
          <p:cNvPr id="31" name="组合 30">
            <a:extLst>
              <a:ext uri="{FF2B5EF4-FFF2-40B4-BE49-F238E27FC236}">
                <a16:creationId xmlns:a16="http://schemas.microsoft.com/office/drawing/2014/main" xmlns="" id="{574E7DD6-E482-894D-9E46-D2B62C9ED9EC}"/>
              </a:ext>
            </a:extLst>
          </p:cNvPr>
          <p:cNvGrpSpPr/>
          <p:nvPr/>
        </p:nvGrpSpPr>
        <p:grpSpPr>
          <a:xfrm>
            <a:off x="516000" y="548680"/>
            <a:ext cx="11160000" cy="5076814"/>
            <a:chOff x="792914" y="3925222"/>
            <a:chExt cx="11160000" cy="5076814"/>
          </a:xfrm>
        </p:grpSpPr>
        <p:sp>
          <p:nvSpPr>
            <p:cNvPr id="32" name="圆角矩形 31">
              <a:extLst>
                <a:ext uri="{FF2B5EF4-FFF2-40B4-BE49-F238E27FC236}">
                  <a16:creationId xmlns:a16="http://schemas.microsoft.com/office/drawing/2014/main" xmlns="" id="{E0791A29-2CB4-2744-96C1-EA2037B165CE}"/>
                </a:ext>
              </a:extLst>
            </p:cNvPr>
            <p:cNvSpPr/>
            <p:nvPr/>
          </p:nvSpPr>
          <p:spPr>
            <a:xfrm>
              <a:off x="792914" y="4038112"/>
              <a:ext cx="11160000" cy="4963924"/>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3" name="矩形 3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3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sp>
        <p:nvSpPr>
          <p:cNvPr id="35" name="矩形 34"/>
          <p:cNvSpPr/>
          <p:nvPr/>
        </p:nvSpPr>
        <p:spPr>
          <a:xfrm>
            <a:off x="642285" y="2763172"/>
            <a:ext cx="10907430" cy="2862322"/>
          </a:xfrm>
          <a:prstGeom prst="rect">
            <a:avLst/>
          </a:prstGeom>
        </p:spPr>
        <p:txBody>
          <a:bodyPr>
            <a:spAutoFit/>
          </a:bodyPr>
          <a:lstStyle/>
          <a:p>
            <a:pPr algn="just">
              <a:lnSpc>
                <a:spcPct val="150000"/>
              </a:lnSpc>
              <a:spcAft>
                <a:spcPts val="0"/>
              </a:spcAft>
            </a:pP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a</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点溶液中溶质有</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NaHCO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，水的电离被促进</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4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pPr>
            <a:r>
              <a:rPr lang="en-US" altLang="zh-CN" sz="2400" kern="100" dirty="0" smtClean="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点溶液中溶质有</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NaCl</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 </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和</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，水的电离被抑制，</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a</a:t>
            </a:r>
            <a:r>
              <a:rPr lang="en-US" altLang="zh-CN" sz="2400" kern="100" dirty="0" err="1">
                <a:latin typeface="宋体" panose="02010600030101010101" pitchFamily="2" charset="-122"/>
                <a:ea typeface="宋体" panose="02010600030101010101" pitchFamily="2" charset="-122"/>
                <a:cs typeface="Times New Roman" panose="02020603050405020304" pitchFamily="18" charset="0"/>
              </a:rPr>
              <a:t>→</a:t>
            </a:r>
            <a:r>
              <a:rPr lang="en-US" altLang="zh-CN" sz="2400" kern="100" dirty="0" err="1">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的过程中，水的电离程度不断减小，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B</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根据题干中信息，有白色浑浊生成且全程无气体生成，得出反应的化学方程式：</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CaCl</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2NaHCO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spc="-80" dirty="0">
                <a:latin typeface="Times New Roman" panose="02020603050405020304" pitchFamily="18" charset="0"/>
                <a:ea typeface="宋体" panose="02010600030101010101" pitchFamily="2" charset="-122"/>
                <a:cs typeface="Courier New" panose="02070309020205020404" pitchFamily="49"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=2NaCl</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en-US" altLang="zh-CN" sz="2400"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H</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2</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CO</a:t>
            </a:r>
            <a:r>
              <a:rPr lang="en-US" altLang="zh-CN" sz="2400" kern="100" baseline="-25000" dirty="0">
                <a:latin typeface="Times New Roman" panose="02020603050405020304" pitchFamily="18" charset="0"/>
                <a:ea typeface="宋体" panose="02010600030101010101" pitchFamily="2" charset="-122"/>
                <a:cs typeface="Courier New" panose="02070309020205020404" pitchFamily="49" charset="0"/>
              </a:rPr>
              <a:t>3</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400" kern="100" dirty="0">
                <a:latin typeface="Times New Roman" panose="02020603050405020304" pitchFamily="18" charset="0"/>
                <a:ea typeface="宋体" panose="02010600030101010101" pitchFamily="2" charset="-122"/>
                <a:cs typeface="Courier New" panose="02070309020205020404" pitchFamily="49" charset="0"/>
              </a:rPr>
              <a:t>C</a:t>
            </a:r>
            <a:r>
              <a:rPr lang="zh-CN" altLang="zh-CN" sz="2400" kern="100" dirty="0">
                <a:latin typeface="Times New Roman" panose="02020603050405020304" pitchFamily="18" charset="0"/>
                <a:ea typeface="宋体" panose="02010600030101010101" pitchFamily="2" charset="-122"/>
                <a:cs typeface="Times New Roman" panose="02020603050405020304" pitchFamily="18" charset="0"/>
              </a:rPr>
              <a:t>错误</a:t>
            </a:r>
            <a:r>
              <a:rPr lang="zh-CN" altLang="zh-CN" sz="2400" kern="100" dirty="0" smtClean="0">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36" name="对象 35"/>
          <p:cNvGraphicFramePr>
            <a:graphicFrameLocks noChangeAspect="1"/>
          </p:cNvGraphicFramePr>
          <p:nvPr>
            <p:extLst>
              <p:ext uri="{D42A27DB-BD31-4B8C-83A1-F6EECF244321}">
                <p14:modId xmlns="" xmlns:p14="http://schemas.microsoft.com/office/powerpoint/2010/main" val="934028709"/>
              </p:ext>
            </p:extLst>
          </p:nvPr>
        </p:nvGraphicFramePr>
        <p:xfrm>
          <a:off x="747713" y="882650"/>
          <a:ext cx="6899275" cy="2016125"/>
        </p:xfrm>
        <a:graphic>
          <a:graphicData uri="http://schemas.openxmlformats.org/presentationml/2006/ole">
            <p:oleObj spid="_x0000_s132184" name="文档" r:id="rId16" imgW="7027696" imgH="2066290" progId="">
              <p:embed/>
            </p:oleObj>
          </a:graphicData>
        </a:graphic>
      </p:graphicFrame>
      <p:pic>
        <p:nvPicPr>
          <p:cNvPr id="38" name="Picture 2" descr="129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972852" y="833119"/>
            <a:ext cx="3608434" cy="2177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79487224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linds(horizontal)">
                                      <p:cBhvr>
                                        <p:cTn id="10" dur="500"/>
                                        <p:tgtEl>
                                          <p:spTgt spid="31"/>
                                        </p:tgtEl>
                                      </p:cBhvr>
                                    </p:animEffect>
                                  </p:childTnLst>
                                </p:cTn>
                              </p:par>
                              <p:par>
                                <p:cTn id="11" presetID="3" presetClass="entr" presetSubtype="1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linds(horizontal)">
                                      <p:cBhvr>
                                        <p:cTn id="13" dur="500"/>
                                        <p:tgtEl>
                                          <p:spTgt spid="36"/>
                                        </p:tgtEl>
                                      </p:cBhvr>
                                    </p:animEffect>
                                  </p:childTnLst>
                                </p:cTn>
                              </p:par>
                              <p:par>
                                <p:cTn id="14" presetID="3" presetClass="entr" presetSubtype="1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blinds(horizontal)">
                                      <p:cBhvr>
                                        <p:cTn id="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a:hlinkClick r:id="rId3" action="ppaction://hlinksldjump"/>
            <a:extLst>
              <a:ext uri="{FF2B5EF4-FFF2-40B4-BE49-F238E27FC236}">
                <a16:creationId xmlns:a16="http://schemas.microsoft.com/office/drawing/2014/main" xmlns="" id="{8A03C771-76B5-3044-A3D0-6C121234005B}"/>
              </a:ext>
            </a:extLst>
          </p:cNvPr>
          <p:cNvSpPr/>
          <p:nvPr/>
        </p:nvSpPr>
        <p:spPr>
          <a:xfrm>
            <a:off x="830321"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8" name="圆角矩形 17">
            <a:hlinkClick r:id="rId4" action="ppaction://hlinksldjump"/>
            <a:extLst>
              <a:ext uri="{FF2B5EF4-FFF2-40B4-BE49-F238E27FC236}">
                <a16:creationId xmlns:a16="http://schemas.microsoft.com/office/drawing/2014/main" xmlns="" id="{9131852B-0E70-E44C-AD72-A2891F559746}"/>
              </a:ext>
            </a:extLst>
          </p:cNvPr>
          <p:cNvSpPr/>
          <p:nvPr/>
        </p:nvSpPr>
        <p:spPr>
          <a:xfrm>
            <a:off x="1241094"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9" name="圆角矩形 18">
            <a:hlinkClick r:id="rId5" action="ppaction://hlinksldjump"/>
            <a:extLst>
              <a:ext uri="{FF2B5EF4-FFF2-40B4-BE49-F238E27FC236}">
                <a16:creationId xmlns:a16="http://schemas.microsoft.com/office/drawing/2014/main" xmlns="" id="{BC2B01EB-E5AC-8647-9CF7-874276A952AF}"/>
              </a:ext>
            </a:extLst>
          </p:cNvPr>
          <p:cNvSpPr/>
          <p:nvPr/>
        </p:nvSpPr>
        <p:spPr>
          <a:xfrm>
            <a:off x="1651867"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20" name="圆角矩形 19">
            <a:hlinkClick r:id="rId6" action="ppaction://hlinksldjump"/>
            <a:extLst>
              <a:ext uri="{FF2B5EF4-FFF2-40B4-BE49-F238E27FC236}">
                <a16:creationId xmlns:a16="http://schemas.microsoft.com/office/drawing/2014/main" xmlns="" id="{420DDA33-2EAA-D548-B1EC-BF7E708DD8EC}"/>
              </a:ext>
            </a:extLst>
          </p:cNvPr>
          <p:cNvSpPr/>
          <p:nvPr/>
        </p:nvSpPr>
        <p:spPr>
          <a:xfrm>
            <a:off x="2062640"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1" name="圆角矩形 20">
            <a:hlinkClick r:id="rId7" action="ppaction://hlinksldjump"/>
            <a:extLst>
              <a:ext uri="{FF2B5EF4-FFF2-40B4-BE49-F238E27FC236}">
                <a16:creationId xmlns:a16="http://schemas.microsoft.com/office/drawing/2014/main" xmlns="" id="{902EBB32-FDA3-7A44-A290-BEF26EBCC295}"/>
              </a:ext>
            </a:extLst>
          </p:cNvPr>
          <p:cNvSpPr/>
          <p:nvPr/>
        </p:nvSpPr>
        <p:spPr>
          <a:xfrm>
            <a:off x="2473413"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22" name="圆角矩形 21">
            <a:hlinkClick r:id="rId8" action="ppaction://hlinksldjump"/>
            <a:extLst>
              <a:ext uri="{FF2B5EF4-FFF2-40B4-BE49-F238E27FC236}">
                <a16:creationId xmlns:a16="http://schemas.microsoft.com/office/drawing/2014/main" xmlns="" id="{5654FB4C-B139-374E-8CC9-C88C8BFD87CD}"/>
              </a:ext>
            </a:extLst>
          </p:cNvPr>
          <p:cNvSpPr/>
          <p:nvPr/>
        </p:nvSpPr>
        <p:spPr>
          <a:xfrm>
            <a:off x="2884186"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23" name="圆角矩形 22">
            <a:hlinkClick r:id="rId9" action="ppaction://hlinksldjump"/>
            <a:extLst>
              <a:ext uri="{FF2B5EF4-FFF2-40B4-BE49-F238E27FC236}">
                <a16:creationId xmlns:a16="http://schemas.microsoft.com/office/drawing/2014/main" xmlns="" id="{72252E8E-8AD1-784C-81DC-D66E873A2FA5}"/>
              </a:ext>
            </a:extLst>
          </p:cNvPr>
          <p:cNvSpPr/>
          <p:nvPr/>
        </p:nvSpPr>
        <p:spPr>
          <a:xfrm>
            <a:off x="3294959"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24" name="圆角矩形 23">
            <a:hlinkClick r:id="rId10" action="ppaction://hlinksldjump"/>
            <a:extLst>
              <a:ext uri="{FF2B5EF4-FFF2-40B4-BE49-F238E27FC236}">
                <a16:creationId xmlns:a16="http://schemas.microsoft.com/office/drawing/2014/main" xmlns="" id="{E4A3245C-7871-FA40-8411-5157A472F9E4}"/>
              </a:ext>
            </a:extLst>
          </p:cNvPr>
          <p:cNvSpPr/>
          <p:nvPr/>
        </p:nvSpPr>
        <p:spPr>
          <a:xfrm>
            <a:off x="3705732"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25" name="圆角矩形 24">
            <a:hlinkClick r:id="rId11" action="ppaction://hlinksldjump"/>
            <a:extLst>
              <a:ext uri="{FF2B5EF4-FFF2-40B4-BE49-F238E27FC236}">
                <a16:creationId xmlns:a16="http://schemas.microsoft.com/office/drawing/2014/main" xmlns="" id="{FD733147-E370-2647-A4FC-DF82439FCDA3}"/>
              </a:ext>
            </a:extLst>
          </p:cNvPr>
          <p:cNvSpPr/>
          <p:nvPr/>
        </p:nvSpPr>
        <p:spPr>
          <a:xfrm>
            <a:off x="4116505" y="6188546"/>
            <a:ext cx="301083"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26" name="圆角矩形 25">
            <a:hlinkClick r:id="rId12" action="ppaction://hlinksldjump"/>
            <a:extLst>
              <a:ext uri="{FF2B5EF4-FFF2-40B4-BE49-F238E27FC236}">
                <a16:creationId xmlns:a16="http://schemas.microsoft.com/office/drawing/2014/main" xmlns="" id="{FD733147-E370-2647-A4FC-DF82439FCDA3}"/>
              </a:ext>
            </a:extLst>
          </p:cNvPr>
          <p:cNvSpPr/>
          <p:nvPr/>
        </p:nvSpPr>
        <p:spPr>
          <a:xfrm>
            <a:off x="4527278"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27" name="圆角矩形 26">
            <a:hlinkClick r:id="rId13" action="ppaction://hlinksldjump"/>
            <a:extLst>
              <a:ext uri="{FF2B5EF4-FFF2-40B4-BE49-F238E27FC236}">
                <a16:creationId xmlns:a16="http://schemas.microsoft.com/office/drawing/2014/main" xmlns="" id="{FD733147-E370-2647-A4FC-DF82439FCDA3}"/>
              </a:ext>
            </a:extLst>
          </p:cNvPr>
          <p:cNvSpPr/>
          <p:nvPr/>
        </p:nvSpPr>
        <p:spPr>
          <a:xfrm>
            <a:off x="4977945"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28" name="圆角矩形 27">
            <a:hlinkClick r:id="rId14" action="ppaction://hlinksldjump"/>
            <a:extLst>
              <a:ext uri="{FF2B5EF4-FFF2-40B4-BE49-F238E27FC236}">
                <a16:creationId xmlns:a16="http://schemas.microsoft.com/office/drawing/2014/main" xmlns="" id="{FD733147-E370-2647-A4FC-DF82439FCDA3}"/>
              </a:ext>
            </a:extLst>
          </p:cNvPr>
          <p:cNvSpPr/>
          <p:nvPr/>
        </p:nvSpPr>
        <p:spPr>
          <a:xfrm>
            <a:off x="5428612" y="6188546"/>
            <a:ext cx="342118" cy="301083"/>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29" name="圆角矩形 28">
            <a:hlinkClick r:id="rId15" action="ppaction://hlinksldjump"/>
            <a:extLst>
              <a:ext uri="{FF2B5EF4-FFF2-40B4-BE49-F238E27FC236}">
                <a16:creationId xmlns:a16="http://schemas.microsoft.com/office/drawing/2014/main" xmlns="" id="{FD733147-E370-2647-A4FC-DF82439FCDA3}"/>
              </a:ext>
            </a:extLst>
          </p:cNvPr>
          <p:cNvSpPr/>
          <p:nvPr/>
        </p:nvSpPr>
        <p:spPr>
          <a:xfrm>
            <a:off x="5879279" y="6188546"/>
            <a:ext cx="342118" cy="301083"/>
          </a:xfrm>
          <a:prstGeom prst="roundRect">
            <a:avLst/>
          </a:prstGeom>
          <a:solidFill>
            <a:srgbClr val="9BBB59"/>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grpSp>
        <p:nvGrpSpPr>
          <p:cNvPr id="31" name="组合 30">
            <a:extLst>
              <a:ext uri="{FF2B5EF4-FFF2-40B4-BE49-F238E27FC236}">
                <a16:creationId xmlns:a16="http://schemas.microsoft.com/office/drawing/2014/main" xmlns="" id="{574E7DD6-E482-894D-9E46-D2B62C9ED9EC}"/>
              </a:ext>
            </a:extLst>
          </p:cNvPr>
          <p:cNvGrpSpPr/>
          <p:nvPr/>
        </p:nvGrpSpPr>
        <p:grpSpPr>
          <a:xfrm>
            <a:off x="516000" y="764704"/>
            <a:ext cx="11160000" cy="4752528"/>
            <a:chOff x="792914" y="3925222"/>
            <a:chExt cx="11160000" cy="4752528"/>
          </a:xfrm>
        </p:grpSpPr>
        <p:sp>
          <p:nvSpPr>
            <p:cNvPr id="32" name="圆角矩形 31">
              <a:extLst>
                <a:ext uri="{FF2B5EF4-FFF2-40B4-BE49-F238E27FC236}">
                  <a16:creationId xmlns:a16="http://schemas.microsoft.com/office/drawing/2014/main" xmlns="" id="{E0791A29-2CB4-2744-96C1-EA2037B165CE}"/>
                </a:ext>
              </a:extLst>
            </p:cNvPr>
            <p:cNvSpPr/>
            <p:nvPr/>
          </p:nvSpPr>
          <p:spPr>
            <a:xfrm>
              <a:off x="792914" y="4038112"/>
              <a:ext cx="11160000" cy="4639638"/>
            </a:xfrm>
            <a:prstGeom prst="roundRect">
              <a:avLst>
                <a:gd name="adj" fmla="val 2744"/>
              </a:avLst>
            </a:prstGeom>
            <a:no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useBgFill="1">
          <p:nvSpPr>
            <p:cNvPr id="33" name="矩形 32">
              <a:extLst>
                <a:ext uri="{FF2B5EF4-FFF2-40B4-BE49-F238E27FC236}">
                  <a16:creationId xmlns:a16="http://schemas.microsoft.com/office/drawing/2014/main" xmlns="" id="{176C4B96-6C2A-2A44-87F5-E9EF4D7B631E}"/>
                </a:ext>
              </a:extLst>
            </p:cNvPr>
            <p:cNvSpPr/>
            <p:nvPr/>
          </p:nvSpPr>
          <p:spPr>
            <a:xfrm>
              <a:off x="1005020" y="3925222"/>
              <a:ext cx="707945" cy="2160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4" name="文本框 33">
              <a:extLst>
                <a:ext uri="{FF2B5EF4-FFF2-40B4-BE49-F238E27FC236}">
                  <a16:creationId xmlns:a16="http://schemas.microsoft.com/office/drawing/2014/main" xmlns="" id="{6B65E727-1C32-B74C-A4B9-46B6768F37B2}"/>
                </a:ext>
              </a:extLst>
            </p:cNvPr>
            <p:cNvSpPr txBox="1"/>
            <p:nvPr/>
          </p:nvSpPr>
          <p:spPr>
            <a:xfrm>
              <a:off x="1095332" y="3925222"/>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6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zh-CN" altLang="en-US" dirty="0">
                <a:solidFill>
                  <a:schemeClr val="bg1"/>
                </a:solidFill>
                <a:latin typeface="DOUYU Font" pitchFamily="2" charset="-122"/>
                <a:ea typeface="DOUYU Font" pitchFamily="2" charset="-122"/>
              </a:endParaRPr>
            </a:p>
          </p:txBody>
        </p:sp>
      </p:grpSp>
      <p:graphicFrame>
        <p:nvGraphicFramePr>
          <p:cNvPr id="36" name="对象 35"/>
          <p:cNvGraphicFramePr>
            <a:graphicFrameLocks noChangeAspect="1"/>
          </p:cNvGraphicFramePr>
          <p:nvPr>
            <p:extLst>
              <p:ext uri="{D42A27DB-BD31-4B8C-83A1-F6EECF244321}">
                <p14:modId xmlns="" xmlns:p14="http://schemas.microsoft.com/office/powerpoint/2010/main" val="262937904"/>
              </p:ext>
            </p:extLst>
          </p:nvPr>
        </p:nvGraphicFramePr>
        <p:xfrm>
          <a:off x="768350" y="1097192"/>
          <a:ext cx="7253288" cy="4135438"/>
        </p:xfrm>
        <a:graphic>
          <a:graphicData uri="http://schemas.openxmlformats.org/presentationml/2006/ole">
            <p:oleObj spid="_x0000_s200725" name="文档" r:id="rId16" imgW="7303722" imgH="4175110" progId="">
              <p:embed/>
            </p:oleObj>
          </a:graphicData>
        </a:graphic>
      </p:graphicFrame>
      <p:pic>
        <p:nvPicPr>
          <p:cNvPr id="38" name="Picture 2" descr="1294"/>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666753" y="1129627"/>
            <a:ext cx="3923836" cy="2368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37" name="对象 36"/>
          <p:cNvGraphicFramePr>
            <a:graphicFrameLocks noChangeAspect="1"/>
          </p:cNvGraphicFramePr>
          <p:nvPr>
            <p:extLst>
              <p:ext uri="{D42A27DB-BD31-4B8C-83A1-F6EECF244321}">
                <p14:modId xmlns="" xmlns:p14="http://schemas.microsoft.com/office/powerpoint/2010/main" val="3812178050"/>
              </p:ext>
            </p:extLst>
          </p:nvPr>
        </p:nvGraphicFramePr>
        <p:xfrm>
          <a:off x="768350" y="3933056"/>
          <a:ext cx="10515600" cy="1423988"/>
        </p:xfrm>
        <a:graphic>
          <a:graphicData uri="http://schemas.openxmlformats.org/presentationml/2006/ole">
            <p:oleObj spid="_x0000_s200726" name="文档" r:id="rId18" imgW="10598832" imgH="1433423" progId="">
              <p:embed/>
            </p:oleObj>
          </a:graphicData>
        </a:graphic>
      </p:graphicFrame>
    </p:spTree>
    <p:extLst>
      <p:ext uri="{BB962C8B-B14F-4D97-AF65-F5344CB8AC3E}">
        <p14:creationId xmlns="" xmlns:p14="http://schemas.microsoft.com/office/powerpoint/2010/main" val="8433016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par>
                                <p:cTn id="8" presetID="3" presetClass="entr" presetSubtype="1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linds(horizontal)">
                                      <p:cBhvr>
                                        <p:cTn id="10" dur="500"/>
                                        <p:tgtEl>
                                          <p:spTgt spid="36"/>
                                        </p:tgtEl>
                                      </p:cBhvr>
                                    </p:animEffect>
                                  </p:childTnLst>
                                </p:cTn>
                              </p:par>
                              <p:par>
                                <p:cTn id="11" presetID="3" presetClass="entr" presetSubtype="10"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linds(horizontal)">
                                      <p:cBhvr>
                                        <p:cTn id="13" dur="500"/>
                                        <p:tgtEl>
                                          <p:spTgt spid="38"/>
                                        </p:tgtEl>
                                      </p:cBhvr>
                                    </p:animEffect>
                                  </p:childTnLst>
                                </p:cTn>
                              </p:par>
                              <p:par>
                                <p:cTn id="14" presetID="3" presetClass="entr" presetSubtype="1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blinds(horizontal)">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364575"/>
            <a:ext cx="11412000" cy="3416320"/>
          </a:xfrm>
          <a:prstGeom prst="rect">
            <a:avLst/>
          </a:prstGeom>
        </p:spPr>
        <p:txBody>
          <a:bodyPr wrap="square">
            <a:spAutoFit/>
          </a:bodyPr>
          <a:lstStyle/>
          <a:p>
            <a:pPr algn="just">
              <a:lnSpc>
                <a:spcPct val="150000"/>
              </a:lnSpc>
              <a:spcAft>
                <a:spcPts val="0"/>
              </a:spcAft>
            </a:pPr>
            <a:r>
              <a:rPr lang="en-US" altLang="zh-CN" sz="2400" b="1" kern="100" dirty="0">
                <a:solidFill>
                  <a:srgbClr val="0000FF"/>
                </a:solidFill>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b="1" kern="100" dirty="0">
                <a:solidFill>
                  <a:srgbClr val="0000FF"/>
                </a:solidFill>
                <a:latin typeface="Times New Roman" panose="02020603050405020304" pitchFamily="18" charset="0"/>
                <a:ea typeface="楷体_GB2312" panose="02010609030101010101" pitchFamily="49" charset="-122"/>
                <a:cs typeface="Courier New" panose="02070309020205020404" pitchFamily="49" charset="0"/>
              </a:rPr>
              <a:t>(2014·</a:t>
            </a:r>
            <a:r>
              <a:rPr lang="zh-CN" altLang="zh-CN" sz="2400" b="1" kern="100" dirty="0">
                <a:solidFill>
                  <a:srgbClr val="0000FF"/>
                </a:solidFill>
                <a:latin typeface="Times New Roman" panose="02020603050405020304" pitchFamily="18" charset="0"/>
                <a:ea typeface="楷体_GB2312" panose="02010609030101010101" pitchFamily="49" charset="-122"/>
                <a:cs typeface="Times New Roman" panose="02020603050405020304" pitchFamily="18" charset="0"/>
              </a:rPr>
              <a:t>全国卷</a:t>
            </a:r>
            <a:r>
              <a:rPr lang="zh-CN" altLang="zh-CN" sz="2400" b="1" kern="100" dirty="0">
                <a:solidFill>
                  <a:srgbClr val="0000FF"/>
                </a:solidFill>
                <a:latin typeface="宋体" panose="02010600030101010101" pitchFamily="2" charset="-122"/>
                <a:ea typeface="Times New Roman" panose="02020603050405020304" pitchFamily="18" charset="0"/>
                <a:cs typeface="Courier New" panose="02070309020205020404" pitchFamily="49" charset="0"/>
              </a:rPr>
              <a:t> </a:t>
            </a:r>
            <a:r>
              <a:rPr lang="en-US" altLang="zh-CN" sz="2400" b="1" kern="100" dirty="0">
                <a:solidFill>
                  <a:srgbClr val="0000FF"/>
                </a:solidFill>
                <a:latin typeface="宋体" panose="02010600030101010101" pitchFamily="2" charset="-122"/>
                <a:ea typeface="楷体_GB2312" panose="02010609030101010101" pitchFamily="49" charset="-122"/>
                <a:cs typeface="Times New Roman" panose="02020603050405020304" pitchFamily="18" charset="0"/>
              </a:rPr>
              <a:t>Ⅰ</a:t>
            </a:r>
            <a:r>
              <a:rPr lang="zh-CN" altLang="zh-CN" sz="2400" b="1" kern="100" dirty="0">
                <a:solidFill>
                  <a:srgbClr val="0000FF"/>
                </a:solidFill>
                <a:latin typeface="Times New Roman" panose="02020603050405020304" pitchFamily="18" charset="0"/>
                <a:ea typeface="楷体_GB2312" panose="02010609030101010101" pitchFamily="49" charset="-122"/>
                <a:cs typeface="Times New Roman" panose="02020603050405020304" pitchFamily="18" charset="0"/>
              </a:rPr>
              <a:t>，</a:t>
            </a:r>
            <a:r>
              <a:rPr lang="en-US" altLang="zh-CN" sz="2400" b="1" kern="100" dirty="0">
                <a:solidFill>
                  <a:srgbClr val="0000FF"/>
                </a:solidFill>
                <a:latin typeface="Times New Roman" panose="02020603050405020304" pitchFamily="18" charset="0"/>
                <a:ea typeface="楷体_GB2312" panose="02010609030101010101" pitchFamily="49" charset="-122"/>
                <a:cs typeface="Courier New" panose="02070309020205020404" pitchFamily="49" charset="0"/>
              </a:rPr>
              <a:t>11)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溴酸银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(AgBrO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溶解度随温度变化曲线如图所示，下列说法错误的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溴酸银的溶解是放热过程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温度升高时溴酸银溶解速度加快</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C.60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时溴酸银的</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约等于</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6</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若硝酸钾中含有少量溴酸银，可用重结晶方法</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提纯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9"/>
          <p:cNvSpPr txBox="1"/>
          <p:nvPr/>
        </p:nvSpPr>
        <p:spPr>
          <a:xfrm>
            <a:off x="218723" y="2428512"/>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pic>
        <p:nvPicPr>
          <p:cNvPr id="146450" name="Picture 18" descr="127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422529" y="2079366"/>
            <a:ext cx="4127806" cy="2933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矩形 8"/>
          <p:cNvSpPr/>
          <p:nvPr/>
        </p:nvSpPr>
        <p:spPr>
          <a:xfrm>
            <a:off x="191344" y="404664"/>
            <a:ext cx="6545382" cy="584775"/>
          </a:xfrm>
          <a:prstGeom prst="rect">
            <a:avLst/>
          </a:prstGeom>
        </p:spPr>
        <p:txBody>
          <a:bodyPr wrap="none">
            <a:spAutoFit/>
          </a:bodyPr>
          <a:lstStyle/>
          <a:p>
            <a:r>
              <a:rPr lang="zh-CN" altLang="en-US"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课堂评价</a:t>
            </a:r>
            <a:r>
              <a:rPr lang="en-US" altLang="zh-CN"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1</a:t>
            </a:r>
            <a:r>
              <a:rPr lang="zh-CN" altLang="en-US"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：溶解度随温度变化曲线</a:t>
            </a:r>
            <a:endParaRPr lang="zh-CN" altLang="en-US" sz="3200" b="1" dirty="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Tree>
    <p:extLst>
      <p:ext uri="{BB962C8B-B14F-4D97-AF65-F5344CB8AC3E}">
        <p14:creationId xmlns="" xmlns:p14="http://schemas.microsoft.com/office/powerpoint/2010/main" val="33786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0" y="1850900"/>
            <a:ext cx="12192001" cy="3306292"/>
            <a:chOff x="0" y="1850900"/>
            <a:chExt cx="12192001" cy="3306292"/>
          </a:xfrm>
        </p:grpSpPr>
        <p:pic>
          <p:nvPicPr>
            <p:cNvPr id="11" name="图片 10"/>
            <p:cNvPicPr>
              <a:picLocks noChangeAspect="1"/>
            </p:cNvPicPr>
            <p:nvPr/>
          </p:nvPicPr>
          <p:blipFill>
            <a:blip r:embed="rId2" cstate="print"/>
            <a:stretch>
              <a:fillRect/>
            </a:stretch>
          </p:blipFill>
          <p:spPr>
            <a:xfrm>
              <a:off x="0" y="1850900"/>
              <a:ext cx="12192000" cy="3306292"/>
            </a:xfrm>
            <a:prstGeom prst="rect">
              <a:avLst/>
            </a:prstGeom>
          </p:spPr>
        </p:pic>
        <p:pic>
          <p:nvPicPr>
            <p:cNvPr id="12" name="图片 11"/>
            <p:cNvPicPr>
              <a:picLocks noChangeAspect="1"/>
            </p:cNvPicPr>
            <p:nvPr/>
          </p:nvPicPr>
          <p:blipFill>
            <a:blip r:embed="rId3" cstate="print"/>
            <a:stretch>
              <a:fillRect/>
            </a:stretch>
          </p:blipFill>
          <p:spPr>
            <a:xfrm>
              <a:off x="10272464" y="3305484"/>
              <a:ext cx="1919537" cy="1788799"/>
            </a:xfrm>
            <a:prstGeom prst="rect">
              <a:avLst/>
            </a:prstGeom>
          </p:spPr>
        </p:pic>
      </p:grpSp>
      <p:sp>
        <p:nvSpPr>
          <p:cNvPr id="16" name="文本框 15">
            <a:extLst>
              <a:ext uri="{FF2B5EF4-FFF2-40B4-BE49-F238E27FC236}">
                <a16:creationId xmlns:a16="http://schemas.microsoft.com/office/drawing/2014/main" xmlns="" id="{C03048A7-E3A6-3A41-AE40-D749B06A0787}"/>
              </a:ext>
            </a:extLst>
          </p:cNvPr>
          <p:cNvSpPr txBox="1"/>
          <p:nvPr/>
        </p:nvSpPr>
        <p:spPr>
          <a:xfrm>
            <a:off x="3504729" y="3573016"/>
            <a:ext cx="5182542" cy="360040"/>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en" altLang="zh-CN" sz="2800" b="0" i="0" u="none" strike="noStrike" kern="0" cap="none" spc="0" normalizeH="0" baseline="0" noProof="0" dirty="0" smtClean="0">
              <a:ln>
                <a:noFill/>
              </a:ln>
              <a:solidFill>
                <a:prstClr val="white"/>
              </a:solidFill>
              <a:effectLst/>
              <a:uLnTx/>
              <a:uFillTx/>
            </a:endParaRPr>
          </a:p>
        </p:txBody>
      </p:sp>
      <p:sp>
        <p:nvSpPr>
          <p:cNvPr id="17" name="文本框 16">
            <a:extLst>
              <a:ext uri="{FF2B5EF4-FFF2-40B4-BE49-F238E27FC236}">
                <a16:creationId xmlns:a16="http://schemas.microsoft.com/office/drawing/2014/main" xmlns="" id="{EA17DC6A-E188-E641-8772-276D9A5EFC0B}"/>
              </a:ext>
            </a:extLst>
          </p:cNvPr>
          <p:cNvSpPr txBox="1"/>
          <p:nvPr/>
        </p:nvSpPr>
        <p:spPr>
          <a:xfrm>
            <a:off x="4428373" y="2647845"/>
            <a:ext cx="3335255" cy="457186"/>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ysClr val="window" lastClr="FFFFFF"/>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sz="6000" b="0" i="0" u="none" strike="noStrike" kern="0" cap="none" spc="0" normalizeH="0" baseline="0" noProof="0" dirty="0" smtClean="0">
              <a:ln>
                <a:noFill/>
              </a:ln>
              <a:solidFill>
                <a:prstClr val="black"/>
              </a:solidFill>
              <a:effectLst/>
              <a:uLnTx/>
              <a:uFillTx/>
              <a:latin typeface="DOUYU Font" pitchFamily="2" charset="-122"/>
              <a:ea typeface="DOUYU Font" pitchFamily="2" charset="-122"/>
            </a:endParaRPr>
          </a:p>
        </p:txBody>
      </p:sp>
      <p:pic>
        <p:nvPicPr>
          <p:cNvPr id="18" name="图片 17"/>
          <p:cNvPicPr>
            <a:picLocks noChangeAspect="1"/>
          </p:cNvPicPr>
          <p:nvPr/>
        </p:nvPicPr>
        <p:blipFill>
          <a:blip r:embed="rId4" cstate="print"/>
          <a:stretch>
            <a:fillRect/>
          </a:stretch>
        </p:blipFill>
        <p:spPr>
          <a:xfrm>
            <a:off x="262315" y="138704"/>
            <a:ext cx="2737341" cy="457240"/>
          </a:xfrm>
          <a:prstGeom prst="rect">
            <a:avLst/>
          </a:prstGeom>
        </p:spPr>
      </p:pic>
    </p:spTree>
    <p:extLst>
      <p:ext uri="{BB962C8B-B14F-4D97-AF65-F5344CB8AC3E}">
        <p14:creationId xmlns="" xmlns:p14="http://schemas.microsoft.com/office/powerpoint/2010/main" val="3023824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1196752"/>
            <a:ext cx="11412000" cy="2862322"/>
          </a:xfrm>
          <a:prstGeom prst="rect">
            <a:avLst/>
          </a:prstGeom>
        </p:spPr>
        <p:txBody>
          <a:bodyPr wrap="square">
            <a:spAutoFit/>
          </a:bodyPr>
          <a:lstStyle/>
          <a:p>
            <a:pPr algn="just">
              <a:lnSpc>
                <a:spcPct val="150000"/>
              </a:lnSpc>
              <a:spcAft>
                <a:spcPts val="0"/>
              </a:spcAft>
            </a:pPr>
            <a:r>
              <a:rPr lang="en-US" altLang="zh-CN" sz="2400" b="1" kern="100" dirty="0">
                <a:solidFill>
                  <a:srgbClr val="0000FF"/>
                </a:solidFill>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已知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种盐的溶解度曲线如图所示，下列说法不正确的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溶液蒸干可得</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固体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将</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溶液蒸干可得</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固体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可用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MgCl</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NaClO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制备</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Mg(ClO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D.Mg</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(ClO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中混有少量</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NaCl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杂质，可用重结晶法</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提纯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pic>
        <p:nvPicPr>
          <p:cNvPr id="165890" name="Picture 2" descr="127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433470" y="1390504"/>
            <a:ext cx="3304817" cy="2500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9"/>
          <p:cNvSpPr txBox="1"/>
          <p:nvPr/>
        </p:nvSpPr>
        <p:spPr>
          <a:xfrm>
            <a:off x="208762" y="224840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spTree>
    <p:extLst>
      <p:ext uri="{BB962C8B-B14F-4D97-AF65-F5344CB8AC3E}">
        <p14:creationId xmlns="" xmlns:p14="http://schemas.microsoft.com/office/powerpoint/2010/main" val="301263689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692696"/>
            <a:ext cx="11412000" cy="1800493"/>
          </a:xfrm>
          <a:prstGeom prst="rect">
            <a:avLst/>
          </a:prstGeom>
        </p:spPr>
        <p:txBody>
          <a:bodyPr wrap="square">
            <a:spAutoFit/>
          </a:bodyPr>
          <a:lstStyle/>
          <a:p>
            <a:pPr algn="just">
              <a:lnSpc>
                <a:spcPct val="150000"/>
              </a:lnSpc>
              <a:spcAft>
                <a:spcPts val="0"/>
              </a:spcAft>
            </a:pPr>
            <a:r>
              <a:rPr lang="zh-CN" altLang="en-US" sz="26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任务</a:t>
            </a:r>
            <a:r>
              <a:rPr lang="zh-CN" altLang="zh-CN" sz="2600" b="1" kern="100" dirty="0" smtClean="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二</a:t>
            </a:r>
            <a:r>
              <a:rPr lang="zh-CN" altLang="zh-CN" sz="2600"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离子积曲线</a:t>
            </a:r>
            <a:endParaRPr lang="zh-CN" altLang="zh-CN" sz="2600" kern="100" dirty="0">
              <a:solidFill>
                <a:srgbClr val="0000FF"/>
              </a:solidFill>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图像举例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BaSO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在不同条件下沉淀溶解平衡：</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6914" name="Picture 2" descr="127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2402543" y="2623445"/>
            <a:ext cx="7386915" cy="32364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45506962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9077" y="1089724"/>
            <a:ext cx="11299010" cy="576248"/>
          </a:xfrm>
          <a:prstGeom prst="rect">
            <a:avLst/>
          </a:prstGeom>
        </p:spPr>
        <p:txBody>
          <a:bodyPr wrap="square">
            <a:spAutoFit/>
          </a:bodyPr>
          <a:lstStyle/>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rPr>
              <a:t>2.</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信息解读</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表格 4"/>
          <p:cNvGraphicFramePr>
            <a:graphicFrameLocks noGrp="1"/>
          </p:cNvGraphicFramePr>
          <p:nvPr>
            <p:extLst>
              <p:ext uri="{D42A27DB-BD31-4B8C-83A1-F6EECF244321}">
                <p14:modId xmlns="" xmlns:p14="http://schemas.microsoft.com/office/powerpoint/2010/main" val="100223191"/>
              </p:ext>
            </p:extLst>
          </p:nvPr>
        </p:nvGraphicFramePr>
        <p:xfrm>
          <a:off x="516000" y="1837928"/>
          <a:ext cx="11160000" cy="2743200"/>
        </p:xfrm>
        <a:graphic>
          <a:graphicData uri="http://schemas.openxmlformats.org/drawingml/2006/table">
            <a:tbl>
              <a:tblPr/>
              <a:tblGrid>
                <a:gridCol w="2743903"/>
                <a:gridCol w="8416097"/>
              </a:tblGrid>
              <a:tr h="0">
                <a:tc>
                  <a:txBody>
                    <a:bodyPr/>
                    <a:lstStyle/>
                    <a:p>
                      <a:pPr algn="ctr">
                        <a:lnSpc>
                          <a:spcPct val="150000"/>
                        </a:lnSpc>
                        <a:spcAft>
                          <a:spcPts val="0"/>
                        </a:spcAft>
                      </a:pP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a</a:t>
                      </a:r>
                      <a:r>
                        <a:rPr lang="en-US" sz="2400" kern="100" dirty="0" err="1">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dirty="0" err="1">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曲线上变化，增大</a:t>
                      </a:r>
                      <a:r>
                        <a:rPr lang="en-US" sz="2400" i="1" kern="100" dirty="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dirty="0" smtClean="0">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加入</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10</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5</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mol·L</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1</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 Na</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SO</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4</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溶液</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加水不行</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d</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加入</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BaCl</a:t>
                      </a:r>
                      <a:r>
                        <a:rPr lang="en-US" sz="2400" kern="100" baseline="-25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固体</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忽略溶液的体积变化</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Aft>
                          <a:spcPts val="0"/>
                        </a:spcAft>
                      </a:pP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宋体" panose="02010600030101010101" pitchFamily="2" charset="-122"/>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zh-CN" sz="2400" kern="100">
                          <a:effectLst/>
                          <a:latin typeface="Times New Roman" panose="02020603050405020304" pitchFamily="18" charset="0"/>
                          <a:ea typeface="微软雅黑" panose="020B0503020204020204" pitchFamily="34" charset="-122"/>
                          <a:cs typeface="Times New Roman" panose="02020603050405020304" pitchFamily="18" charset="0"/>
                        </a:rPr>
                        <a:t>曲线上变化，增大</a:t>
                      </a:r>
                      <a:r>
                        <a:rPr lang="en-US" sz="2400" i="1" kern="100">
                          <a:effectLst/>
                          <a:latin typeface="Times New Roman" panose="02020603050405020304" pitchFamily="18" charset="0"/>
                          <a:ea typeface="微软雅黑" panose="020B0503020204020204" pitchFamily="34" charset="-122"/>
                          <a:cs typeface="Courier New" panose="02070309020205020404" pitchFamily="49" charset="0"/>
                        </a:rPr>
                        <a:t>c</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(Ba</a:t>
                      </a:r>
                      <a:r>
                        <a:rPr lang="en-US" sz="2400" kern="100" baseline="30000">
                          <a:effectLst/>
                          <a:latin typeface="Times New Roman" panose="02020603050405020304" pitchFamily="18" charset="0"/>
                          <a:ea typeface="微软雅黑" panose="020B0503020204020204" pitchFamily="34" charset="-122"/>
                          <a:cs typeface="Courier New" panose="02070309020205020404" pitchFamily="49" charset="0"/>
                        </a:rPr>
                        <a:t>2</a:t>
                      </a:r>
                      <a:r>
                        <a:rPr lang="zh-CN" sz="2400" kern="100" baseline="30000">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400" kern="100">
                          <a:effectLst/>
                          <a:latin typeface="Times New Roman" panose="02020603050405020304" pitchFamily="18" charset="0"/>
                          <a:ea typeface="微软雅黑" panose="020B0503020204020204" pitchFamily="34" charset="-122"/>
                          <a:cs typeface="Courier New" panose="02070309020205020404" pitchFamily="49" charset="0"/>
                        </a:rPr>
                        <a:t>)</a:t>
                      </a:r>
                      <a:endParaRPr lang="zh-CN" sz="2400" kern="10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algn="ctr">
                        <a:lnSpc>
                          <a:spcPct val="150000"/>
                        </a:lnSpc>
                        <a:spcAft>
                          <a:spcPts val="0"/>
                        </a:spcAft>
                      </a:pPr>
                      <a:r>
                        <a:rPr lang="zh-CN" sz="2400" kern="100" dirty="0">
                          <a:effectLst/>
                          <a:latin typeface="Times New Roman" panose="02020603050405020304" pitchFamily="18" charset="0"/>
                          <a:ea typeface="微软雅黑" panose="020B0503020204020204" pitchFamily="34" charset="-122"/>
                          <a:cs typeface="Times New Roman" panose="02020603050405020304" pitchFamily="18" charset="0"/>
                        </a:rPr>
                        <a:t>曲线上方的点表示有沉淀生成；曲线下方的点表示不饱和溶液</a:t>
                      </a:r>
                      <a:endParaRPr lang="zh-CN" sz="24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0435" marR="60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bl>
          </a:graphicData>
        </a:graphic>
      </p:graphicFrame>
      <p:graphicFrame>
        <p:nvGraphicFramePr>
          <p:cNvPr id="6" name="对象 5"/>
          <p:cNvGraphicFramePr>
            <a:graphicFrameLocks noChangeAspect="1"/>
          </p:cNvGraphicFramePr>
          <p:nvPr>
            <p:extLst>
              <p:ext uri="{D42A27DB-BD31-4B8C-83A1-F6EECF244321}">
                <p14:modId xmlns="" xmlns:p14="http://schemas.microsoft.com/office/powerpoint/2010/main" val="1378875701"/>
              </p:ext>
            </p:extLst>
          </p:nvPr>
        </p:nvGraphicFramePr>
        <p:xfrm>
          <a:off x="8435092" y="1837928"/>
          <a:ext cx="1268413" cy="766763"/>
        </p:xfrm>
        <a:graphic>
          <a:graphicData uri="http://schemas.openxmlformats.org/presentationml/2006/ole">
            <p:oleObj spid="_x0000_s168976" name="文档" r:id="rId3" imgW="1274802" imgH="769465" progId="">
              <p:embed/>
            </p:oleObj>
          </a:graphicData>
        </a:graphic>
      </p:graphicFrame>
    </p:spTree>
    <p:extLst>
      <p:ext uri="{BB962C8B-B14F-4D97-AF65-F5344CB8AC3E}">
        <p14:creationId xmlns="" xmlns:p14="http://schemas.microsoft.com/office/powerpoint/2010/main" val="10703726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390000" y="1124744"/>
            <a:ext cx="11412000" cy="4524315"/>
          </a:xfrm>
          <a:prstGeom prst="rect">
            <a:avLst/>
          </a:prstGeom>
        </p:spPr>
        <p:txBody>
          <a:bodyPr wrap="square">
            <a:spAutoFit/>
          </a:bodyPr>
          <a:lstStyle/>
          <a:p>
            <a:pPr algn="just">
              <a:lnSpc>
                <a:spcPct val="150000"/>
              </a:lnSpc>
              <a:spcAft>
                <a:spcPts val="0"/>
              </a:spcAft>
            </a:pPr>
            <a:r>
              <a:rPr lang="en-US" altLang="zh-CN" sz="2400" b="1" kern="100" dirty="0">
                <a:solidFill>
                  <a:srgbClr val="0000FF"/>
                </a:solidFill>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b="1" kern="100" dirty="0">
                <a:solidFill>
                  <a:srgbClr val="0000FF"/>
                </a:solidFill>
                <a:latin typeface="Times New Roman" panose="02020603050405020304" pitchFamily="18" charset="0"/>
                <a:ea typeface="楷体_GB2312" panose="02010609030101010101" pitchFamily="49" charset="-122"/>
                <a:cs typeface="Courier New" panose="02070309020205020404" pitchFamily="49" charset="0"/>
              </a:rPr>
              <a:t>(2024·</a:t>
            </a:r>
            <a:r>
              <a:rPr lang="zh-CN" altLang="zh-CN" sz="2400" b="1" kern="100" dirty="0">
                <a:solidFill>
                  <a:srgbClr val="0000FF"/>
                </a:solidFill>
                <a:latin typeface="Times New Roman" panose="02020603050405020304" pitchFamily="18" charset="0"/>
                <a:ea typeface="楷体_GB2312" panose="02010609030101010101" pitchFamily="49" charset="-122"/>
                <a:cs typeface="Times New Roman" panose="02020603050405020304" pitchFamily="18" charset="0"/>
              </a:rPr>
              <a:t>嘉兴高三月考</a:t>
            </a:r>
            <a:r>
              <a:rPr lang="en-US" altLang="zh-CN" sz="2400" b="1" kern="100" dirty="0">
                <a:solidFill>
                  <a:srgbClr val="0000FF"/>
                </a:solidFill>
                <a:latin typeface="Times New Roman" panose="02020603050405020304" pitchFamily="18" charset="0"/>
                <a:ea typeface="楷体_GB2312" panose="02010609030101010101" pitchFamily="49"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在水中的沉淀溶解平衡曲线如图所示。下列说法正确的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是</a:t>
            </a:r>
            <a:endParaRPr lang="en-US" altLang="zh-CN" sz="1050" kern="100" dirty="0" smtClean="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数量级是</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9</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B.</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(s)</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2Cl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smtClean="0">
                <a:latin typeface="ZBFH"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2AgCl(s</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aq</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平</a:t>
            </a:r>
            <a:endPar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衡</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常数</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K</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2.5</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7</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a:t>
            </a:r>
            <a:r>
              <a:rPr lang="en-US" altLang="zh-CN" sz="2400" i="1" kern="100" dirty="0" err="1">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err="1">
                <a:latin typeface="Times New Roman" panose="02020603050405020304" pitchFamily="18" charset="0"/>
                <a:ea typeface="微软雅黑" panose="020B0503020204020204" pitchFamily="34" charset="-122"/>
                <a:cs typeface="Courier New" panose="02070309020205020404" pitchFamily="49" charset="0"/>
              </a:rPr>
              <a:t>sp</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AgCl</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10</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10</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a:t>
            </a:r>
            <a:r>
              <a:rPr lang="en-US" altLang="zh-CN" sz="2400" i="1" kern="100" dirty="0">
                <a:latin typeface="Times New Roman" panose="02020603050405020304" pitchFamily="18" charset="0"/>
                <a:ea typeface="微软雅黑" panose="020B0503020204020204" pitchFamily="34" charset="-122"/>
                <a:cs typeface="Courier New" panose="02070309020205020404" pitchFamily="49" charset="0"/>
              </a:rPr>
              <a:t>T</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a:latin typeface="宋体" panose="02010600030101010101" pitchFamily="2" charset="-122"/>
                <a:ea typeface="微软雅黑" panose="020B0503020204020204" pitchFamily="34" charset="-122"/>
                <a:cs typeface="Times New Roman" panose="02020603050405020304" pitchFamily="18" charset="0"/>
              </a:rPr>
              <a:t>℃</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时，用</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AgNO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3</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溶液滴定</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20 mL 0.01 </a:t>
            </a:r>
            <a:r>
              <a:rPr lang="en-US" altLang="zh-CN" sz="2400" kern="100" dirty="0" err="1" smtClean="0">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1</a:t>
            </a:r>
          </a:p>
          <a:p>
            <a:pPr algn="just">
              <a:lnSpc>
                <a:spcPct val="150000"/>
              </a:lnSpc>
              <a:spcAft>
                <a:spcPts val="0"/>
              </a:spcAft>
            </a:pP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baseline="300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KCl</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0.01 </a:t>
            </a:r>
            <a:r>
              <a:rPr lang="en-US" altLang="zh-CN" sz="2400" kern="100" dirty="0" err="1">
                <a:latin typeface="Times New Roman" panose="02020603050405020304" pitchFamily="18" charset="0"/>
                <a:ea typeface="微软雅黑" panose="020B0503020204020204" pitchFamily="34" charset="-122"/>
                <a:cs typeface="Courier New" panose="02070309020205020404" pitchFamily="49" charset="0"/>
              </a:rPr>
              <a:t>mol·L</a:t>
            </a:r>
            <a:r>
              <a:rPr lang="zh-CN" altLang="zh-CN" sz="2400" kern="100" baseline="300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baseline="30000" dirty="0">
                <a:latin typeface="Times New Roman" panose="02020603050405020304" pitchFamily="18" charset="0"/>
                <a:ea typeface="微软雅黑" panose="020B0503020204020204" pitchFamily="34" charset="-122"/>
                <a:cs typeface="Courier New" panose="02070309020205020404" pitchFamily="49" charset="0"/>
              </a:rPr>
              <a:t>1</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 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的混合液</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100" dirty="0" smtClean="0">
                <a:latin typeface="Times New Roman" panose="02020603050405020304" pitchFamily="18" charset="0"/>
                <a:ea typeface="微软雅黑" panose="020B0503020204020204" pitchFamily="34" charset="-122"/>
                <a:cs typeface="Courier New" panose="02070309020205020404" pitchFamily="49" charset="0"/>
              </a:rPr>
              <a:t>          </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先</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沉淀</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pP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D.</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在饱和</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Ag</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溶液中加入</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K</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2</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CrO</a:t>
            </a:r>
            <a:r>
              <a:rPr lang="en-US" altLang="zh-CN" sz="2400" kern="100" baseline="-25000" dirty="0">
                <a:latin typeface="Times New Roman" panose="02020603050405020304" pitchFamily="18" charset="0"/>
                <a:ea typeface="微软雅黑" panose="020B0503020204020204" pitchFamily="34" charset="-122"/>
                <a:cs typeface="Courier New" panose="02070309020205020404" pitchFamily="49" charset="0"/>
              </a:rPr>
              <a:t>4</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固体可使溶液由</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Y</a:t>
            </a:r>
            <a:r>
              <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rPr>
              <a:t>点到</a:t>
            </a:r>
            <a:r>
              <a:rPr lang="en-US" altLang="zh-CN" sz="2400" kern="100" dirty="0">
                <a:latin typeface="Times New Roman" panose="02020603050405020304" pitchFamily="18" charset="0"/>
                <a:ea typeface="微软雅黑" panose="020B0503020204020204" pitchFamily="34" charset="-122"/>
                <a:cs typeface="Courier New" panose="02070309020205020404" pitchFamily="49" charset="0"/>
              </a:rPr>
              <a:t>X</a:t>
            </a:r>
            <a:r>
              <a:rPr lang="zh-CN" altLang="zh-CN" sz="2400" kern="100" dirty="0" smtClean="0">
                <a:latin typeface="Times New Roman" panose="02020603050405020304" pitchFamily="18" charset="0"/>
                <a:ea typeface="微软雅黑" panose="020B0503020204020204" pitchFamily="34" charset="-122"/>
                <a:cs typeface="Times New Roman" panose="02020603050405020304" pitchFamily="18" charset="0"/>
              </a:rPr>
              <a:t>点</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TextBox 9"/>
          <p:cNvSpPr txBox="1"/>
          <p:nvPr/>
        </p:nvSpPr>
        <p:spPr>
          <a:xfrm>
            <a:off x="208762" y="2717629"/>
            <a:ext cx="756000" cy="756000"/>
          </a:xfrm>
          <a:prstGeom prst="rect">
            <a:avLst/>
          </a:prstGeom>
          <a:noFill/>
        </p:spPr>
        <p:txBody>
          <a:bodyPr wrap="square" rtlCol="0">
            <a:spAutoFit/>
          </a:bodyPr>
          <a:lstStyle/>
          <a:p>
            <a:r>
              <a:rPr lang="zh-CN" altLang="en-US" sz="4500" b="1" dirty="0">
                <a:solidFill>
                  <a:srgbClr val="C00000"/>
                </a:solidFill>
                <a:latin typeface="华文细黑" pitchFamily="2" charset="-122"/>
                <a:ea typeface="华文细黑" pitchFamily="2" charset="-122"/>
              </a:rPr>
              <a:t>√</a:t>
            </a:r>
          </a:p>
        </p:txBody>
      </p:sp>
      <p:graphicFrame>
        <p:nvGraphicFramePr>
          <p:cNvPr id="2" name="对象 1"/>
          <p:cNvGraphicFramePr>
            <a:graphicFrameLocks noChangeAspect="1"/>
          </p:cNvGraphicFramePr>
          <p:nvPr>
            <p:extLst>
              <p:ext uri="{D42A27DB-BD31-4B8C-83A1-F6EECF244321}">
                <p14:modId xmlns="" xmlns:p14="http://schemas.microsoft.com/office/powerpoint/2010/main" val="2084847483"/>
              </p:ext>
            </p:extLst>
          </p:nvPr>
        </p:nvGraphicFramePr>
        <p:xfrm>
          <a:off x="6761490" y="2824473"/>
          <a:ext cx="1079500" cy="595312"/>
        </p:xfrm>
        <a:graphic>
          <a:graphicData uri="http://schemas.openxmlformats.org/presentationml/2006/ole">
            <p:oleObj spid="_x0000_s150566" name="文档" r:id="rId3" imgW="1079731" imgH="595308" progId="">
              <p:embed/>
            </p:oleObj>
          </a:graphicData>
        </a:graphic>
      </p:graphicFrame>
      <p:pic>
        <p:nvPicPr>
          <p:cNvPr id="150533" name="Picture 5" descr="1273"/>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8838030" y="1889195"/>
            <a:ext cx="2943150" cy="2497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1" name="对象 10"/>
          <p:cNvGraphicFramePr>
            <a:graphicFrameLocks noChangeAspect="1"/>
          </p:cNvGraphicFramePr>
          <p:nvPr>
            <p:extLst>
              <p:ext uri="{D42A27DB-BD31-4B8C-83A1-F6EECF244321}">
                <p14:modId xmlns="" xmlns:p14="http://schemas.microsoft.com/office/powerpoint/2010/main" val="1490857098"/>
              </p:ext>
            </p:extLst>
          </p:nvPr>
        </p:nvGraphicFramePr>
        <p:xfrm>
          <a:off x="5775325" y="4445821"/>
          <a:ext cx="1079500" cy="595312"/>
        </p:xfrm>
        <a:graphic>
          <a:graphicData uri="http://schemas.openxmlformats.org/presentationml/2006/ole">
            <p:oleObj spid="_x0000_s150567" name="文档" r:id="rId5" imgW="1079731" imgH="595308" progId="">
              <p:embed/>
            </p:oleObj>
          </a:graphicData>
        </a:graphic>
      </p:graphicFrame>
      <p:pic>
        <p:nvPicPr>
          <p:cNvPr id="12" name="图片 11"/>
          <p:cNvPicPr>
            <a:picLocks noChangeAspect="1"/>
          </p:cNvPicPr>
          <p:nvPr/>
        </p:nvPicPr>
        <p:blipFill>
          <a:blip r:embed="rId6" cstate="print">
            <a:clrChange>
              <a:clrFrom>
                <a:srgbClr val="FFFFFF"/>
              </a:clrFrom>
              <a:clrTo>
                <a:srgbClr val="FFFFFF">
                  <a:alpha val="0"/>
                </a:srgbClr>
              </a:clrTo>
            </a:clrChange>
          </a:blip>
          <a:stretch>
            <a:fillRect/>
          </a:stretch>
        </p:blipFill>
        <p:spPr>
          <a:xfrm>
            <a:off x="4771393" y="3054787"/>
            <a:ext cx="536151" cy="166033"/>
          </a:xfrm>
          <a:prstGeom prst="rect">
            <a:avLst/>
          </a:prstGeom>
        </p:spPr>
      </p:pic>
      <p:sp>
        <p:nvSpPr>
          <p:cNvPr id="13" name="矩形 12"/>
          <p:cNvSpPr/>
          <p:nvPr/>
        </p:nvSpPr>
        <p:spPr>
          <a:xfrm>
            <a:off x="263352" y="476672"/>
            <a:ext cx="5724644" cy="584775"/>
          </a:xfrm>
          <a:prstGeom prst="rect">
            <a:avLst/>
          </a:prstGeom>
        </p:spPr>
        <p:txBody>
          <a:bodyPr wrap="none">
            <a:spAutoFit/>
          </a:bodyPr>
          <a:lstStyle/>
          <a:p>
            <a:r>
              <a:rPr lang="zh-CN" altLang="en-US"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课堂评价</a:t>
            </a:r>
            <a:r>
              <a:rPr lang="en-US" altLang="zh-CN"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2</a:t>
            </a:r>
            <a:r>
              <a:rPr lang="zh-CN" altLang="en-US" sz="3200" b="1" dirty="0" smtClean="0">
                <a:solidFill>
                  <a:srgbClr val="FF0000"/>
                </a:solidFill>
                <a:latin typeface="Times New Roman" panose="02020603050405020304" charset="0"/>
                <a:ea typeface="微软雅黑" panose="020B0503020204020204" pitchFamily="34" charset="-122"/>
                <a:cs typeface="Times New Roman" panose="02020603050405020304" charset="0"/>
              </a:rPr>
              <a:t>：沉淀溶解平衡曲线</a:t>
            </a:r>
            <a:endParaRPr lang="zh-CN" altLang="en-US" sz="3200" b="1" dirty="0">
              <a:solidFill>
                <a:srgbClr val="FF0000"/>
              </a:solidFill>
              <a:latin typeface="Times New Roman" panose="02020603050405020304" charset="0"/>
              <a:ea typeface="微软雅黑" panose="020B0503020204020204" pitchFamily="34" charset="-122"/>
              <a:cs typeface="Times New Roman" panose="02020603050405020304" charset="0"/>
            </a:endParaRPr>
          </a:p>
        </p:txBody>
      </p:sp>
    </p:spTree>
    <p:extLst>
      <p:ext uri="{BB962C8B-B14F-4D97-AF65-F5344CB8AC3E}">
        <p14:creationId xmlns="" xmlns:p14="http://schemas.microsoft.com/office/powerpoint/2010/main" val="7689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金榜苑-蓝绿">
      <a:dk1>
        <a:sysClr val="windowText" lastClr="000000"/>
      </a:dk1>
      <a:lt1>
        <a:sysClr val="window" lastClr="FFFFFF"/>
      </a:lt1>
      <a:dk2>
        <a:srgbClr val="2D3967"/>
      </a:dk2>
      <a:lt2>
        <a:srgbClr val="ECB594"/>
      </a:lt2>
      <a:accent1>
        <a:srgbClr val="376698"/>
      </a:accent1>
      <a:accent2>
        <a:srgbClr val="4893CF"/>
      </a:accent2>
      <a:accent3>
        <a:srgbClr val="7AD9E7"/>
      </a:accent3>
      <a:accent4>
        <a:srgbClr val="8BBB96"/>
      </a:accent4>
      <a:accent5>
        <a:srgbClr val="659677"/>
      </a:accent5>
      <a:accent6>
        <a:srgbClr val="FF5050"/>
      </a:accent6>
      <a:hlink>
        <a:srgbClr val="0563C1"/>
      </a:hlink>
      <a:folHlink>
        <a:srgbClr val="954F72"/>
      </a:folHlink>
    </a:clrScheme>
    <a:fontScheme name="chaoqing">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演示文稿1" id="{93839E16-1218-4D33-878B-398FF0D34803}" vid="{3150DE73-8EBB-4C95-9D95-914E3E908A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12303</TotalTime>
  <Words>6454</Words>
  <Application>Microsoft Office PowerPoint</Application>
  <PresentationFormat>自定义</PresentationFormat>
  <Paragraphs>628</Paragraphs>
  <Slides>50</Slides>
  <Notes>1</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50</vt:i4>
      </vt:variant>
    </vt:vector>
  </HeadingPairs>
  <TitlesOfParts>
    <vt:vector size="53" baseType="lpstr">
      <vt:lpstr>Office 主题​​</vt:lpstr>
      <vt:lpstr>文档</vt:lpstr>
      <vt:lpstr>Equation</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国雄 范</dc:creator>
  <cp:lastModifiedBy>Administrator</cp:lastModifiedBy>
  <cp:revision>760</cp:revision>
  <dcterms:created xsi:type="dcterms:W3CDTF">2021-11-07T03:17:42Z</dcterms:created>
  <dcterms:modified xsi:type="dcterms:W3CDTF">2024-11-13T04:27:12Z</dcterms:modified>
</cp:coreProperties>
</file>