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958" r:id="rId2"/>
    <p:sldId id="863" r:id="rId3"/>
    <p:sldId id="902" r:id="rId4"/>
    <p:sldId id="884" r:id="rId5"/>
    <p:sldId id="886" r:id="rId6"/>
    <p:sldId id="903" r:id="rId7"/>
    <p:sldId id="931" r:id="rId8"/>
    <p:sldId id="941" r:id="rId9"/>
    <p:sldId id="906" r:id="rId10"/>
    <p:sldId id="944" r:id="rId11"/>
    <p:sldId id="942" r:id="rId12"/>
    <p:sldId id="946" r:id="rId13"/>
    <p:sldId id="950" r:id="rId14"/>
    <p:sldId id="951" r:id="rId15"/>
    <p:sldId id="952" r:id="rId16"/>
    <p:sldId id="960" r:id="rId17"/>
    <p:sldId id="961" r:id="rId18"/>
    <p:sldId id="963" r:id="rId19"/>
    <p:sldId id="966" r:id="rId20"/>
    <p:sldId id="968" r:id="rId21"/>
    <p:sldId id="970" r:id="rId22"/>
    <p:sldId id="972" r:id="rId23"/>
    <p:sldId id="974" r:id="rId24"/>
    <p:sldId id="976" r:id="rId25"/>
    <p:sldId id="978" r:id="rId26"/>
    <p:sldId id="980" r:id="rId27"/>
    <p:sldId id="982" r:id="rId28"/>
    <p:sldId id="985" r:id="rId29"/>
    <p:sldId id="987" r:id="rId30"/>
    <p:sldId id="959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27B00"/>
    <a:srgbClr val="D6A300"/>
    <a:srgbClr val="3777AB"/>
    <a:srgbClr val="8EB4E3"/>
    <a:srgbClr val="8AB0CE"/>
    <a:srgbClr val="D4E2ED"/>
    <a:srgbClr val="2A6FA6"/>
    <a:srgbClr val="D4E1ED"/>
    <a:srgbClr val="F9FB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26" autoAdjust="0"/>
    <p:restoredTop sz="96318" autoAdjust="0"/>
  </p:normalViewPr>
  <p:slideViewPr>
    <p:cSldViewPr showGuides="1">
      <p:cViewPr varScale="1">
        <p:scale>
          <a:sx n="85" d="100"/>
          <a:sy n="85" d="100"/>
        </p:scale>
        <p:origin x="-804" y="-96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4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pPr/>
              <a:t>2024/11/14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1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30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综合应用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1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特别提醒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19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归纳总结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练后反思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6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方法技巧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4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思维建模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60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易错警示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93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7B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知识拓展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37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拓展延伸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967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命题方向</a:t>
            </a:r>
            <a:endParaRPr lang="zh-CN" altLang="zh-CN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noProof="0" smtClean="0">
              <a:solidFill>
                <a:schemeClr val="lt1"/>
              </a:solidFill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明确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7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同侧圆角矩形 2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424211" y="-148788"/>
            <a:ext cx="495047" cy="134347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06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练真题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习题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399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网络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构建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98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29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应用举例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易错辨析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9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易错提醒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3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19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1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 preferRelativeResize="0">
            <a:picLocks/>
          </p:cNvPicPr>
          <p:nvPr userDrawn="1"/>
        </p:nvPicPr>
        <p:blipFill rotWithShape="1">
          <a:blip r:embed="rId2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2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96" r:id="rId3"/>
    <p:sldLayoutId id="2147483693" r:id="rId4"/>
    <p:sldLayoutId id="2147483670" r:id="rId5"/>
    <p:sldLayoutId id="2147483673" r:id="rId6"/>
    <p:sldLayoutId id="2147483674" r:id="rId7"/>
    <p:sldLayoutId id="2147483694" r:id="rId8"/>
    <p:sldLayoutId id="2147483671" r:id="rId9"/>
    <p:sldLayoutId id="2147483697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5" r:id="rId17"/>
    <p:sldLayoutId id="2147483698" r:id="rId18"/>
    <p:sldLayoutId id="2147483672" r:id="rId19"/>
    <p:sldLayoutId id="2147483651" r:id="rId20"/>
    <p:sldLayoutId id="2147483675" r:id="rId21"/>
    <p:sldLayoutId id="2147483699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Word___2077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tif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__2388.docx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9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Word___271010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111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Word___29121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Microsoft_Word___321313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slide" Target="slide30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1.vml"/><Relationship Id="rId5" Type="http://schemas.openxmlformats.org/officeDocument/2006/relationships/package" Target="../embeddings/Microsoft_Word___3714.docx"/><Relationship Id="rId4" Type="http://schemas.openxmlformats.org/officeDocument/2006/relationships/image" Target="../media/image3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png"/><Relationship Id="rId5" Type="http://schemas.openxmlformats.org/officeDocument/2006/relationships/package" Target="../embeddings/Microsoft_Word___4215.docx"/><Relationship Id="rId4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slide" Target="slide3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3.vml"/><Relationship Id="rId5" Type="http://schemas.openxmlformats.org/officeDocument/2006/relationships/package" Target="../embeddings/Microsoft_Word___4416.docx"/><Relationship Id="rId4" Type="http://schemas.openxmlformats.org/officeDocument/2006/relationships/image" Target="../media/image40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4.vml"/><Relationship Id="rId5" Type="http://schemas.openxmlformats.org/officeDocument/2006/relationships/package" Target="../embeddings/Microsoft_Word___4817.docx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__5319.docx"/><Relationship Id="rId5" Type="http://schemas.openxmlformats.org/officeDocument/2006/relationships/image" Target="../media/image45.png"/><Relationship Id="rId4" Type="http://schemas.openxmlformats.org/officeDocument/2006/relationships/package" Target="../embeddings/Microsoft_Word___5218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7.png"/><Relationship Id="rId4" Type="http://schemas.openxmlformats.org/officeDocument/2006/relationships/package" Target="../embeddings/Microsoft_Word___5720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9.png"/><Relationship Id="rId4" Type="http://schemas.openxmlformats.org/officeDocument/2006/relationships/package" Target="../embeddings/Microsoft_Word___6121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" Target="slide30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package" Target="../embeddings/Microsoft_Word___6422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6.png"/><Relationship Id="rId4" Type="http://schemas.openxmlformats.org/officeDocument/2006/relationships/package" Target="../embeddings/Microsoft_Word___6823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Word___222.docx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3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4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package" Target="../embeddings/Microsoft_Word___1755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6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等腰三角形 15"/>
          <p:cNvSpPr/>
          <p:nvPr/>
        </p:nvSpPr>
        <p:spPr>
          <a:xfrm>
            <a:off x="-238230" y="4281314"/>
            <a:ext cx="2892883" cy="253206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Century Gothic" panose="020B0502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 bwMode="auto">
          <a:xfrm>
            <a:off x="959866" y="1196801"/>
            <a:ext cx="4949479" cy="4332288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Century Gothic" panose="020B0502020202020204" pitchFamily="34" charset="0"/>
            </a:endParaRPr>
          </a:p>
        </p:txBody>
      </p:sp>
      <p:sp>
        <p:nvSpPr>
          <p:cNvPr id="15" name="等腰三角形 14"/>
          <p:cNvSpPr/>
          <p:nvPr/>
        </p:nvSpPr>
        <p:spPr bwMode="auto">
          <a:xfrm>
            <a:off x="1489883" y="3860626"/>
            <a:ext cx="2892883" cy="2533650"/>
          </a:xfrm>
          <a:prstGeom prst="triangle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Century Gothic" panose="020B0502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 bwMode="auto">
          <a:xfrm rot="10800000">
            <a:off x="-160472" y="144288"/>
            <a:ext cx="3783122" cy="3311525"/>
          </a:xfrm>
          <a:prstGeom prst="triangle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Century Gothic" panose="020B0502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95600" y="1484784"/>
            <a:ext cx="762019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spc="80" dirty="0" smtClean="0">
                <a:solidFill>
                  <a:srgbClr val="0000FF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Century Gothic" panose="020B0502020202020204" pitchFamily="34" charset="0"/>
              </a:rPr>
              <a:t>微</a:t>
            </a:r>
            <a:r>
              <a:rPr kumimoji="0" lang="zh-CN" sz="4800" b="1" i="0" u="none" strike="noStrike" kern="1200" cap="none" spc="8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Century Gothic" panose="020B0502020202020204" pitchFamily="34" charset="0"/>
              </a:rPr>
              <a:t>专题</a:t>
            </a:r>
            <a:r>
              <a:rPr kumimoji="0" lang="en-US" altLang="zh-CN" sz="4800" b="1" i="0" u="none" strike="noStrike" kern="1200" cap="none" spc="8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Century Gothic" panose="020B0502020202020204" pitchFamily="34" charset="0"/>
              </a:rPr>
              <a:t>2</a:t>
            </a:r>
            <a:endParaRPr kumimoji="0" lang="en-US" altLang="zh-CN" sz="4800" b="1" i="0" u="none" strike="noStrike" kern="1200" cap="none" spc="8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Century Gothic" panose="020B0502020202020204" pitchFamily="34" charset="0"/>
            </a:endParaRPr>
          </a:p>
          <a:p>
            <a:pPr lvl="0" algn="ctr" fontAlgn="base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0000FF"/>
                </a:solidFill>
              </a:rPr>
              <a:t>溶液中的粒子平衡曲线</a:t>
            </a:r>
            <a:endParaRPr kumimoji="0" lang="zh-CN" altLang="en-US" sz="4800" b="1" i="0" u="none" strike="noStrike" kern="1200" cap="none" spc="8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196752"/>
            <a:ext cx="11412000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海南，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某弱酸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溶液中主要成分的分布分数随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的变化如图所示。下列说法错误的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该酸－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B.NaA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的水解平衡常数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3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当该溶液的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(HA)&lt;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的缓冲溶液，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8762" y="278963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86370" name="Picture 2" descr="12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98" y="1969755"/>
            <a:ext cx="4180613" cy="243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1338330"/>
              </p:ext>
            </p:extLst>
          </p:nvPr>
        </p:nvGraphicFramePr>
        <p:xfrm>
          <a:off x="3935760" y="2791444"/>
          <a:ext cx="692150" cy="793750"/>
        </p:xfrm>
        <a:graphic>
          <a:graphicData uri="http://schemas.openxmlformats.org/presentationml/2006/ole">
            <p:oleObj spid="_x0000_s186382" name="文档" r:id="rId4" imgW="692467" imgH="793624" progId="">
              <p:embed/>
            </p:oleObj>
          </a:graphicData>
        </a:graphic>
      </p:graphicFrame>
      <p:sp>
        <p:nvSpPr>
          <p:cNvPr id="10" name="矩形 9"/>
          <p:cNvSpPr/>
          <p:nvPr/>
        </p:nvSpPr>
        <p:spPr>
          <a:xfrm>
            <a:off x="191344" y="404664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课堂评价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：弱酸分布分数图像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813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71222"/>
            <a:ext cx="11610656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spc="-8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sz="2400" b="1" kern="100" spc="-8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sz="2400" b="1" kern="100" spc="-8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山东，</a:t>
            </a:r>
            <a:r>
              <a:rPr lang="en-US" altLang="zh-CN" sz="2400" b="1" kern="100" spc="-8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15</a:t>
            </a:r>
            <a:r>
              <a:rPr lang="zh-CN" altLang="zh-CN" sz="2400" b="1" kern="100" spc="-8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sz="2400" b="1" kern="100" spc="-8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赖氨酸</a:t>
            </a:r>
            <a:r>
              <a:rPr lang="en-US" altLang="zh-CN" sz="2400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[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zh-CN" altLang="zh-CN" sz="2400" kern="100" spc="-8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(CH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CH(NH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)COO</a:t>
            </a:r>
            <a:r>
              <a:rPr lang="zh-CN" altLang="zh-CN" sz="2400" kern="100" spc="-8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，用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HR</a:t>
            </a:r>
            <a:r>
              <a:rPr lang="zh-CN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]</a:t>
            </a:r>
            <a:r>
              <a:rPr lang="zh-CN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是人体必需氨基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在水溶液中存在如下平衡：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HR           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一定浓度的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0657" y="874274"/>
            <a:ext cx="797730" cy="407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0325" y="870216"/>
            <a:ext cx="782925" cy="393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7157" y="845421"/>
            <a:ext cx="792219" cy="400882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61715014"/>
              </p:ext>
            </p:extLst>
          </p:nvPr>
        </p:nvGraphicFramePr>
        <p:xfrm>
          <a:off x="476250" y="1962713"/>
          <a:ext cx="11187113" cy="4552950"/>
        </p:xfrm>
        <a:graphic>
          <a:graphicData uri="http://schemas.openxmlformats.org/presentationml/2006/ole">
            <p:oleObj spid="_x0000_s187409" name="文档" r:id="rId6" imgW="11298242" imgH="4592847" progId="">
              <p:embed/>
            </p:oleObj>
          </a:graphicData>
        </a:graphic>
      </p:graphicFrame>
      <p:pic>
        <p:nvPicPr>
          <p:cNvPr id="187394" name="Picture 2" descr="F:\2024\一轮\步步高 大一轮 化学 浙江\1237.T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0" y="3518861"/>
            <a:ext cx="3588356" cy="266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18723" y="586981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="" xmlns:p14="http://schemas.microsoft.com/office/powerpoint/2010/main" val="231270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3352" y="404664"/>
            <a:ext cx="11412000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任务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对数图像中的粒子浓度关系</a:t>
            </a:r>
            <a:endParaRPr lang="zh-CN" altLang="zh-CN" sz="2600" kern="100" dirty="0">
              <a:solidFill>
                <a:srgbClr val="0000FF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23794927"/>
              </p:ext>
            </p:extLst>
          </p:nvPr>
        </p:nvGraphicFramePr>
        <p:xfrm>
          <a:off x="497909" y="1432530"/>
          <a:ext cx="11160125" cy="1809750"/>
        </p:xfrm>
        <a:graphic>
          <a:graphicData uri="http://schemas.openxmlformats.org/presentationml/2006/ole">
            <p:oleObj spid="_x0000_s188439" name="文档" r:id="rId3" imgW="11268350" imgH="1829878" progId="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93904765"/>
              </p:ext>
            </p:extLst>
          </p:nvPr>
        </p:nvGraphicFramePr>
        <p:xfrm>
          <a:off x="497909" y="3241439"/>
          <a:ext cx="11158537" cy="2438400"/>
        </p:xfrm>
        <a:graphic>
          <a:graphicData uri="http://schemas.openxmlformats.org/presentationml/2006/ole">
            <p:oleObj spid="_x0000_s188440" name="文档" r:id="rId4" imgW="11268350" imgH="2462842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33557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80728"/>
            <a:ext cx="1141200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破解对数图像的步骤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识图像：观察横坐标、纵坐标的含义，看清每条曲线代表的粒子种类以及曲线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趋势，计算电离常数时应利用两种粒子浓度相等的点，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找联系：根据图像中的坐标含义和曲线的交点，分析所给电解质的电离平衡常数或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与纵、横坐标之间的联系。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想原理：涉及电离平衡常数，写出平衡常数表达式，在识图像、想原理的基础上，将图像与原理结合起来思考。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用公式：运用对数计算公式分析。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91664512"/>
              </p:ext>
            </p:extLst>
          </p:nvPr>
        </p:nvGraphicFramePr>
        <p:xfrm>
          <a:off x="8723124" y="2125432"/>
          <a:ext cx="1249363" cy="835025"/>
        </p:xfrm>
        <a:graphic>
          <a:graphicData uri="http://schemas.openxmlformats.org/presentationml/2006/ole">
            <p:oleObj spid="_x0000_s189454" name="文档" r:id="rId3" imgW="1249249" imgH="834369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30451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268760"/>
            <a:ext cx="11412000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丙酮酸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COCOOH)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是一元弱酸。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298 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丙酮酸溶液中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的关系曲线如图所示。下列说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A.298 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的电离常数的数量级为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三点对应的溶液中水的电离程度：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E&lt;F&lt;G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432" y="405219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90468" name="Picture 4" descr="F:\2024\一轮\步步高 大一轮 化学 浙江\1238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08" y="2710205"/>
            <a:ext cx="2580053" cy="237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9322457"/>
              </p:ext>
            </p:extLst>
          </p:nvPr>
        </p:nvGraphicFramePr>
        <p:xfrm>
          <a:off x="4675594" y="1707721"/>
          <a:ext cx="2679700" cy="993775"/>
        </p:xfrm>
        <a:graphic>
          <a:graphicData uri="http://schemas.openxmlformats.org/presentationml/2006/ole">
            <p:oleObj spid="_x0000_s190480" name="文档" r:id="rId4" imgW="2679532" imgH="993382" progId="">
              <p:embed/>
            </p:oleObj>
          </a:graphicData>
        </a:graphic>
      </p:graphicFrame>
      <p:sp>
        <p:nvSpPr>
          <p:cNvPr id="11" name="矩形 10"/>
          <p:cNvSpPr/>
          <p:nvPr/>
        </p:nvSpPr>
        <p:spPr>
          <a:xfrm>
            <a:off x="191344" y="260648"/>
            <a:ext cx="5062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课堂评价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PH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与浓度图像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28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01092"/>
            <a:ext cx="11412000" cy="4328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(2017·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常温下将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溶液滴加到己二酸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溶液中，混合溶液的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与离子浓度变化的关系如图所示。下列叙述错误的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的数量级为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5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C.NaHX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当混合溶液呈中性时，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1492" name="Picture 4" descr="F:\2024\一轮\步步高 大一轮 化学 浙江\1239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06" y="2106234"/>
            <a:ext cx="3777272" cy="289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92546469"/>
              </p:ext>
            </p:extLst>
          </p:nvPr>
        </p:nvGraphicFramePr>
        <p:xfrm>
          <a:off x="2899185" y="2557276"/>
          <a:ext cx="1517650" cy="1003300"/>
        </p:xfrm>
        <a:graphic>
          <a:graphicData uri="http://schemas.openxmlformats.org/presentationml/2006/ole">
            <p:oleObj spid="_x0000_s191503" name="文档" r:id="rId4" imgW="1517382" imgH="1003478" progId="">
              <p:embed/>
            </p:oleObj>
          </a:graphicData>
        </a:graphic>
      </p:graphicFrame>
      <p:sp>
        <p:nvSpPr>
          <p:cNvPr id="7" name="TextBox 9"/>
          <p:cNvSpPr txBox="1"/>
          <p:nvPr/>
        </p:nvSpPr>
        <p:spPr>
          <a:xfrm>
            <a:off x="208762" y="396914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6" name="矩形 5"/>
          <p:cNvSpPr/>
          <p:nvPr/>
        </p:nvSpPr>
        <p:spPr>
          <a:xfrm>
            <a:off x="191344" y="260648"/>
            <a:ext cx="5883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课堂评价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PH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与对数浓度图像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645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698529" y="2328411"/>
            <a:ext cx="492586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课时精练</a:t>
            </a:r>
            <a:endParaRPr lang="zh-CN" altLang="zh-CN" sz="7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83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476672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溶液分别滴定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 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溶液，得到两条滴定曲线，如图所示，则下列说法正确的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是滴定盐酸的曲线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点对应离子浓度由大到小的顺序可能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这两次滴定都可以用甲基橙作为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指示剂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62536" y="263691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5586" name="Picture 2" descr="F:\2024\一轮\步步高 大一轮 化学 浙江\1240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8198" y="1943225"/>
            <a:ext cx="4457971" cy="214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428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539971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绍兴高三联考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的盐酸标准溶液分别滴定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的氨水和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溶液，滴定曲线如图。下列说法错误的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盐酸时，氨水中存在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盐酸时，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溶液中水的电离程度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若用甲基橙作指示剂，滴定终点时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溶液消耗盐酸的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略大于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盐酸时，氨水中存在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37225" y="269671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56" name="圆角矩形 5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8" name="圆角矩形 57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6610" name="Picture 2" descr="F:\2024\一轮\步步高 大一轮 化学 浙江\1241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093" y="1976630"/>
            <a:ext cx="2840198" cy="24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162946"/>
              </p:ext>
            </p:extLst>
          </p:nvPr>
        </p:nvGraphicFramePr>
        <p:xfrm>
          <a:off x="5618080" y="5102027"/>
          <a:ext cx="1258888" cy="757238"/>
        </p:xfrm>
        <a:graphic>
          <a:graphicData uri="http://schemas.openxmlformats.org/presentationml/2006/ole">
            <p:oleObj spid="_x0000_s211970" name="文档" r:id="rId5" imgW="1274802" imgH="77271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3560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764704"/>
            <a:ext cx="11412000" cy="462431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次氯酸为一元弱酸，具有强氧化性，能杀菌、消毒。其溶液中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所占物质的量分数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分布系数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变化的关系如图所示。下列说法错误的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该温度下，次氯酸的电离平衡常数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次氯酸的电离方程式为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的次氯酸溶液中滴加少量的甲基橙，溶液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最终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变为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黄色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某浓度的次氯酸溶液加水稀释过程中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保持不变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54643" y="291623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8658" name="Picture 2" descr="F:\2024\一轮\步步高 大一轮 化学 浙江\T786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4707" y="2189911"/>
            <a:ext cx="3285845" cy="222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7042853"/>
              </p:ext>
            </p:extLst>
          </p:nvPr>
        </p:nvGraphicFramePr>
        <p:xfrm>
          <a:off x="5964605" y="3858863"/>
          <a:ext cx="2392363" cy="1217612"/>
        </p:xfrm>
        <a:graphic>
          <a:graphicData uri="http://schemas.openxmlformats.org/presentationml/2006/ole">
            <p:oleObj spid="_x0000_s215042" name="文档" r:id="rId5" imgW="2391964" imgH="1217298" progId="">
              <p:embed/>
            </p:oleObj>
          </a:graphicData>
        </a:graphic>
      </p:graphicFrame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190" y="2700211"/>
            <a:ext cx="477851" cy="15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12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14120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任务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中和反应进程中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变化曲线</a:t>
            </a:r>
            <a:endParaRPr lang="zh-CN" altLang="zh-CN" sz="2600" kern="1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解决酸碱中和滴定曲线类问题的关键是巧抓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，即曲线的起点、反应一半点、中性点、恰好反应点和过量点，先判断出各点中的溶质及溶液的酸碱性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室温时用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溶液为例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，总结如何抓住滴定曲线的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个关键点。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5650" name="Picture 2" descr="12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00" y="3018120"/>
            <a:ext cx="2994880" cy="293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0001" y="3354079"/>
            <a:ext cx="7650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起点</a:t>
            </a:r>
            <a:endParaRPr lang="zh-CN" altLang="zh-CN" sz="2400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0(0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：溶质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i="1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             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15872" y="3933436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5550" y="4485240"/>
            <a:ext cx="638014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119336" y="1700808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课堂评价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：强酸强碱滴定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875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548680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en-US" altLang="zh-CN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温州模拟</a:t>
            </a:r>
            <a:r>
              <a:rPr lang="en-US" altLang="zh-CN" kern="100" spc="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某温度下，用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spc="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溶液分别滴定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spc="-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HCN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溶液所得滴定曲线如图所示。下列说法正确的</a:t>
            </a:r>
            <a:r>
              <a:rPr lang="zh-CN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spc="-3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(HCN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和点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所示溶液中都有：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52016" y="326648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9682" name="Picture 2" descr="F:\2024\一轮\步步高 大一轮 化学 浙江\1242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4627" y="2127751"/>
            <a:ext cx="2857373" cy="284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911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273010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en-US" altLang="zh-CN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23)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取两份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0.05 </a:t>
            </a:r>
            <a:r>
              <a:rPr lang="en-US" altLang="zh-CN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溶液，一份滴加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0.05 </a:t>
            </a:r>
            <a:r>
              <a:rPr lang="en-US" altLang="zh-CN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的盐酸，另一份滴加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随加入酸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体积的变化如图，下列说法不正确的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0706" name="Picture 2" descr="F:\2024\一轮\步步高 大一轮 化学 浙江\1244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8240" y="1821537"/>
            <a:ext cx="4170827" cy="23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8871954"/>
              </p:ext>
            </p:extLst>
          </p:nvPr>
        </p:nvGraphicFramePr>
        <p:xfrm>
          <a:off x="481013" y="2084388"/>
          <a:ext cx="10491787" cy="3725862"/>
        </p:xfrm>
        <a:graphic>
          <a:graphicData uri="http://schemas.openxmlformats.org/presentationml/2006/ole">
            <p:oleObj spid="_x0000_s217090" name="文档" r:id="rId5" imgW="10598832" imgH="3758601" progId="">
              <p:embed/>
            </p:oleObj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27432" y="442094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xmlns="" val="75463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843" y="757064"/>
            <a:ext cx="11350315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溶液中逐滴加入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稀盐酸，溶液中含碳元素各种微粒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因逸出未画出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的物质的量分数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纵轴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变化的部分情况如图所示。下列说法正确的是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圆角矩形 2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2754" name="Picture 2" descr="124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3000" y="2202708"/>
            <a:ext cx="3390608" cy="206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7518926"/>
              </p:ext>
            </p:extLst>
          </p:nvPr>
        </p:nvGraphicFramePr>
        <p:xfrm>
          <a:off x="505503" y="2544738"/>
          <a:ext cx="10490200" cy="2684462"/>
        </p:xfrm>
        <a:graphic>
          <a:graphicData uri="http://schemas.openxmlformats.org/presentationml/2006/ole">
            <p:oleObj spid="_x0000_s219138" name="文档" r:id="rId5" imgW="10598832" imgH="2714445" progId="">
              <p:embed/>
            </p:oleObj>
          </a:graphicData>
        </a:graphic>
      </p:graphicFrame>
      <p:sp>
        <p:nvSpPr>
          <p:cNvPr id="27" name="TextBox 9"/>
          <p:cNvSpPr txBox="1"/>
          <p:nvPr/>
        </p:nvSpPr>
        <p:spPr>
          <a:xfrm>
            <a:off x="236141" y="24383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xmlns="" val="155169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FF65964-AB35-1C41-A7F1-54DD8E8F48A6}"/>
              </a:ext>
            </a:extLst>
          </p:cNvPr>
          <p:cNvSpPr/>
          <p:nvPr/>
        </p:nvSpPr>
        <p:spPr>
          <a:xfrm>
            <a:off x="390000" y="548680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杭州联考模拟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时，利用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未知浓度的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的混合溶液，其滴定曲线如图所示。已知两溶液中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的浓度相同，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3.17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溶液至终点时，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(F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只出现一个突跃点其原因可能是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相差不大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混合溶液滴定过程中溶液的导电能力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逐渐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混合溶液滴定至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已经参与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4643" y="380645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3778" name="Picture 2" descr="12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1574" y="1989396"/>
            <a:ext cx="3830426" cy="26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059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826283"/>
            <a:ext cx="11412000" cy="38164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的氨水滴定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 mL 0.05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溶液，加入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8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与溶液</a:t>
            </a:r>
            <a:r>
              <a:rPr lang="zh-CN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</a:t>
            </a:r>
            <a:r>
              <a:rPr lang="zh-CN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关系如图所示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忽略溶液体积变化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。下列说法不正确的</a:t>
            </a:r>
            <a:r>
              <a:rPr lang="zh-CN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spc="-6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8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由图中数据可知，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为强酸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点水电离出的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45934" y="388718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8704702"/>
              </p:ext>
            </p:extLst>
          </p:nvPr>
        </p:nvGraphicFramePr>
        <p:xfrm>
          <a:off x="2730573" y="1317367"/>
          <a:ext cx="1403350" cy="1190625"/>
        </p:xfrm>
        <a:graphic>
          <a:graphicData uri="http://schemas.openxmlformats.org/presentationml/2006/ole">
            <p:oleObj spid="_x0000_s221186" name="文档" r:id="rId4" imgW="1402930" imgH="1190616" progId="">
              <p:embed/>
            </p:oleObj>
          </a:graphicData>
        </a:graphic>
      </p:graphicFrame>
      <p:pic>
        <p:nvPicPr>
          <p:cNvPr id="204803" name="Picture 3" descr="12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8799" y="2244751"/>
            <a:ext cx="2848018" cy="24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1710809"/>
              </p:ext>
            </p:extLst>
          </p:nvPr>
        </p:nvGraphicFramePr>
        <p:xfrm>
          <a:off x="3521897" y="4111922"/>
          <a:ext cx="1258888" cy="757238"/>
        </p:xfrm>
        <a:graphic>
          <a:graphicData uri="http://schemas.openxmlformats.org/presentationml/2006/ole">
            <p:oleObj spid="_x0000_s221187" name="文档" r:id="rId6" imgW="1274802" imgH="77271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3785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404664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的草酸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溶液中逐滴滴入等浓度的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溶液至过量，用甲基橙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变色范围的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作指示剂，并用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计测定滴定过程的溶液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变化，其滴定曲线如图所示，则下列分析正确的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溶液时，溶液颜色由红色变为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橙色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0324986"/>
              </p:ext>
            </p:extLst>
          </p:nvPr>
        </p:nvGraphicFramePr>
        <p:xfrm>
          <a:off x="506413" y="2705547"/>
          <a:ext cx="10485437" cy="3103562"/>
        </p:xfrm>
        <a:graphic>
          <a:graphicData uri="http://schemas.openxmlformats.org/presentationml/2006/ole">
            <p:oleObj spid="_x0000_s223234" name="文档" r:id="rId4" imgW="10598832" imgH="3132108" progId="">
              <p:embed/>
            </p:oleObj>
          </a:graphicData>
        </a:graphic>
      </p:graphicFrame>
      <p:pic>
        <p:nvPicPr>
          <p:cNvPr id="205826" name="Picture 2" descr="124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8886" y="2773244"/>
            <a:ext cx="3800557" cy="207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9"/>
          <p:cNvSpPr txBox="1"/>
          <p:nvPr/>
        </p:nvSpPr>
        <p:spPr>
          <a:xfrm>
            <a:off x="236409" y="260099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xmlns="" val="283080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796081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常温下，二甲胺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[(CH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NH·H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O]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是一元弱碱，其电离常数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1.6</a:t>
            </a:r>
            <a:r>
              <a:rPr lang="en-US" altLang="zh-CN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。向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二甲胺溶液中滴加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盐酸，混合溶液的温度与盐酸体积的关系如图所示。下列说法不正确的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二甲胺溶液的浓度为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点之间某点溶液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点存在：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水解常数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6.25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4846829"/>
              </p:ext>
            </p:extLst>
          </p:nvPr>
        </p:nvGraphicFramePr>
        <p:xfrm>
          <a:off x="3228814" y="3604393"/>
          <a:ext cx="2120900" cy="595312"/>
        </p:xfrm>
        <a:graphic>
          <a:graphicData uri="http://schemas.openxmlformats.org/presentationml/2006/ole">
            <p:oleObj spid="_x0000_s225282" name="文档" r:id="rId4" imgW="2120232" imgH="595308" progId="">
              <p:embed/>
            </p:oleObj>
          </a:graphicData>
        </a:graphic>
      </p:graphicFrame>
      <p:pic>
        <p:nvPicPr>
          <p:cNvPr id="207875" name="Picture 3" descr="12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3699" y="2236241"/>
            <a:ext cx="2672861" cy="21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9"/>
          <p:cNvSpPr txBox="1"/>
          <p:nvPr/>
        </p:nvSpPr>
        <p:spPr>
          <a:xfrm>
            <a:off x="245934" y="296394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xmlns="" val="212884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圆角矩形 28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6230893"/>
              </p:ext>
            </p:extLst>
          </p:nvPr>
        </p:nvGraphicFramePr>
        <p:xfrm>
          <a:off x="589757" y="692696"/>
          <a:ext cx="11012487" cy="4795837"/>
        </p:xfrm>
        <a:graphic>
          <a:graphicData uri="http://schemas.openxmlformats.org/presentationml/2006/ole">
            <p:oleObj spid="_x0000_s227330" name="文档" r:id="rId4" imgW="11363429" imgH="4940779" progId="">
              <p:embed/>
            </p:oleObj>
          </a:graphicData>
        </a:graphic>
      </p:graphicFrame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3449" y="1328762"/>
            <a:ext cx="729396" cy="3724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1449" y="1320026"/>
            <a:ext cx="715859" cy="36009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6957" y="1333669"/>
            <a:ext cx="724357" cy="366544"/>
          </a:xfrm>
          <a:prstGeom prst="rect">
            <a:avLst/>
          </a:prstGeom>
        </p:spPr>
      </p:pic>
      <p:pic>
        <p:nvPicPr>
          <p:cNvPr id="209924" name="Picture 4" descr="125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817" y="2089636"/>
            <a:ext cx="3388672" cy="24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9"/>
          <p:cNvSpPr txBox="1"/>
          <p:nvPr/>
        </p:nvSpPr>
        <p:spPr>
          <a:xfrm>
            <a:off x="336612" y="393844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xmlns="" val="229482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652065"/>
            <a:ext cx="11412000" cy="44627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</a:t>
            </a:r>
            <a:r>
              <a:rPr lang="en-US" altLang="zh-CN" kern="100" spc="2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spc="2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湖南，</a:t>
            </a:r>
            <a:r>
              <a:rPr lang="en-US" altLang="zh-CN" kern="100" spc="2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12)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常温下，用浓度为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0.020 0 </a:t>
            </a:r>
            <a:r>
              <a:rPr lang="en-US" altLang="zh-CN" kern="100" spc="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标准溶液滴定浓度均为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0.020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的混合溶液，滴定过程中溶液的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η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的变化曲线如图所示。下列说法错误的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4.76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COOH)&lt;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水的电离程度：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a&lt;b&lt;c&lt;d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245934" y="436402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5222843"/>
              </p:ext>
            </p:extLst>
          </p:nvPr>
        </p:nvGraphicFramePr>
        <p:xfrm>
          <a:off x="525257" y="1833930"/>
          <a:ext cx="1963738" cy="1217612"/>
        </p:xfrm>
        <a:graphic>
          <a:graphicData uri="http://schemas.openxmlformats.org/presentationml/2006/ole">
            <p:oleObj spid="_x0000_s230402" name="文档" r:id="rId4" imgW="1962951" imgH="1217298" progId="">
              <p:embed/>
            </p:oleObj>
          </a:graphicData>
        </a:graphic>
      </p:graphicFrame>
      <p:pic>
        <p:nvPicPr>
          <p:cNvPr id="211971" name="Picture 3" descr="12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148" y="2122053"/>
            <a:ext cx="3155460" cy="274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872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764704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13.298 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 mL 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溶液，滴定曲线如图所示。下列说法正确的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该滴定过程应该选择石蕊溶液作指示剂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B.W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点发生的主要反应的离子方程式为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点对应的溶液中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" action="ppaction://noaction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" action="ppaction://noaction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" action="ppaction://noaction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" action="ppaction://noaction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" action="ppaction://noaction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" action="ppaction://noaction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" action="ppaction://noaction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" action="ppaction://noaction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12994" name="Picture 2" descr="12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8857" y="1505268"/>
            <a:ext cx="3453800" cy="31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8796" y="4347686"/>
            <a:ext cx="536151" cy="166033"/>
          </a:xfrm>
          <a:prstGeom prst="rect">
            <a:avLst/>
          </a:prstGeom>
        </p:spPr>
      </p:pic>
      <p:sp>
        <p:nvSpPr>
          <p:cNvPr id="32" name="TextBox 9"/>
          <p:cNvSpPr txBox="1"/>
          <p:nvPr/>
        </p:nvSpPr>
        <p:spPr>
          <a:xfrm>
            <a:off x="254643" y="400506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xmlns="" val="257042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3105536"/>
            <a:ext cx="1141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中性点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：溶质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少量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恰好反应点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：溶质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5650" name="Picture 2" descr="12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34" y="482467"/>
            <a:ext cx="2643349" cy="258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0000" y="297224"/>
            <a:ext cx="8514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一半点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：溶质是等物质的量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元素守恒：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1448068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9351" y="868055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40488" y="1448068"/>
            <a:ext cx="34410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6880" y="1996193"/>
            <a:ext cx="4307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627424" y="2518320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31704" y="3671189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75896" y="3676367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3576" y="4265525"/>
            <a:ext cx="5503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36432" y="5314711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954444" y="5326903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1907" y="5889464"/>
            <a:ext cx="4289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965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8" grpId="0"/>
      <p:bldP spid="20" grpId="0"/>
      <p:bldP spid="22" grpId="0"/>
      <p:bldP spid="23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等腰三角形 15"/>
          <p:cNvSpPr/>
          <p:nvPr/>
        </p:nvSpPr>
        <p:spPr>
          <a:xfrm>
            <a:off x="165036" y="4137026"/>
            <a:ext cx="2892883" cy="253206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 bwMode="auto">
          <a:xfrm>
            <a:off x="1363131" y="1052513"/>
            <a:ext cx="4949479" cy="4332288"/>
          </a:xfrm>
          <a:prstGeom prst="triangle">
            <a:avLst/>
          </a:prstGeom>
          <a:blipFill rotWithShape="1"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5" name="等腰三角形 14"/>
          <p:cNvSpPr/>
          <p:nvPr/>
        </p:nvSpPr>
        <p:spPr bwMode="auto">
          <a:xfrm>
            <a:off x="1893149" y="3716338"/>
            <a:ext cx="2892883" cy="2533650"/>
          </a:xfrm>
          <a:prstGeom prst="triangle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 bwMode="auto">
          <a:xfrm rot="10800000">
            <a:off x="242793" y="1"/>
            <a:ext cx="3783122" cy="3311525"/>
          </a:xfrm>
          <a:prstGeom prst="triangle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807981" y="2606676"/>
            <a:ext cx="5903194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597982" y="5384800"/>
            <a:ext cx="2385081" cy="565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3832" y="2420888"/>
            <a:ext cx="5383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THANKS</a:t>
            </a:r>
          </a:p>
        </p:txBody>
      </p:sp>
    </p:spTree>
  </p:cSld>
  <p:clrMapOvr>
    <a:masterClrMapping/>
  </p:clrMapOvr>
  <p:transition spd="slow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9816" y="1544600"/>
            <a:ext cx="809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：溶质是等物质的量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粒子浓度大小关系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Picture 2" descr="12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417956"/>
            <a:ext cx="2643349" cy="258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148184" y="2109616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584" y="2699318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41817" y="2674632"/>
            <a:ext cx="269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200" y="3212976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611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3352" y="1052736"/>
            <a:ext cx="1141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sz="2400" b="1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sz="2400" b="1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湖南，</a:t>
            </a:r>
            <a:r>
              <a:rPr lang="en-US" altLang="zh-CN" sz="2400" b="1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常温下，用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的盐酸分别滴定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0.100 0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的三种一元弱酸的钠盐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NaY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NaZ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溶液，滴定曲线如图所示。下列判断错误的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NaX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三种一元弱酸的电离常数：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(HZ)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时，三种溶液中：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(Y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(Z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分别滴加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20.00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盐酸后，再将三种溶液混合：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(Y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(Z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8962" name="Picture 2" descr="12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19" y="2624865"/>
            <a:ext cx="2097454" cy="187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39789" y="395760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9" name="矩形 8"/>
          <p:cNvSpPr/>
          <p:nvPr/>
        </p:nvSpPr>
        <p:spPr>
          <a:xfrm>
            <a:off x="191344" y="404664"/>
            <a:ext cx="6955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课堂评价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：强酸滴定多种一元弱酸盐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364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620688"/>
            <a:ext cx="1141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spc="2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sz="2400" b="1" kern="100" spc="2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400" b="1" kern="100" spc="2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河北，</a:t>
            </a:r>
            <a:r>
              <a:rPr lang="en-US" altLang="zh-CN" sz="2400" b="1" kern="100" spc="2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9)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某水样中含一定浓度</a:t>
            </a:r>
            <a:r>
              <a:rPr lang="zh-CN" altLang="zh-CN" sz="2400" kern="100" spc="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</a:t>
            </a:r>
            <a:r>
              <a:rPr lang="zh-CN" altLang="zh-CN" sz="2400" kern="100" spc="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其他不与酸碱反应的离子。取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水样，用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0.010 00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溶液进行滴定，溶液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随滴加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溶液体积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的变化关系如图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混合后溶液体积变化忽略不计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6509718"/>
              </p:ext>
            </p:extLst>
          </p:nvPr>
        </p:nvGraphicFramePr>
        <p:xfrm>
          <a:off x="5831208" y="685639"/>
          <a:ext cx="2225675" cy="595313"/>
        </p:xfrm>
        <a:graphic>
          <a:graphicData uri="http://schemas.openxmlformats.org/presentationml/2006/ole">
            <p:oleObj spid="_x0000_s171042" name="文档" r:id="rId3" imgW="2224965" imgH="595308" progId="">
              <p:embed/>
            </p:oleObj>
          </a:graphicData>
        </a:graphic>
      </p:graphicFrame>
      <p:pic>
        <p:nvPicPr>
          <p:cNvPr id="171010" name="Picture 2" descr="12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96" y="1955265"/>
            <a:ext cx="3052835" cy="28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90174478"/>
              </p:ext>
            </p:extLst>
          </p:nvPr>
        </p:nvGraphicFramePr>
        <p:xfrm>
          <a:off x="442913" y="2478088"/>
          <a:ext cx="10323512" cy="3303587"/>
        </p:xfrm>
        <a:graphic>
          <a:graphicData uri="http://schemas.openxmlformats.org/presentationml/2006/ole">
            <p:oleObj spid="_x0000_s171043" name="文档" r:id="rId5" imgW="10598832" imgH="3393057" progId="">
              <p:embed/>
            </p:oleObj>
          </a:graphicData>
        </a:graphic>
      </p:graphicFrame>
      <p:sp>
        <p:nvSpPr>
          <p:cNvPr id="3" name="TextBox 9"/>
          <p:cNvSpPr txBox="1"/>
          <p:nvPr/>
        </p:nvSpPr>
        <p:spPr>
          <a:xfrm>
            <a:off x="191344" y="430447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="" xmlns:p14="http://schemas.microsoft.com/office/powerpoint/2010/main" val="1366199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1344" y="836712"/>
            <a:ext cx="1180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spc="-3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b="1" kern="100" spc="-3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  </a:t>
            </a:r>
            <a:r>
              <a:rPr lang="zh-CN" altLang="zh-CN" sz="2400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i="1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,25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3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i="1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1.85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i="1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spc="-3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7.19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。常温下，用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溶液的滴定曲线如图所示。下列说法不正确的是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97544135"/>
              </p:ext>
            </p:extLst>
          </p:nvPr>
        </p:nvGraphicFramePr>
        <p:xfrm>
          <a:off x="487363" y="2566988"/>
          <a:ext cx="10323512" cy="2638425"/>
        </p:xfrm>
        <a:graphic>
          <a:graphicData uri="http://schemas.openxmlformats.org/presentationml/2006/ole">
            <p:oleObj spid="_x0000_s175121" name="文档" r:id="rId3" imgW="10598832" imgH="2714445" progId="">
              <p:embed/>
            </p:oleObj>
          </a:graphicData>
        </a:graphic>
      </p:graphicFrame>
      <p:pic>
        <p:nvPicPr>
          <p:cNvPr id="175106" name="Picture 2" descr="12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00" y="2420888"/>
            <a:ext cx="3113382" cy="229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26776" y="437801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88640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课堂评价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：强碱滴定多种弱酸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834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38251"/>
            <a:ext cx="11412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任务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分布系数曲线</a:t>
            </a:r>
            <a:endParaRPr lang="zh-CN" altLang="zh-CN" sz="2600" kern="1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FF0000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认识分布系数</a:t>
            </a:r>
            <a:r>
              <a:rPr lang="en-US" altLang="zh-CN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(X)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endParaRPr lang="zh-CN" altLang="zh-CN" sz="105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分布系数曲线是指以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为横坐标、分布系数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即组分的平衡浓度占总浓度的分数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为纵坐标的关系曲线。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63706481"/>
              </p:ext>
            </p:extLst>
          </p:nvPr>
        </p:nvGraphicFramePr>
        <p:xfrm>
          <a:off x="9975723" y="5669957"/>
          <a:ext cx="1427163" cy="595313"/>
        </p:xfrm>
        <a:graphic>
          <a:graphicData uri="http://schemas.openxmlformats.org/presentationml/2006/ole">
            <p:oleObj spid="_x0000_s181272" name="文档" r:id="rId3" imgW="1427764" imgH="595308" progId="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87751420"/>
              </p:ext>
            </p:extLst>
          </p:nvPr>
        </p:nvGraphicFramePr>
        <p:xfrm>
          <a:off x="7870073" y="6230878"/>
          <a:ext cx="1427163" cy="595313"/>
        </p:xfrm>
        <a:graphic>
          <a:graphicData uri="http://schemas.openxmlformats.org/presentationml/2006/ole">
            <p:oleObj spid="_x0000_s181273" name="文档" r:id="rId4" imgW="1427764" imgH="596390" progId="">
              <p:embed/>
            </p:oleObj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8041323"/>
              </p:ext>
            </p:extLst>
          </p:nvPr>
        </p:nvGraphicFramePr>
        <p:xfrm>
          <a:off x="516000" y="2377343"/>
          <a:ext cx="11160000" cy="4389120"/>
        </p:xfrm>
        <a:graphic>
          <a:graphicData uri="http://schemas.openxmlformats.org/drawingml/2006/table">
            <a:tbl>
              <a:tblPr/>
              <a:tblGrid>
                <a:gridCol w="5435984"/>
                <a:gridCol w="57240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一元弱酸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二元弱酸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注：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400" i="1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400" kern="100" baseline="-250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为电离常数的负对数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的分布系数，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的分布系数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的分布系数，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分布系数，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δ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分布系数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8178" name="Picture 2" descr="12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19" y="3049011"/>
            <a:ext cx="2607818" cy="208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9" name="Picture 3" descr="12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276352"/>
            <a:ext cx="2316356" cy="207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9187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07923"/>
            <a:ext cx="114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读图解题要领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49803869"/>
              </p:ext>
            </p:extLst>
          </p:nvPr>
        </p:nvGraphicFramePr>
        <p:xfrm>
          <a:off x="481013" y="757237"/>
          <a:ext cx="11199812" cy="6065837"/>
        </p:xfrm>
        <a:graphic>
          <a:graphicData uri="http://schemas.openxmlformats.org/presentationml/2006/ole">
            <p:oleObj spid="_x0000_s182319" name="文档" r:id="rId3" imgW="11427176" imgH="6176873" progId="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5483211"/>
              </p:ext>
            </p:extLst>
          </p:nvPr>
        </p:nvGraphicFramePr>
        <p:xfrm>
          <a:off x="10808730" y="3760577"/>
          <a:ext cx="742460" cy="389793"/>
        </p:xfrm>
        <a:graphic>
          <a:graphicData uri="http://schemas.openxmlformats.org/presentationml/2006/ole">
            <p:oleObj spid="_x0000_s182320" name="Equation" r:id="rId4" imgW="380835" imgH="203112" progId="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6815789"/>
              </p:ext>
            </p:extLst>
          </p:nvPr>
        </p:nvGraphicFramePr>
        <p:xfrm>
          <a:off x="8823595" y="4517829"/>
          <a:ext cx="761025" cy="389793"/>
        </p:xfrm>
        <a:graphic>
          <a:graphicData uri="http://schemas.openxmlformats.org/presentationml/2006/ole">
            <p:oleObj spid="_x0000_s182321" name="Equation" r:id="rId5" imgW="393529" imgH="203112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83712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12294</TotalTime>
  <Words>3259</Words>
  <Application>Microsoft Office PowerPoint</Application>
  <PresentationFormat>自定义</PresentationFormat>
  <Paragraphs>362</Paragraphs>
  <Slides>30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Office 主题​​</vt:lpstr>
      <vt:lpstr>文档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756</cp:revision>
  <dcterms:created xsi:type="dcterms:W3CDTF">2021-11-07T03:17:42Z</dcterms:created>
  <dcterms:modified xsi:type="dcterms:W3CDTF">2024-11-14T00:44:31Z</dcterms:modified>
</cp:coreProperties>
</file>