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3"/>
  </p:notesMasterIdLst>
  <p:handoutMasterIdLst>
    <p:handoutMasterId r:id="rId24"/>
  </p:handoutMasterIdLst>
  <p:sldIdLst>
    <p:sldId id="1043" r:id="rId3"/>
    <p:sldId id="1869" r:id="rId4"/>
    <p:sldId id="1400" r:id="rId5"/>
    <p:sldId id="1541" r:id="rId6"/>
    <p:sldId id="1404" r:id="rId7"/>
    <p:sldId id="1429" r:id="rId8"/>
    <p:sldId id="1433" r:id="rId9"/>
    <p:sldId id="1430" r:id="rId10"/>
    <p:sldId id="1701" r:id="rId11"/>
    <p:sldId id="1506" r:id="rId12"/>
    <p:sldId id="1409" r:id="rId13"/>
    <p:sldId id="1762" r:id="rId14"/>
    <p:sldId id="1507" r:id="rId15"/>
    <p:sldId id="1763" r:id="rId16"/>
    <p:sldId id="1508" r:id="rId17"/>
    <p:sldId id="1510" r:id="rId18"/>
    <p:sldId id="1868" r:id="rId19"/>
    <p:sldId id="1853" r:id="rId20"/>
    <p:sldId id="1852" r:id="rId21"/>
    <p:sldId id="1052" r:id="rId22"/>
  </p:sldIdLst>
  <p:sldSz cx="12196763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24" userDrawn="1">
          <p15:clr>
            <a:srgbClr val="A4A3A4"/>
          </p15:clr>
        </p15:guide>
        <p15:guide id="2" pos="3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0000"/>
    <a:srgbClr val="3399FF"/>
    <a:srgbClr val="0066FF"/>
    <a:srgbClr val="8CD0DB"/>
    <a:srgbClr val="0778E9"/>
    <a:srgbClr val="FFFFCC"/>
    <a:srgbClr val="006BBC"/>
    <a:srgbClr val="F1F1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/>
    <p:restoredTop sz="94050"/>
  </p:normalViewPr>
  <p:slideViewPr>
    <p:cSldViewPr snapToObjects="1" showGuides="1">
      <p:cViewPr varScale="1">
        <p:scale>
          <a:sx n="85" d="100"/>
          <a:sy n="85" d="100"/>
        </p:scale>
        <p:origin x="-684" y="-96"/>
      </p:cViewPr>
      <p:guideLst>
        <p:guide orient="horz" pos="2124"/>
        <p:guide pos="3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52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600"/>
            </a:lvl1pPr>
          </a:lstStyle>
          <a:p>
            <a:pPr defTabSz="914400">
              <a:defRPr/>
            </a:pPr>
            <a:endParaRPr lang="zh-CN" altLang="en-US" sz="12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600"/>
            </a:lvl1pPr>
          </a:lstStyle>
          <a:p>
            <a:pPr defTabSz="914400">
              <a:defRPr/>
            </a:pPr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600"/>
            </a:lvl1pPr>
          </a:lstStyle>
          <a:p>
            <a:pPr defTabSz="914400">
              <a:defRPr/>
            </a:pPr>
            <a:fld id="{DE610686-844B-4A1B-87C8-BB90DB4BAB84}" type="slidenum">
              <a:rPr lang="zh-CN" altLang="en-US" sz="1200"/>
              <a:pPr defTabSz="914400">
                <a:defRPr/>
              </a:pPr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/>
          <a:lstStyle>
            <a:lvl1pPr eaLnBrk="0" hangingPunct="0">
              <a:defRPr sz="1200"/>
            </a:lvl1pPr>
          </a:lstStyle>
          <a:p>
            <a:pPr defTabSz="914400"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/>
          <a:lstStyle>
            <a:lvl1pPr algn="r" eaLnBrk="0" hangingPunct="0">
              <a:defRPr sz="1200"/>
            </a:lvl1pPr>
          </a:lstStyle>
          <a:p>
            <a:pPr defTabSz="914400">
              <a:defRPr/>
            </a:pPr>
            <a:fld id="{B9EEDA17-7CE7-49CA-897E-A1888A19DA62}" type="datetimeFigureOut">
              <a:rPr lang="zh-CN" altLang="en-US" smtClean="0"/>
              <a:pPr defTabSz="914400">
                <a:defRPr/>
              </a:pPr>
              <a:t>2024/10/28</a:t>
            </a:fld>
            <a:endParaRPr lang="zh-CN" altLang="en-US"/>
          </a:p>
        </p:txBody>
      </p:sp>
      <p:sp>
        <p:nvSpPr>
          <p:cNvPr id="10244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/>
          <a:lstStyle>
            <a:lvl1pPr eaLnBrk="0" hangingPunct="0">
              <a:defRPr sz="1200"/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/>
          <a:lstStyle>
            <a:lvl1pPr algn="r" eaLnBrk="0" hangingPunct="0">
              <a:defRPr sz="1200"/>
            </a:lvl1pPr>
          </a:lstStyle>
          <a:p>
            <a:pPr defTabSz="914400">
              <a:defRPr/>
            </a:pPr>
            <a:fld id="{CE1689F0-D8FB-450F-A36F-553F26501FEE}" type="slidenum">
              <a:rPr lang="zh-CN" altLang="en-US" smtClean="0"/>
              <a:pPr defTabSz="91440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1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10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11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12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13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14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15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16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18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19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348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20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2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3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4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r>
              <a:rPr lang="zh-CN" altLang="en-US" dirty="0"/>
              <a:t>∆H2+∆H3-∆H5</a:t>
            </a:r>
            <a:r>
              <a:rPr lang="en-US" altLang="zh-CN" dirty="0"/>
              <a:t> </a:t>
            </a:r>
            <a:r>
              <a:rPr lang="zh-CN" altLang="en-US" dirty="0"/>
              <a:t>或</a:t>
            </a:r>
            <a:r>
              <a:rPr lang="en-US" altLang="zh-CN" dirty="0"/>
              <a:t> </a:t>
            </a:r>
            <a:r>
              <a:rPr lang="zh-CN" altLang="en-US" dirty="0"/>
              <a:t>∆H3-∆H4</a:t>
            </a:r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5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r>
              <a:rPr lang="zh-CN" altLang="en-US" dirty="0"/>
              <a:t>6C(石墨，s)+3H2(g)= C6H6(l)  ΔH=49.1kJmol-1</a:t>
            </a:r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6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r>
              <a:rPr lang="zh-CN" altLang="en-US" dirty="0"/>
              <a:t>+90.8    CD</a:t>
            </a:r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7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8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35" tIns="45718" rIns="91435" bIns="45718" anchor="ctr" anchorCtr="0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35" tIns="45718" rIns="91435" bIns="45718"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  <a:pPr lvl="0" algn="r"/>
              <a:t>9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ECLOGO-eff-0-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46550" y="2886075"/>
            <a:ext cx="10604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3" descr="PPECLOGO-eff-0-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31213" y="2757488"/>
            <a:ext cx="1095375" cy="839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PPECLOGO-eff-0-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39813" y="1447800"/>
            <a:ext cx="3014662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5" descr="PPECLOGO-eff-0-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467225" y="3770313"/>
            <a:ext cx="523875" cy="39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6" descr="PPECLOGO-eff-0-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377113" y="2903538"/>
            <a:ext cx="400050" cy="303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PPECLOGO-eff-0-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78438" y="2574925"/>
            <a:ext cx="981075" cy="750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9" descr="PPECLOGO-eff-5-4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262313" y="3206750"/>
            <a:ext cx="1477962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0" descr="PPECLOGO-eff-5-2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5353050" y="3446463"/>
            <a:ext cx="1833563" cy="143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1" descr="PPECLOGO-eff-5-4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9885363" y="2725738"/>
            <a:ext cx="1117600" cy="85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2" descr="PPECLOGO-eff-0-1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942263" y="3624263"/>
            <a:ext cx="522287" cy="39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3" descr="PPECLOGO-eff-0-1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1255375" y="2365375"/>
            <a:ext cx="522288" cy="392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4" descr="PPECLOGO-eff2-1-2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054225" y="2795588"/>
            <a:ext cx="1697038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5" descr="PPECLOGO-eff2-1-3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983038" y="2786063"/>
            <a:ext cx="438150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6" descr="PPECLOGO-eff2-1-4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520113" y="3325813"/>
            <a:ext cx="703262" cy="585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7" descr="PPECLOGO-eff2-1-3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239250" y="2909888"/>
            <a:ext cx="360363" cy="30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8" descr="PPECLOGO-eff2-1-3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745663" y="3446463"/>
            <a:ext cx="280987" cy="236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596" y="1122363"/>
            <a:ext cx="914757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596" y="3602038"/>
            <a:ext cx="91475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单击以编辑母版副标题样式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A2F18D-3E29-44BE-A05E-9389B95D80B2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2024/10/28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FAE771A-49AE-4B53-99A0-96FA3CB3A128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215313" y="1465394"/>
            <a:ext cx="11754075" cy="475077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1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00075" indent="-257175">
              <a:buFont typeface="Arial" panose="020B0604020202020204" pitchFamily="34" charset="0"/>
              <a:buChar char="•"/>
              <a:defRPr/>
            </a:lvl2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65474" y="582669"/>
            <a:ext cx="6176421" cy="47476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 spd="slow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4"/>
          <p:cNvSpPr txBox="1"/>
          <p:nvPr userDrawn="1"/>
        </p:nvSpPr>
        <p:spPr>
          <a:xfrm>
            <a:off x="11528425" y="115888"/>
            <a:ext cx="492125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lvl="0" algn="ctr" eaLnBrk="1" hangingPunct="1"/>
            <a:fld id="{9A0DB2DC-4C9A-4742-B13C-FB6460FD3503}" type="slidenum"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lvl="0" algn="ctr" eaLnBrk="1" hangingPunct="1"/>
              <a:t>‹#›</a:t>
            </a:fld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 spd="slow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4"/>
          <p:cNvSpPr txBox="1"/>
          <p:nvPr userDrawn="1"/>
        </p:nvSpPr>
        <p:spPr>
          <a:xfrm>
            <a:off x="11528425" y="115888"/>
            <a:ext cx="492125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lvl="0" algn="ctr" eaLnBrk="1" hangingPunct="1"/>
            <a:fld id="{9A0DB2DC-4C9A-4742-B13C-FB6460FD3503}" type="slidenum"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lvl="0" algn="ctr" eaLnBrk="1" hangingPunct="1"/>
              <a:t>‹#›</a:t>
            </a:fld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 advTm="3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 spd="slow"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 spd="slow"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 spd="slow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ECLOGO-eff-0-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46550" y="2886075"/>
            <a:ext cx="10604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3" descr="PPECLOGO-eff-0-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31213" y="2757488"/>
            <a:ext cx="1095375" cy="839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PPECLOGO-eff-0-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39813" y="1447800"/>
            <a:ext cx="3014662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5" descr="PPECLOGO-eff-0-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467225" y="3770313"/>
            <a:ext cx="523875" cy="39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6" descr="PPECLOGO-eff-0-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377113" y="2903538"/>
            <a:ext cx="400050" cy="303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PPECLOGO-eff-0-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78438" y="2574925"/>
            <a:ext cx="981075" cy="750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9" descr="PPECLOGO-eff-5-4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262313" y="3206750"/>
            <a:ext cx="1477962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0" descr="PPECLOGO-eff-5-2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5353050" y="3446463"/>
            <a:ext cx="1833563" cy="143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1" descr="PPECLOGO-eff-5-4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9885363" y="2725738"/>
            <a:ext cx="1117600" cy="85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2" descr="PPECLOGO-eff-0-1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942263" y="3624263"/>
            <a:ext cx="522287" cy="39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3" descr="PPECLOGO-eff-0-1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1255375" y="2365375"/>
            <a:ext cx="522288" cy="392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4" descr="PPECLOGO-eff2-1-2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054225" y="2795588"/>
            <a:ext cx="1697038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5" descr="PPECLOGO-eff2-1-3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983038" y="2786063"/>
            <a:ext cx="438150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6" descr="PPECLOGO-eff2-1-4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520113" y="3325813"/>
            <a:ext cx="703262" cy="585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7" descr="PPECLOGO-eff2-1-3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239250" y="2909888"/>
            <a:ext cx="360363" cy="30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8" descr="PPECLOGO-eff2-1-3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745663" y="3446463"/>
            <a:ext cx="280987" cy="236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596" y="1122363"/>
            <a:ext cx="914757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596" y="3602038"/>
            <a:ext cx="91475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单击以编辑母版副标题样式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A2F18D-3E29-44BE-A05E-9389B95D80B2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2024/10/28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FAE771A-49AE-4B53-99A0-96FA3CB3A128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215313" y="1465394"/>
            <a:ext cx="11754075" cy="4750777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1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00075" indent="-257175">
              <a:buFont typeface="Arial" panose="020B0604020202020204" pitchFamily="34" charset="0"/>
              <a:buChar char="•"/>
              <a:defRPr/>
            </a:lvl2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65474" y="582669"/>
            <a:ext cx="6176421" cy="47476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 spd="slow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 spd="slow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 spd="slow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 spd="slow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908050"/>
            <a:ext cx="10977563" cy="635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7563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</p:txBody>
      </p:sp>
      <p:pic>
        <p:nvPicPr>
          <p:cNvPr id="1028" name="图片 1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8940800" y="114300"/>
            <a:ext cx="2574925" cy="6286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 advTm="3000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anose="0201060903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908050"/>
            <a:ext cx="10977563" cy="635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7563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</p:txBody>
      </p:sp>
      <p:pic>
        <p:nvPicPr>
          <p:cNvPr id="2052" name="图片 1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8940800" y="114300"/>
            <a:ext cx="2574925" cy="6286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 spd="slow" advTm="3000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anose="0201060903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等腰三角形 15"/>
          <p:cNvSpPr/>
          <p:nvPr/>
        </p:nvSpPr>
        <p:spPr>
          <a:xfrm>
            <a:off x="-238323" y="4281313"/>
            <a:ext cx="2894013" cy="2532063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Century Gothic" panose="020B0502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 bwMode="auto">
          <a:xfrm>
            <a:off x="960240" y="1196801"/>
            <a:ext cx="4951413" cy="4332288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Century Gothic" panose="020B0502020202020204" pitchFamily="34" charset="0"/>
            </a:endParaRPr>
          </a:p>
        </p:txBody>
      </p:sp>
      <p:sp>
        <p:nvSpPr>
          <p:cNvPr id="15" name="等腰三角形 14"/>
          <p:cNvSpPr/>
          <p:nvPr/>
        </p:nvSpPr>
        <p:spPr bwMode="auto">
          <a:xfrm>
            <a:off x="1490465" y="3860626"/>
            <a:ext cx="2894013" cy="2533650"/>
          </a:xfrm>
          <a:prstGeom prst="triangle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Century Gothic" panose="020B0502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 bwMode="auto">
          <a:xfrm rot="10800000">
            <a:off x="-160535" y="144288"/>
            <a:ext cx="3784600" cy="3311525"/>
          </a:xfrm>
          <a:prstGeom prst="triangle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Century Gothic" panose="020B0502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225925" y="1412875"/>
            <a:ext cx="7623175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spc="80" dirty="0" smtClean="0">
                <a:solidFill>
                  <a:srgbClr val="0000FF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Century Gothic" panose="020B0502020202020204" pitchFamily="34" charset="0"/>
              </a:rPr>
              <a:t>微</a:t>
            </a:r>
            <a:r>
              <a:rPr kumimoji="0" lang="zh-CN" sz="4800" b="1" i="0" u="none" strike="noStrike" kern="1200" cap="none" spc="8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Century Gothic" panose="020B0502020202020204" pitchFamily="34" charset="0"/>
              </a:rPr>
              <a:t>专题</a:t>
            </a:r>
            <a:r>
              <a:rPr kumimoji="0" lang="en-US" altLang="zh-CN" sz="4800" b="1" i="0" u="none" strike="noStrike" kern="1200" cap="none" spc="8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Century Gothic" panose="020B0502020202020204" pitchFamily="34" charset="0"/>
              </a:rPr>
              <a:t> 1</a:t>
            </a:r>
            <a:endParaRPr kumimoji="0" lang="en-US" altLang="zh-CN" sz="4800" b="1" i="0" u="none" strike="noStrike" kern="1200" cap="none" spc="8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8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Century Gothic" panose="020B0502020202020204" pitchFamily="34" charset="0"/>
              </a:rPr>
              <a:t>化</a:t>
            </a:r>
            <a:r>
              <a:rPr kumimoji="0" lang="zh-CN" altLang="en-US" sz="4800" b="1" i="0" u="none" strike="noStrike" kern="1200" cap="none" spc="8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Century Gothic" panose="020B0502020202020204" pitchFamily="34" charset="0"/>
              </a:rPr>
              <a:t>学平</a:t>
            </a:r>
            <a:r>
              <a:rPr kumimoji="0" lang="zh-CN" altLang="en-US" sz="4800" b="1" i="0" u="none" strike="noStrike" kern="1200" cap="none" spc="8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Century Gothic" panose="020B0502020202020204" pitchFamily="34" charset="0"/>
              </a:rPr>
              <a:t>衡常数应用和计算</a:t>
            </a:r>
            <a:endParaRPr kumimoji="0" lang="zh-CN" altLang="en-US" sz="4800" b="1" i="0" u="none" strike="noStrike" kern="1200" cap="none" spc="8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800" b="1" i="0" u="none" strike="noStrike" kern="1200" cap="none" spc="8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" y="1379220"/>
            <a:ext cx="11936095" cy="278257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05105" y="908685"/>
            <a:ext cx="351701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2.</a:t>
            </a:r>
            <a:r>
              <a:rPr 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（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2022·</a:t>
            </a:r>
            <a:r>
              <a:rPr lang="zh-CN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全国高考乙卷）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90675" y="135890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差量法与三段式的混合使用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7820" y="626439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利用总压和差量法求解各物质的分压</a:t>
            </a:r>
          </a:p>
        </p:txBody>
      </p:sp>
      <p:graphicFrame>
        <p:nvGraphicFramePr>
          <p:cNvPr id="4" name="Object 67" descr="eqIdb5d10268fb834341b36dcb4fd4eb71df"/>
          <p:cNvGraphicFramePr>
            <a:graphicFrameLocks/>
          </p:cNvGraphicFramePr>
          <p:nvPr/>
        </p:nvGraphicFramePr>
        <p:xfrm>
          <a:off x="3361690" y="4293235"/>
          <a:ext cx="3785870" cy="1304925"/>
        </p:xfrm>
        <a:graphic>
          <a:graphicData uri="http://schemas.openxmlformats.org/presentationml/2006/ole">
            <p:oleObj spid="_x0000_s3076" r:id="rId5" imgW="1688367" imgH="583947" progId="">
              <p:embed/>
            </p:oleObj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770745" y="2853055"/>
            <a:ext cx="716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24.8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590675" y="135890"/>
            <a:ext cx="7188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数形结合</a:t>
            </a:r>
            <a:endParaRPr lang="en-US" altLang="zh-CN" sz="2800" b="1" noProof="0" dirty="0" err="1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Century Gothic" panose="020B0502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7645" y="981075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全国高考）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820" y="1412875"/>
            <a:ext cx="11697335" cy="1230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820" y="2699385"/>
            <a:ext cx="3607435" cy="33420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43480" y="779145"/>
            <a:ext cx="7486650" cy="600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54170" y="3068955"/>
            <a:ext cx="7922895" cy="26009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7820" y="6290310"/>
            <a:ext cx="831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一看横纵坐标是否平衡态、二看系数热效应、三看曲线走势、四做判断。</a:t>
            </a:r>
          </a:p>
        </p:txBody>
      </p:sp>
      <p:sp>
        <p:nvSpPr>
          <p:cNvPr id="6" name="矩形 5"/>
          <p:cNvSpPr/>
          <p:nvPr/>
        </p:nvSpPr>
        <p:spPr>
          <a:xfrm>
            <a:off x="3945255" y="4077335"/>
            <a:ext cx="8131810" cy="18002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0" name="Object 30" descr="eqIda4f25f9589254f3e92c03a39b7567cb0"/>
          <p:cNvGraphicFramePr>
            <a:graphicFrameLocks/>
          </p:cNvGraphicFramePr>
          <p:nvPr/>
        </p:nvGraphicFramePr>
        <p:xfrm>
          <a:off x="7466330" y="3670300"/>
          <a:ext cx="4144645" cy="1400810"/>
        </p:xfrm>
        <a:graphic>
          <a:graphicData uri="http://schemas.openxmlformats.org/presentationml/2006/ole">
            <p:oleObj spid="_x0000_s65537" r:id="rId8" imgW="1384300" imgH="469900" progId="">
              <p:embed/>
            </p:oleObj>
          </a:graphicData>
        </a:graphic>
      </p:graphicFrame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590675" y="135890"/>
            <a:ext cx="4860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数形结合：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 Kc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、</a:t>
            </a:r>
            <a:r>
              <a:rPr lang="en-US" altLang="zh-CN" sz="2800" b="1" noProof="0" dirty="0" err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Kp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、</a:t>
            </a:r>
            <a:r>
              <a:rPr lang="en-US" altLang="zh-CN" sz="2800" b="1" noProof="0" dirty="0" err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Kχ</a:t>
            </a:r>
            <a:r>
              <a:rPr lang="zh-CN" altLang="en-US" sz="2800" b="1" noProof="0" dirty="0" err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与</a:t>
            </a:r>
            <a:r>
              <a:rPr lang="en-US" altLang="zh-CN" sz="2800" b="1" noProof="0" dirty="0" err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α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7645" y="981075"/>
            <a:ext cx="235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国高考）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43505"/>
            <a:ext cx="11697335" cy="12306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820" y="2699385"/>
            <a:ext cx="3607435" cy="33420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43480" y="779145"/>
            <a:ext cx="7486650" cy="600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0025" y="3068955"/>
            <a:ext cx="7922895" cy="26009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7820" y="6290310"/>
            <a:ext cx="8411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横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纵坐标、二看是否平衡态、三看系数热效应、四看曲线走势关键点</a:t>
            </a:r>
          </a:p>
        </p:txBody>
      </p:sp>
      <p:sp>
        <p:nvSpPr>
          <p:cNvPr id="10" name="矩形 9"/>
          <p:cNvSpPr/>
          <p:nvPr/>
        </p:nvSpPr>
        <p:spPr>
          <a:xfrm>
            <a:off x="3713480" y="3367722"/>
            <a:ext cx="7505700" cy="10128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总反应ΔH&lt;0，升高温度时平衡向逆反应方向移动，甲醇的物质的量分数变小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034530" y="4077335"/>
            <a:ext cx="4318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46465" y="5001895"/>
            <a:ext cx="9372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33.3%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770745" y="4869180"/>
            <a:ext cx="21482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5×10</a:t>
            </a:r>
            <a:r>
              <a:rPr lang="en-US" altLang="zh-CN" sz="1800" b="1" baseline="30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Pa</a:t>
            </a:r>
            <a:r>
              <a:rPr lang="zh-CN" sz="1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，210℃</a:t>
            </a:r>
            <a:endParaRPr lang="zh-CN" altLang="en-US" sz="1800" b="1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06305" y="5661025"/>
            <a:ext cx="21266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9×10</a:t>
            </a:r>
            <a:r>
              <a:rPr lang="en-US" altLang="zh-CN" sz="18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Pa</a:t>
            </a:r>
            <a:r>
              <a:rPr lang="zh-CN" sz="1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，250℃</a:t>
            </a:r>
            <a:endParaRPr lang="zh-CN" altLang="en-US" sz="18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0" grpId="0"/>
      <p:bldP spid="100" grpId="1"/>
      <p:bldP spid="6" grpId="0"/>
      <p:bldP spid="6" grpId="1"/>
      <p:bldP spid="11" grpId="0"/>
      <p:bldP spid="11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pic>
        <p:nvPicPr>
          <p:cNvPr id="3" name="图片 -2147482322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4030" y="981075"/>
            <a:ext cx="3949700" cy="27489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205105" y="908685"/>
            <a:ext cx="11505565" cy="4925695"/>
            <a:chOff x="323" y="1431"/>
            <a:chExt cx="18119" cy="7757"/>
          </a:xfrm>
        </p:grpSpPr>
        <p:sp>
          <p:nvSpPr>
            <p:cNvPr id="100" name="文本框 99"/>
            <p:cNvSpPr txBox="1"/>
            <p:nvPr/>
          </p:nvSpPr>
          <p:spPr>
            <a:xfrm>
              <a:off x="323" y="1431"/>
              <a:ext cx="5312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4.</a:t>
              </a:r>
              <a:r>
                <a:rPr lang="zh-CN" sz="2000" b="1" dirty="0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（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2023·</a:t>
              </a:r>
              <a:r>
                <a:rPr lang="zh-CN" sz="2000" b="1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全国高考乙卷）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32" y="2172"/>
              <a:ext cx="17338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(3)McMorris测定和计算了在136~180℃范围内下列反应的平衡常数K</a:t>
              </a:r>
              <a:r>
                <a:rPr lang="en-US" sz="2000" b="1" baseline="-2500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p</a:t>
              </a:r>
              <a:r>
                <a:rPr lang="en-US" sz="2000" b="1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。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" y="2913"/>
              <a:ext cx="9533" cy="314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" y="6307"/>
              <a:ext cx="18024" cy="288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3" y="3019"/>
              <a:ext cx="539" cy="4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9" y="4153"/>
              <a:ext cx="539" cy="420"/>
            </a:xfrm>
            <a:prstGeom prst="rect">
              <a:avLst/>
            </a:prstGeom>
          </p:spPr>
        </p:pic>
      </p:grpSp>
      <p:graphicFrame>
        <p:nvGraphicFramePr>
          <p:cNvPr id="23565" name="对象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5430" y="6309360"/>
          <a:ext cx="2682240" cy="418465"/>
        </p:xfrm>
        <a:graphic>
          <a:graphicData uri="http://schemas.openxmlformats.org/presentationml/2006/ole">
            <p:oleObj spid="_x0000_s67585" r:id="rId8" imgW="1473120" imgH="228600" progId="">
              <p:embed/>
            </p:oleObj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590675" y="135890"/>
            <a:ext cx="7735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理论出发：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 </a:t>
            </a:r>
            <a:r>
              <a:rPr lang="zh-CN" sz="2800" b="1" noProof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为什么选择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lgK</a:t>
            </a:r>
            <a:r>
              <a:rPr lang="en-US" altLang="zh-CN" sz="2800" b="1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or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lnK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与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1/T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的关系</a:t>
            </a:r>
          </a:p>
        </p:txBody>
      </p:sp>
      <p:sp>
        <p:nvSpPr>
          <p:cNvPr id="2" name="矩形 1"/>
          <p:cNvSpPr/>
          <p:nvPr/>
        </p:nvSpPr>
        <p:spPr>
          <a:xfrm>
            <a:off x="205105" y="4581525"/>
            <a:ext cx="11803380" cy="151193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94667" y="3716973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1800">
                <a:solidFill>
                  <a:srgbClr val="FF0000"/>
                </a:solidFill>
                <a:ea typeface="宋体" panose="02010600030101010101" pitchFamily="2" charset="-122"/>
              </a:rPr>
              <a:t>大于</a:t>
            </a:r>
            <a:r>
              <a:rPr lang="en-US" altLang="zh-CN" sz="3200"/>
              <a:t>    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pic>
        <p:nvPicPr>
          <p:cNvPr id="3" name="图片 -2147482322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4030" y="981075"/>
            <a:ext cx="3949700" cy="27489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205105" y="908685"/>
            <a:ext cx="11505565" cy="4925060"/>
            <a:chOff x="323" y="1431"/>
            <a:chExt cx="18119" cy="7756"/>
          </a:xfrm>
        </p:grpSpPr>
        <p:sp>
          <p:nvSpPr>
            <p:cNvPr id="100" name="文本框 99"/>
            <p:cNvSpPr txBox="1"/>
            <p:nvPr/>
          </p:nvSpPr>
          <p:spPr>
            <a:xfrm>
              <a:off x="323" y="1431"/>
              <a:ext cx="418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sz="2000" b="1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（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2023·</a:t>
              </a:r>
              <a:r>
                <a:rPr lang="zh-CN" sz="2000" b="1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全国高考乙卷）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32" y="2172"/>
              <a:ext cx="17338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(3)McMorris测定和计算了在136~180℃范围内下列反应的平衡常数K</a:t>
              </a:r>
              <a:r>
                <a:rPr lang="en-US" sz="2000" b="1" baseline="-2500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p</a:t>
              </a:r>
              <a:r>
                <a:rPr lang="en-US" sz="2000" b="1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</a:rPr>
                <a:t>。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" y="2913"/>
              <a:ext cx="9533" cy="314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" y="6307"/>
              <a:ext cx="18024" cy="288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3" y="3019"/>
              <a:ext cx="539" cy="4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9" y="4153"/>
              <a:ext cx="539" cy="420"/>
            </a:xfrm>
            <a:prstGeom prst="rect">
              <a:avLst/>
            </a:prstGeom>
          </p:spPr>
        </p:pic>
      </p:grpSp>
      <p:graphicFrame>
        <p:nvGraphicFramePr>
          <p:cNvPr id="23565" name="对象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5430" y="6381750"/>
          <a:ext cx="2682240" cy="418465"/>
        </p:xfrm>
        <a:graphic>
          <a:graphicData uri="http://schemas.openxmlformats.org/presentationml/2006/ole">
            <p:oleObj spid="_x0000_s71681" r:id="rId8" imgW="1473120" imgH="228600" progId="">
              <p:embed/>
            </p:oleObj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590675" y="135890"/>
            <a:ext cx="7735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理论出发：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 </a:t>
            </a:r>
            <a:r>
              <a:rPr 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为什么选择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lgK</a:t>
            </a:r>
            <a:r>
              <a:rPr lang="en-US" altLang="zh-CN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or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lnK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与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1/T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的关系</a:t>
            </a:r>
          </a:p>
        </p:txBody>
      </p:sp>
      <p:sp>
        <p:nvSpPr>
          <p:cNvPr id="2" name="矩形 1"/>
          <p:cNvSpPr/>
          <p:nvPr/>
        </p:nvSpPr>
        <p:spPr>
          <a:xfrm>
            <a:off x="205105" y="4005580"/>
            <a:ext cx="11654155" cy="194373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0670" y="3933190"/>
            <a:ext cx="11430000" cy="11430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70070" y="4364990"/>
            <a:ext cx="1358900" cy="642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8978265" y="3860800"/>
            <a:ext cx="8648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800">
                <a:solidFill>
                  <a:srgbClr val="FF0000"/>
                </a:solidFill>
                <a:ea typeface="宋体" panose="02010600030101010101" pitchFamily="2" charset="-122"/>
              </a:rPr>
              <a:t>大于</a:t>
            </a:r>
            <a:endParaRPr lang="zh-CN" altLang="en-US" sz="18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7820" y="5085080"/>
            <a:ext cx="7496175" cy="1019175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590675" y="15875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课后评价：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7335" y="1196975"/>
            <a:ext cx="1166114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丙烯是一种重要的化工原料，可以在催化剂作用下，由丙烷直接脱氢</a:t>
            </a: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或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氧化脱氢制备。</a:t>
            </a:r>
          </a:p>
          <a:p>
            <a:pPr>
              <a:lnSpc>
                <a:spcPct val="150000"/>
              </a:lnSpc>
            </a:pP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反应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Ⅰ(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直接脱氢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8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(g)=C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6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(g)+H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    △H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=+125kJ·mo1</a:t>
            </a:r>
            <a:r>
              <a:rPr lang="en-US" sz="2000" b="1" baseline="30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-1</a:t>
            </a:r>
            <a:endParaRPr lang="zh-CN" sz="2000" b="1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反应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Ⅱ(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氧化脱氢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8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(g)+1/2 O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(g)=C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6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(g)+H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O(g)    △H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=-118kJ·mo1</a:t>
            </a:r>
            <a:r>
              <a:rPr lang="en-US" sz="2000" b="1" baseline="30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-1</a:t>
            </a:r>
            <a:endParaRPr lang="en-US" altLang="en-US" sz="2000" b="1" baseline="300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7820" y="836930"/>
            <a:ext cx="265557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1.</a:t>
            </a:r>
            <a:r>
              <a:rPr 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（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2022·</a:t>
            </a:r>
            <a:r>
              <a:rPr lang="zh-CN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湖北高考真题）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5430" y="2637155"/>
            <a:ext cx="11620500" cy="216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对于反应Ⅰ，</a:t>
            </a:r>
            <a:r>
              <a:rPr lang="zh-CN" sz="1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总压恒定为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100kPa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，在密闭容器中通入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</a:t>
            </a:r>
            <a:r>
              <a:rPr lang="en-US" altLang="zh-CN" sz="18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18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8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和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</a:t>
            </a:r>
            <a:r>
              <a:rPr lang="en-US" altLang="zh-CN" sz="18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的混合气体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(N</a:t>
            </a:r>
            <a:r>
              <a:rPr lang="en-US" altLang="zh-CN" sz="18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不参与反应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，从平衡移动的角度判断，达到平衡后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“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通入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</a:t>
            </a:r>
            <a:r>
              <a:rPr lang="en-US" altLang="zh-CN" sz="18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”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的作用是___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______________________________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在温度为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</a:t>
            </a:r>
            <a:r>
              <a:rPr lang="en-US" altLang="zh-CN" sz="18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时，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</a:t>
            </a:r>
            <a:r>
              <a:rPr lang="en-US" altLang="zh-CN" sz="18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18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8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的平衡转化率与通入气体中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</a:t>
            </a:r>
            <a:r>
              <a:rPr lang="en-US" altLang="zh-CN" sz="18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18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8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的物质的量分数的关系如图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所示，</a:t>
            </a:r>
          </a:p>
          <a:p>
            <a:pPr>
              <a:lnSpc>
                <a:spcPct val="150000"/>
              </a:lnSpc>
            </a:pP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计算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</a:t>
            </a:r>
            <a:r>
              <a:rPr lang="en-US" altLang="zh-CN" sz="18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时反应Ⅰ的平衡常数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K</a:t>
            </a:r>
            <a:r>
              <a:rPr lang="en-US" altLang="zh-CN" sz="18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=</a:t>
            </a:r>
            <a:r>
              <a:rPr lang="en-US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_______</a:t>
            </a:r>
            <a:r>
              <a:rPr lang="en-US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_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kPa</a:t>
            </a:r>
          </a:p>
          <a:p>
            <a:pPr>
              <a:lnSpc>
                <a:spcPct val="150000"/>
              </a:lnSpc>
            </a:pP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以分压表示，分压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= 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总压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×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物质的量分数，保留一位小数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r>
              <a:rPr 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</a:t>
            </a:r>
            <a:endParaRPr lang="zh-CN" altLang="en-US" sz="1800" b="1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34080" y="3068955"/>
            <a:ext cx="47891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减小气体浓度，是平衡右移，提高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</a:t>
            </a:r>
            <a:r>
              <a:rPr lang="en-US" altLang="zh-CN" b="1" baseline="-2500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b="1" baseline="-2500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8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转化率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2410" y="3189605"/>
            <a:ext cx="3035935" cy="33521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34080" y="3933190"/>
            <a:ext cx="771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16.7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100" name="文本框 99"/>
          <p:cNvSpPr txBox="1"/>
          <p:nvPr/>
        </p:nvSpPr>
        <p:spPr>
          <a:xfrm>
            <a:off x="205105" y="1196975"/>
            <a:ext cx="8353425" cy="4477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二氧化碳催化加氢合成乙烯是综合利用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CO</a:t>
            </a:r>
            <a:r>
              <a:rPr lang="en-US" sz="19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的热点研究领域。回答下列问题：</a:t>
            </a:r>
          </a:p>
          <a:p>
            <a:pPr>
              <a:lnSpc>
                <a:spcPct val="150000"/>
              </a:lnSpc>
            </a:pP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（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</a:t>
            </a: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）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CO</a:t>
            </a:r>
            <a:r>
              <a:rPr lang="en-US" sz="19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催化加氢生成乙烯和水的反应中，产物的物质的量之比</a:t>
            </a:r>
            <a:r>
              <a:rPr lang="en-US" sz="19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n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(C</a:t>
            </a:r>
            <a:r>
              <a:rPr lang="en-US" sz="19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H</a:t>
            </a:r>
            <a:r>
              <a:rPr lang="en-US" sz="19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4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)∶</a:t>
            </a:r>
            <a:r>
              <a:rPr lang="en-US" sz="19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n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(H</a:t>
            </a:r>
            <a:r>
              <a:rPr lang="en-US" sz="19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O)=__________</a:t>
            </a: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。当反应达到平衡时，若</a:t>
            </a:r>
            <a:r>
              <a:rPr lang="zh-CN" sz="1900" b="1">
                <a:solidFill>
                  <a:srgbClr val="FF0000"/>
                </a:solidFill>
                <a:ea typeface="微软雅黑" panose="020B0503020204020204" pitchFamily="34" charset="-122"/>
              </a:rPr>
              <a:t>增大压强</a:t>
            </a: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，则</a:t>
            </a:r>
            <a:r>
              <a:rPr lang="en-US" sz="19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n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(C</a:t>
            </a:r>
            <a:r>
              <a:rPr lang="en-US" sz="19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H</a:t>
            </a:r>
            <a:r>
              <a:rPr lang="en-US" sz="19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4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)___________(</a:t>
            </a: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填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“</a:t>
            </a: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变大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”“</a:t>
            </a: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变小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”</a:t>
            </a: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或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“</a:t>
            </a: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不变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”)</a:t>
            </a: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（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）理论计算表明，原料初始组成</a:t>
            </a:r>
            <a:r>
              <a:rPr lang="en-US" sz="19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n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(CO</a:t>
            </a:r>
            <a:r>
              <a:rPr lang="en-US" sz="19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)∶</a:t>
            </a:r>
            <a:r>
              <a:rPr lang="en-US" sz="19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n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(H</a:t>
            </a:r>
            <a:r>
              <a:rPr lang="en-US" sz="19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)=1∶3</a:t>
            </a: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，</a:t>
            </a:r>
            <a:r>
              <a:rPr lang="zh-CN" sz="1900" b="1">
                <a:solidFill>
                  <a:srgbClr val="FF0000"/>
                </a:solidFill>
                <a:ea typeface="微软雅黑" panose="020B0503020204020204" pitchFamily="34" charset="-122"/>
              </a:rPr>
              <a:t>在体系压强为</a:t>
            </a:r>
            <a:r>
              <a:rPr lang="en-US" sz="19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0.1MPa</a:t>
            </a: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，反应达到平衡时，四种组分的物质的量分数</a:t>
            </a:r>
            <a:r>
              <a:rPr lang="en-US" sz="19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x</a:t>
            </a: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随温度</a:t>
            </a:r>
            <a:r>
              <a:rPr lang="en-US" sz="19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</a:t>
            </a:r>
            <a:r>
              <a:rPr lang="zh-CN" sz="1900" b="1">
                <a:solidFill>
                  <a:srgbClr val="000000"/>
                </a:solidFill>
                <a:ea typeface="微软雅黑" panose="020B0503020204020204" pitchFamily="34" charset="-122"/>
              </a:rPr>
              <a:t>的变化如图所示。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图中，表示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</a:t>
            </a:r>
            <a:r>
              <a:rPr lang="en-US" sz="19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19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4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、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CO</a:t>
            </a:r>
            <a:r>
              <a:rPr lang="en-US" sz="19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变化的曲线分别是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______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、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______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。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CO</a:t>
            </a:r>
            <a:r>
              <a:rPr lang="en-US" sz="19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催化加氢合成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</a:t>
            </a:r>
            <a:r>
              <a:rPr lang="en-US" sz="19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19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4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反应的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Δ</a:t>
            </a:r>
            <a:r>
              <a:rPr lang="en-US" sz="19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______0(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填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“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大于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”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或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“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小于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”)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（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）根据图中点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A(440K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0.39)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，计算该温度时反应的平衡常数</a:t>
            </a:r>
            <a:r>
              <a:rPr lang="en-US" sz="19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K</a:t>
            </a:r>
            <a:r>
              <a:rPr lang="en-US" sz="19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p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=_________(MPa)</a:t>
            </a:r>
            <a:r>
              <a:rPr lang="en-US" sz="1900" b="1" baseline="30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−3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列出计算式。以分压表示，分压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总压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×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物质的量分数</a:t>
            </a:r>
            <a:r>
              <a:rPr lang="en-US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)</a:t>
            </a:r>
            <a:r>
              <a:rPr lang="zh-CN" sz="19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sz="1900" b="1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90675" y="158750"/>
            <a:ext cx="38938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读图配计算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注定不好办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7820" y="836930"/>
            <a:ext cx="31197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2.</a:t>
            </a:r>
            <a:r>
              <a:rPr 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（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2022·</a:t>
            </a:r>
            <a:r>
              <a:rPr lang="zh-CN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全国高考真题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III</a:t>
            </a:r>
            <a:r>
              <a:rPr lang="zh-CN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）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7" name="图片 1" descr="学科网(www.zxxk.com)--教育资源门户，提供试题试卷、教案、课件、教学论文、素材等各类教学资源库下载，还有大量丰富的教学资讯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999" y="1260000"/>
            <a:ext cx="3527425" cy="273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9665" y="5088890"/>
            <a:ext cx="4962525" cy="17430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25700" y="2132965"/>
            <a:ext cx="659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1:4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61110" y="2565400"/>
            <a:ext cx="883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变大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06060" y="3861435"/>
            <a:ext cx="1456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d       c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81555" y="4365625"/>
            <a:ext cx="1032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小于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  <p:bldP spid="8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1590675" y="135890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如遇多重平衡怎么办？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7820" y="836930"/>
            <a:ext cx="31197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3.</a:t>
            </a:r>
            <a:r>
              <a:rPr 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（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2020·</a:t>
            </a:r>
            <a:r>
              <a:rPr lang="zh-CN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全国高考真题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III</a:t>
            </a:r>
            <a:r>
              <a:rPr lang="zh-CN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）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06070" y="1390650"/>
            <a:ext cx="115849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二氧化碳催化加氢合成乙烯反应往往伴随副反应，生成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6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8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8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等低碳烃。一定温度和压强条件下，为了提高反应速率和乙烯选择性，应当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___________________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</a:t>
            </a:r>
            <a:endParaRPr lang="zh-CN" altLang="en-US" sz="2000" b="1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10250" y="1917065"/>
            <a:ext cx="348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选择适当的催化剂（选择性）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" y="3337560"/>
            <a:ext cx="10001250" cy="1819275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7034530" y="5445125"/>
            <a:ext cx="3572510" cy="10147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SzTx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前一步反应的生成物，</a:t>
            </a:r>
          </a:p>
          <a:p>
            <a:pPr algn="ctr">
              <a:lnSpc>
                <a:spcPct val="150000"/>
              </a:lnSpc>
              <a:buClrTx/>
              <a:buSzTx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继续参与后续反应生成新物质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037590" y="5516880"/>
            <a:ext cx="3259455" cy="10147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多步反应之间是平行关系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同时也是竞争关系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0" grpId="0" bldLvl="0" animBg="1"/>
      <p:bldP spid="6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90675" y="13589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多重平衡中的计算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5755" y="729615"/>
            <a:ext cx="633603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4.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2020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山东高考、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2021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湖北模拟考）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：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CO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﹢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          CH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OH(g)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﹢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O(g) 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②CO(g)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﹢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            CH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OH(g) 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③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CO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﹢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          CO(g)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﹢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O(g) 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72910" y="743585"/>
            <a:ext cx="498411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2019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天津高考）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:</a:t>
            </a:r>
            <a:endParaRPr lang="zh-CN" altLang="en-US" sz="2000" b="1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PH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I(s)           PH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 + HI(g)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4PH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          P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 + 6H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2HI(g)          H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 + I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</a:t>
            </a:r>
          </a:p>
        </p:txBody>
      </p:sp>
      <p:graphicFrame>
        <p:nvGraphicFramePr>
          <p:cNvPr id="2" name="对象 111" descr="学科网(www.zxxk.com)--教育资源门户，提供试卷、教案、课件、论文、素材及各类教学资源下载，还有大量而丰富的教学相关资讯！"/>
          <p:cNvGraphicFramePr>
            <a:graphicFrameLocks/>
          </p:cNvGraphicFramePr>
          <p:nvPr/>
        </p:nvGraphicFramePr>
        <p:xfrm>
          <a:off x="2498090" y="1412875"/>
          <a:ext cx="425450" cy="163830"/>
        </p:xfrm>
        <a:graphic>
          <a:graphicData uri="http://schemas.openxmlformats.org/presentationml/2006/ole">
            <p:oleObj spid="_x0000_s75782" r:id="rId4" imgW="389299" imgH="199176" progId="">
              <p:embed/>
            </p:oleObj>
          </a:graphicData>
        </a:graphic>
      </p:graphicFrame>
      <p:graphicFrame>
        <p:nvGraphicFramePr>
          <p:cNvPr id="6" name="对象 111" descr="学科网(www.zxxk.com)--教育资源门户，提供试卷、教案、课件、论文、素材及各类教学资源下载，还有大量而丰富的教学相关资讯！"/>
          <p:cNvGraphicFramePr>
            <a:graphicFrameLocks/>
          </p:cNvGraphicFramePr>
          <p:nvPr/>
        </p:nvGraphicFramePr>
        <p:xfrm>
          <a:off x="2498090" y="1917065"/>
          <a:ext cx="425450" cy="163830"/>
        </p:xfrm>
        <a:graphic>
          <a:graphicData uri="http://schemas.openxmlformats.org/presentationml/2006/ole">
            <p:oleObj spid="_x0000_s75781" r:id="rId5" imgW="389299" imgH="199176" progId="">
              <p:embed/>
            </p:oleObj>
          </a:graphicData>
        </a:graphic>
      </p:graphicFrame>
      <p:graphicFrame>
        <p:nvGraphicFramePr>
          <p:cNvPr id="8" name="对象 111" descr="学科网(www.zxxk.com)--教育资源门户，提供试卷、教案、课件、论文、素材及各类教学资源下载，还有大量而丰富的教学相关资讯！"/>
          <p:cNvGraphicFramePr>
            <a:graphicFrameLocks/>
          </p:cNvGraphicFramePr>
          <p:nvPr/>
        </p:nvGraphicFramePr>
        <p:xfrm>
          <a:off x="2353945" y="2348865"/>
          <a:ext cx="425450" cy="163830"/>
        </p:xfrm>
        <a:graphic>
          <a:graphicData uri="http://schemas.openxmlformats.org/presentationml/2006/ole">
            <p:oleObj spid="_x0000_s75780" r:id="rId6" imgW="389299" imgH="199176" progId="">
              <p:embed/>
            </p:oleObj>
          </a:graphicData>
        </a:graphic>
      </p:graphicFrame>
      <p:graphicFrame>
        <p:nvGraphicFramePr>
          <p:cNvPr id="10" name="对象 111" descr="学科网(www.zxxk.com)--教育资源门户，提供试卷、教案、课件、论文、素材及各类教学资源下载，还有大量而丰富的教学相关资讯！"/>
          <p:cNvGraphicFramePr>
            <a:graphicFrameLocks/>
          </p:cNvGraphicFramePr>
          <p:nvPr/>
        </p:nvGraphicFramePr>
        <p:xfrm>
          <a:off x="7754620" y="1412875"/>
          <a:ext cx="425450" cy="163830"/>
        </p:xfrm>
        <a:graphic>
          <a:graphicData uri="http://schemas.openxmlformats.org/presentationml/2006/ole">
            <p:oleObj spid="_x0000_s75779" r:id="rId7" imgW="389299" imgH="199176" progId="">
              <p:embed/>
            </p:oleObj>
          </a:graphicData>
        </a:graphic>
      </p:graphicFrame>
      <p:graphicFrame>
        <p:nvGraphicFramePr>
          <p:cNvPr id="12" name="对象 111" descr="学科网(www.zxxk.com)--教育资源门户，提供试卷、教案、课件、论文、素材及各类教学资源下载，还有大量而丰富的教学相关资讯！"/>
          <p:cNvGraphicFramePr>
            <a:graphicFrameLocks/>
          </p:cNvGraphicFramePr>
          <p:nvPr/>
        </p:nvGraphicFramePr>
        <p:xfrm>
          <a:off x="7826375" y="1908175"/>
          <a:ext cx="425450" cy="163830"/>
        </p:xfrm>
        <a:graphic>
          <a:graphicData uri="http://schemas.openxmlformats.org/presentationml/2006/ole">
            <p:oleObj spid="_x0000_s75778" r:id="rId8" imgW="389299" imgH="199176" progId="">
              <p:embed/>
            </p:oleObj>
          </a:graphicData>
        </a:graphic>
      </p:graphicFrame>
      <p:graphicFrame>
        <p:nvGraphicFramePr>
          <p:cNvPr id="14" name="对象 111" descr="学科网(www.zxxk.com)--教育资源门户，提供试卷、教案、课件、论文、素材及各类教学资源下载，还有大量而丰富的教学相关资讯！"/>
          <p:cNvGraphicFramePr>
            <a:graphicFrameLocks/>
          </p:cNvGraphicFramePr>
          <p:nvPr/>
        </p:nvGraphicFramePr>
        <p:xfrm>
          <a:off x="7682230" y="2355215"/>
          <a:ext cx="425450" cy="163830"/>
        </p:xfrm>
        <a:graphic>
          <a:graphicData uri="http://schemas.openxmlformats.org/presentationml/2006/ole">
            <p:oleObj spid="_x0000_s75777" r:id="rId9" imgW="389299" imgH="199176" progId="">
              <p:embed/>
            </p:oleObj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65430" y="2807335"/>
            <a:ext cx="109816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</a:t>
            </a:r>
            <a:r>
              <a:rPr lang="zh-CN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一定条件下，向体积为 </a:t>
            </a:r>
            <a:r>
              <a:rPr lang="en-US" altLang="zh-CN" sz="1800" b="1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V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的恒容密闭容器中通入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 </a:t>
            </a:r>
            <a:r>
              <a:rPr lang="en-US" sz="1800" b="1" dirty="0" err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mol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altLang="zh-CN" sz="18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 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和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 </a:t>
            </a:r>
            <a:r>
              <a:rPr lang="en-US" altLang="zh-CN" sz="1800" b="1" dirty="0" err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mol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18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，发生上述反应，达到平衡时，容器中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CH</a:t>
            </a:r>
            <a:r>
              <a:rPr lang="en-US" altLang="zh-CN" sz="18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OH(g)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为 </a:t>
            </a:r>
            <a:r>
              <a:rPr lang="en-US" altLang="zh-CN" sz="1800" b="1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a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1800" b="1" dirty="0" err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mol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CO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为 </a:t>
            </a:r>
            <a:r>
              <a:rPr lang="en-US" altLang="zh-CN" sz="1800" b="1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b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1800" b="1" dirty="0" err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mol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</a:t>
            </a:r>
            <a:r>
              <a:rPr lang="zh-CN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反应③的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平衡常数</a:t>
            </a:r>
            <a:r>
              <a:rPr lang="zh-CN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为</a:t>
            </a:r>
            <a:r>
              <a:rPr lang="en-US" altLang="zh-CN" sz="1800" b="1" u="sng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             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用</a:t>
            </a:r>
            <a:r>
              <a:rPr lang="en-US" altLang="zh-CN" sz="1800" b="1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</a:t>
            </a:r>
            <a:r>
              <a:rPr lang="en-US" altLang="zh-CN" sz="1800" b="1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</a:t>
            </a:r>
            <a:r>
              <a:rPr lang="en-US" altLang="zh-CN" sz="1800" b="1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V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表示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</a:t>
            </a:r>
            <a:endParaRPr lang="zh-CN" altLang="en-US" sz="18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02095" y="3855085"/>
            <a:ext cx="1847850" cy="514350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90675" y="13589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Century Gothic" panose="020B0502020202020204" pitchFamily="34" charset="0"/>
              </a:rPr>
              <a:t>多重平衡中的计算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9085" y="751205"/>
            <a:ext cx="633603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2020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山东高考、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2021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湖北模拟考）：</a:t>
            </a:r>
            <a:endParaRPr lang="zh-CN" altLang="en-US" sz="20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①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CO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          CH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OH(g)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﹢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O(g)  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②CO(g)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﹢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            CH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OH(g)  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③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CO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﹢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          CO(g)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﹢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O(g)  </a:t>
            </a:r>
            <a:endParaRPr lang="en-US" altLang="en-US" sz="20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46240" y="765175"/>
            <a:ext cx="498411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2019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天津高考）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:</a:t>
            </a:r>
            <a:endParaRPr lang="zh-CN" altLang="en-US" sz="2000" b="1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PH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I(s)           PH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 + HI(g)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4PH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          P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 + 6H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2HI(g)          H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 + I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(g)</a:t>
            </a:r>
          </a:p>
        </p:txBody>
      </p:sp>
      <p:graphicFrame>
        <p:nvGraphicFramePr>
          <p:cNvPr id="2" name="对象 111" descr="学科网(www.zxxk.com)--教育资源门户，提供试卷、教案、课件、论文、素材及各类教学资源下载，还有大量而丰富的教学相关资讯！"/>
          <p:cNvGraphicFramePr>
            <a:graphicFrameLocks/>
          </p:cNvGraphicFramePr>
          <p:nvPr/>
        </p:nvGraphicFramePr>
        <p:xfrm>
          <a:off x="2471420" y="1439545"/>
          <a:ext cx="425450" cy="163830"/>
        </p:xfrm>
        <a:graphic>
          <a:graphicData uri="http://schemas.openxmlformats.org/presentationml/2006/ole">
            <p:oleObj spid="_x0000_s84998" r:id="rId4" imgW="389299" imgH="199176" progId="">
              <p:embed/>
            </p:oleObj>
          </a:graphicData>
        </a:graphic>
      </p:graphicFrame>
      <p:graphicFrame>
        <p:nvGraphicFramePr>
          <p:cNvPr id="6" name="对象 111" descr="学科网(www.zxxk.com)--教育资源门户，提供试卷、教案、课件、论文、素材及各类教学资源下载，还有大量而丰富的教学相关资讯！"/>
          <p:cNvGraphicFramePr>
            <a:graphicFrameLocks/>
          </p:cNvGraphicFramePr>
          <p:nvPr/>
        </p:nvGraphicFramePr>
        <p:xfrm>
          <a:off x="2471420" y="1943735"/>
          <a:ext cx="425450" cy="163830"/>
        </p:xfrm>
        <a:graphic>
          <a:graphicData uri="http://schemas.openxmlformats.org/presentationml/2006/ole">
            <p:oleObj spid="_x0000_s84997" r:id="rId5" imgW="389299" imgH="199176" progId="">
              <p:embed/>
            </p:oleObj>
          </a:graphicData>
        </a:graphic>
      </p:graphicFrame>
      <p:graphicFrame>
        <p:nvGraphicFramePr>
          <p:cNvPr id="8" name="对象 111" descr="学科网(www.zxxk.com)--教育资源门户，提供试卷、教案、课件、论文、素材及各类教学资源下载，还有大量而丰富的教学相关资讯！"/>
          <p:cNvGraphicFramePr>
            <a:graphicFrameLocks/>
          </p:cNvGraphicFramePr>
          <p:nvPr/>
        </p:nvGraphicFramePr>
        <p:xfrm>
          <a:off x="2327275" y="2375535"/>
          <a:ext cx="425450" cy="163830"/>
        </p:xfrm>
        <a:graphic>
          <a:graphicData uri="http://schemas.openxmlformats.org/presentationml/2006/ole">
            <p:oleObj spid="_x0000_s84996" r:id="rId6" imgW="389299" imgH="199176" progId="">
              <p:embed/>
            </p:oleObj>
          </a:graphicData>
        </a:graphic>
      </p:graphicFrame>
      <p:graphicFrame>
        <p:nvGraphicFramePr>
          <p:cNvPr id="10" name="对象 111" descr="学科网(www.zxxk.com)--教育资源门户，提供试卷、教案、课件、论文、素材及各类教学资源下载，还有大量而丰富的教学相关资讯！"/>
          <p:cNvGraphicFramePr>
            <a:graphicFrameLocks/>
          </p:cNvGraphicFramePr>
          <p:nvPr/>
        </p:nvGraphicFramePr>
        <p:xfrm>
          <a:off x="7727950" y="1439545"/>
          <a:ext cx="425450" cy="163830"/>
        </p:xfrm>
        <a:graphic>
          <a:graphicData uri="http://schemas.openxmlformats.org/presentationml/2006/ole">
            <p:oleObj spid="_x0000_s84995" r:id="rId7" imgW="389299" imgH="199176" progId="">
              <p:embed/>
            </p:oleObj>
          </a:graphicData>
        </a:graphic>
      </p:graphicFrame>
      <p:graphicFrame>
        <p:nvGraphicFramePr>
          <p:cNvPr id="12" name="对象 111" descr="学科网(www.zxxk.com)--教育资源门户，提供试卷、教案、课件、论文、素材及各类教学资源下载，还有大量而丰富的教学相关资讯！"/>
          <p:cNvGraphicFramePr>
            <a:graphicFrameLocks/>
          </p:cNvGraphicFramePr>
          <p:nvPr/>
        </p:nvGraphicFramePr>
        <p:xfrm>
          <a:off x="7799705" y="1934845"/>
          <a:ext cx="425450" cy="163830"/>
        </p:xfrm>
        <a:graphic>
          <a:graphicData uri="http://schemas.openxmlformats.org/presentationml/2006/ole">
            <p:oleObj spid="_x0000_s84994" r:id="rId8" imgW="389299" imgH="199176" progId="">
              <p:embed/>
            </p:oleObj>
          </a:graphicData>
        </a:graphic>
      </p:graphicFrame>
      <p:graphicFrame>
        <p:nvGraphicFramePr>
          <p:cNvPr id="14" name="对象 111" descr="学科网(www.zxxk.com)--教育资源门户，提供试卷、教案、课件、论文、素材及各类教学资源下载，还有大量而丰富的教学相关资讯！"/>
          <p:cNvGraphicFramePr>
            <a:graphicFrameLocks/>
          </p:cNvGraphicFramePr>
          <p:nvPr/>
        </p:nvGraphicFramePr>
        <p:xfrm>
          <a:off x="7655560" y="2381885"/>
          <a:ext cx="425450" cy="163830"/>
        </p:xfrm>
        <a:graphic>
          <a:graphicData uri="http://schemas.openxmlformats.org/presentationml/2006/ole">
            <p:oleObj spid="_x0000_s84993" r:id="rId9" imgW="389299" imgH="199176" progId="">
              <p:embed/>
            </p:oleObj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66370" y="2720975"/>
            <a:ext cx="118637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1L</a:t>
            </a:r>
            <a:r>
              <a:rPr lang="zh-CN" altLang="en-US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真空密闭容器中，加入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amolPH</a:t>
            </a:r>
            <a:r>
              <a:rPr lang="en-US" altLang="zh-CN" sz="18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</a:t>
            </a:r>
            <a:r>
              <a:rPr lang="zh-CN" altLang="en-US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固体，一定温度下达到平衡时，体系中</a:t>
            </a:r>
            <a:r>
              <a:rPr lang="en-US" altLang="zh-CN" sz="18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(HI) = </a:t>
            </a:r>
            <a:r>
              <a:rPr lang="en-US" altLang="zh-CN" sz="18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mol</a:t>
            </a:r>
            <a:r>
              <a:rPr lang="zh-CN" altLang="en-US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</a:t>
            </a:r>
            <a:r>
              <a:rPr lang="en-US" altLang="zh-CN" sz="18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n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(I</a:t>
            </a:r>
            <a:r>
              <a:rPr lang="en-US" altLang="zh-CN" sz="18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) = </a:t>
            </a:r>
            <a:r>
              <a:rPr lang="en-US" altLang="zh-CN" sz="18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mol</a:t>
            </a:r>
            <a:r>
              <a:rPr lang="zh-CN" altLang="en-US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</a:t>
            </a:r>
            <a:r>
              <a:rPr lang="en-US" altLang="zh-CN" sz="18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n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(H</a:t>
            </a:r>
            <a:r>
              <a:rPr lang="en-US" altLang="zh-CN" sz="18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) = </a:t>
            </a:r>
            <a:r>
              <a:rPr lang="en-US" altLang="zh-CN" sz="18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d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mol</a:t>
            </a:r>
            <a:r>
              <a:rPr lang="zh-CN" altLang="en-US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，则 </a:t>
            </a:r>
            <a:r>
              <a:rPr lang="en-US" altLang="zh-CN" sz="18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t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℃ </a:t>
            </a:r>
            <a:r>
              <a:rPr lang="zh-CN" altLang="en-US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时，反应①的平衡常数 </a:t>
            </a:r>
            <a:r>
              <a:rPr lang="en-US" altLang="zh-CN" sz="18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K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值为</a:t>
            </a:r>
            <a:r>
              <a:rPr lang="zh-CN" altLang="en-US" sz="1800" b="1" u="sng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                </a:t>
            </a:r>
            <a:r>
              <a:rPr lang="zh-CN" altLang="en-US" sz="18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41825" y="3717290"/>
            <a:ext cx="1352550" cy="619125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31" name="组合 30"/>
          <p:cNvGrpSpPr/>
          <p:nvPr>
            <p:custDataLst>
              <p:tags r:id="rId1"/>
            </p:custDataLst>
          </p:nvPr>
        </p:nvGrpSpPr>
        <p:grpSpPr>
          <a:xfrm>
            <a:off x="2007236" y="819150"/>
            <a:ext cx="2023815" cy="1496313"/>
            <a:chOff x="2071687" y="3219450"/>
            <a:chExt cx="2447925" cy="1809879"/>
          </a:xfrm>
        </p:grpSpPr>
        <p:sp>
          <p:nvSpPr>
            <p:cNvPr id="3" name="矩形 2"/>
            <p:cNvSpPr/>
            <p:nvPr>
              <p:custDataLst>
                <p:tags r:id="rId9"/>
              </p:custDataLst>
            </p:nvPr>
          </p:nvSpPr>
          <p:spPr>
            <a:xfrm>
              <a:off x="2071687" y="3219450"/>
              <a:ext cx="2447925" cy="1524000"/>
            </a:xfrm>
            <a:prstGeom prst="rect">
              <a:avLst/>
            </a:prstGeom>
            <a:solidFill>
              <a:srgbClr val="F99F7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spc="15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能不能</a:t>
              </a:r>
            </a:p>
          </p:txBody>
        </p:sp>
        <p:sp>
          <p:nvSpPr>
            <p:cNvPr id="30" name="任意多边形 29"/>
            <p:cNvSpPr/>
            <p:nvPr>
              <p:custDataLst>
                <p:tags r:id="rId10"/>
              </p:custDataLst>
            </p:nvPr>
          </p:nvSpPr>
          <p:spPr>
            <a:xfrm>
              <a:off x="3052762" y="4743450"/>
              <a:ext cx="485775" cy="285879"/>
            </a:xfrm>
            <a:custGeom>
              <a:avLst/>
              <a:gdLst>
                <a:gd name="connsiteX0" fmla="*/ 412331 w 485775"/>
                <a:gd name="connsiteY0" fmla="*/ 0 h 285879"/>
                <a:gd name="connsiteX1" fmla="*/ 485775 w 485775"/>
                <a:gd name="connsiteY1" fmla="*/ 0 h 285879"/>
                <a:gd name="connsiteX2" fmla="*/ 342836 w 485775"/>
                <a:gd name="connsiteY2" fmla="*/ 285879 h 285879"/>
                <a:gd name="connsiteX3" fmla="*/ 334071 w 485775"/>
                <a:gd name="connsiteY3" fmla="*/ 279969 h 285879"/>
                <a:gd name="connsiteX4" fmla="*/ 278006 w 485775"/>
                <a:gd name="connsiteY4" fmla="*/ 268650 h 285879"/>
                <a:gd name="connsiteX5" fmla="*/ 0 w 485775"/>
                <a:gd name="connsiteY5" fmla="*/ 0 h 285879"/>
                <a:gd name="connsiteX6" fmla="*/ 73444 w 485775"/>
                <a:gd name="connsiteY6" fmla="*/ 0 h 285879"/>
                <a:gd name="connsiteX7" fmla="*/ 207769 w 485775"/>
                <a:gd name="connsiteY7" fmla="*/ 268650 h 285879"/>
                <a:gd name="connsiteX8" fmla="*/ 151703 w 485775"/>
                <a:gd name="connsiteY8" fmla="*/ 279969 h 285879"/>
                <a:gd name="connsiteX9" fmla="*/ 142939 w 485775"/>
                <a:gd name="connsiteY9" fmla="*/ 285878 h 28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775" h="285879">
                  <a:moveTo>
                    <a:pt x="412331" y="0"/>
                  </a:moveTo>
                  <a:lnTo>
                    <a:pt x="485775" y="0"/>
                  </a:lnTo>
                  <a:lnTo>
                    <a:pt x="342836" y="285879"/>
                  </a:lnTo>
                  <a:lnTo>
                    <a:pt x="334071" y="279969"/>
                  </a:lnTo>
                  <a:lnTo>
                    <a:pt x="278006" y="268650"/>
                  </a:lnTo>
                  <a:close/>
                  <a:moveTo>
                    <a:pt x="0" y="0"/>
                  </a:moveTo>
                  <a:lnTo>
                    <a:pt x="73444" y="0"/>
                  </a:lnTo>
                  <a:lnTo>
                    <a:pt x="207769" y="268650"/>
                  </a:lnTo>
                  <a:lnTo>
                    <a:pt x="151703" y="279969"/>
                  </a:lnTo>
                  <a:lnTo>
                    <a:pt x="142939" y="285878"/>
                  </a:lnTo>
                  <a:close/>
                </a:path>
              </a:pathLst>
            </a:custGeom>
            <a:solidFill>
              <a:srgbClr val="F99F7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40000"/>
                </a:lnSpc>
              </a:pPr>
              <a:endParaRPr lang="zh-CN" altLang="en-US" sz="1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>
            <p:custDataLst>
              <p:tags r:id="rId2"/>
            </p:custDataLst>
          </p:nvPr>
        </p:nvGrpSpPr>
        <p:grpSpPr>
          <a:xfrm>
            <a:off x="4897276" y="819150"/>
            <a:ext cx="2023815" cy="1496313"/>
            <a:chOff x="2071687" y="3219450"/>
            <a:chExt cx="2447925" cy="1809879"/>
          </a:xfrm>
        </p:grpSpPr>
        <p:sp>
          <p:nvSpPr>
            <p:cNvPr id="33" name="矩形 32"/>
            <p:cNvSpPr/>
            <p:nvPr>
              <p:custDataLst>
                <p:tags r:id="rId7"/>
              </p:custDataLst>
            </p:nvPr>
          </p:nvSpPr>
          <p:spPr>
            <a:xfrm>
              <a:off x="2071687" y="3219450"/>
              <a:ext cx="2447925" cy="1524000"/>
            </a:xfrm>
            <a:prstGeom prst="rect">
              <a:avLst/>
            </a:prstGeom>
            <a:solidFill>
              <a:srgbClr val="F99F7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spc="15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大不大</a:t>
              </a:r>
            </a:p>
          </p:txBody>
        </p:sp>
        <p:sp>
          <p:nvSpPr>
            <p:cNvPr id="34" name="任意多边形 33"/>
            <p:cNvSpPr/>
            <p:nvPr>
              <p:custDataLst>
                <p:tags r:id="rId8"/>
              </p:custDataLst>
            </p:nvPr>
          </p:nvSpPr>
          <p:spPr>
            <a:xfrm>
              <a:off x="3052762" y="4743450"/>
              <a:ext cx="485775" cy="285879"/>
            </a:xfrm>
            <a:custGeom>
              <a:avLst/>
              <a:gdLst>
                <a:gd name="connsiteX0" fmla="*/ 412331 w 485775"/>
                <a:gd name="connsiteY0" fmla="*/ 0 h 285879"/>
                <a:gd name="connsiteX1" fmla="*/ 485775 w 485775"/>
                <a:gd name="connsiteY1" fmla="*/ 0 h 285879"/>
                <a:gd name="connsiteX2" fmla="*/ 342836 w 485775"/>
                <a:gd name="connsiteY2" fmla="*/ 285879 h 285879"/>
                <a:gd name="connsiteX3" fmla="*/ 334071 w 485775"/>
                <a:gd name="connsiteY3" fmla="*/ 279969 h 285879"/>
                <a:gd name="connsiteX4" fmla="*/ 278006 w 485775"/>
                <a:gd name="connsiteY4" fmla="*/ 268650 h 285879"/>
                <a:gd name="connsiteX5" fmla="*/ 0 w 485775"/>
                <a:gd name="connsiteY5" fmla="*/ 0 h 285879"/>
                <a:gd name="connsiteX6" fmla="*/ 73444 w 485775"/>
                <a:gd name="connsiteY6" fmla="*/ 0 h 285879"/>
                <a:gd name="connsiteX7" fmla="*/ 207769 w 485775"/>
                <a:gd name="connsiteY7" fmla="*/ 268650 h 285879"/>
                <a:gd name="connsiteX8" fmla="*/ 151703 w 485775"/>
                <a:gd name="connsiteY8" fmla="*/ 279969 h 285879"/>
                <a:gd name="connsiteX9" fmla="*/ 142939 w 485775"/>
                <a:gd name="connsiteY9" fmla="*/ 285878 h 28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775" h="285879">
                  <a:moveTo>
                    <a:pt x="412331" y="0"/>
                  </a:moveTo>
                  <a:lnTo>
                    <a:pt x="485775" y="0"/>
                  </a:lnTo>
                  <a:lnTo>
                    <a:pt x="342836" y="285879"/>
                  </a:lnTo>
                  <a:lnTo>
                    <a:pt x="334071" y="279969"/>
                  </a:lnTo>
                  <a:lnTo>
                    <a:pt x="278006" y="268650"/>
                  </a:lnTo>
                  <a:close/>
                  <a:moveTo>
                    <a:pt x="0" y="0"/>
                  </a:moveTo>
                  <a:lnTo>
                    <a:pt x="73444" y="0"/>
                  </a:lnTo>
                  <a:lnTo>
                    <a:pt x="207769" y="268650"/>
                  </a:lnTo>
                  <a:lnTo>
                    <a:pt x="151703" y="279969"/>
                  </a:lnTo>
                  <a:lnTo>
                    <a:pt x="142939" y="285878"/>
                  </a:lnTo>
                  <a:close/>
                </a:path>
              </a:pathLst>
            </a:custGeom>
            <a:solidFill>
              <a:srgbClr val="F99F7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40000"/>
                </a:lnSpc>
              </a:pPr>
              <a:endParaRPr lang="zh-CN" altLang="en-US" sz="1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>
            <p:custDataLst>
              <p:tags r:id="rId3"/>
            </p:custDataLst>
          </p:nvPr>
        </p:nvGrpSpPr>
        <p:grpSpPr>
          <a:xfrm>
            <a:off x="7787316" y="819150"/>
            <a:ext cx="2023815" cy="1496313"/>
            <a:chOff x="2071687" y="3219450"/>
            <a:chExt cx="2447925" cy="1809879"/>
          </a:xfrm>
        </p:grpSpPr>
        <p:sp>
          <p:nvSpPr>
            <p:cNvPr id="37" name="矩形 36"/>
            <p:cNvSpPr/>
            <p:nvPr>
              <p:custDataLst>
                <p:tags r:id="rId5"/>
              </p:custDataLst>
            </p:nvPr>
          </p:nvSpPr>
          <p:spPr>
            <a:xfrm>
              <a:off x="2071687" y="3219450"/>
              <a:ext cx="2447925" cy="1524000"/>
            </a:xfrm>
            <a:prstGeom prst="rect">
              <a:avLst/>
            </a:prstGeom>
            <a:solidFill>
              <a:srgbClr val="F99F7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spc="15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快不快</a:t>
              </a:r>
            </a:p>
          </p:txBody>
        </p:sp>
        <p:sp>
          <p:nvSpPr>
            <p:cNvPr id="38" name="任意多边形 37"/>
            <p:cNvSpPr/>
            <p:nvPr>
              <p:custDataLst>
                <p:tags r:id="rId6"/>
              </p:custDataLst>
            </p:nvPr>
          </p:nvSpPr>
          <p:spPr>
            <a:xfrm>
              <a:off x="3052762" y="4743450"/>
              <a:ext cx="485775" cy="285879"/>
            </a:xfrm>
            <a:custGeom>
              <a:avLst/>
              <a:gdLst>
                <a:gd name="connsiteX0" fmla="*/ 412331 w 485775"/>
                <a:gd name="connsiteY0" fmla="*/ 0 h 285879"/>
                <a:gd name="connsiteX1" fmla="*/ 485775 w 485775"/>
                <a:gd name="connsiteY1" fmla="*/ 0 h 285879"/>
                <a:gd name="connsiteX2" fmla="*/ 342836 w 485775"/>
                <a:gd name="connsiteY2" fmla="*/ 285879 h 285879"/>
                <a:gd name="connsiteX3" fmla="*/ 334071 w 485775"/>
                <a:gd name="connsiteY3" fmla="*/ 279969 h 285879"/>
                <a:gd name="connsiteX4" fmla="*/ 278006 w 485775"/>
                <a:gd name="connsiteY4" fmla="*/ 268650 h 285879"/>
                <a:gd name="connsiteX5" fmla="*/ 0 w 485775"/>
                <a:gd name="connsiteY5" fmla="*/ 0 h 285879"/>
                <a:gd name="connsiteX6" fmla="*/ 73444 w 485775"/>
                <a:gd name="connsiteY6" fmla="*/ 0 h 285879"/>
                <a:gd name="connsiteX7" fmla="*/ 207769 w 485775"/>
                <a:gd name="connsiteY7" fmla="*/ 268650 h 285879"/>
                <a:gd name="connsiteX8" fmla="*/ 151703 w 485775"/>
                <a:gd name="connsiteY8" fmla="*/ 279969 h 285879"/>
                <a:gd name="connsiteX9" fmla="*/ 142939 w 485775"/>
                <a:gd name="connsiteY9" fmla="*/ 285878 h 28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775" h="285879">
                  <a:moveTo>
                    <a:pt x="412331" y="0"/>
                  </a:moveTo>
                  <a:lnTo>
                    <a:pt x="485775" y="0"/>
                  </a:lnTo>
                  <a:lnTo>
                    <a:pt x="342836" y="285879"/>
                  </a:lnTo>
                  <a:lnTo>
                    <a:pt x="334071" y="279969"/>
                  </a:lnTo>
                  <a:lnTo>
                    <a:pt x="278006" y="268650"/>
                  </a:lnTo>
                  <a:close/>
                  <a:moveTo>
                    <a:pt x="0" y="0"/>
                  </a:moveTo>
                  <a:lnTo>
                    <a:pt x="73444" y="0"/>
                  </a:lnTo>
                  <a:lnTo>
                    <a:pt x="207769" y="268650"/>
                  </a:lnTo>
                  <a:lnTo>
                    <a:pt x="151703" y="279969"/>
                  </a:lnTo>
                  <a:lnTo>
                    <a:pt x="142939" y="285878"/>
                  </a:lnTo>
                  <a:close/>
                </a:path>
              </a:pathLst>
            </a:custGeom>
            <a:solidFill>
              <a:srgbClr val="F99F7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40000"/>
                </a:lnSpc>
              </a:pPr>
              <a:endParaRPr lang="zh-CN" altLang="en-US" sz="1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103755" y="2315210"/>
            <a:ext cx="1706880" cy="829945"/>
          </a:xfrm>
          <a:prstGeom prst="rect">
            <a:avLst/>
          </a:prstGeom>
          <a:noFill/>
          <a:ln w="28575" cmpd="sng">
            <a:solidFill>
              <a:srgbClr val="000000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化学反应的</a:t>
            </a: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55870" y="2315210"/>
            <a:ext cx="1706880" cy="829945"/>
          </a:xfrm>
          <a:prstGeom prst="rect">
            <a:avLst/>
          </a:prstGeom>
          <a:noFill/>
          <a:ln w="28575" cmpd="sng">
            <a:solidFill>
              <a:srgbClr val="000000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化学反应的</a:t>
            </a: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007985" y="2315210"/>
            <a:ext cx="1706880" cy="829945"/>
          </a:xfrm>
          <a:prstGeom prst="rect">
            <a:avLst/>
          </a:prstGeom>
          <a:noFill/>
          <a:ln w="28575" cmpd="sng">
            <a:solidFill>
              <a:srgbClr val="000000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化学反应的</a:t>
            </a:r>
          </a:p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86280" y="3284855"/>
            <a:ext cx="19551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△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G=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△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H-T·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△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△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G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△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△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（考的少）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06926" y="3284855"/>
            <a:ext cx="2604135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Kc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Kp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Kχ</a:t>
            </a:r>
          </a:p>
          <a:p>
            <a:pPr algn="ctr"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平衡常数的计算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K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与α的换算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难点：图像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or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表格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获取信息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50469" y="3284855"/>
            <a:ext cx="26212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速度（催化剂）</a:t>
            </a:r>
          </a:p>
          <a:p>
            <a:pPr algn="ctr"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成本（利益）</a:t>
            </a:r>
            <a:endParaRPr lang="zh-CN" altLang="en-US" sz="2400" b="1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热点：解释抛物线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抓主要矛盾</a:t>
            </a:r>
            <a:endParaRPr lang="en-US" altLang="zh-CN" sz="2400" b="1">
              <a:solidFill>
                <a:srgbClr val="0000FF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7" name="Gestreifter Pfeil nach rechts 1"/>
          <p:cNvSpPr/>
          <p:nvPr>
            <p:custDataLst>
              <p:tags r:id="rId4"/>
            </p:custDataLst>
          </p:nvPr>
        </p:nvSpPr>
        <p:spPr bwMode="auto">
          <a:xfrm>
            <a:off x="2007235" y="5517515"/>
            <a:ext cx="8456295" cy="1701800"/>
          </a:xfrm>
          <a:prstGeom prst="rightArrow">
            <a:avLst/>
          </a:prstGeom>
          <a:solidFill>
            <a:srgbClr val="0F6FC6"/>
          </a:solidFill>
          <a:ln>
            <a:solidFill>
              <a:srgbClr val="0F6FC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RelaxedModerately" fov="5400000">
              <a:rot lat="17390630" lon="0" rev="0"/>
            </a:camera>
            <a:lightRig rig="balanced" dir="t">
              <a:rot lat="0" lon="0" rev="8400000"/>
            </a:lightRig>
          </a:scene3d>
          <a:sp3d extrusionH="50800" contourW="12700" prstMaterial="flat">
            <a:contourClr>
              <a:srgbClr val="0F6FC6"/>
            </a:contourClr>
          </a:sp3d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97120" y="6210935"/>
            <a:ext cx="2144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原理大题基本框架</a:t>
            </a:r>
          </a:p>
        </p:txBody>
      </p:sp>
      <p:sp>
        <p:nvSpPr>
          <p:cNvPr id="9" name="矩形 8"/>
          <p:cNvSpPr/>
          <p:nvPr/>
        </p:nvSpPr>
        <p:spPr>
          <a:xfrm>
            <a:off x="1778000" y="657860"/>
            <a:ext cx="5544820" cy="5488305"/>
          </a:xfrm>
          <a:prstGeom prst="rect">
            <a:avLst/>
          </a:prstGeom>
          <a:solidFill>
            <a:schemeClr val="accent1">
              <a:alpha val="1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530" y="2708910"/>
            <a:ext cx="17068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热力学问题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理论计算</a:t>
            </a:r>
          </a:p>
        </p:txBody>
      </p:sp>
      <p:sp>
        <p:nvSpPr>
          <p:cNvPr id="12" name="矩形 11"/>
          <p:cNvSpPr/>
          <p:nvPr/>
        </p:nvSpPr>
        <p:spPr>
          <a:xfrm>
            <a:off x="7550785" y="657860"/>
            <a:ext cx="2795905" cy="5488305"/>
          </a:xfrm>
          <a:prstGeom prst="rect">
            <a:avLst/>
          </a:prstGeom>
          <a:solidFill>
            <a:schemeClr val="bg1"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400030" y="2781300"/>
            <a:ext cx="18116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buSzTx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动力学问题</a:t>
            </a:r>
          </a:p>
          <a:p>
            <a:pPr lvl="0" algn="ctr">
              <a:lnSpc>
                <a:spcPct val="150000"/>
              </a:lnSpc>
              <a:buClrTx/>
              <a:buSzTx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反应机理</a:t>
            </a:r>
          </a:p>
        </p:txBody>
      </p:sp>
    </p:spTree>
  </p:cSld>
  <p:clrMapOvr>
    <a:masterClrMapping/>
  </p:clrMapOvr>
  <p:transition spd="slow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等腰三角形 15"/>
          <p:cNvSpPr/>
          <p:nvPr/>
        </p:nvSpPr>
        <p:spPr>
          <a:xfrm>
            <a:off x="165100" y="4137025"/>
            <a:ext cx="2894013" cy="2532063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 bwMode="auto">
          <a:xfrm>
            <a:off x="1363663" y="1052513"/>
            <a:ext cx="4951413" cy="4332288"/>
          </a:xfrm>
          <a:prstGeom prst="triangle">
            <a:avLst/>
          </a:prstGeom>
          <a:blipFill rotWithShape="1">
            <a:blip r:embed="rId3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5" name="等腰三角形 14"/>
          <p:cNvSpPr/>
          <p:nvPr/>
        </p:nvSpPr>
        <p:spPr bwMode="auto">
          <a:xfrm>
            <a:off x="1893888" y="3716338"/>
            <a:ext cx="2894013" cy="2533650"/>
          </a:xfrm>
          <a:prstGeom prst="triangle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 bwMode="auto">
          <a:xfrm rot="10800000">
            <a:off x="242888" y="0"/>
            <a:ext cx="3784600" cy="3311525"/>
          </a:xfrm>
          <a:prstGeom prst="triangle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810250" y="2606675"/>
            <a:ext cx="59055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7600950" y="5384800"/>
            <a:ext cx="2386013" cy="565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22185" y="2277110"/>
            <a:ext cx="16846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THANKS</a:t>
            </a:r>
          </a:p>
        </p:txBody>
      </p:sp>
    </p:spTree>
  </p:cSld>
  <p:clrMapOvr>
    <a:masterClrMapping/>
  </p:clrMapOvr>
  <p:transition spd="slow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590675" y="135890"/>
            <a:ext cx="2709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化学反应的方向</a:t>
            </a:r>
            <a:endParaRPr lang="zh-CN" altLang="en-US" sz="28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5475" y="981075"/>
            <a:ext cx="1713865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G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考什么</a:t>
            </a:r>
          </a:p>
        </p:txBody>
      </p:sp>
      <p:sp>
        <p:nvSpPr>
          <p:cNvPr id="4" name="燕尾形箭头 3"/>
          <p:cNvSpPr/>
          <p:nvPr/>
        </p:nvSpPr>
        <p:spPr>
          <a:xfrm rot="5400000">
            <a:off x="992505" y="2011045"/>
            <a:ext cx="979170" cy="485775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2415" y="3067050"/>
            <a:ext cx="2419985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△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G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表达的意义</a:t>
            </a:r>
          </a:p>
        </p:txBody>
      </p:sp>
      <p:sp>
        <p:nvSpPr>
          <p:cNvPr id="6" name="燕尾形箭头 5"/>
          <p:cNvSpPr/>
          <p:nvPr/>
        </p:nvSpPr>
        <p:spPr>
          <a:xfrm rot="5400000">
            <a:off x="992505" y="4179570"/>
            <a:ext cx="979170" cy="485775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2415" y="5373370"/>
            <a:ext cx="2419985" cy="82994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G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在情境中的应用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300730" y="1814195"/>
            <a:ext cx="4349750" cy="2722245"/>
            <a:chOff x="5181" y="2856"/>
            <a:chExt cx="6850" cy="4287"/>
          </a:xfrm>
        </p:grpSpPr>
        <p:sp>
          <p:nvSpPr>
            <p:cNvPr id="11271" name="文本框 6"/>
            <p:cNvSpPr txBox="1"/>
            <p:nvPr/>
          </p:nvSpPr>
          <p:spPr>
            <a:xfrm>
              <a:off x="5181" y="2856"/>
              <a:ext cx="3885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sz="3200" b="1" i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△</a:t>
              </a:r>
              <a:r>
                <a:rPr lang="en-US" altLang="zh-CN" sz="3200" b="1" i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G=</a:t>
              </a:r>
              <a:r>
                <a:rPr lang="zh-CN" altLang="en-US" sz="3200" b="1" i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△</a:t>
              </a:r>
              <a:r>
                <a:rPr lang="en-US" altLang="zh-CN" sz="3200" b="1" i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H-T·</a:t>
              </a:r>
              <a:r>
                <a:rPr lang="zh-CN" altLang="en-US" sz="3200" b="1" i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△</a:t>
              </a:r>
              <a:r>
                <a:rPr lang="en-US" altLang="zh-CN" sz="3200" b="1" i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S</a:t>
              </a:r>
            </a:p>
          </p:txBody>
        </p:sp>
        <p:sp>
          <p:nvSpPr>
            <p:cNvPr id="11272" name="文本框 7"/>
            <p:cNvSpPr txBox="1"/>
            <p:nvPr/>
          </p:nvSpPr>
          <p:spPr>
            <a:xfrm>
              <a:off x="5181" y="4383"/>
              <a:ext cx="6850" cy="2761"/>
            </a:xfrm>
            <a:prstGeom prst="rect">
              <a:avLst/>
            </a:prstGeom>
            <a:noFill/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△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G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＜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0   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自发进行</a:t>
              </a: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△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G = 0   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平衡状态（反应限度）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△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G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＞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0   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非自发进行</a:t>
              </a:r>
            </a:p>
          </p:txBody>
        </p:sp>
        <p:sp>
          <p:nvSpPr>
            <p:cNvPr id="11276" name="文本框 4"/>
            <p:cNvSpPr txBox="1"/>
            <p:nvPr/>
          </p:nvSpPr>
          <p:spPr>
            <a:xfrm>
              <a:off x="5326" y="3691"/>
              <a:ext cx="364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altLang="zh-CN" b="1" dirty="0">
                  <a:solidFill>
                    <a:srgbClr val="0000FF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Gibbs-Helmholtz</a:t>
              </a:r>
              <a:r>
                <a:rPr lang="zh-CN" altLang="en-US" b="1" dirty="0">
                  <a:solidFill>
                    <a:srgbClr val="0000FF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方程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420" y="2157095"/>
            <a:ext cx="3296285" cy="2755265"/>
          </a:xfrm>
          <a:prstGeom prst="teardrop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46855" y="5301615"/>
            <a:ext cx="4102735" cy="64516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可逆反应自发性是否矛盾？</a:t>
            </a:r>
          </a:p>
        </p:txBody>
      </p:sp>
      <p:pic>
        <p:nvPicPr>
          <p:cNvPr id="11" name="图片 10" descr="32313533393835303b32313533393738363bb1a7cdb7d2c9bbf3b5c4d6b0b3a1c4d0cabf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4035" y="5011420"/>
            <a:ext cx="1224915" cy="1224915"/>
          </a:xfrm>
          <a:prstGeom prst="rect">
            <a:avLst/>
          </a:prstGeom>
        </p:spPr>
      </p:pic>
    </p:spTree>
  </p:cSld>
  <p:clrMapOvr>
    <a:masterClrMapping/>
  </p:clrMapOvr>
  <p:transition spd="slow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205105" y="836930"/>
            <a:ext cx="113182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Tx/>
              <a:buSzTx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2022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全国甲卷）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工业上，常采用“加碳氯化”的方法以高钛渣(主要成分为TiO</a:t>
            </a:r>
            <a:r>
              <a:rPr lang="zh-CN" alt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)为原料生产TiCl</a:t>
            </a:r>
            <a:r>
              <a:rPr lang="zh-CN" alt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，相应的化学方程式为：</a:t>
            </a:r>
            <a:r>
              <a:rPr lang="en-US" altLang="zh-CN" sz="2000" b="1" u="sng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                                                                                      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；</a:t>
            </a:r>
          </a:p>
          <a:p>
            <a:pPr>
              <a:lnSpc>
                <a:spcPct val="150000"/>
              </a:lnSpc>
              <a:buClrTx/>
              <a:buSzTx/>
            </a:pPr>
            <a:endParaRPr lang="zh-CN" altLang="en-US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65430" y="2132965"/>
            <a:ext cx="978408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I.TiO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(s)+2Cl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(g)⇌TiCl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(g)+O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   Δ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=181 kJ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·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mol</a:t>
            </a:r>
            <a:r>
              <a:rPr lang="en-US" sz="2000" b="1" baseline="30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-1</a:t>
            </a:r>
            <a:r>
              <a:rPr 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K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=3.4×10</a:t>
            </a:r>
            <a:r>
              <a:rPr lang="en-US" sz="2000" b="1" baseline="30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-29</a:t>
            </a:r>
            <a:endParaRPr lang="en-US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II.2C(s)+O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(g)⇌2CO(g)     Δ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= - 221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kJ·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mol</a:t>
            </a:r>
            <a:r>
              <a:rPr lang="en-US" sz="2000" b="1" baseline="30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-1</a:t>
            </a:r>
            <a:r>
              <a:rPr 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K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=1.2×10</a:t>
            </a:r>
            <a:r>
              <a:rPr lang="en-US" sz="2000" b="1" baseline="30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48</a:t>
            </a:r>
            <a:endParaRPr lang="zh-CN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结合数据说明氯化过程中加碳的理由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______ </a:t>
            </a:r>
            <a:r>
              <a:rPr lang="zh-CN" sz="2000" b="1" dirty="0" smtClean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 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02597" y="1629410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anose="02020603050405020304" charset="0"/>
              </a:rPr>
              <a:t>TiO</a:t>
            </a:r>
            <a:r>
              <a:rPr lang="en-US" sz="2000" b="1" baseline="-25000">
                <a:solidFill>
                  <a:srgbClr val="0000FF"/>
                </a:solidFill>
                <a:latin typeface="Times New Roman" panose="02020603050405020304" charset="0"/>
              </a:rPr>
              <a:t>2</a:t>
            </a:r>
            <a:r>
              <a:rPr lang="en-US" sz="2000" b="1">
                <a:solidFill>
                  <a:srgbClr val="0000FF"/>
                </a:solidFill>
                <a:latin typeface="Times New Roman" panose="02020603050405020304" charset="0"/>
              </a:rPr>
              <a:t>(s)+2Cl</a:t>
            </a:r>
            <a:r>
              <a:rPr lang="en-US" sz="2000" b="1" baseline="-25000">
                <a:solidFill>
                  <a:srgbClr val="0000FF"/>
                </a:solidFill>
                <a:latin typeface="Times New Roman" panose="02020603050405020304" charset="0"/>
              </a:rPr>
              <a:t>2</a:t>
            </a:r>
            <a:r>
              <a:rPr lang="en-US" sz="2000" b="1">
                <a:solidFill>
                  <a:srgbClr val="0000FF"/>
                </a:solidFill>
                <a:latin typeface="Times New Roman" panose="02020603050405020304" charset="0"/>
              </a:rPr>
              <a:t>(g) + 2C(s) =TiCl</a:t>
            </a:r>
            <a:r>
              <a:rPr lang="en-US" sz="2000" b="1" baseline="-25000">
                <a:solidFill>
                  <a:srgbClr val="0000FF"/>
                </a:solidFill>
                <a:latin typeface="Times New Roman" panose="02020603050405020304" charset="0"/>
              </a:rPr>
              <a:t>4</a:t>
            </a:r>
            <a:r>
              <a:rPr lang="en-US" sz="2000" b="1">
                <a:solidFill>
                  <a:srgbClr val="0000FF"/>
                </a:solidFill>
                <a:latin typeface="Times New Roman" panose="02020603050405020304" charset="0"/>
              </a:rPr>
              <a:t>(g)+ 2CO(g)</a:t>
            </a:r>
            <a:endParaRPr lang="en-US" altLang="en-US" sz="2000" b="1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8755" y="4437380"/>
            <a:ext cx="1179830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TiO</a:t>
            </a:r>
            <a:r>
              <a:rPr lang="en-US" sz="20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(s)+2Cl</a:t>
            </a:r>
            <a:r>
              <a:rPr lang="en-US" sz="20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 + 2C(s) =TiCl</a:t>
            </a:r>
            <a:r>
              <a:rPr lang="en-US" sz="20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(g)+ 2CO(g)</a:t>
            </a: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en-US" sz="2000" b="1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K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=</a:t>
            </a:r>
            <a:r>
              <a:rPr lang="en-US" sz="2000" b="1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K</a:t>
            </a:r>
            <a:r>
              <a:rPr lang="en-US" sz="20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</a:t>
            </a:r>
            <a:r>
              <a:rPr lang="en-US" sz="2000" b="1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K</a:t>
            </a:r>
            <a:r>
              <a:rPr lang="en-US" sz="20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II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=4.1×10</a:t>
            </a:r>
            <a:r>
              <a:rPr lang="en-US" sz="2000" b="1" baseline="30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19</a:t>
            </a: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远大于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K</a:t>
            </a:r>
            <a:r>
              <a:rPr lang="en-US" sz="20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，反应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II</a:t>
            </a: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使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TiO</a:t>
            </a:r>
            <a:r>
              <a:rPr lang="en-US" sz="20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氯化为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TiCl</a:t>
            </a:r>
            <a:r>
              <a:rPr lang="en-US" sz="20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得以实现；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Δ</a:t>
            </a:r>
            <a:r>
              <a:rPr lang="en-US" sz="2000" b="1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=Δ</a:t>
            </a:r>
            <a:r>
              <a:rPr lang="en-US" sz="2000" b="1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sz="20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+Δ</a:t>
            </a:r>
            <a:r>
              <a:rPr lang="en-US" sz="2000" b="1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sz="20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II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= -40kJ·mol</a:t>
            </a:r>
            <a:r>
              <a:rPr lang="en-US" sz="2000" b="1" baseline="30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-1</a:t>
            </a: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反应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II </a:t>
            </a: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可为反应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</a:t>
            </a: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提供所需的能量</a:t>
            </a:r>
            <a:endParaRPr lang="zh-CN" altLang="en-US" sz="20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3" name="文本框 1"/>
          <p:cNvSpPr txBox="1"/>
          <p:nvPr/>
        </p:nvSpPr>
        <p:spPr>
          <a:xfrm>
            <a:off x="1590675" y="13589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课堂评价一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：盖斯定律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205105" y="836930"/>
            <a:ext cx="1130871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（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2022·</a:t>
            </a: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广东高考真题）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我国力争于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2030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年前做到碳达峰，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2060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年前实现碳中和。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与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重整是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利用的研究热点之一。该重整反应体系主要涉及以下反应：</a:t>
            </a:r>
            <a:endParaRPr lang="zh-CN" altLang="en-US" sz="2000" b="1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65430" y="1921510"/>
            <a:ext cx="5204460" cy="28981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05105" y="4836160"/>
            <a:ext cx="699389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</a:pP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根据</a:t>
            </a:r>
            <a:r>
              <a:rPr lang="zh-CN" sz="2000" b="1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盖斯定律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，反应a的∆H</a:t>
            </a:r>
            <a:r>
              <a:rPr lang="zh-CN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=_______(</a:t>
            </a: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写出一个代数式即可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)。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18180" y="6083300"/>
            <a:ext cx="5885180" cy="4603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口诀：同边加号异边负，焓的变化跟系数！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50430" y="4940935"/>
            <a:ext cx="29673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∆H2+∆H3-∆H5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或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∆H3-∆H4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90675" y="13589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课堂评价二：燃烧热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205105" y="981075"/>
            <a:ext cx="1134745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</a:pP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（2021·河北高考真题）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当今，世界多国相继规划了碳达峰、碳中和的时间节点。因此，研发二氧化碳利用技术，降低空气中二氧化碳含量成为研究热点。</a:t>
            </a:r>
          </a:p>
          <a:p>
            <a:pPr>
              <a:lnSpc>
                <a:spcPct val="150000"/>
              </a:lnSpc>
              <a:buClrTx/>
              <a:buSzTx/>
            </a:pP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(1)大气中的二氧化碳主要来自于煤、石油及其他含碳化合物的燃烧。已知25℃时，相关物质的燃烧热数据如表：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80035" y="2980055"/>
          <a:ext cx="9161145" cy="979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6240"/>
                <a:gridCol w="2075180"/>
                <a:gridCol w="2074545"/>
                <a:gridCol w="2075180"/>
              </a:tblGrid>
              <a:tr h="4895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物质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H</a:t>
                      </a:r>
                      <a:r>
                        <a:rPr lang="en-US" sz="2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(g)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C(石墨，s)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C</a:t>
                      </a:r>
                      <a:r>
                        <a:rPr lang="en-US" sz="2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6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H</a:t>
                      </a:r>
                      <a:r>
                        <a:rPr lang="en-US" sz="2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6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(l)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5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燃烧热△</a:t>
                      </a:r>
                      <a:r>
                        <a:rPr lang="en-US" sz="2000" b="1" i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H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(kJ•mol</a:t>
                      </a:r>
                      <a:r>
                        <a:rPr lang="en-US" sz="2000" b="1" baseline="300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-1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)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-285.8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-393.5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-3267.5</a:t>
                      </a:r>
                      <a:endParaRPr lang="en-US" altLang="en-US" sz="2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80035" y="4293235"/>
            <a:ext cx="93878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则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25℃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时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和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C(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石墨，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s)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生成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6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6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(l)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的热化学方程式为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________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</a:t>
            </a:r>
            <a:endParaRPr lang="zh-CN" altLang="en-US" sz="2000" b="1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54037" y="537337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6C(</a:t>
            </a:r>
            <a:r>
              <a:rPr lang="zh-CN" sz="105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石墨，s)+</a:t>
            </a:r>
            <a:r>
              <a:rPr lang="zh-CN" sz="1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3H</a:t>
            </a:r>
            <a:r>
              <a:rPr lang="en-US" altLang="zh-CN" sz="18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(g)= C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6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6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(l) Δ</a:t>
            </a:r>
            <a:r>
              <a:rPr lang="en-US" altLang="zh-CN" b="1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=49.1kJ</a:t>
            </a:r>
            <a:r>
              <a:rPr lang="en-US" sz="105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·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mol</a:t>
            </a:r>
            <a:r>
              <a:rPr lang="en-US" altLang="zh-CN" b="1" baseline="30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-1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933484" y="116840"/>
            <a:ext cx="330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课堂评价三：键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能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53720" y="908685"/>
            <a:ext cx="1096645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（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2022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湖南高考真题</a:t>
            </a: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）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氨气中氢含量高，是一种优良的小分子储氢载体，且安全、易储运，可通过下面两种方法由氨气得到氢气。方法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：氨热分解法制氢气。相关化学键的键能数据</a:t>
            </a:r>
            <a:endParaRPr lang="zh-CN" altLang="en-US" sz="2000" b="1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704850" y="2060575"/>
          <a:ext cx="9128125" cy="10267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0370"/>
                <a:gridCol w="2343785"/>
                <a:gridCol w="1832610"/>
                <a:gridCol w="1991360"/>
              </a:tblGrid>
              <a:tr h="400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化学键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7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键能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E/(kJ·mol</a:t>
                      </a:r>
                      <a:r>
                        <a:rPr lang="en-US" sz="2000" b="1" baseline="30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-1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946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436.0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390.8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97865" y="3087370"/>
            <a:ext cx="928243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一定温度下，利用催化剂将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分解为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和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。回答下列问题：</a:t>
            </a:r>
            <a:endParaRPr lang="zh-CN" altLang="en-US" sz="2000" b="1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26110" y="2072640"/>
            <a:ext cx="9838690" cy="3491865"/>
            <a:chOff x="986" y="3264"/>
            <a:chExt cx="15494" cy="5499"/>
          </a:xfrm>
        </p:grpSpPr>
        <p:pic>
          <p:nvPicPr>
            <p:cNvPr id="5" name="图片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6" y="3264"/>
              <a:ext cx="1247" cy="6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4" y="3299"/>
              <a:ext cx="1150" cy="5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" name="图片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33" y="3267"/>
              <a:ext cx="1239" cy="5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6" y="5733"/>
              <a:ext cx="15495" cy="303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9" y="6067"/>
              <a:ext cx="654" cy="500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626110" y="5805170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以熵的角度考自发性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18405" y="3771265"/>
            <a:ext cx="8832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+90.8  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906510" y="4437380"/>
            <a:ext cx="6203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>
                <a:solidFill>
                  <a:srgbClr val="FF0000"/>
                </a:solidFill>
                <a:sym typeface="+mn-ea"/>
              </a:rPr>
              <a:t> CD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90675" y="135890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课堂评价四：相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对能量或摩尔生成焓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3675" y="909320"/>
            <a:ext cx="11873230" cy="47078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66700" algn="l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（2020•浙江7月选考）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研究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CO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氧化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C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制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C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对资源综合利用有重要意义。相关的主要化学反应有：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Ⅰ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　 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C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6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(g)⇌C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(g)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＋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(g)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　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Δ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＝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136 kJ·mol</a:t>
            </a:r>
            <a:r>
              <a:rPr lang="en-US" altLang="zh-CN" sz="2000" b="1" baseline="30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−1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Ⅱ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　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C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6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(g)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＋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CO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(g)⇌C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(g)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＋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O(g)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＋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CO(g)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　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Δ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＝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177 kJ·mol</a:t>
            </a:r>
            <a:r>
              <a:rPr lang="en-US" altLang="zh-CN" sz="2000" b="1" baseline="30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−1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Ⅲ    C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6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(g)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＋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2CO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(g)⇌4CO(g)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＋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3H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(g)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　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Δ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3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Ⅳ    CO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(g)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＋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(g)⇌CO(g)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＋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O(g)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　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Δ</a:t>
            </a:r>
            <a:r>
              <a:rPr lang="en-US" altLang="zh-CN" sz="2000" b="1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H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＝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41 kJ·mol</a:t>
            </a:r>
            <a:r>
              <a:rPr lang="en-US" altLang="zh-CN" sz="2000" b="1" baseline="30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−1</a:t>
            </a:r>
            <a:endParaRPr lang="en-US" altLang="zh-CN" sz="2000" b="1" baseline="30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已知：298K时，相关物质的相对能量(如图1)。可根据相关物质的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相对能量计算反应或变化的ΔH(ΔH随温度变化可忽略)。例如：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H</a:t>
            </a:r>
            <a:r>
              <a:rPr lang="zh-CN" altLang="en-US" sz="2000" b="1" baseline="-25000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O(g)⇌H</a:t>
            </a:r>
            <a:r>
              <a:rPr lang="zh-CN" altLang="en-US" sz="2000" b="1" baseline="-25000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O(l)　ΔH</a:t>
            </a:r>
            <a:r>
              <a:rPr lang="zh-CN" altLang="en-US" sz="2000" b="1" baseline="-25000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＝(−286 kJ·mol</a:t>
            </a:r>
            <a:r>
              <a:rPr lang="zh-CN" altLang="en-US" sz="2000" b="1" baseline="30000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−1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)－(−242 kJ·mol</a:t>
            </a:r>
            <a:r>
              <a:rPr lang="zh-CN" altLang="en-US" sz="2000" b="1" baseline="30000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−1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)＝−44 kJ·mol</a:t>
            </a:r>
            <a:r>
              <a:rPr lang="zh-CN" altLang="en-US" sz="2000" b="1" baseline="30000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−1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请回答：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indent="266700" algn="l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(1)根据相关物质的相对能量计算ΔH</a:t>
            </a:r>
            <a:r>
              <a:rPr lang="zh-CN" alt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＝________kJ·mol</a:t>
            </a:r>
            <a:r>
              <a:rPr lang="zh-CN" altLang="en-US" sz="2000" b="1" baseline="30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−1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6510" y="1597660"/>
            <a:ext cx="3034030" cy="39274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46015" y="5126355"/>
            <a:ext cx="746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+430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5182" y="80804"/>
            <a:ext cx="3788569" cy="755908"/>
            <a:chOff x="205183" y="4745"/>
            <a:chExt cx="3788569" cy="755908"/>
          </a:xfrm>
          <a:solidFill>
            <a:srgbClr val="3399FF"/>
          </a:solidFill>
        </p:grpSpPr>
        <p:sp>
          <p:nvSpPr>
            <p:cNvPr id="20" name="TextBox 54"/>
            <p:cNvSpPr txBox="1"/>
            <p:nvPr/>
          </p:nvSpPr>
          <p:spPr>
            <a:xfrm>
              <a:off x="1933484" y="82617"/>
              <a:ext cx="2060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75000"/>
                    </a:schemeClr>
                  </a:solidFill>
                  <a:latin typeface="方正卡通简体" pitchFamily="65" charset="-122"/>
                  <a:ea typeface="方正卡通简体" pitchFamily="65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05183" y="4745"/>
              <a:ext cx="1385442" cy="755908"/>
              <a:chOff x="205183" y="0"/>
              <a:chExt cx="1385442" cy="755908"/>
            </a:xfrm>
            <a:grpFill/>
          </p:grpSpPr>
          <p:sp>
            <p:nvSpPr>
              <p:cNvPr id="22" name="等腰三角形 21"/>
              <p:cNvSpPr/>
              <p:nvPr/>
            </p:nvSpPr>
            <p:spPr bwMode="auto">
              <a:xfrm rot="10800000" flipH="1">
                <a:off x="205183" y="0"/>
                <a:ext cx="863997" cy="755908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 bwMode="auto">
              <a:xfrm rot="10800000" flipH="1">
                <a:off x="1158626" y="1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 bwMode="auto">
              <a:xfrm rot="10800000" flipV="1">
                <a:off x="897903" y="260648"/>
                <a:ext cx="431999" cy="37795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  <a:sym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590675" y="13589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课堂评价五：化学平衡常数的应用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5105" y="1052830"/>
            <a:ext cx="10960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1.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2018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年全国一卷）</a:t>
            </a:r>
            <a:r>
              <a:rPr 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F. Daniels等曾利用测压法在刚性反应器中研究了25℃时N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</a:t>
            </a:r>
            <a:r>
              <a:rPr lang="en-US" sz="2000" b="1" baseline="-25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5</a:t>
            </a:r>
            <a:r>
              <a:rPr lang="zh-CN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(g)分解反应：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100008" descr="学科网 版权所有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575" y="2565400"/>
            <a:ext cx="3606165" cy="128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09575" y="1451610"/>
            <a:ext cx="117125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其中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NO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二聚为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</a:t>
            </a:r>
            <a:r>
              <a:rPr lang="zh-CN" sz="2000" b="1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反应可以迅速达到平衡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。体系的总压强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sz="20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 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随时间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sz="20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 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的变化如下表所示（</a:t>
            </a:r>
            <a:r>
              <a:rPr lang="en-US" sz="2000" b="1" i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=∞时，N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</a:t>
            </a:r>
            <a:r>
              <a:rPr 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</a:t>
            </a:r>
            <a:r>
              <a:rPr lang="zh-CN" sz="2000" b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(g)完全分解）：</a:t>
            </a:r>
            <a:endParaRPr lang="zh-CN" altLang="en-US" sz="20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4044950" y="2661285"/>
          <a:ext cx="7555230" cy="833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9470"/>
                <a:gridCol w="839470"/>
                <a:gridCol w="839470"/>
                <a:gridCol w="839470"/>
                <a:gridCol w="839470"/>
                <a:gridCol w="839470"/>
                <a:gridCol w="839470"/>
                <a:gridCol w="839470"/>
                <a:gridCol w="839470"/>
              </a:tblGrid>
              <a:tr h="4337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i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t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/min</a:t>
                      </a:r>
                      <a:endParaRPr lang="en-US" altLang="en-US" sz="2000" b="1" i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0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40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80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160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260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1300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1700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∞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i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p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/kPa</a:t>
                      </a:r>
                      <a:endParaRPr lang="en-US" altLang="en-US" sz="2000" b="1" i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35.8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40.3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42.5.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45.9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49.2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61.2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62.3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63.1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337820" y="3950335"/>
            <a:ext cx="11366511" cy="1014730"/>
            <a:chOff x="644" y="6761"/>
            <a:chExt cx="17593" cy="1598"/>
          </a:xfrm>
        </p:grpSpPr>
        <p:sp>
          <p:nvSpPr>
            <p:cNvPr id="7" name="文本框 6"/>
            <p:cNvSpPr txBox="1"/>
            <p:nvPr/>
          </p:nvSpPr>
          <p:spPr>
            <a:xfrm>
              <a:off x="644" y="6761"/>
              <a:ext cx="17593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sz="2000" b="1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25℃时N</a:t>
              </a:r>
              <a:r>
                <a:rPr lang="en-US" sz="2000" b="1" baseline="-2500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2</a:t>
              </a:r>
              <a:r>
                <a:rPr lang="en-US" sz="2000" b="1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O</a:t>
              </a:r>
              <a:r>
                <a:rPr lang="en-US" sz="2000" b="1" baseline="-2500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4</a:t>
              </a:r>
              <a:r>
                <a:rPr lang="en-US" sz="2000" b="1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(g)           </a:t>
              </a:r>
              <a:r>
                <a:rPr lang="en-US" sz="2000" b="1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2NO</a:t>
              </a:r>
              <a:r>
                <a:rPr lang="en-US" sz="2000" b="1" baseline="-2500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2</a:t>
              </a:r>
              <a:r>
                <a:rPr lang="zh-CN" sz="2000" b="1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(g)反应的平衡常数</a:t>
              </a:r>
              <a:r>
                <a:rPr lang="en-US" sz="2000" b="1" i="1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K</a:t>
              </a:r>
              <a:r>
                <a:rPr lang="en-US" sz="2000" b="1" i="1" baseline="-2500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p</a:t>
              </a:r>
              <a:r>
                <a:rPr lang="zh-CN" sz="2000" b="1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=_______</a:t>
              </a:r>
              <a:r>
                <a:rPr lang="en-US" altLang="zh-CN" sz="2000" b="1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 </a:t>
              </a:r>
              <a:r>
                <a:rPr lang="zh-CN" sz="2000" b="1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kPa（</a:t>
              </a:r>
              <a:r>
                <a:rPr lang="en-US" sz="2000" b="1" i="1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K</a:t>
              </a:r>
              <a:r>
                <a:rPr lang="en-US" sz="2000" b="1" i="1" baseline="-25000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p</a:t>
              </a:r>
              <a:r>
                <a:rPr lang="zh-CN" sz="2000" b="1">
                  <a:solidFill>
                    <a:srgbClr val="000000"/>
                  </a:solidFill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为以分压表示的平衡常数，计算结果保留1位小数）。</a:t>
              </a:r>
              <a:endParaRPr lang="zh-CN" altLang="en-US" sz="20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pic>
          <p:nvPicPr>
            <p:cNvPr id="8" name="图片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0" y="7101"/>
              <a:ext cx="860" cy="3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文本框 9"/>
          <p:cNvSpPr txBox="1"/>
          <p:nvPr/>
        </p:nvSpPr>
        <p:spPr>
          <a:xfrm>
            <a:off x="337820" y="626439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利用总压和差量法求解各物质的分压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954395" y="4032885"/>
            <a:ext cx="72580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13.4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清新简约活动策划执行方案PPT模板"/>
  <p:tag name="KSO_WPP_MARK_KEY" val="13a798a8-98f9-4774-970a-2af70f52fe11"/>
  <p:tag name="COMMONDATA" val="eyJoZGlkIjoiNzIxNzE1OGYyYjU0N2Q1MDEwODI5YjNkZjYyZDY2Y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h_f"/>
  <p:tag name="KSO_WM_UNIT_INDEX" val="1_1_1"/>
  <p:tag name="KSO_WM_UNIT_ID" val="diagram722_3*l_h_f*1_1_1"/>
  <p:tag name="KSO_WM_UNIT_LAYERLEVEL" val="1_1_1"/>
  <p:tag name="KSO_WM_UNIT_VALUE" val="27"/>
  <p:tag name="KSO_WM_UNIT_HIGHLIGHT" val="0"/>
  <p:tag name="KSO_WM_UNIT_COMPATIBLE" val="0"/>
  <p:tag name="KSO_WM_DIAGRAM_GROUP_CODE" val="l1-1"/>
  <p:tag name="KSO_WM_UNIT_NOCLEAR" val="0"/>
  <p:tag name="KSO_WM_UNIT_DIAGRAM_ISNUMVISUAL" val="0"/>
  <p:tag name="KSO_WM_UNIT_DIAGRAM_ISREFERUNIT" val="0"/>
  <p:tag name="KSO_WM_UNIT_PRESET_TEXT" val="单击此处添加&#10;文本具体内容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h_i"/>
  <p:tag name="KSO_WM_UNIT_INDEX" val="1_1_1"/>
  <p:tag name="KSO_WM_UNIT_ID" val="diagram722_3*l_h_i*1_1_1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564,&quot;width&quot;:819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c3cfd5f-8e5d-4b3b-a117-83b8504e30d1}"/>
  <p:tag name="TABLE_ENDDRAG_ORIGIN_RECT" val="739*83"/>
  <p:tag name="TABLE_ENDDRAG_RECT" val="22*234*739*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dd1a0b4-3828-465c-8f8d-43b6ade413d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baa3281-388f-43f3-8a96-15723e510655}"/>
  <p:tag name="TABLE_ENDDRAG_ORIGIN_RECT" val="594*68"/>
  <p:tag name="TABLE_ENDDRAG_RECT" val="321*213*594*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722_3*i*0"/>
  <p:tag name="KSO_WM_TEMPLATE_CATEGORY" val="diagram"/>
  <p:tag name="KSO_WM_TEMPLATE_INDEX" val="722"/>
  <p:tag name="KSO_WM_UNIT_INDEX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722_3*i*7"/>
  <p:tag name="KSO_WM_TEMPLATE_CATEGORY" val="diagram"/>
  <p:tag name="KSO_WM_TEMPLATE_INDEX" val="722"/>
  <p:tag name="KSO_WM_UNIT_INDEX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722_3*i*14"/>
  <p:tag name="KSO_WM_TEMPLATE_CATEGORY" val="diagram"/>
  <p:tag name="KSO_WM_TEMPLATE_INDEX" val="722"/>
  <p:tag name="KSO_WM_UNIT_INDEX" val="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587"/>
  <p:tag name="KSO_WM_UNIT_TYPE" val="m_i"/>
  <p:tag name="KSO_WM_UNIT_INDEX" val="1_1"/>
  <p:tag name="KSO_WM_UNIT_ID" val="diagram587_3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LINE_FORE_SCHEMECOLOR_INDEX" val="5"/>
  <p:tag name="KSO_WM_UNIT_LINE_FILL_TYP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h_f"/>
  <p:tag name="KSO_WM_UNIT_INDEX" val="1_3_1"/>
  <p:tag name="KSO_WM_UNIT_ID" val="diagram722_3*l_h_f*1_3_1"/>
  <p:tag name="KSO_WM_UNIT_LAYERLEVEL" val="1_1_1"/>
  <p:tag name="KSO_WM_UNIT_VALUE" val="27"/>
  <p:tag name="KSO_WM_UNIT_HIGHLIGHT" val="0"/>
  <p:tag name="KSO_WM_UNIT_COMPATIBLE" val="0"/>
  <p:tag name="KSO_WM_DIAGRAM_GROUP_CODE" val="l1-1"/>
  <p:tag name="KSO_WM_UNIT_NOCLEAR" val="0"/>
  <p:tag name="KSO_WM_UNIT_DIAGRAM_ISNUMVISUAL" val="0"/>
  <p:tag name="KSO_WM_UNIT_DIAGRAM_ISREFERUNIT" val="0"/>
  <p:tag name="KSO_WM_UNIT_PRESET_TEXT" val="单击此处添加&#10;文本具体内容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h_i"/>
  <p:tag name="KSO_WM_UNIT_INDEX" val="1_3_1"/>
  <p:tag name="KSO_WM_UNIT_ID" val="diagram722_3*l_h_i*1_3_1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h_f"/>
  <p:tag name="KSO_WM_UNIT_INDEX" val="1_2_1"/>
  <p:tag name="KSO_WM_UNIT_ID" val="diagram722_3*l_h_f*1_2_1"/>
  <p:tag name="KSO_WM_UNIT_LAYERLEVEL" val="1_1_1"/>
  <p:tag name="KSO_WM_UNIT_VALUE" val="27"/>
  <p:tag name="KSO_WM_UNIT_HIGHLIGHT" val="0"/>
  <p:tag name="KSO_WM_UNIT_COMPATIBLE" val="0"/>
  <p:tag name="KSO_WM_DIAGRAM_GROUP_CODE" val="l1-1"/>
  <p:tag name="KSO_WM_UNIT_NOCLEAR" val="0"/>
  <p:tag name="KSO_WM_UNIT_DIAGRAM_ISNUMVISUAL" val="0"/>
  <p:tag name="KSO_WM_UNIT_DIAGRAM_ISREFERUNIT" val="0"/>
  <p:tag name="KSO_WM_UNIT_PRESET_TEXT" val="单击此处添加&#10;文本具体内容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h_i"/>
  <p:tag name="KSO_WM_UNIT_INDEX" val="1_2_1"/>
  <p:tag name="KSO_WM_UNIT_ID" val="diagram722_3*l_h_i*1_2_1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294A5A"/>
      </a:dk1>
      <a:lt1>
        <a:srgbClr val="7AAE39"/>
      </a:lt1>
      <a:dk2>
        <a:srgbClr val="F9C900"/>
      </a:dk2>
      <a:lt2>
        <a:srgbClr val="ED5A00"/>
      </a:lt2>
      <a:accent1>
        <a:srgbClr val="484849"/>
      </a:accent1>
      <a:accent2>
        <a:srgbClr val="FFFFFF"/>
      </a:accent2>
      <a:accent3>
        <a:srgbClr val="969696"/>
      </a:accent3>
      <a:accent4>
        <a:srgbClr val="00AAA2"/>
      </a:accent4>
      <a:accent5>
        <a:srgbClr val="7AAE39"/>
      </a:accent5>
      <a:accent6>
        <a:srgbClr val="F9C900"/>
      </a:accent6>
      <a:hlink>
        <a:srgbClr val="ED5A00"/>
      </a:hlink>
      <a:folHlink>
        <a:srgbClr val="484849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自定义 1">
      <a:dk1>
        <a:srgbClr val="294A5A"/>
      </a:dk1>
      <a:lt1>
        <a:srgbClr val="7AAE39"/>
      </a:lt1>
      <a:dk2>
        <a:srgbClr val="F9C900"/>
      </a:dk2>
      <a:lt2>
        <a:srgbClr val="ED5A00"/>
      </a:lt2>
      <a:accent1>
        <a:srgbClr val="484849"/>
      </a:accent1>
      <a:accent2>
        <a:srgbClr val="FFFFFF"/>
      </a:accent2>
      <a:accent3>
        <a:srgbClr val="969696"/>
      </a:accent3>
      <a:accent4>
        <a:srgbClr val="00AAA2"/>
      </a:accent4>
      <a:accent5>
        <a:srgbClr val="7AAE39"/>
      </a:accent5>
      <a:accent6>
        <a:srgbClr val="F9C900"/>
      </a:accent6>
      <a:hlink>
        <a:srgbClr val="ED5A00"/>
      </a:hlink>
      <a:folHlink>
        <a:srgbClr val="484849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2412</Words>
  <Application>Microsoft Office PowerPoint</Application>
  <PresentationFormat>自定义</PresentationFormat>
  <Paragraphs>211</Paragraphs>
  <Slides>20</Slides>
  <Notes>19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1_默认设计模板</vt:lpstr>
      <vt:lpstr>2_默认设计模板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蓝色清新简约活动策划执行方案PPT模板</dc:title>
  <dc:creator>Administrator</dc:creator>
  <cp:lastModifiedBy>Administrator</cp:lastModifiedBy>
  <cp:revision>1373</cp:revision>
  <cp:lastPrinted>2022-01-01T02:54:00Z</cp:lastPrinted>
  <dcterms:created xsi:type="dcterms:W3CDTF">2013-01-25T01:44:00Z</dcterms:created>
  <dcterms:modified xsi:type="dcterms:W3CDTF">2024-10-28T12:00:20Z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71E86AFC7497426AB68F74E7FF061D8F</vt:lpwstr>
  </property>
</Properties>
</file>