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6" r:id="rId5"/>
    <p:sldId id="276" r:id="rId6"/>
    <p:sldId id="265" r:id="rId7"/>
    <p:sldId id="277" r:id="rId8"/>
    <p:sldId id="278" r:id="rId9"/>
    <p:sldId id="280" r:id="rId10"/>
    <p:sldId id="259" r:id="rId11"/>
    <p:sldId id="267" r:id="rId12"/>
    <p:sldId id="268" r:id="rId13"/>
    <p:sldId id="269" r:id="rId15"/>
    <p:sldId id="279" r:id="rId16"/>
    <p:sldId id="270" r:id="rId17"/>
    <p:sldId id="262" r:id="rId18"/>
    <p:sldId id="271" r:id="rId19"/>
    <p:sldId id="274" r:id="rId20"/>
    <p:sldId id="275" r:id="rId21"/>
    <p:sldId id="260" r:id="rId22"/>
    <p:sldId id="272" r:id="rId23"/>
    <p:sldId id="273" r:id="rId24"/>
    <p:sldId id="261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3D"/>
    <a:srgbClr val="FF2D2D"/>
    <a:srgbClr val="DB2232"/>
    <a:srgbClr val="AA0000"/>
    <a:srgbClr val="000000"/>
    <a:srgbClr val="008651"/>
    <a:srgbClr val="2BBB61"/>
    <a:srgbClr val="00A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98" y="-102"/>
      </p:cViewPr>
      <p:guideLst>
        <p:guide orient="horz" pos="21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3C6200-22AE-4091-99CB-FC7C54D70F2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839D6A9-837C-443E-AC86-02F3A7BC72B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A498BDD-7B13-4808-BAE3-A103A20B1AD0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ļïḓê"/>
          <p:cNvSpPr/>
          <p:nvPr userDrawn="1"/>
        </p:nvSpPr>
        <p:spPr bwMode="auto">
          <a:xfrm>
            <a:off x="0" y="0"/>
            <a:ext cx="9144000" cy="4421188"/>
          </a:xfrm>
          <a:prstGeom prst="rect">
            <a:avLst/>
          </a:prstGeom>
          <a:solidFill>
            <a:srgbClr val="2BBB61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5" name="isľiḍè"/>
          <p:cNvGrpSpPr/>
          <p:nvPr userDrawn="1"/>
        </p:nvGrpSpPr>
        <p:grpSpPr bwMode="auto">
          <a:xfrm>
            <a:off x="1635125" y="1277938"/>
            <a:ext cx="5594350" cy="3143250"/>
            <a:chOff x="0" y="0"/>
            <a:chExt cx="7048" cy="3960"/>
          </a:xfrm>
        </p:grpSpPr>
        <p:sp>
          <p:nvSpPr>
            <p:cNvPr id="6" name="iṥľïḓe"/>
            <p:cNvSpPr/>
            <p:nvPr/>
          </p:nvSpPr>
          <p:spPr bwMode="auto">
            <a:xfrm>
              <a:off x="2620" y="2648"/>
              <a:ext cx="906" cy="862"/>
            </a:xfrm>
            <a:custGeom>
              <a:avLst/>
              <a:gdLst/>
              <a:ahLst/>
              <a:cxnLst/>
              <a:rect l="0" t="0" r="r" b="b"/>
              <a:pathLst>
                <a:path w="20897" h="21600">
                  <a:moveTo>
                    <a:pt x="134" y="12228"/>
                  </a:moveTo>
                  <a:cubicBezTo>
                    <a:pt x="-591" y="8124"/>
                    <a:pt x="1868" y="7177"/>
                    <a:pt x="1868" y="7177"/>
                  </a:cubicBezTo>
                  <a:cubicBezTo>
                    <a:pt x="1868" y="7177"/>
                    <a:pt x="2735" y="0"/>
                    <a:pt x="10369" y="0"/>
                  </a:cubicBezTo>
                  <a:cubicBezTo>
                    <a:pt x="18002" y="0"/>
                    <a:pt x="18580" y="7111"/>
                    <a:pt x="18580" y="7111"/>
                  </a:cubicBezTo>
                  <a:cubicBezTo>
                    <a:pt x="18580" y="7111"/>
                    <a:pt x="21009" y="8042"/>
                    <a:pt x="20894" y="11431"/>
                  </a:cubicBezTo>
                  <a:cubicBezTo>
                    <a:pt x="20894" y="16881"/>
                    <a:pt x="17712" y="17679"/>
                    <a:pt x="17712" y="17679"/>
                  </a:cubicBezTo>
                  <a:cubicBezTo>
                    <a:pt x="15920" y="17679"/>
                    <a:pt x="15804" y="16017"/>
                    <a:pt x="15804" y="16017"/>
                  </a:cubicBezTo>
                  <a:cubicBezTo>
                    <a:pt x="15804" y="16017"/>
                    <a:pt x="15804" y="10900"/>
                    <a:pt x="15804" y="9238"/>
                  </a:cubicBezTo>
                  <a:cubicBezTo>
                    <a:pt x="15804" y="7576"/>
                    <a:pt x="17582" y="7332"/>
                    <a:pt x="17582" y="7332"/>
                  </a:cubicBezTo>
                  <a:cubicBezTo>
                    <a:pt x="17582" y="5805"/>
                    <a:pt x="14590" y="822"/>
                    <a:pt x="10369" y="822"/>
                  </a:cubicBezTo>
                  <a:cubicBezTo>
                    <a:pt x="6147" y="822"/>
                    <a:pt x="3319" y="5716"/>
                    <a:pt x="3260" y="7376"/>
                  </a:cubicBezTo>
                  <a:cubicBezTo>
                    <a:pt x="4778" y="7069"/>
                    <a:pt x="4991" y="8641"/>
                    <a:pt x="4991" y="8641"/>
                  </a:cubicBezTo>
                  <a:cubicBezTo>
                    <a:pt x="4991" y="8641"/>
                    <a:pt x="4991" y="12095"/>
                    <a:pt x="4991" y="14090"/>
                  </a:cubicBezTo>
                  <a:cubicBezTo>
                    <a:pt x="4991" y="16084"/>
                    <a:pt x="4644" y="16682"/>
                    <a:pt x="3835" y="16814"/>
                  </a:cubicBezTo>
                  <a:cubicBezTo>
                    <a:pt x="4110" y="18259"/>
                    <a:pt x="6227" y="19045"/>
                    <a:pt x="6227" y="19045"/>
                  </a:cubicBezTo>
                  <a:lnTo>
                    <a:pt x="7039" y="19260"/>
                  </a:lnTo>
                  <a:cubicBezTo>
                    <a:pt x="7240" y="18538"/>
                    <a:pt x="7823" y="18011"/>
                    <a:pt x="8518" y="18011"/>
                  </a:cubicBezTo>
                  <a:cubicBezTo>
                    <a:pt x="9381" y="18011"/>
                    <a:pt x="10080" y="18814"/>
                    <a:pt x="10080" y="19805"/>
                  </a:cubicBezTo>
                  <a:cubicBezTo>
                    <a:pt x="10080" y="20797"/>
                    <a:pt x="9381" y="21600"/>
                    <a:pt x="8518" y="21600"/>
                  </a:cubicBezTo>
                  <a:cubicBezTo>
                    <a:pt x="7882" y="21600"/>
                    <a:pt x="6991" y="21120"/>
                    <a:pt x="7040" y="19962"/>
                  </a:cubicBezTo>
                  <a:lnTo>
                    <a:pt x="7008" y="19867"/>
                  </a:lnTo>
                  <a:cubicBezTo>
                    <a:pt x="5233" y="19736"/>
                    <a:pt x="3559" y="18094"/>
                    <a:pt x="3120" y="17014"/>
                  </a:cubicBezTo>
                  <a:cubicBezTo>
                    <a:pt x="3120" y="17014"/>
                    <a:pt x="1030" y="17301"/>
                    <a:pt x="134" y="12228"/>
                  </a:cubicBezTo>
                  <a:close/>
                  <a:moveTo>
                    <a:pt x="134" y="12228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7" name="išļiḓe"/>
            <p:cNvGrpSpPr/>
            <p:nvPr/>
          </p:nvGrpSpPr>
          <p:grpSpPr bwMode="auto">
            <a:xfrm>
              <a:off x="0" y="0"/>
              <a:ext cx="7048" cy="3960"/>
              <a:chOff x="0" y="0"/>
              <a:chExt cx="7048" cy="3960"/>
            </a:xfrm>
          </p:grpSpPr>
          <p:sp>
            <p:nvSpPr>
              <p:cNvPr id="12" name="ïṥľiḑe"/>
              <p:cNvSpPr/>
              <p:nvPr/>
            </p:nvSpPr>
            <p:spPr bwMode="auto">
              <a:xfrm>
                <a:off x="0" y="0"/>
                <a:ext cx="7048" cy="39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434" y="10484"/>
                    </a:moveTo>
                    <a:cubicBezTo>
                      <a:pt x="1893" y="10484"/>
                      <a:pt x="639" y="12721"/>
                      <a:pt x="639" y="15471"/>
                    </a:cubicBezTo>
                    <a:cubicBezTo>
                      <a:pt x="639" y="18223"/>
                      <a:pt x="1893" y="20461"/>
                      <a:pt x="3434" y="20461"/>
                    </a:cubicBezTo>
                    <a:lnTo>
                      <a:pt x="17456" y="20461"/>
                    </a:lnTo>
                    <a:cubicBezTo>
                      <a:pt x="19389" y="20461"/>
                      <a:pt x="20962" y="17656"/>
                      <a:pt x="20962" y="14207"/>
                    </a:cubicBezTo>
                    <a:cubicBezTo>
                      <a:pt x="20962" y="10762"/>
                      <a:pt x="19389" y="7960"/>
                      <a:pt x="17456" y="7960"/>
                    </a:cubicBezTo>
                    <a:cubicBezTo>
                      <a:pt x="17314" y="7960"/>
                      <a:pt x="17162" y="7980"/>
                      <a:pt x="16978" y="8025"/>
                    </a:cubicBezTo>
                    <a:cubicBezTo>
                      <a:pt x="16886" y="8047"/>
                      <a:pt x="16794" y="7997"/>
                      <a:pt x="16725" y="7889"/>
                    </a:cubicBezTo>
                    <a:cubicBezTo>
                      <a:pt x="16655" y="7781"/>
                      <a:pt x="16616" y="7625"/>
                      <a:pt x="16616" y="7461"/>
                    </a:cubicBezTo>
                    <a:cubicBezTo>
                      <a:pt x="16616" y="7423"/>
                      <a:pt x="16617" y="7392"/>
                      <a:pt x="16618" y="7372"/>
                    </a:cubicBezTo>
                    <a:cubicBezTo>
                      <a:pt x="16613" y="3933"/>
                      <a:pt x="15042" y="1139"/>
                      <a:pt x="13113" y="1139"/>
                    </a:cubicBezTo>
                    <a:cubicBezTo>
                      <a:pt x="11481" y="1139"/>
                      <a:pt x="10042" y="3203"/>
                      <a:pt x="9691" y="6047"/>
                    </a:cubicBezTo>
                    <a:cubicBezTo>
                      <a:pt x="9667" y="6237"/>
                      <a:pt x="9591" y="6393"/>
                      <a:pt x="9489" y="6460"/>
                    </a:cubicBezTo>
                    <a:cubicBezTo>
                      <a:pt x="9386" y="6526"/>
                      <a:pt x="9272" y="6495"/>
                      <a:pt x="9185" y="6377"/>
                    </a:cubicBezTo>
                    <a:cubicBezTo>
                      <a:pt x="8694" y="5708"/>
                      <a:pt x="8110" y="5355"/>
                      <a:pt x="7496" y="5355"/>
                    </a:cubicBezTo>
                    <a:cubicBezTo>
                      <a:pt x="5975" y="5355"/>
                      <a:pt x="4748" y="7481"/>
                      <a:pt x="4703" y="10197"/>
                    </a:cubicBezTo>
                    <a:cubicBezTo>
                      <a:pt x="4700" y="10375"/>
                      <a:pt x="4650" y="10541"/>
                      <a:pt x="4568" y="10645"/>
                    </a:cubicBezTo>
                    <a:cubicBezTo>
                      <a:pt x="4486" y="10748"/>
                      <a:pt x="4382" y="10776"/>
                      <a:pt x="4286" y="10722"/>
                    </a:cubicBezTo>
                    <a:cubicBezTo>
                      <a:pt x="4010" y="10564"/>
                      <a:pt x="3723" y="10484"/>
                      <a:pt x="3434" y="10484"/>
                    </a:cubicBezTo>
                    <a:close/>
                    <a:moveTo>
                      <a:pt x="17456" y="21600"/>
                    </a:moveTo>
                    <a:lnTo>
                      <a:pt x="3434" y="21600"/>
                    </a:lnTo>
                    <a:cubicBezTo>
                      <a:pt x="1540" y="21600"/>
                      <a:pt x="0" y="18851"/>
                      <a:pt x="0" y="15471"/>
                    </a:cubicBezTo>
                    <a:cubicBezTo>
                      <a:pt x="0" y="12093"/>
                      <a:pt x="1540" y="9345"/>
                      <a:pt x="3434" y="9345"/>
                    </a:cubicBezTo>
                    <a:cubicBezTo>
                      <a:pt x="3658" y="9345"/>
                      <a:pt x="3880" y="9384"/>
                      <a:pt x="4099" y="9461"/>
                    </a:cubicBezTo>
                    <a:cubicBezTo>
                      <a:pt x="4206" y="8130"/>
                      <a:pt x="4555" y="6903"/>
                      <a:pt x="5102" y="5952"/>
                    </a:cubicBezTo>
                    <a:cubicBezTo>
                      <a:pt x="5745" y="4832"/>
                      <a:pt x="6596" y="4216"/>
                      <a:pt x="7496" y="4216"/>
                    </a:cubicBezTo>
                    <a:cubicBezTo>
                      <a:pt x="8097" y="4216"/>
                      <a:pt x="8675" y="4491"/>
                      <a:pt x="9190" y="5018"/>
                    </a:cubicBezTo>
                    <a:cubicBezTo>
                      <a:pt x="9440" y="3711"/>
                      <a:pt x="9894" y="2538"/>
                      <a:pt x="10499" y="1658"/>
                    </a:cubicBezTo>
                    <a:cubicBezTo>
                      <a:pt x="11235" y="589"/>
                      <a:pt x="12163" y="0"/>
                      <a:pt x="13113" y="0"/>
                    </a:cubicBezTo>
                    <a:cubicBezTo>
                      <a:pt x="15293" y="0"/>
                      <a:pt x="17085" y="3017"/>
                      <a:pt x="17245" y="6833"/>
                    </a:cubicBezTo>
                    <a:cubicBezTo>
                      <a:pt x="17318" y="6825"/>
                      <a:pt x="17388" y="6821"/>
                      <a:pt x="17456" y="6821"/>
                    </a:cubicBezTo>
                    <a:cubicBezTo>
                      <a:pt x="19741" y="6821"/>
                      <a:pt x="21600" y="10135"/>
                      <a:pt x="21600" y="14207"/>
                    </a:cubicBezTo>
                    <a:cubicBezTo>
                      <a:pt x="21600" y="18284"/>
                      <a:pt x="19741" y="21600"/>
                      <a:pt x="17456" y="21600"/>
                    </a:cubicBezTo>
                    <a:close/>
                    <a:moveTo>
                      <a:pt x="17456" y="21600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13" name="îşļíḑe"/>
              <p:cNvGrpSpPr/>
              <p:nvPr/>
            </p:nvGrpSpPr>
            <p:grpSpPr bwMode="auto">
              <a:xfrm>
                <a:off x="2672" y="1617"/>
                <a:ext cx="1203" cy="889"/>
                <a:chOff x="0" y="0"/>
                <a:chExt cx="1203" cy="889"/>
              </a:xfrm>
            </p:grpSpPr>
            <p:sp>
              <p:nvSpPr>
                <p:cNvPr id="37" name="íṧḷïḑe"/>
                <p:cNvSpPr/>
                <p:nvPr/>
              </p:nvSpPr>
              <p:spPr bwMode="auto">
                <a:xfrm>
                  <a:off x="670" y="1"/>
                  <a:ext cx="542" cy="53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220" h="21401">
                      <a:moveTo>
                        <a:pt x="7221" y="9354"/>
                      </a:moveTo>
                      <a:cubicBezTo>
                        <a:pt x="7968" y="7474"/>
                        <a:pt x="10089" y="6557"/>
                        <a:pt x="11961" y="7310"/>
                      </a:cubicBezTo>
                      <a:cubicBezTo>
                        <a:pt x="13830" y="8062"/>
                        <a:pt x="14740" y="10198"/>
                        <a:pt x="13992" y="12078"/>
                      </a:cubicBezTo>
                      <a:cubicBezTo>
                        <a:pt x="13245" y="13959"/>
                        <a:pt x="11121" y="14873"/>
                        <a:pt x="9253" y="14122"/>
                      </a:cubicBezTo>
                      <a:cubicBezTo>
                        <a:pt x="7381" y="13369"/>
                        <a:pt x="6474" y="11235"/>
                        <a:pt x="7221" y="9354"/>
                      </a:cubicBezTo>
                      <a:close/>
                      <a:moveTo>
                        <a:pt x="16" y="7854"/>
                      </a:moveTo>
                      <a:cubicBezTo>
                        <a:pt x="16" y="7854"/>
                        <a:pt x="-143" y="8219"/>
                        <a:pt x="536" y="8520"/>
                      </a:cubicBezTo>
                      <a:lnTo>
                        <a:pt x="2237" y="9499"/>
                      </a:lnTo>
                      <a:cubicBezTo>
                        <a:pt x="2237" y="9499"/>
                        <a:pt x="2742" y="9769"/>
                        <a:pt x="2792" y="10552"/>
                      </a:cubicBezTo>
                      <a:cubicBezTo>
                        <a:pt x="2792" y="10552"/>
                        <a:pt x="2978" y="11523"/>
                        <a:pt x="2611" y="11806"/>
                      </a:cubicBezTo>
                      <a:lnTo>
                        <a:pt x="354" y="13334"/>
                      </a:lnTo>
                      <a:cubicBezTo>
                        <a:pt x="354" y="13334"/>
                        <a:pt x="-85" y="13533"/>
                        <a:pt x="74" y="14105"/>
                      </a:cubicBezTo>
                      <a:lnTo>
                        <a:pt x="1005" y="16181"/>
                      </a:lnTo>
                      <a:cubicBezTo>
                        <a:pt x="1005" y="16181"/>
                        <a:pt x="1382" y="16641"/>
                        <a:pt x="1834" y="16407"/>
                      </a:cubicBezTo>
                      <a:lnTo>
                        <a:pt x="3675" y="15863"/>
                      </a:lnTo>
                      <a:cubicBezTo>
                        <a:pt x="3675" y="15863"/>
                        <a:pt x="4409" y="15556"/>
                        <a:pt x="5074" y="16293"/>
                      </a:cubicBezTo>
                      <a:cubicBezTo>
                        <a:pt x="5074" y="16293"/>
                        <a:pt x="5844" y="16936"/>
                        <a:pt x="5712" y="17566"/>
                      </a:cubicBezTo>
                      <a:lnTo>
                        <a:pt x="5149" y="19856"/>
                      </a:lnTo>
                      <a:cubicBezTo>
                        <a:pt x="5149" y="19856"/>
                        <a:pt x="4941" y="20377"/>
                        <a:pt x="5617" y="20622"/>
                      </a:cubicBezTo>
                      <a:lnTo>
                        <a:pt x="7511" y="21384"/>
                      </a:lnTo>
                      <a:cubicBezTo>
                        <a:pt x="7511" y="21384"/>
                        <a:pt x="8125" y="21510"/>
                        <a:pt x="8344" y="21062"/>
                      </a:cubicBezTo>
                      <a:lnTo>
                        <a:pt x="9366" y="19197"/>
                      </a:lnTo>
                      <a:cubicBezTo>
                        <a:pt x="9366" y="19197"/>
                        <a:pt x="9567" y="18620"/>
                        <a:pt x="10384" y="18575"/>
                      </a:cubicBezTo>
                      <a:cubicBezTo>
                        <a:pt x="10384" y="18575"/>
                        <a:pt x="11476" y="18305"/>
                        <a:pt x="11914" y="19016"/>
                      </a:cubicBezTo>
                      <a:lnTo>
                        <a:pt x="13125" y="20990"/>
                      </a:lnTo>
                      <a:cubicBezTo>
                        <a:pt x="13125" y="20990"/>
                        <a:pt x="13308" y="21467"/>
                        <a:pt x="14059" y="21286"/>
                      </a:cubicBezTo>
                      <a:lnTo>
                        <a:pt x="15843" y="20516"/>
                      </a:lnTo>
                      <a:cubicBezTo>
                        <a:pt x="15843" y="20516"/>
                        <a:pt x="16456" y="20214"/>
                        <a:pt x="16207" y="19565"/>
                      </a:cubicBezTo>
                      <a:lnTo>
                        <a:pt x="15652" y="17480"/>
                      </a:lnTo>
                      <a:cubicBezTo>
                        <a:pt x="15652" y="17480"/>
                        <a:pt x="15453" y="16944"/>
                        <a:pt x="16136" y="16294"/>
                      </a:cubicBezTo>
                      <a:cubicBezTo>
                        <a:pt x="16136" y="16294"/>
                        <a:pt x="16781" y="15443"/>
                        <a:pt x="17509" y="15655"/>
                      </a:cubicBezTo>
                      <a:lnTo>
                        <a:pt x="19586" y="16156"/>
                      </a:lnTo>
                      <a:cubicBezTo>
                        <a:pt x="19586" y="16156"/>
                        <a:pt x="20199" y="16389"/>
                        <a:pt x="20463" y="15759"/>
                      </a:cubicBezTo>
                      <a:lnTo>
                        <a:pt x="21152" y="13959"/>
                      </a:lnTo>
                      <a:cubicBezTo>
                        <a:pt x="21152" y="13959"/>
                        <a:pt x="21457" y="13293"/>
                        <a:pt x="20778" y="12926"/>
                      </a:cubicBezTo>
                      <a:lnTo>
                        <a:pt x="18801" y="11902"/>
                      </a:lnTo>
                      <a:cubicBezTo>
                        <a:pt x="18801" y="11902"/>
                        <a:pt x="18292" y="11376"/>
                        <a:pt x="18319" y="10704"/>
                      </a:cubicBezTo>
                      <a:cubicBezTo>
                        <a:pt x="18319" y="10704"/>
                        <a:pt x="18299" y="9652"/>
                        <a:pt x="18902" y="9372"/>
                      </a:cubicBezTo>
                      <a:lnTo>
                        <a:pt x="20739" y="8216"/>
                      </a:lnTo>
                      <a:cubicBezTo>
                        <a:pt x="20739" y="8216"/>
                        <a:pt x="21262" y="7864"/>
                        <a:pt x="21091" y="7372"/>
                      </a:cubicBezTo>
                      <a:lnTo>
                        <a:pt x="20125" y="5225"/>
                      </a:lnTo>
                      <a:cubicBezTo>
                        <a:pt x="20125" y="5225"/>
                        <a:pt x="19812" y="4871"/>
                        <a:pt x="19452" y="5025"/>
                      </a:cubicBezTo>
                      <a:lnTo>
                        <a:pt x="17026" y="5720"/>
                      </a:lnTo>
                      <a:cubicBezTo>
                        <a:pt x="17026" y="5720"/>
                        <a:pt x="16281" y="5653"/>
                        <a:pt x="15831" y="4976"/>
                      </a:cubicBezTo>
                      <a:cubicBezTo>
                        <a:pt x="15831" y="4976"/>
                        <a:pt x="15301" y="4334"/>
                        <a:pt x="15305" y="4055"/>
                      </a:cubicBezTo>
                      <a:cubicBezTo>
                        <a:pt x="15305" y="4055"/>
                        <a:pt x="15907" y="1671"/>
                        <a:pt x="15941" y="1551"/>
                      </a:cubicBezTo>
                      <a:cubicBezTo>
                        <a:pt x="15941" y="1551"/>
                        <a:pt x="16115" y="1046"/>
                        <a:pt x="15638" y="840"/>
                      </a:cubicBezTo>
                      <a:lnTo>
                        <a:pt x="13623" y="16"/>
                      </a:lnTo>
                      <a:cubicBezTo>
                        <a:pt x="13623" y="16"/>
                        <a:pt x="13158" y="-90"/>
                        <a:pt x="12976" y="238"/>
                      </a:cubicBezTo>
                      <a:lnTo>
                        <a:pt x="11589" y="2654"/>
                      </a:lnTo>
                      <a:cubicBezTo>
                        <a:pt x="11589" y="2654"/>
                        <a:pt x="11020" y="3013"/>
                        <a:pt x="10436" y="2940"/>
                      </a:cubicBezTo>
                      <a:cubicBezTo>
                        <a:pt x="10436" y="2940"/>
                        <a:pt x="9432" y="2790"/>
                        <a:pt x="9204" y="2457"/>
                      </a:cubicBezTo>
                      <a:lnTo>
                        <a:pt x="8028" y="524"/>
                      </a:lnTo>
                      <a:cubicBezTo>
                        <a:pt x="8028" y="524"/>
                        <a:pt x="7739" y="-87"/>
                        <a:pt x="7174" y="128"/>
                      </a:cubicBezTo>
                      <a:lnTo>
                        <a:pt x="5170" y="983"/>
                      </a:lnTo>
                      <a:cubicBezTo>
                        <a:pt x="5170" y="983"/>
                        <a:pt x="4766" y="1167"/>
                        <a:pt x="4889" y="1660"/>
                      </a:cubicBezTo>
                      <a:lnTo>
                        <a:pt x="5543" y="4064"/>
                      </a:lnTo>
                      <a:cubicBezTo>
                        <a:pt x="5543" y="4064"/>
                        <a:pt x="5806" y="4774"/>
                        <a:pt x="4817" y="5487"/>
                      </a:cubicBezTo>
                      <a:cubicBezTo>
                        <a:pt x="4817" y="5487"/>
                        <a:pt x="4223" y="6146"/>
                        <a:pt x="3267" y="5868"/>
                      </a:cubicBezTo>
                      <a:cubicBezTo>
                        <a:pt x="2314" y="5591"/>
                        <a:pt x="1443" y="5401"/>
                        <a:pt x="1443" y="5401"/>
                      </a:cubicBezTo>
                      <a:cubicBezTo>
                        <a:pt x="1443" y="5401"/>
                        <a:pt x="941" y="5227"/>
                        <a:pt x="722" y="5741"/>
                      </a:cubicBezTo>
                      <a:cubicBezTo>
                        <a:pt x="504" y="6256"/>
                        <a:pt x="16" y="7854"/>
                        <a:pt x="16" y="7854"/>
                      </a:cubicBezTo>
                      <a:close/>
                      <a:moveTo>
                        <a:pt x="16" y="7854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8" name="íṧľíḍe"/>
                <p:cNvSpPr/>
                <p:nvPr/>
              </p:nvSpPr>
              <p:spPr bwMode="auto">
                <a:xfrm>
                  <a:off x="0" y="117"/>
                  <a:ext cx="774" cy="77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6" h="21562">
                      <a:moveTo>
                        <a:pt x="6714" y="10868"/>
                      </a:moveTo>
                      <a:cubicBezTo>
                        <a:pt x="6662" y="8613"/>
                        <a:pt x="8448" y="6742"/>
                        <a:pt x="10703" y="6691"/>
                      </a:cubicBezTo>
                      <a:cubicBezTo>
                        <a:pt x="12958" y="6638"/>
                        <a:pt x="14828" y="8426"/>
                        <a:pt x="14879" y="10682"/>
                      </a:cubicBezTo>
                      <a:cubicBezTo>
                        <a:pt x="14931" y="12938"/>
                        <a:pt x="13145" y="14808"/>
                        <a:pt x="10890" y="14860"/>
                      </a:cubicBezTo>
                      <a:cubicBezTo>
                        <a:pt x="8634" y="14912"/>
                        <a:pt x="6765" y="13124"/>
                        <a:pt x="6714" y="10868"/>
                      </a:cubicBezTo>
                      <a:close/>
                      <a:moveTo>
                        <a:pt x="170" y="12283"/>
                      </a:moveTo>
                      <a:cubicBezTo>
                        <a:pt x="170" y="12283"/>
                        <a:pt x="167" y="12671"/>
                        <a:pt x="893" y="12678"/>
                      </a:cubicBezTo>
                      <a:lnTo>
                        <a:pt x="2798" y="12901"/>
                      </a:lnTo>
                      <a:cubicBezTo>
                        <a:pt x="2798" y="12901"/>
                        <a:pt x="3356" y="12949"/>
                        <a:pt x="3698" y="13631"/>
                      </a:cubicBezTo>
                      <a:cubicBezTo>
                        <a:pt x="3698" y="13631"/>
                        <a:pt x="4237" y="14429"/>
                        <a:pt x="4016" y="14823"/>
                      </a:cubicBezTo>
                      <a:lnTo>
                        <a:pt x="2566" y="17058"/>
                      </a:lnTo>
                      <a:cubicBezTo>
                        <a:pt x="2566" y="17058"/>
                        <a:pt x="2247" y="17405"/>
                        <a:pt x="2608" y="17857"/>
                      </a:cubicBezTo>
                      <a:lnTo>
                        <a:pt x="4240" y="19357"/>
                      </a:lnTo>
                      <a:cubicBezTo>
                        <a:pt x="4240" y="19357"/>
                        <a:pt x="4755" y="19624"/>
                        <a:pt x="5073" y="19241"/>
                      </a:cubicBezTo>
                      <a:lnTo>
                        <a:pt x="6521" y="18046"/>
                      </a:lnTo>
                      <a:cubicBezTo>
                        <a:pt x="6521" y="18046"/>
                        <a:pt x="7066" y="17489"/>
                        <a:pt x="7946" y="17893"/>
                      </a:cubicBezTo>
                      <a:cubicBezTo>
                        <a:pt x="7946" y="17893"/>
                        <a:pt x="8884" y="18174"/>
                        <a:pt x="9007" y="18788"/>
                      </a:cubicBezTo>
                      <a:lnTo>
                        <a:pt x="9374" y="21057"/>
                      </a:lnTo>
                      <a:cubicBezTo>
                        <a:pt x="9374" y="21057"/>
                        <a:pt x="9386" y="21600"/>
                        <a:pt x="10087" y="21560"/>
                      </a:cubicBezTo>
                      <a:lnTo>
                        <a:pt x="12082" y="21515"/>
                      </a:lnTo>
                      <a:cubicBezTo>
                        <a:pt x="12082" y="21515"/>
                        <a:pt x="12686" y="21391"/>
                        <a:pt x="12710" y="20907"/>
                      </a:cubicBezTo>
                      <a:lnTo>
                        <a:pt x="12917" y="18845"/>
                      </a:lnTo>
                      <a:cubicBezTo>
                        <a:pt x="12917" y="18845"/>
                        <a:pt x="12880" y="18252"/>
                        <a:pt x="13598" y="17897"/>
                      </a:cubicBezTo>
                      <a:cubicBezTo>
                        <a:pt x="13598" y="17897"/>
                        <a:pt x="14478" y="17235"/>
                        <a:pt x="15142" y="17704"/>
                      </a:cubicBezTo>
                      <a:lnTo>
                        <a:pt x="16987" y="19005"/>
                      </a:lnTo>
                      <a:cubicBezTo>
                        <a:pt x="16987" y="19005"/>
                        <a:pt x="17334" y="19361"/>
                        <a:pt x="17941" y="18910"/>
                      </a:cubicBezTo>
                      <a:lnTo>
                        <a:pt x="19252" y="17537"/>
                      </a:lnTo>
                      <a:cubicBezTo>
                        <a:pt x="19252" y="17537"/>
                        <a:pt x="19689" y="17030"/>
                        <a:pt x="19218" y="16544"/>
                      </a:cubicBezTo>
                      <a:lnTo>
                        <a:pt x="17922" y="14892"/>
                      </a:lnTo>
                      <a:cubicBezTo>
                        <a:pt x="17922" y="14892"/>
                        <a:pt x="17537" y="14489"/>
                        <a:pt x="17905" y="13645"/>
                      </a:cubicBezTo>
                      <a:cubicBezTo>
                        <a:pt x="17905" y="13645"/>
                        <a:pt x="18161" y="12634"/>
                        <a:pt x="18897" y="12544"/>
                      </a:cubicBezTo>
                      <a:lnTo>
                        <a:pt x="20958" y="12194"/>
                      </a:lnTo>
                      <a:cubicBezTo>
                        <a:pt x="20958" y="12194"/>
                        <a:pt x="21599" y="12168"/>
                        <a:pt x="21596" y="11502"/>
                      </a:cubicBezTo>
                      <a:lnTo>
                        <a:pt x="21528" y="9627"/>
                      </a:lnTo>
                      <a:cubicBezTo>
                        <a:pt x="21528" y="9627"/>
                        <a:pt x="21548" y="8912"/>
                        <a:pt x="20796" y="8844"/>
                      </a:cubicBezTo>
                      <a:lnTo>
                        <a:pt x="18628" y="8688"/>
                      </a:lnTo>
                      <a:cubicBezTo>
                        <a:pt x="18628" y="8688"/>
                        <a:pt x="17967" y="8413"/>
                        <a:pt x="17736" y="7801"/>
                      </a:cubicBezTo>
                      <a:cubicBezTo>
                        <a:pt x="17736" y="7801"/>
                        <a:pt x="17316" y="6867"/>
                        <a:pt x="17752" y="6384"/>
                      </a:cubicBezTo>
                      <a:lnTo>
                        <a:pt x="18963" y="4643"/>
                      </a:lnTo>
                      <a:cubicBezTo>
                        <a:pt x="18963" y="4643"/>
                        <a:pt x="19301" y="4127"/>
                        <a:pt x="18958" y="3753"/>
                      </a:cubicBezTo>
                      <a:lnTo>
                        <a:pt x="17270" y="2201"/>
                      </a:lnTo>
                      <a:cubicBezTo>
                        <a:pt x="17270" y="2201"/>
                        <a:pt x="16852" y="2004"/>
                        <a:pt x="16588" y="2281"/>
                      </a:cubicBezTo>
                      <a:lnTo>
                        <a:pt x="14669" y="3835"/>
                      </a:lnTo>
                      <a:cubicBezTo>
                        <a:pt x="14669" y="3835"/>
                        <a:pt x="13972" y="4062"/>
                        <a:pt x="13308" y="3629"/>
                      </a:cubicBezTo>
                      <a:cubicBezTo>
                        <a:pt x="13308" y="3629"/>
                        <a:pt x="12586" y="3258"/>
                        <a:pt x="12483" y="3006"/>
                      </a:cubicBezTo>
                      <a:cubicBezTo>
                        <a:pt x="12483" y="3006"/>
                        <a:pt x="12115" y="641"/>
                        <a:pt x="12099" y="520"/>
                      </a:cubicBezTo>
                      <a:cubicBezTo>
                        <a:pt x="12099" y="520"/>
                        <a:pt x="12064" y="1"/>
                        <a:pt x="11555" y="0"/>
                      </a:cubicBezTo>
                      <a:lnTo>
                        <a:pt x="9427" y="38"/>
                      </a:lnTo>
                      <a:cubicBezTo>
                        <a:pt x="9427" y="38"/>
                        <a:pt x="8969" y="119"/>
                        <a:pt x="8928" y="484"/>
                      </a:cubicBezTo>
                      <a:lnTo>
                        <a:pt x="8602" y="3179"/>
                      </a:lnTo>
                      <a:cubicBezTo>
                        <a:pt x="8602" y="3179"/>
                        <a:pt x="8228" y="3721"/>
                        <a:pt x="7675" y="3878"/>
                      </a:cubicBezTo>
                      <a:cubicBezTo>
                        <a:pt x="7675" y="3878"/>
                        <a:pt x="6712" y="4130"/>
                        <a:pt x="6381" y="3920"/>
                      </a:cubicBezTo>
                      <a:lnTo>
                        <a:pt x="4585" y="2641"/>
                      </a:lnTo>
                      <a:cubicBezTo>
                        <a:pt x="4585" y="2641"/>
                        <a:pt x="4091" y="2204"/>
                        <a:pt x="3665" y="2614"/>
                      </a:cubicBezTo>
                      <a:lnTo>
                        <a:pt x="2187" y="4149"/>
                      </a:lnTo>
                      <a:cubicBezTo>
                        <a:pt x="2187" y="4149"/>
                        <a:pt x="1892" y="4471"/>
                        <a:pt x="2192" y="4864"/>
                      </a:cubicBezTo>
                      <a:lnTo>
                        <a:pt x="3699" y="6766"/>
                      </a:lnTo>
                      <a:cubicBezTo>
                        <a:pt x="3699" y="6766"/>
                        <a:pt x="4207" y="7300"/>
                        <a:pt x="3589" y="8318"/>
                      </a:cubicBezTo>
                      <a:cubicBezTo>
                        <a:pt x="3589" y="8318"/>
                        <a:pt x="3305" y="9136"/>
                        <a:pt x="2339" y="9254"/>
                      </a:cubicBezTo>
                      <a:cubicBezTo>
                        <a:pt x="1374" y="9374"/>
                        <a:pt x="519" y="9539"/>
                        <a:pt x="519" y="9539"/>
                      </a:cubicBezTo>
                      <a:cubicBezTo>
                        <a:pt x="519" y="9539"/>
                        <a:pt x="-1" y="9574"/>
                        <a:pt x="0" y="10120"/>
                      </a:cubicBezTo>
                      <a:cubicBezTo>
                        <a:pt x="0" y="10665"/>
                        <a:pt x="170" y="12283"/>
                        <a:pt x="170" y="12283"/>
                      </a:cubicBezTo>
                      <a:close/>
                      <a:moveTo>
                        <a:pt x="170" y="12283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4" name="işlíḑé"/>
              <p:cNvSpPr/>
              <p:nvPr/>
            </p:nvSpPr>
            <p:spPr bwMode="auto">
              <a:xfrm>
                <a:off x="3258" y="1044"/>
                <a:ext cx="532" cy="416"/>
              </a:xfrm>
              <a:custGeom>
                <a:avLst/>
                <a:gdLst/>
                <a:ahLst/>
                <a:cxnLst/>
                <a:rect l="0" t="0" r="r" b="b"/>
                <a:pathLst>
                  <a:path w="21144" h="21334">
                    <a:moveTo>
                      <a:pt x="10347" y="11187"/>
                    </a:moveTo>
                    <a:cubicBezTo>
                      <a:pt x="10058" y="10978"/>
                      <a:pt x="9855" y="10582"/>
                      <a:pt x="9730" y="9980"/>
                    </a:cubicBezTo>
                    <a:cubicBezTo>
                      <a:pt x="10138" y="9957"/>
                      <a:pt x="10480" y="10038"/>
                      <a:pt x="10744" y="10229"/>
                    </a:cubicBezTo>
                    <a:cubicBezTo>
                      <a:pt x="11054" y="10453"/>
                      <a:pt x="11271" y="10832"/>
                      <a:pt x="11406" y="11375"/>
                    </a:cubicBezTo>
                    <a:cubicBezTo>
                      <a:pt x="10942" y="11432"/>
                      <a:pt x="10602" y="11371"/>
                      <a:pt x="10347" y="11187"/>
                    </a:cubicBezTo>
                    <a:close/>
                    <a:moveTo>
                      <a:pt x="21069" y="7196"/>
                    </a:moveTo>
                    <a:lnTo>
                      <a:pt x="20539" y="3842"/>
                    </a:lnTo>
                    <a:cubicBezTo>
                      <a:pt x="20323" y="2469"/>
                      <a:pt x="19656" y="1290"/>
                      <a:pt x="18711" y="607"/>
                    </a:cubicBezTo>
                    <a:cubicBezTo>
                      <a:pt x="17937" y="47"/>
                      <a:pt x="17032" y="-133"/>
                      <a:pt x="16164" y="97"/>
                    </a:cubicBezTo>
                    <a:lnTo>
                      <a:pt x="9646" y="1824"/>
                    </a:lnTo>
                    <a:cubicBezTo>
                      <a:pt x="8102" y="2233"/>
                      <a:pt x="6923" y="3870"/>
                      <a:pt x="6713" y="5895"/>
                    </a:cubicBezTo>
                    <a:lnTo>
                      <a:pt x="6642" y="6580"/>
                    </a:lnTo>
                    <a:lnTo>
                      <a:pt x="9385" y="5853"/>
                    </a:lnTo>
                    <a:lnTo>
                      <a:pt x="9472" y="5692"/>
                    </a:lnTo>
                    <a:cubicBezTo>
                      <a:pt x="9721" y="5234"/>
                      <a:pt x="10207" y="4921"/>
                      <a:pt x="11002" y="4712"/>
                    </a:cubicBezTo>
                    <a:lnTo>
                      <a:pt x="15791" y="3442"/>
                    </a:lnTo>
                    <a:cubicBezTo>
                      <a:pt x="16485" y="3258"/>
                      <a:pt x="17034" y="3306"/>
                      <a:pt x="17423" y="3587"/>
                    </a:cubicBezTo>
                    <a:cubicBezTo>
                      <a:pt x="17801" y="3860"/>
                      <a:pt x="18043" y="4359"/>
                      <a:pt x="18164" y="5109"/>
                    </a:cubicBezTo>
                    <a:lnTo>
                      <a:pt x="18496" y="7214"/>
                    </a:lnTo>
                    <a:cubicBezTo>
                      <a:pt x="18686" y="8813"/>
                      <a:pt x="18200" y="9615"/>
                      <a:pt x="16822" y="9980"/>
                    </a:cubicBezTo>
                    <a:lnTo>
                      <a:pt x="13904" y="10754"/>
                    </a:lnTo>
                    <a:lnTo>
                      <a:pt x="13861" y="10483"/>
                    </a:lnTo>
                    <a:cubicBezTo>
                      <a:pt x="13644" y="9110"/>
                      <a:pt x="12978" y="7932"/>
                      <a:pt x="12033" y="7249"/>
                    </a:cubicBezTo>
                    <a:cubicBezTo>
                      <a:pt x="11259" y="6689"/>
                      <a:pt x="10353" y="6507"/>
                      <a:pt x="9484" y="6737"/>
                    </a:cubicBezTo>
                    <a:lnTo>
                      <a:pt x="2967" y="8467"/>
                    </a:lnTo>
                    <a:cubicBezTo>
                      <a:pt x="1996" y="8724"/>
                      <a:pt x="1161" y="9456"/>
                      <a:pt x="615" y="10528"/>
                    </a:cubicBezTo>
                    <a:cubicBezTo>
                      <a:pt x="70" y="11598"/>
                      <a:pt x="-122" y="12881"/>
                      <a:pt x="77" y="14139"/>
                    </a:cubicBezTo>
                    <a:lnTo>
                      <a:pt x="606" y="17490"/>
                    </a:lnTo>
                    <a:cubicBezTo>
                      <a:pt x="824" y="18862"/>
                      <a:pt x="1490" y="20041"/>
                      <a:pt x="2434" y="20726"/>
                    </a:cubicBezTo>
                    <a:cubicBezTo>
                      <a:pt x="2435" y="20727"/>
                      <a:pt x="2435" y="20727"/>
                      <a:pt x="2435" y="20727"/>
                    </a:cubicBezTo>
                    <a:cubicBezTo>
                      <a:pt x="3209" y="21286"/>
                      <a:pt x="4114" y="21467"/>
                      <a:pt x="4983" y="21237"/>
                    </a:cubicBezTo>
                    <a:lnTo>
                      <a:pt x="11499" y="19509"/>
                    </a:lnTo>
                    <a:cubicBezTo>
                      <a:pt x="13072" y="19092"/>
                      <a:pt x="14254" y="17424"/>
                      <a:pt x="14440" y="15358"/>
                    </a:cubicBezTo>
                    <a:lnTo>
                      <a:pt x="14502" y="14684"/>
                    </a:lnTo>
                    <a:lnTo>
                      <a:pt x="11718" y="15421"/>
                    </a:lnTo>
                    <a:lnTo>
                      <a:pt x="11631" y="15593"/>
                    </a:lnTo>
                    <a:cubicBezTo>
                      <a:pt x="11383" y="16086"/>
                      <a:pt x="10897" y="16422"/>
                      <a:pt x="10145" y="16622"/>
                    </a:cubicBezTo>
                    <a:lnTo>
                      <a:pt x="5356" y="17892"/>
                    </a:lnTo>
                    <a:cubicBezTo>
                      <a:pt x="4547" y="18105"/>
                      <a:pt x="4027" y="18086"/>
                      <a:pt x="3669" y="17827"/>
                    </a:cubicBezTo>
                    <a:cubicBezTo>
                      <a:pt x="3319" y="17575"/>
                      <a:pt x="3095" y="17055"/>
                      <a:pt x="2982" y="16223"/>
                    </a:cubicBezTo>
                    <a:lnTo>
                      <a:pt x="2646" y="14090"/>
                    </a:lnTo>
                    <a:cubicBezTo>
                      <a:pt x="2523" y="13343"/>
                      <a:pt x="2565" y="12781"/>
                      <a:pt x="2774" y="12368"/>
                    </a:cubicBezTo>
                    <a:cubicBezTo>
                      <a:pt x="3016" y="11891"/>
                      <a:pt x="3508" y="11568"/>
                      <a:pt x="4323" y="11352"/>
                    </a:cubicBezTo>
                    <a:lnTo>
                      <a:pt x="7242" y="10579"/>
                    </a:lnTo>
                    <a:lnTo>
                      <a:pt x="7284" y="10848"/>
                    </a:lnTo>
                    <a:cubicBezTo>
                      <a:pt x="7501" y="12222"/>
                      <a:pt x="8168" y="13401"/>
                      <a:pt x="9112" y="14084"/>
                    </a:cubicBezTo>
                    <a:cubicBezTo>
                      <a:pt x="9887" y="14644"/>
                      <a:pt x="10793" y="14826"/>
                      <a:pt x="11662" y="14595"/>
                    </a:cubicBezTo>
                    <a:lnTo>
                      <a:pt x="18179" y="12867"/>
                    </a:lnTo>
                    <a:cubicBezTo>
                      <a:pt x="20182" y="12335"/>
                      <a:pt x="21478" y="9791"/>
                      <a:pt x="21069" y="7196"/>
                    </a:cubicBezTo>
                    <a:close/>
                    <a:moveTo>
                      <a:pt x="21069" y="7196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15" name="î$1îde"/>
              <p:cNvGrpSpPr/>
              <p:nvPr/>
            </p:nvGrpSpPr>
            <p:grpSpPr bwMode="auto">
              <a:xfrm>
                <a:off x="1886" y="1274"/>
                <a:ext cx="766" cy="703"/>
                <a:chOff x="0" y="0"/>
                <a:chExt cx="766" cy="703"/>
              </a:xfrm>
            </p:grpSpPr>
            <p:sp>
              <p:nvSpPr>
                <p:cNvPr id="34" name="iṡ1îḍê"/>
                <p:cNvSpPr/>
                <p:nvPr/>
              </p:nvSpPr>
              <p:spPr bwMode="auto">
                <a:xfrm>
                  <a:off x="0" y="362"/>
                  <a:ext cx="492" cy="35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184" h="18543">
                      <a:moveTo>
                        <a:pt x="10363" y="5"/>
                      </a:moveTo>
                      <a:cubicBezTo>
                        <a:pt x="538" y="-332"/>
                        <a:pt x="0" y="15867"/>
                        <a:pt x="0" y="15867"/>
                      </a:cubicBezTo>
                      <a:cubicBezTo>
                        <a:pt x="5817" y="21268"/>
                        <a:pt x="21104" y="16821"/>
                        <a:pt x="21104" y="16821"/>
                      </a:cubicBezTo>
                      <a:cubicBezTo>
                        <a:pt x="21374" y="16453"/>
                        <a:pt x="21600" y="393"/>
                        <a:pt x="10363" y="5"/>
                      </a:cubicBezTo>
                      <a:close/>
                      <a:moveTo>
                        <a:pt x="10363" y="5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5" name="îś1îḋe"/>
                <p:cNvSpPr/>
                <p:nvPr/>
              </p:nvSpPr>
              <p:spPr bwMode="auto">
                <a:xfrm>
                  <a:off x="98" y="88"/>
                  <a:ext cx="256" cy="24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344" h="20808">
                      <a:moveTo>
                        <a:pt x="16008" y="2328"/>
                      </a:moveTo>
                      <a:cubicBezTo>
                        <a:pt x="14082" y="645"/>
                        <a:pt x="11537" y="-245"/>
                        <a:pt x="8847" y="60"/>
                      </a:cubicBezTo>
                      <a:cubicBezTo>
                        <a:pt x="3474" y="661"/>
                        <a:pt x="-466" y="5782"/>
                        <a:pt x="44" y="11498"/>
                      </a:cubicBezTo>
                      <a:cubicBezTo>
                        <a:pt x="556" y="17211"/>
                        <a:pt x="5324" y="21355"/>
                        <a:pt x="10693" y="20750"/>
                      </a:cubicBezTo>
                      <a:cubicBezTo>
                        <a:pt x="14294" y="20347"/>
                        <a:pt x="17245" y="17907"/>
                        <a:pt x="18650" y="14627"/>
                      </a:cubicBezTo>
                      <a:cubicBezTo>
                        <a:pt x="21134" y="7175"/>
                        <a:pt x="16165" y="2233"/>
                        <a:pt x="16008" y="2328"/>
                      </a:cubicBezTo>
                      <a:close/>
                      <a:moveTo>
                        <a:pt x="16008" y="2328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6" name="íṡlïdê"/>
                <p:cNvSpPr/>
                <p:nvPr/>
              </p:nvSpPr>
              <p:spPr bwMode="auto">
                <a:xfrm>
                  <a:off x="324" y="0"/>
                  <a:ext cx="442" cy="35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6236" y="8353"/>
                      </a:moveTo>
                      <a:lnTo>
                        <a:pt x="4552" y="8353"/>
                      </a:lnTo>
                      <a:lnTo>
                        <a:pt x="4552" y="6580"/>
                      </a:lnTo>
                      <a:lnTo>
                        <a:pt x="16236" y="6580"/>
                      </a:lnTo>
                      <a:cubicBezTo>
                        <a:pt x="16236" y="6580"/>
                        <a:pt x="16236" y="8353"/>
                        <a:pt x="16236" y="8353"/>
                      </a:cubicBezTo>
                      <a:close/>
                      <a:moveTo>
                        <a:pt x="16236" y="11901"/>
                      </a:moveTo>
                      <a:lnTo>
                        <a:pt x="4552" y="11901"/>
                      </a:lnTo>
                      <a:lnTo>
                        <a:pt x="4552" y="10127"/>
                      </a:lnTo>
                      <a:lnTo>
                        <a:pt x="16236" y="10127"/>
                      </a:lnTo>
                      <a:cubicBezTo>
                        <a:pt x="16236" y="10127"/>
                        <a:pt x="16236" y="11901"/>
                        <a:pt x="16236" y="11901"/>
                      </a:cubicBezTo>
                      <a:close/>
                      <a:moveTo>
                        <a:pt x="14259" y="0"/>
                      </a:moveTo>
                      <a:lnTo>
                        <a:pt x="6773" y="0"/>
                      </a:lnTo>
                      <a:cubicBezTo>
                        <a:pt x="3712" y="0"/>
                        <a:pt x="1100" y="2320"/>
                        <a:pt x="0" y="5612"/>
                      </a:cubicBezTo>
                      <a:cubicBezTo>
                        <a:pt x="664" y="6034"/>
                        <a:pt x="2105" y="7381"/>
                        <a:pt x="2652" y="9796"/>
                      </a:cubicBezTo>
                      <a:cubicBezTo>
                        <a:pt x="3159" y="12033"/>
                        <a:pt x="3198" y="14722"/>
                        <a:pt x="2144" y="16509"/>
                      </a:cubicBezTo>
                      <a:cubicBezTo>
                        <a:pt x="2982" y="17423"/>
                        <a:pt x="3762" y="17900"/>
                        <a:pt x="4876" y="18266"/>
                      </a:cubicBezTo>
                      <a:lnTo>
                        <a:pt x="2531" y="21600"/>
                      </a:lnTo>
                      <a:lnTo>
                        <a:pt x="9004" y="18574"/>
                      </a:lnTo>
                      <a:lnTo>
                        <a:pt x="14259" y="18574"/>
                      </a:lnTo>
                      <a:cubicBezTo>
                        <a:pt x="18314" y="18574"/>
                        <a:pt x="21600" y="14511"/>
                        <a:pt x="21600" y="9500"/>
                      </a:cubicBezTo>
                      <a:lnTo>
                        <a:pt x="21600" y="9075"/>
                      </a:lnTo>
                      <a:cubicBezTo>
                        <a:pt x="21600" y="4062"/>
                        <a:pt x="18314" y="0"/>
                        <a:pt x="14259" y="0"/>
                      </a:cubicBezTo>
                      <a:close/>
                      <a:moveTo>
                        <a:pt x="14259" y="0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6" name="îṧ1îḑe"/>
              <p:cNvSpPr/>
              <p:nvPr/>
            </p:nvSpPr>
            <p:spPr bwMode="auto">
              <a:xfrm>
                <a:off x="1292" y="2626"/>
                <a:ext cx="1210" cy="980"/>
              </a:xfrm>
              <a:custGeom>
                <a:avLst/>
                <a:gdLst/>
                <a:ahLst/>
                <a:cxnLst/>
                <a:rect l="0" t="0" r="r" b="b"/>
                <a:pathLst>
                  <a:path w="21199" h="20989">
                    <a:moveTo>
                      <a:pt x="14760" y="5355"/>
                    </a:moveTo>
                    <a:cubicBezTo>
                      <a:pt x="14084" y="5355"/>
                      <a:pt x="13537" y="4682"/>
                      <a:pt x="13537" y="3854"/>
                    </a:cubicBezTo>
                    <a:cubicBezTo>
                      <a:pt x="13537" y="3027"/>
                      <a:pt x="14084" y="2354"/>
                      <a:pt x="14760" y="2354"/>
                    </a:cubicBezTo>
                    <a:cubicBezTo>
                      <a:pt x="15435" y="2354"/>
                      <a:pt x="15983" y="3027"/>
                      <a:pt x="15983" y="3854"/>
                    </a:cubicBezTo>
                    <a:cubicBezTo>
                      <a:pt x="15983" y="4682"/>
                      <a:pt x="15435" y="5355"/>
                      <a:pt x="14760" y="5355"/>
                    </a:cubicBezTo>
                    <a:close/>
                    <a:moveTo>
                      <a:pt x="18221" y="3648"/>
                    </a:moveTo>
                    <a:cubicBezTo>
                      <a:pt x="17460" y="835"/>
                      <a:pt x="15004" y="-611"/>
                      <a:pt x="12691" y="246"/>
                    </a:cubicBezTo>
                    <a:cubicBezTo>
                      <a:pt x="9617" y="1384"/>
                      <a:pt x="8345" y="6120"/>
                      <a:pt x="8345" y="6120"/>
                    </a:cubicBezTo>
                    <a:cubicBezTo>
                      <a:pt x="7793" y="7577"/>
                      <a:pt x="7279" y="9085"/>
                      <a:pt x="5713" y="10389"/>
                    </a:cubicBezTo>
                    <a:cubicBezTo>
                      <a:pt x="2744" y="12856"/>
                      <a:pt x="-339" y="5876"/>
                      <a:pt x="1432" y="12498"/>
                    </a:cubicBezTo>
                    <a:cubicBezTo>
                      <a:pt x="1535" y="12883"/>
                      <a:pt x="1685" y="13259"/>
                      <a:pt x="1856" y="13627"/>
                    </a:cubicBezTo>
                    <a:cubicBezTo>
                      <a:pt x="-132" y="12318"/>
                      <a:pt x="-401" y="12189"/>
                      <a:pt x="472" y="15327"/>
                    </a:cubicBezTo>
                    <a:cubicBezTo>
                      <a:pt x="1496" y="19001"/>
                      <a:pt x="4620" y="20663"/>
                      <a:pt x="7727" y="20989"/>
                    </a:cubicBezTo>
                    <a:cubicBezTo>
                      <a:pt x="10488" y="20989"/>
                      <a:pt x="13587" y="20142"/>
                      <a:pt x="14784" y="16774"/>
                    </a:cubicBezTo>
                    <a:cubicBezTo>
                      <a:pt x="15677" y="14260"/>
                      <a:pt x="15699" y="10814"/>
                      <a:pt x="17925" y="7864"/>
                    </a:cubicBezTo>
                    <a:cubicBezTo>
                      <a:pt x="17925" y="7864"/>
                      <a:pt x="19256" y="6393"/>
                      <a:pt x="21199" y="6129"/>
                    </a:cubicBezTo>
                    <a:cubicBezTo>
                      <a:pt x="18629" y="5945"/>
                      <a:pt x="18221" y="3648"/>
                      <a:pt x="18221" y="3648"/>
                    </a:cubicBezTo>
                    <a:close/>
                    <a:moveTo>
                      <a:pt x="18221" y="3648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íṣ1íḓê"/>
              <p:cNvSpPr/>
              <p:nvPr/>
            </p:nvSpPr>
            <p:spPr bwMode="auto">
              <a:xfrm>
                <a:off x="4684" y="2236"/>
                <a:ext cx="966" cy="1094"/>
              </a:xfrm>
              <a:custGeom>
                <a:avLst/>
                <a:gdLst/>
                <a:ahLst/>
                <a:cxnLst/>
                <a:rect l="0" t="0" r="r" b="b"/>
                <a:pathLst>
                  <a:path w="21324" h="21351">
                    <a:moveTo>
                      <a:pt x="16593" y="13829"/>
                    </a:moveTo>
                    <a:cubicBezTo>
                      <a:pt x="15541" y="13889"/>
                      <a:pt x="14615" y="14295"/>
                      <a:pt x="13915" y="14902"/>
                    </a:cubicBezTo>
                    <a:lnTo>
                      <a:pt x="8446" y="12232"/>
                    </a:lnTo>
                    <a:cubicBezTo>
                      <a:pt x="8469" y="12030"/>
                      <a:pt x="8486" y="11826"/>
                      <a:pt x="8472" y="11617"/>
                    </a:cubicBezTo>
                    <a:cubicBezTo>
                      <a:pt x="8449" y="11299"/>
                      <a:pt x="8368" y="11000"/>
                      <a:pt x="8264" y="10712"/>
                    </a:cubicBezTo>
                    <a:lnTo>
                      <a:pt x="14382" y="6652"/>
                    </a:lnTo>
                    <a:cubicBezTo>
                      <a:pt x="15186" y="7244"/>
                      <a:pt x="16227" y="7582"/>
                      <a:pt x="17351" y="7520"/>
                    </a:cubicBezTo>
                    <a:cubicBezTo>
                      <a:pt x="19687" y="7389"/>
                      <a:pt x="21461" y="5599"/>
                      <a:pt x="21316" y="3526"/>
                    </a:cubicBezTo>
                    <a:cubicBezTo>
                      <a:pt x="21167" y="1451"/>
                      <a:pt x="19153" y="-125"/>
                      <a:pt x="16817" y="8"/>
                    </a:cubicBezTo>
                    <a:cubicBezTo>
                      <a:pt x="14480" y="138"/>
                      <a:pt x="12706" y="1925"/>
                      <a:pt x="12854" y="4001"/>
                    </a:cubicBezTo>
                    <a:cubicBezTo>
                      <a:pt x="12871" y="4239"/>
                      <a:pt x="12917" y="4468"/>
                      <a:pt x="12980" y="4690"/>
                    </a:cubicBezTo>
                    <a:lnTo>
                      <a:pt x="6658" y="8783"/>
                    </a:lnTo>
                    <a:cubicBezTo>
                      <a:pt x="5897" y="8310"/>
                      <a:pt x="4969" y="8043"/>
                      <a:pt x="3971" y="8099"/>
                    </a:cubicBezTo>
                    <a:cubicBezTo>
                      <a:pt x="1636" y="8229"/>
                      <a:pt x="-139" y="10017"/>
                      <a:pt x="9" y="12093"/>
                    </a:cubicBezTo>
                    <a:cubicBezTo>
                      <a:pt x="157" y="14167"/>
                      <a:pt x="2169" y="15742"/>
                      <a:pt x="4507" y="15611"/>
                    </a:cubicBezTo>
                    <a:cubicBezTo>
                      <a:pt x="5685" y="15545"/>
                      <a:pt x="6717" y="15058"/>
                      <a:pt x="7435" y="14326"/>
                    </a:cubicBezTo>
                    <a:lnTo>
                      <a:pt x="12675" y="17011"/>
                    </a:lnTo>
                    <a:cubicBezTo>
                      <a:pt x="12629" y="17273"/>
                      <a:pt x="12609" y="17546"/>
                      <a:pt x="12629" y="17823"/>
                    </a:cubicBezTo>
                    <a:cubicBezTo>
                      <a:pt x="12776" y="19898"/>
                      <a:pt x="14790" y="21475"/>
                      <a:pt x="17127" y="21343"/>
                    </a:cubicBezTo>
                    <a:cubicBezTo>
                      <a:pt x="19463" y="21212"/>
                      <a:pt x="21238" y="19425"/>
                      <a:pt x="21091" y="17349"/>
                    </a:cubicBezTo>
                    <a:cubicBezTo>
                      <a:pt x="20945" y="15275"/>
                      <a:pt x="18928" y="13698"/>
                      <a:pt x="16593" y="13829"/>
                    </a:cubicBezTo>
                    <a:close/>
                    <a:moveTo>
                      <a:pt x="16593" y="13829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ïṩḻïde"/>
              <p:cNvSpPr/>
              <p:nvPr/>
            </p:nvSpPr>
            <p:spPr bwMode="auto">
              <a:xfrm>
                <a:off x="3974" y="470"/>
                <a:ext cx="1108" cy="1068"/>
              </a:xfrm>
              <a:custGeom>
                <a:avLst/>
                <a:gdLst/>
                <a:ahLst/>
                <a:cxnLst/>
                <a:rect l="0" t="0" r="r" b="b"/>
                <a:pathLst>
                  <a:path w="21421" h="21413">
                    <a:moveTo>
                      <a:pt x="8099" y="13602"/>
                    </a:moveTo>
                    <a:cubicBezTo>
                      <a:pt x="5358" y="13602"/>
                      <a:pt x="3138" y="11289"/>
                      <a:pt x="3138" y="8434"/>
                    </a:cubicBezTo>
                    <a:cubicBezTo>
                      <a:pt x="3138" y="5581"/>
                      <a:pt x="5358" y="3268"/>
                      <a:pt x="8099" y="3268"/>
                    </a:cubicBezTo>
                    <a:cubicBezTo>
                      <a:pt x="10838" y="3268"/>
                      <a:pt x="13059" y="5581"/>
                      <a:pt x="13059" y="8434"/>
                    </a:cubicBezTo>
                    <a:cubicBezTo>
                      <a:pt x="13059" y="11289"/>
                      <a:pt x="10838" y="13602"/>
                      <a:pt x="8099" y="13602"/>
                    </a:cubicBezTo>
                    <a:close/>
                    <a:moveTo>
                      <a:pt x="20893" y="17915"/>
                    </a:moveTo>
                    <a:lnTo>
                      <a:pt x="15499" y="12943"/>
                    </a:lnTo>
                    <a:cubicBezTo>
                      <a:pt x="15376" y="12827"/>
                      <a:pt x="15240" y="12743"/>
                      <a:pt x="15098" y="12673"/>
                    </a:cubicBezTo>
                    <a:cubicBezTo>
                      <a:pt x="15796" y="11428"/>
                      <a:pt x="16197" y="9980"/>
                      <a:pt x="16197" y="8434"/>
                    </a:cubicBezTo>
                    <a:cubicBezTo>
                      <a:pt x="16197" y="3776"/>
                      <a:pt x="12571" y="0"/>
                      <a:pt x="8099" y="0"/>
                    </a:cubicBezTo>
                    <a:cubicBezTo>
                      <a:pt x="3626" y="0"/>
                      <a:pt x="0" y="3776"/>
                      <a:pt x="0" y="8434"/>
                    </a:cubicBezTo>
                    <a:cubicBezTo>
                      <a:pt x="0" y="13093"/>
                      <a:pt x="3626" y="16869"/>
                      <a:pt x="8099" y="16869"/>
                    </a:cubicBezTo>
                    <a:cubicBezTo>
                      <a:pt x="9713" y="16869"/>
                      <a:pt x="11217" y="16374"/>
                      <a:pt x="12480" y="15526"/>
                    </a:cubicBezTo>
                    <a:cubicBezTo>
                      <a:pt x="12566" y="15701"/>
                      <a:pt x="12679" y="15866"/>
                      <a:pt x="12827" y="16004"/>
                    </a:cubicBezTo>
                    <a:lnTo>
                      <a:pt x="18221" y="20977"/>
                    </a:lnTo>
                    <a:cubicBezTo>
                      <a:pt x="18879" y="21600"/>
                      <a:pt x="19898" y="21549"/>
                      <a:pt x="20496" y="20864"/>
                    </a:cubicBezTo>
                    <a:lnTo>
                      <a:pt x="21003" y="20285"/>
                    </a:lnTo>
                    <a:cubicBezTo>
                      <a:pt x="21600" y="19599"/>
                      <a:pt x="21552" y="18538"/>
                      <a:pt x="20893" y="17915"/>
                    </a:cubicBezTo>
                    <a:close/>
                    <a:moveTo>
                      <a:pt x="20893" y="17915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19" name="ïṥ1ide"/>
              <p:cNvGrpSpPr/>
              <p:nvPr/>
            </p:nvGrpSpPr>
            <p:grpSpPr bwMode="auto">
              <a:xfrm>
                <a:off x="3677" y="2399"/>
                <a:ext cx="904" cy="979"/>
                <a:chOff x="0" y="0"/>
                <a:chExt cx="904" cy="979"/>
              </a:xfrm>
            </p:grpSpPr>
            <p:sp>
              <p:nvSpPr>
                <p:cNvPr id="30" name="iṥľide"/>
                <p:cNvSpPr/>
                <p:nvPr/>
              </p:nvSpPr>
              <p:spPr bwMode="auto">
                <a:xfrm>
                  <a:off x="615" y="105"/>
                  <a:ext cx="198" cy="1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18790">
                      <a:moveTo>
                        <a:pt x="21600" y="18026"/>
                      </a:moveTo>
                      <a:cubicBezTo>
                        <a:pt x="21600" y="18026"/>
                        <a:pt x="21268" y="9650"/>
                        <a:pt x="14170" y="3669"/>
                      </a:cubicBezTo>
                      <a:cubicBezTo>
                        <a:pt x="6476" y="-2810"/>
                        <a:pt x="0" y="1265"/>
                        <a:pt x="0" y="1265"/>
                      </a:cubicBezTo>
                      <a:lnTo>
                        <a:pt x="1563" y="7388"/>
                      </a:lnTo>
                      <a:cubicBezTo>
                        <a:pt x="1563" y="7388"/>
                        <a:pt x="6661" y="5098"/>
                        <a:pt x="11396" y="9086"/>
                      </a:cubicBezTo>
                      <a:cubicBezTo>
                        <a:pt x="16126" y="13073"/>
                        <a:pt x="15668" y="18790"/>
                        <a:pt x="15668" y="18790"/>
                      </a:cubicBezTo>
                      <a:cubicBezTo>
                        <a:pt x="15668" y="18790"/>
                        <a:pt x="21600" y="18026"/>
                        <a:pt x="21600" y="18026"/>
                      </a:cubicBezTo>
                      <a:close/>
                      <a:moveTo>
                        <a:pt x="21600" y="18026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1" name="ïŝľíde"/>
                <p:cNvSpPr/>
                <p:nvPr/>
              </p:nvSpPr>
              <p:spPr bwMode="auto">
                <a:xfrm>
                  <a:off x="575" y="1"/>
                  <a:ext cx="338" cy="26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687" h="19230">
                      <a:moveTo>
                        <a:pt x="13721" y="2487"/>
                      </a:moveTo>
                      <a:cubicBezTo>
                        <a:pt x="6062" y="-2370"/>
                        <a:pt x="0" y="1385"/>
                        <a:pt x="0" y="1385"/>
                      </a:cubicBezTo>
                      <a:lnTo>
                        <a:pt x="1146" y="5222"/>
                      </a:lnTo>
                      <a:cubicBezTo>
                        <a:pt x="1146" y="5222"/>
                        <a:pt x="7316" y="2931"/>
                        <a:pt x="12147" y="7175"/>
                      </a:cubicBezTo>
                      <a:cubicBezTo>
                        <a:pt x="16976" y="11418"/>
                        <a:pt x="17416" y="19230"/>
                        <a:pt x="17416" y="19230"/>
                      </a:cubicBezTo>
                      <a:lnTo>
                        <a:pt x="20651" y="18877"/>
                      </a:lnTo>
                      <a:cubicBezTo>
                        <a:pt x="20651" y="18877"/>
                        <a:pt x="21600" y="7484"/>
                        <a:pt x="13721" y="2487"/>
                      </a:cubicBezTo>
                      <a:close/>
                      <a:moveTo>
                        <a:pt x="13721" y="2487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2" name="ï$ḻiḓê"/>
                <p:cNvSpPr/>
                <p:nvPr/>
              </p:nvSpPr>
              <p:spPr bwMode="auto">
                <a:xfrm>
                  <a:off x="9" y="239"/>
                  <a:ext cx="854" cy="74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0" h="21474">
                      <a:moveTo>
                        <a:pt x="15255" y="18349"/>
                      </a:moveTo>
                      <a:lnTo>
                        <a:pt x="14325" y="17122"/>
                      </a:lnTo>
                      <a:lnTo>
                        <a:pt x="16450" y="17122"/>
                      </a:lnTo>
                      <a:lnTo>
                        <a:pt x="17286" y="18349"/>
                      </a:lnTo>
                      <a:cubicBezTo>
                        <a:pt x="17286" y="18349"/>
                        <a:pt x="15255" y="18349"/>
                        <a:pt x="15255" y="18349"/>
                      </a:cubicBezTo>
                      <a:close/>
                      <a:moveTo>
                        <a:pt x="12321" y="18349"/>
                      </a:moveTo>
                      <a:lnTo>
                        <a:pt x="11391" y="17122"/>
                      </a:lnTo>
                      <a:lnTo>
                        <a:pt x="13515" y="17122"/>
                      </a:lnTo>
                      <a:lnTo>
                        <a:pt x="14351" y="18349"/>
                      </a:lnTo>
                      <a:cubicBezTo>
                        <a:pt x="14351" y="18349"/>
                        <a:pt x="12321" y="18349"/>
                        <a:pt x="12321" y="18349"/>
                      </a:cubicBezTo>
                      <a:close/>
                      <a:moveTo>
                        <a:pt x="9389" y="18349"/>
                      </a:moveTo>
                      <a:lnTo>
                        <a:pt x="8457" y="17122"/>
                      </a:lnTo>
                      <a:lnTo>
                        <a:pt x="10584" y="17122"/>
                      </a:lnTo>
                      <a:lnTo>
                        <a:pt x="11419" y="18349"/>
                      </a:lnTo>
                      <a:cubicBezTo>
                        <a:pt x="11419" y="18349"/>
                        <a:pt x="9389" y="18349"/>
                        <a:pt x="9389" y="18349"/>
                      </a:cubicBezTo>
                      <a:close/>
                      <a:moveTo>
                        <a:pt x="6455" y="18349"/>
                      </a:moveTo>
                      <a:lnTo>
                        <a:pt x="5524" y="17122"/>
                      </a:lnTo>
                      <a:lnTo>
                        <a:pt x="7650" y="17122"/>
                      </a:lnTo>
                      <a:lnTo>
                        <a:pt x="8486" y="18349"/>
                      </a:lnTo>
                      <a:cubicBezTo>
                        <a:pt x="8486" y="18349"/>
                        <a:pt x="6455" y="18349"/>
                        <a:pt x="6455" y="18349"/>
                      </a:cubicBezTo>
                      <a:close/>
                      <a:moveTo>
                        <a:pt x="4052" y="14957"/>
                      </a:moveTo>
                      <a:lnTo>
                        <a:pt x="6179" y="14957"/>
                      </a:lnTo>
                      <a:lnTo>
                        <a:pt x="7014" y="16184"/>
                      </a:lnTo>
                      <a:lnTo>
                        <a:pt x="4985" y="16184"/>
                      </a:lnTo>
                      <a:cubicBezTo>
                        <a:pt x="4985" y="16184"/>
                        <a:pt x="4052" y="14957"/>
                        <a:pt x="4052" y="14957"/>
                      </a:cubicBezTo>
                      <a:close/>
                      <a:moveTo>
                        <a:pt x="2258" y="13026"/>
                      </a:moveTo>
                      <a:lnTo>
                        <a:pt x="2258" y="2348"/>
                      </a:lnTo>
                      <a:lnTo>
                        <a:pt x="14531" y="2348"/>
                      </a:lnTo>
                      <a:lnTo>
                        <a:pt x="14531" y="13026"/>
                      </a:lnTo>
                      <a:cubicBezTo>
                        <a:pt x="14531" y="13026"/>
                        <a:pt x="2258" y="13026"/>
                        <a:pt x="2258" y="13026"/>
                      </a:cubicBezTo>
                      <a:close/>
                      <a:moveTo>
                        <a:pt x="9947" y="16184"/>
                      </a:moveTo>
                      <a:lnTo>
                        <a:pt x="7917" y="16184"/>
                      </a:lnTo>
                      <a:lnTo>
                        <a:pt x="6986" y="14957"/>
                      </a:lnTo>
                      <a:lnTo>
                        <a:pt x="9112" y="14957"/>
                      </a:lnTo>
                      <a:cubicBezTo>
                        <a:pt x="9112" y="14957"/>
                        <a:pt x="9947" y="16184"/>
                        <a:pt x="9947" y="16184"/>
                      </a:cubicBezTo>
                      <a:close/>
                      <a:moveTo>
                        <a:pt x="9919" y="14957"/>
                      </a:moveTo>
                      <a:lnTo>
                        <a:pt x="12045" y="14957"/>
                      </a:lnTo>
                      <a:lnTo>
                        <a:pt x="12880" y="16184"/>
                      </a:lnTo>
                      <a:lnTo>
                        <a:pt x="10850" y="16184"/>
                      </a:lnTo>
                      <a:cubicBezTo>
                        <a:pt x="10850" y="16184"/>
                        <a:pt x="9919" y="14957"/>
                        <a:pt x="9919" y="14957"/>
                      </a:cubicBezTo>
                      <a:close/>
                      <a:moveTo>
                        <a:pt x="15814" y="16184"/>
                      </a:moveTo>
                      <a:lnTo>
                        <a:pt x="13782" y="16184"/>
                      </a:lnTo>
                      <a:lnTo>
                        <a:pt x="12852" y="14957"/>
                      </a:lnTo>
                      <a:lnTo>
                        <a:pt x="14978" y="14957"/>
                      </a:lnTo>
                      <a:cubicBezTo>
                        <a:pt x="14978" y="14957"/>
                        <a:pt x="15814" y="16184"/>
                        <a:pt x="15814" y="16184"/>
                      </a:cubicBezTo>
                      <a:close/>
                      <a:moveTo>
                        <a:pt x="16495" y="13026"/>
                      </a:moveTo>
                      <a:lnTo>
                        <a:pt x="16495" y="2113"/>
                      </a:lnTo>
                      <a:cubicBezTo>
                        <a:pt x="16495" y="2113"/>
                        <a:pt x="16855" y="1"/>
                        <a:pt x="14433" y="1"/>
                      </a:cubicBezTo>
                      <a:cubicBezTo>
                        <a:pt x="11586" y="1"/>
                        <a:pt x="1364" y="1"/>
                        <a:pt x="1364" y="1"/>
                      </a:cubicBezTo>
                      <a:cubicBezTo>
                        <a:pt x="1364" y="1"/>
                        <a:pt x="0" y="-126"/>
                        <a:pt x="0" y="1964"/>
                      </a:cubicBezTo>
                      <a:cubicBezTo>
                        <a:pt x="0" y="5133"/>
                        <a:pt x="0" y="13965"/>
                        <a:pt x="0" y="13965"/>
                      </a:cubicBezTo>
                      <a:lnTo>
                        <a:pt x="3829" y="21474"/>
                      </a:lnTo>
                      <a:lnTo>
                        <a:pt x="20325" y="21474"/>
                      </a:lnTo>
                      <a:cubicBezTo>
                        <a:pt x="20325" y="21474"/>
                        <a:pt x="21600" y="20065"/>
                        <a:pt x="19834" y="17602"/>
                      </a:cubicBezTo>
                      <a:cubicBezTo>
                        <a:pt x="18068" y="15138"/>
                        <a:pt x="16495" y="13026"/>
                        <a:pt x="16495" y="13026"/>
                      </a:cubicBezTo>
                      <a:close/>
                      <a:moveTo>
                        <a:pt x="16495" y="13026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3" name="îṣḻïḋé"/>
                <p:cNvSpPr/>
                <p:nvPr/>
              </p:nvSpPr>
              <p:spPr bwMode="auto">
                <a:xfrm>
                  <a:off x="259" y="411"/>
                  <a:ext cx="196" cy="2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329" y="8962"/>
                      </a:moveTo>
                      <a:lnTo>
                        <a:pt x="0" y="18822"/>
                      </a:lnTo>
                      <a:lnTo>
                        <a:pt x="3053" y="21600"/>
                      </a:lnTo>
                      <a:lnTo>
                        <a:pt x="13417" y="11464"/>
                      </a:lnTo>
                      <a:lnTo>
                        <a:pt x="15965" y="17475"/>
                      </a:lnTo>
                      <a:lnTo>
                        <a:pt x="21600" y="0"/>
                      </a:lnTo>
                      <a:lnTo>
                        <a:pt x="4228" y="7618"/>
                      </a:lnTo>
                      <a:cubicBezTo>
                        <a:pt x="4228" y="7618"/>
                        <a:pt x="10329" y="8962"/>
                        <a:pt x="10329" y="8962"/>
                      </a:cubicBezTo>
                      <a:close/>
                      <a:moveTo>
                        <a:pt x="10329" y="8962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0" name="ïšļîďê"/>
              <p:cNvGrpSpPr/>
              <p:nvPr/>
            </p:nvGrpSpPr>
            <p:grpSpPr bwMode="auto">
              <a:xfrm>
                <a:off x="4374" y="1587"/>
                <a:ext cx="534" cy="499"/>
                <a:chOff x="0" y="0"/>
                <a:chExt cx="532" cy="498"/>
              </a:xfrm>
            </p:grpSpPr>
            <p:sp>
              <p:nvSpPr>
                <p:cNvPr id="28" name="îṩļíďê"/>
                <p:cNvSpPr/>
                <p:nvPr/>
              </p:nvSpPr>
              <p:spPr bwMode="auto">
                <a:xfrm>
                  <a:off x="116" y="9"/>
                  <a:ext cx="297" cy="37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2" y="21600"/>
                      </a:moveTo>
                      <a:lnTo>
                        <a:pt x="16202" y="14495"/>
                      </a:lnTo>
                      <a:lnTo>
                        <a:pt x="21600" y="7390"/>
                      </a:lnTo>
                      <a:lnTo>
                        <a:pt x="16289" y="7390"/>
                      </a:lnTo>
                      <a:lnTo>
                        <a:pt x="16289" y="538"/>
                      </a:lnTo>
                      <a:cubicBezTo>
                        <a:pt x="16289" y="240"/>
                        <a:pt x="15972" y="0"/>
                        <a:pt x="15582" y="0"/>
                      </a:cubicBezTo>
                      <a:lnTo>
                        <a:pt x="6020" y="0"/>
                      </a:lnTo>
                      <a:cubicBezTo>
                        <a:pt x="5631" y="0"/>
                        <a:pt x="5313" y="240"/>
                        <a:pt x="5313" y="538"/>
                      </a:cubicBezTo>
                      <a:lnTo>
                        <a:pt x="5313" y="7390"/>
                      </a:lnTo>
                      <a:lnTo>
                        <a:pt x="0" y="7390"/>
                      </a:lnTo>
                      <a:lnTo>
                        <a:pt x="5400" y="14495"/>
                      </a:lnTo>
                      <a:cubicBezTo>
                        <a:pt x="5400" y="14495"/>
                        <a:pt x="10802" y="21600"/>
                        <a:pt x="10802" y="21600"/>
                      </a:cubicBezTo>
                      <a:close/>
                      <a:moveTo>
                        <a:pt x="10802" y="21600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9" name="iṥliďè"/>
                <p:cNvSpPr/>
                <p:nvPr/>
              </p:nvSpPr>
              <p:spPr bwMode="auto">
                <a:xfrm>
                  <a:off x="0" y="270"/>
                  <a:ext cx="532" cy="2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964" y="0"/>
                      </a:moveTo>
                      <a:lnTo>
                        <a:pt x="19026" y="0"/>
                      </a:lnTo>
                      <a:lnTo>
                        <a:pt x="19026" y="13793"/>
                      </a:lnTo>
                      <a:lnTo>
                        <a:pt x="2789" y="13793"/>
                      </a:lnTo>
                      <a:lnTo>
                        <a:pt x="2789" y="0"/>
                      </a:lnTo>
                      <a:lnTo>
                        <a:pt x="1634" y="0"/>
                      </a:lnTo>
                      <a:cubicBezTo>
                        <a:pt x="731" y="0"/>
                        <a:pt x="0" y="1700"/>
                        <a:pt x="0" y="3799"/>
                      </a:cubicBezTo>
                      <a:lnTo>
                        <a:pt x="0" y="17804"/>
                      </a:lnTo>
                      <a:cubicBezTo>
                        <a:pt x="0" y="19900"/>
                        <a:pt x="731" y="21600"/>
                        <a:pt x="1634" y="21600"/>
                      </a:cubicBezTo>
                      <a:lnTo>
                        <a:pt x="19964" y="21600"/>
                      </a:lnTo>
                      <a:cubicBezTo>
                        <a:pt x="20868" y="21600"/>
                        <a:pt x="21600" y="19900"/>
                        <a:pt x="21600" y="17804"/>
                      </a:cubicBezTo>
                      <a:lnTo>
                        <a:pt x="21600" y="3799"/>
                      </a:lnTo>
                      <a:cubicBezTo>
                        <a:pt x="21600" y="1700"/>
                        <a:pt x="20868" y="0"/>
                        <a:pt x="19964" y="0"/>
                      </a:cubicBezTo>
                      <a:close/>
                      <a:moveTo>
                        <a:pt x="19964" y="0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1" name="îṥ1íḍé"/>
              <p:cNvGrpSpPr/>
              <p:nvPr/>
            </p:nvGrpSpPr>
            <p:grpSpPr bwMode="auto">
              <a:xfrm>
                <a:off x="5873" y="1941"/>
                <a:ext cx="811" cy="1598"/>
                <a:chOff x="0" y="0"/>
                <a:chExt cx="811" cy="1598"/>
              </a:xfrm>
            </p:grpSpPr>
            <p:sp>
              <p:nvSpPr>
                <p:cNvPr id="22" name="îŝļïḓê"/>
                <p:cNvSpPr/>
                <p:nvPr/>
              </p:nvSpPr>
              <p:spPr bwMode="auto">
                <a:xfrm>
                  <a:off x="483" y="723"/>
                  <a:ext cx="208" cy="17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998" h="18917">
                      <a:moveTo>
                        <a:pt x="14761" y="4029"/>
                      </a:moveTo>
                      <a:cubicBezTo>
                        <a:pt x="7347" y="-2683"/>
                        <a:pt x="0" y="1017"/>
                        <a:pt x="0" y="1017"/>
                      </a:cubicBezTo>
                      <a:lnTo>
                        <a:pt x="956" y="7092"/>
                      </a:lnTo>
                      <a:cubicBezTo>
                        <a:pt x="956" y="7092"/>
                        <a:pt x="6632" y="5076"/>
                        <a:pt x="11195" y="9209"/>
                      </a:cubicBezTo>
                      <a:cubicBezTo>
                        <a:pt x="15749" y="13340"/>
                        <a:pt x="14591" y="18917"/>
                        <a:pt x="14591" y="18917"/>
                      </a:cubicBezTo>
                      <a:lnTo>
                        <a:pt x="20984" y="18447"/>
                      </a:lnTo>
                      <a:cubicBezTo>
                        <a:pt x="20984" y="18447"/>
                        <a:pt x="21600" y="10224"/>
                        <a:pt x="14761" y="4029"/>
                      </a:cubicBezTo>
                      <a:close/>
                      <a:moveTo>
                        <a:pt x="14761" y="4029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3" name="îSļïḍé"/>
                <p:cNvSpPr/>
                <p:nvPr/>
              </p:nvSpPr>
              <p:spPr bwMode="auto">
                <a:xfrm>
                  <a:off x="455" y="597"/>
                  <a:ext cx="356" cy="3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033" h="19276">
                      <a:moveTo>
                        <a:pt x="13985" y="3722"/>
                      </a:moveTo>
                      <a:cubicBezTo>
                        <a:pt x="7135" y="-2324"/>
                        <a:pt x="0" y="814"/>
                        <a:pt x="0" y="814"/>
                      </a:cubicBezTo>
                      <a:lnTo>
                        <a:pt x="783" y="4582"/>
                      </a:lnTo>
                      <a:cubicBezTo>
                        <a:pt x="783" y="4582"/>
                        <a:pt x="7511" y="2658"/>
                        <a:pt x="12115" y="7001"/>
                      </a:cubicBezTo>
                      <a:cubicBezTo>
                        <a:pt x="16714" y="11342"/>
                        <a:pt x="16316" y="18928"/>
                        <a:pt x="16316" y="18928"/>
                      </a:cubicBezTo>
                      <a:lnTo>
                        <a:pt x="19862" y="19276"/>
                      </a:lnTo>
                      <a:cubicBezTo>
                        <a:pt x="19862" y="19276"/>
                        <a:pt x="21600" y="10448"/>
                        <a:pt x="13985" y="3722"/>
                      </a:cubicBezTo>
                      <a:close/>
                      <a:moveTo>
                        <a:pt x="13985" y="3722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4" name="ïṥḷiḋè"/>
                <p:cNvSpPr/>
                <p:nvPr/>
              </p:nvSpPr>
              <p:spPr bwMode="auto">
                <a:xfrm>
                  <a:off x="1" y="791"/>
                  <a:ext cx="640" cy="6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497" h="17950">
                      <a:moveTo>
                        <a:pt x="13292" y="17012"/>
                      </a:moveTo>
                      <a:cubicBezTo>
                        <a:pt x="10000" y="16124"/>
                        <a:pt x="9873" y="14551"/>
                        <a:pt x="9873" y="14551"/>
                      </a:cubicBezTo>
                      <a:cubicBezTo>
                        <a:pt x="10304" y="14679"/>
                        <a:pt x="16313" y="18354"/>
                        <a:pt x="20322" y="14679"/>
                      </a:cubicBezTo>
                      <a:cubicBezTo>
                        <a:pt x="19484" y="16426"/>
                        <a:pt x="16584" y="17899"/>
                        <a:pt x="13292" y="17012"/>
                      </a:cubicBezTo>
                      <a:close/>
                      <a:moveTo>
                        <a:pt x="17488" y="7413"/>
                      </a:moveTo>
                      <a:cubicBezTo>
                        <a:pt x="17488" y="7413"/>
                        <a:pt x="20459" y="12149"/>
                        <a:pt x="17488" y="14079"/>
                      </a:cubicBezTo>
                      <a:cubicBezTo>
                        <a:pt x="14517" y="16008"/>
                        <a:pt x="6993" y="11272"/>
                        <a:pt x="5210" y="8114"/>
                      </a:cubicBezTo>
                      <a:cubicBezTo>
                        <a:pt x="3427" y="4958"/>
                        <a:pt x="2750" y="2742"/>
                        <a:pt x="4678" y="1785"/>
                      </a:cubicBezTo>
                      <a:cubicBezTo>
                        <a:pt x="6883" y="691"/>
                        <a:pt x="10235" y="1629"/>
                        <a:pt x="11546" y="2151"/>
                      </a:cubicBezTo>
                      <a:cubicBezTo>
                        <a:pt x="11546" y="2151"/>
                        <a:pt x="6001" y="-1340"/>
                        <a:pt x="2833" y="573"/>
                      </a:cubicBezTo>
                      <a:cubicBezTo>
                        <a:pt x="-707" y="2710"/>
                        <a:pt x="1050" y="7238"/>
                        <a:pt x="5210" y="11272"/>
                      </a:cubicBezTo>
                      <a:cubicBezTo>
                        <a:pt x="7586" y="13200"/>
                        <a:pt x="3055" y="13732"/>
                        <a:pt x="6" y="5406"/>
                      </a:cubicBezTo>
                      <a:cubicBezTo>
                        <a:pt x="-283" y="14130"/>
                        <a:pt x="10404" y="17186"/>
                        <a:pt x="10404" y="17186"/>
                      </a:cubicBezTo>
                      <a:cubicBezTo>
                        <a:pt x="10404" y="17186"/>
                        <a:pt x="19889" y="20260"/>
                        <a:pt x="20459" y="14079"/>
                      </a:cubicBezTo>
                      <a:cubicBezTo>
                        <a:pt x="20893" y="9366"/>
                        <a:pt x="17488" y="7413"/>
                        <a:pt x="17488" y="7413"/>
                      </a:cubicBezTo>
                      <a:close/>
                      <a:moveTo>
                        <a:pt x="17488" y="7413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5" name="íslîḋé"/>
                <p:cNvSpPr/>
                <p:nvPr/>
              </p:nvSpPr>
              <p:spPr bwMode="auto">
                <a:xfrm>
                  <a:off x="27" y="1401"/>
                  <a:ext cx="474" cy="2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92" h="21600">
                      <a:moveTo>
                        <a:pt x="5816" y="0"/>
                      </a:moveTo>
                      <a:cubicBezTo>
                        <a:pt x="5816" y="0"/>
                        <a:pt x="4787" y="6465"/>
                        <a:pt x="2654" y="10541"/>
                      </a:cubicBezTo>
                      <a:cubicBezTo>
                        <a:pt x="518" y="14617"/>
                        <a:pt x="-108" y="14904"/>
                        <a:pt x="15" y="16071"/>
                      </a:cubicBezTo>
                      <a:cubicBezTo>
                        <a:pt x="143" y="17234"/>
                        <a:pt x="267" y="21600"/>
                        <a:pt x="267" y="21600"/>
                      </a:cubicBezTo>
                      <a:lnTo>
                        <a:pt x="21492" y="21600"/>
                      </a:lnTo>
                      <a:lnTo>
                        <a:pt x="20359" y="12581"/>
                      </a:lnTo>
                      <a:cubicBezTo>
                        <a:pt x="20359" y="12581"/>
                        <a:pt x="10838" y="12805"/>
                        <a:pt x="5816" y="0"/>
                      </a:cubicBezTo>
                      <a:close/>
                      <a:moveTo>
                        <a:pt x="5816" y="0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6" name="îṥḷîḍé"/>
                <p:cNvSpPr/>
                <p:nvPr/>
              </p:nvSpPr>
              <p:spPr bwMode="auto">
                <a:xfrm>
                  <a:off x="221" y="861"/>
                  <a:ext cx="330" cy="34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529" h="19892">
                      <a:moveTo>
                        <a:pt x="0" y="7687"/>
                      </a:moveTo>
                      <a:lnTo>
                        <a:pt x="577" y="9930"/>
                      </a:lnTo>
                      <a:lnTo>
                        <a:pt x="13275" y="7363"/>
                      </a:lnTo>
                      <a:cubicBezTo>
                        <a:pt x="13275" y="7363"/>
                        <a:pt x="11193" y="13697"/>
                        <a:pt x="10785" y="19165"/>
                      </a:cubicBezTo>
                      <a:cubicBezTo>
                        <a:pt x="10785" y="19165"/>
                        <a:pt x="13030" y="20029"/>
                        <a:pt x="13030" y="19873"/>
                      </a:cubicBezTo>
                      <a:cubicBezTo>
                        <a:pt x="13030" y="19397"/>
                        <a:pt x="15903" y="7607"/>
                        <a:pt x="15903" y="7607"/>
                      </a:cubicBezTo>
                      <a:cubicBezTo>
                        <a:pt x="15903" y="7607"/>
                        <a:pt x="18126" y="8029"/>
                        <a:pt x="19326" y="6531"/>
                      </a:cubicBezTo>
                      <a:cubicBezTo>
                        <a:pt x="20381" y="5215"/>
                        <a:pt x="21600" y="3335"/>
                        <a:pt x="18856" y="724"/>
                      </a:cubicBezTo>
                      <a:cubicBezTo>
                        <a:pt x="18856" y="724"/>
                        <a:pt x="14463" y="-1571"/>
                        <a:pt x="12623" y="2011"/>
                      </a:cubicBezTo>
                      <a:cubicBezTo>
                        <a:pt x="10909" y="4208"/>
                        <a:pt x="11808" y="5404"/>
                        <a:pt x="11808" y="5404"/>
                      </a:cubicBezTo>
                      <a:cubicBezTo>
                        <a:pt x="11808" y="5404"/>
                        <a:pt x="0" y="7687"/>
                        <a:pt x="0" y="7687"/>
                      </a:cubicBezTo>
                      <a:close/>
                      <a:moveTo>
                        <a:pt x="0" y="7687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7" name="ïṧľîḑe"/>
                <p:cNvSpPr/>
                <p:nvPr/>
              </p:nvSpPr>
              <p:spPr bwMode="auto">
                <a:xfrm>
                  <a:off x="49" y="9"/>
                  <a:ext cx="440" cy="4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99" h="21364">
                      <a:moveTo>
                        <a:pt x="21260" y="4222"/>
                      </a:moveTo>
                      <a:cubicBezTo>
                        <a:pt x="21260" y="4222"/>
                        <a:pt x="18075" y="682"/>
                        <a:pt x="15617" y="79"/>
                      </a:cubicBezTo>
                      <a:cubicBezTo>
                        <a:pt x="15617" y="79"/>
                        <a:pt x="15019" y="-236"/>
                        <a:pt x="14955" y="395"/>
                      </a:cubicBezTo>
                      <a:cubicBezTo>
                        <a:pt x="14955" y="395"/>
                        <a:pt x="14761" y="1914"/>
                        <a:pt x="14761" y="2258"/>
                      </a:cubicBezTo>
                      <a:cubicBezTo>
                        <a:pt x="14761" y="2258"/>
                        <a:pt x="14923" y="2373"/>
                        <a:pt x="14502" y="2774"/>
                      </a:cubicBezTo>
                      <a:cubicBezTo>
                        <a:pt x="14081" y="3176"/>
                        <a:pt x="8909" y="8365"/>
                        <a:pt x="8909" y="8365"/>
                      </a:cubicBezTo>
                      <a:cubicBezTo>
                        <a:pt x="8909" y="8365"/>
                        <a:pt x="8552" y="8594"/>
                        <a:pt x="8278" y="8623"/>
                      </a:cubicBezTo>
                      <a:cubicBezTo>
                        <a:pt x="8278" y="8623"/>
                        <a:pt x="5514" y="8150"/>
                        <a:pt x="4399" y="9496"/>
                      </a:cubicBezTo>
                      <a:cubicBezTo>
                        <a:pt x="4399" y="9496"/>
                        <a:pt x="4238" y="9625"/>
                        <a:pt x="4558" y="9970"/>
                      </a:cubicBezTo>
                      <a:lnTo>
                        <a:pt x="7323" y="12615"/>
                      </a:lnTo>
                      <a:lnTo>
                        <a:pt x="0" y="21364"/>
                      </a:lnTo>
                      <a:lnTo>
                        <a:pt x="8503" y="13481"/>
                      </a:lnTo>
                      <a:lnTo>
                        <a:pt x="11365" y="15458"/>
                      </a:lnTo>
                      <a:cubicBezTo>
                        <a:pt x="11365" y="15458"/>
                        <a:pt x="12030" y="15658"/>
                        <a:pt x="12255" y="15416"/>
                      </a:cubicBezTo>
                      <a:cubicBezTo>
                        <a:pt x="12481" y="15172"/>
                        <a:pt x="13257" y="13981"/>
                        <a:pt x="12676" y="12077"/>
                      </a:cubicBezTo>
                      <a:cubicBezTo>
                        <a:pt x="12676" y="12077"/>
                        <a:pt x="12594" y="11776"/>
                        <a:pt x="12804" y="11459"/>
                      </a:cubicBezTo>
                      <a:cubicBezTo>
                        <a:pt x="13014" y="11144"/>
                        <a:pt x="18171" y="5798"/>
                        <a:pt x="18171" y="5798"/>
                      </a:cubicBezTo>
                      <a:cubicBezTo>
                        <a:pt x="18171" y="5798"/>
                        <a:pt x="18382" y="5613"/>
                        <a:pt x="18641" y="5683"/>
                      </a:cubicBezTo>
                      <a:cubicBezTo>
                        <a:pt x="18641" y="5683"/>
                        <a:pt x="20854" y="5352"/>
                        <a:pt x="21210" y="4794"/>
                      </a:cubicBezTo>
                      <a:cubicBezTo>
                        <a:pt x="21210" y="4794"/>
                        <a:pt x="21600" y="4623"/>
                        <a:pt x="21260" y="4222"/>
                      </a:cubicBezTo>
                      <a:close/>
                      <a:moveTo>
                        <a:pt x="21260" y="4222"/>
                      </a:moveTo>
                    </a:path>
                  </a:pathLst>
                </a:custGeom>
                <a:solidFill>
                  <a:srgbClr val="FFFE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8" name="îş1ïdê"/>
            <p:cNvGrpSpPr/>
            <p:nvPr/>
          </p:nvGrpSpPr>
          <p:grpSpPr bwMode="auto">
            <a:xfrm>
              <a:off x="395" y="2402"/>
              <a:ext cx="641" cy="753"/>
              <a:chOff x="0" y="0"/>
              <a:chExt cx="640" cy="753"/>
            </a:xfrm>
          </p:grpSpPr>
          <p:sp>
            <p:nvSpPr>
              <p:cNvPr id="10" name="iṣḻiḍe"/>
              <p:cNvSpPr/>
              <p:nvPr/>
            </p:nvSpPr>
            <p:spPr bwMode="auto">
              <a:xfrm>
                <a:off x="145" y="0"/>
                <a:ext cx="495" cy="7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090" y="2505"/>
                    </a:moveTo>
                    <a:lnTo>
                      <a:pt x="18791" y="2505"/>
                    </a:lnTo>
                    <a:lnTo>
                      <a:pt x="18791" y="17720"/>
                    </a:lnTo>
                    <a:lnTo>
                      <a:pt x="3090" y="17720"/>
                    </a:lnTo>
                    <a:cubicBezTo>
                      <a:pt x="3090" y="17720"/>
                      <a:pt x="3090" y="2505"/>
                      <a:pt x="3090" y="2505"/>
                    </a:cubicBezTo>
                    <a:close/>
                    <a:moveTo>
                      <a:pt x="9407" y="19890"/>
                    </a:moveTo>
                    <a:cubicBezTo>
                      <a:pt x="9407" y="19374"/>
                      <a:pt x="10031" y="18955"/>
                      <a:pt x="10801" y="18955"/>
                    </a:cubicBezTo>
                    <a:cubicBezTo>
                      <a:pt x="11571" y="18955"/>
                      <a:pt x="12193" y="19374"/>
                      <a:pt x="12193" y="19890"/>
                    </a:cubicBezTo>
                    <a:cubicBezTo>
                      <a:pt x="12193" y="20406"/>
                      <a:pt x="11571" y="20825"/>
                      <a:pt x="10801" y="20825"/>
                    </a:cubicBezTo>
                    <a:cubicBezTo>
                      <a:pt x="10031" y="20825"/>
                      <a:pt x="9407" y="20406"/>
                      <a:pt x="9407" y="19890"/>
                    </a:cubicBezTo>
                    <a:close/>
                    <a:moveTo>
                      <a:pt x="0" y="2345"/>
                    </a:moveTo>
                    <a:lnTo>
                      <a:pt x="0" y="19255"/>
                    </a:lnTo>
                    <a:cubicBezTo>
                      <a:pt x="0" y="20551"/>
                      <a:pt x="1565" y="21600"/>
                      <a:pt x="3495" y="21600"/>
                    </a:cubicBezTo>
                    <a:lnTo>
                      <a:pt x="18107" y="21600"/>
                    </a:lnTo>
                    <a:cubicBezTo>
                      <a:pt x="20038" y="21600"/>
                      <a:pt x="21600" y="20551"/>
                      <a:pt x="21600" y="19255"/>
                    </a:cubicBezTo>
                    <a:lnTo>
                      <a:pt x="21600" y="2345"/>
                    </a:lnTo>
                    <a:cubicBezTo>
                      <a:pt x="21600" y="1049"/>
                      <a:pt x="20038" y="0"/>
                      <a:pt x="18107" y="0"/>
                    </a:cubicBezTo>
                    <a:lnTo>
                      <a:pt x="3495" y="0"/>
                    </a:lnTo>
                    <a:cubicBezTo>
                      <a:pt x="1565" y="0"/>
                      <a:pt x="0" y="1049"/>
                      <a:pt x="0" y="2345"/>
                    </a:cubicBezTo>
                    <a:close/>
                    <a:moveTo>
                      <a:pt x="0" y="2345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" name="iŝ1ïḍè"/>
              <p:cNvSpPr/>
              <p:nvPr/>
            </p:nvSpPr>
            <p:spPr bwMode="auto">
              <a:xfrm>
                <a:off x="9" y="76"/>
                <a:ext cx="60" cy="59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21091"/>
                    </a:moveTo>
                    <a:cubicBezTo>
                      <a:pt x="8877" y="21091"/>
                      <a:pt x="7313" y="20932"/>
                      <a:pt x="7313" y="20738"/>
                    </a:cubicBezTo>
                    <a:lnTo>
                      <a:pt x="7313" y="20170"/>
                    </a:lnTo>
                    <a:cubicBezTo>
                      <a:pt x="8416" y="20209"/>
                      <a:pt x="9576" y="20234"/>
                      <a:pt x="10804" y="20234"/>
                    </a:cubicBezTo>
                    <a:cubicBezTo>
                      <a:pt x="12027" y="20234"/>
                      <a:pt x="13187" y="20209"/>
                      <a:pt x="14287" y="20170"/>
                    </a:cubicBezTo>
                    <a:lnTo>
                      <a:pt x="14287" y="20738"/>
                    </a:lnTo>
                    <a:cubicBezTo>
                      <a:pt x="14287" y="20932"/>
                      <a:pt x="12723" y="21091"/>
                      <a:pt x="10804" y="21091"/>
                    </a:cubicBezTo>
                    <a:close/>
                    <a:moveTo>
                      <a:pt x="8858" y="127"/>
                    </a:moveTo>
                    <a:lnTo>
                      <a:pt x="8858" y="567"/>
                    </a:lnTo>
                    <a:cubicBezTo>
                      <a:pt x="6504" y="649"/>
                      <a:pt x="4802" y="874"/>
                      <a:pt x="4802" y="1140"/>
                    </a:cubicBezTo>
                    <a:lnTo>
                      <a:pt x="4802" y="1530"/>
                    </a:lnTo>
                    <a:cubicBezTo>
                      <a:pt x="1909" y="1729"/>
                      <a:pt x="0" y="2068"/>
                      <a:pt x="0" y="2452"/>
                    </a:cubicBezTo>
                    <a:lnTo>
                      <a:pt x="0" y="19124"/>
                    </a:lnTo>
                    <a:cubicBezTo>
                      <a:pt x="0" y="19381"/>
                      <a:pt x="890" y="19615"/>
                      <a:pt x="2320" y="19804"/>
                    </a:cubicBezTo>
                    <a:cubicBezTo>
                      <a:pt x="2315" y="19814"/>
                      <a:pt x="2289" y="19824"/>
                      <a:pt x="2289" y="19835"/>
                    </a:cubicBezTo>
                    <a:lnTo>
                      <a:pt x="2289" y="20738"/>
                    </a:lnTo>
                    <a:cubicBezTo>
                      <a:pt x="2289" y="21213"/>
                      <a:pt x="6106" y="21600"/>
                      <a:pt x="10804" y="21600"/>
                    </a:cubicBezTo>
                    <a:cubicBezTo>
                      <a:pt x="15496" y="21600"/>
                      <a:pt x="19311" y="21213"/>
                      <a:pt x="19311" y="20738"/>
                    </a:cubicBezTo>
                    <a:lnTo>
                      <a:pt x="19311" y="19835"/>
                    </a:lnTo>
                    <a:cubicBezTo>
                      <a:pt x="19311" y="19824"/>
                      <a:pt x="19288" y="19814"/>
                      <a:pt x="19283" y="19804"/>
                    </a:cubicBezTo>
                    <a:cubicBezTo>
                      <a:pt x="20712" y="19615"/>
                      <a:pt x="21600" y="19381"/>
                      <a:pt x="21600" y="19124"/>
                    </a:cubicBezTo>
                    <a:lnTo>
                      <a:pt x="21600" y="2452"/>
                    </a:lnTo>
                    <a:cubicBezTo>
                      <a:pt x="21600" y="2068"/>
                      <a:pt x="19691" y="1729"/>
                      <a:pt x="16795" y="1530"/>
                    </a:cubicBezTo>
                    <a:lnTo>
                      <a:pt x="16795" y="1140"/>
                    </a:lnTo>
                    <a:cubicBezTo>
                      <a:pt x="16795" y="824"/>
                      <a:pt x="14415" y="568"/>
                      <a:pt x="11372" y="538"/>
                    </a:cubicBezTo>
                    <a:lnTo>
                      <a:pt x="11372" y="127"/>
                    </a:lnTo>
                    <a:cubicBezTo>
                      <a:pt x="11372" y="57"/>
                      <a:pt x="10812" y="0"/>
                      <a:pt x="10115" y="0"/>
                    </a:cubicBezTo>
                    <a:cubicBezTo>
                      <a:pt x="9421" y="0"/>
                      <a:pt x="8858" y="57"/>
                      <a:pt x="8858" y="127"/>
                    </a:cubicBezTo>
                    <a:close/>
                    <a:moveTo>
                      <a:pt x="8858" y="127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9" name="išlïḓé"/>
            <p:cNvSpPr/>
            <p:nvPr/>
          </p:nvSpPr>
          <p:spPr bwMode="auto">
            <a:xfrm>
              <a:off x="1244" y="2088"/>
              <a:ext cx="502" cy="562"/>
            </a:xfrm>
            <a:custGeom>
              <a:avLst/>
              <a:gdLst/>
              <a:ahLst/>
              <a:cxnLst/>
              <a:rect l="0" t="0" r="r" b="b"/>
              <a:pathLst>
                <a:path w="21399" h="21364">
                  <a:moveTo>
                    <a:pt x="21260" y="4222"/>
                  </a:moveTo>
                  <a:cubicBezTo>
                    <a:pt x="21260" y="4222"/>
                    <a:pt x="18075" y="682"/>
                    <a:pt x="15617" y="79"/>
                  </a:cubicBezTo>
                  <a:cubicBezTo>
                    <a:pt x="15617" y="79"/>
                    <a:pt x="15019" y="-236"/>
                    <a:pt x="14955" y="395"/>
                  </a:cubicBezTo>
                  <a:cubicBezTo>
                    <a:pt x="14955" y="395"/>
                    <a:pt x="14761" y="1914"/>
                    <a:pt x="14761" y="2258"/>
                  </a:cubicBezTo>
                  <a:cubicBezTo>
                    <a:pt x="14761" y="2258"/>
                    <a:pt x="14924" y="2373"/>
                    <a:pt x="14502" y="2774"/>
                  </a:cubicBezTo>
                  <a:cubicBezTo>
                    <a:pt x="14081" y="3176"/>
                    <a:pt x="8909" y="8365"/>
                    <a:pt x="8909" y="8365"/>
                  </a:cubicBezTo>
                  <a:cubicBezTo>
                    <a:pt x="8909" y="8365"/>
                    <a:pt x="8552" y="8594"/>
                    <a:pt x="8278" y="8623"/>
                  </a:cubicBezTo>
                  <a:cubicBezTo>
                    <a:pt x="8278" y="8623"/>
                    <a:pt x="5514" y="8150"/>
                    <a:pt x="4399" y="9496"/>
                  </a:cubicBezTo>
                  <a:cubicBezTo>
                    <a:pt x="4399" y="9496"/>
                    <a:pt x="4238" y="9625"/>
                    <a:pt x="4558" y="9970"/>
                  </a:cubicBezTo>
                  <a:lnTo>
                    <a:pt x="7323" y="12615"/>
                  </a:lnTo>
                  <a:lnTo>
                    <a:pt x="0" y="21364"/>
                  </a:lnTo>
                  <a:lnTo>
                    <a:pt x="8503" y="13481"/>
                  </a:lnTo>
                  <a:lnTo>
                    <a:pt x="11365" y="15458"/>
                  </a:lnTo>
                  <a:cubicBezTo>
                    <a:pt x="11365" y="15458"/>
                    <a:pt x="12030" y="15658"/>
                    <a:pt x="12255" y="15416"/>
                  </a:cubicBezTo>
                  <a:cubicBezTo>
                    <a:pt x="12481" y="15172"/>
                    <a:pt x="13257" y="13981"/>
                    <a:pt x="12676" y="12077"/>
                  </a:cubicBezTo>
                  <a:cubicBezTo>
                    <a:pt x="12676" y="12077"/>
                    <a:pt x="12594" y="11776"/>
                    <a:pt x="12804" y="11459"/>
                  </a:cubicBezTo>
                  <a:cubicBezTo>
                    <a:pt x="13014" y="11144"/>
                    <a:pt x="18171" y="5798"/>
                    <a:pt x="18171" y="5798"/>
                  </a:cubicBezTo>
                  <a:cubicBezTo>
                    <a:pt x="18171" y="5798"/>
                    <a:pt x="18382" y="5613"/>
                    <a:pt x="18641" y="5683"/>
                  </a:cubicBezTo>
                  <a:cubicBezTo>
                    <a:pt x="18641" y="5683"/>
                    <a:pt x="20854" y="5352"/>
                    <a:pt x="21210" y="4794"/>
                  </a:cubicBezTo>
                  <a:cubicBezTo>
                    <a:pt x="21210" y="4794"/>
                    <a:pt x="21600" y="4623"/>
                    <a:pt x="21260" y="4222"/>
                  </a:cubicBezTo>
                  <a:close/>
                  <a:moveTo>
                    <a:pt x="21260" y="4222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9" name="işľïḋe"/>
          <p:cNvSpPr/>
          <p:nvPr userDrawn="1"/>
        </p:nvSpPr>
        <p:spPr bwMode="auto">
          <a:xfrm>
            <a:off x="206375" y="3548063"/>
            <a:ext cx="1066800" cy="5969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434" y="10484"/>
                </a:moveTo>
                <a:cubicBezTo>
                  <a:pt x="1893" y="10484"/>
                  <a:pt x="639" y="12721"/>
                  <a:pt x="639" y="15471"/>
                </a:cubicBezTo>
                <a:cubicBezTo>
                  <a:pt x="639" y="18223"/>
                  <a:pt x="1893" y="20461"/>
                  <a:pt x="3434" y="20461"/>
                </a:cubicBezTo>
                <a:lnTo>
                  <a:pt x="17456" y="20461"/>
                </a:lnTo>
                <a:cubicBezTo>
                  <a:pt x="19389" y="20461"/>
                  <a:pt x="20962" y="17656"/>
                  <a:pt x="20962" y="14207"/>
                </a:cubicBezTo>
                <a:cubicBezTo>
                  <a:pt x="20962" y="10762"/>
                  <a:pt x="19389" y="7960"/>
                  <a:pt x="17456" y="7960"/>
                </a:cubicBezTo>
                <a:cubicBezTo>
                  <a:pt x="17314" y="7960"/>
                  <a:pt x="17162" y="7980"/>
                  <a:pt x="16978" y="8025"/>
                </a:cubicBezTo>
                <a:cubicBezTo>
                  <a:pt x="16886" y="8047"/>
                  <a:pt x="16794" y="7997"/>
                  <a:pt x="16725" y="7889"/>
                </a:cubicBezTo>
                <a:cubicBezTo>
                  <a:pt x="16655" y="7781"/>
                  <a:pt x="16615" y="7625"/>
                  <a:pt x="16615" y="7461"/>
                </a:cubicBezTo>
                <a:cubicBezTo>
                  <a:pt x="16615" y="7423"/>
                  <a:pt x="16617" y="7392"/>
                  <a:pt x="16618" y="7372"/>
                </a:cubicBezTo>
                <a:cubicBezTo>
                  <a:pt x="16613" y="3933"/>
                  <a:pt x="15042" y="1139"/>
                  <a:pt x="13113" y="1139"/>
                </a:cubicBezTo>
                <a:cubicBezTo>
                  <a:pt x="11481" y="1139"/>
                  <a:pt x="10042" y="3203"/>
                  <a:pt x="9691" y="6047"/>
                </a:cubicBezTo>
                <a:cubicBezTo>
                  <a:pt x="9667" y="6237"/>
                  <a:pt x="9591" y="6393"/>
                  <a:pt x="9489" y="6460"/>
                </a:cubicBezTo>
                <a:cubicBezTo>
                  <a:pt x="9386" y="6526"/>
                  <a:pt x="9272" y="6495"/>
                  <a:pt x="9185" y="6377"/>
                </a:cubicBezTo>
                <a:cubicBezTo>
                  <a:pt x="8694" y="5708"/>
                  <a:pt x="8110" y="5355"/>
                  <a:pt x="7496" y="5355"/>
                </a:cubicBezTo>
                <a:cubicBezTo>
                  <a:pt x="5975" y="5355"/>
                  <a:pt x="4748" y="7481"/>
                  <a:pt x="4703" y="10197"/>
                </a:cubicBezTo>
                <a:cubicBezTo>
                  <a:pt x="4700" y="10375"/>
                  <a:pt x="4650" y="10541"/>
                  <a:pt x="4568" y="10645"/>
                </a:cubicBezTo>
                <a:cubicBezTo>
                  <a:pt x="4486" y="10748"/>
                  <a:pt x="4382" y="10776"/>
                  <a:pt x="4286" y="10722"/>
                </a:cubicBezTo>
                <a:cubicBezTo>
                  <a:pt x="4010" y="10564"/>
                  <a:pt x="3723" y="10484"/>
                  <a:pt x="3434" y="10484"/>
                </a:cubicBezTo>
                <a:close/>
                <a:moveTo>
                  <a:pt x="17456" y="21600"/>
                </a:moveTo>
                <a:lnTo>
                  <a:pt x="3434" y="21600"/>
                </a:lnTo>
                <a:cubicBezTo>
                  <a:pt x="1540" y="21600"/>
                  <a:pt x="0" y="18851"/>
                  <a:pt x="0" y="15471"/>
                </a:cubicBezTo>
                <a:cubicBezTo>
                  <a:pt x="0" y="12093"/>
                  <a:pt x="1540" y="9345"/>
                  <a:pt x="3434" y="9345"/>
                </a:cubicBezTo>
                <a:cubicBezTo>
                  <a:pt x="3658" y="9345"/>
                  <a:pt x="3880" y="9384"/>
                  <a:pt x="4099" y="9461"/>
                </a:cubicBezTo>
                <a:cubicBezTo>
                  <a:pt x="4206" y="8130"/>
                  <a:pt x="4555" y="6903"/>
                  <a:pt x="5102" y="5952"/>
                </a:cubicBezTo>
                <a:cubicBezTo>
                  <a:pt x="5745" y="4832"/>
                  <a:pt x="6596" y="4216"/>
                  <a:pt x="7496" y="4216"/>
                </a:cubicBezTo>
                <a:cubicBezTo>
                  <a:pt x="8097" y="4216"/>
                  <a:pt x="8675" y="4491"/>
                  <a:pt x="9190" y="5018"/>
                </a:cubicBezTo>
                <a:cubicBezTo>
                  <a:pt x="9440" y="3711"/>
                  <a:pt x="9894" y="2538"/>
                  <a:pt x="10499" y="1658"/>
                </a:cubicBezTo>
                <a:cubicBezTo>
                  <a:pt x="11235" y="589"/>
                  <a:pt x="12163" y="0"/>
                  <a:pt x="13113" y="0"/>
                </a:cubicBezTo>
                <a:cubicBezTo>
                  <a:pt x="15293" y="0"/>
                  <a:pt x="17085" y="3017"/>
                  <a:pt x="17245" y="6833"/>
                </a:cubicBezTo>
                <a:cubicBezTo>
                  <a:pt x="17318" y="6825"/>
                  <a:pt x="17388" y="6821"/>
                  <a:pt x="17456" y="6821"/>
                </a:cubicBezTo>
                <a:cubicBezTo>
                  <a:pt x="19741" y="6821"/>
                  <a:pt x="21600" y="10135"/>
                  <a:pt x="21600" y="14207"/>
                </a:cubicBezTo>
                <a:cubicBezTo>
                  <a:pt x="21600" y="18284"/>
                  <a:pt x="19741" y="21600"/>
                  <a:pt x="17456" y="21600"/>
                </a:cubicBezTo>
                <a:close/>
                <a:moveTo>
                  <a:pt x="17456" y="216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0" name="išḷiḋé"/>
          <p:cNvSpPr/>
          <p:nvPr userDrawn="1"/>
        </p:nvSpPr>
        <p:spPr bwMode="auto">
          <a:xfrm flipH="1">
            <a:off x="7305675" y="3548063"/>
            <a:ext cx="1416050" cy="7937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434" y="10484"/>
                </a:moveTo>
                <a:cubicBezTo>
                  <a:pt x="1893" y="10484"/>
                  <a:pt x="639" y="12721"/>
                  <a:pt x="639" y="15471"/>
                </a:cubicBezTo>
                <a:cubicBezTo>
                  <a:pt x="639" y="18223"/>
                  <a:pt x="1893" y="20461"/>
                  <a:pt x="3434" y="20461"/>
                </a:cubicBezTo>
                <a:lnTo>
                  <a:pt x="17456" y="20461"/>
                </a:lnTo>
                <a:cubicBezTo>
                  <a:pt x="19389" y="20461"/>
                  <a:pt x="20962" y="17656"/>
                  <a:pt x="20962" y="14207"/>
                </a:cubicBezTo>
                <a:cubicBezTo>
                  <a:pt x="20962" y="10762"/>
                  <a:pt x="19389" y="7960"/>
                  <a:pt x="17456" y="7960"/>
                </a:cubicBezTo>
                <a:cubicBezTo>
                  <a:pt x="17314" y="7960"/>
                  <a:pt x="17162" y="7980"/>
                  <a:pt x="16978" y="8025"/>
                </a:cubicBezTo>
                <a:cubicBezTo>
                  <a:pt x="16886" y="8047"/>
                  <a:pt x="16794" y="7997"/>
                  <a:pt x="16725" y="7889"/>
                </a:cubicBezTo>
                <a:cubicBezTo>
                  <a:pt x="16655" y="7781"/>
                  <a:pt x="16616" y="7625"/>
                  <a:pt x="16616" y="7461"/>
                </a:cubicBezTo>
                <a:cubicBezTo>
                  <a:pt x="16616" y="7423"/>
                  <a:pt x="16617" y="7392"/>
                  <a:pt x="16618" y="7372"/>
                </a:cubicBezTo>
                <a:cubicBezTo>
                  <a:pt x="16613" y="3933"/>
                  <a:pt x="15042" y="1139"/>
                  <a:pt x="13113" y="1139"/>
                </a:cubicBezTo>
                <a:cubicBezTo>
                  <a:pt x="11481" y="1139"/>
                  <a:pt x="10042" y="3203"/>
                  <a:pt x="9691" y="6047"/>
                </a:cubicBezTo>
                <a:cubicBezTo>
                  <a:pt x="9667" y="6237"/>
                  <a:pt x="9591" y="6393"/>
                  <a:pt x="9489" y="6460"/>
                </a:cubicBezTo>
                <a:cubicBezTo>
                  <a:pt x="9386" y="6526"/>
                  <a:pt x="9272" y="6495"/>
                  <a:pt x="9185" y="6377"/>
                </a:cubicBezTo>
                <a:cubicBezTo>
                  <a:pt x="8694" y="5708"/>
                  <a:pt x="8110" y="5355"/>
                  <a:pt x="7496" y="5355"/>
                </a:cubicBezTo>
                <a:cubicBezTo>
                  <a:pt x="5975" y="5355"/>
                  <a:pt x="4748" y="7481"/>
                  <a:pt x="4703" y="10197"/>
                </a:cubicBezTo>
                <a:cubicBezTo>
                  <a:pt x="4700" y="10375"/>
                  <a:pt x="4650" y="10541"/>
                  <a:pt x="4568" y="10645"/>
                </a:cubicBezTo>
                <a:cubicBezTo>
                  <a:pt x="4486" y="10748"/>
                  <a:pt x="4382" y="10776"/>
                  <a:pt x="4286" y="10722"/>
                </a:cubicBezTo>
                <a:cubicBezTo>
                  <a:pt x="4010" y="10564"/>
                  <a:pt x="3723" y="10484"/>
                  <a:pt x="3434" y="10484"/>
                </a:cubicBezTo>
                <a:close/>
                <a:moveTo>
                  <a:pt x="17456" y="21600"/>
                </a:moveTo>
                <a:lnTo>
                  <a:pt x="3434" y="21600"/>
                </a:lnTo>
                <a:cubicBezTo>
                  <a:pt x="1540" y="21600"/>
                  <a:pt x="0" y="18851"/>
                  <a:pt x="0" y="15471"/>
                </a:cubicBezTo>
                <a:cubicBezTo>
                  <a:pt x="0" y="12093"/>
                  <a:pt x="1540" y="9345"/>
                  <a:pt x="3434" y="9345"/>
                </a:cubicBezTo>
                <a:cubicBezTo>
                  <a:pt x="3658" y="9345"/>
                  <a:pt x="3880" y="9384"/>
                  <a:pt x="4099" y="9461"/>
                </a:cubicBezTo>
                <a:cubicBezTo>
                  <a:pt x="4206" y="8130"/>
                  <a:pt x="4555" y="6903"/>
                  <a:pt x="5102" y="5952"/>
                </a:cubicBezTo>
                <a:cubicBezTo>
                  <a:pt x="5745" y="4832"/>
                  <a:pt x="6596" y="4216"/>
                  <a:pt x="7496" y="4216"/>
                </a:cubicBezTo>
                <a:cubicBezTo>
                  <a:pt x="8097" y="4216"/>
                  <a:pt x="8675" y="4491"/>
                  <a:pt x="9190" y="5018"/>
                </a:cubicBezTo>
                <a:cubicBezTo>
                  <a:pt x="9440" y="3711"/>
                  <a:pt x="9894" y="2538"/>
                  <a:pt x="10499" y="1658"/>
                </a:cubicBezTo>
                <a:cubicBezTo>
                  <a:pt x="11235" y="589"/>
                  <a:pt x="12163" y="0"/>
                  <a:pt x="13113" y="0"/>
                </a:cubicBezTo>
                <a:cubicBezTo>
                  <a:pt x="15293" y="0"/>
                  <a:pt x="17085" y="3017"/>
                  <a:pt x="17245" y="6833"/>
                </a:cubicBezTo>
                <a:cubicBezTo>
                  <a:pt x="17318" y="6825"/>
                  <a:pt x="17388" y="6821"/>
                  <a:pt x="17456" y="6821"/>
                </a:cubicBezTo>
                <a:cubicBezTo>
                  <a:pt x="19741" y="6821"/>
                  <a:pt x="21600" y="10135"/>
                  <a:pt x="21600" y="14207"/>
                </a:cubicBezTo>
                <a:cubicBezTo>
                  <a:pt x="21600" y="18284"/>
                  <a:pt x="19741" y="21600"/>
                  <a:pt x="17456" y="21600"/>
                </a:cubicBezTo>
                <a:close/>
                <a:moveTo>
                  <a:pt x="17456" y="216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" name="iṡḻîdé"/>
          <p:cNvSpPr/>
          <p:nvPr userDrawn="1"/>
        </p:nvSpPr>
        <p:spPr bwMode="auto">
          <a:xfrm flipH="1">
            <a:off x="7883525" y="2887663"/>
            <a:ext cx="711200" cy="4000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434" y="10484"/>
                </a:moveTo>
                <a:cubicBezTo>
                  <a:pt x="1893" y="10484"/>
                  <a:pt x="639" y="12721"/>
                  <a:pt x="639" y="15471"/>
                </a:cubicBezTo>
                <a:cubicBezTo>
                  <a:pt x="639" y="18223"/>
                  <a:pt x="1893" y="20461"/>
                  <a:pt x="3434" y="20461"/>
                </a:cubicBezTo>
                <a:lnTo>
                  <a:pt x="17456" y="20461"/>
                </a:lnTo>
                <a:cubicBezTo>
                  <a:pt x="19389" y="20461"/>
                  <a:pt x="20962" y="17656"/>
                  <a:pt x="20962" y="14207"/>
                </a:cubicBezTo>
                <a:cubicBezTo>
                  <a:pt x="20962" y="10762"/>
                  <a:pt x="19389" y="7960"/>
                  <a:pt x="17456" y="7960"/>
                </a:cubicBezTo>
                <a:cubicBezTo>
                  <a:pt x="17314" y="7960"/>
                  <a:pt x="17162" y="7980"/>
                  <a:pt x="16978" y="8025"/>
                </a:cubicBezTo>
                <a:cubicBezTo>
                  <a:pt x="16886" y="8047"/>
                  <a:pt x="16794" y="7997"/>
                  <a:pt x="16725" y="7889"/>
                </a:cubicBezTo>
                <a:cubicBezTo>
                  <a:pt x="16655" y="7781"/>
                  <a:pt x="16616" y="7625"/>
                  <a:pt x="16616" y="7461"/>
                </a:cubicBezTo>
                <a:cubicBezTo>
                  <a:pt x="16616" y="7423"/>
                  <a:pt x="16617" y="7392"/>
                  <a:pt x="16618" y="7372"/>
                </a:cubicBezTo>
                <a:cubicBezTo>
                  <a:pt x="16613" y="3933"/>
                  <a:pt x="15042" y="1139"/>
                  <a:pt x="13113" y="1139"/>
                </a:cubicBezTo>
                <a:cubicBezTo>
                  <a:pt x="11481" y="1139"/>
                  <a:pt x="10042" y="3203"/>
                  <a:pt x="9691" y="6047"/>
                </a:cubicBezTo>
                <a:cubicBezTo>
                  <a:pt x="9667" y="6237"/>
                  <a:pt x="9591" y="6393"/>
                  <a:pt x="9489" y="6460"/>
                </a:cubicBezTo>
                <a:cubicBezTo>
                  <a:pt x="9386" y="6526"/>
                  <a:pt x="9272" y="6495"/>
                  <a:pt x="9185" y="6377"/>
                </a:cubicBezTo>
                <a:cubicBezTo>
                  <a:pt x="8694" y="5708"/>
                  <a:pt x="8110" y="5355"/>
                  <a:pt x="7496" y="5355"/>
                </a:cubicBezTo>
                <a:cubicBezTo>
                  <a:pt x="5975" y="5355"/>
                  <a:pt x="4748" y="7481"/>
                  <a:pt x="4703" y="10197"/>
                </a:cubicBezTo>
                <a:cubicBezTo>
                  <a:pt x="4700" y="10375"/>
                  <a:pt x="4650" y="10541"/>
                  <a:pt x="4568" y="10645"/>
                </a:cubicBezTo>
                <a:cubicBezTo>
                  <a:pt x="4486" y="10748"/>
                  <a:pt x="4382" y="10776"/>
                  <a:pt x="4286" y="10722"/>
                </a:cubicBezTo>
                <a:cubicBezTo>
                  <a:pt x="4010" y="10564"/>
                  <a:pt x="3723" y="10484"/>
                  <a:pt x="3434" y="10484"/>
                </a:cubicBezTo>
                <a:close/>
                <a:moveTo>
                  <a:pt x="17456" y="21600"/>
                </a:moveTo>
                <a:lnTo>
                  <a:pt x="3434" y="21600"/>
                </a:lnTo>
                <a:cubicBezTo>
                  <a:pt x="1540" y="21600"/>
                  <a:pt x="0" y="18851"/>
                  <a:pt x="0" y="15471"/>
                </a:cubicBezTo>
                <a:cubicBezTo>
                  <a:pt x="0" y="12093"/>
                  <a:pt x="1540" y="9345"/>
                  <a:pt x="3434" y="9345"/>
                </a:cubicBezTo>
                <a:cubicBezTo>
                  <a:pt x="3658" y="9345"/>
                  <a:pt x="3880" y="9384"/>
                  <a:pt x="4099" y="9461"/>
                </a:cubicBezTo>
                <a:cubicBezTo>
                  <a:pt x="4206" y="8130"/>
                  <a:pt x="4555" y="6903"/>
                  <a:pt x="5102" y="5952"/>
                </a:cubicBezTo>
                <a:cubicBezTo>
                  <a:pt x="5745" y="4832"/>
                  <a:pt x="6596" y="4216"/>
                  <a:pt x="7496" y="4216"/>
                </a:cubicBezTo>
                <a:cubicBezTo>
                  <a:pt x="8097" y="4216"/>
                  <a:pt x="8675" y="4491"/>
                  <a:pt x="9190" y="5018"/>
                </a:cubicBezTo>
                <a:cubicBezTo>
                  <a:pt x="9440" y="3711"/>
                  <a:pt x="9894" y="2538"/>
                  <a:pt x="10499" y="1658"/>
                </a:cubicBezTo>
                <a:cubicBezTo>
                  <a:pt x="11235" y="589"/>
                  <a:pt x="12163" y="0"/>
                  <a:pt x="13113" y="0"/>
                </a:cubicBezTo>
                <a:cubicBezTo>
                  <a:pt x="15293" y="0"/>
                  <a:pt x="17085" y="3017"/>
                  <a:pt x="17245" y="6833"/>
                </a:cubicBezTo>
                <a:cubicBezTo>
                  <a:pt x="17318" y="6825"/>
                  <a:pt x="17388" y="6821"/>
                  <a:pt x="17456" y="6821"/>
                </a:cubicBezTo>
                <a:cubicBezTo>
                  <a:pt x="19741" y="6821"/>
                  <a:pt x="21600" y="10135"/>
                  <a:pt x="21600" y="14207"/>
                </a:cubicBezTo>
                <a:cubicBezTo>
                  <a:pt x="21600" y="18284"/>
                  <a:pt x="19741" y="21600"/>
                  <a:pt x="17456" y="21600"/>
                </a:cubicBezTo>
                <a:close/>
                <a:moveTo>
                  <a:pt x="17456" y="216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" name="îśḷiḍé"/>
          <p:cNvSpPr/>
          <p:nvPr userDrawn="1"/>
        </p:nvSpPr>
        <p:spPr bwMode="auto">
          <a:xfrm flipH="1">
            <a:off x="1190625" y="1865313"/>
            <a:ext cx="711200" cy="4000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434" y="10484"/>
                </a:moveTo>
                <a:cubicBezTo>
                  <a:pt x="1893" y="10484"/>
                  <a:pt x="639" y="12721"/>
                  <a:pt x="639" y="15471"/>
                </a:cubicBezTo>
                <a:cubicBezTo>
                  <a:pt x="639" y="18223"/>
                  <a:pt x="1893" y="20461"/>
                  <a:pt x="3434" y="20461"/>
                </a:cubicBezTo>
                <a:lnTo>
                  <a:pt x="17456" y="20461"/>
                </a:lnTo>
                <a:cubicBezTo>
                  <a:pt x="19389" y="20461"/>
                  <a:pt x="20962" y="17656"/>
                  <a:pt x="20962" y="14207"/>
                </a:cubicBezTo>
                <a:cubicBezTo>
                  <a:pt x="20962" y="10762"/>
                  <a:pt x="19389" y="7960"/>
                  <a:pt x="17456" y="7960"/>
                </a:cubicBezTo>
                <a:cubicBezTo>
                  <a:pt x="17314" y="7960"/>
                  <a:pt x="17162" y="7980"/>
                  <a:pt x="16978" y="8025"/>
                </a:cubicBezTo>
                <a:cubicBezTo>
                  <a:pt x="16886" y="8047"/>
                  <a:pt x="16794" y="7997"/>
                  <a:pt x="16725" y="7889"/>
                </a:cubicBezTo>
                <a:cubicBezTo>
                  <a:pt x="16655" y="7781"/>
                  <a:pt x="16616" y="7625"/>
                  <a:pt x="16616" y="7461"/>
                </a:cubicBezTo>
                <a:cubicBezTo>
                  <a:pt x="16616" y="7423"/>
                  <a:pt x="16617" y="7392"/>
                  <a:pt x="16618" y="7372"/>
                </a:cubicBezTo>
                <a:cubicBezTo>
                  <a:pt x="16613" y="3933"/>
                  <a:pt x="15042" y="1139"/>
                  <a:pt x="13113" y="1139"/>
                </a:cubicBezTo>
                <a:cubicBezTo>
                  <a:pt x="11481" y="1139"/>
                  <a:pt x="10042" y="3203"/>
                  <a:pt x="9691" y="6047"/>
                </a:cubicBezTo>
                <a:cubicBezTo>
                  <a:pt x="9667" y="6237"/>
                  <a:pt x="9591" y="6393"/>
                  <a:pt x="9489" y="6460"/>
                </a:cubicBezTo>
                <a:cubicBezTo>
                  <a:pt x="9386" y="6526"/>
                  <a:pt x="9272" y="6495"/>
                  <a:pt x="9185" y="6377"/>
                </a:cubicBezTo>
                <a:cubicBezTo>
                  <a:pt x="8694" y="5708"/>
                  <a:pt x="8110" y="5355"/>
                  <a:pt x="7496" y="5355"/>
                </a:cubicBezTo>
                <a:cubicBezTo>
                  <a:pt x="5975" y="5355"/>
                  <a:pt x="4748" y="7481"/>
                  <a:pt x="4703" y="10197"/>
                </a:cubicBezTo>
                <a:cubicBezTo>
                  <a:pt x="4700" y="10375"/>
                  <a:pt x="4650" y="10541"/>
                  <a:pt x="4568" y="10645"/>
                </a:cubicBezTo>
                <a:cubicBezTo>
                  <a:pt x="4486" y="10748"/>
                  <a:pt x="4382" y="10776"/>
                  <a:pt x="4286" y="10722"/>
                </a:cubicBezTo>
                <a:cubicBezTo>
                  <a:pt x="4010" y="10564"/>
                  <a:pt x="3723" y="10484"/>
                  <a:pt x="3434" y="10484"/>
                </a:cubicBezTo>
                <a:close/>
                <a:moveTo>
                  <a:pt x="17456" y="21600"/>
                </a:moveTo>
                <a:lnTo>
                  <a:pt x="3434" y="21600"/>
                </a:lnTo>
                <a:cubicBezTo>
                  <a:pt x="1540" y="21600"/>
                  <a:pt x="0" y="18851"/>
                  <a:pt x="0" y="15471"/>
                </a:cubicBezTo>
                <a:cubicBezTo>
                  <a:pt x="0" y="12093"/>
                  <a:pt x="1540" y="9345"/>
                  <a:pt x="3434" y="9345"/>
                </a:cubicBezTo>
                <a:cubicBezTo>
                  <a:pt x="3658" y="9345"/>
                  <a:pt x="3880" y="9384"/>
                  <a:pt x="4099" y="9461"/>
                </a:cubicBezTo>
                <a:cubicBezTo>
                  <a:pt x="4206" y="8130"/>
                  <a:pt x="4555" y="6903"/>
                  <a:pt x="5102" y="5952"/>
                </a:cubicBezTo>
                <a:cubicBezTo>
                  <a:pt x="5745" y="4832"/>
                  <a:pt x="6596" y="4216"/>
                  <a:pt x="7496" y="4216"/>
                </a:cubicBezTo>
                <a:cubicBezTo>
                  <a:pt x="8097" y="4216"/>
                  <a:pt x="8675" y="4491"/>
                  <a:pt x="9190" y="5018"/>
                </a:cubicBezTo>
                <a:cubicBezTo>
                  <a:pt x="9440" y="3711"/>
                  <a:pt x="9894" y="2538"/>
                  <a:pt x="10499" y="1658"/>
                </a:cubicBezTo>
                <a:cubicBezTo>
                  <a:pt x="11235" y="589"/>
                  <a:pt x="12163" y="0"/>
                  <a:pt x="13113" y="0"/>
                </a:cubicBezTo>
                <a:cubicBezTo>
                  <a:pt x="15293" y="0"/>
                  <a:pt x="17085" y="3017"/>
                  <a:pt x="17245" y="6833"/>
                </a:cubicBezTo>
                <a:cubicBezTo>
                  <a:pt x="17318" y="6825"/>
                  <a:pt x="17388" y="6821"/>
                  <a:pt x="17456" y="6821"/>
                </a:cubicBezTo>
                <a:cubicBezTo>
                  <a:pt x="19741" y="6821"/>
                  <a:pt x="21600" y="10135"/>
                  <a:pt x="21600" y="14207"/>
                </a:cubicBezTo>
                <a:cubicBezTo>
                  <a:pt x="21600" y="18284"/>
                  <a:pt x="19741" y="21600"/>
                  <a:pt x="17456" y="21600"/>
                </a:cubicBezTo>
                <a:close/>
                <a:moveTo>
                  <a:pt x="17456" y="216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îŝ1íḑè"/>
          <p:cNvSpPr/>
          <p:nvPr userDrawn="1"/>
        </p:nvSpPr>
        <p:spPr bwMode="auto">
          <a:xfrm>
            <a:off x="6581775" y="1554163"/>
            <a:ext cx="558800" cy="3111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434" y="10484"/>
                </a:moveTo>
                <a:cubicBezTo>
                  <a:pt x="1893" y="10484"/>
                  <a:pt x="639" y="12721"/>
                  <a:pt x="639" y="15471"/>
                </a:cubicBezTo>
                <a:cubicBezTo>
                  <a:pt x="639" y="18223"/>
                  <a:pt x="1893" y="20461"/>
                  <a:pt x="3434" y="20461"/>
                </a:cubicBezTo>
                <a:lnTo>
                  <a:pt x="17456" y="20461"/>
                </a:lnTo>
                <a:cubicBezTo>
                  <a:pt x="19389" y="20461"/>
                  <a:pt x="20961" y="17656"/>
                  <a:pt x="20961" y="14207"/>
                </a:cubicBezTo>
                <a:cubicBezTo>
                  <a:pt x="20961" y="10762"/>
                  <a:pt x="19389" y="7960"/>
                  <a:pt x="17456" y="7960"/>
                </a:cubicBezTo>
                <a:cubicBezTo>
                  <a:pt x="17314" y="7960"/>
                  <a:pt x="17162" y="7980"/>
                  <a:pt x="16978" y="8025"/>
                </a:cubicBezTo>
                <a:cubicBezTo>
                  <a:pt x="16886" y="8047"/>
                  <a:pt x="16794" y="7997"/>
                  <a:pt x="16725" y="7889"/>
                </a:cubicBezTo>
                <a:cubicBezTo>
                  <a:pt x="16655" y="7781"/>
                  <a:pt x="16615" y="7625"/>
                  <a:pt x="16615" y="7461"/>
                </a:cubicBezTo>
                <a:cubicBezTo>
                  <a:pt x="16615" y="7423"/>
                  <a:pt x="16617" y="7392"/>
                  <a:pt x="16618" y="7372"/>
                </a:cubicBezTo>
                <a:cubicBezTo>
                  <a:pt x="16613" y="3933"/>
                  <a:pt x="15042" y="1139"/>
                  <a:pt x="13113" y="1139"/>
                </a:cubicBezTo>
                <a:cubicBezTo>
                  <a:pt x="11481" y="1139"/>
                  <a:pt x="10042" y="3203"/>
                  <a:pt x="9691" y="6047"/>
                </a:cubicBezTo>
                <a:cubicBezTo>
                  <a:pt x="9667" y="6237"/>
                  <a:pt x="9591" y="6393"/>
                  <a:pt x="9489" y="6460"/>
                </a:cubicBezTo>
                <a:cubicBezTo>
                  <a:pt x="9386" y="6526"/>
                  <a:pt x="9272" y="6495"/>
                  <a:pt x="9185" y="6377"/>
                </a:cubicBezTo>
                <a:cubicBezTo>
                  <a:pt x="8694" y="5708"/>
                  <a:pt x="8110" y="5355"/>
                  <a:pt x="7496" y="5355"/>
                </a:cubicBezTo>
                <a:cubicBezTo>
                  <a:pt x="5975" y="5355"/>
                  <a:pt x="4748" y="7481"/>
                  <a:pt x="4703" y="10197"/>
                </a:cubicBezTo>
                <a:cubicBezTo>
                  <a:pt x="4700" y="10375"/>
                  <a:pt x="4650" y="10541"/>
                  <a:pt x="4568" y="10645"/>
                </a:cubicBezTo>
                <a:cubicBezTo>
                  <a:pt x="4486" y="10748"/>
                  <a:pt x="4382" y="10776"/>
                  <a:pt x="4286" y="10722"/>
                </a:cubicBezTo>
                <a:cubicBezTo>
                  <a:pt x="4010" y="10564"/>
                  <a:pt x="3723" y="10484"/>
                  <a:pt x="3434" y="10484"/>
                </a:cubicBezTo>
                <a:close/>
                <a:moveTo>
                  <a:pt x="17456" y="21600"/>
                </a:moveTo>
                <a:lnTo>
                  <a:pt x="3434" y="21600"/>
                </a:lnTo>
                <a:cubicBezTo>
                  <a:pt x="1540" y="21600"/>
                  <a:pt x="0" y="18851"/>
                  <a:pt x="0" y="15471"/>
                </a:cubicBezTo>
                <a:cubicBezTo>
                  <a:pt x="0" y="12093"/>
                  <a:pt x="1540" y="9345"/>
                  <a:pt x="3434" y="9345"/>
                </a:cubicBezTo>
                <a:cubicBezTo>
                  <a:pt x="3658" y="9345"/>
                  <a:pt x="3880" y="9384"/>
                  <a:pt x="4099" y="9461"/>
                </a:cubicBezTo>
                <a:cubicBezTo>
                  <a:pt x="4206" y="8130"/>
                  <a:pt x="4555" y="6903"/>
                  <a:pt x="5102" y="5952"/>
                </a:cubicBezTo>
                <a:cubicBezTo>
                  <a:pt x="5745" y="4832"/>
                  <a:pt x="6596" y="4216"/>
                  <a:pt x="7496" y="4216"/>
                </a:cubicBezTo>
                <a:cubicBezTo>
                  <a:pt x="8097" y="4216"/>
                  <a:pt x="8675" y="4491"/>
                  <a:pt x="9190" y="5018"/>
                </a:cubicBezTo>
                <a:cubicBezTo>
                  <a:pt x="9440" y="3711"/>
                  <a:pt x="9894" y="2538"/>
                  <a:pt x="10499" y="1658"/>
                </a:cubicBezTo>
                <a:cubicBezTo>
                  <a:pt x="11235" y="589"/>
                  <a:pt x="12163" y="0"/>
                  <a:pt x="13113" y="0"/>
                </a:cubicBezTo>
                <a:cubicBezTo>
                  <a:pt x="15293" y="0"/>
                  <a:pt x="17085" y="3017"/>
                  <a:pt x="17245" y="6833"/>
                </a:cubicBezTo>
                <a:cubicBezTo>
                  <a:pt x="17318" y="6825"/>
                  <a:pt x="17388" y="6821"/>
                  <a:pt x="17456" y="6821"/>
                </a:cubicBezTo>
                <a:cubicBezTo>
                  <a:pt x="19741" y="6821"/>
                  <a:pt x="21600" y="10135"/>
                  <a:pt x="21600" y="14207"/>
                </a:cubicBezTo>
                <a:cubicBezTo>
                  <a:pt x="21600" y="18284"/>
                  <a:pt x="19741" y="21600"/>
                  <a:pt x="17456" y="21600"/>
                </a:cubicBezTo>
                <a:close/>
                <a:moveTo>
                  <a:pt x="17456" y="216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矩形 46"/>
          <p:cNvSpPr/>
          <p:nvPr userDrawn="1"/>
        </p:nvSpPr>
        <p:spPr>
          <a:xfrm>
            <a:off x="-13970" y="6488430"/>
            <a:ext cx="9168130" cy="375285"/>
          </a:xfrm>
          <a:prstGeom prst="rect">
            <a:avLst/>
          </a:prstGeom>
          <a:solidFill>
            <a:srgbClr val="2BBB61"/>
          </a:solidFill>
          <a:ln>
            <a:noFill/>
          </a:ln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7"/>
          <p:cNvSpPr txBox="1"/>
          <p:nvPr userDrawn="1"/>
        </p:nvSpPr>
        <p:spPr>
          <a:xfrm>
            <a:off x="358775" y="6516688"/>
            <a:ext cx="172402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</a:rPr>
              <a:t>版权所有   盗版必究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6" name="文本框 48"/>
          <p:cNvSpPr txBox="1"/>
          <p:nvPr userDrawn="1"/>
        </p:nvSpPr>
        <p:spPr>
          <a:xfrm>
            <a:off x="5861050" y="6513513"/>
            <a:ext cx="295910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上</a:t>
            </a:r>
            <a:r>
              <a:rPr lang="en-US" altLang="zh-CN" sz="1400" dirty="0">
                <a:solidFill>
                  <a:schemeClr val="bg1"/>
                </a:solidFill>
                <a:latin typeface="+mn-ea"/>
                <a:ea typeface="+mn-ea"/>
              </a:rPr>
              <a:t>21</a:t>
            </a: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世纪教育网   下精品教学资源</a:t>
            </a:r>
            <a:endParaRPr lang="zh-CN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EA36-7174-4794-96CC-2B2509CD0D69}" type="datetimeFigureOut">
              <a:rPr lang="zh-CN" altLang="en-US"/>
            </a:fld>
            <a:endParaRPr lang="zh-CN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0005-9339-4AA1-A0FF-89EDCC1FA1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AA43-5729-4CF2-BD97-CA515CA26CE2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B93B-B341-4ABA-A797-C57DBFCAEF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4827-CB49-42D8-8A84-DEDAD20AC961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ABAC-248E-4E94-8576-73317DBE0D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A115-C5C2-4CAC-8702-8B4C04441463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3859-B780-47C3-AF35-9BC7F32724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B339-AD13-4A4D-9057-E079EDC52691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1625-91B0-4317-8BFC-DD85AC48D4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A7BC-478A-490D-8D42-B340D9767BB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0A10-874B-480F-B1BF-B9DB06527D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998D-6E31-4E84-9332-9862ADCBA1A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C53C-1DCB-4B92-B4DE-DE93B5612F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33E7-F11D-4001-B917-C4FC6C344C3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987-29C6-458E-8F54-9132F99E67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CDEA-7F38-484E-A3E2-AED4AFBE0F2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AFC9-5F0E-4CC2-AF28-90FB292A7B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DE22C9-C311-426E-8548-931B99EDA8F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67A7C-4D13-4897-8F62-B0132D022D2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GIF"/><Relationship Id="rId1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GIF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wmf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GIF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36.wmf"/><Relationship Id="rId1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5"/>
          <p:cNvSpPr>
            <a:spLocks noChangeArrowheads="1"/>
          </p:cNvSpPr>
          <p:nvPr/>
        </p:nvSpPr>
        <p:spPr bwMode="auto">
          <a:xfrm>
            <a:off x="2903855" y="2703513"/>
            <a:ext cx="31956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b="1">
                <a:solidFill>
                  <a:srgbClr val="FF2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600" b="1">
                <a:solidFill>
                  <a:srgbClr val="FF2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切线长定理</a:t>
            </a:r>
            <a:endParaRPr lang="zh-CN" altLang="en-US" sz="3600" b="1">
              <a:solidFill>
                <a:srgbClr val="FF2D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>
              <a:solidFill>
                <a:srgbClr val="FF2D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矩形 1"/>
          <p:cNvSpPr>
            <a:spLocks noChangeArrowheads="1"/>
          </p:cNvSpPr>
          <p:nvPr/>
        </p:nvSpPr>
        <p:spPr bwMode="auto">
          <a:xfrm>
            <a:off x="709613" y="2119313"/>
            <a:ext cx="71151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 AC，BC分别与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⊙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相切于点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A,B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∴AC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BC（过圆外一点所作的圆的两条切线长相等） 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02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112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3114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7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8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9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0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2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103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67" name="Object 27"/>
          <p:cNvGraphicFramePr>
            <a:graphicFrameLocks noChangeAspect="1"/>
          </p:cNvGraphicFramePr>
          <p:nvPr/>
        </p:nvGraphicFramePr>
        <p:xfrm>
          <a:off x="830263" y="3898900"/>
          <a:ext cx="45831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74676000" imgH="9753600" progId="">
                  <p:embed/>
                </p:oleObj>
              </mc:Choice>
              <mc:Fallback>
                <p:oleObj name="Equation" r:id="rId1" imgW="74676000" imgH="97536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0263" y="3898900"/>
                        <a:ext cx="4583112" cy="59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8"/>
          <p:cNvGraphicFramePr>
            <a:graphicFrameLocks noChangeAspect="1"/>
          </p:cNvGraphicFramePr>
          <p:nvPr/>
        </p:nvGraphicFramePr>
        <p:xfrm>
          <a:off x="863600" y="4800600"/>
          <a:ext cx="15922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27127200" imgH="9753600" progId="">
                  <p:embed/>
                </p:oleObj>
              </mc:Choice>
              <mc:Fallback>
                <p:oleObj name="Equation" r:id="rId3" imgW="27127200" imgH="9753600" progId="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600" y="4800600"/>
                        <a:ext cx="1592263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矩形 1"/>
          <p:cNvSpPr>
            <a:spLocks noChangeArrowheads="1"/>
          </p:cNvSpPr>
          <p:nvPr/>
        </p:nvSpPr>
        <p:spPr bwMode="auto">
          <a:xfrm>
            <a:off x="993775" y="5883275"/>
            <a:ext cx="4800600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答：点C到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⊙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的切线长约为78 m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3" name="矩形 2"/>
          <p:cNvSpPr>
            <a:spLocks noChangeArrowheads="1"/>
          </p:cNvSpPr>
          <p:nvPr/>
        </p:nvSpPr>
        <p:spPr bwMode="auto">
          <a:xfrm>
            <a:off x="777875" y="5372100"/>
            <a:ext cx="5884863" cy="51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∴AC=OCco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os40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≈78(m)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4" name="矩形 3"/>
          <p:cNvSpPr>
            <a:spLocks noChangeArrowheads="1"/>
          </p:cNvSpPr>
          <p:nvPr/>
        </p:nvSpPr>
        <p:spPr bwMode="auto">
          <a:xfrm>
            <a:off x="777875" y="4433888"/>
            <a:ext cx="60325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在R△OAC中， ∠OAC=90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（为什么？） 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5" name="矩形 4"/>
          <p:cNvSpPr>
            <a:spLocks noChangeArrowheads="1"/>
          </p:cNvSpPr>
          <p:nvPr/>
        </p:nvSpPr>
        <p:spPr bwMode="auto">
          <a:xfrm>
            <a:off x="777875" y="3067050"/>
            <a:ext cx="45720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又∵ OA＝OB，OC＝OC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∴△OAC≌△O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6" name="矩形 5"/>
          <p:cNvSpPr>
            <a:spLocks noChangeArrowheads="1"/>
          </p:cNvSpPr>
          <p:nvPr/>
        </p:nvSpPr>
        <p:spPr bwMode="auto">
          <a:xfrm>
            <a:off x="709613" y="1682750"/>
            <a:ext cx="3340100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解：如图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连结OA，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09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684213"/>
            <a:ext cx="246538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72" grpId="0"/>
      <p:bldP spid="2075" grpId="0"/>
      <p:bldP spid="2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2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119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4121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2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3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4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7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8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9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13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"/>
          <p:cNvSpPr txBox="1">
            <a:spLocks noChangeArrowheads="1"/>
          </p:cNvSpPr>
          <p:nvPr/>
        </p:nvSpPr>
        <p:spPr bwMode="auto">
          <a:xfrm>
            <a:off x="992188" y="1674813"/>
            <a:ext cx="6569075" cy="177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如图表示皮带传动装置中一个轮子，传动皮带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分别切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⊙O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A.B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延长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MA,NB,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相交于点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，已知∠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APB=60 °,AP=24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，求两切点间的距离和      的长（精确到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1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89713" y="3694113"/>
            <a:ext cx="200183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2955925" y="2944813"/>
          <a:ext cx="434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2" imgW="6096000" imgH="5181600" progId="">
                  <p:embed/>
                </p:oleObj>
              </mc:Choice>
              <mc:Fallback>
                <p:oleObj name="Equation" r:id="rId2" imgW="6096000" imgH="5181600" progId="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5925" y="2944813"/>
                        <a:ext cx="434975" cy="369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084263" y="3924300"/>
            <a:ext cx="4127500" cy="2195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对于实际问题先抽象出几何图形，本题考查切线长，连过切点的半径，构造直角三角形，然后再解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直角三角形，即可求得结果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2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73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5175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63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64" name="文本框 16"/>
          <p:cNvSpPr txBox="1">
            <a:spLocks noChangeArrowheads="1"/>
          </p:cNvSpPr>
          <p:nvPr/>
        </p:nvSpPr>
        <p:spPr bwMode="auto">
          <a:xfrm>
            <a:off x="846138" y="1603375"/>
            <a:ext cx="4683125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解：如图连结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AB,OA.OB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65" name="文本框 17"/>
          <p:cNvSpPr txBox="1">
            <a:spLocks noChangeArrowheads="1"/>
          </p:cNvSpPr>
          <p:nvPr/>
        </p:nvSpPr>
        <p:spPr bwMode="auto">
          <a:xfrm>
            <a:off x="962025" y="2065338"/>
            <a:ext cx="588168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∵MP,NP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分别切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⊙O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于点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A,B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∴OA⊥AP,OB⊥BP,AP=BP(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66" name="文本框 18"/>
          <p:cNvSpPr txBox="1">
            <a:spLocks noChangeArrowheads="1"/>
          </p:cNvSpPr>
          <p:nvPr/>
        </p:nvSpPr>
        <p:spPr bwMode="auto">
          <a:xfrm>
            <a:off x="917575" y="2919413"/>
            <a:ext cx="59356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zh-CN" altLang="en-US"/>
              <a:t> 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APB=60°, ∴ △APB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为等边三角形，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∴ AB=AP=24cm,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67" name="文本框 19"/>
          <p:cNvSpPr txBox="1">
            <a:spLocks noChangeArrowheads="1"/>
          </p:cNvSpPr>
          <p:nvPr/>
        </p:nvSpPr>
        <p:spPr bwMode="auto">
          <a:xfrm>
            <a:off x="969963" y="3802063"/>
            <a:ext cx="6713537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 OA=OB, ∴OP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平分∠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APB,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∠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OPA=30°,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159" name="Object 39"/>
          <p:cNvGraphicFramePr>
            <a:graphicFrameLocks noChangeAspect="1"/>
          </p:cNvGraphicFramePr>
          <p:nvPr/>
        </p:nvGraphicFramePr>
        <p:xfrm>
          <a:off x="1042988" y="4160838"/>
          <a:ext cx="48720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公式" r:id="rId1" imgW="69799200" imgH="10668000" progId="">
                  <p:embed/>
                </p:oleObj>
              </mc:Choice>
              <mc:Fallback>
                <p:oleObj name="公式" r:id="rId1" imgW="69799200" imgH="10668000" progId="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2988" y="4160838"/>
                        <a:ext cx="4872037" cy="746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8" name="文本框 21"/>
          <p:cNvSpPr txBox="1">
            <a:spLocks noChangeArrowheads="1"/>
          </p:cNvSpPr>
          <p:nvPr/>
        </p:nvSpPr>
        <p:spPr bwMode="auto">
          <a:xfrm>
            <a:off x="1063625" y="4787900"/>
            <a:ext cx="5048250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而∠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AOB=360°-2×90°-60°=120°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69" name="文本框 22"/>
          <p:cNvSpPr txBox="1">
            <a:spLocks noChangeArrowheads="1"/>
          </p:cNvSpPr>
          <p:nvPr/>
        </p:nvSpPr>
        <p:spPr bwMode="auto">
          <a:xfrm>
            <a:off x="969963" y="5884863"/>
            <a:ext cx="7197725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答：两切点间的距离为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24cm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       的长约为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29cm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70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744538"/>
            <a:ext cx="22526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60" name="Object 40"/>
          <p:cNvGraphicFramePr>
            <a:graphicFrameLocks noChangeAspect="1"/>
          </p:cNvGraphicFramePr>
          <p:nvPr/>
        </p:nvGraphicFramePr>
        <p:xfrm>
          <a:off x="1090613" y="5208588"/>
          <a:ext cx="44434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公式" r:id="rId4" imgW="66446400" imgH="10668000" progId="">
                  <p:embed/>
                </p:oleObj>
              </mc:Choice>
              <mc:Fallback>
                <p:oleObj name="公式" r:id="rId4" imgW="66446400" imgH="10668000" progId="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613" y="5208588"/>
                        <a:ext cx="4443412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" name="Object 41"/>
          <p:cNvGraphicFramePr>
            <a:graphicFrameLocks noChangeAspect="1"/>
          </p:cNvGraphicFramePr>
          <p:nvPr/>
        </p:nvGraphicFramePr>
        <p:xfrm>
          <a:off x="5349875" y="5921375"/>
          <a:ext cx="434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6096000" imgH="5181600" progId="">
                  <p:embed/>
                </p:oleObj>
              </mc:Choice>
              <mc:Fallback>
                <p:oleObj name="Equation" r:id="rId6" imgW="6096000" imgH="5181600" progId="">
                  <p:embed/>
                  <p:pic>
                    <p:nvPicPr>
                      <p:cNvPr id="0" name="图片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9875" y="5921375"/>
                        <a:ext cx="434975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4825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34827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8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9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0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1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2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3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4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5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4818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076575" y="3357563"/>
            <a:ext cx="5630863" cy="1354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）由切线长定理 既可得到线段相等，又可以得到角相等，运用时要根据题意选用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076575" y="5049838"/>
            <a:ext cx="5141913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）切线长定理的基本图形要记牢，由基本图形可得到很多有用结论：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1" name="Picture 6" descr="BD05299_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1638" y="1998663"/>
            <a:ext cx="19288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158875"/>
            <a:ext cx="2905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/>
      <p:bldP spid="49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5851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35853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5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6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7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8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9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0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1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5842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3" name="Rectangle 17"/>
          <p:cNvSpPr>
            <a:spLocks noChangeArrowheads="1"/>
          </p:cNvSpPr>
          <p:nvPr/>
        </p:nvSpPr>
        <p:spPr bwMode="auto">
          <a:xfrm>
            <a:off x="266700" y="1814513"/>
            <a:ext cx="7839075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、填空：如图，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分别与⊙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相切于点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PB=12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PO=13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AO=</a:t>
            </a:r>
            <a:r>
              <a:rPr lang="en-US" altLang="zh-CN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PO=10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AO=6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PB=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PA=4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AO=3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PO=</a:t>
            </a:r>
            <a:r>
              <a:rPr lang="zh-CN" altLang="en-US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4" name="Picture 18" descr="画板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4775" y="4424363"/>
            <a:ext cx="23336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文本框 1"/>
          <p:cNvSpPr txBox="1">
            <a:spLocks noChangeArrowheads="1"/>
          </p:cNvSpPr>
          <p:nvPr/>
        </p:nvSpPr>
        <p:spPr bwMode="auto">
          <a:xfrm>
            <a:off x="5362575" y="2409825"/>
            <a:ext cx="1023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1750" name="文本框 2"/>
          <p:cNvSpPr txBox="1">
            <a:spLocks noChangeArrowheads="1"/>
          </p:cNvSpPr>
          <p:nvPr/>
        </p:nvSpPr>
        <p:spPr bwMode="auto">
          <a:xfrm>
            <a:off x="5111750" y="2949575"/>
            <a:ext cx="381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8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1751" name="文本框 3"/>
          <p:cNvSpPr txBox="1">
            <a:spLocks noChangeArrowheads="1"/>
          </p:cNvSpPr>
          <p:nvPr/>
        </p:nvSpPr>
        <p:spPr bwMode="auto">
          <a:xfrm>
            <a:off x="4979988" y="3529013"/>
            <a:ext cx="102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35848" name="Picture 4" descr="008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5411788"/>
            <a:ext cx="42116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6838" y="1736725"/>
            <a:ext cx="26971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图片 3" descr="doc07876920170821154105_001"/>
          <p:cNvSpPr>
            <a:spLocks noChangeAspect="1"/>
          </p:cNvSpPr>
          <p:nvPr/>
        </p:nvSpPr>
        <p:spPr bwMode="auto">
          <a:xfrm>
            <a:off x="223838" y="469900"/>
            <a:ext cx="8370887" cy="591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7" name="矩形 1"/>
          <p:cNvSpPr>
            <a:spLocks noChangeArrowheads="1"/>
          </p:cNvSpPr>
          <p:nvPr/>
        </p:nvSpPr>
        <p:spPr bwMode="auto">
          <a:xfrm>
            <a:off x="777875" y="1741488"/>
            <a:ext cx="68421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图，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分别切⊙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，∠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P=60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°，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AP=5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长为</a:t>
            </a:r>
            <a:r>
              <a:rPr lang="zh-CN" altLang="en-US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 	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矩形 2"/>
          <p:cNvSpPr>
            <a:spLocks noChangeArrowheads="1"/>
          </p:cNvSpPr>
          <p:nvPr/>
        </p:nvSpPr>
        <p:spPr bwMode="auto">
          <a:xfrm>
            <a:off x="1079500" y="3425825"/>
            <a:ext cx="5434013" cy="135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由切线长定理知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PA=PB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，根据己知条件即可判定△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是等边三角形，由此可求得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矩形 3"/>
          <p:cNvSpPr>
            <a:spLocks noChangeArrowheads="1"/>
          </p:cNvSpPr>
          <p:nvPr/>
        </p:nvSpPr>
        <p:spPr bwMode="auto">
          <a:xfrm>
            <a:off x="1673225" y="3502025"/>
            <a:ext cx="5359400" cy="2587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解：∵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分别切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⊙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PA=PB.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∴△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是等边三角形；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AB=PA=5,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故答案为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870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7" name="圆角矩形 6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6876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36878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9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0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1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2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4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5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6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6871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164138" y="2185988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DB2232"/>
                </a:solidFill>
              </a:rPr>
              <a:t>5</a:t>
            </a:r>
            <a:endParaRPr lang="zh-CN" altLang="en-US" sz="2400" b="1">
              <a:solidFill>
                <a:srgbClr val="DB2232"/>
              </a:solidFill>
            </a:endParaRPr>
          </a:p>
        </p:txBody>
      </p:sp>
      <p:pic>
        <p:nvPicPr>
          <p:cNvPr id="38935" name="Picture 4" descr="http://p0.so.qhmsg.com/bdr/_240_/t01384d1d42294e20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3652838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6" grpId="1"/>
      <p:bldP spid="389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7897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37899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0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1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2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3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4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5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6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7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7890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17"/>
          <p:cNvSpPr>
            <a:spLocks noChangeArrowheads="1"/>
          </p:cNvSpPr>
          <p:nvPr/>
        </p:nvSpPr>
        <p:spPr bwMode="auto">
          <a:xfrm>
            <a:off x="323850" y="3084513"/>
            <a:ext cx="7700963" cy="303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解：由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PA,PB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分别于圆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相切于点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A,B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AO⊥PA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BO⊥PB.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∴△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AOP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是直角三角形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</a:t>
            </a:r>
            <a:r>
              <a:rPr lang="en-US" altLang="en-US" b="1">
                <a:solidFill>
                  <a:srgbClr val="DB2232"/>
                </a:solidFill>
              </a:rPr>
              <a:t>△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PAO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中，由勾股定理得：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AO²+PA²=PO²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b="1">
                <a:solidFill>
                  <a:srgbClr val="DB2232"/>
                </a:solidFill>
              </a:rPr>
              <a:t>∵</a:t>
            </a:r>
            <a:r>
              <a:rPr lang="zh-CN" altLang="en-US">
                <a:solidFill>
                  <a:srgbClr val="DB2232"/>
                </a:solidFill>
              </a:rPr>
              <a:t>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PO=PD+AO, </a:t>
            </a:r>
            <a:r>
              <a:rPr lang="zh-CN" altLang="en-US" b="1">
                <a:solidFill>
                  <a:srgbClr val="DB2232"/>
                </a:solidFill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AO²+PA²=(PD+AO)²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b="1">
                <a:solidFill>
                  <a:srgbClr val="DB2232"/>
                </a:solidFill>
              </a:rPr>
              <a:t>∵</a:t>
            </a:r>
            <a:r>
              <a:rPr lang="zh-CN" altLang="en-US">
                <a:solidFill>
                  <a:srgbClr val="DB2232"/>
                </a:solidFill>
              </a:rPr>
              <a:t>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PA=4cm,PD=2cm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>
                <a:solidFill>
                  <a:srgbClr val="DB2232"/>
                </a:solidFill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AO²+4²=(2+AO)²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b="1">
                <a:solidFill>
                  <a:srgbClr val="DB2232"/>
                </a:solidFill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AO²+16=4+4AO+AO², </a:t>
            </a:r>
            <a:r>
              <a:rPr lang="zh-CN" altLang="en-US" b="1">
                <a:solidFill>
                  <a:srgbClr val="DB2232"/>
                </a:solidFill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4AO=12, </a:t>
            </a:r>
            <a:r>
              <a:rPr lang="zh-CN" altLang="en-US" b="1">
                <a:solidFill>
                  <a:srgbClr val="DB2232"/>
                </a:solidFill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AO=3cm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⊙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的半径为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3cm. 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2" name="Rectangle 19"/>
          <p:cNvSpPr>
            <a:spLocks noChangeArrowheads="1"/>
          </p:cNvSpPr>
          <p:nvPr/>
        </p:nvSpPr>
        <p:spPr bwMode="auto">
          <a:xfrm>
            <a:off x="238125" y="1633538"/>
            <a:ext cx="6867525" cy="1354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分别与⊙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相切于点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PA=4cm,PD=2cm.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求半径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的长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893" name="Picture 18" descr="3482878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4850" y="3359150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1" descr="画板10"/>
          <p:cNvPicPr>
            <a:picLocks noChangeAspect="1" noChangeArrowheads="1"/>
          </p:cNvPicPr>
          <p:nvPr/>
        </p:nvPicPr>
        <p:blipFill>
          <a:blip r:embed="rId2"/>
          <a:srcRect r="1599" b="-3410"/>
          <a:stretch>
            <a:fillRect/>
          </a:stretch>
        </p:blipFill>
        <p:spPr bwMode="auto">
          <a:xfrm>
            <a:off x="6816725" y="2185988"/>
            <a:ext cx="221138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8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6838" y="2001838"/>
            <a:ext cx="22923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89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98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6200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2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3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4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5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6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7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8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90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91" name="矩形 1"/>
          <p:cNvSpPr>
            <a:spLocks noChangeArrowheads="1"/>
          </p:cNvSpPr>
          <p:nvPr/>
        </p:nvSpPr>
        <p:spPr bwMode="auto">
          <a:xfrm>
            <a:off x="846138" y="1627188"/>
            <a:ext cx="6926262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把直尺、三角尺和圆形螺母桉如图所示放置于桌面上，∠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CAB= 60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°，若量出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AD=6cm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，则圆形螺母的外直径是（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186" name="Object 42"/>
          <p:cNvGraphicFramePr>
            <a:graphicFrameLocks noChangeAspect="1"/>
          </p:cNvGraphicFramePr>
          <p:nvPr/>
        </p:nvGraphicFramePr>
        <p:xfrm>
          <a:off x="1308100" y="3592513"/>
          <a:ext cx="14970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2" imgW="15849600" imgH="5486400" progId="">
                  <p:embed/>
                </p:oleObj>
              </mc:Choice>
              <mc:Fallback>
                <p:oleObj name="Equation" r:id="rId2" imgW="15849600" imgH="5486400" progId="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8100" y="3592513"/>
                        <a:ext cx="1497013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7" name="Object 43"/>
          <p:cNvGraphicFramePr>
            <a:graphicFrameLocks noChangeAspect="1"/>
          </p:cNvGraphicFramePr>
          <p:nvPr/>
        </p:nvGraphicFramePr>
        <p:xfrm>
          <a:off x="4029075" y="3605213"/>
          <a:ext cx="1616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6764000" imgH="5486400" progId="">
                  <p:embed/>
                </p:oleObj>
              </mc:Choice>
              <mc:Fallback>
                <p:oleObj name="Equation" r:id="rId4" imgW="16764000" imgH="5486400" progId="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9075" y="3605213"/>
                        <a:ext cx="1616075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2" name="Rectangle 3"/>
          <p:cNvSpPr>
            <a:spLocks noChangeArrowheads="1"/>
          </p:cNvSpPr>
          <p:nvPr/>
        </p:nvSpPr>
        <p:spPr bwMode="auto">
          <a:xfrm>
            <a:off x="1308100" y="2963863"/>
            <a:ext cx="14351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 12cm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93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/>
          </a:p>
        </p:txBody>
      </p:sp>
      <p:sp>
        <p:nvSpPr>
          <p:cNvPr id="6194" name="矩形 7"/>
          <p:cNvSpPr>
            <a:spLocks noChangeArrowheads="1"/>
          </p:cNvSpPr>
          <p:nvPr/>
        </p:nvSpPr>
        <p:spPr bwMode="auto">
          <a:xfrm>
            <a:off x="4140200" y="2982913"/>
            <a:ext cx="150495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 24cm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69" name="矩形 8"/>
          <p:cNvSpPr>
            <a:spLocks noChangeArrowheads="1"/>
          </p:cNvSpPr>
          <p:nvPr/>
        </p:nvSpPr>
        <p:spPr bwMode="auto">
          <a:xfrm>
            <a:off x="322263" y="4243388"/>
            <a:ext cx="8499475" cy="2197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【分析】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设圆形螺母的圆心为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，如图所示：根据切线的性质得到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为∠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的平分线，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丄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CAB=60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°，得到∠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OAE=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OAD=0.5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DAB=60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°，根据三角函数的定义求出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的长，即为圆的半径，进而确定出圆的直径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2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7235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7237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9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0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1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3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4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5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223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2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37288" y="815975"/>
            <a:ext cx="290671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" name="矩形 1"/>
          <p:cNvSpPr>
            <a:spLocks noChangeArrowheads="1"/>
          </p:cNvSpPr>
          <p:nvPr/>
        </p:nvSpPr>
        <p:spPr bwMode="auto">
          <a:xfrm>
            <a:off x="846138" y="2771775"/>
            <a:ext cx="6883400" cy="93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分别为圆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的切线，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的平分线，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丄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丄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194" name="Object 52"/>
          <p:cNvGraphicFramePr>
            <a:graphicFrameLocks noChangeAspect="1"/>
          </p:cNvGraphicFramePr>
          <p:nvPr/>
        </p:nvGraphicFramePr>
        <p:xfrm>
          <a:off x="1098550" y="4714875"/>
          <a:ext cx="45799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2" imgW="61569600" imgH="15240000" progId="">
                  <p:embed/>
                </p:oleObj>
              </mc:Choice>
              <mc:Fallback>
                <p:oleObj name="Equation" r:id="rId2" imgW="61569600" imgH="15240000" progId="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8550" y="4714875"/>
                        <a:ext cx="4579938" cy="1139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938213" y="5891213"/>
            <a:ext cx="4903787" cy="534987"/>
            <a:chOff x="937635" y="5891213"/>
            <a:chExt cx="4903787" cy="534987"/>
          </a:xfrm>
        </p:grpSpPr>
        <p:sp>
          <p:nvSpPr>
            <p:cNvPr id="7232" name="Rectangle 12"/>
            <p:cNvSpPr>
              <a:spLocks noChangeArrowheads="1"/>
            </p:cNvSpPr>
            <p:nvPr/>
          </p:nvSpPr>
          <p:spPr bwMode="auto">
            <a:xfrm>
              <a:off x="937635" y="5913438"/>
              <a:ext cx="4903787" cy="512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则圆形螺母的直径为              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cm.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21" name="Object 53"/>
            <p:cNvGraphicFramePr>
              <a:graphicFrameLocks noChangeAspect="1"/>
            </p:cNvGraphicFramePr>
            <p:nvPr/>
          </p:nvGraphicFramePr>
          <p:xfrm>
            <a:off x="4036435" y="5891213"/>
            <a:ext cx="85407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8839200" imgH="5486400" progId="">
                    <p:embed/>
                  </p:oleObj>
                </mc:Choice>
                <mc:Fallback>
                  <p:oleObj name="Equation" r:id="rId4" imgW="8839200" imgH="5486400" progId="">
                    <p:embed/>
                    <p:pic>
                      <p:nvPicPr>
                        <p:cNvPr id="0" name="图片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36435" y="5891213"/>
                          <a:ext cx="854075" cy="525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02" name="矩形 15"/>
          <p:cNvSpPr>
            <a:spLocks noChangeArrowheads="1"/>
          </p:cNvSpPr>
          <p:nvPr/>
        </p:nvSpPr>
        <p:spPr bwMode="auto">
          <a:xfrm>
            <a:off x="5867400" y="5913438"/>
            <a:ext cx="1114425" cy="481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3" name="矩形 16"/>
          <p:cNvSpPr>
            <a:spLocks noChangeArrowheads="1"/>
          </p:cNvSpPr>
          <p:nvPr/>
        </p:nvSpPr>
        <p:spPr bwMode="auto">
          <a:xfrm>
            <a:off x="846138" y="1838325"/>
            <a:ext cx="600075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解：设圆形螺母的圆心为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，连接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，如图所示：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4" name="矩形 17"/>
          <p:cNvSpPr>
            <a:spLocks noChangeArrowheads="1"/>
          </p:cNvSpPr>
          <p:nvPr/>
        </p:nvSpPr>
        <p:spPr bwMode="auto">
          <a:xfrm>
            <a:off x="912813" y="4233863"/>
            <a:ext cx="6008687" cy="481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AOD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OAD=60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AD=6cm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5" name="矩形 18"/>
          <p:cNvSpPr>
            <a:spLocks noChangeArrowheads="1"/>
          </p:cNvSpPr>
          <p:nvPr/>
        </p:nvSpPr>
        <p:spPr bwMode="auto">
          <a:xfrm>
            <a:off x="912813" y="3719513"/>
            <a:ext cx="7316787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CAB=60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°，∠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OAE=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OAD=0.5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DAB=60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/>
      <p:bldP spid="7202" grpId="0"/>
      <p:bldP spid="7203" grpId="0"/>
      <p:bldP spid="7204" grpId="0"/>
      <p:bldP spid="72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8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8218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8220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1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2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3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4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5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6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7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8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209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490538" y="1614488"/>
            <a:ext cx="8472487" cy="1354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如图，已知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的直径，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与⊙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相切于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BE∥CO,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求证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:BC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是∠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ABE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的平分线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的半径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，求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CE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的长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86488" y="4262438"/>
            <a:ext cx="2763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735013" y="3179763"/>
            <a:ext cx="1098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ea typeface="微软雅黑" panose="020B0503020204020204" pitchFamily="34" charset="-122"/>
              </a:rPr>
              <a:t>分析：</a:t>
            </a:r>
            <a:endParaRPr lang="zh-CN" altLang="en-US" sz="2400" b="1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4114" name="Group 23"/>
          <p:cNvGrpSpPr/>
          <p:nvPr/>
        </p:nvGrpSpPr>
        <p:grpSpPr bwMode="auto">
          <a:xfrm>
            <a:off x="735013" y="3629025"/>
            <a:ext cx="5416550" cy="2616200"/>
            <a:chOff x="463" y="2286"/>
            <a:chExt cx="3412" cy="1648"/>
          </a:xfrm>
        </p:grpSpPr>
        <p:sp>
          <p:nvSpPr>
            <p:cNvPr id="8215" name="Rectangle 19"/>
            <p:cNvSpPr>
              <a:spLocks noChangeArrowheads="1"/>
            </p:cNvSpPr>
            <p:nvPr/>
          </p:nvSpPr>
          <p:spPr bwMode="auto">
            <a:xfrm>
              <a:off x="463" y="2286"/>
              <a:ext cx="3412" cy="1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(1)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BE∥CO,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推出∠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OCB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＝∠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CBE,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OC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OB,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推出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∠OCB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＝∠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OBC,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5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可得∠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CBE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＝∠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CBO,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Rt△OCD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中，求出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OD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，由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BE∥CO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，可得                 ，由此即可解决问题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207" name="Object 15"/>
            <p:cNvGraphicFramePr>
              <a:graphicFrameLocks noChangeAspect="1"/>
            </p:cNvGraphicFramePr>
            <p:nvPr/>
          </p:nvGraphicFramePr>
          <p:xfrm>
            <a:off x="1850" y="3444"/>
            <a:ext cx="72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公式" r:id="rId2" imgW="17068800" imgH="9448800" progId="">
                    <p:embed/>
                  </p:oleObj>
                </mc:Choice>
                <mc:Fallback>
                  <p:oleObj name="公式" r:id="rId2" imgW="17068800" imgH="9448800" progId="">
                    <p:embed/>
                    <p:pic>
                      <p:nvPicPr>
                        <p:cNvPr id="0" name="图片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50" y="3444"/>
                          <a:ext cx="728" cy="3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组合 1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" name="圆角矩形 2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053" name="组合 4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055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7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8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9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0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3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41" name="文本框 15"/>
          <p:cNvSpPr txBox="1">
            <a:spLocks noChangeArrowheads="1"/>
          </p:cNvSpPr>
          <p:nvPr/>
        </p:nvSpPr>
        <p:spPr bwMode="auto">
          <a:xfrm>
            <a:off x="1079500" y="815975"/>
            <a:ext cx="17113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复习回顾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2" name="文本框 5121"/>
          <p:cNvSpPr txBox="1">
            <a:spLocks noChangeArrowheads="1"/>
          </p:cNvSpPr>
          <p:nvPr/>
        </p:nvSpPr>
        <p:spPr bwMode="auto">
          <a:xfrm>
            <a:off x="461963" y="2422525"/>
            <a:ext cx="61198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和圆有唯一公共点的直线叫</a:t>
            </a:r>
            <a:r>
              <a:rPr lang="zh-CN" altLang="en-US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en-US" altLang="zh-CN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3" name="文本框 5122"/>
          <p:cNvSpPr txBox="1">
            <a:spLocks noChangeArrowheads="1"/>
          </p:cNvSpPr>
          <p:nvPr/>
        </p:nvSpPr>
        <p:spPr bwMode="auto">
          <a:xfrm>
            <a:off x="323850" y="3789363"/>
            <a:ext cx="84963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）圆的切线</a:t>
            </a:r>
            <a:r>
              <a:rPr lang="zh-CN" altLang="en-US" sz="24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过切点的半径。</a:t>
            </a:r>
            <a:r>
              <a:rPr lang="zh-CN" altLang="en-US" sz="2400" b="1" u="sng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</a:t>
            </a:r>
            <a:endParaRPr lang="zh-CN" altLang="en-US" sz="2400" b="1" u="sng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743200" imgH="5181600" progId="">
                  <p:embed/>
                </p:oleObj>
              </mc:Choice>
              <mc:Fallback>
                <p:oleObj name="" r:id="rId1" imgW="2743200" imgH="51816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文本框 5124"/>
          <p:cNvSpPr txBox="1">
            <a:spLocks noChangeArrowheads="1"/>
          </p:cNvSpPr>
          <p:nvPr/>
        </p:nvSpPr>
        <p:spPr bwMode="auto">
          <a:xfrm>
            <a:off x="4722813" y="2263775"/>
            <a:ext cx="18176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圆的切线</a:t>
            </a:r>
            <a:endParaRPr lang="zh-CN" altLang="en-US" sz="2400" b="1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2489200" y="3735388"/>
            <a:ext cx="22336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垂直于</a:t>
            </a:r>
            <a:endParaRPr lang="zh-CN" altLang="en-US" sz="2400" b="1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50" y="2714625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6216650" y="4418013"/>
            <a:ext cx="2155825" cy="0"/>
          </a:xfrm>
          <a:prstGeom prst="line">
            <a:avLst/>
          </a:prstGeom>
          <a:noFill/>
          <a:ln w="57150" algn="ctr">
            <a:solidFill>
              <a:srgbClr val="DB2232"/>
            </a:solidFill>
            <a:miter lim="800000"/>
          </a:ln>
        </p:spPr>
      </p:cxnSp>
      <p:grpSp>
        <p:nvGrpSpPr>
          <p:cNvPr id="12" name="组合 11"/>
          <p:cNvGrpSpPr/>
          <p:nvPr/>
        </p:nvGrpSpPr>
        <p:grpSpPr bwMode="auto">
          <a:xfrm>
            <a:off x="7318375" y="4173538"/>
            <a:ext cx="233363" cy="247650"/>
            <a:chOff x="4395730" y="5387248"/>
            <a:chExt cx="233420" cy="24785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395730" y="5387248"/>
              <a:ext cx="233420" cy="0"/>
            </a:xfrm>
            <a:prstGeom prst="line">
              <a:avLst/>
            </a:prstGeom>
            <a:ln w="57150">
              <a:solidFill>
                <a:srgbClr val="FF2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4613271" y="5387248"/>
              <a:ext cx="0" cy="247853"/>
            </a:xfrm>
            <a:prstGeom prst="line">
              <a:avLst/>
            </a:prstGeom>
            <a:ln w="57150">
              <a:solidFill>
                <a:srgbClr val="FF2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5064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45066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7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8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9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0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1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2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3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4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058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485900" y="1870075"/>
            <a:ext cx="3038475" cy="429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证明：∵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是切线，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OCDE,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∵BE∥CO,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∴∠OCB=∠CBE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∵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OC=OB,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∴∠OCB=∠CBE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∵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OC=OB,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∴∠OCB=∠OBC,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∴∠CBE=∠CBO,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∴BC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平分∠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ABE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Picture 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84838" y="3106738"/>
            <a:ext cx="2763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 descr="http://p0.so.qhimgs1.com/bdr/_240_/t016fe6d39c46bd33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635000"/>
            <a:ext cx="16414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5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55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9257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8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9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0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1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2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3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4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5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46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Rectangle 16"/>
          <p:cNvSpPr>
            <a:spLocks noChangeArrowheads="1"/>
          </p:cNvSpPr>
          <p:nvPr/>
        </p:nvSpPr>
        <p:spPr bwMode="auto">
          <a:xfrm>
            <a:off x="1150938" y="1938338"/>
            <a:ext cx="6069012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Rt△CDO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中，∵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8, OC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8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139" name="Object 27"/>
          <p:cNvGraphicFramePr>
            <a:graphicFrameLocks noChangeAspect="1"/>
          </p:cNvGraphicFramePr>
          <p:nvPr/>
        </p:nvGraphicFramePr>
        <p:xfrm>
          <a:off x="1625600" y="2514600"/>
          <a:ext cx="2989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公式" r:id="rId1" imgW="40843200" imgH="6096000" progId="">
                  <p:embed/>
                </p:oleObj>
              </mc:Choice>
              <mc:Fallback>
                <p:oleObj name="公式" r:id="rId1" imgW="40843200" imgH="6096000" progId="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5600" y="2514600"/>
                        <a:ext cx="2989263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19"/>
          <p:cNvSpPr>
            <a:spLocks noChangeArrowheads="1"/>
          </p:cNvSpPr>
          <p:nvPr/>
        </p:nvSpPr>
        <p:spPr bwMode="auto">
          <a:xfrm>
            <a:off x="1700213" y="3067050"/>
            <a:ext cx="1554162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BE∥CO,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50" name="Rectangle 21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140" name="Object 28"/>
          <p:cNvGraphicFramePr>
            <a:graphicFrameLocks noChangeAspect="1"/>
          </p:cNvGraphicFramePr>
          <p:nvPr/>
        </p:nvGraphicFramePr>
        <p:xfrm>
          <a:off x="1860550" y="3540125"/>
          <a:ext cx="15636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公式" r:id="rId3" imgW="21336000" imgH="19507200" progId="">
                  <p:embed/>
                </p:oleObj>
              </mc:Choice>
              <mc:Fallback>
                <p:oleObj name="公式" r:id="rId3" imgW="21336000" imgH="19507200" progId="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0550" y="3540125"/>
                        <a:ext cx="1563688" cy="1428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2"/>
          <p:cNvSpPr>
            <a:spLocks noChangeArrowheads="1"/>
          </p:cNvSpPr>
          <p:nvPr/>
        </p:nvSpPr>
        <p:spPr bwMode="auto">
          <a:xfrm>
            <a:off x="1841500" y="5046663"/>
            <a:ext cx="15621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en-US" altLang="zh-CN" sz="24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EC=4.8 </a:t>
            </a:r>
            <a:endParaRPr lang="en-US" altLang="zh-CN" sz="24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5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538" y="3940175"/>
            <a:ext cx="2763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5" grpId="0"/>
      <p:bldP spid="5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组合 3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5" name="圆角矩形 4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8136" name="组合 6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48138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39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0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1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2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3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4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5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6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8130" name="文本框 17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7409"/>
          <p:cNvSpPr txBox="1">
            <a:spLocks noChangeArrowheads="1"/>
          </p:cNvSpPr>
          <p:nvPr/>
        </p:nvSpPr>
        <p:spPr bwMode="auto">
          <a:xfrm>
            <a:off x="962025" y="1987550"/>
            <a:ext cx="7027863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切线长定理</a:t>
            </a:r>
            <a:r>
              <a:rPr lang="zh-CN" altLang="en-US" sz="24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  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从圆外一点引圆的两条切线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它们的切线长相等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.</a:t>
            </a:r>
            <a:endParaRPr lang="en-US" altLang="zh-CN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38" name="文本框 17431"/>
          <p:cNvSpPr txBox="1">
            <a:spLocks noChangeArrowheads="1"/>
          </p:cNvSpPr>
          <p:nvPr/>
        </p:nvSpPr>
        <p:spPr bwMode="auto">
          <a:xfrm>
            <a:off x="962025" y="5102225"/>
            <a:ext cx="7235825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切线长定理为证明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线段相等，角相等，弧相等，垂直关系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提供了理论依据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必须掌握并能灵活应用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.</a:t>
            </a:r>
            <a:endParaRPr lang="en-US" altLang="zh-CN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pic>
        <p:nvPicPr>
          <p:cNvPr id="44072" name="Picture 18" descr="画板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8163" y="3073400"/>
            <a:ext cx="23336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" name="圆角矩形 2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31" name="组合 4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7433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10" name="文本框 1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导入新知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9" name="Picture 19" descr="u=2730445038,2731780840&amp;fm=27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30300" y="2336800"/>
            <a:ext cx="61658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timg?image&amp;quality=80&amp;size=b9999_10000&amp;sec=1514519934538&amp;di=b4a6bd72b695d88bff518220df5051b9&amp;imgtype=0&amp;src=http%3A%2F%2Fw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2879725"/>
            <a:ext cx="40798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176338" y="1525588"/>
            <a:ext cx="4873625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ea typeface="微软雅黑" panose="020B0503020204020204" pitchFamily="34" charset="-122"/>
              </a:rPr>
              <a:t>这些同学在干什么？</a:t>
            </a:r>
            <a:endParaRPr lang="zh-CN" altLang="en-US" sz="2400" b="1">
              <a:solidFill>
                <a:schemeClr val="hlink"/>
              </a:solidFill>
              <a:ea typeface="微软雅黑" panose="020B0503020204020204" pitchFamily="34" charset="-122"/>
            </a:endParaRPr>
          </a:p>
        </p:txBody>
      </p:sp>
      <p:sp>
        <p:nvSpPr>
          <p:cNvPr id="17414" name="Line 25"/>
          <p:cNvSpPr>
            <a:spLocks noChangeShapeType="1"/>
          </p:cNvSpPr>
          <p:nvPr/>
        </p:nvSpPr>
        <p:spPr bwMode="auto">
          <a:xfrm>
            <a:off x="7232650" y="534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404" name="Group 44"/>
          <p:cNvGrpSpPr/>
          <p:nvPr/>
        </p:nvGrpSpPr>
        <p:grpSpPr bwMode="auto">
          <a:xfrm>
            <a:off x="6597650" y="4484688"/>
            <a:ext cx="2068513" cy="1855787"/>
            <a:chOff x="3789" y="540"/>
            <a:chExt cx="1303" cy="1169"/>
          </a:xfrm>
        </p:grpSpPr>
        <p:sp>
          <p:nvSpPr>
            <p:cNvPr id="17417" name="Oval 27"/>
            <p:cNvSpPr>
              <a:spLocks noChangeArrowheads="1"/>
            </p:cNvSpPr>
            <p:nvPr/>
          </p:nvSpPr>
          <p:spPr bwMode="auto">
            <a:xfrm>
              <a:off x="4053" y="540"/>
              <a:ext cx="798" cy="7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2BBB6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8" name="Line 30"/>
            <p:cNvSpPr>
              <a:spLocks noChangeShapeType="1"/>
            </p:cNvSpPr>
            <p:nvPr/>
          </p:nvSpPr>
          <p:spPr bwMode="auto">
            <a:xfrm>
              <a:off x="4164" y="1241"/>
              <a:ext cx="307" cy="249"/>
            </a:xfrm>
            <a:prstGeom prst="line">
              <a:avLst/>
            </a:prstGeom>
            <a:noFill/>
            <a:ln w="28575">
              <a:solidFill>
                <a:srgbClr val="DB223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Line 32"/>
            <p:cNvSpPr>
              <a:spLocks noChangeShapeType="1"/>
            </p:cNvSpPr>
            <p:nvPr/>
          </p:nvSpPr>
          <p:spPr bwMode="auto">
            <a:xfrm flipV="1">
              <a:off x="4464" y="1237"/>
              <a:ext cx="274" cy="242"/>
            </a:xfrm>
            <a:prstGeom prst="line">
              <a:avLst/>
            </a:prstGeom>
            <a:noFill/>
            <a:ln w="28575">
              <a:solidFill>
                <a:srgbClr val="DB223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35"/>
            <p:cNvSpPr/>
            <p:nvPr/>
          </p:nvSpPr>
          <p:spPr bwMode="auto">
            <a:xfrm>
              <a:off x="3941" y="962"/>
              <a:ext cx="1034" cy="415"/>
            </a:xfrm>
            <a:custGeom>
              <a:avLst/>
              <a:gdLst>
                <a:gd name="T0" fmla="*/ 0 w 1054"/>
                <a:gd name="T1" fmla="*/ 13 h 415"/>
                <a:gd name="T2" fmla="*/ 523 w 1054"/>
                <a:gd name="T3" fmla="*/ 413 h 415"/>
                <a:gd name="T4" fmla="*/ 1054 w 1054"/>
                <a:gd name="T5" fmla="*/ 0 h 415"/>
                <a:gd name="T6" fmla="*/ 0 60000 65536"/>
                <a:gd name="T7" fmla="*/ 0 60000 65536"/>
                <a:gd name="T8" fmla="*/ 0 60000 65536"/>
                <a:gd name="T9" fmla="*/ 0 w 1054"/>
                <a:gd name="T10" fmla="*/ 0 h 415"/>
                <a:gd name="T11" fmla="*/ 1054 w 1054"/>
                <a:gd name="T12" fmla="*/ 415 h 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4" h="415">
                  <a:moveTo>
                    <a:pt x="0" y="13"/>
                  </a:moveTo>
                  <a:cubicBezTo>
                    <a:pt x="173" y="214"/>
                    <a:pt x="347" y="415"/>
                    <a:pt x="523" y="413"/>
                  </a:cubicBezTo>
                  <a:cubicBezTo>
                    <a:pt x="699" y="411"/>
                    <a:pt x="876" y="205"/>
                    <a:pt x="105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Text Box 36"/>
            <p:cNvSpPr txBox="1">
              <a:spLocks noChangeArrowheads="1"/>
            </p:cNvSpPr>
            <p:nvPr/>
          </p:nvSpPr>
          <p:spPr bwMode="auto">
            <a:xfrm>
              <a:off x="4359" y="1478"/>
              <a:ext cx="21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P</a:t>
              </a:r>
              <a:endParaRPr lang="en-US" altLang="zh-CN"/>
            </a:p>
          </p:txBody>
        </p:sp>
        <p:sp>
          <p:nvSpPr>
            <p:cNvPr id="17422" name="Text Box 37"/>
            <p:cNvSpPr txBox="1">
              <a:spLocks noChangeArrowheads="1"/>
            </p:cNvSpPr>
            <p:nvPr/>
          </p:nvSpPr>
          <p:spPr bwMode="auto">
            <a:xfrm>
              <a:off x="3921" y="1263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C</a:t>
              </a:r>
              <a:endParaRPr lang="en-US" altLang="zh-CN"/>
            </a:p>
          </p:txBody>
        </p:sp>
        <p:sp>
          <p:nvSpPr>
            <p:cNvPr id="17423" name="Text Box 38"/>
            <p:cNvSpPr txBox="1">
              <a:spLocks noChangeArrowheads="1"/>
            </p:cNvSpPr>
            <p:nvPr/>
          </p:nvSpPr>
          <p:spPr bwMode="auto">
            <a:xfrm>
              <a:off x="4745" y="1263"/>
              <a:ext cx="263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D</a:t>
              </a:r>
              <a:endParaRPr lang="en-US" altLang="zh-CN"/>
            </a:p>
          </p:txBody>
        </p:sp>
        <p:sp>
          <p:nvSpPr>
            <p:cNvPr id="17424" name="Text Box 39"/>
            <p:cNvSpPr txBox="1">
              <a:spLocks noChangeArrowheads="1"/>
            </p:cNvSpPr>
            <p:nvPr/>
          </p:nvSpPr>
          <p:spPr bwMode="auto">
            <a:xfrm>
              <a:off x="3789" y="714"/>
              <a:ext cx="223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4902" y="72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4496" y="811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O</a:t>
              </a:r>
              <a:endParaRPr lang="en-US" altLang="zh-CN"/>
            </a:p>
          </p:txBody>
        </p:sp>
        <p:sp>
          <p:nvSpPr>
            <p:cNvPr id="17427" name="Oval 42"/>
            <p:cNvSpPr>
              <a:spLocks noChangeArrowheads="1"/>
            </p:cNvSpPr>
            <p:nvPr/>
          </p:nvSpPr>
          <p:spPr bwMode="auto">
            <a:xfrm>
              <a:off x="4431" y="929"/>
              <a:ext cx="56" cy="56"/>
            </a:xfrm>
            <a:prstGeom prst="ellipse">
              <a:avLst/>
            </a:prstGeom>
            <a:solidFill>
              <a:srgbClr val="DB223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Line 43"/>
            <p:cNvSpPr>
              <a:spLocks noChangeShapeType="1"/>
            </p:cNvSpPr>
            <p:nvPr/>
          </p:nvSpPr>
          <p:spPr bwMode="auto">
            <a:xfrm flipH="1" flipV="1">
              <a:off x="4483" y="642"/>
              <a:ext cx="131" cy="46"/>
            </a:xfrm>
            <a:prstGeom prst="line">
              <a:avLst/>
            </a:prstGeom>
            <a:noFill/>
            <a:ln w="9525">
              <a:solidFill>
                <a:srgbClr val="EFFD3D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846138" y="1662113"/>
            <a:ext cx="7380287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分别与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⊙O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相切于点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D,AC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延长线交于点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P,PC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</a:t>
            </a:r>
            <a:r>
              <a:rPr lang="zh-CN" altLang="en-US" sz="24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有什么大小关系？</a:t>
            </a:r>
            <a:endParaRPr lang="zh-CN" altLang="en-US" sz="2400" b="1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8450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8452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3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4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5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8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9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0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434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椭圆 29698"/>
          <p:cNvSpPr>
            <a:spLocks noChangeArrowheads="1"/>
          </p:cNvSpPr>
          <p:nvPr/>
        </p:nvSpPr>
        <p:spPr bwMode="auto">
          <a:xfrm>
            <a:off x="2771775" y="1773238"/>
            <a:ext cx="2882900" cy="2879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8436" name="文本框 29699"/>
          <p:cNvSpPr txBox="1">
            <a:spLocks noChangeArrowheads="1"/>
          </p:cNvSpPr>
          <p:nvPr/>
        </p:nvSpPr>
        <p:spPr bwMode="auto">
          <a:xfrm>
            <a:off x="3635375" y="2595563"/>
            <a:ext cx="7731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/>
              <a:t>O</a:t>
            </a:r>
            <a:endParaRPr lang="en-US" altLang="zh-CN" sz="3600" i="1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 flipH="1" flipV="1">
            <a:off x="3681413" y="1570038"/>
            <a:ext cx="4070350" cy="9763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 flipH="1">
            <a:off x="4017963" y="2606675"/>
            <a:ext cx="3735387" cy="24796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9704"/>
          <p:cNvSpPr txBox="1">
            <a:spLocks noChangeArrowheads="1"/>
          </p:cNvSpPr>
          <p:nvPr/>
        </p:nvSpPr>
        <p:spPr bwMode="auto">
          <a:xfrm>
            <a:off x="4465638" y="3871913"/>
            <a:ext cx="17621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/>
              <a:t>B</a:t>
            </a:r>
            <a:endParaRPr lang="en-US" altLang="zh-CN" sz="3600" i="1"/>
          </a:p>
        </p:txBody>
      </p:sp>
      <p:sp>
        <p:nvSpPr>
          <p:cNvPr id="18440" name="文本框 29705"/>
          <p:cNvSpPr txBox="1">
            <a:spLocks noChangeArrowheads="1"/>
          </p:cNvSpPr>
          <p:nvPr/>
        </p:nvSpPr>
        <p:spPr bwMode="auto">
          <a:xfrm>
            <a:off x="7802563" y="2214563"/>
            <a:ext cx="8731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/>
              <a:t>P</a:t>
            </a:r>
            <a:endParaRPr lang="en-US" altLang="zh-CN" sz="3600" i="1"/>
          </a:p>
        </p:txBody>
      </p:sp>
      <p:sp>
        <p:nvSpPr>
          <p:cNvPr id="18441" name="椭圆 29707"/>
          <p:cNvSpPr>
            <a:spLocks noChangeArrowheads="1"/>
          </p:cNvSpPr>
          <p:nvPr/>
        </p:nvSpPr>
        <p:spPr bwMode="auto">
          <a:xfrm>
            <a:off x="7667625" y="2492375"/>
            <a:ext cx="1492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 flipH="1" flipV="1">
            <a:off x="4799013" y="44989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8443" name="文本框 29714"/>
          <p:cNvSpPr txBox="1">
            <a:spLocks noChangeArrowheads="1"/>
          </p:cNvSpPr>
          <p:nvPr/>
        </p:nvSpPr>
        <p:spPr bwMode="auto">
          <a:xfrm>
            <a:off x="1363663" y="5408613"/>
            <a:ext cx="7297737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是⊙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外一点，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分别切⊙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两点，比较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两条线段的长短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你能发现什么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椭圆 29720"/>
          <p:cNvSpPr>
            <a:spLocks noChangeArrowheads="1"/>
          </p:cNvSpPr>
          <p:nvPr/>
        </p:nvSpPr>
        <p:spPr bwMode="auto">
          <a:xfrm>
            <a:off x="4129088" y="32559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 flipH="1" flipV="1">
            <a:off x="4500563" y="1773238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46" name="Picture 18" descr="http://p3.so.qhimgs1.com/bdr/_240_/t01d329c617e5a7d673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538" y="4454525"/>
            <a:ext cx="990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29704"/>
          <p:cNvSpPr txBox="1">
            <a:spLocks noChangeArrowheads="1"/>
          </p:cNvSpPr>
          <p:nvPr/>
        </p:nvSpPr>
        <p:spPr bwMode="auto">
          <a:xfrm>
            <a:off x="4411663" y="1127125"/>
            <a:ext cx="7334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/>
              <a:t>A</a:t>
            </a:r>
            <a:endParaRPr lang="en-US" altLang="zh-CN" sz="3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4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" name="圆角矩形 2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477" name="组合 4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9479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7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458" name="文本框 15"/>
          <p:cNvSpPr txBox="1">
            <a:spLocks noChangeArrowheads="1"/>
          </p:cNvSpPr>
          <p:nvPr/>
        </p:nvSpPr>
        <p:spPr bwMode="auto">
          <a:xfrm>
            <a:off x="1079500" y="815975"/>
            <a:ext cx="1604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en-US" altLang="zh-CN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椭圆 7169"/>
          <p:cNvSpPr>
            <a:spLocks noChangeArrowheads="1"/>
          </p:cNvSpPr>
          <p:nvPr/>
        </p:nvSpPr>
        <p:spPr bwMode="auto">
          <a:xfrm>
            <a:off x="2484438" y="3141663"/>
            <a:ext cx="1676400" cy="1671637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直接连接符 7170"/>
          <p:cNvSpPr>
            <a:spLocks noChangeShapeType="1"/>
          </p:cNvSpPr>
          <p:nvPr/>
        </p:nvSpPr>
        <p:spPr bwMode="auto">
          <a:xfrm>
            <a:off x="2286000" y="2949575"/>
            <a:ext cx="525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2" name="直接连接符 7171"/>
          <p:cNvSpPr>
            <a:spLocks noChangeShapeType="1"/>
          </p:cNvSpPr>
          <p:nvPr/>
        </p:nvSpPr>
        <p:spPr bwMode="auto">
          <a:xfrm flipV="1">
            <a:off x="2438400" y="3657600"/>
            <a:ext cx="5105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文本框 7172"/>
          <p:cNvSpPr txBox="1">
            <a:spLocks noChangeArrowheads="1"/>
          </p:cNvSpPr>
          <p:nvPr/>
        </p:nvSpPr>
        <p:spPr bwMode="auto">
          <a:xfrm>
            <a:off x="67818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P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9463" name="文本框 7173"/>
          <p:cNvSpPr txBox="1">
            <a:spLocks noChangeArrowheads="1"/>
          </p:cNvSpPr>
          <p:nvPr/>
        </p:nvSpPr>
        <p:spPr bwMode="auto">
          <a:xfrm>
            <a:off x="3352800" y="2743200"/>
            <a:ext cx="762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B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9464" name="文本框 7174"/>
          <p:cNvSpPr txBox="1">
            <a:spLocks noChangeArrowheads="1"/>
          </p:cNvSpPr>
          <p:nvPr/>
        </p:nvSpPr>
        <p:spPr bwMode="auto">
          <a:xfrm>
            <a:off x="3505200" y="464820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A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9465" name="流程图: 联系 7175"/>
          <p:cNvSpPr>
            <a:spLocks noChangeArrowheads="1"/>
          </p:cNvSpPr>
          <p:nvPr/>
        </p:nvSpPr>
        <p:spPr bwMode="auto">
          <a:xfrm>
            <a:off x="3276600" y="393382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文本框 7176"/>
          <p:cNvSpPr txBox="1">
            <a:spLocks noChangeArrowheads="1"/>
          </p:cNvSpPr>
          <p:nvPr/>
        </p:nvSpPr>
        <p:spPr bwMode="auto">
          <a:xfrm>
            <a:off x="3048000" y="3886200"/>
            <a:ext cx="228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O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7178" name="直接连接符 7177"/>
          <p:cNvSpPr>
            <a:spLocks noChangeShapeType="1"/>
          </p:cNvSpPr>
          <p:nvPr/>
        </p:nvSpPr>
        <p:spPr bwMode="auto">
          <a:xfrm flipH="1" flipV="1">
            <a:off x="3435350" y="3125788"/>
            <a:ext cx="3624263" cy="641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直接连接符 7178"/>
          <p:cNvSpPr>
            <a:spLocks noChangeShapeType="1"/>
          </p:cNvSpPr>
          <p:nvPr/>
        </p:nvSpPr>
        <p:spPr bwMode="auto">
          <a:xfrm flipH="1">
            <a:off x="3514725" y="3779838"/>
            <a:ext cx="3586163" cy="1019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9" name="流程图: 联系 7179"/>
          <p:cNvSpPr>
            <a:spLocks noChangeArrowheads="1"/>
          </p:cNvSpPr>
          <p:nvPr/>
        </p:nvSpPr>
        <p:spPr bwMode="auto">
          <a:xfrm>
            <a:off x="7059613" y="375285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云形标注 7181"/>
          <p:cNvSpPr>
            <a:spLocks noChangeArrowheads="1"/>
          </p:cNvSpPr>
          <p:nvPr/>
        </p:nvSpPr>
        <p:spPr bwMode="auto">
          <a:xfrm>
            <a:off x="5716588" y="922081"/>
            <a:ext cx="3105294" cy="2154493"/>
          </a:xfrm>
          <a:prstGeom prst="cloudCallout">
            <a:avLst>
              <a:gd name="adj1" fmla="val -98699"/>
              <a:gd name="adj2" fmla="val 49056"/>
            </a:avLst>
          </a:prstGeom>
          <a:gradFill flip="none" rotWithShape="1">
            <a:gsLst>
              <a:gs pos="0">
                <a:srgbClr val="EFFD3D">
                  <a:tint val="66000"/>
                  <a:satMod val="160000"/>
                </a:srgbClr>
              </a:gs>
              <a:gs pos="50000">
                <a:srgbClr val="EFFD3D">
                  <a:tint val="44500"/>
                  <a:satMod val="160000"/>
                </a:srgbClr>
              </a:gs>
              <a:gs pos="100000">
                <a:srgbClr val="EFFD3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2800" b="1" dirty="0">
                <a:solidFill>
                  <a:srgbClr val="0F12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思考：切线长和切线的区别和联系？</a:t>
            </a:r>
            <a:endParaRPr lang="zh-CN" altLang="en-US" sz="2800" b="1" dirty="0">
              <a:solidFill>
                <a:srgbClr val="0F12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文本框 7182"/>
          <p:cNvSpPr txBox="1"/>
          <p:nvPr/>
        </p:nvSpPr>
        <p:spPr>
          <a:xfrm>
            <a:off x="469900" y="5257800"/>
            <a:ext cx="7843838" cy="12001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noProof="1">
                <a:solidFill>
                  <a:srgbClr val="FF2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小结：切线是直线，不可以度量；切线长是指切线上的一条线段的长，可以度量</a:t>
            </a:r>
            <a:r>
              <a:rPr lang="en-US" altLang="zh-CN" sz="2400" b="1" dirty="0">
                <a:solidFill>
                  <a:srgbClr val="FF2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rgbClr val="FF2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通过测量我们发现</a:t>
            </a:r>
            <a:r>
              <a:rPr lang="en-US" altLang="zh-CN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PA=PB</a:t>
            </a:r>
            <a:r>
              <a:rPr lang="zh-CN" altLang="en-US" sz="2400" b="1" dirty="0">
                <a:solidFill>
                  <a:srgbClr val="FF2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吗？</a:t>
            </a:r>
            <a:endParaRPr lang="zh-CN" altLang="en-US" sz="2400" b="1" noProof="1">
              <a:solidFill>
                <a:srgbClr val="FF2D2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330200" y="1547813"/>
            <a:ext cx="4976813" cy="1201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切线长：在经过圆外一点的圆的切线上， 这点和切点之间的线段的长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60000">
                                      <p:cBhvr>
                                        <p:cTn id="34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2 -0.001944 L -0.003333 -0.120278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8" grpId="0" animBg="1"/>
      <p:bldP spid="7179" grpId="0" animBg="1"/>
      <p:bldP spid="7179" grpId="1" animBg="1"/>
      <p:bldP spid="7179" grpId="2" animBg="1"/>
      <p:bldP spid="7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5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20507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8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9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0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482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6865"/>
          <p:cNvSpPr txBox="1">
            <a:spLocks noChangeArrowheads="1"/>
          </p:cNvSpPr>
          <p:nvPr/>
        </p:nvSpPr>
        <p:spPr bwMode="auto">
          <a:xfrm>
            <a:off x="333375" y="1690688"/>
            <a:ext cx="3868738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请证明你所发现的结论。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4" name="组合 36866"/>
          <p:cNvGrpSpPr/>
          <p:nvPr/>
        </p:nvGrpSpPr>
        <p:grpSpPr bwMode="auto">
          <a:xfrm>
            <a:off x="4724400" y="819150"/>
            <a:ext cx="3735388" cy="2654300"/>
            <a:chOff x="2352" y="1257"/>
            <a:chExt cx="2688" cy="1785"/>
          </a:xfrm>
        </p:grpSpPr>
        <p:grpSp>
          <p:nvGrpSpPr>
            <p:cNvPr id="20493" name="组合 36867"/>
            <p:cNvGrpSpPr/>
            <p:nvPr/>
          </p:nvGrpSpPr>
          <p:grpSpPr bwMode="auto">
            <a:xfrm>
              <a:off x="2352" y="1344"/>
              <a:ext cx="2688" cy="1698"/>
              <a:chOff x="1344" y="1680"/>
              <a:chExt cx="3656" cy="2356"/>
            </a:xfrm>
          </p:grpSpPr>
          <p:sp>
            <p:nvSpPr>
              <p:cNvPr id="20495" name="椭圆 36868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768" cy="1776"/>
              </a:xfrm>
              <a:prstGeom prst="ellipse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直接连接符 36869"/>
              <p:cNvSpPr>
                <a:spLocks noChangeShapeType="1"/>
              </p:cNvSpPr>
              <p:nvPr/>
            </p:nvSpPr>
            <p:spPr bwMode="auto">
              <a:xfrm flipH="1">
                <a:off x="2124" y="2640"/>
                <a:ext cx="249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7" name="直接连接符 36870"/>
              <p:cNvSpPr>
                <a:spLocks noChangeShapeType="1"/>
              </p:cNvSpPr>
              <p:nvPr/>
            </p:nvSpPr>
            <p:spPr bwMode="auto">
              <a:xfrm flipH="1" flipV="1">
                <a:off x="1920" y="1776"/>
                <a:ext cx="2696" cy="8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8" name="文本框 36871"/>
              <p:cNvSpPr txBox="1">
                <a:spLocks noChangeArrowheads="1"/>
              </p:cNvSpPr>
              <p:nvPr/>
            </p:nvSpPr>
            <p:spPr bwMode="auto">
              <a:xfrm>
                <a:off x="2551" y="3552"/>
                <a:ext cx="289" cy="4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33CC"/>
                    </a:solidFill>
                    <a:ea typeface="方正报宋简体"/>
                    <a:cs typeface="方正报宋简体"/>
                  </a:rPr>
                  <a:t>A</a:t>
                </a:r>
                <a:endParaRPr lang="en-US" altLang="zh-CN" b="1">
                  <a:solidFill>
                    <a:srgbClr val="0033CC"/>
                  </a:solidFill>
                  <a:ea typeface="方正报宋简体"/>
                  <a:cs typeface="方正报宋简体"/>
                </a:endParaRPr>
              </a:p>
            </p:txBody>
          </p:sp>
          <p:sp>
            <p:nvSpPr>
              <p:cNvPr id="20499" name="文本框 36872"/>
              <p:cNvSpPr txBox="1">
                <a:spLocks noChangeArrowheads="1"/>
              </p:cNvSpPr>
              <p:nvPr/>
            </p:nvSpPr>
            <p:spPr bwMode="auto">
              <a:xfrm>
                <a:off x="2449" y="1680"/>
                <a:ext cx="480" cy="3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zh-CN"/>
              </a:p>
            </p:txBody>
          </p:sp>
          <p:sp>
            <p:nvSpPr>
              <p:cNvPr id="20500" name="文本框 36873"/>
              <p:cNvSpPr txBox="1">
                <a:spLocks noChangeArrowheads="1"/>
              </p:cNvSpPr>
              <p:nvPr/>
            </p:nvSpPr>
            <p:spPr bwMode="auto">
              <a:xfrm>
                <a:off x="4663" y="2496"/>
                <a:ext cx="337" cy="4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33CC"/>
                    </a:solidFill>
                    <a:ea typeface="方正报宋简体"/>
                    <a:cs typeface="方正报宋简体"/>
                  </a:rPr>
                  <a:t>P</a:t>
                </a:r>
                <a:endParaRPr lang="en-US" altLang="zh-CN" sz="2800" b="1">
                  <a:solidFill>
                    <a:srgbClr val="0033CC"/>
                  </a:solidFill>
                  <a:ea typeface="方正报宋简体"/>
                  <a:cs typeface="方正报宋简体"/>
                </a:endParaRPr>
              </a:p>
            </p:txBody>
          </p:sp>
          <p:sp>
            <p:nvSpPr>
              <p:cNvPr id="20501" name="文本框 36874"/>
              <p:cNvSpPr txBox="1">
                <a:spLocks noChangeArrowheads="1"/>
              </p:cNvSpPr>
              <p:nvPr/>
            </p:nvSpPr>
            <p:spPr bwMode="auto">
              <a:xfrm>
                <a:off x="2015" y="2783"/>
                <a:ext cx="337" cy="4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33CC"/>
                    </a:solidFill>
                    <a:ea typeface="方正报宋简体"/>
                    <a:cs typeface="方正报宋简体"/>
                  </a:rPr>
                  <a:t>O</a:t>
                </a:r>
                <a:endParaRPr lang="en-US" altLang="zh-CN"/>
              </a:p>
            </p:txBody>
          </p:sp>
          <p:sp>
            <p:nvSpPr>
              <p:cNvPr id="20502" name="文本框 36875"/>
              <p:cNvSpPr txBox="1">
                <a:spLocks noChangeArrowheads="1"/>
              </p:cNvSpPr>
              <p:nvPr/>
            </p:nvSpPr>
            <p:spPr bwMode="auto">
              <a:xfrm>
                <a:off x="2167" y="2591"/>
                <a:ext cx="193" cy="3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zh-CN"/>
              </a:p>
            </p:txBody>
          </p:sp>
        </p:grpSp>
        <p:sp>
          <p:nvSpPr>
            <p:cNvPr id="20494" name="矩形 36876"/>
            <p:cNvSpPr>
              <a:spLocks noChangeArrowheads="1"/>
            </p:cNvSpPr>
            <p:nvPr/>
          </p:nvSpPr>
          <p:spPr bwMode="auto">
            <a:xfrm>
              <a:off x="3120" y="1257"/>
              <a:ext cx="317" cy="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33CC"/>
                  </a:solidFill>
                  <a:ea typeface="方正报宋简体"/>
                  <a:cs typeface="方正报宋简体"/>
                </a:rPr>
                <a:t>B</a:t>
              </a:r>
              <a:endParaRPr lang="en-US" altLang="zh-CN" sz="2800" b="1">
                <a:solidFill>
                  <a:srgbClr val="0033CC"/>
                </a:solidFill>
                <a:ea typeface="方正报宋简体"/>
                <a:cs typeface="方正报宋简体"/>
              </a:endParaRPr>
            </a:p>
          </p:txBody>
        </p:sp>
      </p:grpSp>
      <p:sp>
        <p:nvSpPr>
          <p:cNvPr id="29" name="直接连接符 28"/>
          <p:cNvSpPr>
            <a:spLocks noChangeShapeType="1"/>
          </p:cNvSpPr>
          <p:nvPr/>
        </p:nvSpPr>
        <p:spPr bwMode="auto">
          <a:xfrm flipV="1">
            <a:off x="5745163" y="1284288"/>
            <a:ext cx="276225" cy="800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29"/>
          <p:cNvSpPr>
            <a:spLocks noChangeShapeType="1"/>
          </p:cNvSpPr>
          <p:nvPr/>
        </p:nvSpPr>
        <p:spPr bwMode="auto">
          <a:xfrm>
            <a:off x="5743575" y="2043113"/>
            <a:ext cx="442913" cy="8683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30"/>
          <p:cNvSpPr>
            <a:spLocks noChangeShapeType="1"/>
          </p:cNvSpPr>
          <p:nvPr/>
        </p:nvSpPr>
        <p:spPr bwMode="auto">
          <a:xfrm flipV="1">
            <a:off x="5762625" y="1971675"/>
            <a:ext cx="2263775" cy="93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6880"/>
          <p:cNvSpPr txBox="1">
            <a:spLocks noChangeArrowheads="1"/>
          </p:cNvSpPr>
          <p:nvPr/>
        </p:nvSpPr>
        <p:spPr bwMode="auto">
          <a:xfrm>
            <a:off x="307975" y="2257425"/>
            <a:ext cx="43275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①PA = PB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平分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∠APB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6882"/>
          <p:cNvSpPr txBox="1">
            <a:spLocks noChangeArrowheads="1"/>
          </p:cNvSpPr>
          <p:nvPr/>
        </p:nvSpPr>
        <p:spPr bwMode="auto">
          <a:xfrm>
            <a:off x="223838" y="3494088"/>
            <a:ext cx="7056437" cy="292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⊙O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相切，点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是切点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∴OA⊥PA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OB⊥PB 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∠OAP=∠OBP=90°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∵ OA=OB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OP=OP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∴Rt△AOP≌Rt△BOP(HL)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∴ PA = PB     ∠OPA=∠OPB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标注 34"/>
          <p:cNvSpPr>
            <a:spLocks noChangeArrowheads="1"/>
          </p:cNvSpPr>
          <p:nvPr/>
        </p:nvSpPr>
        <p:spPr bwMode="auto">
          <a:xfrm>
            <a:off x="6186488" y="4751388"/>
            <a:ext cx="2349500" cy="1143000"/>
          </a:xfrm>
          <a:prstGeom prst="wedgeRoundRectCallout">
            <a:avLst>
              <a:gd name="adj1" fmla="val -157699"/>
              <a:gd name="adj2" fmla="val -40417"/>
              <a:gd name="adj3" fmla="val 16667"/>
            </a:avLst>
          </a:prstGeom>
          <a:solidFill>
            <a:srgbClr val="EFFD3D"/>
          </a:solidFill>
          <a:ln w="9525">
            <a:solidFill>
              <a:schemeClr val="accent2"/>
            </a:solidFill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试用文字语言叙述你所发现的结论</a:t>
            </a:r>
            <a:endParaRPr lang="zh-CN" altLang="en-US" sz="2000" b="1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椭圆 36884"/>
          <p:cNvSpPr>
            <a:spLocks noChangeArrowheads="1"/>
          </p:cNvSpPr>
          <p:nvPr/>
        </p:nvSpPr>
        <p:spPr bwMode="auto">
          <a:xfrm>
            <a:off x="5724525" y="2043113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66700" y="2957513"/>
            <a:ext cx="4962525" cy="48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证明：如图，连结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/>
      <p:bldP spid="34" grpId="0" build="p"/>
      <p:bldP spid="35" grpId="0" animBg="1"/>
      <p:bldP spid="21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9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0271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0273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4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5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6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7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8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9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0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1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60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217"/>
          <p:cNvSpPr txBox="1">
            <a:spLocks noChangeArrowheads="1"/>
          </p:cNvSpPr>
          <p:nvPr/>
        </p:nvSpPr>
        <p:spPr bwMode="auto">
          <a:xfrm>
            <a:off x="846138" y="4738688"/>
            <a:ext cx="39528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分别切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⊙O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>
            <a:spLocks noChangeArrowheads="1"/>
          </p:cNvSpPr>
          <p:nvPr/>
        </p:nvSpPr>
        <p:spPr bwMode="auto">
          <a:xfrm>
            <a:off x="4799013" y="48418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15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9220"/>
          <p:cNvSpPr txBox="1">
            <a:spLocks noChangeArrowheads="1"/>
          </p:cNvSpPr>
          <p:nvPr/>
        </p:nvSpPr>
        <p:spPr bwMode="auto">
          <a:xfrm>
            <a:off x="5661025" y="4378325"/>
            <a:ext cx="205740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 =  PB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∠1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222"/>
          <p:cNvSpPr txBox="1">
            <a:spLocks noChangeArrowheads="1"/>
          </p:cNvSpPr>
          <p:nvPr/>
        </p:nvSpPr>
        <p:spPr bwMode="auto">
          <a:xfrm>
            <a:off x="479425" y="1558925"/>
            <a:ext cx="4668838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ea typeface="微软雅黑" panose="020B0503020204020204" pitchFamily="34" charset="-122"/>
              </a:rPr>
              <a:t>切线长定理：</a:t>
            </a:r>
            <a:endParaRPr lang="en-US" altLang="zh-CN" sz="2400" b="1">
              <a:solidFill>
                <a:schemeClr val="hlink"/>
              </a:solidFill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从圆外一点可以引圆的两条切线，它们的长相等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这一点和圆心的连线平分两条切线的夹角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239"/>
          <p:cNvSpPr txBox="1">
            <a:spLocks noChangeArrowheads="1"/>
          </p:cNvSpPr>
          <p:nvPr/>
        </p:nvSpPr>
        <p:spPr bwMode="auto">
          <a:xfrm>
            <a:off x="812800" y="4224338"/>
            <a:ext cx="1438275" cy="48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符号表示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958850" y="5513388"/>
            <a:ext cx="780415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chemeClr val="hlink"/>
                </a:solidFill>
                <a:ea typeface="微软雅黑" panose="020B0503020204020204" pitchFamily="34" charset="-122"/>
              </a:rPr>
              <a:t>反思：切线长定理为证明线段相等、角相等提供新的方法</a:t>
            </a:r>
            <a:endParaRPr lang="zh-CN" altLang="en-US" sz="2400" b="1">
              <a:solidFill>
                <a:schemeClr val="hlink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78" name="Picture 4" descr="http://www.chinagif.com/gif/sign/bd_wh/0025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3213" y="5308600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025" y="1763713"/>
            <a:ext cx="31384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5394325" y="4481513"/>
          <a:ext cx="3635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4572000" imgH="10972800" progId="">
                  <p:embed/>
                </p:oleObj>
              </mc:Choice>
              <mc:Fallback>
                <p:oleObj name="Equation" r:id="rId3" imgW="4572000" imgH="109728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4325" y="4481513"/>
                        <a:ext cx="363538" cy="868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225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0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315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12317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8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9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0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1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2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3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4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5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01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217"/>
          <p:cNvSpPr txBox="1">
            <a:spLocks noChangeArrowheads="1"/>
          </p:cNvSpPr>
          <p:nvPr/>
        </p:nvSpPr>
        <p:spPr bwMode="auto">
          <a:xfrm>
            <a:off x="354013" y="3960813"/>
            <a:ext cx="430053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）写出图中所有相等的弧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9220"/>
          <p:cNvSpPr txBox="1">
            <a:spLocks noChangeArrowheads="1"/>
          </p:cNvSpPr>
          <p:nvPr/>
        </p:nvSpPr>
        <p:spPr bwMode="auto">
          <a:xfrm>
            <a:off x="492125" y="3548063"/>
            <a:ext cx="535146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AO=BO=DO=EO,AP=BP,AC=BC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222"/>
          <p:cNvSpPr txBox="1">
            <a:spLocks noChangeArrowheads="1"/>
          </p:cNvSpPr>
          <p:nvPr/>
        </p:nvSpPr>
        <p:spPr bwMode="auto">
          <a:xfrm>
            <a:off x="387350" y="1490663"/>
            <a:ext cx="5181600" cy="1550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ea typeface="微软雅黑" panose="020B0503020204020204" pitchFamily="34" charset="-122"/>
              </a:rPr>
              <a:t>定理拓展：</a:t>
            </a:r>
            <a:endParaRPr lang="en-US" altLang="zh-CN" sz="2400" b="1">
              <a:solidFill>
                <a:schemeClr val="hlink"/>
              </a:solidFill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是的两条切线，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为切点，直线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交于点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，交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239"/>
          <p:cNvSpPr txBox="1">
            <a:spLocks noChangeArrowheads="1"/>
          </p:cNvSpPr>
          <p:nvPr/>
        </p:nvSpPr>
        <p:spPr bwMode="auto">
          <a:xfrm>
            <a:off x="450850" y="3071813"/>
            <a:ext cx="4170363" cy="515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写出图中所有相等的线段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217"/>
          <p:cNvSpPr txBox="1">
            <a:spLocks noChangeArrowheads="1"/>
          </p:cNvSpPr>
          <p:nvPr/>
        </p:nvSpPr>
        <p:spPr bwMode="auto">
          <a:xfrm>
            <a:off x="377825" y="4525963"/>
            <a:ext cx="439896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）写出图中所有垂直关系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217"/>
          <p:cNvSpPr txBox="1">
            <a:spLocks noChangeArrowheads="1"/>
          </p:cNvSpPr>
          <p:nvPr/>
        </p:nvSpPr>
        <p:spPr bwMode="auto">
          <a:xfrm>
            <a:off x="409575" y="4968875"/>
            <a:ext cx="43973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）写出图中所有等腰三角形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9217"/>
          <p:cNvSpPr txBox="1">
            <a:spLocks noChangeArrowheads="1"/>
          </p:cNvSpPr>
          <p:nvPr/>
        </p:nvSpPr>
        <p:spPr bwMode="auto">
          <a:xfrm>
            <a:off x="409575" y="5429250"/>
            <a:ext cx="43973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）写出图中所有全等三角形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9220"/>
          <p:cNvSpPr txBox="1">
            <a:spLocks noChangeArrowheads="1"/>
          </p:cNvSpPr>
          <p:nvPr/>
        </p:nvSpPr>
        <p:spPr bwMode="auto">
          <a:xfrm>
            <a:off x="4425950" y="4530725"/>
            <a:ext cx="4352925" cy="515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OA⊥PA,OB⊥PB,AB⊥OP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9220"/>
          <p:cNvSpPr txBox="1">
            <a:spLocks noChangeArrowheads="1"/>
          </p:cNvSpPr>
          <p:nvPr/>
        </p:nvSpPr>
        <p:spPr bwMode="auto">
          <a:xfrm>
            <a:off x="5029200" y="5041900"/>
            <a:ext cx="26749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△ABP, △AOB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220"/>
          <p:cNvSpPr txBox="1">
            <a:spLocks noChangeArrowheads="1"/>
          </p:cNvSpPr>
          <p:nvPr/>
        </p:nvSpPr>
        <p:spPr bwMode="auto">
          <a:xfrm>
            <a:off x="1751013" y="5884863"/>
            <a:ext cx="645636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△AOP≌△BOP, △AOC≌△BOC, △ACP≌△BCP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1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30863" y="1049338"/>
            <a:ext cx="32480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4425950" y="3941763"/>
          <a:ext cx="42148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2" imgW="49682400" imgH="6096000" progId="">
                  <p:embed/>
                </p:oleObj>
              </mc:Choice>
              <mc:Fallback>
                <p:oleObj name="Equation" r:id="rId2" imgW="49682400" imgH="60960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25950" y="3941763"/>
                        <a:ext cx="4214813" cy="517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组合 84"/>
          <p:cNvGrpSpPr/>
          <p:nvPr/>
        </p:nvGrpSpPr>
        <p:grpSpPr bwMode="auto">
          <a:xfrm>
            <a:off x="266700" y="703263"/>
            <a:ext cx="2809875" cy="731837"/>
            <a:chOff x="4762500" y="1227873"/>
            <a:chExt cx="3152775" cy="820002"/>
          </a:xfrm>
        </p:grpSpPr>
        <p:sp>
          <p:nvSpPr>
            <p:cNvPr id="39" name="圆角矩形 38"/>
            <p:cNvSpPr/>
            <p:nvPr/>
          </p:nvSpPr>
          <p:spPr>
            <a:xfrm>
              <a:off x="4762500" y="1227873"/>
              <a:ext cx="3152775" cy="82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71" name="组合 73"/>
            <p:cNvGrpSpPr/>
            <p:nvPr/>
          </p:nvGrpSpPr>
          <p:grpSpPr bwMode="auto">
            <a:xfrm rot="0">
              <a:off x="4897451" y="1300979"/>
              <a:ext cx="515326" cy="672163"/>
              <a:chOff x="10325100" y="303213"/>
              <a:chExt cx="912815" cy="1190625"/>
            </a:xfrm>
          </p:grpSpPr>
          <p:sp>
            <p:nvSpPr>
              <p:cNvPr id="2073" name="Freeform 43"/>
              <p:cNvSpPr/>
              <p:nvPr/>
            </p:nvSpPr>
            <p:spPr bwMode="auto">
              <a:xfrm>
                <a:off x="10382250" y="360363"/>
                <a:ext cx="855663" cy="455613"/>
              </a:xfrm>
              <a:custGeom>
                <a:avLst/>
                <a:gdLst>
                  <a:gd name="T0" fmla="*/ 2147483647 w 301"/>
                  <a:gd name="T1" fmla="*/ 2147483647 h 160"/>
                  <a:gd name="T2" fmla="*/ 2147483647 w 301"/>
                  <a:gd name="T3" fmla="*/ 0 h 160"/>
                  <a:gd name="T4" fmla="*/ 2147483647 w 301"/>
                  <a:gd name="T5" fmla="*/ 0 h 160"/>
                  <a:gd name="T6" fmla="*/ 2147483647 w 301"/>
                  <a:gd name="T7" fmla="*/ 0 h 160"/>
                  <a:gd name="T8" fmla="*/ 0 w 301"/>
                  <a:gd name="T9" fmla="*/ 2147483647 h 160"/>
                  <a:gd name="T10" fmla="*/ 0 w 301"/>
                  <a:gd name="T11" fmla="*/ 2147483647 h 160"/>
                  <a:gd name="T12" fmla="*/ 0 w 301"/>
                  <a:gd name="T13" fmla="*/ 2147483647 h 160"/>
                  <a:gd name="T14" fmla="*/ 0 w 301"/>
                  <a:gd name="T15" fmla="*/ 2147483647 h 160"/>
                  <a:gd name="T16" fmla="*/ 0 w 301"/>
                  <a:gd name="T17" fmla="*/ 2147483647 h 160"/>
                  <a:gd name="T18" fmla="*/ 2147483647 w 301"/>
                  <a:gd name="T19" fmla="*/ 2147483647 h 160"/>
                  <a:gd name="T20" fmla="*/ 2147483647 w 301"/>
                  <a:gd name="T21" fmla="*/ 2147483647 h 160"/>
                  <a:gd name="T22" fmla="*/ 2147483647 w 301"/>
                  <a:gd name="T23" fmla="*/ 2147483647 h 160"/>
                  <a:gd name="T24" fmla="*/ 2147483647 w 301"/>
                  <a:gd name="T25" fmla="*/ 2147483647 h 160"/>
                  <a:gd name="T26" fmla="*/ 2147483647 w 301"/>
                  <a:gd name="T27" fmla="*/ 2147483647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1"/>
                  <a:gd name="T43" fmla="*/ 0 h 160"/>
                  <a:gd name="T44" fmla="*/ 301 w 301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1" h="160">
                    <a:moveTo>
                      <a:pt x="301" y="40"/>
                    </a:moveTo>
                    <a:cubicBezTo>
                      <a:pt x="300" y="18"/>
                      <a:pt x="282" y="0"/>
                      <a:pt x="26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9"/>
                      <a:pt x="19" y="87"/>
                      <a:pt x="41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40"/>
                      <a:pt x="301" y="40"/>
                      <a:pt x="301" y="40"/>
                    </a:cubicBezTo>
                  </a:path>
                </a:pathLst>
              </a:custGeom>
              <a:solidFill>
                <a:srgbClr val="F9EE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4" name="Freeform 44"/>
              <p:cNvSpPr/>
              <p:nvPr/>
            </p:nvSpPr>
            <p:spPr bwMode="auto">
              <a:xfrm>
                <a:off x="10375900" y="396875"/>
                <a:ext cx="38100" cy="52388"/>
              </a:xfrm>
              <a:custGeom>
                <a:avLst/>
                <a:gdLst>
                  <a:gd name="T0" fmla="*/ 2147483647 w 13"/>
                  <a:gd name="T1" fmla="*/ 0 h 18"/>
                  <a:gd name="T2" fmla="*/ 0 w 13"/>
                  <a:gd name="T3" fmla="*/ 0 h 18"/>
                  <a:gd name="T4" fmla="*/ 0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1"/>
                      <a:pt x="8" y="5"/>
                      <a:pt x="13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Freeform 45"/>
              <p:cNvSpPr/>
              <p:nvPr/>
            </p:nvSpPr>
            <p:spPr bwMode="auto">
              <a:xfrm>
                <a:off x="10385425" y="396875"/>
                <a:ext cx="852488" cy="168275"/>
              </a:xfrm>
              <a:custGeom>
                <a:avLst/>
                <a:gdLst>
                  <a:gd name="T0" fmla="*/ 2147483647 w 300"/>
                  <a:gd name="T1" fmla="*/ 0 h 59"/>
                  <a:gd name="T2" fmla="*/ 2147483647 w 300"/>
                  <a:gd name="T3" fmla="*/ 0 h 59"/>
                  <a:gd name="T4" fmla="*/ 2147483647 w 300"/>
                  <a:gd name="T5" fmla="*/ 0 h 59"/>
                  <a:gd name="T6" fmla="*/ 0 w 300"/>
                  <a:gd name="T7" fmla="*/ 2147483647 h 59"/>
                  <a:gd name="T8" fmla="*/ 2147483647 w 300"/>
                  <a:gd name="T9" fmla="*/ 2147483647 h 59"/>
                  <a:gd name="T10" fmla="*/ 2147483647 w 300"/>
                  <a:gd name="T11" fmla="*/ 2147483647 h 59"/>
                  <a:gd name="T12" fmla="*/ 2147483647 w 300"/>
                  <a:gd name="T13" fmla="*/ 2147483647 h 59"/>
                  <a:gd name="T14" fmla="*/ 2147483647 w 30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59"/>
                  <a:gd name="T26" fmla="*/ 300 w 30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59">
                    <a:moveTo>
                      <a:pt x="241" y="0"/>
                    </a:moveTo>
                    <a:cubicBezTo>
                      <a:pt x="241" y="0"/>
                      <a:pt x="240" y="0"/>
                      <a:pt x="23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2" y="11"/>
                      <a:pt x="0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81" y="18"/>
                      <a:pt x="299" y="36"/>
                      <a:pt x="300" y="59"/>
                    </a:cubicBezTo>
                    <a:cubicBezTo>
                      <a:pt x="300" y="59"/>
                      <a:pt x="300" y="59"/>
                      <a:pt x="300" y="59"/>
                    </a:cubicBezTo>
                    <a:cubicBezTo>
                      <a:pt x="300" y="25"/>
                      <a:pt x="297" y="0"/>
                      <a:pt x="241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" name="Freeform 46"/>
              <p:cNvSpPr/>
              <p:nvPr/>
            </p:nvSpPr>
            <p:spPr bwMode="auto">
              <a:xfrm>
                <a:off x="10375900" y="496888"/>
                <a:ext cx="23813" cy="53975"/>
              </a:xfrm>
              <a:custGeom>
                <a:avLst/>
                <a:gdLst>
                  <a:gd name="T0" fmla="*/ 2147483647 w 8"/>
                  <a:gd name="T1" fmla="*/ 0 h 19"/>
                  <a:gd name="T2" fmla="*/ 0 w 8"/>
                  <a:gd name="T3" fmla="*/ 0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3"/>
                      <a:pt x="2" y="7"/>
                      <a:pt x="2" y="0"/>
                    </a:cubicBezTo>
                  </a:path>
                </a:pathLst>
              </a:custGeom>
              <a:solidFill>
                <a:srgbClr val="F9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" name="Freeform 47"/>
              <p:cNvSpPr/>
              <p:nvPr/>
            </p:nvSpPr>
            <p:spPr bwMode="auto">
              <a:xfrm>
                <a:off x="10382250" y="496888"/>
                <a:ext cx="855663" cy="168275"/>
              </a:xfrm>
              <a:custGeom>
                <a:avLst/>
                <a:gdLst>
                  <a:gd name="T0" fmla="*/ 2147483647 w 301"/>
                  <a:gd name="T1" fmla="*/ 0 h 59"/>
                  <a:gd name="T2" fmla="*/ 2147483647 w 301"/>
                  <a:gd name="T3" fmla="*/ 0 h 59"/>
                  <a:gd name="T4" fmla="*/ 0 w 301"/>
                  <a:gd name="T5" fmla="*/ 0 h 59"/>
                  <a:gd name="T6" fmla="*/ 2147483647 w 301"/>
                  <a:gd name="T7" fmla="*/ 2147483647 h 59"/>
                  <a:gd name="T8" fmla="*/ 2147483647 w 301"/>
                  <a:gd name="T9" fmla="*/ 2147483647 h 59"/>
                  <a:gd name="T10" fmla="*/ 2147483647 w 301"/>
                  <a:gd name="T11" fmla="*/ 2147483647 h 59"/>
                  <a:gd name="T12" fmla="*/ 2147483647 w 301"/>
                  <a:gd name="T13" fmla="*/ 2147483647 h 59"/>
                  <a:gd name="T14" fmla="*/ 2147483647 w 301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1"/>
                  <a:gd name="T25" fmla="*/ 0 h 59"/>
                  <a:gd name="T26" fmla="*/ 301 w 301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1" h="59">
                    <a:moveTo>
                      <a:pt x="242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3"/>
                      <a:pt x="6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82" y="19"/>
                      <a:pt x="300" y="37"/>
                      <a:pt x="301" y="59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26"/>
                      <a:pt x="298" y="0"/>
                      <a:pt x="242" y="0"/>
                    </a:cubicBezTo>
                  </a:path>
                </a:pathLst>
              </a:custGeom>
              <a:solidFill>
                <a:srgbClr val="F3DE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" name="Freeform 48"/>
              <p:cNvSpPr/>
              <p:nvPr/>
            </p:nvSpPr>
            <p:spPr bwMode="auto">
              <a:xfrm>
                <a:off x="10325102" y="303213"/>
                <a:ext cx="912813" cy="1139824"/>
              </a:xfrm>
              <a:custGeom>
                <a:avLst/>
                <a:gdLst>
                  <a:gd name="T0" fmla="*/ 2147483647 w 321"/>
                  <a:gd name="T1" fmla="*/ 2147483647 h 400"/>
                  <a:gd name="T2" fmla="*/ 2147483647 w 321"/>
                  <a:gd name="T3" fmla="*/ 2147483647 h 400"/>
                  <a:gd name="T4" fmla="*/ 2147483647 w 321"/>
                  <a:gd name="T5" fmla="*/ 2147483647 h 400"/>
                  <a:gd name="T6" fmla="*/ 2147483647 w 321"/>
                  <a:gd name="T7" fmla="*/ 2147483647 h 400"/>
                  <a:gd name="T8" fmla="*/ 2147483647 w 321"/>
                  <a:gd name="T9" fmla="*/ 2147483647 h 400"/>
                  <a:gd name="T10" fmla="*/ 2147483647 w 321"/>
                  <a:gd name="T11" fmla="*/ 2147483647 h 400"/>
                  <a:gd name="T12" fmla="*/ 2147483647 w 321"/>
                  <a:gd name="T13" fmla="*/ 2147483647 h 400"/>
                  <a:gd name="T14" fmla="*/ 2147483647 w 321"/>
                  <a:gd name="T15" fmla="*/ 2147483647 h 400"/>
                  <a:gd name="T16" fmla="*/ 2147483647 w 321"/>
                  <a:gd name="T17" fmla="*/ 2147483647 h 400"/>
                  <a:gd name="T18" fmla="*/ 2147483647 w 321"/>
                  <a:gd name="T19" fmla="*/ 2147483647 h 400"/>
                  <a:gd name="T20" fmla="*/ 2147483647 w 321"/>
                  <a:gd name="T21" fmla="*/ 2147483647 h 400"/>
                  <a:gd name="T22" fmla="*/ 2147483647 w 321"/>
                  <a:gd name="T23" fmla="*/ 2147483647 h 400"/>
                  <a:gd name="T24" fmla="*/ 2147483647 w 321"/>
                  <a:gd name="T25" fmla="*/ 2147483647 h 400"/>
                  <a:gd name="T26" fmla="*/ 2147483647 w 321"/>
                  <a:gd name="T27" fmla="*/ 2147483647 h 400"/>
                  <a:gd name="T28" fmla="*/ 2147483647 w 321"/>
                  <a:gd name="T29" fmla="*/ 2147483647 h 400"/>
                  <a:gd name="T30" fmla="*/ 0 w 321"/>
                  <a:gd name="T31" fmla="*/ 2147483647 h 400"/>
                  <a:gd name="T32" fmla="*/ 0 w 321"/>
                  <a:gd name="T33" fmla="*/ 2147483647 h 400"/>
                  <a:gd name="T34" fmla="*/ 0 w 321"/>
                  <a:gd name="T35" fmla="*/ 2147483647 h 400"/>
                  <a:gd name="T36" fmla="*/ 0 w 321"/>
                  <a:gd name="T37" fmla="*/ 2147483647 h 400"/>
                  <a:gd name="T38" fmla="*/ 2147483647 w 321"/>
                  <a:gd name="T39" fmla="*/ 2147483647 h 400"/>
                  <a:gd name="T40" fmla="*/ 2147483647 w 321"/>
                  <a:gd name="T41" fmla="*/ 2147483647 h 400"/>
                  <a:gd name="T42" fmla="*/ 2147483647 w 321"/>
                  <a:gd name="T43" fmla="*/ 2147483647 h 400"/>
                  <a:gd name="T44" fmla="*/ 2147483647 w 321"/>
                  <a:gd name="T45" fmla="*/ 2147483647 h 400"/>
                  <a:gd name="T46" fmla="*/ 2147483647 w 321"/>
                  <a:gd name="T47" fmla="*/ 214748364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1"/>
                  <a:gd name="T73" fmla="*/ 0 h 400"/>
                  <a:gd name="T74" fmla="*/ 321 w 321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1" h="400">
                    <a:moveTo>
                      <a:pt x="260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9" y="107"/>
                      <a:pt x="21" y="8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38"/>
                      <a:pt x="38" y="20"/>
                      <a:pt x="61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302" y="20"/>
                      <a:pt x="320" y="38"/>
                      <a:pt x="321" y="60"/>
                    </a:cubicBezTo>
                    <a:cubicBezTo>
                      <a:pt x="321" y="26"/>
                      <a:pt x="318" y="0"/>
                      <a:pt x="2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73"/>
                      <a:pt x="27" y="400"/>
                      <a:pt x="61" y="400"/>
                    </a:cubicBezTo>
                    <a:cubicBezTo>
                      <a:pt x="260" y="400"/>
                      <a:pt x="260" y="400"/>
                      <a:pt x="260" y="400"/>
                    </a:cubicBezTo>
                    <a:cubicBezTo>
                      <a:pt x="294" y="400"/>
                      <a:pt x="321" y="373"/>
                      <a:pt x="321" y="339"/>
                    </a:cubicBezTo>
                    <a:cubicBezTo>
                      <a:pt x="321" y="151"/>
                      <a:pt x="321" y="151"/>
                      <a:pt x="321" y="151"/>
                    </a:cubicBezTo>
                    <a:cubicBezTo>
                      <a:pt x="321" y="117"/>
                      <a:pt x="294" y="107"/>
                      <a:pt x="260" y="107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" name="Freeform 49"/>
              <p:cNvSpPr/>
              <p:nvPr/>
            </p:nvSpPr>
            <p:spPr bwMode="auto">
              <a:xfrm>
                <a:off x="10325100" y="508000"/>
                <a:ext cx="912813" cy="985838"/>
              </a:xfrm>
              <a:custGeom>
                <a:avLst/>
                <a:gdLst>
                  <a:gd name="T0" fmla="*/ 2147483647 w 321"/>
                  <a:gd name="T1" fmla="*/ 2147483647 h 346"/>
                  <a:gd name="T2" fmla="*/ 2147483647 w 321"/>
                  <a:gd name="T3" fmla="*/ 2147483647 h 346"/>
                  <a:gd name="T4" fmla="*/ 2147483647 w 321"/>
                  <a:gd name="T5" fmla="*/ 2147483647 h 346"/>
                  <a:gd name="T6" fmla="*/ 0 w 321"/>
                  <a:gd name="T7" fmla="*/ 2147483647 h 346"/>
                  <a:gd name="T8" fmla="*/ 0 w 321"/>
                  <a:gd name="T9" fmla="*/ 0 h 346"/>
                  <a:gd name="T10" fmla="*/ 2147483647 w 321"/>
                  <a:gd name="T11" fmla="*/ 2147483647 h 346"/>
                  <a:gd name="T12" fmla="*/ 2147483647 w 321"/>
                  <a:gd name="T13" fmla="*/ 2147483647 h 346"/>
                  <a:gd name="T14" fmla="*/ 2147483647 w 321"/>
                  <a:gd name="T15" fmla="*/ 2147483647 h 346"/>
                  <a:gd name="T16" fmla="*/ 2147483647 w 321"/>
                  <a:gd name="T17" fmla="*/ 2147483647 h 3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46"/>
                  <a:gd name="T29" fmla="*/ 321 w 321"/>
                  <a:gd name="T30" fmla="*/ 346 h 3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46">
                    <a:moveTo>
                      <a:pt x="321" y="285"/>
                    </a:moveTo>
                    <a:cubicBezTo>
                      <a:pt x="321" y="319"/>
                      <a:pt x="293" y="346"/>
                      <a:pt x="260" y="346"/>
                    </a:cubicBezTo>
                    <a:cubicBezTo>
                      <a:pt x="61" y="346"/>
                      <a:pt x="61" y="346"/>
                      <a:pt x="61" y="346"/>
                    </a:cubicBezTo>
                    <a:cubicBezTo>
                      <a:pt x="27" y="346"/>
                      <a:pt x="0" y="319"/>
                      <a:pt x="0" y="2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52"/>
                      <a:pt x="61" y="53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93" y="53"/>
                      <a:pt x="321" y="66"/>
                      <a:pt x="321" y="99"/>
                    </a:cubicBezTo>
                    <a:lnTo>
                      <a:pt x="321" y="285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" name="Freeform 53"/>
              <p:cNvSpPr/>
              <p:nvPr/>
            </p:nvSpPr>
            <p:spPr bwMode="auto">
              <a:xfrm>
                <a:off x="10507663" y="496888"/>
                <a:ext cx="133350" cy="111125"/>
              </a:xfrm>
              <a:custGeom>
                <a:avLst/>
                <a:gdLst>
                  <a:gd name="T0" fmla="*/ 2147483647 w 84"/>
                  <a:gd name="T1" fmla="*/ 2147483647 h 70"/>
                  <a:gd name="T2" fmla="*/ 2147483647 w 84"/>
                  <a:gd name="T3" fmla="*/ 0 h 70"/>
                  <a:gd name="T4" fmla="*/ 2147483647 w 84"/>
                  <a:gd name="T5" fmla="*/ 0 h 70"/>
                  <a:gd name="T6" fmla="*/ 0 w 84"/>
                  <a:gd name="T7" fmla="*/ 2147483647 h 70"/>
                  <a:gd name="T8" fmla="*/ 2147483647 w 8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0"/>
                  <a:gd name="T17" fmla="*/ 84 w 8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0">
                    <a:moveTo>
                      <a:pt x="84" y="70"/>
                    </a:moveTo>
                    <a:lnTo>
                      <a:pt x="80" y="0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84" y="70"/>
                    </a:lnTo>
                    <a:close/>
                  </a:path>
                </a:pathLst>
              </a:custGeom>
              <a:solidFill>
                <a:srgbClr val="B700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" name="Freeform 54"/>
              <p:cNvSpPr/>
              <p:nvPr/>
            </p:nvSpPr>
            <p:spPr bwMode="auto">
              <a:xfrm>
                <a:off x="10507663" y="608013"/>
                <a:ext cx="133350" cy="304800"/>
              </a:xfrm>
              <a:custGeom>
                <a:avLst/>
                <a:gdLst>
                  <a:gd name="T0" fmla="*/ 0 w 84"/>
                  <a:gd name="T1" fmla="*/ 0 h 192"/>
                  <a:gd name="T2" fmla="*/ 0 w 84"/>
                  <a:gd name="T3" fmla="*/ 2147483647 h 192"/>
                  <a:gd name="T4" fmla="*/ 2147483647 w 84"/>
                  <a:gd name="T5" fmla="*/ 2147483647 h 192"/>
                  <a:gd name="T6" fmla="*/ 2147483647 w 84"/>
                  <a:gd name="T7" fmla="*/ 2147483647 h 192"/>
                  <a:gd name="T8" fmla="*/ 2147483647 w 84"/>
                  <a:gd name="T9" fmla="*/ 0 h 192"/>
                  <a:gd name="T10" fmla="*/ 0 w 84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92"/>
                  <a:gd name="T20" fmla="*/ 84 w 8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1" y="163"/>
                    </a:lnTo>
                    <a:lnTo>
                      <a:pt x="84" y="192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D2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65" name="文本框 85"/>
          <p:cNvSpPr txBox="1">
            <a:spLocks noChangeArrowheads="1"/>
          </p:cNvSpPr>
          <p:nvPr/>
        </p:nvSpPr>
        <p:spPr bwMode="auto">
          <a:xfrm>
            <a:off x="1079500" y="815975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DB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800" b="1">
              <a:solidFill>
                <a:srgbClr val="DB2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6" name="文本框 1"/>
          <p:cNvSpPr txBox="1">
            <a:spLocks noChangeArrowheads="1"/>
          </p:cNvSpPr>
          <p:nvPr/>
        </p:nvSpPr>
        <p:spPr bwMode="auto">
          <a:xfrm>
            <a:off x="946150" y="1836738"/>
            <a:ext cx="7073900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例1  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所在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的圆心，AC，BC分别与⊙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相切于点A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,B,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已知∠ACB=80°.OC=102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求点C到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⊙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的切线长（结果精确到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6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86500" y="3792538"/>
            <a:ext cx="246538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946150" y="3770313"/>
            <a:ext cx="3805238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分析：对于求切线长，一般连过切点的半径，构造直角三角形，然后再解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直角三角形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3516313" y="1836738"/>
          <a:ext cx="434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2" imgW="6096000" imgH="5181600" progId="">
                  <p:embed/>
                </p:oleObj>
              </mc:Choice>
              <mc:Fallback>
                <p:oleObj name="Equation" r:id="rId2" imgW="6096000" imgH="51816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6313" y="1836738"/>
                        <a:ext cx="434975" cy="369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tags/tag1.xml><?xml version="1.0" encoding="utf-8"?>
<p:tagLst xmlns:p="http://schemas.openxmlformats.org/presentationml/2006/main">
  <p:tag name="commondata" val="eyJoZGlkIjoiNGZjNWM4MjJkMmRlYTc4ZDRlMTA2ZTEzYWUzM2EyNDY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2882</Words>
  <Application>WPS 演示</Application>
  <PresentationFormat>全屏显示(4:3)</PresentationFormat>
  <Paragraphs>280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Agency FB</vt:lpstr>
      <vt:lpstr>微软雅黑</vt:lpstr>
      <vt:lpstr>Times New Roman</vt:lpstr>
      <vt:lpstr>方正报宋简体</vt:lpstr>
      <vt:lpstr>Arial Unicode MS</vt:lpstr>
      <vt:lpstr>Calibri</vt:lpstr>
      <vt:lpstr>楷体_GB2312</vt:lpstr>
      <vt:lpstr>新宋体</vt:lpstr>
      <vt:lpstr>思源黑体 CN Bold</vt:lpstr>
      <vt:lpstr>黑体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.。oOﺭ啵了你一口ﺭ</cp:lastModifiedBy>
  <cp:revision>97</cp:revision>
  <dcterms:created xsi:type="dcterms:W3CDTF">2017-11-13T08:28:00Z</dcterms:created>
  <dcterms:modified xsi:type="dcterms:W3CDTF">2024-11-26T23:58:05Z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6A012FDD296648C9B8875C71F73325E0_12</vt:lpwstr>
  </property>
</Properties>
</file>