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5" r:id="rId2"/>
    <p:sldId id="563" r:id="rId3"/>
    <p:sldId id="566" r:id="rId4"/>
    <p:sldId id="567" r:id="rId5"/>
    <p:sldId id="568" r:id="rId6"/>
    <p:sldId id="569" r:id="rId7"/>
    <p:sldId id="570" r:id="rId8"/>
    <p:sldId id="571" r:id="rId9"/>
    <p:sldId id="572" r:id="rId10"/>
    <p:sldId id="573" r:id="rId11"/>
    <p:sldId id="574" r:id="rId12"/>
    <p:sldId id="575" r:id="rId13"/>
    <p:sldId id="576" r:id="rId14"/>
    <p:sldId id="577" r:id="rId15"/>
    <p:sldId id="578" r:id="rId16"/>
    <p:sldId id="579" r:id="rId17"/>
    <p:sldId id="580" r:id="rId18"/>
    <p:sldId id="581" r:id="rId19"/>
    <p:sldId id="582" r:id="rId20"/>
    <p:sldId id="583" r:id="rId21"/>
    <p:sldId id="584" r:id="rId22"/>
    <p:sldId id="58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c"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D690"/>
    <a:srgbClr val="51DDA4"/>
    <a:srgbClr val="7EE6BC"/>
    <a:srgbClr val="23B795"/>
    <a:srgbClr val="32E6C4"/>
    <a:srgbClr val="84F0DB"/>
    <a:srgbClr val="15AB8D"/>
    <a:srgbClr val="E4FCFB"/>
    <a:srgbClr val="109290"/>
    <a:srgbClr val="009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660"/>
  </p:normalViewPr>
  <p:slideViewPr>
    <p:cSldViewPr snapToGrid="0">
      <p:cViewPr varScale="1">
        <p:scale>
          <a:sx n="73" d="100"/>
          <a:sy n="73" d="100"/>
        </p:scale>
        <p:origin x="4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C94BA-21AF-444D-ACFA-6A6438408187}" type="datetimeFigureOut">
              <a:rPr lang="zh-CN" altLang="en-US" smtClean="0"/>
              <a:t>2025-03-03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4A40-5A76-46B5-8583-9EC4855E38D3}" type="slidenum">
              <a:rPr lang="zh-CN" altLang="en-US" smtClean="0"/>
              <a:t>‹#›</a:t>
            </a:fld>
            <a:endParaRPr lang="zh-CN" altLang="en-US"/>
          </a:p>
        </p:txBody>
      </p:sp>
    </p:spTree>
    <p:extLst>
      <p:ext uri="{BB962C8B-B14F-4D97-AF65-F5344CB8AC3E}">
        <p14:creationId xmlns:p14="http://schemas.microsoft.com/office/powerpoint/2010/main" val="296216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50220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10</a:t>
            </a:fld>
            <a:endParaRPr lang="zh-CN" altLang="en-US"/>
          </a:p>
        </p:txBody>
      </p:sp>
    </p:spTree>
    <p:extLst>
      <p:ext uri="{BB962C8B-B14F-4D97-AF65-F5344CB8AC3E}">
        <p14:creationId xmlns:p14="http://schemas.microsoft.com/office/powerpoint/2010/main" val="153447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11</a:t>
            </a:fld>
            <a:endParaRPr lang="zh-CN" altLang="en-US"/>
          </a:p>
        </p:txBody>
      </p:sp>
    </p:spTree>
    <p:extLst>
      <p:ext uri="{BB962C8B-B14F-4D97-AF65-F5344CB8AC3E}">
        <p14:creationId xmlns:p14="http://schemas.microsoft.com/office/powerpoint/2010/main" val="335026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12</a:t>
            </a:fld>
            <a:endParaRPr lang="zh-CN" altLang="en-US"/>
          </a:p>
        </p:txBody>
      </p:sp>
    </p:spTree>
    <p:extLst>
      <p:ext uri="{BB962C8B-B14F-4D97-AF65-F5344CB8AC3E}">
        <p14:creationId xmlns:p14="http://schemas.microsoft.com/office/powerpoint/2010/main" val="1577511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13</a:t>
            </a:fld>
            <a:endParaRPr lang="zh-CN" altLang="en-US"/>
          </a:p>
        </p:txBody>
      </p:sp>
    </p:spTree>
    <p:extLst>
      <p:ext uri="{BB962C8B-B14F-4D97-AF65-F5344CB8AC3E}">
        <p14:creationId xmlns:p14="http://schemas.microsoft.com/office/powerpoint/2010/main" val="3990450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14</a:t>
            </a:fld>
            <a:endParaRPr lang="zh-CN" altLang="en-US"/>
          </a:p>
        </p:txBody>
      </p:sp>
    </p:spTree>
    <p:extLst>
      <p:ext uri="{BB962C8B-B14F-4D97-AF65-F5344CB8AC3E}">
        <p14:creationId xmlns:p14="http://schemas.microsoft.com/office/powerpoint/2010/main" val="643298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15</a:t>
            </a:fld>
            <a:endParaRPr lang="zh-CN" altLang="en-US"/>
          </a:p>
        </p:txBody>
      </p:sp>
    </p:spTree>
    <p:extLst>
      <p:ext uri="{BB962C8B-B14F-4D97-AF65-F5344CB8AC3E}">
        <p14:creationId xmlns:p14="http://schemas.microsoft.com/office/powerpoint/2010/main" val="413837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16</a:t>
            </a:fld>
            <a:endParaRPr lang="zh-CN" altLang="en-US"/>
          </a:p>
        </p:txBody>
      </p:sp>
    </p:spTree>
    <p:extLst>
      <p:ext uri="{BB962C8B-B14F-4D97-AF65-F5344CB8AC3E}">
        <p14:creationId xmlns:p14="http://schemas.microsoft.com/office/powerpoint/2010/main" val="2158969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17</a:t>
            </a:fld>
            <a:endParaRPr lang="zh-CN" altLang="en-US"/>
          </a:p>
        </p:txBody>
      </p:sp>
    </p:spTree>
    <p:extLst>
      <p:ext uri="{BB962C8B-B14F-4D97-AF65-F5344CB8AC3E}">
        <p14:creationId xmlns:p14="http://schemas.microsoft.com/office/powerpoint/2010/main" val="394141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18</a:t>
            </a:fld>
            <a:endParaRPr lang="zh-CN" altLang="en-US"/>
          </a:p>
        </p:txBody>
      </p:sp>
    </p:spTree>
    <p:extLst>
      <p:ext uri="{BB962C8B-B14F-4D97-AF65-F5344CB8AC3E}">
        <p14:creationId xmlns:p14="http://schemas.microsoft.com/office/powerpoint/2010/main" val="2268003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19</a:t>
            </a:fld>
            <a:endParaRPr lang="zh-CN" altLang="en-US"/>
          </a:p>
        </p:txBody>
      </p:sp>
    </p:spTree>
    <p:extLst>
      <p:ext uri="{BB962C8B-B14F-4D97-AF65-F5344CB8AC3E}">
        <p14:creationId xmlns:p14="http://schemas.microsoft.com/office/powerpoint/2010/main" val="409417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2</a:t>
            </a:fld>
            <a:endParaRPr lang="zh-CN" altLang="en-US"/>
          </a:p>
        </p:txBody>
      </p:sp>
    </p:spTree>
    <p:extLst>
      <p:ext uri="{BB962C8B-B14F-4D97-AF65-F5344CB8AC3E}">
        <p14:creationId xmlns:p14="http://schemas.microsoft.com/office/powerpoint/2010/main" val="1923085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20</a:t>
            </a:fld>
            <a:endParaRPr lang="zh-CN" altLang="en-US"/>
          </a:p>
        </p:txBody>
      </p:sp>
    </p:spTree>
    <p:extLst>
      <p:ext uri="{BB962C8B-B14F-4D97-AF65-F5344CB8AC3E}">
        <p14:creationId xmlns:p14="http://schemas.microsoft.com/office/powerpoint/2010/main" val="2020120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21</a:t>
            </a:fld>
            <a:endParaRPr lang="zh-CN" altLang="en-US"/>
          </a:p>
        </p:txBody>
      </p:sp>
    </p:spTree>
    <p:extLst>
      <p:ext uri="{BB962C8B-B14F-4D97-AF65-F5344CB8AC3E}">
        <p14:creationId xmlns:p14="http://schemas.microsoft.com/office/powerpoint/2010/main" val="1740366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E1BC-2976-107A-E51C-6944DD146D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091C0EF-B647-2B5B-9C20-1F603745225E}"/>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BE61D075-E5B6-803E-8DE6-9F35DFDD1F1D}"/>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302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3</a:t>
            </a:fld>
            <a:endParaRPr lang="zh-CN" altLang="en-US"/>
          </a:p>
        </p:txBody>
      </p:sp>
    </p:spTree>
    <p:extLst>
      <p:ext uri="{BB962C8B-B14F-4D97-AF65-F5344CB8AC3E}">
        <p14:creationId xmlns:p14="http://schemas.microsoft.com/office/powerpoint/2010/main" val="1227519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4</a:t>
            </a:fld>
            <a:endParaRPr lang="zh-CN" altLang="en-US"/>
          </a:p>
        </p:txBody>
      </p:sp>
    </p:spTree>
    <p:extLst>
      <p:ext uri="{BB962C8B-B14F-4D97-AF65-F5344CB8AC3E}">
        <p14:creationId xmlns:p14="http://schemas.microsoft.com/office/powerpoint/2010/main" val="85630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5</a:t>
            </a:fld>
            <a:endParaRPr lang="zh-CN" altLang="en-US"/>
          </a:p>
        </p:txBody>
      </p:sp>
    </p:spTree>
    <p:extLst>
      <p:ext uri="{BB962C8B-B14F-4D97-AF65-F5344CB8AC3E}">
        <p14:creationId xmlns:p14="http://schemas.microsoft.com/office/powerpoint/2010/main" val="409017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6</a:t>
            </a:fld>
            <a:endParaRPr lang="zh-CN" altLang="en-US"/>
          </a:p>
        </p:txBody>
      </p:sp>
    </p:spTree>
    <p:extLst>
      <p:ext uri="{BB962C8B-B14F-4D97-AF65-F5344CB8AC3E}">
        <p14:creationId xmlns:p14="http://schemas.microsoft.com/office/powerpoint/2010/main" val="94772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7</a:t>
            </a:fld>
            <a:endParaRPr lang="zh-CN" altLang="en-US"/>
          </a:p>
        </p:txBody>
      </p:sp>
    </p:spTree>
    <p:extLst>
      <p:ext uri="{BB962C8B-B14F-4D97-AF65-F5344CB8AC3E}">
        <p14:creationId xmlns:p14="http://schemas.microsoft.com/office/powerpoint/2010/main" val="178020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8</a:t>
            </a:fld>
            <a:endParaRPr lang="zh-CN" altLang="en-US"/>
          </a:p>
        </p:txBody>
      </p:sp>
    </p:spTree>
    <p:extLst>
      <p:ext uri="{BB962C8B-B14F-4D97-AF65-F5344CB8AC3E}">
        <p14:creationId xmlns:p14="http://schemas.microsoft.com/office/powerpoint/2010/main" val="72339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32A4A40-5A76-46B5-8583-9EC4855E38D3}" type="slidenum">
              <a:rPr lang="zh-CN" altLang="en-US" smtClean="0"/>
              <a:t>9</a:t>
            </a:fld>
            <a:endParaRPr lang="zh-CN" altLang="en-US"/>
          </a:p>
        </p:txBody>
      </p:sp>
    </p:spTree>
    <p:extLst>
      <p:ext uri="{BB962C8B-B14F-4D97-AF65-F5344CB8AC3E}">
        <p14:creationId xmlns:p14="http://schemas.microsoft.com/office/powerpoint/2010/main" val="2024975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7.png"/></Relationships>
</file>

<file path=ppt/slideLayouts/slideLayout1.xml><?xml version="1.0" encoding="utf-8"?>
<p:sldLayout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type="title" preserve="1">
  <p:cSld name="1_标题幻灯片">
    <p:bg>
      <p:bgPr>
        <a:noFill/>
        <a:effectLst/>
      </p:bgPr>
    </p:bg>
    <p:spTree>
      <p:nvGrpSpPr>
        <p:cNvPr id="1" name=""/>
        <p:cNvGrpSpPr/>
        <p:nvPr/>
      </p:nvGrpSpPr>
      <p:grpSpPr>
        <a:xfrm>
          <a:off x="0" y="0"/>
          <a:ext cx="0" cy="0"/>
          <a:chOff x="0" y="0"/>
          <a:chExt cx="0" cy="0"/>
        </a:xfrm>
      </p:grpSpPr>
      <p:pic>
        <p:nvPicPr>
          <p:cNvPr id="9" name="图片 8" descr="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2"/>
          <p:cNvPicPr>
            <a:picLocks noChangeAspect="1"/>
          </p:cNvPicPr>
          <p:nvPr userDrawn="1"/>
        </p:nvPicPr>
        <p:blipFill>
          <a:blip r:embed="rId3"/>
          <a:srcRect t="60765"/>
          <a:stretch>
            <a:fillRect/>
          </a:stretch>
        </p:blipFill>
        <p:spPr>
          <a:xfrm>
            <a:off x="0" y="4166870"/>
            <a:ext cx="12192000" cy="2690495"/>
          </a:xfrm>
          <a:prstGeom prst="rect">
            <a:avLst/>
          </a:prstGeom>
        </p:spPr>
      </p:pic>
      <p:pic>
        <p:nvPicPr>
          <p:cNvPr id="8" name="图片 7" descr="2"/>
          <p:cNvPicPr>
            <a:picLocks noChangeAspect="1"/>
          </p:cNvPicPr>
          <p:nvPr userDrawn="1"/>
        </p:nvPicPr>
        <p:blipFill>
          <a:blip r:embed="rId3"/>
          <a:srcRect t="-111" b="54940"/>
          <a:stretch>
            <a:fillRect/>
          </a:stretch>
        </p:blipFill>
        <p:spPr>
          <a:xfrm>
            <a:off x="0" y="0"/>
            <a:ext cx="12192000" cy="2300605"/>
          </a:xfrm>
          <a:prstGeom prst="rect">
            <a:avLst/>
          </a:prstGeom>
        </p:spPr>
      </p:pic>
      <p:pic>
        <p:nvPicPr>
          <p:cNvPr id="34" name="图片 33" descr="51miz-E1245917-91528C08"/>
          <p:cNvPicPr>
            <a:picLocks noChangeAspect="1"/>
          </p:cNvPicPr>
          <p:nvPr userDrawn="1"/>
        </p:nvPicPr>
        <p:blipFill>
          <a:blip r:embed="rId4"/>
          <a:srcRect b="5576"/>
          <a:stretch>
            <a:fillRect/>
          </a:stretch>
        </p:blipFill>
        <p:spPr>
          <a:xfrm>
            <a:off x="1243330" y="4959985"/>
            <a:ext cx="2680335" cy="1898015"/>
          </a:xfrm>
          <a:prstGeom prst="rect">
            <a:avLst/>
          </a:prstGeom>
        </p:spPr>
      </p:pic>
      <p:pic>
        <p:nvPicPr>
          <p:cNvPr id="35" name="图片 34" descr="51miz-E1135435-C43BCF9C"/>
          <p:cNvPicPr>
            <a:picLocks noChangeAspect="1"/>
          </p:cNvPicPr>
          <p:nvPr userDrawn="1"/>
        </p:nvPicPr>
        <p:blipFill>
          <a:blip r:embed="rId5"/>
          <a:srcRect b="19349"/>
          <a:stretch>
            <a:fillRect/>
          </a:stretch>
        </p:blipFill>
        <p:spPr>
          <a:xfrm>
            <a:off x="4852670" y="4791710"/>
            <a:ext cx="2561590" cy="2066290"/>
          </a:xfrm>
          <a:prstGeom prst="rect">
            <a:avLst/>
          </a:prstGeom>
        </p:spPr>
      </p:pic>
      <p:pic>
        <p:nvPicPr>
          <p:cNvPr id="36" name="图片 35" descr="51miz-E1246102-BDA7CDEA"/>
          <p:cNvPicPr>
            <a:picLocks noChangeAspect="1"/>
          </p:cNvPicPr>
          <p:nvPr userDrawn="1"/>
        </p:nvPicPr>
        <p:blipFill>
          <a:blip r:embed="rId6"/>
          <a:stretch>
            <a:fillRect/>
          </a:stretch>
        </p:blipFill>
        <p:spPr>
          <a:xfrm>
            <a:off x="8343900" y="5302885"/>
            <a:ext cx="2185670" cy="1639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Layout>
</file>

<file path=ppt/slideLayouts/slideLayout2.xml><?xml version="1.0" encoding="utf-8"?>
<p:sldLayout xmlns:a16="http://schemas.microsoft.com/office/drawing/2014/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3"/>
          <a:srcRect b="1325"/>
          <a:stretch>
            <a:fillRect/>
          </a:stretch>
        </p:blipFill>
        <p:spPr>
          <a:xfrm>
            <a:off x="0" y="-45720"/>
            <a:ext cx="12192000" cy="6903720"/>
          </a:xfrm>
          <a:prstGeom prst="rect">
            <a:avLst/>
          </a:prstGeom>
        </p:spPr>
      </p:pic>
      <p:sp>
        <p:nvSpPr>
          <p:cNvPr id="12" name="圆角矩形 11"/>
          <p:cNvSpPr/>
          <p:nvPr userDrawn="1"/>
        </p:nvSpPr>
        <p:spPr>
          <a:xfrm>
            <a:off x="249555" y="269240"/>
            <a:ext cx="11704320" cy="6318250"/>
          </a:xfrm>
          <a:prstGeom prst="roundRect">
            <a:avLst>
              <a:gd name="adj" fmla="val 0"/>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4"/>
          <p:cNvPicPr>
            <a:picLocks noChangeAspect="1"/>
          </p:cNvPicPr>
          <p:nvPr userDrawn="1"/>
        </p:nvPicPr>
        <p:blipFill>
          <a:blip r:embed="rId4"/>
          <a:srcRect l="45714"/>
          <a:stretch>
            <a:fillRect/>
          </a:stretch>
        </p:blipFill>
        <p:spPr>
          <a:xfrm>
            <a:off x="396814" y="428426"/>
            <a:ext cx="561339" cy="516788"/>
          </a:xfrm>
          <a:prstGeom prst="rect">
            <a:avLst/>
          </a:prstGeom>
        </p:spPr>
      </p:pic>
      <p:sp>
        <p:nvSpPr>
          <p:cNvPr id="2" name="文本框 1">
            <a:extLst>
              <a:ext uri="{FF2B5EF4-FFF2-40B4-BE49-F238E27FC236}">
                <a16:creationId xmlns:a16="http://schemas.microsoft.com/office/drawing/2014/main" id="{EBF93384-C76E-3B87-4867-EFAD1E5AF9F4}"/>
              </a:ext>
            </a:extLst>
          </p:cNvPr>
          <p:cNvSpPr txBox="1"/>
          <p:nvPr userDrawn="1">
            <p:custDataLst>
              <p:tags r:id="rId1"/>
            </p:custDataLst>
          </p:nvPr>
        </p:nvSpPr>
        <p:spPr>
          <a:xfrm>
            <a:off x="10071526" y="-79728"/>
            <a:ext cx="1929130" cy="368300"/>
          </a:xfrm>
          <a:prstGeom prst="rect">
            <a:avLst/>
          </a:prstGeom>
          <a:noFill/>
        </p:spPr>
        <p:txBody>
          <a:bodyPr wrap="square" rtlCol="0">
            <a:spAutoFit/>
          </a:bodyPr>
          <a:lstStyle/>
          <a:p>
            <a:pPr algn="r" defTabSz="914400" fontAlgn="auto">
              <a:spcBef>
                <a:spcPts val="0"/>
              </a:spcBef>
              <a:spcAft>
                <a:spcPts val="0"/>
              </a:spcAft>
            </a:pPr>
            <a:r>
              <a:rPr lang="en-US" altLang="zh-CN" sz="1800" u="none" dirty="0">
                <a:solidFill>
                  <a:srgbClr val="2AD690"/>
                </a:solidFill>
                <a:latin typeface="Arial"/>
                <a:ea typeface="微软雅黑"/>
                <a:cs typeface="+mn-ea"/>
                <a:sym typeface="+mn-lt"/>
              </a:rPr>
              <a:t>BUDINGXIMILU</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Lst>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16="http://schemas.microsoft.com/office/drawing/2014/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1"/>
          <p:cNvPicPr>
            <a:picLocks noChangeAspect="1"/>
          </p:cNvPicPr>
          <p:nvPr userDrawn="1"/>
        </p:nvPicPr>
        <p:blipFill>
          <a:blip r:embed="rId4"/>
          <a:srcRect/>
          <a:stretch>
            <a:fillRect/>
          </a:stretch>
        </p:blipFill>
        <p:spPr>
          <a:xfrm>
            <a:off x="2837180" y="718185"/>
            <a:ext cx="1257935" cy="1172845"/>
          </a:xfrm>
          <a:prstGeom prst="rect">
            <a:avLst/>
          </a:prstGeom>
        </p:spPr>
      </p:pic>
      <p:sp>
        <p:nvSpPr>
          <p:cNvPr id="4" name="PA-10227"/>
          <p:cNvSpPr txBox="1"/>
          <p:nvPr>
            <p:custDataLst>
              <p:tags r:id="rId1"/>
            </p:custDataLst>
          </p:nvPr>
        </p:nvSpPr>
        <p:spPr>
          <a:xfrm>
            <a:off x="3847465" y="1250315"/>
            <a:ext cx="4496435" cy="358775"/>
          </a:xfrm>
          <a:prstGeom prst="roundRect">
            <a:avLst>
              <a:gd name="adj" fmla="val 0"/>
            </a:avLst>
          </a:prstGeom>
          <a:noFill/>
        </p:spPr>
        <p:txBody>
          <a:bodyPr wrap="square" tIns="107950" rtlCol="0" anchor="ctr" anchorCtr="0">
            <a:noAutofit/>
          </a:bodyPr>
          <a:lstStyle/>
          <a:p>
            <a:pPr lvl="0" algn="dist">
              <a:buClrTx/>
              <a:buSzTx/>
              <a:buFontTx/>
            </a:pPr>
            <a:r>
              <a:rPr lang="zh-CN" altLang="en-US" sz="2000" noProof="0" dirty="0">
                <a:ln>
                  <a:noFill/>
                </a:ln>
                <a:gradFill>
                  <a:gsLst>
                    <a:gs pos="39000">
                      <a:srgbClr val="139F9A"/>
                    </a:gs>
                    <a:gs pos="15000">
                      <a:srgbClr val="1192A7"/>
                    </a:gs>
                    <a:gs pos="55000">
                      <a:srgbClr val="018979"/>
                    </a:gs>
                    <a:gs pos="89000">
                      <a:srgbClr val="15AB8D"/>
                    </a:gs>
                  </a:gsLst>
                  <a:lin ang="2700000" scaled="0"/>
                </a:gradFill>
                <a:effectLst/>
                <a:uLnTx/>
                <a:uFillTx/>
                <a:cs typeface="+mn-ea"/>
                <a:sym typeface="+mn-lt"/>
              </a:rPr>
              <a:t>部编版八年级语文下册课件</a:t>
            </a:r>
          </a:p>
        </p:txBody>
      </p:sp>
      <p:pic>
        <p:nvPicPr>
          <p:cNvPr id="2" name="图片 1">
            <a:extLst>
              <a:ext uri="{FF2B5EF4-FFF2-40B4-BE49-F238E27FC236}">
                <a16:creationId xmlns:a16="http://schemas.microsoft.com/office/drawing/2014/main" id="{3CB73352-E11D-CB57-49D7-0E4B1781DE08}"/>
              </a:ext>
            </a:extLst>
          </p:cNvPr>
          <p:cNvPicPr>
            <a:picLocks noChangeAspect="1"/>
          </p:cNvPicPr>
          <p:nvPr/>
        </p:nvPicPr>
        <p:blipFill>
          <a:blip r:embed="rId5"/>
          <a:stretch>
            <a:fillRect/>
          </a:stretch>
        </p:blipFill>
        <p:spPr>
          <a:xfrm>
            <a:off x="2492315" y="1738762"/>
            <a:ext cx="7206097" cy="1432684"/>
          </a:xfrm>
          <a:prstGeom prst="rect">
            <a:avLst/>
          </a:prstGeom>
        </p:spPr>
      </p:pic>
      <p:pic>
        <p:nvPicPr>
          <p:cNvPr id="3" name="图片 2">
            <a:extLst>
              <a:ext uri="{FF2B5EF4-FFF2-40B4-BE49-F238E27FC236}">
                <a16:creationId xmlns:a16="http://schemas.microsoft.com/office/drawing/2014/main" id="{C320552E-EA72-295F-1E16-C526AC6FE5B3}"/>
              </a:ext>
            </a:extLst>
          </p:cNvPr>
          <p:cNvPicPr>
            <a:picLocks noChangeAspect="1"/>
          </p:cNvPicPr>
          <p:nvPr/>
        </p:nvPicPr>
        <p:blipFill>
          <a:blip r:embed="rId6"/>
          <a:stretch>
            <a:fillRect/>
          </a:stretch>
        </p:blipFill>
        <p:spPr>
          <a:xfrm>
            <a:off x="5491806" y="3301118"/>
            <a:ext cx="1207113" cy="5364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10.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03394A8-8776-F916-78DB-99F3F27546C6}"/>
              </a:ext>
            </a:extLst>
          </p:cNvPr>
          <p:cNvSpPr txBox="1"/>
          <p:nvPr/>
        </p:nvSpPr>
        <p:spPr>
          <a:xfrm>
            <a:off x="948616" y="970889"/>
            <a:ext cx="10294769" cy="664156"/>
          </a:xfrm>
          <a:prstGeom prst="rect">
            <a:avLst/>
          </a:prstGeom>
          <a:noFill/>
        </p:spPr>
        <p:txBody>
          <a:bodyPr wrap="square" rtlCol="0">
            <a:spAutoFit/>
          </a:bodyPr>
          <a:lstStyle/>
          <a:p>
            <a:pPr marL="342900" marR="0" lvl="0" indent="-342900" algn="l" defTabSz="1218565" rtl="0" eaLnBrk="0" fontAlgn="base" latinLnBrk="0" hangingPunct="0">
              <a:lnSpc>
                <a:spcPct val="18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本文可以分为哪几个部分？</a:t>
            </a:r>
          </a:p>
        </p:txBody>
      </p:sp>
      <p:sp>
        <p:nvSpPr>
          <p:cNvPr id="3" name="文本框 2">
            <a:extLst>
              <a:ext uri="{FF2B5EF4-FFF2-40B4-BE49-F238E27FC236}">
                <a16:creationId xmlns:a16="http://schemas.microsoft.com/office/drawing/2014/main" id="{4F1A98E4-198D-90A7-4998-73A7534C6635}"/>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整体感知</a:t>
            </a:r>
          </a:p>
        </p:txBody>
      </p:sp>
      <p:sp>
        <p:nvSpPr>
          <p:cNvPr id="4" name="矩形: 圆角 3">
            <a:extLst>
              <a:ext uri="{FF2B5EF4-FFF2-40B4-BE49-F238E27FC236}">
                <a16:creationId xmlns:a16="http://schemas.microsoft.com/office/drawing/2014/main" id="{59FB79AA-D499-553C-C5D6-EF2A425EE86D}"/>
              </a:ext>
            </a:extLst>
          </p:cNvPr>
          <p:cNvSpPr/>
          <p:nvPr/>
        </p:nvSpPr>
        <p:spPr>
          <a:xfrm>
            <a:off x="958153" y="1833137"/>
            <a:ext cx="1448716" cy="52118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rPr>
              <a:t>四部分</a:t>
            </a:r>
            <a:endParaRPr lang="en-US" altLang="zh-CN" sz="2400" b="1" dirty="0">
              <a:solidFill>
                <a:schemeClr val="bg1"/>
              </a:solidFill>
              <a:latin typeface="+mj-ea"/>
              <a:ea typeface="+mj-ea"/>
            </a:endParaRPr>
          </a:p>
        </p:txBody>
      </p:sp>
      <p:grpSp>
        <p:nvGrpSpPr>
          <p:cNvPr id="10" name="组合 9">
            <a:extLst>
              <a:ext uri="{FF2B5EF4-FFF2-40B4-BE49-F238E27FC236}">
                <a16:creationId xmlns:a16="http://schemas.microsoft.com/office/drawing/2014/main" id="{8EF7FF04-A5C9-82CD-AC70-3172DAB3F85B}"/>
              </a:ext>
            </a:extLst>
          </p:cNvPr>
          <p:cNvGrpSpPr/>
          <p:nvPr/>
        </p:nvGrpSpPr>
        <p:grpSpPr>
          <a:xfrm>
            <a:off x="958152" y="2652688"/>
            <a:ext cx="8122785" cy="521180"/>
            <a:chOff x="958152" y="2426287"/>
            <a:chExt cx="8122785" cy="521180"/>
          </a:xfrm>
        </p:grpSpPr>
        <p:sp>
          <p:nvSpPr>
            <p:cNvPr id="5" name="矩形: 圆角 4">
              <a:extLst>
                <a:ext uri="{FF2B5EF4-FFF2-40B4-BE49-F238E27FC236}">
                  <a16:creationId xmlns:a16="http://schemas.microsoft.com/office/drawing/2014/main" id="{640D35E9-CFFD-FA3B-E5A2-3C02D902F564}"/>
                </a:ext>
              </a:extLst>
            </p:cNvPr>
            <p:cNvSpPr/>
            <p:nvPr/>
          </p:nvSpPr>
          <p:spPr>
            <a:xfrm>
              <a:off x="958152" y="2426287"/>
              <a:ext cx="3666400"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109290"/>
                  </a:solidFill>
                  <a:latin typeface="+mj-ea"/>
                  <a:ea typeface="+mj-ea"/>
                </a:rPr>
                <a:t>第一部分</a:t>
              </a:r>
              <a:r>
                <a:rPr lang="zh-CN" altLang="en-US" sz="2400" b="1" dirty="0">
                  <a:solidFill>
                    <a:schemeClr val="tx1"/>
                  </a:solidFill>
                  <a:latin typeface="+mj-ea"/>
                  <a:ea typeface="+mj-ea"/>
                </a:rPr>
                <a:t>（第</a:t>
              </a:r>
              <a:r>
                <a:rPr lang="en-US" altLang="zh-CN" sz="2400" b="1" dirty="0">
                  <a:solidFill>
                    <a:schemeClr val="tx1"/>
                  </a:solidFill>
                  <a:latin typeface="+mj-ea"/>
                  <a:ea typeface="+mj-ea"/>
                </a:rPr>
                <a:t>1—3</a:t>
              </a:r>
              <a:r>
                <a:rPr lang="zh-CN" altLang="en-US" sz="2400" b="1" dirty="0">
                  <a:solidFill>
                    <a:schemeClr val="tx1"/>
                  </a:solidFill>
                  <a:latin typeface="+mj-ea"/>
                  <a:ea typeface="+mj-ea"/>
                </a:rPr>
                <a:t>段）</a:t>
              </a:r>
            </a:p>
          </p:txBody>
        </p:sp>
        <p:sp>
          <p:nvSpPr>
            <p:cNvPr id="9" name="文本框 8">
              <a:extLst>
                <a:ext uri="{FF2B5EF4-FFF2-40B4-BE49-F238E27FC236}">
                  <a16:creationId xmlns:a16="http://schemas.microsoft.com/office/drawing/2014/main" id="{4CC8B85C-38B7-523E-BF1E-7A0B208451C8}"/>
                </a:ext>
              </a:extLst>
            </p:cNvPr>
            <p:cNvSpPr txBox="1"/>
            <p:nvPr/>
          </p:nvSpPr>
          <p:spPr>
            <a:xfrm>
              <a:off x="4824249" y="2456045"/>
              <a:ext cx="4256688" cy="461665"/>
            </a:xfrm>
            <a:prstGeom prst="rect">
              <a:avLst/>
            </a:prstGeom>
            <a:noFill/>
          </p:spPr>
          <p:txBody>
            <a:bodyPr wrap="square">
              <a:spAutoFit/>
            </a:bodyPr>
            <a:lstStyle/>
            <a:p>
              <a:r>
                <a:rPr lang="zh-CN" altLang="en-US" sz="2400" dirty="0"/>
                <a:t>引出什么叫物候和物候学。</a:t>
              </a:r>
            </a:p>
          </p:txBody>
        </p:sp>
      </p:grpSp>
      <p:grpSp>
        <p:nvGrpSpPr>
          <p:cNvPr id="11" name="组合 10">
            <a:extLst>
              <a:ext uri="{FF2B5EF4-FFF2-40B4-BE49-F238E27FC236}">
                <a16:creationId xmlns:a16="http://schemas.microsoft.com/office/drawing/2014/main" id="{840C9498-2D3F-9873-7C40-B59ECE5B2246}"/>
              </a:ext>
            </a:extLst>
          </p:cNvPr>
          <p:cNvGrpSpPr/>
          <p:nvPr/>
        </p:nvGrpSpPr>
        <p:grpSpPr>
          <a:xfrm>
            <a:off x="958153" y="3472239"/>
            <a:ext cx="8122785" cy="521180"/>
            <a:chOff x="958152" y="2426287"/>
            <a:chExt cx="8122785" cy="521180"/>
          </a:xfrm>
        </p:grpSpPr>
        <p:sp>
          <p:nvSpPr>
            <p:cNvPr id="12" name="矩形: 圆角 11">
              <a:extLst>
                <a:ext uri="{FF2B5EF4-FFF2-40B4-BE49-F238E27FC236}">
                  <a16:creationId xmlns:a16="http://schemas.microsoft.com/office/drawing/2014/main" id="{0EA72CBC-828C-52E3-CB44-0D4719336F25}"/>
                </a:ext>
              </a:extLst>
            </p:cNvPr>
            <p:cNvSpPr/>
            <p:nvPr/>
          </p:nvSpPr>
          <p:spPr>
            <a:xfrm>
              <a:off x="958152" y="2426287"/>
              <a:ext cx="3666400"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109290"/>
                  </a:solidFill>
                  <a:latin typeface="+mj-ea"/>
                  <a:ea typeface="+mj-ea"/>
                </a:rPr>
                <a:t>第二部分</a:t>
              </a:r>
              <a:r>
                <a:rPr lang="zh-CN" altLang="en-US" sz="2400" b="1" dirty="0">
                  <a:solidFill>
                    <a:schemeClr val="tx1"/>
                  </a:solidFill>
                  <a:latin typeface="+mj-ea"/>
                  <a:ea typeface="+mj-ea"/>
                </a:rPr>
                <a:t>（第</a:t>
              </a:r>
              <a:r>
                <a:rPr lang="en-US" altLang="zh-CN" sz="2400" b="1" dirty="0">
                  <a:solidFill>
                    <a:schemeClr val="tx1"/>
                  </a:solidFill>
                  <a:latin typeface="+mj-ea"/>
                  <a:ea typeface="+mj-ea"/>
                </a:rPr>
                <a:t>4</a:t>
              </a:r>
              <a:r>
                <a:rPr lang="zh-CN" altLang="en-US" sz="2400" b="1" dirty="0">
                  <a:solidFill>
                    <a:schemeClr val="tx1"/>
                  </a:solidFill>
                  <a:latin typeface="+mj-ea"/>
                  <a:ea typeface="+mj-ea"/>
                </a:rPr>
                <a:t>、</a:t>
              </a:r>
              <a:r>
                <a:rPr lang="en-US" altLang="zh-CN" sz="2400" b="1" dirty="0">
                  <a:solidFill>
                    <a:schemeClr val="tx1"/>
                  </a:solidFill>
                  <a:latin typeface="+mj-ea"/>
                  <a:ea typeface="+mj-ea"/>
                </a:rPr>
                <a:t>5</a:t>
              </a:r>
              <a:r>
                <a:rPr lang="zh-CN" altLang="en-US" sz="2400" b="1" dirty="0">
                  <a:solidFill>
                    <a:schemeClr val="tx1"/>
                  </a:solidFill>
                  <a:latin typeface="+mj-ea"/>
                  <a:ea typeface="+mj-ea"/>
                </a:rPr>
                <a:t>段）</a:t>
              </a:r>
            </a:p>
          </p:txBody>
        </p:sp>
        <p:sp>
          <p:nvSpPr>
            <p:cNvPr id="13" name="文本框 12">
              <a:extLst>
                <a:ext uri="{FF2B5EF4-FFF2-40B4-BE49-F238E27FC236}">
                  <a16:creationId xmlns:a16="http://schemas.microsoft.com/office/drawing/2014/main" id="{89A2B114-FB16-1292-240A-83D45D1A88FD}"/>
                </a:ext>
              </a:extLst>
            </p:cNvPr>
            <p:cNvSpPr txBox="1"/>
            <p:nvPr/>
          </p:nvSpPr>
          <p:spPr>
            <a:xfrm>
              <a:off x="4824249" y="2456045"/>
              <a:ext cx="4256688" cy="461665"/>
            </a:xfrm>
            <a:prstGeom prst="rect">
              <a:avLst/>
            </a:prstGeom>
            <a:noFill/>
          </p:spPr>
          <p:txBody>
            <a:bodyPr wrap="square">
              <a:spAutoFit/>
            </a:bodyPr>
            <a:lstStyle/>
            <a:p>
              <a:r>
                <a:rPr lang="zh-CN" altLang="en-US" sz="2400" dirty="0"/>
                <a:t>说明物候观测对农业的重要性。</a:t>
              </a:r>
            </a:p>
          </p:txBody>
        </p:sp>
      </p:grpSp>
      <p:grpSp>
        <p:nvGrpSpPr>
          <p:cNvPr id="14" name="组合 13">
            <a:extLst>
              <a:ext uri="{FF2B5EF4-FFF2-40B4-BE49-F238E27FC236}">
                <a16:creationId xmlns:a16="http://schemas.microsoft.com/office/drawing/2014/main" id="{AE95C77A-C676-ED4A-1E13-3BD0308EFD85}"/>
              </a:ext>
            </a:extLst>
          </p:cNvPr>
          <p:cNvGrpSpPr/>
          <p:nvPr/>
        </p:nvGrpSpPr>
        <p:grpSpPr>
          <a:xfrm>
            <a:off x="948616" y="4291790"/>
            <a:ext cx="8132322" cy="521180"/>
            <a:chOff x="958152" y="2426287"/>
            <a:chExt cx="8132322" cy="521180"/>
          </a:xfrm>
        </p:grpSpPr>
        <p:sp>
          <p:nvSpPr>
            <p:cNvPr id="15" name="矩形: 圆角 14">
              <a:extLst>
                <a:ext uri="{FF2B5EF4-FFF2-40B4-BE49-F238E27FC236}">
                  <a16:creationId xmlns:a16="http://schemas.microsoft.com/office/drawing/2014/main" id="{9A70359D-3EE1-1849-C879-919C972B8984}"/>
                </a:ext>
              </a:extLst>
            </p:cNvPr>
            <p:cNvSpPr/>
            <p:nvPr/>
          </p:nvSpPr>
          <p:spPr>
            <a:xfrm>
              <a:off x="958152" y="2426287"/>
              <a:ext cx="3666400"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109290"/>
                  </a:solidFill>
                  <a:latin typeface="+mj-ea"/>
                  <a:ea typeface="+mj-ea"/>
                </a:rPr>
                <a:t>第三部分</a:t>
              </a:r>
              <a:r>
                <a:rPr lang="zh-CN" altLang="en-US" sz="2400" b="1" dirty="0">
                  <a:solidFill>
                    <a:schemeClr val="tx1"/>
                  </a:solidFill>
                  <a:latin typeface="+mj-ea"/>
                  <a:ea typeface="+mj-ea"/>
                </a:rPr>
                <a:t>（第</a:t>
              </a:r>
              <a:r>
                <a:rPr lang="en-US" altLang="zh-CN" sz="2400" b="1" dirty="0">
                  <a:solidFill>
                    <a:schemeClr val="tx1"/>
                  </a:solidFill>
                  <a:latin typeface="+mj-ea"/>
                  <a:ea typeface="+mj-ea"/>
                </a:rPr>
                <a:t>6—10</a:t>
              </a:r>
              <a:r>
                <a:rPr lang="zh-CN" altLang="en-US" sz="2400" b="1" dirty="0">
                  <a:solidFill>
                    <a:schemeClr val="tx1"/>
                  </a:solidFill>
                  <a:latin typeface="+mj-ea"/>
                  <a:ea typeface="+mj-ea"/>
                </a:rPr>
                <a:t>段）</a:t>
              </a:r>
            </a:p>
          </p:txBody>
        </p:sp>
        <p:sp>
          <p:nvSpPr>
            <p:cNvPr id="16" name="文本框 15">
              <a:extLst>
                <a:ext uri="{FF2B5EF4-FFF2-40B4-BE49-F238E27FC236}">
                  <a16:creationId xmlns:a16="http://schemas.microsoft.com/office/drawing/2014/main" id="{F47E7B62-683D-CC11-86E4-084CE44E18E7}"/>
                </a:ext>
              </a:extLst>
            </p:cNvPr>
            <p:cNvSpPr txBox="1"/>
            <p:nvPr/>
          </p:nvSpPr>
          <p:spPr>
            <a:xfrm>
              <a:off x="4824249" y="2456045"/>
              <a:ext cx="4266225" cy="461665"/>
            </a:xfrm>
            <a:prstGeom prst="rect">
              <a:avLst/>
            </a:prstGeom>
            <a:noFill/>
          </p:spPr>
          <p:txBody>
            <a:bodyPr wrap="square">
              <a:spAutoFit/>
            </a:bodyPr>
            <a:lstStyle/>
            <a:p>
              <a:r>
                <a:rPr lang="zh-CN" altLang="en-US" sz="2400" dirty="0"/>
                <a:t>说明决定物候现象来临的因素。</a:t>
              </a:r>
            </a:p>
          </p:txBody>
        </p:sp>
      </p:grpSp>
      <p:grpSp>
        <p:nvGrpSpPr>
          <p:cNvPr id="17" name="组合 16">
            <a:extLst>
              <a:ext uri="{FF2B5EF4-FFF2-40B4-BE49-F238E27FC236}">
                <a16:creationId xmlns:a16="http://schemas.microsoft.com/office/drawing/2014/main" id="{D314DDB9-0954-8048-8CCC-3D81109E8BCA}"/>
              </a:ext>
            </a:extLst>
          </p:cNvPr>
          <p:cNvGrpSpPr/>
          <p:nvPr/>
        </p:nvGrpSpPr>
        <p:grpSpPr>
          <a:xfrm>
            <a:off x="948616" y="5111339"/>
            <a:ext cx="8132322" cy="521180"/>
            <a:chOff x="958152" y="2426287"/>
            <a:chExt cx="8132322" cy="521180"/>
          </a:xfrm>
        </p:grpSpPr>
        <p:sp>
          <p:nvSpPr>
            <p:cNvPr id="18" name="矩形: 圆角 17">
              <a:extLst>
                <a:ext uri="{FF2B5EF4-FFF2-40B4-BE49-F238E27FC236}">
                  <a16:creationId xmlns:a16="http://schemas.microsoft.com/office/drawing/2014/main" id="{B85C9ADC-AE62-4FF8-0E1A-8EF0F33D3764}"/>
                </a:ext>
              </a:extLst>
            </p:cNvPr>
            <p:cNvSpPr/>
            <p:nvPr/>
          </p:nvSpPr>
          <p:spPr>
            <a:xfrm>
              <a:off x="958152" y="2426287"/>
              <a:ext cx="3666400"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b="1" dirty="0">
                  <a:solidFill>
                    <a:srgbClr val="109290"/>
                  </a:solidFill>
                  <a:latin typeface="+mj-ea"/>
                  <a:ea typeface="+mj-ea"/>
                </a:rPr>
                <a:t>第四部分</a:t>
              </a:r>
              <a:r>
                <a:rPr lang="zh-CN" altLang="en-US" sz="2400" b="1" dirty="0">
                  <a:solidFill>
                    <a:schemeClr val="tx1"/>
                  </a:solidFill>
                  <a:latin typeface="+mj-ea"/>
                  <a:ea typeface="+mj-ea"/>
                </a:rPr>
                <a:t>（第</a:t>
              </a:r>
              <a:r>
                <a:rPr lang="en-US" altLang="zh-CN" sz="2400" b="1" dirty="0">
                  <a:solidFill>
                    <a:schemeClr val="tx1"/>
                  </a:solidFill>
                  <a:latin typeface="+mj-ea"/>
                  <a:ea typeface="+mj-ea"/>
                </a:rPr>
                <a:t>11</a:t>
              </a:r>
              <a:r>
                <a:rPr lang="zh-CN" altLang="en-US" sz="2400" b="1" dirty="0">
                  <a:solidFill>
                    <a:schemeClr val="tx1"/>
                  </a:solidFill>
                  <a:latin typeface="+mj-ea"/>
                  <a:ea typeface="+mj-ea"/>
                </a:rPr>
                <a:t>、</a:t>
              </a:r>
              <a:r>
                <a:rPr lang="en-US" altLang="zh-CN" sz="2400" b="1" dirty="0">
                  <a:solidFill>
                    <a:schemeClr val="tx1"/>
                  </a:solidFill>
                  <a:latin typeface="+mj-ea"/>
                  <a:ea typeface="+mj-ea"/>
                </a:rPr>
                <a:t>12</a:t>
              </a:r>
              <a:r>
                <a:rPr lang="zh-CN" altLang="en-US" sz="2400" b="1" dirty="0">
                  <a:solidFill>
                    <a:schemeClr val="tx1"/>
                  </a:solidFill>
                  <a:latin typeface="+mj-ea"/>
                  <a:ea typeface="+mj-ea"/>
                </a:rPr>
                <a:t>段）</a:t>
              </a:r>
            </a:p>
          </p:txBody>
        </p:sp>
        <p:sp>
          <p:nvSpPr>
            <p:cNvPr id="19" name="文本框 18">
              <a:extLst>
                <a:ext uri="{FF2B5EF4-FFF2-40B4-BE49-F238E27FC236}">
                  <a16:creationId xmlns:a16="http://schemas.microsoft.com/office/drawing/2014/main" id="{6BC919C9-CAF6-33F1-7DAF-106C2734A5BC}"/>
                </a:ext>
              </a:extLst>
            </p:cNvPr>
            <p:cNvSpPr txBox="1"/>
            <p:nvPr/>
          </p:nvSpPr>
          <p:spPr>
            <a:xfrm>
              <a:off x="4824249" y="2456045"/>
              <a:ext cx="4266225" cy="461665"/>
            </a:xfrm>
            <a:prstGeom prst="rect">
              <a:avLst/>
            </a:prstGeom>
            <a:noFill/>
          </p:spPr>
          <p:txBody>
            <a:bodyPr wrap="square">
              <a:spAutoFit/>
            </a:bodyPr>
            <a:lstStyle/>
            <a:p>
              <a:r>
                <a:rPr lang="zh-CN" altLang="en-US" sz="2400" dirty="0"/>
                <a:t>说明研究物候学的意义。</a:t>
              </a:r>
            </a:p>
          </p:txBody>
        </p:sp>
      </p:grpSp>
      <p:pic>
        <p:nvPicPr>
          <p:cNvPr id="21" name="图片 20" descr="51miz-E1246462-E212DA8D">
            <a:extLst>
              <a:ext uri="{FF2B5EF4-FFF2-40B4-BE49-F238E27FC236}">
                <a16:creationId xmlns:a16="http://schemas.microsoft.com/office/drawing/2014/main" id="{31FCCD03-EF9A-BCAF-F1A3-381DCB908796}"/>
              </a:ext>
            </a:extLst>
          </p:cNvPr>
          <p:cNvPicPr>
            <a:picLocks noChangeAspect="1"/>
          </p:cNvPicPr>
          <p:nvPr/>
        </p:nvPicPr>
        <p:blipFill>
          <a:blip r:embed="rId3"/>
          <a:stretch>
            <a:fillRect/>
          </a:stretch>
        </p:blipFill>
        <p:spPr>
          <a:xfrm>
            <a:off x="8357366" y="3738710"/>
            <a:ext cx="4076065" cy="3056890"/>
          </a:xfrm>
          <a:prstGeom prst="rect">
            <a:avLst/>
          </a:prstGeom>
        </p:spPr>
      </p:pic>
    </p:spTree>
    <p:extLst>
      <p:ext uri="{BB962C8B-B14F-4D97-AF65-F5344CB8AC3E}">
        <p14:creationId xmlns:p14="http://schemas.microsoft.com/office/powerpoint/2010/main" val="15521138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56266DD-71F8-8712-F06D-9CA685A02679}"/>
              </a:ext>
            </a:extLst>
          </p:cNvPr>
          <p:cNvSpPr txBox="1"/>
          <p:nvPr/>
        </p:nvSpPr>
        <p:spPr>
          <a:xfrm>
            <a:off x="948616" y="970889"/>
            <a:ext cx="10294769" cy="664156"/>
          </a:xfrm>
          <a:prstGeom prst="rect">
            <a:avLst/>
          </a:prstGeom>
          <a:noFill/>
        </p:spPr>
        <p:txBody>
          <a:bodyPr wrap="square" rtlCol="0">
            <a:spAutoFit/>
          </a:bodyPr>
          <a:lstStyle/>
          <a:p>
            <a:pPr marL="342900" marR="0" lvl="0" indent="-342900" algn="l" defTabSz="1218565" rtl="0" eaLnBrk="0" fontAlgn="base" latinLnBrk="0" hangingPunct="0">
              <a:lnSpc>
                <a:spcPct val="18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第</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1—3</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段是怎样将“物候”这一科学概念一步步引出来的？</a:t>
            </a:r>
          </a:p>
        </p:txBody>
      </p:sp>
      <p:sp>
        <p:nvSpPr>
          <p:cNvPr id="3" name="文本框 2">
            <a:extLst>
              <a:ext uri="{FF2B5EF4-FFF2-40B4-BE49-F238E27FC236}">
                <a16:creationId xmlns:a16="http://schemas.microsoft.com/office/drawing/2014/main" id="{72E64573-59C9-24F9-0456-1546FAD70BC3}"/>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grpSp>
        <p:nvGrpSpPr>
          <p:cNvPr id="11" name="组合 10">
            <a:extLst>
              <a:ext uri="{FF2B5EF4-FFF2-40B4-BE49-F238E27FC236}">
                <a16:creationId xmlns:a16="http://schemas.microsoft.com/office/drawing/2014/main" id="{903DE920-7A61-4E74-505D-1EC7F231469B}"/>
              </a:ext>
            </a:extLst>
          </p:cNvPr>
          <p:cNvGrpSpPr/>
          <p:nvPr/>
        </p:nvGrpSpPr>
        <p:grpSpPr>
          <a:xfrm>
            <a:off x="3634380" y="2011557"/>
            <a:ext cx="4923241" cy="3451962"/>
            <a:chOff x="3634379" y="2011557"/>
            <a:chExt cx="4923241" cy="3451962"/>
          </a:xfrm>
        </p:grpSpPr>
        <p:sp>
          <p:nvSpPr>
            <p:cNvPr id="4" name="矩形: 圆角 3">
              <a:extLst>
                <a:ext uri="{FF2B5EF4-FFF2-40B4-BE49-F238E27FC236}">
                  <a16:creationId xmlns:a16="http://schemas.microsoft.com/office/drawing/2014/main" id="{93BD4278-ED07-50E8-73F8-A6A139BC00B4}"/>
                </a:ext>
              </a:extLst>
            </p:cNvPr>
            <p:cNvSpPr/>
            <p:nvPr/>
          </p:nvSpPr>
          <p:spPr>
            <a:xfrm>
              <a:off x="4262799" y="2011557"/>
              <a:ext cx="3666400"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109290"/>
                  </a:solidFill>
                  <a:latin typeface="+mj-ea"/>
                  <a:ea typeface="+mj-ea"/>
                </a:rPr>
                <a:t>描绘四季变迁的景象</a:t>
              </a:r>
            </a:p>
          </p:txBody>
        </p:sp>
        <p:sp>
          <p:nvSpPr>
            <p:cNvPr id="5" name="矩形: 圆角 4">
              <a:extLst>
                <a:ext uri="{FF2B5EF4-FFF2-40B4-BE49-F238E27FC236}">
                  <a16:creationId xmlns:a16="http://schemas.microsoft.com/office/drawing/2014/main" id="{29916B47-138E-D5E4-77BC-1A11FE53A97C}"/>
                </a:ext>
              </a:extLst>
            </p:cNvPr>
            <p:cNvSpPr/>
            <p:nvPr/>
          </p:nvSpPr>
          <p:spPr>
            <a:xfrm>
              <a:off x="3828820" y="3240337"/>
              <a:ext cx="4534359" cy="9944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400" b="1" dirty="0">
                  <a:solidFill>
                    <a:srgbClr val="109290"/>
                  </a:solidFill>
                  <a:latin typeface="+mj-ea"/>
                  <a:ea typeface="+mj-ea"/>
                </a:rPr>
                <a:t>草木枯荣、候鸟来去等动植物的变化与气候之间存在关联</a:t>
              </a:r>
            </a:p>
          </p:txBody>
        </p:sp>
        <p:sp>
          <p:nvSpPr>
            <p:cNvPr id="6" name="矩形: 圆角 5">
              <a:extLst>
                <a:ext uri="{FF2B5EF4-FFF2-40B4-BE49-F238E27FC236}">
                  <a16:creationId xmlns:a16="http://schemas.microsoft.com/office/drawing/2014/main" id="{04DF67C0-9D43-A87C-4043-068B29A9FB8B}"/>
                </a:ext>
              </a:extLst>
            </p:cNvPr>
            <p:cNvSpPr/>
            <p:nvPr/>
          </p:nvSpPr>
          <p:spPr>
            <a:xfrm>
              <a:off x="3634379" y="4942339"/>
              <a:ext cx="4923241" cy="521180"/>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109290"/>
                  </a:solidFill>
                  <a:latin typeface="+mj-ea"/>
                  <a:ea typeface="+mj-ea"/>
                </a:rPr>
                <a:t>这些“大自然的语言”就是物候</a:t>
              </a:r>
            </a:p>
          </p:txBody>
        </p:sp>
        <p:cxnSp>
          <p:nvCxnSpPr>
            <p:cNvPr id="8" name="直接箭头连接符 7">
              <a:extLst>
                <a:ext uri="{FF2B5EF4-FFF2-40B4-BE49-F238E27FC236}">
                  <a16:creationId xmlns:a16="http://schemas.microsoft.com/office/drawing/2014/main" id="{FC346812-F55F-181A-BAE8-66B94DCFD6DD}"/>
                </a:ext>
              </a:extLst>
            </p:cNvPr>
            <p:cNvCxnSpPr>
              <a:cxnSpLocks/>
            </p:cNvCxnSpPr>
            <p:nvPr/>
          </p:nvCxnSpPr>
          <p:spPr>
            <a:xfrm>
              <a:off x="6095999" y="2532737"/>
              <a:ext cx="1" cy="707600"/>
            </a:xfrm>
            <a:prstGeom prst="straightConnector1">
              <a:avLst/>
            </a:prstGeom>
            <a:ln w="28575">
              <a:solidFill>
                <a:srgbClr val="0090A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E919DBD1-9FF1-1D73-95C9-527EDE938323}"/>
                </a:ext>
              </a:extLst>
            </p:cNvPr>
            <p:cNvCxnSpPr>
              <a:stCxn id="5" idx="2"/>
              <a:endCxn id="6" idx="0"/>
            </p:cNvCxnSpPr>
            <p:nvPr/>
          </p:nvCxnSpPr>
          <p:spPr>
            <a:xfrm>
              <a:off x="6096000" y="4234739"/>
              <a:ext cx="0" cy="707600"/>
            </a:xfrm>
            <a:prstGeom prst="straightConnector1">
              <a:avLst/>
            </a:prstGeom>
            <a:ln w="28575">
              <a:solidFill>
                <a:srgbClr val="0090A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7332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45307EE-0257-56BE-8ABD-0ADF807ED68A}"/>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3" name="文本框 2">
            <a:extLst>
              <a:ext uri="{FF2B5EF4-FFF2-40B4-BE49-F238E27FC236}">
                <a16:creationId xmlns:a16="http://schemas.microsoft.com/office/drawing/2014/main" id="{2235D122-A9AA-CEE1-976F-CC85B94A2DCC}"/>
              </a:ext>
            </a:extLst>
          </p:cNvPr>
          <p:cNvSpPr txBox="1"/>
          <p:nvPr/>
        </p:nvSpPr>
        <p:spPr>
          <a:xfrm>
            <a:off x="948616" y="970889"/>
            <a:ext cx="10294769" cy="664156"/>
          </a:xfrm>
          <a:prstGeom prst="rect">
            <a:avLst/>
          </a:prstGeom>
          <a:noFill/>
        </p:spPr>
        <p:txBody>
          <a:bodyPr wrap="square" rtlCol="0">
            <a:spAutoFit/>
          </a:bodyPr>
          <a:lstStyle/>
          <a:p>
            <a:pPr marL="342900" marR="0" lvl="0" indent="-342900" algn="l" defTabSz="1218565" rtl="0" eaLnBrk="0" fontAlgn="base" latinLnBrk="0" hangingPunct="0">
              <a:lnSpc>
                <a:spcPct val="18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读课文，找一找决定物候现象来临的因素有哪些。</a:t>
            </a:r>
          </a:p>
        </p:txBody>
      </p:sp>
      <p:sp>
        <p:nvSpPr>
          <p:cNvPr id="4" name="矩形: 圆角 3">
            <a:extLst>
              <a:ext uri="{FF2B5EF4-FFF2-40B4-BE49-F238E27FC236}">
                <a16:creationId xmlns:a16="http://schemas.microsoft.com/office/drawing/2014/main" id="{87A0B204-4D1D-EF88-01CB-2F8DE5F6A2A6}"/>
              </a:ext>
            </a:extLst>
          </p:cNvPr>
          <p:cNvSpPr/>
          <p:nvPr/>
        </p:nvSpPr>
        <p:spPr>
          <a:xfrm>
            <a:off x="1130717" y="1833137"/>
            <a:ext cx="2110869" cy="52118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rPr>
              <a:t>纬度的差异</a:t>
            </a:r>
          </a:p>
        </p:txBody>
      </p:sp>
      <p:sp>
        <p:nvSpPr>
          <p:cNvPr id="5" name="矩形: 圆角 4">
            <a:extLst>
              <a:ext uri="{FF2B5EF4-FFF2-40B4-BE49-F238E27FC236}">
                <a16:creationId xmlns:a16="http://schemas.microsoft.com/office/drawing/2014/main" id="{13A53717-2E93-7EDC-C61B-B0EA14CDE03D}"/>
              </a:ext>
            </a:extLst>
          </p:cNvPr>
          <p:cNvSpPr/>
          <p:nvPr/>
        </p:nvSpPr>
        <p:spPr>
          <a:xfrm>
            <a:off x="3737283" y="1833137"/>
            <a:ext cx="2110869" cy="52118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rPr>
              <a:t>经度的差异</a:t>
            </a:r>
          </a:p>
        </p:txBody>
      </p:sp>
      <p:sp>
        <p:nvSpPr>
          <p:cNvPr id="6" name="矩形: 圆角 5">
            <a:extLst>
              <a:ext uri="{FF2B5EF4-FFF2-40B4-BE49-F238E27FC236}">
                <a16:creationId xmlns:a16="http://schemas.microsoft.com/office/drawing/2014/main" id="{1151A46C-1BDE-F42A-2181-BB4E05336022}"/>
              </a:ext>
            </a:extLst>
          </p:cNvPr>
          <p:cNvSpPr/>
          <p:nvPr/>
        </p:nvSpPr>
        <p:spPr>
          <a:xfrm>
            <a:off x="6343849" y="1833137"/>
            <a:ext cx="2110869" cy="52118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rPr>
              <a:t>高下的差异</a:t>
            </a:r>
          </a:p>
        </p:txBody>
      </p:sp>
      <p:sp>
        <p:nvSpPr>
          <p:cNvPr id="7" name="矩形: 圆角 6">
            <a:extLst>
              <a:ext uri="{FF2B5EF4-FFF2-40B4-BE49-F238E27FC236}">
                <a16:creationId xmlns:a16="http://schemas.microsoft.com/office/drawing/2014/main" id="{0841FF1D-E30E-946A-DE63-47F8A1322176}"/>
              </a:ext>
            </a:extLst>
          </p:cNvPr>
          <p:cNvSpPr/>
          <p:nvPr/>
        </p:nvSpPr>
        <p:spPr>
          <a:xfrm>
            <a:off x="8950415" y="1833137"/>
            <a:ext cx="2110869" cy="52118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rPr>
              <a:t>古今的差异</a:t>
            </a:r>
          </a:p>
        </p:txBody>
      </p:sp>
      <p:sp>
        <p:nvSpPr>
          <p:cNvPr id="9" name="文本框 8">
            <a:extLst>
              <a:ext uri="{FF2B5EF4-FFF2-40B4-BE49-F238E27FC236}">
                <a16:creationId xmlns:a16="http://schemas.microsoft.com/office/drawing/2014/main" id="{09EBE0E2-55BF-C920-E32F-BB395CD3B803}"/>
              </a:ext>
            </a:extLst>
          </p:cNvPr>
          <p:cNvSpPr txBox="1"/>
          <p:nvPr/>
        </p:nvSpPr>
        <p:spPr>
          <a:xfrm>
            <a:off x="948615" y="2463358"/>
            <a:ext cx="10294769" cy="664156"/>
          </a:xfrm>
          <a:prstGeom prst="rect">
            <a:avLst/>
          </a:prstGeom>
          <a:noFill/>
        </p:spPr>
        <p:txBody>
          <a:bodyPr wrap="square" rtlCol="0">
            <a:spAutoFit/>
          </a:bodyPr>
          <a:lstStyle/>
          <a:p>
            <a:pPr marL="342900" marR="0" lvl="0" indent="-342900" algn="l" defTabSz="1218565" rtl="0" eaLnBrk="0" fontAlgn="base" latinLnBrk="0" hangingPunct="0">
              <a:lnSpc>
                <a:spcPct val="18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造成古今差异的原因是什么？</a:t>
            </a:r>
          </a:p>
        </p:txBody>
      </p:sp>
      <p:sp>
        <p:nvSpPr>
          <p:cNvPr id="18" name="矩形: 圆角 17">
            <a:extLst>
              <a:ext uri="{FF2B5EF4-FFF2-40B4-BE49-F238E27FC236}">
                <a16:creationId xmlns:a16="http://schemas.microsoft.com/office/drawing/2014/main" id="{C2C4FE95-CFA3-772F-F648-FA313D4711A2}"/>
              </a:ext>
            </a:extLst>
          </p:cNvPr>
          <p:cNvSpPr/>
          <p:nvPr/>
        </p:nvSpPr>
        <p:spPr>
          <a:xfrm>
            <a:off x="3634378" y="5650451"/>
            <a:ext cx="4923241"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物候现象差异</a:t>
            </a:r>
          </a:p>
        </p:txBody>
      </p:sp>
      <p:grpSp>
        <p:nvGrpSpPr>
          <p:cNvPr id="30" name="组合 29">
            <a:extLst>
              <a:ext uri="{FF2B5EF4-FFF2-40B4-BE49-F238E27FC236}">
                <a16:creationId xmlns:a16="http://schemas.microsoft.com/office/drawing/2014/main" id="{E4E80659-1E71-EE4E-E9A1-2F61292C259F}"/>
              </a:ext>
            </a:extLst>
          </p:cNvPr>
          <p:cNvGrpSpPr/>
          <p:nvPr/>
        </p:nvGrpSpPr>
        <p:grpSpPr>
          <a:xfrm>
            <a:off x="3009013" y="3347546"/>
            <a:ext cx="6173974" cy="1151453"/>
            <a:chOff x="3009013" y="3347546"/>
            <a:chExt cx="6173974" cy="1151453"/>
          </a:xfrm>
        </p:grpSpPr>
        <p:sp>
          <p:nvSpPr>
            <p:cNvPr id="16" name="矩形: 圆角 15">
              <a:extLst>
                <a:ext uri="{FF2B5EF4-FFF2-40B4-BE49-F238E27FC236}">
                  <a16:creationId xmlns:a16="http://schemas.microsoft.com/office/drawing/2014/main" id="{B03FC96A-959B-AC35-5982-27C9626D6A24}"/>
                </a:ext>
              </a:extLst>
            </p:cNvPr>
            <p:cNvSpPr/>
            <p:nvPr/>
          </p:nvSpPr>
          <p:spPr>
            <a:xfrm>
              <a:off x="3009013" y="3347546"/>
              <a:ext cx="6173974"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人类燃烧煤、石油、天然气</a:t>
              </a:r>
              <a:r>
                <a:rPr lang="en-US" altLang="zh-CN" sz="2400" dirty="0">
                  <a:solidFill>
                    <a:srgbClr val="109290"/>
                  </a:solidFill>
                  <a:latin typeface="+mj-ea"/>
                  <a:ea typeface="+mj-ea"/>
                </a:rPr>
                <a:t>——</a:t>
              </a:r>
              <a:r>
                <a:rPr lang="zh-CN" altLang="en-US" sz="2400" dirty="0">
                  <a:solidFill>
                    <a:srgbClr val="109290"/>
                  </a:solidFill>
                  <a:latin typeface="+mj-ea"/>
                  <a:ea typeface="+mj-ea"/>
                </a:rPr>
                <a:t>排放</a:t>
              </a:r>
              <a:r>
                <a:rPr lang="en-US" altLang="zh-CN" sz="2400" dirty="0">
                  <a:solidFill>
                    <a:srgbClr val="109290"/>
                  </a:solidFill>
                  <a:latin typeface="+mj-ea"/>
                  <a:ea typeface="+mj-ea"/>
                </a:rPr>
                <a:t>CO2</a:t>
              </a:r>
            </a:p>
          </p:txBody>
        </p:sp>
        <p:cxnSp>
          <p:nvCxnSpPr>
            <p:cNvPr id="19" name="直接箭头连接符 18">
              <a:extLst>
                <a:ext uri="{FF2B5EF4-FFF2-40B4-BE49-F238E27FC236}">
                  <a16:creationId xmlns:a16="http://schemas.microsoft.com/office/drawing/2014/main" id="{D8AF0721-EFBE-67E4-7E8D-EEA1DD73D06E}"/>
                </a:ext>
              </a:extLst>
            </p:cNvPr>
            <p:cNvCxnSpPr>
              <a:cxnSpLocks/>
              <a:stCxn id="16" idx="2"/>
              <a:endCxn id="17" idx="0"/>
            </p:cNvCxnSpPr>
            <p:nvPr/>
          </p:nvCxnSpPr>
          <p:spPr>
            <a:xfrm flipH="1">
              <a:off x="6095999" y="3845648"/>
              <a:ext cx="1" cy="653351"/>
            </a:xfrm>
            <a:prstGeom prst="straightConnector1">
              <a:avLst/>
            </a:prstGeom>
            <a:ln w="28575">
              <a:solidFill>
                <a:srgbClr val="0090A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5F6765FF-55DF-8F50-4278-10612E39FB3A}"/>
              </a:ext>
            </a:extLst>
          </p:cNvPr>
          <p:cNvGrpSpPr/>
          <p:nvPr/>
        </p:nvGrpSpPr>
        <p:grpSpPr>
          <a:xfrm>
            <a:off x="3828819" y="4498999"/>
            <a:ext cx="4534359" cy="1151452"/>
            <a:chOff x="3828819" y="4498999"/>
            <a:chExt cx="4534359" cy="1151452"/>
          </a:xfrm>
        </p:grpSpPr>
        <p:sp>
          <p:nvSpPr>
            <p:cNvPr id="17" name="矩形: 圆角 16">
              <a:extLst>
                <a:ext uri="{FF2B5EF4-FFF2-40B4-BE49-F238E27FC236}">
                  <a16:creationId xmlns:a16="http://schemas.microsoft.com/office/drawing/2014/main" id="{4090C084-31E7-45FD-EBB6-E73FCD1533F9}"/>
                </a:ext>
              </a:extLst>
            </p:cNvPr>
            <p:cNvSpPr/>
            <p:nvPr/>
          </p:nvSpPr>
          <p:spPr>
            <a:xfrm>
              <a:off x="3828819" y="4498999"/>
              <a:ext cx="4534359"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zh-CN" altLang="en-US" sz="2400" dirty="0">
                  <a:solidFill>
                    <a:srgbClr val="109290"/>
                  </a:solidFill>
                  <a:latin typeface="+mj-ea"/>
                  <a:ea typeface="+mj-ea"/>
                </a:rPr>
                <a:t>全球变暖（温室效应）</a:t>
              </a:r>
            </a:p>
          </p:txBody>
        </p:sp>
        <p:cxnSp>
          <p:nvCxnSpPr>
            <p:cNvPr id="20" name="直接箭头连接符 19">
              <a:extLst>
                <a:ext uri="{FF2B5EF4-FFF2-40B4-BE49-F238E27FC236}">
                  <a16:creationId xmlns:a16="http://schemas.microsoft.com/office/drawing/2014/main" id="{88E0A06D-E3BF-270C-962D-B4B1FE751511}"/>
                </a:ext>
              </a:extLst>
            </p:cNvPr>
            <p:cNvCxnSpPr>
              <a:cxnSpLocks/>
              <a:stCxn id="17" idx="2"/>
              <a:endCxn id="18" idx="0"/>
            </p:cNvCxnSpPr>
            <p:nvPr/>
          </p:nvCxnSpPr>
          <p:spPr>
            <a:xfrm>
              <a:off x="6095999" y="4997101"/>
              <a:ext cx="0" cy="653350"/>
            </a:xfrm>
            <a:prstGeom prst="straightConnector1">
              <a:avLst/>
            </a:prstGeom>
            <a:ln w="28575">
              <a:solidFill>
                <a:srgbClr val="0090A7"/>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文本框 26">
            <a:extLst>
              <a:ext uri="{FF2B5EF4-FFF2-40B4-BE49-F238E27FC236}">
                <a16:creationId xmlns:a16="http://schemas.microsoft.com/office/drawing/2014/main" id="{7D5AD3B0-5390-5706-0501-91148D90B558}"/>
              </a:ext>
            </a:extLst>
          </p:cNvPr>
          <p:cNvSpPr txBox="1"/>
          <p:nvPr/>
        </p:nvSpPr>
        <p:spPr>
          <a:xfrm>
            <a:off x="6213168" y="3941490"/>
            <a:ext cx="894040" cy="461665"/>
          </a:xfrm>
          <a:prstGeom prst="rect">
            <a:avLst/>
          </a:prstGeom>
          <a:noFill/>
        </p:spPr>
        <p:txBody>
          <a:bodyPr wrap="square" rtlCol="0">
            <a:spAutoFit/>
          </a:bodyPr>
          <a:lstStyle/>
          <a:p>
            <a:pPr algn="ctr"/>
            <a:r>
              <a:rPr lang="zh-CN" altLang="en-US" sz="2400" b="1" dirty="0">
                <a:solidFill>
                  <a:srgbClr val="109290"/>
                </a:solidFill>
              </a:rPr>
              <a:t>导致</a:t>
            </a:r>
          </a:p>
        </p:txBody>
      </p:sp>
      <p:sp>
        <p:nvSpPr>
          <p:cNvPr id="28" name="文本框 27">
            <a:extLst>
              <a:ext uri="{FF2B5EF4-FFF2-40B4-BE49-F238E27FC236}">
                <a16:creationId xmlns:a16="http://schemas.microsoft.com/office/drawing/2014/main" id="{9C3B2EA7-1F9C-FB0B-D596-A96A8E26590C}"/>
              </a:ext>
            </a:extLst>
          </p:cNvPr>
          <p:cNvSpPr txBox="1"/>
          <p:nvPr/>
        </p:nvSpPr>
        <p:spPr>
          <a:xfrm>
            <a:off x="6213168" y="5092943"/>
            <a:ext cx="894040" cy="461665"/>
          </a:xfrm>
          <a:prstGeom prst="rect">
            <a:avLst/>
          </a:prstGeom>
          <a:noFill/>
        </p:spPr>
        <p:txBody>
          <a:bodyPr wrap="square" rtlCol="0">
            <a:spAutoFit/>
          </a:bodyPr>
          <a:lstStyle/>
          <a:p>
            <a:pPr algn="ctr"/>
            <a:r>
              <a:rPr lang="zh-CN" altLang="en-US" sz="2400" b="1" dirty="0">
                <a:solidFill>
                  <a:srgbClr val="109290"/>
                </a:solidFill>
              </a:rPr>
              <a:t>造成</a:t>
            </a:r>
          </a:p>
        </p:txBody>
      </p:sp>
      <p:pic>
        <p:nvPicPr>
          <p:cNvPr id="29" name="图片 28" descr="51miz-E1158549-0CF24C47">
            <a:extLst>
              <a:ext uri="{FF2B5EF4-FFF2-40B4-BE49-F238E27FC236}">
                <a16:creationId xmlns:a16="http://schemas.microsoft.com/office/drawing/2014/main" id="{A5869486-9AC4-2A98-3A49-848A345F758A}"/>
              </a:ext>
            </a:extLst>
          </p:cNvPr>
          <p:cNvPicPr>
            <a:picLocks noChangeAspect="1"/>
          </p:cNvPicPr>
          <p:nvPr/>
        </p:nvPicPr>
        <p:blipFill>
          <a:blip r:embed="rId3"/>
          <a:stretch>
            <a:fillRect/>
          </a:stretch>
        </p:blipFill>
        <p:spPr>
          <a:xfrm>
            <a:off x="9182986" y="3590202"/>
            <a:ext cx="3220677" cy="3220677"/>
          </a:xfrm>
          <a:prstGeom prst="rect">
            <a:avLst/>
          </a:prstGeom>
        </p:spPr>
      </p:pic>
    </p:spTree>
    <p:extLst>
      <p:ext uri="{BB962C8B-B14F-4D97-AF65-F5344CB8AC3E}">
        <p14:creationId xmlns:p14="http://schemas.microsoft.com/office/powerpoint/2010/main" val="83054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600"/>
                                        <p:tgtEl>
                                          <p:spTgt spid="5"/>
                                        </p:tgtEl>
                                      </p:cBhvr>
                                    </p:animEffect>
                                    <p:anim calcmode="lin" valueType="num">
                                      <p:cBhvr>
                                        <p:cTn id="15" dur="600" fill="hold"/>
                                        <p:tgtEl>
                                          <p:spTgt spid="5"/>
                                        </p:tgtEl>
                                        <p:attrNameLst>
                                          <p:attrName>ppt_x</p:attrName>
                                        </p:attrNameLst>
                                      </p:cBhvr>
                                      <p:tavLst>
                                        <p:tav tm="0">
                                          <p:val>
                                            <p:strVal val="#ppt_x"/>
                                          </p:val>
                                        </p:tav>
                                        <p:tav tm="100000">
                                          <p:val>
                                            <p:strVal val="#ppt_x"/>
                                          </p:val>
                                        </p:tav>
                                      </p:tavLst>
                                    </p:anim>
                                    <p:anim calcmode="lin" valueType="num">
                                      <p:cBhvr>
                                        <p:cTn id="16" dur="6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600"/>
                                        <p:tgtEl>
                                          <p:spTgt spid="6"/>
                                        </p:tgtEl>
                                      </p:cBhvr>
                                    </p:animEffect>
                                    <p:anim calcmode="lin" valueType="num">
                                      <p:cBhvr>
                                        <p:cTn id="22" dur="600" fill="hold"/>
                                        <p:tgtEl>
                                          <p:spTgt spid="6"/>
                                        </p:tgtEl>
                                        <p:attrNameLst>
                                          <p:attrName>ppt_x</p:attrName>
                                        </p:attrNameLst>
                                      </p:cBhvr>
                                      <p:tavLst>
                                        <p:tav tm="0">
                                          <p:val>
                                            <p:strVal val="#ppt_x"/>
                                          </p:val>
                                        </p:tav>
                                        <p:tav tm="100000">
                                          <p:val>
                                            <p:strVal val="#ppt_x"/>
                                          </p:val>
                                        </p:tav>
                                      </p:tavLst>
                                    </p:anim>
                                    <p:anim calcmode="lin" valueType="num">
                                      <p:cBhvr>
                                        <p:cTn id="23" dur="6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600"/>
                                        <p:tgtEl>
                                          <p:spTgt spid="7"/>
                                        </p:tgtEl>
                                      </p:cBhvr>
                                    </p:animEffect>
                                    <p:anim calcmode="lin" valueType="num">
                                      <p:cBhvr>
                                        <p:cTn id="29" dur="600" fill="hold"/>
                                        <p:tgtEl>
                                          <p:spTgt spid="7"/>
                                        </p:tgtEl>
                                        <p:attrNameLst>
                                          <p:attrName>ppt_x</p:attrName>
                                        </p:attrNameLst>
                                      </p:cBhvr>
                                      <p:tavLst>
                                        <p:tav tm="0">
                                          <p:val>
                                            <p:strVal val="#ppt_x"/>
                                          </p:val>
                                        </p:tav>
                                        <p:tav tm="100000">
                                          <p:val>
                                            <p:strVal val="#ppt_x"/>
                                          </p:val>
                                        </p:tav>
                                      </p:tavLst>
                                    </p:anim>
                                    <p:anim calcmode="lin" valueType="num">
                                      <p:cBhvr>
                                        <p:cTn id="30" dur="6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500"/>
                                        <p:tgtEl>
                                          <p:spTgt spid="3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7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P spid="18" grpId="0" animBg="1"/>
      <p:bldP spid="27" grpId="0"/>
      <p:bldP spid="28" grpId="0"/>
    </p:bldLst>
  </p:timing>
</p:sld>
</file>

<file path=ppt/slides/slide13.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AF4E800-018A-138C-4865-52AC1B3D2A89}"/>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3" name="文本框 2">
            <a:extLst>
              <a:ext uri="{FF2B5EF4-FFF2-40B4-BE49-F238E27FC236}">
                <a16:creationId xmlns:a16="http://schemas.microsoft.com/office/drawing/2014/main" id="{6DB4FCAE-C7C8-19D4-5358-4B23E7625282}"/>
              </a:ext>
            </a:extLst>
          </p:cNvPr>
          <p:cNvSpPr txBox="1"/>
          <p:nvPr/>
        </p:nvSpPr>
        <p:spPr>
          <a:xfrm>
            <a:off x="800129" y="970889"/>
            <a:ext cx="10591743" cy="1135054"/>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第</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7—10</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段说明物候现象来临的决定因素，采用了怎样的说明顺序？你认为这样的顺序安排是出于什么考虑？</a:t>
            </a:r>
          </a:p>
        </p:txBody>
      </p:sp>
      <p:grpSp>
        <p:nvGrpSpPr>
          <p:cNvPr id="21" name="组合 20">
            <a:extLst>
              <a:ext uri="{FF2B5EF4-FFF2-40B4-BE49-F238E27FC236}">
                <a16:creationId xmlns:a16="http://schemas.microsoft.com/office/drawing/2014/main" id="{BF0A2C8C-4121-5143-2571-13FA9857E6F7}"/>
              </a:ext>
            </a:extLst>
          </p:cNvPr>
          <p:cNvGrpSpPr/>
          <p:nvPr/>
        </p:nvGrpSpPr>
        <p:grpSpPr>
          <a:xfrm>
            <a:off x="3282611" y="2314626"/>
            <a:ext cx="5626777" cy="3317103"/>
            <a:chOff x="4326534" y="2241053"/>
            <a:chExt cx="5626777" cy="3317103"/>
          </a:xfrm>
        </p:grpSpPr>
        <p:sp>
          <p:nvSpPr>
            <p:cNvPr id="7" name="矩形: 圆角 6">
              <a:extLst>
                <a:ext uri="{FF2B5EF4-FFF2-40B4-BE49-F238E27FC236}">
                  <a16:creationId xmlns:a16="http://schemas.microsoft.com/office/drawing/2014/main" id="{FD9187A1-F35B-4074-3CF0-5EC102A72432}"/>
                </a:ext>
              </a:extLst>
            </p:cNvPr>
            <p:cNvSpPr/>
            <p:nvPr/>
          </p:nvSpPr>
          <p:spPr>
            <a:xfrm>
              <a:off x="4326534" y="5060054"/>
              <a:ext cx="3538932"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109290"/>
                  </a:solidFill>
                  <a:latin typeface="+mj-ea"/>
                  <a:ea typeface="+mj-ea"/>
                </a:rPr>
                <a:t>影响程度由大到小</a:t>
              </a:r>
            </a:p>
          </p:txBody>
        </p:sp>
        <p:cxnSp>
          <p:nvCxnSpPr>
            <p:cNvPr id="9" name="直接箭头连接符 8">
              <a:extLst>
                <a:ext uri="{FF2B5EF4-FFF2-40B4-BE49-F238E27FC236}">
                  <a16:creationId xmlns:a16="http://schemas.microsoft.com/office/drawing/2014/main" id="{9A0A878A-C8C5-9312-B016-2D34B089EEE7}"/>
                </a:ext>
              </a:extLst>
            </p:cNvPr>
            <p:cNvCxnSpPr>
              <a:cxnSpLocks/>
            </p:cNvCxnSpPr>
            <p:nvPr/>
          </p:nvCxnSpPr>
          <p:spPr>
            <a:xfrm>
              <a:off x="4372304" y="4796834"/>
              <a:ext cx="3447393" cy="0"/>
            </a:xfrm>
            <a:prstGeom prst="straightConnector1">
              <a:avLst/>
            </a:prstGeom>
            <a:ln w="28575">
              <a:solidFill>
                <a:srgbClr val="10929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F4CB6C55-8319-334E-1432-E63FF6E6E3C3}"/>
                </a:ext>
              </a:extLst>
            </p:cNvPr>
            <p:cNvGrpSpPr/>
            <p:nvPr/>
          </p:nvGrpSpPr>
          <p:grpSpPr>
            <a:xfrm>
              <a:off x="4531145" y="3189430"/>
              <a:ext cx="3129710" cy="1344184"/>
              <a:chOff x="4546572" y="2453527"/>
              <a:chExt cx="3129710" cy="1344184"/>
            </a:xfrm>
          </p:grpSpPr>
          <p:sp>
            <p:nvSpPr>
              <p:cNvPr id="10" name="文本框 9">
                <a:extLst>
                  <a:ext uri="{FF2B5EF4-FFF2-40B4-BE49-F238E27FC236}">
                    <a16:creationId xmlns:a16="http://schemas.microsoft.com/office/drawing/2014/main" id="{864E6CC7-D9AF-F542-06E6-E520993D73CD}"/>
                  </a:ext>
                </a:extLst>
              </p:cNvPr>
              <p:cNvSpPr txBox="1"/>
              <p:nvPr/>
            </p:nvSpPr>
            <p:spPr>
              <a:xfrm>
                <a:off x="4546572" y="2604044"/>
                <a:ext cx="553998" cy="1043150"/>
              </a:xfrm>
              <a:prstGeom prst="rect">
                <a:avLst/>
              </a:prstGeom>
              <a:noFill/>
            </p:spPr>
            <p:txBody>
              <a:bodyPr vert="eaVert" wrap="square" rtlCol="0">
                <a:spAutoFit/>
              </a:bodyPr>
              <a:lstStyle/>
              <a:p>
                <a:pPr algn="ctr"/>
                <a:r>
                  <a:rPr lang="zh-CN" altLang="en-US" sz="2400" b="1" dirty="0">
                    <a:solidFill>
                      <a:srgbClr val="109290"/>
                    </a:solidFill>
                  </a:rPr>
                  <a:t>纬度</a:t>
                </a:r>
              </a:p>
            </p:txBody>
          </p:sp>
          <p:sp>
            <p:nvSpPr>
              <p:cNvPr id="11" name="文本框 10">
                <a:extLst>
                  <a:ext uri="{FF2B5EF4-FFF2-40B4-BE49-F238E27FC236}">
                    <a16:creationId xmlns:a16="http://schemas.microsoft.com/office/drawing/2014/main" id="{9D55AB03-4467-2069-3296-194290E478A7}"/>
                  </a:ext>
                </a:extLst>
              </p:cNvPr>
              <p:cNvSpPr txBox="1"/>
              <p:nvPr/>
            </p:nvSpPr>
            <p:spPr>
              <a:xfrm>
                <a:off x="5405143" y="2604044"/>
                <a:ext cx="553998" cy="1043150"/>
              </a:xfrm>
              <a:prstGeom prst="rect">
                <a:avLst/>
              </a:prstGeom>
              <a:noFill/>
            </p:spPr>
            <p:txBody>
              <a:bodyPr vert="eaVert" wrap="square" rtlCol="0">
                <a:spAutoFit/>
              </a:bodyPr>
              <a:lstStyle/>
              <a:p>
                <a:pPr algn="ctr"/>
                <a:r>
                  <a:rPr lang="zh-CN" altLang="en-US" sz="2400" b="1" dirty="0">
                    <a:solidFill>
                      <a:srgbClr val="109290"/>
                    </a:solidFill>
                  </a:rPr>
                  <a:t>经度</a:t>
                </a:r>
              </a:p>
            </p:txBody>
          </p:sp>
          <p:sp>
            <p:nvSpPr>
              <p:cNvPr id="12" name="文本框 11">
                <a:extLst>
                  <a:ext uri="{FF2B5EF4-FFF2-40B4-BE49-F238E27FC236}">
                    <a16:creationId xmlns:a16="http://schemas.microsoft.com/office/drawing/2014/main" id="{B9761659-6510-6AB7-614C-1406C339D359}"/>
                  </a:ext>
                </a:extLst>
              </p:cNvPr>
              <p:cNvSpPr txBox="1"/>
              <p:nvPr/>
            </p:nvSpPr>
            <p:spPr>
              <a:xfrm>
                <a:off x="6263714" y="2453527"/>
                <a:ext cx="553998" cy="1344184"/>
              </a:xfrm>
              <a:prstGeom prst="rect">
                <a:avLst/>
              </a:prstGeom>
              <a:noFill/>
            </p:spPr>
            <p:txBody>
              <a:bodyPr vert="eaVert" wrap="square" rtlCol="0">
                <a:spAutoFit/>
              </a:bodyPr>
              <a:lstStyle/>
              <a:p>
                <a:pPr algn="ctr"/>
                <a:r>
                  <a:rPr lang="zh-CN" altLang="en-US" sz="2400" b="1" dirty="0">
                    <a:solidFill>
                      <a:srgbClr val="109290"/>
                    </a:solidFill>
                  </a:rPr>
                  <a:t>高下差异</a:t>
                </a:r>
              </a:p>
            </p:txBody>
          </p:sp>
          <p:sp>
            <p:nvSpPr>
              <p:cNvPr id="13" name="文本框 12">
                <a:extLst>
                  <a:ext uri="{FF2B5EF4-FFF2-40B4-BE49-F238E27FC236}">
                    <a16:creationId xmlns:a16="http://schemas.microsoft.com/office/drawing/2014/main" id="{188D7AC7-7A78-3E11-E2A0-B14963DAD7B2}"/>
                  </a:ext>
                </a:extLst>
              </p:cNvPr>
              <p:cNvSpPr txBox="1"/>
              <p:nvPr/>
            </p:nvSpPr>
            <p:spPr>
              <a:xfrm>
                <a:off x="7122284" y="2453528"/>
                <a:ext cx="553998" cy="1344183"/>
              </a:xfrm>
              <a:prstGeom prst="rect">
                <a:avLst/>
              </a:prstGeom>
              <a:noFill/>
            </p:spPr>
            <p:txBody>
              <a:bodyPr vert="eaVert" wrap="square" rtlCol="0">
                <a:spAutoFit/>
              </a:bodyPr>
              <a:lstStyle/>
              <a:p>
                <a:pPr algn="ctr"/>
                <a:r>
                  <a:rPr lang="zh-CN" altLang="en-US" sz="2400" b="1" dirty="0">
                    <a:solidFill>
                      <a:srgbClr val="109290"/>
                    </a:solidFill>
                  </a:rPr>
                  <a:t>古今差异</a:t>
                </a:r>
              </a:p>
            </p:txBody>
          </p:sp>
        </p:grpSp>
        <p:sp>
          <p:nvSpPr>
            <p:cNvPr id="16" name="右大括号 15">
              <a:extLst>
                <a:ext uri="{FF2B5EF4-FFF2-40B4-BE49-F238E27FC236}">
                  <a16:creationId xmlns:a16="http://schemas.microsoft.com/office/drawing/2014/main" id="{1071D257-1169-FC07-3C92-D4A40A836755}"/>
                </a:ext>
              </a:extLst>
            </p:cNvPr>
            <p:cNvSpPr/>
            <p:nvPr/>
          </p:nvSpPr>
          <p:spPr>
            <a:xfrm rot="16200000">
              <a:off x="5515656" y="1874313"/>
              <a:ext cx="247476" cy="2216497"/>
            </a:xfrm>
            <a:prstGeom prst="rightBrace">
              <a:avLst>
                <a:gd name="adj1" fmla="val 56071"/>
                <a:gd name="adj2" fmla="val 50000"/>
              </a:avLst>
            </a:prstGeom>
            <a:ln w="28575">
              <a:solidFill>
                <a:srgbClr val="10929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D86ED7DE-C3B7-451F-C0FC-5F66FF3BC00E}"/>
                </a:ext>
              </a:extLst>
            </p:cNvPr>
            <p:cNvSpPr/>
            <p:nvPr/>
          </p:nvSpPr>
          <p:spPr>
            <a:xfrm>
              <a:off x="4872718" y="2241053"/>
              <a:ext cx="1533352" cy="473438"/>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空间因素</a:t>
              </a:r>
            </a:p>
          </p:txBody>
        </p:sp>
        <p:cxnSp>
          <p:nvCxnSpPr>
            <p:cNvPr id="19" name="直接箭头连接符 18">
              <a:extLst>
                <a:ext uri="{FF2B5EF4-FFF2-40B4-BE49-F238E27FC236}">
                  <a16:creationId xmlns:a16="http://schemas.microsoft.com/office/drawing/2014/main" id="{777FA48C-335E-AFE5-DC58-34D2D7C0FED0}"/>
                </a:ext>
              </a:extLst>
            </p:cNvPr>
            <p:cNvCxnSpPr>
              <a:stCxn id="13" idx="3"/>
            </p:cNvCxnSpPr>
            <p:nvPr/>
          </p:nvCxnSpPr>
          <p:spPr>
            <a:xfrm flipV="1">
              <a:off x="7660855" y="3861522"/>
              <a:ext cx="589766" cy="1"/>
            </a:xfrm>
            <a:prstGeom prst="straightConnector1">
              <a:avLst/>
            </a:prstGeom>
            <a:ln w="28575">
              <a:solidFill>
                <a:srgbClr val="10929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圆角 19">
              <a:extLst>
                <a:ext uri="{FF2B5EF4-FFF2-40B4-BE49-F238E27FC236}">
                  <a16:creationId xmlns:a16="http://schemas.microsoft.com/office/drawing/2014/main" id="{B93FFC69-0B96-574D-1116-C9FD70D15876}"/>
                </a:ext>
              </a:extLst>
            </p:cNvPr>
            <p:cNvSpPr/>
            <p:nvPr/>
          </p:nvSpPr>
          <p:spPr>
            <a:xfrm>
              <a:off x="8419959" y="3624803"/>
              <a:ext cx="1533352" cy="473438"/>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b="1" dirty="0"/>
                <a:t>时间因素</a:t>
              </a:r>
            </a:p>
          </p:txBody>
        </p:sp>
      </p:grpSp>
      <p:sp>
        <p:nvSpPr>
          <p:cNvPr id="23" name="文本框 22">
            <a:extLst>
              <a:ext uri="{FF2B5EF4-FFF2-40B4-BE49-F238E27FC236}">
                <a16:creationId xmlns:a16="http://schemas.microsoft.com/office/drawing/2014/main" id="{CA7AEBE0-3F07-1DBF-992C-8D70E7ADD3CC}"/>
              </a:ext>
            </a:extLst>
          </p:cNvPr>
          <p:cNvSpPr txBox="1"/>
          <p:nvPr/>
        </p:nvSpPr>
        <p:spPr>
          <a:xfrm>
            <a:off x="2784588" y="5844470"/>
            <a:ext cx="6622824" cy="461665"/>
          </a:xfrm>
          <a:prstGeom prst="rect">
            <a:avLst/>
          </a:prstGeom>
          <a:solidFill>
            <a:schemeClr val="accent1">
              <a:lumMod val="20000"/>
              <a:lumOff val="80000"/>
            </a:schemeClr>
          </a:solidFill>
        </p:spPr>
        <p:txBody>
          <a:bodyPr wrap="square">
            <a:spAutoFit/>
          </a:bodyPr>
          <a:lstStyle/>
          <a:p>
            <a:r>
              <a:rPr lang="zh-CN" altLang="en-US" sz="2400" dirty="0"/>
              <a:t>按照逻辑顺序排列，有条有理，容易让人明白。</a:t>
            </a:r>
          </a:p>
        </p:txBody>
      </p:sp>
    </p:spTree>
    <p:extLst>
      <p:ext uri="{BB962C8B-B14F-4D97-AF65-F5344CB8AC3E}">
        <p14:creationId xmlns:p14="http://schemas.microsoft.com/office/powerpoint/2010/main" val="2768063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A7D9BC-7C3D-B162-917C-1BEDABFA52C2}"/>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5" name="文本框 4">
            <a:extLst>
              <a:ext uri="{FF2B5EF4-FFF2-40B4-BE49-F238E27FC236}">
                <a16:creationId xmlns:a16="http://schemas.microsoft.com/office/drawing/2014/main" id="{43DADE67-97DC-62B7-C39E-32B51872127C}"/>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课文学习到这里，你能说出本文是按什么顺序来写的吗？</a:t>
            </a:r>
          </a:p>
        </p:txBody>
      </p:sp>
      <p:grpSp>
        <p:nvGrpSpPr>
          <p:cNvPr id="20" name="组合 19">
            <a:extLst>
              <a:ext uri="{FF2B5EF4-FFF2-40B4-BE49-F238E27FC236}">
                <a16:creationId xmlns:a16="http://schemas.microsoft.com/office/drawing/2014/main" id="{F6181AC2-F211-7D98-E5C2-6227E6909D0B}"/>
              </a:ext>
            </a:extLst>
          </p:cNvPr>
          <p:cNvGrpSpPr/>
          <p:nvPr/>
        </p:nvGrpSpPr>
        <p:grpSpPr>
          <a:xfrm>
            <a:off x="3134805" y="1960179"/>
            <a:ext cx="5922391" cy="2775678"/>
            <a:chOff x="1241932" y="1855077"/>
            <a:chExt cx="5922391" cy="2775678"/>
          </a:xfrm>
        </p:grpSpPr>
        <p:grpSp>
          <p:nvGrpSpPr>
            <p:cNvPr id="12" name="组合 11">
              <a:extLst>
                <a:ext uri="{FF2B5EF4-FFF2-40B4-BE49-F238E27FC236}">
                  <a16:creationId xmlns:a16="http://schemas.microsoft.com/office/drawing/2014/main" id="{356979B9-6CAE-B980-2CCD-5B67B1E22EC6}"/>
                </a:ext>
              </a:extLst>
            </p:cNvPr>
            <p:cNvGrpSpPr/>
            <p:nvPr/>
          </p:nvGrpSpPr>
          <p:grpSpPr>
            <a:xfrm>
              <a:off x="1241932" y="1855077"/>
              <a:ext cx="3824054" cy="2775678"/>
              <a:chOff x="1241932" y="1855077"/>
              <a:chExt cx="3824054" cy="2775678"/>
            </a:xfrm>
          </p:grpSpPr>
          <p:sp>
            <p:nvSpPr>
              <p:cNvPr id="6" name="矩形: 圆角 5">
                <a:extLst>
                  <a:ext uri="{FF2B5EF4-FFF2-40B4-BE49-F238E27FC236}">
                    <a16:creationId xmlns:a16="http://schemas.microsoft.com/office/drawing/2014/main" id="{1EEEF605-2B90-0D23-533E-8301629A2BC5}"/>
                  </a:ext>
                </a:extLst>
              </p:cNvPr>
              <p:cNvSpPr/>
              <p:nvPr/>
            </p:nvSpPr>
            <p:spPr>
              <a:xfrm>
                <a:off x="1241932" y="1855077"/>
                <a:ext cx="3824054"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什么是物候、物候学</a:t>
                </a:r>
              </a:p>
            </p:txBody>
          </p:sp>
          <p:sp>
            <p:nvSpPr>
              <p:cNvPr id="7" name="矩形: 圆角 6">
                <a:extLst>
                  <a:ext uri="{FF2B5EF4-FFF2-40B4-BE49-F238E27FC236}">
                    <a16:creationId xmlns:a16="http://schemas.microsoft.com/office/drawing/2014/main" id="{E0236136-8D6C-E542-98A0-29D157006BD9}"/>
                  </a:ext>
                </a:extLst>
              </p:cNvPr>
              <p:cNvSpPr/>
              <p:nvPr/>
            </p:nvSpPr>
            <p:spPr>
              <a:xfrm>
                <a:off x="1241932" y="2614269"/>
                <a:ext cx="3824054"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物候观测对农业的重要性</a:t>
                </a:r>
              </a:p>
            </p:txBody>
          </p:sp>
          <p:sp>
            <p:nvSpPr>
              <p:cNvPr id="8" name="矩形: 圆角 7">
                <a:extLst>
                  <a:ext uri="{FF2B5EF4-FFF2-40B4-BE49-F238E27FC236}">
                    <a16:creationId xmlns:a16="http://schemas.microsoft.com/office/drawing/2014/main" id="{57E3BACC-443F-92B4-CC5B-E11A4D05A4ED}"/>
                  </a:ext>
                </a:extLst>
              </p:cNvPr>
              <p:cNvSpPr/>
              <p:nvPr/>
            </p:nvSpPr>
            <p:spPr>
              <a:xfrm>
                <a:off x="1241932" y="3373461"/>
                <a:ext cx="3824054"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决定物候现象来临的因素</a:t>
                </a:r>
              </a:p>
            </p:txBody>
          </p:sp>
          <p:sp>
            <p:nvSpPr>
              <p:cNvPr id="9" name="矩形: 圆角 8">
                <a:extLst>
                  <a:ext uri="{FF2B5EF4-FFF2-40B4-BE49-F238E27FC236}">
                    <a16:creationId xmlns:a16="http://schemas.microsoft.com/office/drawing/2014/main" id="{FF27EBFE-441C-E71F-E578-88B79FF6A670}"/>
                  </a:ext>
                </a:extLst>
              </p:cNvPr>
              <p:cNvSpPr/>
              <p:nvPr/>
            </p:nvSpPr>
            <p:spPr>
              <a:xfrm>
                <a:off x="1241932" y="4132653"/>
                <a:ext cx="3824054" cy="498102"/>
              </a:xfrm>
              <a:prstGeom prst="roundRect">
                <a:avLst/>
              </a:prstGeom>
              <a:solidFill>
                <a:schemeClr val="bg1">
                  <a:lumMod val="95000"/>
                </a:schemeClr>
              </a:solidFill>
              <a:ln w="28575">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109290"/>
                    </a:solidFill>
                    <a:latin typeface="+mj-ea"/>
                    <a:ea typeface="+mj-ea"/>
                  </a:rPr>
                  <a:t>研究物候学的意义</a:t>
                </a:r>
              </a:p>
            </p:txBody>
          </p:sp>
        </p:grpSp>
        <p:cxnSp>
          <p:nvCxnSpPr>
            <p:cNvPr id="11" name="直接箭头连接符 10">
              <a:extLst>
                <a:ext uri="{FF2B5EF4-FFF2-40B4-BE49-F238E27FC236}">
                  <a16:creationId xmlns:a16="http://schemas.microsoft.com/office/drawing/2014/main" id="{87D14949-23DC-ACB4-8E74-45A766266E0C}"/>
                </a:ext>
              </a:extLst>
            </p:cNvPr>
            <p:cNvCxnSpPr>
              <a:cxnSpLocks/>
            </p:cNvCxnSpPr>
            <p:nvPr/>
          </p:nvCxnSpPr>
          <p:spPr>
            <a:xfrm>
              <a:off x="5387060" y="1855077"/>
              <a:ext cx="0" cy="2775678"/>
            </a:xfrm>
            <a:prstGeom prst="straightConnector1">
              <a:avLst/>
            </a:prstGeom>
            <a:ln w="28575">
              <a:solidFill>
                <a:srgbClr val="10929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ED19E46D-60B7-4DEE-72E2-55252F63DA73}"/>
                </a:ext>
              </a:extLst>
            </p:cNvPr>
            <p:cNvGrpSpPr/>
            <p:nvPr/>
          </p:nvGrpSpPr>
          <p:grpSpPr>
            <a:xfrm>
              <a:off x="5708134" y="1937006"/>
              <a:ext cx="567557" cy="2611820"/>
              <a:chOff x="5692877" y="1855077"/>
              <a:chExt cx="567557" cy="2775678"/>
            </a:xfrm>
          </p:grpSpPr>
          <p:sp>
            <p:nvSpPr>
              <p:cNvPr id="14" name="矩形: 圆角 13">
                <a:extLst>
                  <a:ext uri="{FF2B5EF4-FFF2-40B4-BE49-F238E27FC236}">
                    <a16:creationId xmlns:a16="http://schemas.microsoft.com/office/drawing/2014/main" id="{8760765F-94A7-CC85-5FBE-71844A4662B1}"/>
                  </a:ext>
                </a:extLst>
              </p:cNvPr>
              <p:cNvSpPr/>
              <p:nvPr/>
            </p:nvSpPr>
            <p:spPr>
              <a:xfrm>
                <a:off x="5692877" y="1855077"/>
                <a:ext cx="567557" cy="2775678"/>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545F05E6-AA3E-088F-868D-913CEF462DAD}"/>
                  </a:ext>
                </a:extLst>
              </p:cNvPr>
              <p:cNvSpPr txBox="1"/>
              <p:nvPr/>
            </p:nvSpPr>
            <p:spPr>
              <a:xfrm>
                <a:off x="5699656" y="2097288"/>
                <a:ext cx="553998" cy="2291256"/>
              </a:xfrm>
              <a:prstGeom prst="rect">
                <a:avLst/>
              </a:prstGeom>
              <a:noFill/>
            </p:spPr>
            <p:txBody>
              <a:bodyPr vert="eaVert" wrap="square" rtlCol="0">
                <a:spAutoFit/>
              </a:bodyPr>
              <a:lstStyle/>
              <a:p>
                <a:pPr algn="ctr"/>
                <a:r>
                  <a:rPr lang="zh-CN" altLang="en-US" sz="2400" b="1" dirty="0">
                    <a:solidFill>
                      <a:schemeClr val="bg1"/>
                    </a:solidFill>
                  </a:rPr>
                  <a:t>现象 </a:t>
                </a:r>
                <a:r>
                  <a:rPr lang="en-US" altLang="zh-CN" sz="2400" b="1" dirty="0">
                    <a:solidFill>
                      <a:schemeClr val="bg1"/>
                    </a:solidFill>
                  </a:rPr>
                  <a:t>—— </a:t>
                </a:r>
                <a:r>
                  <a:rPr lang="zh-CN" altLang="en-US" sz="2400" b="1" dirty="0">
                    <a:solidFill>
                      <a:schemeClr val="bg1"/>
                    </a:solidFill>
                  </a:rPr>
                  <a:t>本质</a:t>
                </a:r>
              </a:p>
            </p:txBody>
          </p:sp>
        </p:grpSp>
        <p:grpSp>
          <p:nvGrpSpPr>
            <p:cNvPr id="17" name="组合 16">
              <a:extLst>
                <a:ext uri="{FF2B5EF4-FFF2-40B4-BE49-F238E27FC236}">
                  <a16:creationId xmlns:a16="http://schemas.microsoft.com/office/drawing/2014/main" id="{1A35B188-8BAA-025F-305A-AF78959DF9A8}"/>
                </a:ext>
              </a:extLst>
            </p:cNvPr>
            <p:cNvGrpSpPr/>
            <p:nvPr/>
          </p:nvGrpSpPr>
          <p:grpSpPr>
            <a:xfrm>
              <a:off x="6596766" y="2283848"/>
              <a:ext cx="567557" cy="1918137"/>
              <a:chOff x="5692877" y="1855077"/>
              <a:chExt cx="567557" cy="2775678"/>
            </a:xfrm>
          </p:grpSpPr>
          <p:sp>
            <p:nvSpPr>
              <p:cNvPr id="18" name="矩形: 圆角 17">
                <a:extLst>
                  <a:ext uri="{FF2B5EF4-FFF2-40B4-BE49-F238E27FC236}">
                    <a16:creationId xmlns:a16="http://schemas.microsoft.com/office/drawing/2014/main" id="{EB1528E5-1B2F-9D0D-BF59-04939504FA21}"/>
                  </a:ext>
                </a:extLst>
              </p:cNvPr>
              <p:cNvSpPr/>
              <p:nvPr/>
            </p:nvSpPr>
            <p:spPr>
              <a:xfrm>
                <a:off x="5692877" y="1855077"/>
                <a:ext cx="567557" cy="2775678"/>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B4180584-9C47-3B3F-2C1A-17CDD65D45EF}"/>
                  </a:ext>
                </a:extLst>
              </p:cNvPr>
              <p:cNvSpPr txBox="1"/>
              <p:nvPr/>
            </p:nvSpPr>
            <p:spPr>
              <a:xfrm>
                <a:off x="5699656" y="2097288"/>
                <a:ext cx="553998" cy="2291256"/>
              </a:xfrm>
              <a:prstGeom prst="rect">
                <a:avLst/>
              </a:prstGeom>
              <a:noFill/>
            </p:spPr>
            <p:txBody>
              <a:bodyPr vert="eaVert" wrap="square" rtlCol="0">
                <a:spAutoFit/>
              </a:bodyPr>
              <a:lstStyle/>
              <a:p>
                <a:pPr algn="ctr"/>
                <a:r>
                  <a:rPr lang="zh-CN" altLang="en-US" sz="2400" b="1" dirty="0">
                    <a:solidFill>
                      <a:schemeClr val="bg1"/>
                    </a:solidFill>
                  </a:rPr>
                  <a:t>逻辑顺序</a:t>
                </a:r>
              </a:p>
            </p:txBody>
          </p:sp>
        </p:grpSp>
      </p:grpSp>
      <p:sp>
        <p:nvSpPr>
          <p:cNvPr id="22" name="文本框 21">
            <a:extLst>
              <a:ext uri="{FF2B5EF4-FFF2-40B4-BE49-F238E27FC236}">
                <a16:creationId xmlns:a16="http://schemas.microsoft.com/office/drawing/2014/main" id="{99004D9D-23F5-7A95-7C72-B45BBDDDBC89}"/>
              </a:ext>
            </a:extLst>
          </p:cNvPr>
          <p:cNvSpPr txBox="1"/>
          <p:nvPr/>
        </p:nvSpPr>
        <p:spPr>
          <a:xfrm>
            <a:off x="2427889" y="5120917"/>
            <a:ext cx="7336221" cy="461665"/>
          </a:xfrm>
          <a:prstGeom prst="rect">
            <a:avLst/>
          </a:prstGeom>
          <a:solidFill>
            <a:schemeClr val="accent1">
              <a:lumMod val="20000"/>
              <a:lumOff val="80000"/>
            </a:schemeClr>
          </a:solidFill>
        </p:spPr>
        <p:txBody>
          <a:bodyPr wrap="square">
            <a:spAutoFit/>
          </a:bodyPr>
          <a:lstStyle/>
          <a:p>
            <a:r>
              <a:rPr lang="zh-CN" altLang="en-US" sz="2400" dirty="0"/>
              <a:t>启示：写说明文要有条理，做到思路清晰，层次分明。</a:t>
            </a:r>
          </a:p>
        </p:txBody>
      </p:sp>
    </p:spTree>
    <p:extLst>
      <p:ext uri="{BB962C8B-B14F-4D97-AF65-F5344CB8AC3E}">
        <p14:creationId xmlns:p14="http://schemas.microsoft.com/office/powerpoint/2010/main" val="37380341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266D672-2C8C-0A66-507F-D3F4AAACD7B0}"/>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文中运用了哪些说明方法？有什么作用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 </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3" name="文本框 2">
            <a:extLst>
              <a:ext uri="{FF2B5EF4-FFF2-40B4-BE49-F238E27FC236}">
                <a16:creationId xmlns:a16="http://schemas.microsoft.com/office/drawing/2014/main" id="{42277F45-922D-6762-D977-606DE0E5A5B2}"/>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4" name="文本框 3">
            <a:extLst>
              <a:ext uri="{FF2B5EF4-FFF2-40B4-BE49-F238E27FC236}">
                <a16:creationId xmlns:a16="http://schemas.microsoft.com/office/drawing/2014/main" id="{405F818F-784D-8EA0-E70C-8BC7CA3178EB}"/>
              </a:ext>
            </a:extLst>
          </p:cNvPr>
          <p:cNvSpPr txBox="1"/>
          <p:nvPr/>
        </p:nvSpPr>
        <p:spPr>
          <a:xfrm>
            <a:off x="994084" y="1840380"/>
            <a:ext cx="10203833" cy="1005788"/>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30000"/>
              </a:lnSpc>
            </a:pPr>
            <a:r>
              <a:rPr lang="zh-CN" altLang="en-US" dirty="0"/>
              <a:t>物候学记录植物的生长荣枯，动物的养育往来，如桃花开、燕子来等自然现象，从而了解随着时节推移的气候变化和这种变化对动植物的影响。</a:t>
            </a:r>
          </a:p>
        </p:txBody>
      </p:sp>
      <p:sp>
        <p:nvSpPr>
          <p:cNvPr id="6" name="文本框 5">
            <a:extLst>
              <a:ext uri="{FF2B5EF4-FFF2-40B4-BE49-F238E27FC236}">
                <a16:creationId xmlns:a16="http://schemas.microsoft.com/office/drawing/2014/main" id="{BBA638D7-A9F0-1B71-E844-5D685C2B786A}"/>
              </a:ext>
            </a:extLst>
          </p:cNvPr>
          <p:cNvSpPr txBox="1"/>
          <p:nvPr/>
        </p:nvSpPr>
        <p:spPr>
          <a:xfrm>
            <a:off x="994083" y="3167627"/>
            <a:ext cx="10203833" cy="1688411"/>
          </a:xfrm>
          <a:prstGeom prst="rect">
            <a:avLst/>
          </a:prstGeom>
          <a:noFill/>
        </p:spPr>
        <p:txBody>
          <a:bodyPr wrap="square">
            <a:spAutoFit/>
          </a:bodyPr>
          <a:lstStyle/>
          <a:p>
            <a:pPr>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举例子</a:t>
            </a:r>
            <a:r>
              <a:rPr lang="zh-CN" altLang="en-US" sz="2400" dirty="0"/>
              <a:t>的说明方法，介绍了物候学的内容和目的。“桃花开”照应第</a:t>
            </a:r>
            <a:r>
              <a:rPr lang="en-US" altLang="zh-CN" sz="2400" dirty="0"/>
              <a:t>2</a:t>
            </a:r>
            <a:r>
              <a:rPr lang="zh-CN" altLang="en-US" sz="2400" dirty="0"/>
              <a:t>段中的“草木荣枯”；“燕子来”照应第</a:t>
            </a:r>
            <a:r>
              <a:rPr lang="en-US" altLang="zh-CN" sz="2400" dirty="0"/>
              <a:t>2</a:t>
            </a:r>
            <a:r>
              <a:rPr lang="zh-CN" altLang="en-US" sz="2400" dirty="0"/>
              <a:t>段中的“候鸟去来”。思维缜密，举例典型。</a:t>
            </a:r>
          </a:p>
        </p:txBody>
      </p:sp>
      <p:pic>
        <p:nvPicPr>
          <p:cNvPr id="7" name="图片 6" descr="51miz-E1164262-C738673C">
            <a:extLst>
              <a:ext uri="{FF2B5EF4-FFF2-40B4-BE49-F238E27FC236}">
                <a16:creationId xmlns:a16="http://schemas.microsoft.com/office/drawing/2014/main" id="{0479255C-2B31-3B33-9E97-A80D46C664CF}"/>
              </a:ext>
            </a:extLst>
          </p:cNvPr>
          <p:cNvPicPr>
            <a:picLocks noChangeAspect="1"/>
          </p:cNvPicPr>
          <p:nvPr/>
        </p:nvPicPr>
        <p:blipFill>
          <a:blip r:embed="rId3"/>
          <a:stretch>
            <a:fillRect/>
          </a:stretch>
        </p:blipFill>
        <p:spPr>
          <a:xfrm>
            <a:off x="9239370" y="4461849"/>
            <a:ext cx="2712271" cy="2712271"/>
          </a:xfrm>
          <a:prstGeom prst="rect">
            <a:avLst/>
          </a:prstGeom>
        </p:spPr>
      </p:pic>
    </p:spTree>
    <p:extLst>
      <p:ext uri="{BB962C8B-B14F-4D97-AF65-F5344CB8AC3E}">
        <p14:creationId xmlns:p14="http://schemas.microsoft.com/office/powerpoint/2010/main" val="20122872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74C254-EF44-D5E1-6CCA-C99C98E25C88}"/>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文中运用了哪些说明方法？有什么作用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 </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3" name="文本框 2">
            <a:extLst>
              <a:ext uri="{FF2B5EF4-FFF2-40B4-BE49-F238E27FC236}">
                <a16:creationId xmlns:a16="http://schemas.microsoft.com/office/drawing/2014/main" id="{CC752A6A-E759-7054-0E14-2B2D1B90A23D}"/>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6" name="文本框 5">
            <a:extLst>
              <a:ext uri="{FF2B5EF4-FFF2-40B4-BE49-F238E27FC236}">
                <a16:creationId xmlns:a16="http://schemas.microsoft.com/office/drawing/2014/main" id="{F5CD4BD8-05A2-1E2F-551B-85BA3F57AFA4}"/>
              </a:ext>
            </a:extLst>
          </p:cNvPr>
          <p:cNvSpPr txBox="1"/>
          <p:nvPr/>
        </p:nvSpPr>
        <p:spPr>
          <a:xfrm>
            <a:off x="994084" y="1840380"/>
            <a:ext cx="10203833" cy="525657"/>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30000"/>
              </a:lnSpc>
            </a:pPr>
            <a:r>
              <a:rPr lang="zh-CN" altLang="en-US" dirty="0"/>
              <a:t>布谷鸟开始唱歌，劳动人民懂得它在唱什么：“阿公阿婆，割麦插禾。”</a:t>
            </a:r>
          </a:p>
        </p:txBody>
      </p:sp>
      <p:sp>
        <p:nvSpPr>
          <p:cNvPr id="7" name="文本框 6">
            <a:extLst>
              <a:ext uri="{FF2B5EF4-FFF2-40B4-BE49-F238E27FC236}">
                <a16:creationId xmlns:a16="http://schemas.microsoft.com/office/drawing/2014/main" id="{42AFE7C4-8924-C3DE-7684-977739AA1236}"/>
              </a:ext>
            </a:extLst>
          </p:cNvPr>
          <p:cNvSpPr txBox="1"/>
          <p:nvPr/>
        </p:nvSpPr>
        <p:spPr>
          <a:xfrm>
            <a:off x="994084" y="2484455"/>
            <a:ext cx="10203833" cy="580415"/>
          </a:xfrm>
          <a:prstGeom prst="rect">
            <a:avLst/>
          </a:prstGeom>
          <a:noFill/>
        </p:spPr>
        <p:txBody>
          <a:bodyPr wrap="square">
            <a:spAutoFit/>
          </a:bodyPr>
          <a:lstStyle/>
          <a:p>
            <a:pPr>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引用农谚，增强趣味性，使说明的事理通俗易懂。</a:t>
            </a:r>
          </a:p>
        </p:txBody>
      </p:sp>
      <p:sp>
        <p:nvSpPr>
          <p:cNvPr id="8" name="文本框 7">
            <a:extLst>
              <a:ext uri="{FF2B5EF4-FFF2-40B4-BE49-F238E27FC236}">
                <a16:creationId xmlns:a16="http://schemas.microsoft.com/office/drawing/2014/main" id="{497BF9C8-27DF-56A7-C5F4-F02F203B7FDD}"/>
              </a:ext>
            </a:extLst>
          </p:cNvPr>
          <p:cNvSpPr txBox="1"/>
          <p:nvPr/>
        </p:nvSpPr>
        <p:spPr>
          <a:xfrm>
            <a:off x="994084" y="3288390"/>
            <a:ext cx="10203833" cy="525657"/>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30000"/>
              </a:lnSpc>
            </a:pPr>
            <a:r>
              <a:rPr lang="zh-CN" altLang="en-US" dirty="0"/>
              <a:t>物候观测使用的是“活的仪器”，是活生生的生物。</a:t>
            </a:r>
          </a:p>
        </p:txBody>
      </p:sp>
      <p:sp>
        <p:nvSpPr>
          <p:cNvPr id="9" name="文本框 8">
            <a:extLst>
              <a:ext uri="{FF2B5EF4-FFF2-40B4-BE49-F238E27FC236}">
                <a16:creationId xmlns:a16="http://schemas.microsoft.com/office/drawing/2014/main" id="{7BB5490B-87CB-7BB5-5660-579A6CFE7F9E}"/>
              </a:ext>
            </a:extLst>
          </p:cNvPr>
          <p:cNvSpPr txBox="1"/>
          <p:nvPr/>
        </p:nvSpPr>
        <p:spPr>
          <a:xfrm>
            <a:off x="994084" y="3932465"/>
            <a:ext cx="10203833" cy="1134413"/>
          </a:xfrm>
          <a:prstGeom prst="rect">
            <a:avLst/>
          </a:prstGeom>
          <a:noFill/>
        </p:spPr>
        <p:txBody>
          <a:bodyPr wrap="square">
            <a:spAutoFit/>
          </a:bodyPr>
          <a:lstStyle/>
          <a:p>
            <a:pPr>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打比方</a:t>
            </a:r>
            <a:r>
              <a:rPr lang="zh-CN" altLang="en-US" sz="2400" dirty="0"/>
              <a:t>的说明方法，把生物比作物候观测的“活的仪器”，生动形象地突出了生物的变化在物候观测中的重要作用和价值。</a:t>
            </a:r>
          </a:p>
        </p:txBody>
      </p:sp>
      <p:pic>
        <p:nvPicPr>
          <p:cNvPr id="10" name="图片 9" descr="51miz-E1162211-2E7A8979">
            <a:extLst>
              <a:ext uri="{FF2B5EF4-FFF2-40B4-BE49-F238E27FC236}">
                <a16:creationId xmlns:a16="http://schemas.microsoft.com/office/drawing/2014/main" id="{DFA5A94C-D013-0049-E796-961BABC359BC}"/>
              </a:ext>
            </a:extLst>
          </p:cNvPr>
          <p:cNvPicPr>
            <a:picLocks noChangeAspect="1"/>
          </p:cNvPicPr>
          <p:nvPr/>
        </p:nvPicPr>
        <p:blipFill>
          <a:blip r:embed="rId3"/>
          <a:stretch>
            <a:fillRect/>
          </a:stretch>
        </p:blipFill>
        <p:spPr>
          <a:xfrm>
            <a:off x="9606455" y="4295650"/>
            <a:ext cx="2730815" cy="2730815"/>
          </a:xfrm>
          <a:prstGeom prst="rect">
            <a:avLst/>
          </a:prstGeom>
        </p:spPr>
      </p:pic>
    </p:spTree>
    <p:extLst>
      <p:ext uri="{BB962C8B-B14F-4D97-AF65-F5344CB8AC3E}">
        <p14:creationId xmlns:p14="http://schemas.microsoft.com/office/powerpoint/2010/main" val="3258112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600"/>
                                        <p:tgtEl>
                                          <p:spTgt spid="8"/>
                                        </p:tgtEl>
                                      </p:cBhvr>
                                    </p:animEffect>
                                    <p:anim calcmode="lin" valueType="num">
                                      <p:cBhvr>
                                        <p:cTn id="13" dur="600" fill="hold"/>
                                        <p:tgtEl>
                                          <p:spTgt spid="8"/>
                                        </p:tgtEl>
                                        <p:attrNameLst>
                                          <p:attrName>ppt_x</p:attrName>
                                        </p:attrNameLst>
                                      </p:cBhvr>
                                      <p:tavLst>
                                        <p:tav tm="0">
                                          <p:val>
                                            <p:strVal val="#ppt_x"/>
                                          </p:val>
                                        </p:tav>
                                        <p:tav tm="100000">
                                          <p:val>
                                            <p:strVal val="#ppt_x"/>
                                          </p:val>
                                        </p:tav>
                                      </p:tavLst>
                                    </p:anim>
                                    <p:anim calcmode="lin" valueType="num">
                                      <p:cBhvr>
                                        <p:cTn id="14"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7.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B95B50CB-BB6A-B59C-38AA-E4137F4E27CB}"/>
              </a:ext>
            </a:extLst>
          </p:cNvPr>
          <p:cNvSpPr txBox="1"/>
          <p:nvPr/>
        </p:nvSpPr>
        <p:spPr>
          <a:xfrm>
            <a:off x="994083" y="4176617"/>
            <a:ext cx="10203833" cy="1688411"/>
          </a:xfrm>
          <a:prstGeom prst="rect">
            <a:avLst/>
          </a:prstGeom>
          <a:noFill/>
        </p:spPr>
        <p:txBody>
          <a:bodyPr wrap="square">
            <a:spAutoFit/>
          </a:bodyPr>
          <a:lstStyle/>
          <a:p>
            <a:pPr algn="just">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举例子、作比较、列数字</a:t>
            </a:r>
            <a:r>
              <a:rPr lang="zh-CN" altLang="en-US" sz="2400" dirty="0"/>
              <a:t>的说明方法，准确地写出了物候记录在时间上的差异；其中“左右”一词对“十天”做了一个限定，表现了说明文语言的准确性、科学性。</a:t>
            </a:r>
          </a:p>
        </p:txBody>
      </p:sp>
      <p:sp>
        <p:nvSpPr>
          <p:cNvPr id="6" name="文本框 5">
            <a:extLst>
              <a:ext uri="{FF2B5EF4-FFF2-40B4-BE49-F238E27FC236}">
                <a16:creationId xmlns:a16="http://schemas.microsoft.com/office/drawing/2014/main" id="{CB31E200-8146-88AA-FAFE-F4365518FBFE}"/>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7" name="文本框 6">
            <a:extLst>
              <a:ext uri="{FF2B5EF4-FFF2-40B4-BE49-F238E27FC236}">
                <a16:creationId xmlns:a16="http://schemas.microsoft.com/office/drawing/2014/main" id="{62F2DCC4-4593-1D92-6314-122068CF9C89}"/>
              </a:ext>
            </a:extLst>
          </p:cNvPr>
          <p:cNvSpPr txBox="1"/>
          <p:nvPr/>
        </p:nvSpPr>
        <p:spPr>
          <a:xfrm>
            <a:off x="994083" y="1790152"/>
            <a:ext cx="10203833" cy="2243050"/>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50000"/>
              </a:lnSpc>
            </a:pPr>
            <a:r>
              <a:rPr lang="zh-CN" altLang="en-US" dirty="0"/>
              <a:t>北京的物候记录，</a:t>
            </a:r>
            <a:r>
              <a:rPr lang="en-US" altLang="zh-CN" dirty="0"/>
              <a:t>1962</a:t>
            </a:r>
            <a:r>
              <a:rPr lang="zh-CN" altLang="en-US" dirty="0"/>
              <a:t>年的山桃、杏花、苹果、榆叶梅、西府海棠、丁香、刺槐的花期比</a:t>
            </a:r>
            <a:r>
              <a:rPr lang="en-US" altLang="zh-CN" dirty="0"/>
              <a:t>1961</a:t>
            </a:r>
            <a:r>
              <a:rPr lang="zh-CN" altLang="en-US" dirty="0"/>
              <a:t>年迟十天左右，比</a:t>
            </a:r>
            <a:r>
              <a:rPr lang="en-US" altLang="zh-CN" dirty="0"/>
              <a:t>1960</a:t>
            </a:r>
            <a:r>
              <a:rPr lang="zh-CN" altLang="en-US" dirty="0"/>
              <a:t>年迟五六天。根据这些物候观测资料，可以判断北京地区</a:t>
            </a:r>
            <a:r>
              <a:rPr lang="en-US" altLang="zh-CN" dirty="0"/>
              <a:t>1962</a:t>
            </a:r>
            <a:r>
              <a:rPr lang="zh-CN" altLang="en-US" dirty="0"/>
              <a:t>年农业季节来得较晚。而那年春初种的花生等作物仍然是按照往年日期播种的，结果受到低温的损害。</a:t>
            </a:r>
          </a:p>
        </p:txBody>
      </p:sp>
      <p:pic>
        <p:nvPicPr>
          <p:cNvPr id="8" name="图片 7" descr="51miz-E216215-8EBA56C1">
            <a:extLst>
              <a:ext uri="{FF2B5EF4-FFF2-40B4-BE49-F238E27FC236}">
                <a16:creationId xmlns:a16="http://schemas.microsoft.com/office/drawing/2014/main" id="{AA1FCF00-8D19-11FD-9FA9-AFD56361F9FD}"/>
              </a:ext>
            </a:extLst>
          </p:cNvPr>
          <p:cNvPicPr>
            <a:picLocks noChangeAspect="1"/>
          </p:cNvPicPr>
          <p:nvPr/>
        </p:nvPicPr>
        <p:blipFill>
          <a:blip r:embed="rId3"/>
          <a:stretch>
            <a:fillRect/>
          </a:stretch>
        </p:blipFill>
        <p:spPr>
          <a:xfrm>
            <a:off x="10436772" y="5024426"/>
            <a:ext cx="1614586" cy="1614586"/>
          </a:xfrm>
          <a:prstGeom prst="rect">
            <a:avLst/>
          </a:prstGeom>
        </p:spPr>
      </p:pic>
      <p:sp>
        <p:nvSpPr>
          <p:cNvPr id="9" name="文本框 8">
            <a:extLst>
              <a:ext uri="{FF2B5EF4-FFF2-40B4-BE49-F238E27FC236}">
                <a16:creationId xmlns:a16="http://schemas.microsoft.com/office/drawing/2014/main" id="{50179BC0-499D-85AC-0226-D018C63FFCC5}"/>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文中运用了哪些说明方法？有什么作用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 </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Tree>
    <p:extLst>
      <p:ext uri="{BB962C8B-B14F-4D97-AF65-F5344CB8AC3E}">
        <p14:creationId xmlns:p14="http://schemas.microsoft.com/office/powerpoint/2010/main" val="1448652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6A193-4CC8-5201-A392-10B6D94BC7F4}"/>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39F69C15-5E3A-870E-70CD-CDB3274684D1}"/>
              </a:ext>
            </a:extLst>
          </p:cNvPr>
          <p:cNvSpPr txBox="1"/>
          <p:nvPr/>
        </p:nvSpPr>
        <p:spPr>
          <a:xfrm>
            <a:off x="994083" y="2851984"/>
            <a:ext cx="10203833" cy="1134413"/>
          </a:xfrm>
          <a:prstGeom prst="rect">
            <a:avLst/>
          </a:prstGeom>
          <a:noFill/>
        </p:spPr>
        <p:txBody>
          <a:bodyPr wrap="square">
            <a:spAutoFit/>
          </a:bodyPr>
          <a:lstStyle/>
          <a:p>
            <a:pPr algn="just">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举例子、列数字和作比较</a:t>
            </a:r>
            <a:r>
              <a:rPr lang="zh-CN" altLang="en-US" sz="2400" dirty="0"/>
              <a:t>的说明方法，说明物候现象南北差异的天数因季节的差异而不同。</a:t>
            </a:r>
          </a:p>
        </p:txBody>
      </p:sp>
      <p:sp>
        <p:nvSpPr>
          <p:cNvPr id="6" name="文本框 5">
            <a:extLst>
              <a:ext uri="{FF2B5EF4-FFF2-40B4-BE49-F238E27FC236}">
                <a16:creationId xmlns:a16="http://schemas.microsoft.com/office/drawing/2014/main" id="{C00AAA13-E7B4-FCF6-9000-EEFA0039F5A6}"/>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7" name="文本框 6">
            <a:extLst>
              <a:ext uri="{FF2B5EF4-FFF2-40B4-BE49-F238E27FC236}">
                <a16:creationId xmlns:a16="http://schemas.microsoft.com/office/drawing/2014/main" id="{B1BF7566-FDF7-2D33-9130-A39B5B99B6D4}"/>
              </a:ext>
            </a:extLst>
          </p:cNvPr>
          <p:cNvSpPr txBox="1"/>
          <p:nvPr/>
        </p:nvSpPr>
        <p:spPr>
          <a:xfrm>
            <a:off x="994083" y="1674537"/>
            <a:ext cx="10203833" cy="1135054"/>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50000"/>
              </a:lnSpc>
            </a:pPr>
            <a:r>
              <a:rPr lang="zh-CN" altLang="en-US" dirty="0"/>
              <a:t>如在早春三四月间，南京桃花要比北京早开二十天，但是到晚春五月初，南京刺槐开花只比北京早十天。</a:t>
            </a:r>
          </a:p>
        </p:txBody>
      </p:sp>
      <p:sp>
        <p:nvSpPr>
          <p:cNvPr id="2" name="文本框 1">
            <a:extLst>
              <a:ext uri="{FF2B5EF4-FFF2-40B4-BE49-F238E27FC236}">
                <a16:creationId xmlns:a16="http://schemas.microsoft.com/office/drawing/2014/main" id="{2AA2B46F-C815-A1C7-91DA-7783F7F54DE1}"/>
              </a:ext>
            </a:extLst>
          </p:cNvPr>
          <p:cNvSpPr txBox="1"/>
          <p:nvPr/>
        </p:nvSpPr>
        <p:spPr>
          <a:xfrm>
            <a:off x="994083" y="5342871"/>
            <a:ext cx="10203833" cy="580415"/>
          </a:xfrm>
          <a:prstGeom prst="rect">
            <a:avLst/>
          </a:prstGeom>
          <a:noFill/>
        </p:spPr>
        <p:txBody>
          <a:bodyPr wrap="square">
            <a:spAutoFit/>
          </a:bodyPr>
          <a:lstStyle/>
          <a:p>
            <a:pPr algn="just">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举例子</a:t>
            </a:r>
            <a:r>
              <a:rPr lang="zh-CN" altLang="en-US" sz="2400" dirty="0"/>
              <a:t>的说明方法，说明经度是决定物候现象的重要因素。</a:t>
            </a:r>
          </a:p>
        </p:txBody>
      </p:sp>
      <p:sp>
        <p:nvSpPr>
          <p:cNvPr id="3" name="文本框 2">
            <a:extLst>
              <a:ext uri="{FF2B5EF4-FFF2-40B4-BE49-F238E27FC236}">
                <a16:creationId xmlns:a16="http://schemas.microsoft.com/office/drawing/2014/main" id="{20602D48-7BA6-2A52-CF34-882042705256}"/>
              </a:ext>
            </a:extLst>
          </p:cNvPr>
          <p:cNvSpPr txBox="1"/>
          <p:nvPr/>
        </p:nvSpPr>
        <p:spPr>
          <a:xfrm>
            <a:off x="994083" y="4165424"/>
            <a:ext cx="10203833" cy="1135054"/>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50000"/>
              </a:lnSpc>
            </a:pPr>
            <a:r>
              <a:rPr lang="zh-CN" altLang="en-US" dirty="0"/>
              <a:t>又如济南苹果开花在四月中或谷雨节，烟台要到立夏。两地纬度相差无几，但烟台靠海，春天便来得迟了。</a:t>
            </a:r>
          </a:p>
        </p:txBody>
      </p:sp>
      <p:sp>
        <p:nvSpPr>
          <p:cNvPr id="4" name="文本框 3">
            <a:extLst>
              <a:ext uri="{FF2B5EF4-FFF2-40B4-BE49-F238E27FC236}">
                <a16:creationId xmlns:a16="http://schemas.microsoft.com/office/drawing/2014/main" id="{55FAD75F-8687-42B1-74DD-A000A9938FCB}"/>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文中运用了哪些说明方法？有什么作用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 </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Tree>
    <p:extLst>
      <p:ext uri="{BB962C8B-B14F-4D97-AF65-F5344CB8AC3E}">
        <p14:creationId xmlns:p14="http://schemas.microsoft.com/office/powerpoint/2010/main" val="26623890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600"/>
                                        <p:tgtEl>
                                          <p:spTgt spid="3"/>
                                        </p:tgtEl>
                                      </p:cBhvr>
                                    </p:animEffect>
                                    <p:anim calcmode="lin" valueType="num">
                                      <p:cBhvr>
                                        <p:cTn id="13" dur="600" fill="hold"/>
                                        <p:tgtEl>
                                          <p:spTgt spid="3"/>
                                        </p:tgtEl>
                                        <p:attrNameLst>
                                          <p:attrName>ppt_x</p:attrName>
                                        </p:attrNameLst>
                                      </p:cBhvr>
                                      <p:tavLst>
                                        <p:tav tm="0">
                                          <p:val>
                                            <p:strVal val="#ppt_x"/>
                                          </p:val>
                                        </p:tav>
                                        <p:tav tm="100000">
                                          <p:val>
                                            <p:strVal val="#ppt_x"/>
                                          </p:val>
                                        </p:tav>
                                      </p:tavLst>
                                    </p:anim>
                                    <p:anim calcmode="lin" valueType="num">
                                      <p:cBhvr>
                                        <p:cTn id="14"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animBg="1"/>
    </p:bldLst>
  </p:timing>
</p:sld>
</file>

<file path=ppt/slides/slide19.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EF48-B06A-A4AC-8E5B-6836EF3937A0}"/>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EB4BED11-C5B4-3797-4D80-E1AEDC2E1A63}"/>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7" name="文本框 6">
            <a:extLst>
              <a:ext uri="{FF2B5EF4-FFF2-40B4-BE49-F238E27FC236}">
                <a16:creationId xmlns:a16="http://schemas.microsoft.com/office/drawing/2014/main" id="{C453C552-E6DF-C1F2-3C0B-D5659284CC9F}"/>
              </a:ext>
            </a:extLst>
          </p:cNvPr>
          <p:cNvSpPr txBox="1"/>
          <p:nvPr/>
        </p:nvSpPr>
        <p:spPr>
          <a:xfrm>
            <a:off x="994083" y="1790156"/>
            <a:ext cx="10203833" cy="1689052"/>
          </a:xfrm>
          <a:prstGeom prst="rect">
            <a:avLst/>
          </a:prstGeom>
          <a:solidFill>
            <a:srgbClr val="E4FCFB"/>
          </a:solidFill>
        </p:spPr>
        <p:txBody>
          <a:bodyPr wrap="square">
            <a:spAutoFit/>
          </a:bodyPr>
          <a:lstStyle>
            <a:defPPr>
              <a:defRPr lang="zh-CN"/>
            </a:defPPr>
            <a:lvl1pPr algn="just">
              <a:lnSpc>
                <a:spcPct val="200000"/>
              </a:lnSpc>
              <a:defRPr sz="2400">
                <a:latin typeface="微软雅黑" panose="020B0503020204020204" pitchFamily="34" charset="-122"/>
                <a:ea typeface="微软雅黑" panose="020B0503020204020204" pitchFamily="34" charset="-122"/>
              </a:defRPr>
            </a:lvl1pPr>
          </a:lstStyle>
          <a:p>
            <a:pPr>
              <a:lnSpc>
                <a:spcPct val="150000"/>
              </a:lnSpc>
            </a:pPr>
            <a:r>
              <a:rPr lang="zh-CN" altLang="en-US" dirty="0"/>
              <a:t>根据英国南部物候的一种长期记录，拿</a:t>
            </a:r>
            <a:r>
              <a:rPr lang="en-US" altLang="zh-CN" dirty="0"/>
              <a:t>1741</a:t>
            </a:r>
            <a:r>
              <a:rPr lang="zh-CN" altLang="en-US" dirty="0"/>
              <a:t>到</a:t>
            </a:r>
            <a:r>
              <a:rPr lang="en-US" altLang="zh-CN" dirty="0"/>
              <a:t>1750</a:t>
            </a:r>
            <a:r>
              <a:rPr lang="zh-CN" altLang="en-US" dirty="0"/>
              <a:t>年十年平均的春初七种乔木抽青和开花日期同</a:t>
            </a:r>
            <a:r>
              <a:rPr lang="en-US" altLang="zh-CN" dirty="0"/>
              <a:t>1921</a:t>
            </a:r>
            <a:r>
              <a:rPr lang="zh-CN" altLang="en-US" dirty="0"/>
              <a:t>到</a:t>
            </a:r>
            <a:r>
              <a:rPr lang="en-US" altLang="zh-CN" dirty="0"/>
              <a:t>1930</a:t>
            </a:r>
            <a:r>
              <a:rPr lang="zh-CN" altLang="en-US" dirty="0"/>
              <a:t>年十年的平均值相比较，可以看出后者比前者早九天。就是说，春天提前九天。</a:t>
            </a:r>
          </a:p>
        </p:txBody>
      </p:sp>
      <p:sp>
        <p:nvSpPr>
          <p:cNvPr id="2" name="文本框 1">
            <a:extLst>
              <a:ext uri="{FF2B5EF4-FFF2-40B4-BE49-F238E27FC236}">
                <a16:creationId xmlns:a16="http://schemas.microsoft.com/office/drawing/2014/main" id="{6DA7E064-FC7A-9548-A855-713E54CF1D10}"/>
              </a:ext>
            </a:extLst>
          </p:cNvPr>
          <p:cNvSpPr txBox="1"/>
          <p:nvPr/>
        </p:nvSpPr>
        <p:spPr>
          <a:xfrm>
            <a:off x="994083" y="3745315"/>
            <a:ext cx="10203833" cy="1134413"/>
          </a:xfrm>
          <a:prstGeom prst="rect">
            <a:avLst/>
          </a:prstGeom>
          <a:noFill/>
        </p:spPr>
        <p:txBody>
          <a:bodyPr wrap="square">
            <a:spAutoFit/>
          </a:bodyPr>
          <a:lstStyle/>
          <a:p>
            <a:pPr algn="just">
              <a:lnSpc>
                <a:spcPct val="150000"/>
              </a:lnSpc>
            </a:pPr>
            <a:r>
              <a:rPr lang="en-US" altLang="zh-CN" sz="2400" b="1" dirty="0">
                <a:solidFill>
                  <a:srgbClr val="FF0000"/>
                </a:solidFill>
              </a:rPr>
              <a:t>【</a:t>
            </a:r>
            <a:r>
              <a:rPr lang="zh-CN" altLang="en-US" sz="2400" b="1" dirty="0">
                <a:solidFill>
                  <a:srgbClr val="FF0000"/>
                </a:solidFill>
              </a:rPr>
              <a:t>品析</a:t>
            </a:r>
            <a:r>
              <a:rPr lang="en-US" altLang="zh-CN" sz="2400" b="1" dirty="0">
                <a:solidFill>
                  <a:srgbClr val="FF0000"/>
                </a:solidFill>
              </a:rPr>
              <a:t>】</a:t>
            </a:r>
            <a:r>
              <a:rPr lang="zh-CN" altLang="en-US" sz="2400" dirty="0"/>
              <a:t>运用</a:t>
            </a:r>
            <a:r>
              <a:rPr lang="zh-CN" altLang="en-US" sz="2400" b="1" dirty="0"/>
              <a:t>引用、列数字、作比较</a:t>
            </a:r>
            <a:r>
              <a:rPr lang="zh-CN" altLang="en-US" sz="2400" dirty="0"/>
              <a:t>的说明方法，说明影响物候的第四个因素是古今的差异。</a:t>
            </a:r>
          </a:p>
        </p:txBody>
      </p:sp>
      <p:sp>
        <p:nvSpPr>
          <p:cNvPr id="4" name="文本框 3">
            <a:extLst>
              <a:ext uri="{FF2B5EF4-FFF2-40B4-BE49-F238E27FC236}">
                <a16:creationId xmlns:a16="http://schemas.microsoft.com/office/drawing/2014/main" id="{FF9C9531-A7FB-6F0B-DE28-BE8E352F8305}"/>
              </a:ext>
            </a:extLst>
          </p:cNvPr>
          <p:cNvSpPr txBox="1"/>
          <p:nvPr/>
        </p:nvSpPr>
        <p:spPr>
          <a:xfrm>
            <a:off x="800129" y="970889"/>
            <a:ext cx="10591743" cy="581057"/>
          </a:xfrm>
          <a:prstGeom prst="rect">
            <a:avLst/>
          </a:prstGeom>
          <a:noFill/>
        </p:spPr>
        <p:txBody>
          <a:bodyPr wrap="square" rtlCol="0">
            <a:spAutoFit/>
          </a:bodyPr>
          <a:lstStyle/>
          <a:p>
            <a:pPr marR="0" lvl="0" indent="-342900" algn="l"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文中运用了哪些说明方法？有什么作用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 </a:t>
            </a:r>
            <a:endPar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pic>
        <p:nvPicPr>
          <p:cNvPr id="9" name="图片 8" descr="51miz-E1158549-0CF24C47">
            <a:extLst>
              <a:ext uri="{FF2B5EF4-FFF2-40B4-BE49-F238E27FC236}">
                <a16:creationId xmlns:a16="http://schemas.microsoft.com/office/drawing/2014/main" id="{0784C72E-3C02-875E-AFB5-114229DCBE84}"/>
              </a:ext>
            </a:extLst>
          </p:cNvPr>
          <p:cNvPicPr>
            <a:picLocks noChangeAspect="1"/>
          </p:cNvPicPr>
          <p:nvPr/>
        </p:nvPicPr>
        <p:blipFill>
          <a:blip r:embed="rId3"/>
          <a:stretch>
            <a:fillRect/>
          </a:stretch>
        </p:blipFill>
        <p:spPr>
          <a:xfrm>
            <a:off x="9900745" y="4438190"/>
            <a:ext cx="2291255" cy="2291255"/>
          </a:xfrm>
          <a:prstGeom prst="rect">
            <a:avLst/>
          </a:prstGeom>
        </p:spPr>
      </p:pic>
    </p:spTree>
    <p:extLst>
      <p:ext uri="{BB962C8B-B14F-4D97-AF65-F5344CB8AC3E}">
        <p14:creationId xmlns:p14="http://schemas.microsoft.com/office/powerpoint/2010/main" val="848675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16="http://schemas.microsoft.com/office/drawing/2014/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0E568CA9-1D27-A1AA-CCC1-DF77E212437B}"/>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课前导入</a:t>
            </a:r>
          </a:p>
        </p:txBody>
      </p:sp>
      <p:pic>
        <p:nvPicPr>
          <p:cNvPr id="3" name="图片 2">
            <a:extLst>
              <a:ext uri="{FF2B5EF4-FFF2-40B4-BE49-F238E27FC236}">
                <a16:creationId xmlns:a16="http://schemas.microsoft.com/office/drawing/2014/main" id="{47BAE837-8870-C63D-9D12-ACFC7F6715B0}"/>
              </a:ext>
            </a:extLst>
          </p:cNvPr>
          <p:cNvPicPr>
            <a:picLocks noChangeAspect="1"/>
          </p:cNvPicPr>
          <p:nvPr/>
        </p:nvPicPr>
        <p:blipFill rotWithShape="1">
          <a:blip r:embed="rId3"/>
          <a:srcRect l="21930" r="21930"/>
          <a:stretch/>
        </p:blipFill>
        <p:spPr>
          <a:xfrm>
            <a:off x="1015104" y="2661705"/>
            <a:ext cx="3119861" cy="3119861"/>
          </a:xfrm>
          <a:prstGeom prst="ellipse">
            <a:avLst/>
          </a:prstGeom>
        </p:spPr>
      </p:pic>
      <p:sp>
        <p:nvSpPr>
          <p:cNvPr id="6" name="文本框 5">
            <a:extLst>
              <a:ext uri="{FF2B5EF4-FFF2-40B4-BE49-F238E27FC236}">
                <a16:creationId xmlns:a16="http://schemas.microsoft.com/office/drawing/2014/main" id="{863779CF-5648-1770-7323-F5A7F525F421}"/>
              </a:ext>
            </a:extLst>
          </p:cNvPr>
          <p:cNvSpPr txBox="1"/>
          <p:nvPr/>
        </p:nvSpPr>
        <p:spPr>
          <a:xfrm>
            <a:off x="1015104" y="1237861"/>
            <a:ext cx="10161792" cy="1134413"/>
          </a:xfrm>
          <a:prstGeom prst="rect">
            <a:avLst/>
          </a:prstGeom>
          <a:noFill/>
        </p:spPr>
        <p:txBody>
          <a:bodyPr wrap="square">
            <a:spAutoFit/>
          </a:bodyPr>
          <a:lstStyle/>
          <a:p>
            <a:pPr algn="just">
              <a:lnSpc>
                <a:spcPct val="150000"/>
              </a:lnSpc>
            </a:pPr>
            <a:r>
              <a:rPr lang="zh-CN" altLang="en-US" sz="2400" dirty="0"/>
              <a:t>同学们，语言是人类最重要的交际工具，我们人类用语言来进行交流，来表情达意，五彩缤纷的大自然也有着自己的语言呢！</a:t>
            </a:r>
          </a:p>
        </p:txBody>
      </p:sp>
      <p:sp>
        <p:nvSpPr>
          <p:cNvPr id="8" name="文本框 7">
            <a:extLst>
              <a:ext uri="{FF2B5EF4-FFF2-40B4-BE49-F238E27FC236}">
                <a16:creationId xmlns:a16="http://schemas.microsoft.com/office/drawing/2014/main" id="{4F829655-749A-7523-7112-CF37FE6D98E0}"/>
              </a:ext>
            </a:extLst>
          </p:cNvPr>
          <p:cNvSpPr txBox="1"/>
          <p:nvPr/>
        </p:nvSpPr>
        <p:spPr>
          <a:xfrm>
            <a:off x="4414345" y="4093155"/>
            <a:ext cx="6762550" cy="1688411"/>
          </a:xfrm>
          <a:prstGeom prst="rect">
            <a:avLst/>
          </a:prstGeom>
          <a:noFill/>
        </p:spPr>
        <p:txBody>
          <a:bodyPr wrap="square">
            <a:spAutoFit/>
          </a:bodyPr>
          <a:lstStyle>
            <a:defPPr>
              <a:defRPr lang="zh-CN"/>
            </a:defPPr>
            <a:lvl1pPr algn="just">
              <a:lnSpc>
                <a:spcPct val="150000"/>
              </a:lnSpc>
              <a:defRPr sz="2400"/>
            </a:lvl1pPr>
          </a:lstStyle>
          <a:p>
            <a:r>
              <a:rPr lang="zh-CN" altLang="en-US" dirty="0"/>
              <a:t>其实，春夏秋冬、斗转星移、草木荣枯、候鸟来去都是大自然的语言。今天，让我们跟随竺可桢先生一同去探究</a:t>
            </a:r>
            <a:r>
              <a:rPr lang="en-US" altLang="zh-CN" b="1" dirty="0">
                <a:solidFill>
                  <a:srgbClr val="00925E"/>
                </a:solidFill>
              </a:rPr>
              <a:t>《</a:t>
            </a:r>
            <a:r>
              <a:rPr lang="zh-CN" altLang="en-US" b="1" dirty="0">
                <a:solidFill>
                  <a:srgbClr val="00925E"/>
                </a:solidFill>
              </a:rPr>
              <a:t>大自然的语言</a:t>
            </a:r>
            <a:r>
              <a:rPr lang="en-US" altLang="zh-CN" b="1" dirty="0">
                <a:solidFill>
                  <a:srgbClr val="00925E"/>
                </a:solidFill>
              </a:rPr>
              <a:t>》</a:t>
            </a:r>
            <a:r>
              <a:rPr lang="zh-CN" altLang="en-US" dirty="0"/>
              <a:t>。</a:t>
            </a:r>
          </a:p>
        </p:txBody>
      </p:sp>
      <p:sp>
        <p:nvSpPr>
          <p:cNvPr id="10" name="文本框 9">
            <a:extLst>
              <a:ext uri="{FF2B5EF4-FFF2-40B4-BE49-F238E27FC236}">
                <a16:creationId xmlns:a16="http://schemas.microsoft.com/office/drawing/2014/main" id="{D8B3BFC7-DC99-9910-A5F7-6991B47912E9}"/>
              </a:ext>
            </a:extLst>
          </p:cNvPr>
          <p:cNvSpPr txBox="1"/>
          <p:nvPr/>
        </p:nvSpPr>
        <p:spPr>
          <a:xfrm>
            <a:off x="4414345" y="2440872"/>
            <a:ext cx="6762550" cy="1667764"/>
          </a:xfrm>
          <a:prstGeom prst="rect">
            <a:avLst/>
          </a:prstGeom>
          <a:noFill/>
        </p:spPr>
        <p:txBody>
          <a:bodyPr wrap="square">
            <a:spAutoFit/>
          </a:bodyPr>
          <a:lstStyle>
            <a:defPPr>
              <a:defRPr lang="zh-CN"/>
            </a:defPPr>
            <a:lvl1pPr algn="just">
              <a:lnSpc>
                <a:spcPct val="150000"/>
              </a:lnSpc>
              <a:defRPr sz="2400"/>
            </a:lvl1pPr>
          </a:lstStyle>
          <a:p>
            <a:pPr>
              <a:lnSpc>
                <a:spcPct val="110000"/>
              </a:lnSpc>
            </a:pPr>
            <a:r>
              <a:rPr lang="zh-CN" altLang="en-US" dirty="0">
                <a:latin typeface="楷体" panose="02010609060101010101" pitchFamily="49" charset="-122"/>
                <a:ea typeface="楷体" panose="02010609060101010101" pitchFamily="49" charset="-122"/>
              </a:rPr>
              <a:t>燕子呢喃，春风拂面，告诉我们春天来了；</a:t>
            </a:r>
          </a:p>
          <a:p>
            <a:pPr>
              <a:lnSpc>
                <a:spcPct val="110000"/>
              </a:lnSpc>
            </a:pPr>
            <a:r>
              <a:rPr lang="zh-CN" altLang="en-US" dirty="0">
                <a:latin typeface="楷体" panose="02010609060101010101" pitchFamily="49" charset="-122"/>
                <a:ea typeface="楷体" panose="02010609060101010101" pitchFamily="49" charset="-122"/>
              </a:rPr>
              <a:t>蝉声聒噪，烈日炎炎，告诉我们夏天来了；</a:t>
            </a:r>
          </a:p>
          <a:p>
            <a:pPr>
              <a:lnSpc>
                <a:spcPct val="110000"/>
              </a:lnSpc>
            </a:pPr>
            <a:r>
              <a:rPr lang="zh-CN" altLang="en-US" dirty="0">
                <a:latin typeface="楷体" panose="02010609060101010101" pitchFamily="49" charset="-122"/>
                <a:ea typeface="楷体" panose="02010609060101010101" pitchFamily="49" charset="-122"/>
              </a:rPr>
              <a:t>田野金黄，北雁南飞，告诉我们秋天来了；</a:t>
            </a:r>
          </a:p>
          <a:p>
            <a:pPr>
              <a:lnSpc>
                <a:spcPct val="110000"/>
              </a:lnSpc>
            </a:pPr>
            <a:r>
              <a:rPr lang="zh-CN" altLang="en-US" dirty="0">
                <a:latin typeface="楷体" panose="02010609060101010101" pitchFamily="49" charset="-122"/>
                <a:ea typeface="楷体" panose="02010609060101010101" pitchFamily="49" charset="-122"/>
              </a:rPr>
              <a:t>白雪皑皑，粉妆玉砌，告诉我们冬天来了</a:t>
            </a:r>
            <a:r>
              <a:rPr lang="en-US" altLang="zh-CN" dirty="0">
                <a:latin typeface="楷体" panose="02010609060101010101" pitchFamily="49" charset="-122"/>
                <a:ea typeface="楷体" panose="02010609060101010101" pitchFamily="49" charset="-122"/>
              </a:rPr>
              <a: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20.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82677AF-322E-69F7-E25E-A24C8854FEC6}"/>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课文探究</a:t>
            </a:r>
          </a:p>
        </p:txBody>
      </p:sp>
      <p:sp>
        <p:nvSpPr>
          <p:cNvPr id="3" name="文本框 2">
            <a:extLst>
              <a:ext uri="{FF2B5EF4-FFF2-40B4-BE49-F238E27FC236}">
                <a16:creationId xmlns:a16="http://schemas.microsoft.com/office/drawing/2014/main" id="{7F2E9C86-71CE-0DEF-B4D9-6954E2CF1837}"/>
              </a:ext>
            </a:extLst>
          </p:cNvPr>
          <p:cNvSpPr txBox="1"/>
          <p:nvPr/>
        </p:nvSpPr>
        <p:spPr>
          <a:xfrm>
            <a:off x="800129" y="970889"/>
            <a:ext cx="10591743" cy="1135054"/>
          </a:xfrm>
          <a:prstGeom prst="rect">
            <a:avLst/>
          </a:prstGeom>
          <a:noFill/>
        </p:spPr>
        <p:txBody>
          <a:bodyPr wrap="square" rtlCol="0">
            <a:spAutoFit/>
          </a:bodyPr>
          <a:lstStyle/>
          <a:p>
            <a:pPr marR="0" lvl="0" indent="-342900" algn="just" defTabSz="1218565"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如果把文章的标题改为</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一门丰产的科学</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物候学</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好不好？文章标题用</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大自然的语言</a:t>
            </a:r>
            <a:r>
              <a:rPr kumimoji="0" lang="en-US" altLang="zh-CN"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a:t>
            </a: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有什么好处？</a:t>
            </a:r>
          </a:p>
        </p:txBody>
      </p:sp>
      <p:sp>
        <p:nvSpPr>
          <p:cNvPr id="6" name="文本框 5">
            <a:extLst>
              <a:ext uri="{FF2B5EF4-FFF2-40B4-BE49-F238E27FC236}">
                <a16:creationId xmlns:a16="http://schemas.microsoft.com/office/drawing/2014/main" id="{761DF810-CA9C-7FDE-7485-BAC7D94D6671}"/>
              </a:ext>
            </a:extLst>
          </p:cNvPr>
          <p:cNvSpPr txBox="1"/>
          <p:nvPr/>
        </p:nvSpPr>
        <p:spPr>
          <a:xfrm>
            <a:off x="4097693" y="2843837"/>
            <a:ext cx="7294179" cy="2242409"/>
          </a:xfrm>
          <a:prstGeom prst="rect">
            <a:avLst/>
          </a:prstGeom>
          <a:noFill/>
        </p:spPr>
        <p:txBody>
          <a:bodyPr wrap="square">
            <a:spAutoFit/>
          </a:bodyPr>
          <a:lstStyle/>
          <a:p>
            <a:pPr algn="just">
              <a:lnSpc>
                <a:spcPct val="150000"/>
              </a:lnSpc>
            </a:pPr>
            <a:r>
              <a:rPr lang="zh-CN" altLang="en-US" sz="2400" dirty="0"/>
              <a:t>不好。</a:t>
            </a:r>
          </a:p>
          <a:p>
            <a:pPr algn="just">
              <a:lnSpc>
                <a:spcPct val="150000"/>
              </a:lnSpc>
            </a:pPr>
            <a:r>
              <a:rPr lang="en-US" altLang="zh-CN" sz="2400" dirty="0"/>
              <a:t>《</a:t>
            </a:r>
            <a:r>
              <a:rPr lang="zh-CN" altLang="en-US" sz="2400" dirty="0"/>
              <a:t>大自然的语言</a:t>
            </a:r>
            <a:r>
              <a:rPr lang="en-US" altLang="zh-CN" sz="2400" dirty="0"/>
              <a:t>》</a:t>
            </a:r>
            <a:r>
              <a:rPr lang="zh-CN" altLang="en-US" sz="2400" dirty="0"/>
              <a:t>将大自然拟人化，把物候现象说得生动而有情趣，切合读者的好奇心和求知欲望，具有启发性。</a:t>
            </a:r>
          </a:p>
        </p:txBody>
      </p:sp>
      <p:pic>
        <p:nvPicPr>
          <p:cNvPr id="7" name="图片 6" descr="51miz-E589549-D15D8C9E">
            <a:extLst>
              <a:ext uri="{FF2B5EF4-FFF2-40B4-BE49-F238E27FC236}">
                <a16:creationId xmlns:a16="http://schemas.microsoft.com/office/drawing/2014/main" id="{950EB6F6-FF01-2D49-3DAE-21831FC11357}"/>
              </a:ext>
            </a:extLst>
          </p:cNvPr>
          <p:cNvPicPr>
            <a:picLocks noChangeAspect="1"/>
          </p:cNvPicPr>
          <p:nvPr/>
        </p:nvPicPr>
        <p:blipFill>
          <a:blip r:embed="rId3"/>
          <a:stretch>
            <a:fillRect/>
          </a:stretch>
        </p:blipFill>
        <p:spPr>
          <a:xfrm>
            <a:off x="800128" y="2439553"/>
            <a:ext cx="3050978" cy="3050978"/>
          </a:xfrm>
          <a:prstGeom prst="rect">
            <a:avLst/>
          </a:prstGeom>
        </p:spPr>
      </p:pic>
    </p:spTree>
    <p:extLst>
      <p:ext uri="{BB962C8B-B14F-4D97-AF65-F5344CB8AC3E}">
        <p14:creationId xmlns:p14="http://schemas.microsoft.com/office/powerpoint/2010/main" val="1921975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79A3346-65C2-92F5-A924-FE10E1BB22CE}"/>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概括主题</a:t>
            </a:r>
          </a:p>
        </p:txBody>
      </p:sp>
      <p:sp>
        <p:nvSpPr>
          <p:cNvPr id="3" name="矩形 11">
            <a:extLst>
              <a:ext uri="{FF2B5EF4-FFF2-40B4-BE49-F238E27FC236}">
                <a16:creationId xmlns:a16="http://schemas.microsoft.com/office/drawing/2014/main" id="{8D2DBA70-96D0-F0B3-4DD1-B78DF1F38D43}"/>
              </a:ext>
            </a:extLst>
          </p:cNvPr>
          <p:cNvSpPr>
            <a:spLocks noChangeArrowheads="1"/>
          </p:cNvSpPr>
          <p:nvPr/>
        </p:nvSpPr>
        <p:spPr bwMode="auto">
          <a:xfrm>
            <a:off x="6096000" y="1753476"/>
            <a:ext cx="4845269"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just" eaLnBrk="0" fontAlgn="base" hangingPunct="0">
              <a:lnSpc>
                <a:spcPct val="150000"/>
              </a:lnSpc>
              <a:spcBef>
                <a:spcPct val="0"/>
              </a:spcBef>
              <a:spcAft>
                <a:spcPct val="0"/>
              </a:spcAft>
            </a:pPr>
            <a:r>
              <a:rPr lang="zh-CN" altLang="en-US" sz="2400" dirty="0">
                <a:solidFill>
                  <a:prstClr val="black"/>
                </a:solidFill>
                <a:latin typeface="+mn-ea"/>
                <a:ea typeface="+mn-ea"/>
              </a:rPr>
              <a:t>    本文把无比丰富的物候现象比作“大自然的语言”，说明了物候学研究的对象、物候变化的一些规律和研究物候学的意义，提倡进一步加强对物候的观测和研究，促进农业生产。</a:t>
            </a:r>
          </a:p>
        </p:txBody>
      </p:sp>
      <p:pic>
        <p:nvPicPr>
          <p:cNvPr id="4" name="图片 3" descr="51miz-E1202491-AB61109C">
            <a:extLst>
              <a:ext uri="{FF2B5EF4-FFF2-40B4-BE49-F238E27FC236}">
                <a16:creationId xmlns:a16="http://schemas.microsoft.com/office/drawing/2014/main" id="{6284D767-2D87-0D96-5819-38CAE194906A}"/>
              </a:ext>
            </a:extLst>
          </p:cNvPr>
          <p:cNvPicPr>
            <a:picLocks noChangeAspect="1"/>
          </p:cNvPicPr>
          <p:nvPr/>
        </p:nvPicPr>
        <p:blipFill>
          <a:blip r:embed="rId3"/>
          <a:stretch>
            <a:fillRect/>
          </a:stretch>
        </p:blipFill>
        <p:spPr>
          <a:xfrm>
            <a:off x="1062309" y="1112891"/>
            <a:ext cx="4632217" cy="4632217"/>
          </a:xfrm>
          <a:prstGeom prst="rect">
            <a:avLst/>
          </a:prstGeom>
        </p:spPr>
      </p:pic>
    </p:spTree>
    <p:extLst>
      <p:ext uri="{BB962C8B-B14F-4D97-AF65-F5344CB8AC3E}">
        <p14:creationId xmlns:p14="http://schemas.microsoft.com/office/powerpoint/2010/main" val="1212122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22.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DDF6-4EC6-73C7-014D-EB894CF034AA}"/>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B438109C-23A8-F5C4-1D1E-2A52A6CC126A}"/>
              </a:ext>
            </a:extLst>
          </p:cNvPr>
          <p:cNvSpPr txBox="1"/>
          <p:nvPr/>
        </p:nvSpPr>
        <p:spPr>
          <a:xfrm>
            <a:off x="3130211" y="1642745"/>
            <a:ext cx="5931578" cy="1862048"/>
          </a:xfrm>
          <a:prstGeom prst="rect">
            <a:avLst/>
          </a:prstGeom>
          <a:noFill/>
        </p:spPr>
        <p:txBody>
          <a:bodyPr wrap="square" rtlCol="0" anchor="t">
            <a:spAutoFit/>
          </a:bodyPr>
          <a:lstStyle/>
          <a:p>
            <a:pPr algn="dist"/>
            <a:r>
              <a:rPr lang="zh-CN" altLang="en-US" sz="11500" b="1" spc="-1000" dirty="0">
                <a:ln w="22225">
                  <a:solidFill>
                    <a:schemeClr val="bg1"/>
                  </a:solidFill>
                </a:ln>
                <a:gradFill>
                  <a:gsLst>
                    <a:gs pos="39000">
                      <a:srgbClr val="139F9A">
                        <a:alpha val="100000"/>
                      </a:srgbClr>
                    </a:gs>
                    <a:gs pos="15000">
                      <a:srgbClr val="1192A7">
                        <a:alpha val="100000"/>
                      </a:srgbClr>
                    </a:gs>
                    <a:gs pos="55000">
                      <a:srgbClr val="018979"/>
                    </a:gs>
                    <a:gs pos="89000">
                      <a:srgbClr val="15AB8D"/>
                    </a:gs>
                  </a:gsLst>
                  <a:lin ang="2700000" scaled="0"/>
                </a:gradFill>
                <a:effectLst>
                  <a:outerShdw blurRad="25400" dist="25400" dir="2700000" algn="tl">
                    <a:srgbClr val="15AB8D">
                      <a:alpha val="43137"/>
                    </a:srgbClr>
                  </a:outerShdw>
                </a:effectLst>
                <a:uFillTx/>
                <a:latin typeface="江西拙楷" panose="02010600040101010101" pitchFamily="2" charset="-122"/>
                <a:ea typeface="江西拙楷" panose="02010600040101010101" pitchFamily="2" charset="-122"/>
                <a:cs typeface="Aa攒劲小楷" panose="02010600010101010101" charset="-122"/>
              </a:rPr>
              <a:t>感谢观看</a:t>
            </a:r>
            <a:endParaRPr lang="zh-CN" altLang="zh-CN" sz="11500" b="1" spc="-1000" dirty="0">
              <a:ln w="22225">
                <a:solidFill>
                  <a:schemeClr val="bg1"/>
                </a:solidFill>
              </a:ln>
              <a:gradFill>
                <a:gsLst>
                  <a:gs pos="39000">
                    <a:srgbClr val="139F9A">
                      <a:alpha val="100000"/>
                    </a:srgbClr>
                  </a:gs>
                  <a:gs pos="15000">
                    <a:srgbClr val="1192A7">
                      <a:alpha val="100000"/>
                    </a:srgbClr>
                  </a:gs>
                  <a:gs pos="55000">
                    <a:srgbClr val="018979"/>
                  </a:gs>
                  <a:gs pos="89000">
                    <a:srgbClr val="15AB8D"/>
                  </a:gs>
                </a:gsLst>
                <a:lin ang="2700000" scaled="0"/>
              </a:gradFill>
              <a:effectLst>
                <a:outerShdw blurRad="25400" dist="25400" dir="2700000" algn="tl">
                  <a:srgbClr val="15AB8D">
                    <a:alpha val="43137"/>
                  </a:srgbClr>
                </a:outerShdw>
              </a:effectLst>
              <a:uFillTx/>
              <a:latin typeface="江西拙楷" panose="02010600040101010101" pitchFamily="2" charset="-122"/>
              <a:ea typeface="江西拙楷" panose="02010600040101010101" pitchFamily="2" charset="-122"/>
              <a:cs typeface="Aa攒劲小楷" panose="02010600010101010101" charset="-122"/>
              <a:sym typeface="+mn-ea"/>
            </a:endParaRPr>
          </a:p>
        </p:txBody>
      </p:sp>
    </p:spTree>
    <p:extLst>
      <p:ext uri="{BB962C8B-B14F-4D97-AF65-F5344CB8AC3E}">
        <p14:creationId xmlns:p14="http://schemas.microsoft.com/office/powerpoint/2010/main" val="30441569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9D15B-847B-8F2D-BB75-761A3CB5EF3F}"/>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E099CE6A-86A3-EC3A-3058-2E68D7564D6F}"/>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学习目标</a:t>
            </a:r>
          </a:p>
        </p:txBody>
      </p:sp>
      <p:sp>
        <p:nvSpPr>
          <p:cNvPr id="12" name="文本框 11">
            <a:extLst>
              <a:ext uri="{FF2B5EF4-FFF2-40B4-BE49-F238E27FC236}">
                <a16:creationId xmlns:a16="http://schemas.microsoft.com/office/drawing/2014/main" id="{D8559F94-CEF1-75DD-2418-A8EFA7F83F0A}"/>
              </a:ext>
            </a:extLst>
          </p:cNvPr>
          <p:cNvSpPr txBox="1"/>
          <p:nvPr/>
        </p:nvSpPr>
        <p:spPr>
          <a:xfrm>
            <a:off x="804176" y="1110609"/>
            <a:ext cx="10583649" cy="4636782"/>
          </a:xfrm>
          <a:prstGeom prst="rect">
            <a:avLst/>
          </a:prstGeom>
          <a:noFill/>
        </p:spPr>
        <p:txBody>
          <a:bodyPr wrap="square">
            <a:spAutoFit/>
          </a:bodyPr>
          <a:lstStyle/>
          <a:p>
            <a:pPr marL="342900" indent="-342900">
              <a:lnSpc>
                <a:spcPct val="180000"/>
              </a:lnSpc>
              <a:buFont typeface="Arial" panose="020B0604020202020204" pitchFamily="34" charset="0"/>
              <a:buChar char="•"/>
            </a:pPr>
            <a:r>
              <a:rPr lang="zh-CN" altLang="en-US" sz="2800" dirty="0"/>
              <a:t>熟记字音字形；理解成语意思；识记有关竺可桢的文学常识。</a:t>
            </a:r>
            <a:r>
              <a:rPr lang="zh-CN" altLang="en-US" sz="2800" b="1" dirty="0">
                <a:solidFill>
                  <a:srgbClr val="FF0000"/>
                </a:solidFill>
              </a:rPr>
              <a:t>（重点）</a:t>
            </a:r>
          </a:p>
          <a:p>
            <a:pPr marL="342900" indent="-342900">
              <a:lnSpc>
                <a:spcPct val="180000"/>
              </a:lnSpc>
              <a:buFont typeface="Arial" panose="020B0604020202020204" pitchFamily="34" charset="0"/>
              <a:buChar char="•"/>
            </a:pPr>
            <a:r>
              <a:rPr lang="zh-CN" altLang="en-US" sz="2800" dirty="0"/>
              <a:t>筛选文章的主要信息，理解其中阐述的事理。</a:t>
            </a:r>
            <a:r>
              <a:rPr lang="zh-CN" altLang="en-US" sz="2800" b="1" dirty="0">
                <a:solidFill>
                  <a:srgbClr val="FF0000"/>
                </a:solidFill>
              </a:rPr>
              <a:t>（重、难点）</a:t>
            </a:r>
          </a:p>
          <a:p>
            <a:pPr marL="342900" indent="-342900">
              <a:lnSpc>
                <a:spcPct val="180000"/>
              </a:lnSpc>
              <a:buFont typeface="Arial" panose="020B0604020202020204" pitchFamily="34" charset="0"/>
              <a:buChar char="•"/>
            </a:pPr>
            <a:r>
              <a:rPr lang="zh-CN" altLang="en-US" sz="2800" dirty="0"/>
              <a:t>理清文章的说明顺序，把握课文的说明方法。</a:t>
            </a:r>
            <a:r>
              <a:rPr lang="zh-CN" altLang="en-US" sz="2800" b="1" dirty="0">
                <a:solidFill>
                  <a:srgbClr val="FF0000"/>
                </a:solidFill>
              </a:rPr>
              <a:t>（重、难点）</a:t>
            </a:r>
          </a:p>
          <a:p>
            <a:pPr marL="342900" indent="-342900">
              <a:lnSpc>
                <a:spcPct val="180000"/>
              </a:lnSpc>
              <a:buFont typeface="Arial" panose="020B0604020202020204" pitchFamily="34" charset="0"/>
              <a:buChar char="•"/>
            </a:pPr>
            <a:r>
              <a:rPr lang="zh-CN" altLang="en-US" sz="2800" dirty="0"/>
              <a:t>激发热爱科学、探索科学奥秘的兴趣，培养学生注重观察、讲究实证的科学态度。</a:t>
            </a:r>
            <a:r>
              <a:rPr lang="zh-CN" altLang="en-US" sz="2800" b="1" dirty="0">
                <a:solidFill>
                  <a:srgbClr val="FF0000"/>
                </a:solidFill>
              </a:rPr>
              <a:t>（素养）</a:t>
            </a:r>
          </a:p>
        </p:txBody>
      </p:sp>
    </p:spTree>
    <p:extLst>
      <p:ext uri="{BB962C8B-B14F-4D97-AF65-F5344CB8AC3E}">
        <p14:creationId xmlns:p14="http://schemas.microsoft.com/office/powerpoint/2010/main" val="13475013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4.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D1D9F1F-F28F-66A3-8AC9-323AA1668E32}"/>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作者简介</a:t>
            </a:r>
          </a:p>
        </p:txBody>
      </p:sp>
      <p:pic>
        <p:nvPicPr>
          <p:cNvPr id="1026" name="Picture 2">
            <a:extLst>
              <a:ext uri="{FF2B5EF4-FFF2-40B4-BE49-F238E27FC236}">
                <a16:creationId xmlns:a16="http://schemas.microsoft.com/office/drawing/2014/main" id="{5435F0C2-BC39-D27D-02D1-919482746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153" y="1237811"/>
            <a:ext cx="3578790" cy="4774106"/>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614F80E7-1D13-862C-8726-F858E2C7D4BA}"/>
              </a:ext>
            </a:extLst>
          </p:cNvPr>
          <p:cNvSpPr txBox="1"/>
          <p:nvPr/>
        </p:nvSpPr>
        <p:spPr>
          <a:xfrm>
            <a:off x="4750675" y="1090671"/>
            <a:ext cx="6483172" cy="5012398"/>
          </a:xfrm>
          <a:prstGeom prst="rect">
            <a:avLst/>
          </a:prstGeom>
          <a:noFill/>
        </p:spPr>
        <p:txBody>
          <a:bodyPr wrap="square">
            <a:spAutoFit/>
          </a:bodyPr>
          <a:lstStyle/>
          <a:p>
            <a:pPr algn="just">
              <a:lnSpc>
                <a:spcPct val="150000"/>
              </a:lnSpc>
            </a:pPr>
            <a:r>
              <a:rPr lang="zh-CN" altLang="en-US" sz="2400" b="1" dirty="0"/>
              <a:t>竺可桢（</a:t>
            </a:r>
            <a:r>
              <a:rPr lang="en-US" altLang="zh-CN" sz="2400" b="1" dirty="0"/>
              <a:t>1890—1974</a:t>
            </a:r>
            <a:r>
              <a:rPr lang="zh-CN" altLang="en-US" sz="2400" b="1" dirty="0"/>
              <a:t>），</a:t>
            </a:r>
            <a:r>
              <a:rPr lang="zh-CN" altLang="en-US" sz="2400" dirty="0"/>
              <a:t>气象学家、地理学家。字藕舫，浙江上虞人。</a:t>
            </a:r>
            <a:endParaRPr lang="en-US" altLang="zh-CN" sz="2400" dirty="0"/>
          </a:p>
          <a:p>
            <a:pPr algn="just">
              <a:lnSpc>
                <a:spcPct val="150000"/>
              </a:lnSpc>
            </a:pPr>
            <a:r>
              <a:rPr lang="zh-CN" altLang="en-US" sz="2400" dirty="0"/>
              <a:t>对建立和发展中国现代气象事业和自然资源综合科学考察事业有重要贡献。长期关注人口、资源、环境问题，“可持续发展”思想与实践的先行者。一生在气象学、气候学、地理学、自然科学史等方面的造诣都很高。</a:t>
            </a:r>
            <a:endParaRPr lang="en-US" altLang="zh-CN" sz="2400" dirty="0"/>
          </a:p>
          <a:p>
            <a:pPr algn="just">
              <a:lnSpc>
                <a:spcPct val="150000"/>
              </a:lnSpc>
            </a:pPr>
            <a:r>
              <a:rPr lang="zh-CN" altLang="en-US" sz="2400" dirty="0"/>
              <a:t>主要著作有</a:t>
            </a:r>
            <a:r>
              <a:rPr lang="en-US" altLang="zh-CN" sz="2400" b="1" dirty="0"/>
              <a:t>《</a:t>
            </a:r>
            <a:r>
              <a:rPr lang="zh-CN" altLang="en-US" sz="2400" b="1" dirty="0"/>
              <a:t>物候学</a:t>
            </a:r>
            <a:r>
              <a:rPr lang="en-US" altLang="zh-CN" sz="2400" b="1" dirty="0"/>
              <a:t>》《</a:t>
            </a:r>
            <a:r>
              <a:rPr lang="zh-CN" altLang="en-US" sz="2400" b="1" dirty="0"/>
              <a:t>中国近五千年来气候变迁的初步研究</a:t>
            </a:r>
            <a:r>
              <a:rPr lang="en-US" altLang="zh-CN" sz="2400" b="1" dirty="0"/>
              <a:t>》</a:t>
            </a:r>
            <a:r>
              <a:rPr lang="zh-CN" altLang="en-US" sz="2400" dirty="0"/>
              <a:t>等。有</a:t>
            </a:r>
            <a:r>
              <a:rPr lang="en-US" altLang="zh-CN" sz="2400" dirty="0"/>
              <a:t>《</a:t>
            </a:r>
            <a:r>
              <a:rPr lang="zh-CN" altLang="en-US" sz="2400" dirty="0"/>
              <a:t>竺可桢全集</a:t>
            </a:r>
            <a:r>
              <a:rPr lang="en-US" altLang="zh-CN" sz="2400" dirty="0"/>
              <a:t>》</a:t>
            </a:r>
            <a:r>
              <a:rPr lang="zh-CN" altLang="en-US" sz="2400" dirty="0"/>
              <a:t>。</a:t>
            </a:r>
          </a:p>
        </p:txBody>
      </p:sp>
    </p:spTree>
    <p:extLst>
      <p:ext uri="{BB962C8B-B14F-4D97-AF65-F5344CB8AC3E}">
        <p14:creationId xmlns:p14="http://schemas.microsoft.com/office/powerpoint/2010/main" val="2745663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5.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1459C8-D294-E66E-38B4-5A52D0D92EFF}"/>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文体知识</a:t>
            </a:r>
          </a:p>
        </p:txBody>
      </p:sp>
      <p:grpSp>
        <p:nvGrpSpPr>
          <p:cNvPr id="25" name="组合 24">
            <a:extLst>
              <a:ext uri="{FF2B5EF4-FFF2-40B4-BE49-F238E27FC236}">
                <a16:creationId xmlns:a16="http://schemas.microsoft.com/office/drawing/2014/main" id="{EF246615-3B88-2D57-9189-FAD4D09F825A}"/>
              </a:ext>
            </a:extLst>
          </p:cNvPr>
          <p:cNvGrpSpPr/>
          <p:nvPr/>
        </p:nvGrpSpPr>
        <p:grpSpPr>
          <a:xfrm>
            <a:off x="958153" y="1313861"/>
            <a:ext cx="9226371" cy="1610531"/>
            <a:chOff x="958153" y="1313861"/>
            <a:chExt cx="9226371" cy="1610531"/>
          </a:xfrm>
        </p:grpSpPr>
        <p:grpSp>
          <p:nvGrpSpPr>
            <p:cNvPr id="6" name="组合 5">
              <a:extLst>
                <a:ext uri="{FF2B5EF4-FFF2-40B4-BE49-F238E27FC236}">
                  <a16:creationId xmlns:a16="http://schemas.microsoft.com/office/drawing/2014/main" id="{2B785C31-A704-5EFD-12AA-E62E9C377A14}"/>
                </a:ext>
              </a:extLst>
            </p:cNvPr>
            <p:cNvGrpSpPr/>
            <p:nvPr/>
          </p:nvGrpSpPr>
          <p:grpSpPr>
            <a:xfrm>
              <a:off x="958153" y="1356134"/>
              <a:ext cx="2300054" cy="1525984"/>
              <a:chOff x="958153" y="1040823"/>
              <a:chExt cx="2300054" cy="1525984"/>
            </a:xfrm>
          </p:grpSpPr>
          <p:grpSp>
            <p:nvGrpSpPr>
              <p:cNvPr id="3" name="组合 2">
                <a:extLst>
                  <a:ext uri="{FF2B5EF4-FFF2-40B4-BE49-F238E27FC236}">
                    <a16:creationId xmlns:a16="http://schemas.microsoft.com/office/drawing/2014/main" id="{18168038-2A95-3915-6FE6-108D784EAF89}"/>
                  </a:ext>
                </a:extLst>
              </p:cNvPr>
              <p:cNvGrpSpPr/>
              <p:nvPr/>
            </p:nvGrpSpPr>
            <p:grpSpPr>
              <a:xfrm>
                <a:off x="958153" y="1460215"/>
                <a:ext cx="2005330" cy="687201"/>
                <a:chOff x="1652271" y="2647884"/>
                <a:chExt cx="2005330" cy="687201"/>
              </a:xfrm>
            </p:grpSpPr>
            <p:sp>
              <p:nvSpPr>
                <p:cNvPr id="5" name="双波形 4"/>
                <p:cNvSpPr/>
                <p:nvPr/>
              </p:nvSpPr>
              <p:spPr>
                <a:xfrm>
                  <a:off x="1652271" y="2647884"/>
                  <a:ext cx="2005330" cy="687201"/>
                </a:xfrm>
                <a:prstGeom prst="doubleWave">
                  <a:avLst/>
                </a:prstGeom>
                <a:gradFill>
                  <a:gsLst>
                    <a:gs pos="49000">
                      <a:srgbClr val="15AB8D"/>
                    </a:gs>
                    <a:gs pos="73000">
                      <a:srgbClr val="018979"/>
                    </a:gs>
                    <a:gs pos="100000">
                      <a:srgbClr val="14959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文本框 7"/>
                <p:cNvSpPr txBox="1"/>
                <p:nvPr/>
              </p:nvSpPr>
              <p:spPr>
                <a:xfrm>
                  <a:off x="1798622" y="2760652"/>
                  <a:ext cx="1712628" cy="461665"/>
                </a:xfrm>
                <a:prstGeom prst="rect">
                  <a:avLst/>
                </a:prstGeom>
                <a:noFill/>
              </p:spPr>
              <p:txBody>
                <a:bodyPr wrap="square" rtlCol="0">
                  <a:spAutoFit/>
                </a:bodyPr>
                <a:lstStyle/>
                <a:p>
                  <a:pPr algn="ctr"/>
                  <a:r>
                    <a:rPr lang="zh-CN" altLang="en-US" sz="2400" b="1" dirty="0">
                      <a:solidFill>
                        <a:schemeClr val="bg1"/>
                      </a:solidFill>
                      <a:cs typeface="+mn-ea"/>
                      <a:sym typeface="+mn-lt"/>
                    </a:rPr>
                    <a:t>说明文分类</a:t>
                  </a:r>
                </a:p>
              </p:txBody>
            </p:sp>
          </p:grpSp>
          <p:sp>
            <p:nvSpPr>
              <p:cNvPr id="4" name="左大括号 3">
                <a:extLst>
                  <a:ext uri="{FF2B5EF4-FFF2-40B4-BE49-F238E27FC236}">
                    <a16:creationId xmlns:a16="http://schemas.microsoft.com/office/drawing/2014/main" id="{A4828F68-985C-7DC4-813C-4CDA0D5332A5}"/>
                  </a:ext>
                </a:extLst>
              </p:cNvPr>
              <p:cNvSpPr/>
              <p:nvPr/>
            </p:nvSpPr>
            <p:spPr>
              <a:xfrm>
                <a:off x="3109834" y="1040823"/>
                <a:ext cx="148373" cy="1525984"/>
              </a:xfrm>
              <a:prstGeom prst="leftBrace">
                <a:avLst>
                  <a:gd name="adj1" fmla="val 55000"/>
                  <a:gd name="adj2" fmla="val 50000"/>
                </a:avLst>
              </a:prstGeom>
              <a:ln w="28575">
                <a:solidFill>
                  <a:srgbClr val="109290"/>
                </a:solidFill>
              </a:ln>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2400">
                  <a:latin typeface="楷体" panose="02010609060101010101" pitchFamily="49" charset="-122"/>
                  <a:ea typeface="楷体" panose="02010609060101010101" pitchFamily="49" charset="-122"/>
                </a:endParaRPr>
              </a:p>
            </p:txBody>
          </p:sp>
        </p:grpSp>
        <p:sp>
          <p:nvSpPr>
            <p:cNvPr id="9" name="文本框 8">
              <a:extLst>
                <a:ext uri="{FF2B5EF4-FFF2-40B4-BE49-F238E27FC236}">
                  <a16:creationId xmlns:a16="http://schemas.microsoft.com/office/drawing/2014/main" id="{D0A74B61-E2F0-9404-3036-C3DD70B3641F}"/>
                </a:ext>
              </a:extLst>
            </p:cNvPr>
            <p:cNvSpPr txBox="1"/>
            <p:nvPr/>
          </p:nvSpPr>
          <p:spPr>
            <a:xfrm>
              <a:off x="3258207" y="1313861"/>
              <a:ext cx="6096000" cy="461665"/>
            </a:xfrm>
            <a:prstGeom prst="rect">
              <a:avLst/>
            </a:prstGeom>
            <a:noFill/>
          </p:spPr>
          <p:txBody>
            <a:bodyPr wrap="square">
              <a:spAutoFit/>
            </a:bodyPr>
            <a:lstStyle/>
            <a:p>
              <a:r>
                <a:rPr lang="zh-CN" altLang="en-US" sz="2400" b="1" dirty="0">
                  <a:solidFill>
                    <a:srgbClr val="109290"/>
                  </a:solidFill>
                </a:rPr>
                <a:t>按说明对象分：</a:t>
              </a:r>
              <a:r>
                <a:rPr lang="zh-CN" altLang="en-US" sz="2400" dirty="0"/>
                <a:t>事物说明文、事理说明文</a:t>
              </a:r>
            </a:p>
          </p:txBody>
        </p:sp>
        <p:sp>
          <p:nvSpPr>
            <p:cNvPr id="10" name="文本框 9">
              <a:extLst>
                <a:ext uri="{FF2B5EF4-FFF2-40B4-BE49-F238E27FC236}">
                  <a16:creationId xmlns:a16="http://schemas.microsoft.com/office/drawing/2014/main" id="{D3392F41-8813-2F00-BF28-D0B106A3D08A}"/>
                </a:ext>
              </a:extLst>
            </p:cNvPr>
            <p:cNvSpPr txBox="1"/>
            <p:nvPr/>
          </p:nvSpPr>
          <p:spPr>
            <a:xfrm>
              <a:off x="3258207" y="1888294"/>
              <a:ext cx="6096000" cy="461665"/>
            </a:xfrm>
            <a:prstGeom prst="rect">
              <a:avLst/>
            </a:prstGeom>
            <a:noFill/>
          </p:spPr>
          <p:txBody>
            <a:bodyPr wrap="square">
              <a:spAutoFit/>
            </a:bodyPr>
            <a:lstStyle/>
            <a:p>
              <a:r>
                <a:rPr lang="zh-CN" altLang="en-US" sz="2400" b="1" dirty="0">
                  <a:solidFill>
                    <a:srgbClr val="109290"/>
                  </a:solidFill>
                </a:rPr>
                <a:t>按语言风格分：</a:t>
              </a:r>
              <a:r>
                <a:rPr lang="zh-CN" altLang="en-US" sz="2400" dirty="0"/>
                <a:t>平实说明文、生动说明文</a:t>
              </a:r>
            </a:p>
          </p:txBody>
        </p:sp>
        <p:sp>
          <p:nvSpPr>
            <p:cNvPr id="11" name="文本框 10">
              <a:extLst>
                <a:ext uri="{FF2B5EF4-FFF2-40B4-BE49-F238E27FC236}">
                  <a16:creationId xmlns:a16="http://schemas.microsoft.com/office/drawing/2014/main" id="{DE757F36-B059-FB80-453D-24ED1A87DBF1}"/>
                </a:ext>
              </a:extLst>
            </p:cNvPr>
            <p:cNvSpPr txBox="1"/>
            <p:nvPr/>
          </p:nvSpPr>
          <p:spPr>
            <a:xfrm>
              <a:off x="3258207" y="2462727"/>
              <a:ext cx="6926317" cy="461665"/>
            </a:xfrm>
            <a:prstGeom prst="rect">
              <a:avLst/>
            </a:prstGeom>
            <a:noFill/>
          </p:spPr>
          <p:txBody>
            <a:bodyPr wrap="square">
              <a:spAutoFit/>
            </a:bodyPr>
            <a:lstStyle/>
            <a:p>
              <a:r>
                <a:rPr lang="zh-CN" altLang="en-US" sz="2400" b="1" dirty="0">
                  <a:solidFill>
                    <a:srgbClr val="109290"/>
                  </a:solidFill>
                </a:rPr>
                <a:t>按说明特点分：</a:t>
              </a:r>
              <a:r>
                <a:rPr lang="zh-CN" altLang="en-US" sz="2400" dirty="0"/>
                <a:t>自然科学说明文、社会科学说明文</a:t>
              </a:r>
            </a:p>
          </p:txBody>
        </p:sp>
      </p:grpSp>
      <p:grpSp>
        <p:nvGrpSpPr>
          <p:cNvPr id="24" name="组合 23">
            <a:extLst>
              <a:ext uri="{FF2B5EF4-FFF2-40B4-BE49-F238E27FC236}">
                <a16:creationId xmlns:a16="http://schemas.microsoft.com/office/drawing/2014/main" id="{C8A49813-70AE-0E38-3BF9-18BAD8A36326}"/>
              </a:ext>
            </a:extLst>
          </p:cNvPr>
          <p:cNvGrpSpPr/>
          <p:nvPr/>
        </p:nvGrpSpPr>
        <p:grpSpPr>
          <a:xfrm>
            <a:off x="958153" y="3401450"/>
            <a:ext cx="8321867" cy="687201"/>
            <a:chOff x="958153" y="3401450"/>
            <a:chExt cx="8321867" cy="687201"/>
          </a:xfrm>
        </p:grpSpPr>
        <p:grpSp>
          <p:nvGrpSpPr>
            <p:cNvPr id="13" name="组合 12">
              <a:extLst>
                <a:ext uri="{FF2B5EF4-FFF2-40B4-BE49-F238E27FC236}">
                  <a16:creationId xmlns:a16="http://schemas.microsoft.com/office/drawing/2014/main" id="{F766B47B-8E81-2C23-9375-B56F624CCB32}"/>
                </a:ext>
              </a:extLst>
            </p:cNvPr>
            <p:cNvGrpSpPr/>
            <p:nvPr/>
          </p:nvGrpSpPr>
          <p:grpSpPr>
            <a:xfrm>
              <a:off x="958153" y="3401450"/>
              <a:ext cx="2005330" cy="687201"/>
              <a:chOff x="1652271" y="2647884"/>
              <a:chExt cx="2005330" cy="687201"/>
            </a:xfrm>
          </p:grpSpPr>
          <p:sp>
            <p:nvSpPr>
              <p:cNvPr id="15" name="双波形 14">
                <a:extLst>
                  <a:ext uri="{FF2B5EF4-FFF2-40B4-BE49-F238E27FC236}">
                    <a16:creationId xmlns:a16="http://schemas.microsoft.com/office/drawing/2014/main" id="{02B8D8DB-939A-2D58-C66F-40FF3B96EFC5}"/>
                  </a:ext>
                </a:extLst>
              </p:cNvPr>
              <p:cNvSpPr/>
              <p:nvPr/>
            </p:nvSpPr>
            <p:spPr>
              <a:xfrm>
                <a:off x="1652271" y="2647884"/>
                <a:ext cx="2005330" cy="687201"/>
              </a:xfrm>
              <a:prstGeom prst="doubleWave">
                <a:avLst/>
              </a:prstGeom>
              <a:gradFill>
                <a:gsLst>
                  <a:gs pos="49000">
                    <a:srgbClr val="15AB8D"/>
                  </a:gs>
                  <a:gs pos="73000">
                    <a:srgbClr val="018979"/>
                  </a:gs>
                  <a:gs pos="100000">
                    <a:srgbClr val="14959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a:extLst>
                  <a:ext uri="{FF2B5EF4-FFF2-40B4-BE49-F238E27FC236}">
                    <a16:creationId xmlns:a16="http://schemas.microsoft.com/office/drawing/2014/main" id="{1F19E313-38A3-CADB-CAB0-37A8F016FE15}"/>
                  </a:ext>
                </a:extLst>
              </p:cNvPr>
              <p:cNvSpPr txBox="1"/>
              <p:nvPr/>
            </p:nvSpPr>
            <p:spPr>
              <a:xfrm>
                <a:off x="1798622" y="2760652"/>
                <a:ext cx="1712628" cy="461665"/>
              </a:xfrm>
              <a:prstGeom prst="rect">
                <a:avLst/>
              </a:prstGeom>
              <a:noFill/>
            </p:spPr>
            <p:txBody>
              <a:bodyPr wrap="square" rtlCol="0">
                <a:spAutoFit/>
              </a:bodyPr>
              <a:lstStyle/>
              <a:p>
                <a:pPr algn="ctr"/>
                <a:r>
                  <a:rPr lang="zh-CN" altLang="en-US" sz="2400" b="1" dirty="0">
                    <a:solidFill>
                      <a:schemeClr val="bg1"/>
                    </a:solidFill>
                    <a:cs typeface="+mn-ea"/>
                    <a:sym typeface="+mn-lt"/>
                  </a:rPr>
                  <a:t>说明顺序</a:t>
                </a:r>
              </a:p>
            </p:txBody>
          </p:sp>
        </p:grpSp>
        <p:sp>
          <p:nvSpPr>
            <p:cNvPr id="18" name="文本框 17">
              <a:extLst>
                <a:ext uri="{FF2B5EF4-FFF2-40B4-BE49-F238E27FC236}">
                  <a16:creationId xmlns:a16="http://schemas.microsoft.com/office/drawing/2014/main" id="{B7FC3F4F-91C7-95C9-8BBF-8DE8AF0B813D}"/>
                </a:ext>
              </a:extLst>
            </p:cNvPr>
            <p:cNvSpPr txBox="1"/>
            <p:nvPr/>
          </p:nvSpPr>
          <p:spPr>
            <a:xfrm>
              <a:off x="3184020" y="3514218"/>
              <a:ext cx="6096000" cy="461665"/>
            </a:xfrm>
            <a:prstGeom prst="rect">
              <a:avLst/>
            </a:prstGeom>
            <a:noFill/>
          </p:spPr>
          <p:txBody>
            <a:bodyPr wrap="square">
              <a:spAutoFit/>
            </a:bodyPr>
            <a:lstStyle/>
            <a:p>
              <a:r>
                <a:rPr lang="zh-CN" altLang="en-US" sz="2400" b="1" dirty="0"/>
                <a:t>时间顺序、空间顺序、逻辑顺序。</a:t>
              </a:r>
            </a:p>
          </p:txBody>
        </p:sp>
      </p:grpSp>
      <p:grpSp>
        <p:nvGrpSpPr>
          <p:cNvPr id="23" name="组合 22">
            <a:extLst>
              <a:ext uri="{FF2B5EF4-FFF2-40B4-BE49-F238E27FC236}">
                <a16:creationId xmlns:a16="http://schemas.microsoft.com/office/drawing/2014/main" id="{0D23193C-E594-3591-4F7A-4CBED03E7DDD}"/>
              </a:ext>
            </a:extLst>
          </p:cNvPr>
          <p:cNvGrpSpPr/>
          <p:nvPr/>
        </p:nvGrpSpPr>
        <p:grpSpPr>
          <a:xfrm>
            <a:off x="958153" y="4565709"/>
            <a:ext cx="10275694" cy="1024576"/>
            <a:chOff x="958153" y="4344554"/>
            <a:chExt cx="10275694" cy="1024576"/>
          </a:xfrm>
        </p:grpSpPr>
        <p:grpSp>
          <p:nvGrpSpPr>
            <p:cNvPr id="19" name="组合 18">
              <a:extLst>
                <a:ext uri="{FF2B5EF4-FFF2-40B4-BE49-F238E27FC236}">
                  <a16:creationId xmlns:a16="http://schemas.microsoft.com/office/drawing/2014/main" id="{C40CF51F-115A-1A13-C109-82E1F40740E1}"/>
                </a:ext>
              </a:extLst>
            </p:cNvPr>
            <p:cNvGrpSpPr/>
            <p:nvPr/>
          </p:nvGrpSpPr>
          <p:grpSpPr>
            <a:xfrm>
              <a:off x="958153" y="4513242"/>
              <a:ext cx="2005330" cy="687201"/>
              <a:chOff x="1652271" y="2647884"/>
              <a:chExt cx="2005330" cy="687201"/>
            </a:xfrm>
          </p:grpSpPr>
          <p:sp>
            <p:nvSpPr>
              <p:cNvPr id="20" name="双波形 19">
                <a:extLst>
                  <a:ext uri="{FF2B5EF4-FFF2-40B4-BE49-F238E27FC236}">
                    <a16:creationId xmlns:a16="http://schemas.microsoft.com/office/drawing/2014/main" id="{998AEC3B-7224-AFDF-A48A-D7A5F01E27E5}"/>
                  </a:ext>
                </a:extLst>
              </p:cNvPr>
              <p:cNvSpPr/>
              <p:nvPr/>
            </p:nvSpPr>
            <p:spPr>
              <a:xfrm>
                <a:off x="1652271" y="2647884"/>
                <a:ext cx="2005330" cy="687201"/>
              </a:xfrm>
              <a:prstGeom prst="doubleWave">
                <a:avLst/>
              </a:prstGeom>
              <a:gradFill>
                <a:gsLst>
                  <a:gs pos="49000">
                    <a:srgbClr val="15AB8D"/>
                  </a:gs>
                  <a:gs pos="73000">
                    <a:srgbClr val="018979"/>
                  </a:gs>
                  <a:gs pos="100000">
                    <a:srgbClr val="14959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文本框 20">
                <a:extLst>
                  <a:ext uri="{FF2B5EF4-FFF2-40B4-BE49-F238E27FC236}">
                    <a16:creationId xmlns:a16="http://schemas.microsoft.com/office/drawing/2014/main" id="{AEF4CA1E-273B-2A1E-A29A-048B3FD8A392}"/>
                  </a:ext>
                </a:extLst>
              </p:cNvPr>
              <p:cNvSpPr txBox="1"/>
              <p:nvPr/>
            </p:nvSpPr>
            <p:spPr>
              <a:xfrm>
                <a:off x="1798622" y="2760652"/>
                <a:ext cx="1712628" cy="461665"/>
              </a:xfrm>
              <a:prstGeom prst="rect">
                <a:avLst/>
              </a:prstGeom>
              <a:noFill/>
            </p:spPr>
            <p:txBody>
              <a:bodyPr wrap="square" rtlCol="0">
                <a:spAutoFit/>
              </a:bodyPr>
              <a:lstStyle/>
              <a:p>
                <a:pPr algn="ctr"/>
                <a:r>
                  <a:rPr lang="zh-CN" altLang="en-US" sz="2400" b="1" dirty="0">
                    <a:solidFill>
                      <a:schemeClr val="bg1"/>
                    </a:solidFill>
                    <a:cs typeface="+mn-ea"/>
                    <a:sym typeface="+mn-lt"/>
                  </a:rPr>
                  <a:t>说明方法</a:t>
                </a:r>
              </a:p>
            </p:txBody>
          </p:sp>
        </p:grpSp>
        <p:sp>
          <p:nvSpPr>
            <p:cNvPr id="22" name="文本框 21">
              <a:extLst>
                <a:ext uri="{FF2B5EF4-FFF2-40B4-BE49-F238E27FC236}">
                  <a16:creationId xmlns:a16="http://schemas.microsoft.com/office/drawing/2014/main" id="{733D1F8E-73FF-0726-4BAA-D13EC37DB5EC}"/>
                </a:ext>
              </a:extLst>
            </p:cNvPr>
            <p:cNvSpPr txBox="1"/>
            <p:nvPr/>
          </p:nvSpPr>
          <p:spPr>
            <a:xfrm>
              <a:off x="3184020" y="4344554"/>
              <a:ext cx="8049827" cy="1024576"/>
            </a:xfrm>
            <a:prstGeom prst="rect">
              <a:avLst/>
            </a:prstGeom>
            <a:noFill/>
          </p:spPr>
          <p:txBody>
            <a:bodyPr wrap="square">
              <a:spAutoFit/>
            </a:bodyPr>
            <a:lstStyle/>
            <a:p>
              <a:pPr algn="just">
                <a:lnSpc>
                  <a:spcPct val="130000"/>
                </a:lnSpc>
              </a:pPr>
              <a:r>
                <a:rPr lang="zh-CN" altLang="en-US" sz="2400" b="1" dirty="0"/>
                <a:t>举例子、打比方、作比较、列数字、下定义、画图表、摹状貌、引用等。</a:t>
              </a:r>
            </a:p>
          </p:txBody>
        </p:sp>
      </p:grpSp>
    </p:spTree>
    <p:extLst>
      <p:ext uri="{BB962C8B-B14F-4D97-AF65-F5344CB8AC3E}">
        <p14:creationId xmlns:p14="http://schemas.microsoft.com/office/powerpoint/2010/main" val="15290202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6.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6742696-0225-D47E-12CA-96CE54829A69}"/>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背景资料</a:t>
            </a:r>
          </a:p>
        </p:txBody>
      </p:sp>
      <p:sp>
        <p:nvSpPr>
          <p:cNvPr id="4" name="文本框 3">
            <a:extLst>
              <a:ext uri="{FF2B5EF4-FFF2-40B4-BE49-F238E27FC236}">
                <a16:creationId xmlns:a16="http://schemas.microsoft.com/office/drawing/2014/main" id="{8B896A8F-DFA9-BDF1-1745-4A3DEEB6C6A0}"/>
              </a:ext>
            </a:extLst>
          </p:cNvPr>
          <p:cNvSpPr txBox="1"/>
          <p:nvPr/>
        </p:nvSpPr>
        <p:spPr>
          <a:xfrm>
            <a:off x="853049" y="1302114"/>
            <a:ext cx="7271447" cy="4458400"/>
          </a:xfrm>
          <a:prstGeom prst="rect">
            <a:avLst/>
          </a:prstGeom>
          <a:noFill/>
        </p:spPr>
        <p:txBody>
          <a:bodyPr wrap="square">
            <a:spAutoFit/>
          </a:bodyPr>
          <a:lstStyle/>
          <a:p>
            <a:pPr indent="684000" algn="just">
              <a:lnSpc>
                <a:spcPct val="150000"/>
              </a:lnSpc>
            </a:pPr>
            <a:r>
              <a:rPr lang="zh-CN" altLang="en-US" sz="2400" dirty="0"/>
              <a:t>竺可桢是我国物候观测网的倡导者和组织者。早在</a:t>
            </a:r>
            <a:r>
              <a:rPr lang="en-US" altLang="zh-CN" sz="2400" dirty="0"/>
              <a:t>1934</a:t>
            </a:r>
            <a:r>
              <a:rPr lang="zh-CN" altLang="en-US" sz="2400" dirty="0"/>
              <a:t>年，他就曾对推动农作物的观测工作做出重要贡献，并致力于观测冬小麦、棉花、水稻的物候现象。</a:t>
            </a:r>
            <a:r>
              <a:rPr lang="en-US" altLang="zh-CN" sz="2400" dirty="0"/>
              <a:t>1961</a:t>
            </a:r>
            <a:r>
              <a:rPr lang="zh-CN" altLang="en-US" sz="2400" dirty="0"/>
              <a:t>年，中科院地理研究所主持建立了全国物候观测网，制定了物候观测方法（草案），确定了国内共同物候观测种类。竺可桢带头撰写物候知识的科普文章</a:t>
            </a:r>
            <a:r>
              <a:rPr lang="en-US" altLang="zh-CN" sz="2400" dirty="0"/>
              <a:t>《</a:t>
            </a:r>
            <a:r>
              <a:rPr lang="zh-CN" altLang="en-US" sz="2400" dirty="0"/>
              <a:t>科学大众</a:t>
            </a:r>
            <a:r>
              <a:rPr lang="en-US" altLang="zh-CN" sz="2400" dirty="0"/>
              <a:t>》</a:t>
            </a:r>
            <a:r>
              <a:rPr lang="zh-CN" altLang="en-US" sz="2400" dirty="0"/>
              <a:t>，</a:t>
            </a:r>
            <a:r>
              <a:rPr lang="en-US" altLang="zh-CN" sz="2400" dirty="0"/>
              <a:t>1963</a:t>
            </a:r>
            <a:r>
              <a:rPr lang="zh-CN" altLang="en-US" sz="2400" dirty="0"/>
              <a:t>年第</a:t>
            </a:r>
            <a:r>
              <a:rPr lang="en-US" altLang="zh-CN" sz="2400" dirty="0"/>
              <a:t>1</a:t>
            </a:r>
            <a:r>
              <a:rPr lang="zh-CN" altLang="en-US" sz="2400" dirty="0"/>
              <a:t>期发表了他的</a:t>
            </a:r>
            <a:r>
              <a:rPr lang="en-US" altLang="zh-CN" sz="2400" dirty="0"/>
              <a:t>《</a:t>
            </a:r>
            <a:r>
              <a:rPr lang="zh-CN" altLang="en-US" sz="2400" dirty="0"/>
              <a:t>一门丰产的科学</a:t>
            </a:r>
            <a:r>
              <a:rPr lang="en-US" altLang="zh-CN" sz="2400" dirty="0"/>
              <a:t>——</a:t>
            </a:r>
            <a:r>
              <a:rPr lang="zh-CN" altLang="en-US" sz="2400" dirty="0"/>
              <a:t>物候学</a:t>
            </a:r>
            <a:r>
              <a:rPr lang="en-US" altLang="zh-CN" sz="2400" dirty="0"/>
              <a:t>》</a:t>
            </a:r>
            <a:r>
              <a:rPr lang="zh-CN" altLang="en-US" sz="2400" dirty="0"/>
              <a:t>，即本文改写所依据的原文。</a:t>
            </a:r>
          </a:p>
        </p:txBody>
      </p:sp>
      <p:pic>
        <p:nvPicPr>
          <p:cNvPr id="6" name="图片 5">
            <a:extLst>
              <a:ext uri="{FF2B5EF4-FFF2-40B4-BE49-F238E27FC236}">
                <a16:creationId xmlns:a16="http://schemas.microsoft.com/office/drawing/2014/main" id="{35E04E30-CC5B-C527-C3D3-8FC2DC115B1B}"/>
              </a:ext>
            </a:extLst>
          </p:cNvPr>
          <p:cNvPicPr>
            <a:picLocks noChangeAspect="1"/>
          </p:cNvPicPr>
          <p:nvPr/>
        </p:nvPicPr>
        <p:blipFill>
          <a:blip r:embed="rId3"/>
          <a:stretch>
            <a:fillRect/>
          </a:stretch>
        </p:blipFill>
        <p:spPr>
          <a:xfrm>
            <a:off x="8330094" y="1404428"/>
            <a:ext cx="3008857" cy="4253772"/>
          </a:xfrm>
          <a:prstGeom prst="rect">
            <a:avLst/>
          </a:prstGeom>
        </p:spPr>
      </p:pic>
    </p:spTree>
    <p:extLst>
      <p:ext uri="{BB962C8B-B14F-4D97-AF65-F5344CB8AC3E}">
        <p14:creationId xmlns:p14="http://schemas.microsoft.com/office/powerpoint/2010/main" val="3236721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7.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57068AE-9460-F8B1-F99B-CE6F668DD092}"/>
              </a:ext>
            </a:extLst>
          </p:cNvPr>
          <p:cNvGrpSpPr/>
          <p:nvPr/>
        </p:nvGrpSpPr>
        <p:grpSpPr>
          <a:xfrm>
            <a:off x="1099901" y="1484784"/>
            <a:ext cx="9992198" cy="979189"/>
            <a:chOff x="1099901" y="1484784"/>
            <a:chExt cx="9992198" cy="979189"/>
          </a:xfrm>
        </p:grpSpPr>
        <p:sp>
          <p:nvSpPr>
            <p:cNvPr id="3" name="文本框 2">
              <a:extLst>
                <a:ext uri="{FF2B5EF4-FFF2-40B4-BE49-F238E27FC236}">
                  <a16:creationId xmlns:a16="http://schemas.microsoft.com/office/drawing/2014/main" id="{91A727CD-EA91-236D-C15A-AC7CDA52C9B1}"/>
                </a:ext>
              </a:extLst>
            </p:cNvPr>
            <p:cNvSpPr txBox="1"/>
            <p:nvPr/>
          </p:nvSpPr>
          <p:spPr>
            <a:xfrm>
              <a:off x="1099901" y="1756087"/>
              <a:ext cx="2318571" cy="707886"/>
            </a:xfrm>
            <a:prstGeom prst="rect">
              <a:avLst/>
            </a:prstGeom>
            <a:noFill/>
          </p:spPr>
          <p:txBody>
            <a:bodyPr wrap="square">
              <a:spAutoFit/>
            </a:bodyPr>
            <a:lstStyle/>
            <a:p>
              <a:pPr algn="ctr" defTabSz="1219200" eaLnBrk="0" fontAlgn="auto" hangingPunct="0">
                <a:spcBef>
                  <a:spcPts val="0"/>
                </a:spcBef>
                <a:spcAft>
                  <a:spcPts val="0"/>
                </a:spcAft>
                <a:defRPr/>
              </a:pPr>
              <a:r>
                <a:rPr lang="zh-CN" altLang="en-US" sz="4000" u="none" dirty="0">
                  <a:solidFill>
                    <a:srgbClr val="FF0000"/>
                  </a:solidFill>
                  <a:latin typeface="楷体" panose="02010609060101010101" pitchFamily="49" charset="-122"/>
                  <a:ea typeface="楷体" panose="02010609060101010101" pitchFamily="49" charset="-122"/>
                  <a:cs typeface="+mn-ea"/>
                  <a:sym typeface="+mn-lt"/>
                </a:rPr>
                <a:t>翩</a:t>
              </a:r>
              <a:r>
                <a:rPr lang="zh-CN" altLang="en-US" sz="4000" u="none" dirty="0">
                  <a:solidFill>
                    <a:prstClr val="black"/>
                  </a:solidFill>
                  <a:latin typeface="楷体" panose="02010609060101010101" pitchFamily="49" charset="-122"/>
                  <a:ea typeface="楷体" panose="02010609060101010101" pitchFamily="49" charset="-122"/>
                  <a:cs typeface="+mn-ea"/>
                  <a:sym typeface="+mn-lt"/>
                </a:rPr>
                <a:t>然</a:t>
              </a:r>
            </a:p>
          </p:txBody>
        </p:sp>
        <p:sp>
          <p:nvSpPr>
            <p:cNvPr id="4" name="文本框 3">
              <a:extLst>
                <a:ext uri="{FF2B5EF4-FFF2-40B4-BE49-F238E27FC236}">
                  <a16:creationId xmlns:a16="http://schemas.microsoft.com/office/drawing/2014/main" id="{3E3CC482-21C9-CE72-DFED-6F43E4F559DF}"/>
                </a:ext>
              </a:extLst>
            </p:cNvPr>
            <p:cNvSpPr txBox="1"/>
            <p:nvPr/>
          </p:nvSpPr>
          <p:spPr>
            <a:xfrm>
              <a:off x="3657777"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dirty="0">
                  <a:solidFill>
                    <a:srgbClr val="FF0000"/>
                  </a:solidFill>
                  <a:latin typeface="楷体" panose="02010609060101010101" pitchFamily="49" charset="-122"/>
                  <a:ea typeface="楷体" panose="02010609060101010101" pitchFamily="49" charset="-122"/>
                  <a:cs typeface="+mn-ea"/>
                  <a:sym typeface="+mn-lt"/>
                </a:rPr>
                <a:t>簌</a:t>
              </a:r>
              <a:r>
                <a:rPr lang="zh-CN" altLang="en-US" sz="4000" u="none" dirty="0">
                  <a:solidFill>
                    <a:prstClr val="black"/>
                  </a:solidFill>
                  <a:latin typeface="楷体" panose="02010609060101010101" pitchFamily="49" charset="-122"/>
                  <a:ea typeface="楷体" panose="02010609060101010101" pitchFamily="49" charset="-122"/>
                  <a:cs typeface="+mn-ea"/>
                  <a:sym typeface="+mn-lt"/>
                </a:rPr>
                <a:t>簌</a:t>
              </a:r>
              <a:endParaRPr lang="zh-CN" altLang="en-US" sz="4000" u="none" dirty="0">
                <a:solidFill>
                  <a:srgbClr val="FF0000"/>
                </a:solidFill>
                <a:latin typeface="楷体" panose="02010609060101010101" pitchFamily="49" charset="-122"/>
                <a:ea typeface="楷体" panose="02010609060101010101" pitchFamily="49" charset="-122"/>
                <a:cs typeface="+mn-ea"/>
                <a:sym typeface="+mn-lt"/>
              </a:endParaRPr>
            </a:p>
          </p:txBody>
        </p:sp>
        <p:sp>
          <p:nvSpPr>
            <p:cNvPr id="5" name="文本框 4">
              <a:extLst>
                <a:ext uri="{FF2B5EF4-FFF2-40B4-BE49-F238E27FC236}">
                  <a16:creationId xmlns:a16="http://schemas.microsoft.com/office/drawing/2014/main" id="{DEE85011-5162-3C72-3FF4-3AE46327B66A}"/>
                </a:ext>
              </a:extLst>
            </p:cNvPr>
            <p:cNvSpPr txBox="1"/>
            <p:nvPr/>
          </p:nvSpPr>
          <p:spPr>
            <a:xfrm>
              <a:off x="6215653"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dirty="0">
                  <a:latin typeface="楷体" panose="02010609060101010101" pitchFamily="49" charset="-122"/>
                  <a:ea typeface="楷体" panose="02010609060101010101" pitchFamily="49" charset="-122"/>
                  <a:cs typeface="+mn-ea"/>
                  <a:sym typeface="+mn-lt"/>
                </a:rPr>
                <a:t>物</a:t>
              </a:r>
              <a:r>
                <a:rPr lang="zh-CN" altLang="en-US" sz="4000" u="none" dirty="0">
                  <a:solidFill>
                    <a:srgbClr val="FF0000"/>
                  </a:solidFill>
                  <a:latin typeface="楷体" panose="02010609060101010101" pitchFamily="49" charset="-122"/>
                  <a:ea typeface="楷体" panose="02010609060101010101" pitchFamily="49" charset="-122"/>
                  <a:cs typeface="+mn-ea"/>
                  <a:sym typeface="+mn-lt"/>
                </a:rPr>
                <a:t>候</a:t>
              </a:r>
            </a:p>
          </p:txBody>
        </p:sp>
        <p:sp>
          <p:nvSpPr>
            <p:cNvPr id="6" name="文本框 5">
              <a:extLst>
                <a:ext uri="{FF2B5EF4-FFF2-40B4-BE49-F238E27FC236}">
                  <a16:creationId xmlns:a16="http://schemas.microsoft.com/office/drawing/2014/main" id="{7D36910E-9C15-8B5A-CD9B-0E7E4A03FA3F}"/>
                </a:ext>
              </a:extLst>
            </p:cNvPr>
            <p:cNvSpPr txBox="1"/>
            <p:nvPr/>
          </p:nvSpPr>
          <p:spPr>
            <a:xfrm>
              <a:off x="8773528"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dirty="0">
                  <a:solidFill>
                    <a:srgbClr val="FF0000"/>
                  </a:solidFill>
                  <a:latin typeface="楷体" panose="02010609060101010101" pitchFamily="49" charset="-122"/>
                  <a:ea typeface="楷体" panose="02010609060101010101" pitchFamily="49" charset="-122"/>
                  <a:cs typeface="+mn-ea"/>
                  <a:sym typeface="+mn-lt"/>
                </a:rPr>
                <a:t>载</a:t>
              </a:r>
              <a:r>
                <a:rPr lang="zh-CN" altLang="en-US" sz="4000" u="none" dirty="0">
                  <a:solidFill>
                    <a:prstClr val="black"/>
                  </a:solidFill>
                  <a:latin typeface="楷体" panose="02010609060101010101" pitchFamily="49" charset="-122"/>
                  <a:ea typeface="楷体" panose="02010609060101010101" pitchFamily="49" charset="-122"/>
                  <a:cs typeface="+mn-ea"/>
                  <a:sym typeface="+mn-lt"/>
                </a:rPr>
                <a:t>途</a:t>
              </a:r>
            </a:p>
          </p:txBody>
        </p:sp>
        <p:sp>
          <p:nvSpPr>
            <p:cNvPr id="7" name="文本框 6">
              <a:extLst>
                <a:ext uri="{FF2B5EF4-FFF2-40B4-BE49-F238E27FC236}">
                  <a16:creationId xmlns:a16="http://schemas.microsoft.com/office/drawing/2014/main" id="{0C8F4B3B-E288-100E-7D08-C2CA8EA1F41A}"/>
                </a:ext>
              </a:extLst>
            </p:cNvPr>
            <p:cNvSpPr txBox="1"/>
            <p:nvPr/>
          </p:nvSpPr>
          <p:spPr>
            <a:xfrm>
              <a:off x="1559496"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piān</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8" name="文本框 7">
              <a:extLst>
                <a:ext uri="{FF2B5EF4-FFF2-40B4-BE49-F238E27FC236}">
                  <a16:creationId xmlns:a16="http://schemas.microsoft.com/office/drawing/2014/main" id="{9AB97ADF-7ED0-A467-78B5-EC6F3F7F1A09}"/>
                </a:ext>
              </a:extLst>
            </p:cNvPr>
            <p:cNvSpPr txBox="1"/>
            <p:nvPr/>
          </p:nvSpPr>
          <p:spPr>
            <a:xfrm>
              <a:off x="9307639" y="1484784"/>
              <a:ext cx="738862"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zài</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9" name="文本框 8">
              <a:extLst>
                <a:ext uri="{FF2B5EF4-FFF2-40B4-BE49-F238E27FC236}">
                  <a16:creationId xmlns:a16="http://schemas.microsoft.com/office/drawing/2014/main" id="{A85EA591-BB04-9333-0BD4-FCE313310842}"/>
                </a:ext>
              </a:extLst>
            </p:cNvPr>
            <p:cNvSpPr txBox="1"/>
            <p:nvPr/>
          </p:nvSpPr>
          <p:spPr>
            <a:xfrm>
              <a:off x="4104079"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sù</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10" name="文本框 9">
              <a:extLst>
                <a:ext uri="{FF2B5EF4-FFF2-40B4-BE49-F238E27FC236}">
                  <a16:creationId xmlns:a16="http://schemas.microsoft.com/office/drawing/2014/main" id="{37D9DA69-AF2A-9C5C-3A13-42658ECAFA2F}"/>
                </a:ext>
              </a:extLst>
            </p:cNvPr>
            <p:cNvSpPr txBox="1"/>
            <p:nvPr/>
          </p:nvSpPr>
          <p:spPr>
            <a:xfrm>
              <a:off x="7171323" y="1495035"/>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hòu</a:t>
              </a:r>
              <a:endParaRPr lang="en-US" altLang="zh-CN" sz="1800" u="none" dirty="0">
                <a:solidFill>
                  <a:prstClr val="black"/>
                </a:solidFill>
                <a:latin typeface="微软雅黑" panose="020B0503020204020204" charset="-122"/>
                <a:ea typeface="微软雅黑" panose="020B0503020204020204" charset="-122"/>
                <a:sym typeface="+mn-ea"/>
              </a:endParaRPr>
            </a:p>
          </p:txBody>
        </p:sp>
      </p:grpSp>
      <p:grpSp>
        <p:nvGrpSpPr>
          <p:cNvPr id="11" name="组合 10">
            <a:extLst>
              <a:ext uri="{FF2B5EF4-FFF2-40B4-BE49-F238E27FC236}">
                <a16:creationId xmlns:a16="http://schemas.microsoft.com/office/drawing/2014/main" id="{D21C711D-0147-46DD-1D94-AF5A2886572A}"/>
              </a:ext>
            </a:extLst>
          </p:cNvPr>
          <p:cNvGrpSpPr/>
          <p:nvPr/>
        </p:nvGrpSpPr>
        <p:grpSpPr>
          <a:xfrm>
            <a:off x="1099901" y="2909166"/>
            <a:ext cx="9992198" cy="979189"/>
            <a:chOff x="1099901" y="1484784"/>
            <a:chExt cx="9992198" cy="979189"/>
          </a:xfrm>
        </p:grpSpPr>
        <p:sp>
          <p:nvSpPr>
            <p:cNvPr id="12" name="文本框 11">
              <a:extLst>
                <a:ext uri="{FF2B5EF4-FFF2-40B4-BE49-F238E27FC236}">
                  <a16:creationId xmlns:a16="http://schemas.microsoft.com/office/drawing/2014/main" id="{8CDCCA3F-7CED-E82F-722D-AF8C6AF53669}"/>
                </a:ext>
              </a:extLst>
            </p:cNvPr>
            <p:cNvSpPr txBox="1"/>
            <p:nvPr/>
          </p:nvSpPr>
          <p:spPr>
            <a:xfrm>
              <a:off x="1099901" y="1756087"/>
              <a:ext cx="2318571" cy="707886"/>
            </a:xfrm>
            <a:prstGeom prst="rect">
              <a:avLst/>
            </a:prstGeom>
            <a:noFill/>
          </p:spPr>
          <p:txBody>
            <a:bodyPr wrap="square">
              <a:spAutoFit/>
            </a:bodyPr>
            <a:lstStyle/>
            <a:p>
              <a:pPr algn="ctr" defTabSz="1219200" eaLnBrk="0" fontAlgn="auto" hangingPunct="0">
                <a:spcBef>
                  <a:spcPts val="0"/>
                </a:spcBef>
                <a:spcAft>
                  <a:spcPts val="0"/>
                </a:spcAft>
                <a:defRPr/>
              </a:pPr>
              <a:r>
                <a:rPr lang="zh-CN" altLang="en-US" sz="4000" u="none" dirty="0">
                  <a:latin typeface="楷体" panose="02010609060101010101" pitchFamily="49" charset="-122"/>
                  <a:ea typeface="楷体" panose="02010609060101010101" pitchFamily="49" charset="-122"/>
                  <a:cs typeface="+mn-ea"/>
                  <a:sym typeface="+mn-lt"/>
                </a:rPr>
                <a:t>农</a:t>
              </a:r>
              <a:r>
                <a:rPr lang="zh-CN" altLang="en-US" sz="4000" dirty="0">
                  <a:solidFill>
                    <a:srgbClr val="FF0000"/>
                  </a:solidFill>
                  <a:latin typeface="楷体" panose="02010609060101010101" pitchFamily="49" charset="-122"/>
                  <a:ea typeface="楷体" panose="02010609060101010101" pitchFamily="49" charset="-122"/>
                  <a:cs typeface="+mn-ea"/>
                  <a:sym typeface="+mn-lt"/>
                </a:rPr>
                <a:t>谚</a:t>
              </a:r>
            </a:p>
          </p:txBody>
        </p:sp>
        <p:sp>
          <p:nvSpPr>
            <p:cNvPr id="13" name="文本框 12">
              <a:extLst>
                <a:ext uri="{FF2B5EF4-FFF2-40B4-BE49-F238E27FC236}">
                  <a16:creationId xmlns:a16="http://schemas.microsoft.com/office/drawing/2014/main" id="{A2EF2C15-1A08-5813-BFC7-3F9D139BAE39}"/>
                </a:ext>
              </a:extLst>
            </p:cNvPr>
            <p:cNvSpPr txBox="1"/>
            <p:nvPr/>
          </p:nvSpPr>
          <p:spPr>
            <a:xfrm>
              <a:off x="3657777"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u="none" dirty="0">
                  <a:solidFill>
                    <a:prstClr val="black"/>
                  </a:solidFill>
                  <a:latin typeface="楷体" panose="02010609060101010101" pitchFamily="49" charset="-122"/>
                  <a:ea typeface="楷体" panose="02010609060101010101" pitchFamily="49" charset="-122"/>
                  <a:cs typeface="+mn-ea"/>
                  <a:sym typeface="+mn-lt"/>
                </a:rPr>
                <a:t>刺</a:t>
              </a:r>
              <a:r>
                <a:rPr lang="zh-CN" altLang="en-US" sz="4000" dirty="0">
                  <a:solidFill>
                    <a:srgbClr val="FF0000"/>
                  </a:solidFill>
                  <a:latin typeface="楷体" panose="02010609060101010101" pitchFamily="49" charset="-122"/>
                  <a:ea typeface="楷体" panose="02010609060101010101" pitchFamily="49" charset="-122"/>
                  <a:cs typeface="+mn-ea"/>
                  <a:sym typeface="+mn-lt"/>
                </a:rPr>
                <a:t>槐</a:t>
              </a:r>
            </a:p>
          </p:txBody>
        </p:sp>
        <p:sp>
          <p:nvSpPr>
            <p:cNvPr id="14" name="文本框 13">
              <a:extLst>
                <a:ext uri="{FF2B5EF4-FFF2-40B4-BE49-F238E27FC236}">
                  <a16:creationId xmlns:a16="http://schemas.microsoft.com/office/drawing/2014/main" id="{639EEDDC-CBCA-1F73-923C-F1727282DECF}"/>
                </a:ext>
              </a:extLst>
            </p:cNvPr>
            <p:cNvSpPr txBox="1"/>
            <p:nvPr/>
          </p:nvSpPr>
          <p:spPr>
            <a:xfrm>
              <a:off x="6215653"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u="none" dirty="0">
                  <a:latin typeface="楷体" panose="02010609060101010101" pitchFamily="49" charset="-122"/>
                  <a:ea typeface="楷体" panose="02010609060101010101" pitchFamily="49" charset="-122"/>
                  <a:cs typeface="+mn-ea"/>
                  <a:sym typeface="+mn-lt"/>
                </a:rPr>
                <a:t>连</a:t>
              </a:r>
              <a:r>
                <a:rPr lang="zh-CN" altLang="en-US" sz="4000" dirty="0">
                  <a:solidFill>
                    <a:srgbClr val="FF0000"/>
                  </a:solidFill>
                  <a:latin typeface="楷体" panose="02010609060101010101" pitchFamily="49" charset="-122"/>
                  <a:ea typeface="楷体" panose="02010609060101010101" pitchFamily="49" charset="-122"/>
                  <a:cs typeface="+mn-ea"/>
                  <a:sym typeface="+mn-lt"/>
                </a:rPr>
                <a:t>翘</a:t>
              </a:r>
            </a:p>
          </p:txBody>
        </p:sp>
        <p:sp>
          <p:nvSpPr>
            <p:cNvPr id="15" name="文本框 14">
              <a:extLst>
                <a:ext uri="{FF2B5EF4-FFF2-40B4-BE49-F238E27FC236}">
                  <a16:creationId xmlns:a16="http://schemas.microsoft.com/office/drawing/2014/main" id="{D18234E0-B09C-5164-F70A-A5619B81CAAE}"/>
                </a:ext>
              </a:extLst>
            </p:cNvPr>
            <p:cNvSpPr txBox="1"/>
            <p:nvPr/>
          </p:nvSpPr>
          <p:spPr>
            <a:xfrm>
              <a:off x="8773528"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dirty="0">
                  <a:solidFill>
                    <a:srgbClr val="FF0000"/>
                  </a:solidFill>
                  <a:latin typeface="楷体" panose="02010609060101010101" pitchFamily="49" charset="-122"/>
                  <a:ea typeface="楷体" panose="02010609060101010101" pitchFamily="49" charset="-122"/>
                  <a:cs typeface="+mn-ea"/>
                  <a:sym typeface="+mn-lt"/>
                </a:rPr>
                <a:t>孕</a:t>
              </a:r>
              <a:r>
                <a:rPr lang="zh-CN" altLang="en-US" sz="4000" u="none" dirty="0">
                  <a:latin typeface="楷体" panose="02010609060101010101" pitchFamily="49" charset="-122"/>
                  <a:ea typeface="楷体" panose="02010609060101010101" pitchFamily="49" charset="-122"/>
                  <a:cs typeface="+mn-ea"/>
                  <a:sym typeface="+mn-lt"/>
                </a:rPr>
                <a:t>育</a:t>
              </a:r>
            </a:p>
          </p:txBody>
        </p:sp>
        <p:sp>
          <p:nvSpPr>
            <p:cNvPr id="16" name="文本框 15">
              <a:extLst>
                <a:ext uri="{FF2B5EF4-FFF2-40B4-BE49-F238E27FC236}">
                  <a16:creationId xmlns:a16="http://schemas.microsoft.com/office/drawing/2014/main" id="{101FF91F-CF67-CA50-AF37-792499A51051}"/>
                </a:ext>
              </a:extLst>
            </p:cNvPr>
            <p:cNvSpPr txBox="1"/>
            <p:nvPr/>
          </p:nvSpPr>
          <p:spPr>
            <a:xfrm>
              <a:off x="2074499"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yàn</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17" name="文本框 16">
              <a:extLst>
                <a:ext uri="{FF2B5EF4-FFF2-40B4-BE49-F238E27FC236}">
                  <a16:creationId xmlns:a16="http://schemas.microsoft.com/office/drawing/2014/main" id="{AC5A9EC6-1FB6-C520-8491-F2BAD78FD1BD}"/>
                </a:ext>
              </a:extLst>
            </p:cNvPr>
            <p:cNvSpPr txBox="1"/>
            <p:nvPr/>
          </p:nvSpPr>
          <p:spPr>
            <a:xfrm>
              <a:off x="9307639" y="1484784"/>
              <a:ext cx="738862"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yùn</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18" name="文本框 17">
              <a:extLst>
                <a:ext uri="{FF2B5EF4-FFF2-40B4-BE49-F238E27FC236}">
                  <a16:creationId xmlns:a16="http://schemas.microsoft.com/office/drawing/2014/main" id="{102E4D33-D8D6-E669-9C6C-1C611514496E}"/>
                </a:ext>
              </a:extLst>
            </p:cNvPr>
            <p:cNvSpPr txBox="1"/>
            <p:nvPr/>
          </p:nvSpPr>
          <p:spPr>
            <a:xfrm>
              <a:off x="4640106"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huái</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19" name="文本框 18">
              <a:extLst>
                <a:ext uri="{FF2B5EF4-FFF2-40B4-BE49-F238E27FC236}">
                  <a16:creationId xmlns:a16="http://schemas.microsoft.com/office/drawing/2014/main" id="{14BFF0D1-D0E1-892D-051B-6348E850C4F2}"/>
                </a:ext>
              </a:extLst>
            </p:cNvPr>
            <p:cNvSpPr txBox="1"/>
            <p:nvPr/>
          </p:nvSpPr>
          <p:spPr>
            <a:xfrm>
              <a:off x="7202856" y="1495035"/>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huái</a:t>
              </a:r>
              <a:endParaRPr lang="en-US" altLang="zh-CN" sz="1800" u="none" dirty="0">
                <a:solidFill>
                  <a:prstClr val="black"/>
                </a:solidFill>
                <a:latin typeface="微软雅黑" panose="020B0503020204020204" charset="-122"/>
                <a:ea typeface="微软雅黑" panose="020B0503020204020204" charset="-122"/>
                <a:sym typeface="+mn-ea"/>
              </a:endParaRPr>
            </a:p>
          </p:txBody>
        </p:sp>
      </p:grpSp>
      <p:grpSp>
        <p:nvGrpSpPr>
          <p:cNvPr id="20" name="组合 19">
            <a:extLst>
              <a:ext uri="{FF2B5EF4-FFF2-40B4-BE49-F238E27FC236}">
                <a16:creationId xmlns:a16="http://schemas.microsoft.com/office/drawing/2014/main" id="{9D5DE94A-396B-06B2-9D49-E7F94F406DFB}"/>
              </a:ext>
            </a:extLst>
          </p:cNvPr>
          <p:cNvGrpSpPr/>
          <p:nvPr/>
        </p:nvGrpSpPr>
        <p:grpSpPr>
          <a:xfrm>
            <a:off x="1023467" y="4333548"/>
            <a:ext cx="10068632" cy="979189"/>
            <a:chOff x="1023467" y="1484784"/>
            <a:chExt cx="10068632" cy="979189"/>
          </a:xfrm>
        </p:grpSpPr>
        <p:sp>
          <p:nvSpPr>
            <p:cNvPr id="21" name="文本框 20">
              <a:extLst>
                <a:ext uri="{FF2B5EF4-FFF2-40B4-BE49-F238E27FC236}">
                  <a16:creationId xmlns:a16="http://schemas.microsoft.com/office/drawing/2014/main" id="{496CECF5-8758-9E37-8A66-5A600E6F878E}"/>
                </a:ext>
              </a:extLst>
            </p:cNvPr>
            <p:cNvSpPr txBox="1"/>
            <p:nvPr/>
          </p:nvSpPr>
          <p:spPr>
            <a:xfrm>
              <a:off x="1099901" y="1756087"/>
              <a:ext cx="2318571" cy="707886"/>
            </a:xfrm>
            <a:prstGeom prst="rect">
              <a:avLst/>
            </a:prstGeom>
            <a:noFill/>
          </p:spPr>
          <p:txBody>
            <a:bodyPr wrap="square">
              <a:spAutoFit/>
            </a:bodyPr>
            <a:lstStyle/>
            <a:p>
              <a:pPr algn="ctr" defTabSz="1219200" eaLnBrk="0" fontAlgn="auto" hangingPunct="0">
                <a:spcBef>
                  <a:spcPts val="0"/>
                </a:spcBef>
                <a:spcAft>
                  <a:spcPts val="0"/>
                </a:spcAft>
                <a:defRPr/>
              </a:pPr>
              <a:r>
                <a:rPr lang="zh-CN" altLang="en-US" sz="4000" dirty="0">
                  <a:solidFill>
                    <a:srgbClr val="FF0000"/>
                  </a:solidFill>
                  <a:latin typeface="楷体" panose="02010609060101010101" pitchFamily="49" charset="-122"/>
                  <a:ea typeface="楷体" panose="02010609060101010101" pitchFamily="49" charset="-122"/>
                  <a:cs typeface="+mn-ea"/>
                  <a:sym typeface="+mn-lt"/>
                </a:rPr>
                <a:t>衰</a:t>
              </a:r>
              <a:r>
                <a:rPr lang="zh-CN" altLang="en-US" sz="4000" u="none" dirty="0">
                  <a:solidFill>
                    <a:prstClr val="black"/>
                  </a:solidFill>
                  <a:latin typeface="楷体" panose="02010609060101010101" pitchFamily="49" charset="-122"/>
                  <a:ea typeface="楷体" panose="02010609060101010101" pitchFamily="49" charset="-122"/>
                  <a:cs typeface="+mn-ea"/>
                  <a:sym typeface="+mn-lt"/>
                </a:rPr>
                <a:t>草连天 </a:t>
              </a:r>
            </a:p>
          </p:txBody>
        </p:sp>
        <p:sp>
          <p:nvSpPr>
            <p:cNvPr id="22" name="文本框 21">
              <a:extLst>
                <a:ext uri="{FF2B5EF4-FFF2-40B4-BE49-F238E27FC236}">
                  <a16:creationId xmlns:a16="http://schemas.microsoft.com/office/drawing/2014/main" id="{04473B34-BF7A-5E50-06AE-8F178EE807D5}"/>
                </a:ext>
              </a:extLst>
            </p:cNvPr>
            <p:cNvSpPr txBox="1"/>
            <p:nvPr/>
          </p:nvSpPr>
          <p:spPr>
            <a:xfrm>
              <a:off x="3657777"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u="none" dirty="0">
                  <a:solidFill>
                    <a:prstClr val="black"/>
                  </a:solidFill>
                  <a:latin typeface="楷体" panose="02010609060101010101" pitchFamily="49" charset="-122"/>
                  <a:ea typeface="楷体" panose="02010609060101010101" pitchFamily="49" charset="-122"/>
                  <a:cs typeface="+mn-ea"/>
                  <a:sym typeface="+mn-lt"/>
                </a:rPr>
                <a:t>悬</a:t>
              </a:r>
              <a:r>
                <a:rPr lang="zh-CN" altLang="en-US" sz="4000" dirty="0">
                  <a:solidFill>
                    <a:srgbClr val="FF0000"/>
                  </a:solidFill>
                  <a:latin typeface="楷体" panose="02010609060101010101" pitchFamily="49" charset="-122"/>
                  <a:ea typeface="楷体" panose="02010609060101010101" pitchFamily="49" charset="-122"/>
                  <a:cs typeface="+mn-ea"/>
                  <a:sym typeface="+mn-lt"/>
                </a:rPr>
                <a:t>殊</a:t>
              </a:r>
            </a:p>
          </p:txBody>
        </p:sp>
        <p:sp>
          <p:nvSpPr>
            <p:cNvPr id="23" name="文本框 22">
              <a:extLst>
                <a:ext uri="{FF2B5EF4-FFF2-40B4-BE49-F238E27FC236}">
                  <a16:creationId xmlns:a16="http://schemas.microsoft.com/office/drawing/2014/main" id="{D218D352-DE13-B3C5-52E7-361F0E93D18D}"/>
                </a:ext>
              </a:extLst>
            </p:cNvPr>
            <p:cNvSpPr txBox="1"/>
            <p:nvPr/>
          </p:nvSpPr>
          <p:spPr>
            <a:xfrm>
              <a:off x="6215653"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u="none" dirty="0">
                  <a:latin typeface="楷体" panose="02010609060101010101" pitchFamily="49" charset="-122"/>
                  <a:ea typeface="楷体" panose="02010609060101010101" pitchFamily="49" charset="-122"/>
                  <a:cs typeface="+mn-ea"/>
                  <a:sym typeface="+mn-lt"/>
                </a:rPr>
                <a:t>销声</a:t>
              </a:r>
              <a:r>
                <a:rPr lang="zh-CN" altLang="en-US" sz="4000" dirty="0">
                  <a:solidFill>
                    <a:srgbClr val="FF0000"/>
                  </a:solidFill>
                  <a:latin typeface="楷体" panose="02010609060101010101" pitchFamily="49" charset="-122"/>
                  <a:ea typeface="楷体" panose="02010609060101010101" pitchFamily="49" charset="-122"/>
                  <a:cs typeface="+mn-ea"/>
                  <a:sym typeface="+mn-lt"/>
                </a:rPr>
                <a:t>匿</a:t>
              </a:r>
              <a:r>
                <a:rPr lang="zh-CN" altLang="en-US" sz="4000" u="none" dirty="0">
                  <a:latin typeface="楷体" panose="02010609060101010101" pitchFamily="49" charset="-122"/>
                  <a:ea typeface="楷体" panose="02010609060101010101" pitchFamily="49" charset="-122"/>
                  <a:cs typeface="+mn-ea"/>
                  <a:sym typeface="+mn-lt"/>
                </a:rPr>
                <a:t>迹 </a:t>
              </a:r>
            </a:p>
          </p:txBody>
        </p:sp>
        <p:sp>
          <p:nvSpPr>
            <p:cNvPr id="24" name="文本框 23">
              <a:extLst>
                <a:ext uri="{FF2B5EF4-FFF2-40B4-BE49-F238E27FC236}">
                  <a16:creationId xmlns:a16="http://schemas.microsoft.com/office/drawing/2014/main" id="{4EC3AC6F-F0B7-8CA9-A1BB-037754A13B4F}"/>
                </a:ext>
              </a:extLst>
            </p:cNvPr>
            <p:cNvSpPr txBox="1"/>
            <p:nvPr/>
          </p:nvSpPr>
          <p:spPr>
            <a:xfrm>
              <a:off x="8773528" y="1756087"/>
              <a:ext cx="2318571" cy="707886"/>
            </a:xfrm>
            <a:prstGeom prst="rect">
              <a:avLst/>
            </a:prstGeom>
            <a:noFill/>
          </p:spPr>
          <p:txBody>
            <a:bodyPr wrap="square">
              <a:spAutoFit/>
            </a:bodyPr>
            <a:lstStyle/>
            <a:p>
              <a:pPr algn="ctr" defTabSz="1219200" eaLnBrk="0" fontAlgn="auto" hangingPunct="0">
                <a:spcBef>
                  <a:spcPts val="0"/>
                </a:spcBef>
                <a:spcAft>
                  <a:spcPts val="0"/>
                </a:spcAft>
              </a:pPr>
              <a:r>
                <a:rPr lang="zh-CN" altLang="en-US" sz="4000" u="none" dirty="0">
                  <a:solidFill>
                    <a:prstClr val="black"/>
                  </a:solidFill>
                  <a:latin typeface="楷体" panose="02010609060101010101" pitchFamily="49" charset="-122"/>
                  <a:ea typeface="楷体" panose="02010609060101010101" pitchFamily="49" charset="-122"/>
                  <a:cs typeface="+mn-ea"/>
                  <a:sym typeface="+mn-lt"/>
                </a:rPr>
                <a:t>草长</a:t>
              </a:r>
              <a:r>
                <a:rPr lang="zh-CN" altLang="en-US" sz="4000" dirty="0">
                  <a:solidFill>
                    <a:srgbClr val="FF0000"/>
                  </a:solidFill>
                  <a:latin typeface="楷体" panose="02010609060101010101" pitchFamily="49" charset="-122"/>
                  <a:ea typeface="楷体" panose="02010609060101010101" pitchFamily="49" charset="-122"/>
                  <a:cs typeface="+mn-ea"/>
                  <a:sym typeface="+mn-lt"/>
                </a:rPr>
                <a:t>莺</a:t>
              </a:r>
              <a:r>
                <a:rPr lang="zh-CN" altLang="en-US" sz="4000" u="none" dirty="0">
                  <a:solidFill>
                    <a:prstClr val="black"/>
                  </a:solidFill>
                  <a:latin typeface="楷体" panose="02010609060101010101" pitchFamily="49" charset="-122"/>
                  <a:ea typeface="楷体" panose="02010609060101010101" pitchFamily="49" charset="-122"/>
                  <a:cs typeface="+mn-ea"/>
                  <a:sym typeface="+mn-lt"/>
                </a:rPr>
                <a:t>飞</a:t>
              </a:r>
              <a:endParaRPr lang="zh-CN" altLang="en-US" sz="4000" u="none" dirty="0">
                <a:solidFill>
                  <a:srgbClr val="FE5632"/>
                </a:solidFill>
                <a:latin typeface="楷体" panose="02010609060101010101" pitchFamily="49" charset="-122"/>
                <a:ea typeface="楷体" panose="02010609060101010101" pitchFamily="49" charset="-122"/>
                <a:cs typeface="+mn-ea"/>
                <a:sym typeface="+mn-lt"/>
              </a:endParaRPr>
            </a:p>
          </p:txBody>
        </p:sp>
        <p:sp>
          <p:nvSpPr>
            <p:cNvPr id="25" name="文本框 24">
              <a:extLst>
                <a:ext uri="{FF2B5EF4-FFF2-40B4-BE49-F238E27FC236}">
                  <a16:creationId xmlns:a16="http://schemas.microsoft.com/office/drawing/2014/main" id="{23C2D520-83A5-F400-78DE-8B2E716A5A7B}"/>
                </a:ext>
              </a:extLst>
            </p:cNvPr>
            <p:cNvSpPr txBox="1"/>
            <p:nvPr/>
          </p:nvSpPr>
          <p:spPr>
            <a:xfrm>
              <a:off x="1023467"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shuāi</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26" name="文本框 25">
              <a:extLst>
                <a:ext uri="{FF2B5EF4-FFF2-40B4-BE49-F238E27FC236}">
                  <a16:creationId xmlns:a16="http://schemas.microsoft.com/office/drawing/2014/main" id="{F88078B4-F8D9-8D34-C6C5-620E460FC473}"/>
                </a:ext>
              </a:extLst>
            </p:cNvPr>
            <p:cNvSpPr txBox="1"/>
            <p:nvPr/>
          </p:nvSpPr>
          <p:spPr>
            <a:xfrm>
              <a:off x="9791112" y="1484784"/>
              <a:ext cx="738862"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yīnɡ</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27" name="文本框 26">
              <a:extLst>
                <a:ext uri="{FF2B5EF4-FFF2-40B4-BE49-F238E27FC236}">
                  <a16:creationId xmlns:a16="http://schemas.microsoft.com/office/drawing/2014/main" id="{4439BA02-7866-B6AC-41F4-F659495D0A67}"/>
                </a:ext>
              </a:extLst>
            </p:cNvPr>
            <p:cNvSpPr txBox="1"/>
            <p:nvPr/>
          </p:nvSpPr>
          <p:spPr>
            <a:xfrm>
              <a:off x="4608576" y="1484784"/>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shū</a:t>
              </a:r>
              <a:endParaRPr lang="en-US" altLang="zh-CN" sz="1800" u="none" dirty="0">
                <a:solidFill>
                  <a:prstClr val="black"/>
                </a:solidFill>
                <a:latin typeface="微软雅黑" panose="020B0503020204020204" charset="-122"/>
                <a:ea typeface="微软雅黑" panose="020B0503020204020204" charset="-122"/>
                <a:sym typeface="+mn-ea"/>
              </a:endParaRPr>
            </a:p>
          </p:txBody>
        </p:sp>
        <p:sp>
          <p:nvSpPr>
            <p:cNvPr id="28" name="文本框 27">
              <a:extLst>
                <a:ext uri="{FF2B5EF4-FFF2-40B4-BE49-F238E27FC236}">
                  <a16:creationId xmlns:a16="http://schemas.microsoft.com/office/drawing/2014/main" id="{B1C9022F-B4E7-8343-5741-785FC52C6D8C}"/>
                </a:ext>
              </a:extLst>
            </p:cNvPr>
            <p:cNvSpPr txBox="1"/>
            <p:nvPr/>
          </p:nvSpPr>
          <p:spPr>
            <a:xfrm>
              <a:off x="7150305" y="1495035"/>
              <a:ext cx="879830" cy="368300"/>
            </a:xfrm>
            <a:prstGeom prst="rect">
              <a:avLst/>
            </a:prstGeom>
            <a:noFill/>
          </p:spPr>
          <p:txBody>
            <a:bodyPr wrap="square" rtlCol="0" anchor="t">
              <a:noAutofit/>
            </a:bodyPr>
            <a:lstStyle/>
            <a:p>
              <a:pPr algn="ctr" defTabSz="914400" fontAlgn="auto">
                <a:spcBef>
                  <a:spcPts val="0"/>
                </a:spcBef>
                <a:spcAft>
                  <a:spcPts val="0"/>
                </a:spcAft>
                <a:defRPr/>
              </a:pPr>
              <a:r>
                <a:rPr lang="en-US" altLang="zh-CN" sz="1800" u="none" dirty="0" err="1">
                  <a:solidFill>
                    <a:prstClr val="black"/>
                  </a:solidFill>
                  <a:latin typeface="微软雅黑" panose="020B0503020204020204" charset="-122"/>
                  <a:ea typeface="微软雅黑" panose="020B0503020204020204" charset="-122"/>
                  <a:sym typeface="+mn-ea"/>
                </a:rPr>
                <a:t>nì</a:t>
              </a:r>
              <a:endParaRPr lang="en-US" altLang="zh-CN" sz="1800" u="none" dirty="0">
                <a:solidFill>
                  <a:prstClr val="black"/>
                </a:solidFill>
                <a:latin typeface="微软雅黑" panose="020B0503020204020204" charset="-122"/>
                <a:ea typeface="微软雅黑" panose="020B0503020204020204" charset="-122"/>
                <a:sym typeface="+mn-ea"/>
              </a:endParaRPr>
            </a:p>
          </p:txBody>
        </p:sp>
      </p:grpSp>
      <p:pic>
        <p:nvPicPr>
          <p:cNvPr id="29" name="图片 28" descr="51miz-E216215-8EBA56C1">
            <a:extLst>
              <a:ext uri="{FF2B5EF4-FFF2-40B4-BE49-F238E27FC236}">
                <a16:creationId xmlns:a16="http://schemas.microsoft.com/office/drawing/2014/main" id="{0672D546-F5A3-9257-A1AB-A3AD44D243F0}"/>
              </a:ext>
            </a:extLst>
          </p:cNvPr>
          <p:cNvPicPr>
            <a:picLocks noChangeAspect="1"/>
          </p:cNvPicPr>
          <p:nvPr/>
        </p:nvPicPr>
        <p:blipFill>
          <a:blip r:embed="rId3"/>
          <a:stretch>
            <a:fillRect/>
          </a:stretch>
        </p:blipFill>
        <p:spPr>
          <a:xfrm>
            <a:off x="10682035" y="5260226"/>
            <a:ext cx="1509965" cy="1509965"/>
          </a:xfrm>
          <a:prstGeom prst="rect">
            <a:avLst/>
          </a:prstGeom>
        </p:spPr>
      </p:pic>
      <p:sp>
        <p:nvSpPr>
          <p:cNvPr id="30" name="文本框 29">
            <a:extLst>
              <a:ext uri="{FF2B5EF4-FFF2-40B4-BE49-F238E27FC236}">
                <a16:creationId xmlns:a16="http://schemas.microsoft.com/office/drawing/2014/main" id="{A8765E61-F897-6DE4-AADB-9364B208125D}"/>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初读正音</a:t>
            </a:r>
          </a:p>
        </p:txBody>
      </p:sp>
    </p:spTree>
    <p:extLst>
      <p:ext uri="{BB962C8B-B14F-4D97-AF65-F5344CB8AC3E}">
        <p14:creationId xmlns:p14="http://schemas.microsoft.com/office/powerpoint/2010/main" val="27939169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8.xml><?xml version="1.0" encoding="utf-8"?>
<p:sld xmlns:a16="http://schemas.microsoft.com/office/drawing/2014/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80CE9E7-9903-8236-64DA-92ADDCB72739}"/>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109290"/>
                </a:solidFill>
              </a:rPr>
              <a:t>词语解释</a:t>
            </a:r>
          </a:p>
        </p:txBody>
      </p:sp>
      <p:grpSp>
        <p:nvGrpSpPr>
          <p:cNvPr id="3" name="组合 2">
            <a:extLst>
              <a:ext uri="{FF2B5EF4-FFF2-40B4-BE49-F238E27FC236}">
                <a16:creationId xmlns:a16="http://schemas.microsoft.com/office/drawing/2014/main" id="{888CEBB1-4E6C-63E0-E3A2-10EBCD0320DE}"/>
              </a:ext>
            </a:extLst>
          </p:cNvPr>
          <p:cNvGrpSpPr/>
          <p:nvPr/>
        </p:nvGrpSpPr>
        <p:grpSpPr>
          <a:xfrm>
            <a:off x="954157" y="1458874"/>
            <a:ext cx="4994823" cy="523220"/>
            <a:chOff x="954157" y="1458875"/>
            <a:chExt cx="4994823" cy="523220"/>
          </a:xfrm>
        </p:grpSpPr>
        <p:grpSp>
          <p:nvGrpSpPr>
            <p:cNvPr id="4" name="组合 3">
              <a:extLst>
                <a:ext uri="{FF2B5EF4-FFF2-40B4-BE49-F238E27FC236}">
                  <a16:creationId xmlns:a16="http://schemas.microsoft.com/office/drawing/2014/main" id="{69A1ACDB-BE4E-C6C0-6A3C-8A8E8B2D96A4}"/>
                </a:ext>
              </a:extLst>
            </p:cNvPr>
            <p:cNvGrpSpPr/>
            <p:nvPr/>
          </p:nvGrpSpPr>
          <p:grpSpPr>
            <a:xfrm>
              <a:off x="954157" y="1458875"/>
              <a:ext cx="1540565" cy="523220"/>
              <a:chOff x="954157" y="1133061"/>
              <a:chExt cx="1540565" cy="523220"/>
            </a:xfrm>
          </p:grpSpPr>
          <p:sp>
            <p:nvSpPr>
              <p:cNvPr id="6" name="矩形: 圆角 5">
                <a:extLst>
                  <a:ext uri="{FF2B5EF4-FFF2-40B4-BE49-F238E27FC236}">
                    <a16:creationId xmlns:a16="http://schemas.microsoft.com/office/drawing/2014/main" id="{A2C0FD3B-95E6-BF21-0CC5-32752BD71338}"/>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sp>
            <p:nvSpPr>
              <p:cNvPr id="7" name="文本框 6">
                <a:extLst>
                  <a:ext uri="{FF2B5EF4-FFF2-40B4-BE49-F238E27FC236}">
                    <a16:creationId xmlns:a16="http://schemas.microsoft.com/office/drawing/2014/main" id="{F4C62957-2C05-EAC5-7D8C-84989E3AA4AD}"/>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萌发</a:t>
                </a:r>
              </a:p>
            </p:txBody>
          </p:sp>
        </p:grpSp>
        <p:sp>
          <p:nvSpPr>
            <p:cNvPr id="5" name="文本框 4">
              <a:extLst>
                <a:ext uri="{FF2B5EF4-FFF2-40B4-BE49-F238E27FC236}">
                  <a16:creationId xmlns:a16="http://schemas.microsoft.com/office/drawing/2014/main" id="{E069B1C3-9B69-0530-9072-8B5DDF987D11}"/>
                </a:ext>
              </a:extLst>
            </p:cNvPr>
            <p:cNvSpPr txBox="1"/>
            <p:nvPr/>
          </p:nvSpPr>
          <p:spPr>
            <a:xfrm>
              <a:off x="2842260" y="1489653"/>
              <a:ext cx="3106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文中指种子发芽。</a:t>
              </a:r>
            </a:p>
          </p:txBody>
        </p:sp>
      </p:grpSp>
      <p:grpSp>
        <p:nvGrpSpPr>
          <p:cNvPr id="8" name="组合 7">
            <a:extLst>
              <a:ext uri="{FF2B5EF4-FFF2-40B4-BE49-F238E27FC236}">
                <a16:creationId xmlns:a16="http://schemas.microsoft.com/office/drawing/2014/main" id="{B3052A15-266F-5627-2561-BB53A1E9CE3B}"/>
              </a:ext>
            </a:extLst>
          </p:cNvPr>
          <p:cNvGrpSpPr/>
          <p:nvPr/>
        </p:nvGrpSpPr>
        <p:grpSpPr>
          <a:xfrm>
            <a:off x="6119535" y="1458874"/>
            <a:ext cx="4994823" cy="523220"/>
            <a:chOff x="954157" y="2422442"/>
            <a:chExt cx="4994823" cy="523220"/>
          </a:xfrm>
        </p:grpSpPr>
        <p:grpSp>
          <p:nvGrpSpPr>
            <p:cNvPr id="9" name="组合 8">
              <a:extLst>
                <a:ext uri="{FF2B5EF4-FFF2-40B4-BE49-F238E27FC236}">
                  <a16:creationId xmlns:a16="http://schemas.microsoft.com/office/drawing/2014/main" id="{49293C82-5996-BD4B-C277-640767CA538D}"/>
                </a:ext>
              </a:extLst>
            </p:cNvPr>
            <p:cNvGrpSpPr/>
            <p:nvPr/>
          </p:nvGrpSpPr>
          <p:grpSpPr>
            <a:xfrm>
              <a:off x="954157" y="2422442"/>
              <a:ext cx="1540565" cy="523220"/>
              <a:chOff x="954157" y="1133061"/>
              <a:chExt cx="1540565" cy="523220"/>
            </a:xfrm>
          </p:grpSpPr>
          <p:sp>
            <p:nvSpPr>
              <p:cNvPr id="11" name="矩形: 圆角 10">
                <a:extLst>
                  <a:ext uri="{FF2B5EF4-FFF2-40B4-BE49-F238E27FC236}">
                    <a16:creationId xmlns:a16="http://schemas.microsoft.com/office/drawing/2014/main" id="{8E8C1626-2377-21F7-3DED-EC69AAE68295}"/>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2" name="文本框 11">
                <a:extLst>
                  <a:ext uri="{FF2B5EF4-FFF2-40B4-BE49-F238E27FC236}">
                    <a16:creationId xmlns:a16="http://schemas.microsoft.com/office/drawing/2014/main" id="{2CF6DC41-AA7F-38FE-82D9-B062335B6B97}"/>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悬殊</a:t>
                </a:r>
              </a:p>
            </p:txBody>
          </p:sp>
        </p:grpSp>
        <p:sp>
          <p:nvSpPr>
            <p:cNvPr id="10" name="文本框 9">
              <a:extLst>
                <a:ext uri="{FF2B5EF4-FFF2-40B4-BE49-F238E27FC236}">
                  <a16:creationId xmlns:a16="http://schemas.microsoft.com/office/drawing/2014/main" id="{5820FB59-C47E-8D54-6641-558F65177563}"/>
                </a:ext>
              </a:extLst>
            </p:cNvPr>
            <p:cNvSpPr txBox="1"/>
            <p:nvPr/>
          </p:nvSpPr>
          <p:spPr>
            <a:xfrm>
              <a:off x="2842260" y="2453220"/>
              <a:ext cx="3106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相差很远。</a:t>
              </a:r>
            </a:p>
          </p:txBody>
        </p:sp>
      </p:grpSp>
      <p:grpSp>
        <p:nvGrpSpPr>
          <p:cNvPr id="13" name="组合 12">
            <a:extLst>
              <a:ext uri="{FF2B5EF4-FFF2-40B4-BE49-F238E27FC236}">
                <a16:creationId xmlns:a16="http://schemas.microsoft.com/office/drawing/2014/main" id="{4043786B-D3CA-362A-F34E-6E2C05CD23F1}"/>
              </a:ext>
            </a:extLst>
          </p:cNvPr>
          <p:cNvGrpSpPr/>
          <p:nvPr/>
        </p:nvGrpSpPr>
        <p:grpSpPr>
          <a:xfrm>
            <a:off x="954157" y="2422441"/>
            <a:ext cx="4994823" cy="523220"/>
            <a:chOff x="954157" y="3386009"/>
            <a:chExt cx="4994823" cy="523220"/>
          </a:xfrm>
        </p:grpSpPr>
        <p:grpSp>
          <p:nvGrpSpPr>
            <p:cNvPr id="14" name="组合 13">
              <a:extLst>
                <a:ext uri="{FF2B5EF4-FFF2-40B4-BE49-F238E27FC236}">
                  <a16:creationId xmlns:a16="http://schemas.microsoft.com/office/drawing/2014/main" id="{C7635521-A537-E74D-2672-EA3FBBE7E500}"/>
                </a:ext>
              </a:extLst>
            </p:cNvPr>
            <p:cNvGrpSpPr/>
            <p:nvPr/>
          </p:nvGrpSpPr>
          <p:grpSpPr>
            <a:xfrm>
              <a:off x="954157" y="3386009"/>
              <a:ext cx="1540565" cy="523220"/>
              <a:chOff x="954157" y="1133061"/>
              <a:chExt cx="1540565" cy="523220"/>
            </a:xfrm>
          </p:grpSpPr>
          <p:sp>
            <p:nvSpPr>
              <p:cNvPr id="16" name="矩形: 圆角 15">
                <a:extLst>
                  <a:ext uri="{FF2B5EF4-FFF2-40B4-BE49-F238E27FC236}">
                    <a16:creationId xmlns:a16="http://schemas.microsoft.com/office/drawing/2014/main" id="{42A8139B-3CB8-04F4-1970-8D0FC5E76BB7}"/>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17" name="文本框 16">
                <a:extLst>
                  <a:ext uri="{FF2B5EF4-FFF2-40B4-BE49-F238E27FC236}">
                    <a16:creationId xmlns:a16="http://schemas.microsoft.com/office/drawing/2014/main" id="{58F46B97-4215-3659-AD46-795D54508FA4}"/>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翩然</a:t>
                </a:r>
              </a:p>
            </p:txBody>
          </p:sp>
        </p:grpSp>
        <p:sp>
          <p:nvSpPr>
            <p:cNvPr id="15" name="文本框 14">
              <a:extLst>
                <a:ext uri="{FF2B5EF4-FFF2-40B4-BE49-F238E27FC236}">
                  <a16:creationId xmlns:a16="http://schemas.microsoft.com/office/drawing/2014/main" id="{8AD99CE9-BFDF-75F8-2470-B278CDF40EC3}"/>
                </a:ext>
              </a:extLst>
            </p:cNvPr>
            <p:cNvSpPr txBox="1"/>
            <p:nvPr/>
          </p:nvSpPr>
          <p:spPr>
            <a:xfrm>
              <a:off x="2842260" y="3416787"/>
              <a:ext cx="3106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动作轻快的样子。</a:t>
              </a:r>
            </a:p>
          </p:txBody>
        </p:sp>
      </p:grpSp>
      <p:grpSp>
        <p:nvGrpSpPr>
          <p:cNvPr id="18" name="组合 17">
            <a:extLst>
              <a:ext uri="{FF2B5EF4-FFF2-40B4-BE49-F238E27FC236}">
                <a16:creationId xmlns:a16="http://schemas.microsoft.com/office/drawing/2014/main" id="{F336FB14-1BFD-E204-8B99-0F926DE16DF4}"/>
              </a:ext>
            </a:extLst>
          </p:cNvPr>
          <p:cNvGrpSpPr/>
          <p:nvPr/>
        </p:nvGrpSpPr>
        <p:grpSpPr>
          <a:xfrm>
            <a:off x="6119535" y="2422441"/>
            <a:ext cx="5165377" cy="523220"/>
            <a:chOff x="954157" y="4349576"/>
            <a:chExt cx="5165377" cy="523220"/>
          </a:xfrm>
        </p:grpSpPr>
        <p:grpSp>
          <p:nvGrpSpPr>
            <p:cNvPr id="19" name="组合 18">
              <a:extLst>
                <a:ext uri="{FF2B5EF4-FFF2-40B4-BE49-F238E27FC236}">
                  <a16:creationId xmlns:a16="http://schemas.microsoft.com/office/drawing/2014/main" id="{294CED4E-4A67-64C2-177D-56352C6409EB}"/>
                </a:ext>
              </a:extLst>
            </p:cNvPr>
            <p:cNvGrpSpPr/>
            <p:nvPr/>
          </p:nvGrpSpPr>
          <p:grpSpPr>
            <a:xfrm>
              <a:off x="954157" y="4349576"/>
              <a:ext cx="1540565" cy="523220"/>
              <a:chOff x="954157" y="1133061"/>
              <a:chExt cx="1540565" cy="523220"/>
            </a:xfrm>
          </p:grpSpPr>
          <p:sp>
            <p:nvSpPr>
              <p:cNvPr id="21" name="矩形: 圆角 20">
                <a:extLst>
                  <a:ext uri="{FF2B5EF4-FFF2-40B4-BE49-F238E27FC236}">
                    <a16:creationId xmlns:a16="http://schemas.microsoft.com/office/drawing/2014/main" id="{71243EE0-1683-D1D4-8C1F-A24AF4AC1949}"/>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2" name="文本框 21">
                <a:extLst>
                  <a:ext uri="{FF2B5EF4-FFF2-40B4-BE49-F238E27FC236}">
                    <a16:creationId xmlns:a16="http://schemas.microsoft.com/office/drawing/2014/main" id="{94219DA4-FCD1-BFA6-B4AD-9946F6F9E4A3}"/>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簌簌</a:t>
                </a:r>
              </a:p>
            </p:txBody>
          </p:sp>
        </p:grpSp>
        <p:sp>
          <p:nvSpPr>
            <p:cNvPr id="20" name="文本框 19">
              <a:extLst>
                <a:ext uri="{FF2B5EF4-FFF2-40B4-BE49-F238E27FC236}">
                  <a16:creationId xmlns:a16="http://schemas.microsoft.com/office/drawing/2014/main" id="{7C3A76FA-CD44-2430-17C1-BD34FAB03D4F}"/>
                </a:ext>
              </a:extLst>
            </p:cNvPr>
            <p:cNvSpPr txBox="1"/>
            <p:nvPr/>
          </p:nvSpPr>
          <p:spPr>
            <a:xfrm>
              <a:off x="2842259" y="4380354"/>
              <a:ext cx="32772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形容风吹叶子等的声音。</a:t>
              </a:r>
            </a:p>
          </p:txBody>
        </p:sp>
      </p:grpSp>
      <p:grpSp>
        <p:nvGrpSpPr>
          <p:cNvPr id="23" name="组合 22">
            <a:extLst>
              <a:ext uri="{FF2B5EF4-FFF2-40B4-BE49-F238E27FC236}">
                <a16:creationId xmlns:a16="http://schemas.microsoft.com/office/drawing/2014/main" id="{D2855316-177D-B9FC-F7E6-AEEF7FCF07C4}"/>
              </a:ext>
            </a:extLst>
          </p:cNvPr>
          <p:cNvGrpSpPr/>
          <p:nvPr/>
        </p:nvGrpSpPr>
        <p:grpSpPr>
          <a:xfrm>
            <a:off x="954157" y="3386009"/>
            <a:ext cx="4994823" cy="523220"/>
            <a:chOff x="954157" y="5313142"/>
            <a:chExt cx="4994823" cy="523220"/>
          </a:xfrm>
        </p:grpSpPr>
        <p:grpSp>
          <p:nvGrpSpPr>
            <p:cNvPr id="24" name="组合 23">
              <a:extLst>
                <a:ext uri="{FF2B5EF4-FFF2-40B4-BE49-F238E27FC236}">
                  <a16:creationId xmlns:a16="http://schemas.microsoft.com/office/drawing/2014/main" id="{3A98857B-7185-5098-BA7A-ED24EF95969C}"/>
                </a:ext>
              </a:extLst>
            </p:cNvPr>
            <p:cNvGrpSpPr/>
            <p:nvPr/>
          </p:nvGrpSpPr>
          <p:grpSpPr>
            <a:xfrm>
              <a:off x="954157" y="5313142"/>
              <a:ext cx="1540565" cy="523220"/>
              <a:chOff x="954157" y="1133061"/>
              <a:chExt cx="1540565" cy="523220"/>
            </a:xfrm>
          </p:grpSpPr>
          <p:sp>
            <p:nvSpPr>
              <p:cNvPr id="26" name="矩形: 圆角 25">
                <a:extLst>
                  <a:ext uri="{FF2B5EF4-FFF2-40B4-BE49-F238E27FC236}">
                    <a16:creationId xmlns:a16="http://schemas.microsoft.com/office/drawing/2014/main" id="{DB78FB26-14F3-FD84-F3CC-9134D0F69330}"/>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27" name="文本框 26">
                <a:extLst>
                  <a:ext uri="{FF2B5EF4-FFF2-40B4-BE49-F238E27FC236}">
                    <a16:creationId xmlns:a16="http://schemas.microsoft.com/office/drawing/2014/main" id="{9D1AED0E-3C30-3863-618E-60A983ADF846}"/>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孕育</a:t>
                </a:r>
              </a:p>
            </p:txBody>
          </p:sp>
        </p:grpSp>
        <p:sp>
          <p:nvSpPr>
            <p:cNvPr id="25" name="文本框 24">
              <a:extLst>
                <a:ext uri="{FF2B5EF4-FFF2-40B4-BE49-F238E27FC236}">
                  <a16:creationId xmlns:a16="http://schemas.microsoft.com/office/drawing/2014/main" id="{F2F3D488-0424-5600-F615-34408FCBF05D}"/>
                </a:ext>
              </a:extLst>
            </p:cNvPr>
            <p:cNvSpPr txBox="1"/>
            <p:nvPr/>
          </p:nvSpPr>
          <p:spPr>
            <a:xfrm>
              <a:off x="2842260" y="5343920"/>
              <a:ext cx="3106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怀胎生育。</a:t>
              </a:r>
            </a:p>
          </p:txBody>
        </p:sp>
      </p:grpSp>
      <p:grpSp>
        <p:nvGrpSpPr>
          <p:cNvPr id="28" name="组合 27">
            <a:extLst>
              <a:ext uri="{FF2B5EF4-FFF2-40B4-BE49-F238E27FC236}">
                <a16:creationId xmlns:a16="http://schemas.microsoft.com/office/drawing/2014/main" id="{83A6CDB5-A891-6804-EB6E-0C88A228A061}"/>
              </a:ext>
            </a:extLst>
          </p:cNvPr>
          <p:cNvGrpSpPr/>
          <p:nvPr/>
        </p:nvGrpSpPr>
        <p:grpSpPr>
          <a:xfrm>
            <a:off x="954157" y="4349576"/>
            <a:ext cx="10283685" cy="523220"/>
            <a:chOff x="954157" y="4349576"/>
            <a:chExt cx="10283685" cy="523220"/>
          </a:xfrm>
        </p:grpSpPr>
        <p:grpSp>
          <p:nvGrpSpPr>
            <p:cNvPr id="29" name="组合 28">
              <a:extLst>
                <a:ext uri="{FF2B5EF4-FFF2-40B4-BE49-F238E27FC236}">
                  <a16:creationId xmlns:a16="http://schemas.microsoft.com/office/drawing/2014/main" id="{263F412B-71B0-AD0A-3AE0-CAD93C212E4C}"/>
                </a:ext>
              </a:extLst>
            </p:cNvPr>
            <p:cNvGrpSpPr/>
            <p:nvPr/>
          </p:nvGrpSpPr>
          <p:grpSpPr>
            <a:xfrm>
              <a:off x="954157" y="4349576"/>
              <a:ext cx="1540565" cy="523220"/>
              <a:chOff x="954157" y="1133061"/>
              <a:chExt cx="1540565" cy="523220"/>
            </a:xfrm>
          </p:grpSpPr>
          <p:sp>
            <p:nvSpPr>
              <p:cNvPr id="31" name="矩形: 圆角 30">
                <a:extLst>
                  <a:ext uri="{FF2B5EF4-FFF2-40B4-BE49-F238E27FC236}">
                    <a16:creationId xmlns:a16="http://schemas.microsoft.com/office/drawing/2014/main" id="{41795479-E6F0-FBAB-D7D2-6E8B832161A7}"/>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32" name="文本框 31">
                <a:extLst>
                  <a:ext uri="{FF2B5EF4-FFF2-40B4-BE49-F238E27FC236}">
                    <a16:creationId xmlns:a16="http://schemas.microsoft.com/office/drawing/2014/main" id="{6C00A329-87E0-8D87-69DC-84CD322A2049}"/>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农谚</a:t>
                </a:r>
              </a:p>
            </p:txBody>
          </p:sp>
        </p:grpSp>
        <p:sp>
          <p:nvSpPr>
            <p:cNvPr id="30" name="文本框 29">
              <a:extLst>
                <a:ext uri="{FF2B5EF4-FFF2-40B4-BE49-F238E27FC236}">
                  <a16:creationId xmlns:a16="http://schemas.microsoft.com/office/drawing/2014/main" id="{2D9D97A0-2ED3-A3BE-2417-B8A0C9DEA310}"/>
                </a:ext>
              </a:extLst>
            </p:cNvPr>
            <p:cNvSpPr txBox="1"/>
            <p:nvPr/>
          </p:nvSpPr>
          <p:spPr>
            <a:xfrm>
              <a:off x="2842259" y="4380354"/>
              <a:ext cx="83955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有关农业生产的谚语，是在长期生产实践里总结出来的经验。</a:t>
              </a:r>
            </a:p>
          </p:txBody>
        </p:sp>
      </p:grpSp>
      <p:grpSp>
        <p:nvGrpSpPr>
          <p:cNvPr id="33" name="组合 32">
            <a:extLst>
              <a:ext uri="{FF2B5EF4-FFF2-40B4-BE49-F238E27FC236}">
                <a16:creationId xmlns:a16="http://schemas.microsoft.com/office/drawing/2014/main" id="{840243E0-2B6A-6A52-0E0E-B3E41CD564D0}"/>
              </a:ext>
            </a:extLst>
          </p:cNvPr>
          <p:cNvGrpSpPr/>
          <p:nvPr/>
        </p:nvGrpSpPr>
        <p:grpSpPr>
          <a:xfrm>
            <a:off x="6119535" y="3386009"/>
            <a:ext cx="4994823" cy="523220"/>
            <a:chOff x="954157" y="4349576"/>
            <a:chExt cx="4994823" cy="523220"/>
          </a:xfrm>
        </p:grpSpPr>
        <p:grpSp>
          <p:nvGrpSpPr>
            <p:cNvPr id="34" name="组合 33">
              <a:extLst>
                <a:ext uri="{FF2B5EF4-FFF2-40B4-BE49-F238E27FC236}">
                  <a16:creationId xmlns:a16="http://schemas.microsoft.com/office/drawing/2014/main" id="{129224B3-203A-DA74-6C32-3CACAAF52342}"/>
                </a:ext>
              </a:extLst>
            </p:cNvPr>
            <p:cNvGrpSpPr/>
            <p:nvPr/>
          </p:nvGrpSpPr>
          <p:grpSpPr>
            <a:xfrm>
              <a:off x="954157" y="4349576"/>
              <a:ext cx="1540565" cy="523220"/>
              <a:chOff x="954157" y="1133061"/>
              <a:chExt cx="1540565" cy="523220"/>
            </a:xfrm>
          </p:grpSpPr>
          <p:sp>
            <p:nvSpPr>
              <p:cNvPr id="36" name="矩形: 圆角 35">
                <a:extLst>
                  <a:ext uri="{FF2B5EF4-FFF2-40B4-BE49-F238E27FC236}">
                    <a16:creationId xmlns:a16="http://schemas.microsoft.com/office/drawing/2014/main" id="{EBC99734-BD90-E409-F4A3-6DC4182FDBB5}"/>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37" name="文本框 36">
                <a:extLst>
                  <a:ext uri="{FF2B5EF4-FFF2-40B4-BE49-F238E27FC236}">
                    <a16:creationId xmlns:a16="http://schemas.microsoft.com/office/drawing/2014/main" id="{560B6462-6A87-E8A6-0B66-A7EB742034CC}"/>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渺远</a:t>
                </a:r>
              </a:p>
            </p:txBody>
          </p:sp>
        </p:grpSp>
        <p:sp>
          <p:nvSpPr>
            <p:cNvPr id="35" name="文本框 34">
              <a:extLst>
                <a:ext uri="{FF2B5EF4-FFF2-40B4-BE49-F238E27FC236}">
                  <a16:creationId xmlns:a16="http://schemas.microsoft.com/office/drawing/2014/main" id="{C602E06C-4BB0-87D7-B405-9AD6148720C2}"/>
                </a:ext>
              </a:extLst>
            </p:cNvPr>
            <p:cNvSpPr txBox="1"/>
            <p:nvPr/>
          </p:nvSpPr>
          <p:spPr>
            <a:xfrm>
              <a:off x="2842260" y="4380354"/>
              <a:ext cx="3106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同“邈远”，遥远。</a:t>
              </a:r>
            </a:p>
          </p:txBody>
        </p:sp>
      </p:grpSp>
      <p:grpSp>
        <p:nvGrpSpPr>
          <p:cNvPr id="38" name="组合 37">
            <a:extLst>
              <a:ext uri="{FF2B5EF4-FFF2-40B4-BE49-F238E27FC236}">
                <a16:creationId xmlns:a16="http://schemas.microsoft.com/office/drawing/2014/main" id="{8520E745-FD2B-DF7D-44C7-EDAE5DB6C37B}"/>
              </a:ext>
            </a:extLst>
          </p:cNvPr>
          <p:cNvGrpSpPr/>
          <p:nvPr/>
        </p:nvGrpSpPr>
        <p:grpSpPr>
          <a:xfrm>
            <a:off x="954157" y="5313142"/>
            <a:ext cx="10283685" cy="523220"/>
            <a:chOff x="954157" y="1133061"/>
            <a:chExt cx="10283685" cy="523220"/>
          </a:xfrm>
        </p:grpSpPr>
        <p:grpSp>
          <p:nvGrpSpPr>
            <p:cNvPr id="39" name="组合 38">
              <a:extLst>
                <a:ext uri="{FF2B5EF4-FFF2-40B4-BE49-F238E27FC236}">
                  <a16:creationId xmlns:a16="http://schemas.microsoft.com/office/drawing/2014/main" id="{5E4D578B-4721-BCBD-95DD-A09AD68FDA09}"/>
                </a:ext>
              </a:extLst>
            </p:cNvPr>
            <p:cNvGrpSpPr/>
            <p:nvPr/>
          </p:nvGrpSpPr>
          <p:grpSpPr>
            <a:xfrm>
              <a:off x="954157" y="1133061"/>
              <a:ext cx="1540565" cy="523220"/>
              <a:chOff x="954157" y="1133061"/>
              <a:chExt cx="1540565" cy="523220"/>
            </a:xfrm>
          </p:grpSpPr>
          <p:sp>
            <p:nvSpPr>
              <p:cNvPr id="41" name="矩形: 圆角 40">
                <a:extLst>
                  <a:ext uri="{FF2B5EF4-FFF2-40B4-BE49-F238E27FC236}">
                    <a16:creationId xmlns:a16="http://schemas.microsoft.com/office/drawing/2014/main" id="{85AB303B-5468-64A3-9323-425AD771F19C}"/>
                  </a:ext>
                </a:extLst>
              </p:cNvPr>
              <p:cNvSpPr/>
              <p:nvPr/>
            </p:nvSpPr>
            <p:spPr>
              <a:xfrm>
                <a:off x="954157" y="1133061"/>
                <a:ext cx="1540565" cy="523220"/>
              </a:xfrm>
              <a:prstGeom prst="roundRect">
                <a:avLst/>
              </a:prstGeom>
              <a:solidFill>
                <a:srgbClr val="109290"/>
              </a:solidFill>
              <a:ln>
                <a:solidFill>
                  <a:srgbClr val="1092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2" name="文本框 41">
                <a:extLst>
                  <a:ext uri="{FF2B5EF4-FFF2-40B4-BE49-F238E27FC236}">
                    <a16:creationId xmlns:a16="http://schemas.microsoft.com/office/drawing/2014/main" id="{CC322B39-4205-9DB4-736C-AEA64618ADCB}"/>
                  </a:ext>
                </a:extLst>
              </p:cNvPr>
              <p:cNvSpPr txBox="1"/>
              <p:nvPr/>
            </p:nvSpPr>
            <p:spPr>
              <a:xfrm>
                <a:off x="965338" y="1163838"/>
                <a:ext cx="15182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风雪载途</a:t>
                </a:r>
              </a:p>
            </p:txBody>
          </p:sp>
        </p:grpSp>
        <p:sp>
          <p:nvSpPr>
            <p:cNvPr id="40" name="文本框 39">
              <a:extLst>
                <a:ext uri="{FF2B5EF4-FFF2-40B4-BE49-F238E27FC236}">
                  <a16:creationId xmlns:a16="http://schemas.microsoft.com/office/drawing/2014/main" id="{B79082A9-A41A-175B-BC69-B3D82905ADFA}"/>
                </a:ext>
              </a:extLst>
            </p:cNvPr>
            <p:cNvSpPr txBox="1"/>
            <p:nvPr/>
          </p:nvSpPr>
          <p:spPr>
            <a:xfrm>
              <a:off x="2842259" y="1163839"/>
              <a:ext cx="83955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一路上都是风雪交加。形容旅途艰难。</a:t>
              </a:r>
            </a:p>
          </p:txBody>
        </p:sp>
      </p:grpSp>
    </p:spTree>
    <p:extLst>
      <p:ext uri="{BB962C8B-B14F-4D97-AF65-F5344CB8AC3E}">
        <p14:creationId xmlns:p14="http://schemas.microsoft.com/office/powerpoint/2010/main" val="842680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sld>
</file>

<file path=ppt/slides/slide9.xml><?xml version="1.0" encoding="utf-8"?>
<p:sld xmlns:a16="http://schemas.microsoft.com/office/drawing/2014/main" xmlns:a14="http://schemas.microsoft.com/office/drawing/2010/main" xmlns:p14="http://schemas.microsoft.com/office/powerpoint/2010/main" xmlns:mc="http://schemas.openxmlformats.org/markup-compatibility/2006" xmlns:p159="http://schemas.microsoft.com/office/powerpoint/2015/09/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4BB3FFB-F0C2-D39B-3C01-50C325C75297}"/>
              </a:ext>
            </a:extLst>
          </p:cNvPr>
          <p:cNvSpPr txBox="1"/>
          <p:nvPr/>
        </p:nvSpPr>
        <p:spPr>
          <a:xfrm>
            <a:off x="958153" y="425210"/>
            <a:ext cx="1700964" cy="523220"/>
          </a:xfrm>
          <a:prstGeom prst="rect">
            <a:avLst/>
          </a:prstGeom>
          <a:noFill/>
        </p:spPr>
        <p:txBody>
          <a:bodyPr wrap="square" rtlCol="0">
            <a:spAutoFit/>
          </a:bodyPr>
          <a:lstStyle/>
          <a:p>
            <a:r>
              <a:rPr lang="zh-CN" altLang="en-US" sz="2800" b="1" dirty="0">
                <a:solidFill>
                  <a:srgbClr val="00925E"/>
                </a:solidFill>
              </a:rPr>
              <a:t>整体感知</a:t>
            </a:r>
          </a:p>
        </p:txBody>
      </p:sp>
      <p:sp>
        <p:nvSpPr>
          <p:cNvPr id="3" name="文本框 2">
            <a:extLst>
              <a:ext uri="{FF2B5EF4-FFF2-40B4-BE49-F238E27FC236}">
                <a16:creationId xmlns:a16="http://schemas.microsoft.com/office/drawing/2014/main" id="{3B965D46-A417-80DC-2376-B2FE7513137A}"/>
              </a:ext>
            </a:extLst>
          </p:cNvPr>
          <p:cNvSpPr txBox="1"/>
          <p:nvPr/>
        </p:nvSpPr>
        <p:spPr>
          <a:xfrm>
            <a:off x="948616" y="970889"/>
            <a:ext cx="10294769" cy="664156"/>
          </a:xfrm>
          <a:prstGeom prst="rect">
            <a:avLst/>
          </a:prstGeom>
          <a:noFill/>
        </p:spPr>
        <p:txBody>
          <a:bodyPr wrap="square" rtlCol="0">
            <a:spAutoFit/>
          </a:bodyPr>
          <a:lstStyle/>
          <a:p>
            <a:pPr marL="342900" marR="0" lvl="0" indent="-342900" algn="l" defTabSz="1218565" rtl="0" eaLnBrk="0" fontAlgn="base" latinLnBrk="0" hangingPunct="0">
              <a:lnSpc>
                <a:spcPct val="180000"/>
              </a:lnSpc>
              <a:spcBef>
                <a:spcPct val="0"/>
              </a:spcBef>
              <a:spcAft>
                <a:spcPct val="0"/>
              </a:spcAft>
              <a:buClrTx/>
              <a:buSzTx/>
              <a:buFont typeface="Arial" panose="020B0604020202020204" pitchFamily="34" charset="0"/>
              <a:buChar char="•"/>
              <a:tabLst/>
              <a:defRPr/>
            </a:pPr>
            <a:r>
              <a:rPr kumimoji="0" lang="zh-CN" altLang="en-US" sz="24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“大自然的语言”在文中指什么？</a:t>
            </a:r>
          </a:p>
        </p:txBody>
      </p:sp>
      <p:grpSp>
        <p:nvGrpSpPr>
          <p:cNvPr id="4" name="组合 3">
            <a:extLst>
              <a:ext uri="{FF2B5EF4-FFF2-40B4-BE49-F238E27FC236}">
                <a16:creationId xmlns:a16="http://schemas.microsoft.com/office/drawing/2014/main" id="{40F0332A-3FAD-1E74-759A-9F3C915949DB}"/>
              </a:ext>
            </a:extLst>
          </p:cNvPr>
          <p:cNvGrpSpPr/>
          <p:nvPr/>
        </p:nvGrpSpPr>
        <p:grpSpPr>
          <a:xfrm>
            <a:off x="2695988" y="2082192"/>
            <a:ext cx="6800023" cy="738469"/>
            <a:chOff x="1219200" y="2091998"/>
            <a:chExt cx="6800023" cy="738469"/>
          </a:xfrm>
        </p:grpSpPr>
        <p:sp>
          <p:nvSpPr>
            <p:cNvPr id="5" name="矩形 4">
              <a:extLst>
                <a:ext uri="{FF2B5EF4-FFF2-40B4-BE49-F238E27FC236}">
                  <a16:creationId xmlns:a16="http://schemas.microsoft.com/office/drawing/2014/main" id="{CBD12BB1-4EAC-E1B6-1D71-DA9D4BF490A4}"/>
                </a:ext>
              </a:extLst>
            </p:cNvPr>
            <p:cNvSpPr/>
            <p:nvPr/>
          </p:nvSpPr>
          <p:spPr>
            <a:xfrm>
              <a:off x="1219200" y="2091998"/>
              <a:ext cx="6800022" cy="738469"/>
            </a:xfrm>
            <a:prstGeom prst="rect">
              <a:avLst/>
            </a:prstGeom>
            <a:solidFill>
              <a:srgbClr val="F2FCFB"/>
            </a:solidFill>
            <a:ln>
              <a:solidFill>
                <a:srgbClr val="22BC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37E5B87-5E85-64D0-3595-09ED8E90E0ED}"/>
                </a:ext>
              </a:extLst>
            </p:cNvPr>
            <p:cNvSpPr txBox="1"/>
            <p:nvPr/>
          </p:nvSpPr>
          <p:spPr>
            <a:xfrm>
              <a:off x="1402819" y="2136310"/>
              <a:ext cx="6616404" cy="580415"/>
            </a:xfrm>
            <a:prstGeom prst="rect">
              <a:avLst/>
            </a:prstGeom>
            <a:noFill/>
          </p:spPr>
          <p:txBody>
            <a:bodyPr wrap="square">
              <a:spAutoFit/>
            </a:bodyPr>
            <a:lstStyle/>
            <a:p>
              <a:pPr algn="just">
                <a:lnSpc>
                  <a:spcPct val="150000"/>
                </a:lnSpc>
              </a:pPr>
              <a:r>
                <a:rPr lang="zh-CN" altLang="en-US" sz="2400" b="1" dirty="0">
                  <a:solidFill>
                    <a:srgbClr val="109290"/>
                  </a:solidFill>
                </a:rPr>
                <a:t>“大自然的语言” 指的是“物候现象” 。</a:t>
              </a:r>
            </a:p>
          </p:txBody>
        </p:sp>
      </p:grpSp>
      <p:grpSp>
        <p:nvGrpSpPr>
          <p:cNvPr id="11" name="组合 10">
            <a:extLst>
              <a:ext uri="{FF2B5EF4-FFF2-40B4-BE49-F238E27FC236}">
                <a16:creationId xmlns:a16="http://schemas.microsoft.com/office/drawing/2014/main" id="{E6127BEE-0C8B-CCBC-1027-488915B9D9AD}"/>
              </a:ext>
            </a:extLst>
          </p:cNvPr>
          <p:cNvGrpSpPr/>
          <p:nvPr/>
        </p:nvGrpSpPr>
        <p:grpSpPr>
          <a:xfrm>
            <a:off x="906575" y="3525827"/>
            <a:ext cx="10378851" cy="2077309"/>
            <a:chOff x="1397147" y="3429000"/>
            <a:chExt cx="8566150" cy="1714500"/>
          </a:xfrm>
        </p:grpSpPr>
        <p:pic>
          <p:nvPicPr>
            <p:cNvPr id="7" name="Picture 5" descr="C:\Documents and Settings\Administrator\桌面\图片1.jpg">
              <a:extLst>
                <a:ext uri="{FF2B5EF4-FFF2-40B4-BE49-F238E27FC236}">
                  <a16:creationId xmlns:a16="http://schemas.microsoft.com/office/drawing/2014/main" id="{EE89704C-4F95-9149-8C17-205242C2CA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147" y="3433763"/>
              <a:ext cx="1878013" cy="1681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Documents and Settings\Administrator\桌面\图片2.jpg">
              <a:extLst>
                <a:ext uri="{FF2B5EF4-FFF2-40B4-BE49-F238E27FC236}">
                  <a16:creationId xmlns:a16="http://schemas.microsoft.com/office/drawing/2014/main" id="{7A6AC023-F266-C68B-DE38-67DCAFF88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397" y="3429000"/>
              <a:ext cx="1941513" cy="171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img.taopic.com/uploads/allimg/130517/305743-13051G31H823.jpg">
              <a:extLst>
                <a:ext uri="{FF2B5EF4-FFF2-40B4-BE49-F238E27FC236}">
                  <a16:creationId xmlns:a16="http://schemas.microsoft.com/office/drawing/2014/main" id="{3E68090E-BF4E-8D5D-0559-636E0A198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085" y="3429000"/>
              <a:ext cx="2143125" cy="171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blogfile.ifeng.com/uploadfiles/blog_attachment/1409/83/1471283_14102717308142.jpg">
              <a:extLst>
                <a:ext uri="{FF2B5EF4-FFF2-40B4-BE49-F238E27FC236}">
                  <a16:creationId xmlns:a16="http://schemas.microsoft.com/office/drawing/2014/main" id="{CA76CD07-C9F9-805B-9302-FF79E13FD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8600"/>
            <a:stretch>
              <a:fillRect/>
            </a:stretch>
          </p:blipFill>
          <p:spPr bwMode="auto">
            <a:xfrm>
              <a:off x="7755085" y="3429000"/>
              <a:ext cx="2208212" cy="171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059942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600"/>
                                        <p:tgtEl>
                                          <p:spTgt spid="11"/>
                                        </p:tgtEl>
                                      </p:cBhvr>
                                    </p:animEffect>
                                    <p:anim calcmode="lin" valueType="num">
                                      <p:cBhvr>
                                        <p:cTn id="12" dur="600" fill="hold"/>
                                        <p:tgtEl>
                                          <p:spTgt spid="11"/>
                                        </p:tgtEl>
                                        <p:attrNameLst>
                                          <p:attrName>ppt_x</p:attrName>
                                        </p:attrNameLst>
                                      </p:cBhvr>
                                      <p:tavLst>
                                        <p:tav tm="0">
                                          <p:val>
                                            <p:strVal val="#ppt_x"/>
                                          </p:val>
                                        </p:tav>
                                        <p:tav tm="100000">
                                          <p:val>
                                            <p:strVal val="#ppt_x"/>
                                          </p:val>
                                        </p:tav>
                                      </p:tavLst>
                                    </p:anim>
                                    <p:anim calcmode="lin" valueType="num">
                                      <p:cBhvr>
                                        <p:cTn id="1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ADDREMOVEWATERMARK" val="RPZPtsIC"/>
</p:tagLst>
</file>

<file path=ppt/tags/tag2.xml><?xml version="1.0" encoding="utf-8"?>
<p:tagLst xmlns:a="http://schemas.openxmlformats.org/drawingml/2006/main" xmlns:r="http://schemas.openxmlformats.org/officeDocument/2006/relationships" xmlns:p="http://schemas.openxmlformats.org/presentationml/2006/main">
  <p:tag name="PA" val="v5.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52192ed-d8f1-4035-898c-31bcbab9f60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TotalTime>
  <Words>1545</Words>
  <Application>Microsoft Office PowerPoint</Application>
  <PresentationFormat>宽屏</PresentationFormat>
  <Paragraphs>171</Paragraphs>
  <Slides>22</Slides>
  <Notes>22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Arial</vt:lpstr>
      <vt:lpstr>等线</vt:lpstr>
      <vt:lpstr>江西拙楷</vt:lpstr>
      <vt:lpstr>楷体</vt:lpstr>
      <vt:lpstr>微软雅黑</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潘彦馨</dc:creator>
  <cp:lastModifiedBy>彦馨 潘</cp:lastModifiedBy>
  <cp:revision>42</cp:revision>
  <dcterms:created xsi:type="dcterms:W3CDTF">2022-01-12T08:36:00Z</dcterms:created>
  <dcterms:modified xsi:type="dcterms:W3CDTF">2025-03-03T06:50:21Z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6B5924AB6B314D1196DB75F9B98C6DA4</vt:lpwstr>
  </property>
  <property fmtid="{D5CDD505-2E9C-101B-9397-08002B2CF9AE}" pid="3" name="KSOProductBuildVer">
    <vt:lpwstr>2052-11.1.0.11691</vt:lpwstr>
  </property>
</Properties>
</file>