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37"/>
  </p:notesMasterIdLst>
  <p:handoutMasterIdLst>
    <p:handoutMasterId r:id="rId38"/>
  </p:handoutMasterIdLst>
  <p:sldIdLst>
    <p:sldId id="726" r:id="rId3"/>
    <p:sldId id="410" r:id="rId4"/>
    <p:sldId id="426" r:id="rId5"/>
    <p:sldId id="412" r:id="rId6"/>
    <p:sldId id="432" r:id="rId7"/>
    <p:sldId id="427" r:id="rId8"/>
    <p:sldId id="428" r:id="rId9"/>
    <p:sldId id="438" r:id="rId10"/>
    <p:sldId id="431" r:id="rId11"/>
    <p:sldId id="433" r:id="rId12"/>
    <p:sldId id="444" r:id="rId13"/>
    <p:sldId id="434" r:id="rId14"/>
    <p:sldId id="435" r:id="rId15"/>
    <p:sldId id="429" r:id="rId16"/>
    <p:sldId id="436" r:id="rId17"/>
    <p:sldId id="437" r:id="rId18"/>
    <p:sldId id="422" r:id="rId19"/>
    <p:sldId id="417" r:id="rId20"/>
    <p:sldId id="439" r:id="rId21"/>
    <p:sldId id="440" r:id="rId22"/>
    <p:sldId id="441" r:id="rId23"/>
    <p:sldId id="421" r:id="rId24"/>
    <p:sldId id="442" r:id="rId25"/>
    <p:sldId id="443" r:id="rId26"/>
    <p:sldId id="445" r:id="rId27"/>
    <p:sldId id="447" r:id="rId28"/>
    <p:sldId id="446" r:id="rId29"/>
    <p:sldId id="448" r:id="rId30"/>
    <p:sldId id="449" r:id="rId31"/>
    <p:sldId id="418" r:id="rId32"/>
    <p:sldId id="450" r:id="rId33"/>
    <p:sldId id="425" r:id="rId34"/>
    <p:sldId id="727" r:id="rId35"/>
    <p:sldId id="728" r:id="rId3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CC00"/>
    <a:srgbClr val="FF00FF"/>
    <a:srgbClr val="00FF00"/>
    <a:srgbClr val="00FFFF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531" autoAdjust="0"/>
  </p:normalViewPr>
  <p:slideViewPr>
    <p:cSldViewPr>
      <p:cViewPr varScale="1">
        <p:scale>
          <a:sx n="140" d="100"/>
          <a:sy n="140" d="100"/>
        </p:scale>
        <p:origin x="7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8357B2-684B-42BF-B0D0-65F8AC8D7C09}" type="datetimeFigureOut">
              <a:rPr lang="zh-CN" altLang="en-US"/>
              <a:pPr>
                <a:defRPr/>
              </a:pPr>
              <a:t>2024/9/19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C790E86-B05A-4984-8EF1-C778FD4EED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A8BA20-DDF2-4F1B-9AFA-848B532B0AE3}" type="datetimeFigureOut">
              <a:rPr lang="zh-CN" altLang="en-US"/>
              <a:pPr>
                <a:defRPr/>
              </a:pPr>
              <a:t>2024/9/19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7A5422E-CF3F-469F-87B3-F8F03D24F6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状元成才路</a:t>
            </a: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状元成才路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状元成才路</a:t>
            </a:r>
          </a:p>
        </p:txBody>
      </p:sp>
    </p:spTree>
    <p:extLst>
      <p:ext uri="{BB962C8B-B14F-4D97-AF65-F5344CB8AC3E}">
        <p14:creationId xmlns:p14="http://schemas.microsoft.com/office/powerpoint/2010/main" val="330247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状元成才路</a:t>
            </a:r>
          </a:p>
        </p:txBody>
      </p:sp>
    </p:spTree>
    <p:extLst>
      <p:ext uri="{BB962C8B-B14F-4D97-AF65-F5344CB8AC3E}">
        <p14:creationId xmlns:p14="http://schemas.microsoft.com/office/powerpoint/2010/main" val="277868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4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73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07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39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3C0234-3110-4C46-B38F-C6291A6A2B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7494"/>
            <a:ext cx="757732" cy="6655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20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2"/>
          <p:cNvSpPr txBox="1">
            <a:spLocks noChangeArrowheads="1"/>
          </p:cNvSpPr>
          <p:nvPr/>
        </p:nvSpPr>
        <p:spPr bwMode="auto">
          <a:xfrm>
            <a:off x="1087438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统编版六年级下册</a:t>
            </a:r>
            <a:endParaRPr lang="en-US" altLang="zh-CN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语文慕课堂</a:t>
            </a:r>
            <a:endParaRPr lang="en-US" altLang="zh-CN" sz="60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3143250" y="3786188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主讲：晴天老师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 bwMode="auto">
          <a:xfrm>
            <a:off x="468313" y="1058863"/>
            <a:ext cx="6624637" cy="1728787"/>
          </a:xfrm>
          <a:prstGeom prst="wedgeRoundRectCallout">
            <a:avLst/>
          </a:prstGeom>
          <a:solidFill>
            <a:srgbClr val="CCCC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39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pic>
        <p:nvPicPr>
          <p:cNvPr id="512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8863"/>
            <a:ext cx="1587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本框 11"/>
          <p:cNvSpPr txBox="1">
            <a:spLocks noChangeArrowheads="1"/>
          </p:cNvSpPr>
          <p:nvPr/>
        </p:nvSpPr>
        <p:spPr bwMode="auto">
          <a:xfrm>
            <a:off x="323850" y="268288"/>
            <a:ext cx="21637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79B5D6"/>
                </a:solidFill>
                <a:latin typeface="楷体" panose="02010609060101010101" pitchFamily="49" charset="-122"/>
              </a:rPr>
              <a:t>自读要求</a:t>
            </a:r>
            <a:endParaRPr lang="en-US" altLang="zh-CN" sz="3200" b="1">
              <a:solidFill>
                <a:srgbClr val="79B5D6"/>
              </a:solidFill>
              <a:latin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1131888"/>
            <a:ext cx="63357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2800" b="1">
                <a:latin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</a:rPr>
              <a:t>2</a:t>
            </a:r>
            <a:r>
              <a:rPr lang="zh-CN" altLang="zh-CN" sz="2800" b="1">
                <a:latin typeface="楷体" panose="02010609060101010101" pitchFamily="49" charset="-122"/>
              </a:rPr>
              <a:t>）借助旁批，说说“我”对学习语文的情感和态度发生了怎样的变化，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</a:rPr>
              <a:t>课文是怎样表达的。</a:t>
            </a:r>
          </a:p>
          <a:p>
            <a:pPr eaLnBrk="1" hangingPunct="1">
              <a:lnSpc>
                <a:spcPct val="120000"/>
              </a:lnSpc>
            </a:pP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323850" y="1131888"/>
            <a:ext cx="7848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参考答案：</a:t>
            </a:r>
            <a:r>
              <a:rPr lang="zh-CN" altLang="zh-CN" sz="2800" b="1">
                <a:latin typeface="楷体" panose="02010609060101010101" pitchFamily="49" charset="-122"/>
              </a:rPr>
              <a:t>作者先利用几个具体事例来表达“我”对中文的情感变化，同时借助真实的内心独白让情感表达更加强烈。表达了自己对中文的喜爱和自修中文的决心。</a:t>
            </a:r>
          </a:p>
          <a:p>
            <a:pPr eaLnBrk="1" hangingPunct="1">
              <a:lnSpc>
                <a:spcPct val="120000"/>
              </a:lnSpc>
            </a:pPr>
            <a:endParaRPr lang="zh-CN" altLang="en-US" sz="2800" b="1">
              <a:latin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23850" y="606425"/>
            <a:ext cx="7127875" cy="4057650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39750" y="720725"/>
            <a:ext cx="684053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4 </a:t>
            </a:r>
            <a:r>
              <a:rPr lang="zh-CN" altLang="en-US" sz="2000" b="1">
                <a:latin typeface="楷体" panose="02010609060101010101" pitchFamily="49" charset="-122"/>
              </a:rPr>
              <a:t>爸爸说：“我正为这件事操心。那边华侨很少，没有为华侨办的学校。到了那边，你就要学习西班牙文。我担心你会渐渐忘记了中文。”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5 </a:t>
            </a:r>
            <a:r>
              <a:rPr lang="zh-CN" altLang="en-US" sz="2000" b="1">
                <a:latin typeface="楷体" panose="02010609060101010101" pitchFamily="49" charset="-122"/>
              </a:rPr>
              <a:t>我听后吓了一跳。我拿起一张报纸，单是大字标题就有不少字不认识，不要说报纸的内文了。我现在念五年级，可是因为我过去不喜欢语文课，实在学得不好，实际上大约只有三四年级的程度。我张皇地拿出语文书，急急温习今天教过的课文，觉得课文内容饶有趣味。我又拿出纸，用笔反复写新学的生字。我一想起自己顶多还有一个月学习中文的时间，心里就难过，真希望把整本语文书一下子全学会。</a:t>
            </a:r>
            <a:endParaRPr lang="en-US" altLang="zh-CN" sz="2000" b="1">
              <a:latin typeface="楷体" panose="02010609060101010101" pitchFamily="49" charset="-122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597775" y="1212850"/>
            <a:ext cx="15113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</a:rPr>
              <a:t>    用几个具体事例写出了“我”对语文课的情感变化，读起来非常真实自然。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516688" y="1441450"/>
            <a:ext cx="504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08175" y="4371975"/>
            <a:ext cx="504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451725" y="915988"/>
            <a:ext cx="1584325" cy="3024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7"/>
          <p:cNvSpPr txBox="1">
            <a:spLocks noChangeArrowheads="1"/>
          </p:cNvSpPr>
          <p:nvPr/>
        </p:nvSpPr>
        <p:spPr bwMode="auto">
          <a:xfrm>
            <a:off x="827088" y="1563688"/>
            <a:ext cx="54737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50825" y="844550"/>
            <a:ext cx="6985000" cy="3214688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468313" y="1060450"/>
            <a:ext cx="65516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13 </a:t>
            </a:r>
            <a:r>
              <a:rPr lang="zh-CN" altLang="en-US" sz="2000" b="1">
                <a:latin typeface="楷体" panose="02010609060101010101" pitchFamily="49" charset="-122"/>
              </a:rPr>
              <a:t>我接过这套书，心里非常难过。下课后，同学们都围上来，有人送我一本字典，有人送我一本故事书。他们的热情，使我热泪盈眶。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14 </a:t>
            </a:r>
            <a:r>
              <a:rPr lang="zh-CN" altLang="en-US" sz="2000" b="1">
                <a:latin typeface="楷体" panose="02010609060101010101" pitchFamily="49" charset="-122"/>
              </a:rPr>
              <a:t>别了，我亲爱的老师，我亲爱的同学。我一定不会忘记中文，我会把我的默书簿一生一世留在身边，常常翻阅。我会激励自己把中文自修好，像这本默书簿的成绩那样。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</a:t>
            </a:r>
            <a:endParaRPr lang="zh-CN" altLang="en-US" sz="2000" b="1">
              <a:latin typeface="楷体" panose="02010609060101010101" pitchFamily="49" charset="-122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308850" y="1203325"/>
            <a:ext cx="1727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</a:rPr>
              <a:t>    写告别语文课，可能有很多事情可写，这里选择了老师和同学留言、送书的事，把气氛与心情突显出来。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403350" y="3292475"/>
            <a:ext cx="30972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7235825" y="915988"/>
            <a:ext cx="1800225" cy="3455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23850" y="411163"/>
            <a:ext cx="7416800" cy="4537075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39750" y="411163"/>
            <a:ext cx="7056438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6 </a:t>
            </a:r>
            <a:r>
              <a:rPr lang="zh-CN" altLang="en-US" sz="2000" b="1">
                <a:latin typeface="楷体" panose="02010609060101010101" pitchFamily="49" charset="-122"/>
              </a:rPr>
              <a:t>我一连两次默书都得了八十分，张先生每次都鼓励我；最近一次默书，我居然一个字也没有错，得到一百分！语文课上，张先生拿出我的默书簿，翻开第一页给大家看，然后又翻到最后一页，高高举起让同学们看。张先生说：“陈小允是我们学习的好榜样。你们看，他学期开始默书总不合格，现在却得了一百分！</a:t>
            </a:r>
            <a:r>
              <a:rPr lang="en-US" altLang="zh-CN" sz="2000" b="1">
                <a:latin typeface="楷体" panose="02010609060101010101" pitchFamily="49" charset="-122"/>
              </a:rPr>
              <a:t>”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7 </a:t>
            </a:r>
            <a:r>
              <a:rPr lang="zh-CN" altLang="en-US" sz="2000" b="1">
                <a:latin typeface="楷体" panose="02010609060101010101" pitchFamily="49" charset="-122"/>
              </a:rPr>
              <a:t>有谁知道我心里的痛！唉，语文课，在我深深喜欢上你的时候，我就要离开你了，我将要学习另一种完全不同的语言了，想到这里，我噙着泪。坐在我旁边的叶志聪看见，大惊说：“张先生，陈小允哭啦！</a:t>
            </a:r>
            <a:r>
              <a:rPr lang="en-US" altLang="zh-CN" sz="2000" b="1">
                <a:latin typeface="楷体" panose="02010609060101010101" pitchFamily="49" charset="-122"/>
              </a:rPr>
              <a:t>”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8 </a:t>
            </a:r>
            <a:r>
              <a:rPr lang="zh-CN" altLang="en-US" sz="2000" b="1">
                <a:latin typeface="楷体" panose="02010609060101010101" pitchFamily="49" charset="-122"/>
              </a:rPr>
              <a:t>同学们都奇怪地注视着我。张先生走到我身旁，亲切地抚着我的头，说：“小允，是为你的进步而哭吗？</a:t>
            </a:r>
            <a:r>
              <a:rPr lang="en-US" altLang="zh-CN" sz="2000" b="1">
                <a:latin typeface="楷体" panose="02010609060101010101" pitchFamily="49" charset="-122"/>
              </a:rPr>
              <a:t>”</a:t>
            </a:r>
            <a:endParaRPr lang="zh-CN" altLang="zh-CN" sz="2000" b="1">
              <a:latin typeface="楷体" panose="02010609060101010101" pitchFamily="49" charset="-122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740650" y="2284413"/>
            <a:ext cx="13319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</a:rPr>
              <a:t>    这段独白更加直接而强烈地表达了心情。</a:t>
            </a:r>
          </a:p>
        </p:txBody>
      </p:sp>
      <p:sp>
        <p:nvSpPr>
          <p:cNvPr id="6" name="椭圆 5"/>
          <p:cNvSpPr/>
          <p:nvPr/>
        </p:nvSpPr>
        <p:spPr>
          <a:xfrm>
            <a:off x="7667625" y="2066925"/>
            <a:ext cx="1225550" cy="2233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23850" y="411163"/>
            <a:ext cx="7416800" cy="4537075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539750" y="411163"/>
            <a:ext cx="7056438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6 </a:t>
            </a:r>
            <a:r>
              <a:rPr lang="zh-CN" altLang="en-US" sz="2000" b="1">
                <a:latin typeface="楷体" panose="02010609060101010101" pitchFamily="49" charset="-122"/>
              </a:rPr>
              <a:t>我一连两次默书都得了八十分，张先生每次都鼓励我；最近一次默书，我居然一个字也没有错，得到一百分！语文课上，张先生拿出我的默书簿，翻开第一页给大家看，然后又翻到最后一页，高高举起让同学们看。张先生说：“陈小允是我们学习的好榜样。你们看，他学期开始默书总不合格，现在却得了一百分！</a:t>
            </a:r>
            <a:r>
              <a:rPr lang="en-US" altLang="zh-CN" sz="2000" b="1">
                <a:latin typeface="楷体" panose="02010609060101010101" pitchFamily="49" charset="-122"/>
              </a:rPr>
              <a:t>”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7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有谁知道我心里的痛！唉，语文课，在我深深喜欢上你的时候，我就要离开你了，我将要学习另一种完全不同的语言了，想到这里，我噙着泪。</a:t>
            </a:r>
            <a:r>
              <a:rPr lang="zh-CN" altLang="en-US" sz="2000" b="1">
                <a:latin typeface="楷体" panose="02010609060101010101" pitchFamily="49" charset="-122"/>
              </a:rPr>
              <a:t>坐在我旁边的叶志聪看见，大惊说：“张先生，陈小允哭啦！</a:t>
            </a:r>
            <a:r>
              <a:rPr lang="en-US" altLang="zh-CN" sz="2000" b="1">
                <a:latin typeface="楷体" panose="02010609060101010101" pitchFamily="49" charset="-122"/>
              </a:rPr>
              <a:t>”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8 </a:t>
            </a:r>
            <a:r>
              <a:rPr lang="zh-CN" altLang="en-US" sz="2000" b="1">
                <a:latin typeface="楷体" panose="02010609060101010101" pitchFamily="49" charset="-122"/>
              </a:rPr>
              <a:t>同学们都奇怪地注视着我。张先生走到我身旁，亲切地抚着我的头，说：“小允，是为你的进步而哭吗？</a:t>
            </a:r>
            <a:r>
              <a:rPr lang="en-US" altLang="zh-CN" sz="2000" b="1">
                <a:latin typeface="楷体" panose="02010609060101010101" pitchFamily="49" charset="-122"/>
              </a:rPr>
              <a:t>”</a:t>
            </a:r>
            <a:endParaRPr lang="zh-CN" altLang="zh-CN" sz="2000" b="1">
              <a:latin typeface="楷体" panose="02010609060101010101" pitchFamily="49" charset="-122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740650" y="2284413"/>
            <a:ext cx="13319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</a:rPr>
              <a:t>    这段独白更加直接而强烈地表达了心情。</a:t>
            </a:r>
          </a:p>
        </p:txBody>
      </p:sp>
      <p:sp>
        <p:nvSpPr>
          <p:cNvPr id="6" name="椭圆 5"/>
          <p:cNvSpPr/>
          <p:nvPr/>
        </p:nvSpPr>
        <p:spPr>
          <a:xfrm>
            <a:off x="7667625" y="2066925"/>
            <a:ext cx="1225550" cy="2233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50825" y="844550"/>
            <a:ext cx="6985000" cy="3214688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468313" y="1060450"/>
            <a:ext cx="65516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13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我接过这套书，心里非常难过。</a:t>
            </a:r>
            <a:r>
              <a:rPr lang="zh-CN" altLang="en-US" sz="2000" b="1">
                <a:latin typeface="楷体" panose="02010609060101010101" pitchFamily="49" charset="-122"/>
              </a:rPr>
              <a:t>下课后，同学们都围上来，有人送我一本字典，有人送我一本故事书。他们的热情，使我热泪盈眶。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14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别了，我亲爱的老师，我亲爱的同学。我一定不会忘记中文，我会把我的默书簿一生一世留在身边，常常翻阅。我会激励自己把中文自修好，像这本默书簿的成绩那样。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</a:t>
            </a:r>
            <a:endParaRPr lang="zh-CN" altLang="en-US" sz="2000" b="1">
              <a:latin typeface="楷体" panose="02010609060101010101" pitchFamily="49" charset="-122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308850" y="1203325"/>
            <a:ext cx="1727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</a:rPr>
              <a:t>    写告别语文课，可能有很多事情可写，这里选择了老师和同学留言、送书的事，把气氛与心情突显出来。</a:t>
            </a:r>
          </a:p>
        </p:txBody>
      </p:sp>
      <p:sp>
        <p:nvSpPr>
          <p:cNvPr id="7" name="椭圆 6"/>
          <p:cNvSpPr/>
          <p:nvPr/>
        </p:nvSpPr>
        <p:spPr>
          <a:xfrm>
            <a:off x="7235825" y="915988"/>
            <a:ext cx="1800225" cy="3455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新月形 4"/>
          <p:cNvSpPr/>
          <p:nvPr/>
        </p:nvSpPr>
        <p:spPr>
          <a:xfrm>
            <a:off x="815975" y="915988"/>
            <a:ext cx="355600" cy="3600450"/>
          </a:xfrm>
          <a:prstGeom prst="moon">
            <a:avLst>
              <a:gd name="adj" fmla="val 29412"/>
            </a:avLst>
          </a:prstGeom>
          <a:solidFill>
            <a:srgbClr val="FFC91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050925" y="1284288"/>
            <a:ext cx="50117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以前</a:t>
            </a:r>
            <a:r>
              <a:rPr lang="en-US" altLang="zh-CN" sz="3200" b="1">
                <a:latin typeface="楷体" panose="02010609060101010101" pitchFamily="49" charset="-122"/>
              </a:rPr>
              <a:t>——</a:t>
            </a:r>
            <a:r>
              <a:rPr lang="zh-CN" altLang="en-US" sz="3200" b="1">
                <a:latin typeface="楷体" panose="02010609060101010101" pitchFamily="49" charset="-122"/>
              </a:rPr>
              <a:t>懒洋洋提不起劲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42988" y="1906588"/>
            <a:ext cx="72009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得知要移民</a:t>
            </a:r>
            <a:r>
              <a:rPr lang="en-US" altLang="zh-CN" sz="3200" b="1">
                <a:latin typeface="楷体" panose="02010609060101010101" pitchFamily="49" charset="-122"/>
              </a:rPr>
              <a:t>——</a:t>
            </a:r>
            <a:r>
              <a:rPr lang="zh-CN" altLang="en-US" sz="3200" b="1">
                <a:latin typeface="楷体" panose="02010609060101010101" pitchFamily="49" charset="-122"/>
              </a:rPr>
              <a:t>担心没机会学习中文</a:t>
            </a:r>
          </a:p>
        </p:txBody>
      </p:sp>
      <p:sp>
        <p:nvSpPr>
          <p:cNvPr id="9" name="新月形 8"/>
          <p:cNvSpPr/>
          <p:nvPr/>
        </p:nvSpPr>
        <p:spPr>
          <a:xfrm rot="10800000">
            <a:off x="7346950" y="915988"/>
            <a:ext cx="376238" cy="3600450"/>
          </a:xfrm>
          <a:prstGeom prst="moon">
            <a:avLst>
              <a:gd name="adj" fmla="val 29412"/>
            </a:avLst>
          </a:prstGeom>
          <a:solidFill>
            <a:srgbClr val="FFC91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1600" y="1347788"/>
            <a:ext cx="77628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别了，语文课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93775" y="2590800"/>
            <a:ext cx="595153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转变</a:t>
            </a:r>
            <a:r>
              <a:rPr lang="en-US" altLang="zh-CN" sz="3200" b="1">
                <a:latin typeface="楷体" panose="02010609060101010101" pitchFamily="49" charset="-122"/>
              </a:rPr>
              <a:t>——</a:t>
            </a:r>
            <a:r>
              <a:rPr lang="zh-CN" altLang="en-US" sz="3200" b="1">
                <a:latin typeface="楷体" panose="02010609060101010101" pitchFamily="49" charset="-122"/>
              </a:rPr>
              <a:t>认真听课，喜欢上语文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93775" y="3248025"/>
            <a:ext cx="6378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最后一堂语文课</a:t>
            </a:r>
            <a:r>
              <a:rPr lang="en-US" altLang="zh-CN" sz="3200" b="1">
                <a:latin typeface="楷体" panose="02010609060101010101" pitchFamily="49" charset="-122"/>
              </a:rPr>
              <a:t>——</a:t>
            </a:r>
            <a:r>
              <a:rPr lang="zh-CN" altLang="en-US" sz="3200" b="1">
                <a:latin typeface="楷体" panose="02010609060101010101" pitchFamily="49" charset="-122"/>
              </a:rPr>
              <a:t>热泪盈眶、</a:t>
            </a:r>
            <a:endParaRPr lang="en-US" altLang="zh-CN" sz="32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楷体" panose="02010609060101010101" pitchFamily="49" charset="-122"/>
              </a:rPr>
              <a:t>                  </a:t>
            </a:r>
            <a:r>
              <a:rPr lang="zh-CN" altLang="en-US" sz="3200" b="1">
                <a:latin typeface="楷体" panose="02010609060101010101" pitchFamily="49" charset="-122"/>
              </a:rPr>
              <a:t>激励学好中文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664450" y="1879600"/>
            <a:ext cx="13668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热爱祖国</a:t>
            </a:r>
            <a:endParaRPr lang="en-US" altLang="zh-CN" sz="3200" b="1">
              <a:solidFill>
                <a:srgbClr val="0000FF"/>
              </a:solidFill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热爱母语</a:t>
            </a:r>
            <a:endParaRPr lang="en-US" altLang="zh-CN" sz="3200" b="1">
              <a:solidFill>
                <a:srgbClr val="0000FF"/>
              </a:solidFill>
              <a:latin typeface="楷体" panose="02010609060101010101" pitchFamily="49" charset="-122"/>
            </a:endParaRPr>
          </a:p>
        </p:txBody>
      </p:sp>
      <p:sp>
        <p:nvSpPr>
          <p:cNvPr id="21514" name="矩形 28"/>
          <p:cNvSpPr>
            <a:spLocks noChangeArrowheads="1"/>
          </p:cNvSpPr>
          <p:nvPr/>
        </p:nvSpPr>
        <p:spPr bwMode="auto">
          <a:xfrm>
            <a:off x="179388" y="74613"/>
            <a:ext cx="22447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❋结构导图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7" grpId="0"/>
      <p:bldP spid="21" grpId="0"/>
      <p:bldP spid="2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4"/>
          <p:cNvSpPr>
            <a:spLocks noChangeArrowheads="1"/>
          </p:cNvSpPr>
          <p:nvPr/>
        </p:nvSpPr>
        <p:spPr bwMode="auto">
          <a:xfrm>
            <a:off x="755650" y="987425"/>
            <a:ext cx="79200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阳光的两种用法（例文见教材）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51670"/>
            <a:ext cx="4547941" cy="269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 bwMode="auto">
          <a:xfrm>
            <a:off x="468313" y="1058863"/>
            <a:ext cx="6624637" cy="3097212"/>
          </a:xfrm>
          <a:prstGeom prst="wedgeRoundRectCallout">
            <a:avLst/>
          </a:prstGeom>
          <a:solidFill>
            <a:srgbClr val="CCCC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pic>
        <p:nvPicPr>
          <p:cNvPr id="512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8863"/>
            <a:ext cx="1587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11"/>
          <p:cNvSpPr txBox="1">
            <a:spLocks noChangeArrowheads="1"/>
          </p:cNvSpPr>
          <p:nvPr/>
        </p:nvSpPr>
        <p:spPr bwMode="auto">
          <a:xfrm>
            <a:off x="323850" y="268288"/>
            <a:ext cx="21637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79B5D6"/>
                </a:solidFill>
                <a:latin typeface="楷体" panose="02010609060101010101" pitchFamily="49" charset="-122"/>
              </a:rPr>
              <a:t>自读要求</a:t>
            </a:r>
            <a:endParaRPr lang="en-US" altLang="zh-CN" sz="3200" b="1">
              <a:solidFill>
                <a:srgbClr val="79B5D6"/>
              </a:solidFill>
              <a:latin typeface="楷体" panose="02010609060101010101" pitchFamily="49" charset="-122"/>
            </a:endParaRP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827088" y="1276350"/>
            <a:ext cx="59055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</a:rPr>
              <a:t>）本文标题“阳光的两种用法”指的是哪两种用法？</a:t>
            </a:r>
          </a:p>
          <a:p>
            <a:pPr eaLnBrk="1" hangingPunct="1">
              <a:lnSpc>
                <a:spcPct val="120000"/>
              </a:lnSpc>
            </a:pPr>
            <a:endParaRPr lang="en-US" altLang="zh-CN" sz="2800" b="1">
              <a:latin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2500313"/>
            <a:ext cx="6265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</a:rPr>
              <a:t>）借助旁批，说说从两家人的生活中，你体会到了怎样的情感。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3348038" y="339725"/>
            <a:ext cx="2219325" cy="792163"/>
            <a:chOff x="3276600" y="469996"/>
            <a:chExt cx="2219325" cy="792162"/>
          </a:xfrm>
        </p:grpSpPr>
        <p:sp>
          <p:nvSpPr>
            <p:cNvPr id="3" name="椭圆 2"/>
            <p:cNvSpPr/>
            <p:nvPr/>
          </p:nvSpPr>
          <p:spPr>
            <a:xfrm>
              <a:off x="3276600" y="495396"/>
              <a:ext cx="2159000" cy="766762"/>
            </a:xfrm>
            <a:prstGeom prst="ellipse">
              <a:avLst/>
            </a:prstGeom>
            <a:solidFill>
              <a:srgbClr val="FFFFCC"/>
            </a:solidFill>
            <a:ln cmpd="dbl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50" name="TextBox 2"/>
            <p:cNvSpPr txBox="1">
              <a:spLocks noChangeArrowheads="1"/>
            </p:cNvSpPr>
            <p:nvPr/>
          </p:nvSpPr>
          <p:spPr bwMode="auto">
            <a:xfrm>
              <a:off x="3336925" y="469996"/>
              <a:ext cx="2159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3600" b="1">
                  <a:solidFill>
                    <a:srgbClr val="FF00FF"/>
                  </a:solidFill>
                  <a:latin typeface="宋体" panose="02010600030101010101" pitchFamily="2" charset="-122"/>
                </a:rPr>
                <a:t>习作例文</a:t>
              </a:r>
            </a:p>
          </p:txBody>
        </p:sp>
      </p:grp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971550" y="1276350"/>
            <a:ext cx="73294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别了，语文课（例文见教材）</a:t>
            </a:r>
          </a:p>
        </p:txBody>
      </p:sp>
      <p:pic>
        <p:nvPicPr>
          <p:cNvPr id="6148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881188"/>
            <a:ext cx="400685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684213" y="339725"/>
            <a:ext cx="2244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❋例文赏析</a:t>
            </a: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971550" y="1957388"/>
            <a:ext cx="7994650" cy="2257425"/>
            <a:chOff x="683568" y="1021861"/>
            <a:chExt cx="7993585" cy="2257313"/>
          </a:xfrm>
        </p:grpSpPr>
        <p:sp>
          <p:nvSpPr>
            <p:cNvPr id="24583" name="文本框 2"/>
            <p:cNvSpPr txBox="1">
              <a:spLocks noChangeArrowheads="1"/>
            </p:cNvSpPr>
            <p:nvPr/>
          </p:nvSpPr>
          <p:spPr bwMode="auto">
            <a:xfrm>
              <a:off x="683568" y="1635647"/>
              <a:ext cx="6840686" cy="164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>
                  <a:latin typeface="楷体" panose="02010609060101010101" pitchFamily="49" charset="-122"/>
                </a:rPr>
                <a:t> </a:t>
              </a:r>
              <a:r>
                <a:rPr lang="zh-CN" altLang="en-US" sz="2800" b="1">
                  <a:latin typeface="楷体" panose="02010609060101010101" pitchFamily="49" charset="-122"/>
                </a:rPr>
                <a:t>①冬天，母亲把老阳儿叠在被子里。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</a:rPr>
                <a:t> ②夏天，毕大妈把老阳儿煮在水里面。</a:t>
              </a:r>
            </a:p>
            <a:p>
              <a:pPr eaLnBrk="1" hangingPunct="1">
                <a:lnSpc>
                  <a:spcPct val="120000"/>
                </a:lnSpc>
              </a:pPr>
              <a:endParaRPr lang="zh-CN" altLang="en-US" sz="2800" b="1">
                <a:latin typeface="楷体" panose="02010609060101010101" pitchFamily="49" charset="-122"/>
              </a:endParaRPr>
            </a:p>
          </p:txBody>
        </p:sp>
        <p:pic>
          <p:nvPicPr>
            <p:cNvPr id="24584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191" y="1021861"/>
              <a:ext cx="1731962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258888" y="987425"/>
            <a:ext cx="5834062" cy="1296988"/>
            <a:chOff x="3923928" y="732876"/>
            <a:chExt cx="5976664" cy="1296144"/>
          </a:xfrm>
        </p:grpSpPr>
        <p:sp>
          <p:nvSpPr>
            <p:cNvPr id="6" name="圆角矩形标注 5"/>
            <p:cNvSpPr/>
            <p:nvPr/>
          </p:nvSpPr>
          <p:spPr bwMode="auto">
            <a:xfrm>
              <a:off x="3923928" y="732876"/>
              <a:ext cx="5976664" cy="1296144"/>
            </a:xfrm>
            <a:prstGeom prst="wedgeRoundRectCallout">
              <a:avLst/>
            </a:prstGeom>
            <a:solidFill>
              <a:srgbClr val="CCCCFF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2" name="文本框 7"/>
            <p:cNvSpPr txBox="1">
              <a:spLocks noChangeArrowheads="1"/>
            </p:cNvSpPr>
            <p:nvPr/>
          </p:nvSpPr>
          <p:spPr bwMode="auto">
            <a:xfrm>
              <a:off x="4067944" y="804884"/>
              <a:ext cx="5544616" cy="112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</a:rPr>
                <a:t>  本文标题“阳光的两种用法”指的是哪两种用法？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684213" y="339725"/>
            <a:ext cx="2244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❋例文赏析</a:t>
            </a: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258888" y="987425"/>
            <a:ext cx="6408737" cy="1646238"/>
            <a:chOff x="3923928" y="732876"/>
            <a:chExt cx="5976664" cy="1646982"/>
          </a:xfrm>
        </p:grpSpPr>
        <p:sp>
          <p:nvSpPr>
            <p:cNvPr id="6" name="圆角矩形标注 5"/>
            <p:cNvSpPr/>
            <p:nvPr/>
          </p:nvSpPr>
          <p:spPr bwMode="auto">
            <a:xfrm>
              <a:off x="3923928" y="732876"/>
              <a:ext cx="5976664" cy="1295985"/>
            </a:xfrm>
            <a:prstGeom prst="wedgeRoundRectCallout">
              <a:avLst/>
            </a:prstGeom>
            <a:solidFill>
              <a:srgbClr val="CCCCFF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605" name="文本框 7"/>
            <p:cNvSpPr txBox="1">
              <a:spLocks noChangeArrowheads="1"/>
            </p:cNvSpPr>
            <p:nvPr/>
          </p:nvSpPr>
          <p:spPr bwMode="auto">
            <a:xfrm>
              <a:off x="4067944" y="804884"/>
              <a:ext cx="5544616" cy="1574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</a:rPr>
                <a:t>借助旁批，朗读课文，说说从两家人的生活中，你体会到了怎样的情感。</a:t>
              </a:r>
            </a:p>
            <a:p>
              <a:pPr eaLnBrk="1" hangingPunct="1">
                <a:lnSpc>
                  <a:spcPct val="120000"/>
                </a:lnSpc>
              </a:pPr>
              <a:endParaRPr lang="zh-CN" altLang="en-US" sz="2800" b="1">
                <a:latin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647700" y="915988"/>
            <a:ext cx="78486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参考答案：</a:t>
            </a:r>
            <a:r>
              <a:rPr lang="zh-CN" altLang="en-US" sz="2800" b="1">
                <a:latin typeface="楷体" panose="02010609060101010101" pitchFamily="49" charset="-122"/>
              </a:rPr>
              <a:t>母亲和毕大妈这种“智慧和温暖的心”，尤其是“在艰苦日子里磨炼出的一点儿本事”，成为我们生命里不可或缺的阳光，让我们体会到母爱就像照亮和温暖我们生命的阳光，我们所有幸福和感恩都来源于这种充满爱的情感。表现了母爱的温暖与智慧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7"/>
          <p:cNvSpPr txBox="1">
            <a:spLocks noChangeArrowheads="1"/>
          </p:cNvSpPr>
          <p:nvPr/>
        </p:nvSpPr>
        <p:spPr bwMode="auto">
          <a:xfrm>
            <a:off x="827088" y="1789113"/>
            <a:ext cx="54737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68313" y="700088"/>
            <a:ext cx="7632700" cy="4103687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755650" y="781050"/>
            <a:ext cx="73453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楷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</a:rPr>
              <a:t>8 </a:t>
            </a:r>
            <a:r>
              <a:rPr lang="zh-CN" altLang="en-US" sz="2400" b="1">
                <a:latin typeface="楷体" panose="02010609060101010101" pitchFamily="49" charset="-122"/>
              </a:rPr>
              <a:t>真的，谁家都离不开柴米油盐酱醋茶，但是，谁家又能离得开老阳儿呢？如同清风朗月不用一文钱一样，老阳儿也不用花一分钱，对所有人都大方且一视同仁，而柴米油盐酱醋茶却样样都得花钱买才行。不过，如母亲和毕大妈这样将阳光派上如此用法的人家，也不多。这样的用法，需要一点儿智慧和温暖的心，更需要在艰苦日子里磨炼出的一点儿本事。阳光成了居家过日子的一把好手，陪伴着母亲和毕大妈一起，让那些庸常而艰辛的琐碎日子变得有滋有味。</a:t>
            </a: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827088" y="3409950"/>
            <a:ext cx="6840537" cy="447675"/>
            <a:chOff x="1474626" y="1022255"/>
            <a:chExt cx="6841920" cy="447731"/>
          </a:xfrm>
        </p:grpSpPr>
        <p:cxnSp>
          <p:nvCxnSpPr>
            <p:cNvPr id="11" name="直接连接符 10"/>
            <p:cNvCxnSpPr>
              <a:cxnSpLocks/>
            </p:cNvCxnSpPr>
            <p:nvPr/>
          </p:nvCxnSpPr>
          <p:spPr>
            <a:xfrm>
              <a:off x="2743294" y="1022255"/>
              <a:ext cx="557325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cxnSpLocks/>
            </p:cNvCxnSpPr>
            <p:nvPr/>
          </p:nvCxnSpPr>
          <p:spPr>
            <a:xfrm>
              <a:off x="1474626" y="1469986"/>
              <a:ext cx="559071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 bwMode="auto">
          <a:xfrm>
            <a:off x="900113" y="1127125"/>
            <a:ext cx="6624637" cy="723900"/>
          </a:xfrm>
          <a:prstGeom prst="wedgeRoundRectCallout">
            <a:avLst/>
          </a:prstGeom>
          <a:solidFill>
            <a:srgbClr val="CCCC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pic>
        <p:nvPicPr>
          <p:cNvPr id="512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71525"/>
            <a:ext cx="15875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11"/>
          <p:cNvSpPr txBox="1">
            <a:spLocks noChangeArrowheads="1"/>
          </p:cNvSpPr>
          <p:nvPr/>
        </p:nvSpPr>
        <p:spPr bwMode="auto">
          <a:xfrm>
            <a:off x="250825" y="366713"/>
            <a:ext cx="21637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参考答案</a:t>
            </a:r>
            <a:endParaRPr lang="en-US" altLang="zh-CN" sz="3200" b="1">
              <a:solidFill>
                <a:srgbClr val="79B5D6"/>
              </a:solidFill>
              <a:latin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1550" y="1203325"/>
            <a:ext cx="63373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作者是怎样把这种情感表达出来的？ </a:t>
            </a:r>
            <a:endParaRPr lang="zh-CN" altLang="zh-CN" sz="2800" b="1">
              <a:latin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995488"/>
            <a:ext cx="75612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</a:rPr>
              <a:t>    </a:t>
            </a:r>
            <a:r>
              <a:rPr lang="zh-CN" altLang="zh-CN" sz="2800" b="1">
                <a:latin typeface="楷体" panose="02010609060101010101" pitchFamily="49" charset="-122"/>
              </a:rPr>
              <a:t>作者通过对母亲和毕大妈动作、语言的描写，还有孩子们用水缸里的水洗澡的场景描写，表现了两位母亲在艰苦生活中的乐观与智慧，突出了母爱的温暖与伟大。</a:t>
            </a:r>
            <a:endParaRPr lang="en-US" altLang="zh-CN" sz="2800" b="1">
              <a:latin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23850" y="411163"/>
            <a:ext cx="7632700" cy="4464050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468313" y="411163"/>
            <a:ext cx="73437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楷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</a:rPr>
              <a:t>2 </a:t>
            </a:r>
            <a:r>
              <a:rPr lang="zh-CN" altLang="en-US" sz="2400" b="1">
                <a:latin typeface="楷体" panose="02010609060101010101" pitchFamily="49" charset="-122"/>
              </a:rPr>
              <a:t>冬天，屋子里冷，特别是晚上睡觉的时候，被窝里冰凉如铁，那时家里连个暖水袋都没有。母亲有主意，中午的时候，她把被子抱到院子里，晾到太阳底下。其实，这样的法子很古老，几乎各家都会这样做。有意思的是，母亲把被子从绳子上取下来，抱回屋里，赶紧就把被子叠好，铺成被窝状，晚上睡觉我钻进去时，被子里还是暖乎乎的，连被套的棉花味道都烤了出来，很香的感觉。母亲对我说：“我这是把老阳儿叠起来了。”母亲一直用老家话，把太阳叫老阳儿。 “阳儿”读成“爷儿”音。</a:t>
            </a: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539750" y="2598738"/>
            <a:ext cx="7026275" cy="457200"/>
            <a:chOff x="827591" y="1591766"/>
            <a:chExt cx="7027191" cy="456177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70460" y="1591766"/>
              <a:ext cx="698432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27591" y="2047943"/>
              <a:ext cx="44646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590550" y="3940175"/>
            <a:ext cx="7048500" cy="430213"/>
            <a:chOff x="619787" y="3651871"/>
            <a:chExt cx="7048557" cy="430859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3348722" y="3651871"/>
              <a:ext cx="431962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19787" y="4082730"/>
              <a:ext cx="14398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56550" y="2139950"/>
            <a:ext cx="11160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动作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56550" y="3479800"/>
            <a:ext cx="11160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语言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84213" y="1347788"/>
            <a:ext cx="7632700" cy="2447925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 sz="2800">
              <a:solidFill>
                <a:srgbClr val="FFFFFF"/>
              </a:solidFill>
              <a:latin typeface="楷体" panose="02010609060101010101" pitchFamily="49" charset="-122"/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827088" y="1347788"/>
            <a:ext cx="73453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</a:rPr>
              <a:t>6 </a:t>
            </a:r>
            <a:r>
              <a:rPr lang="zh-CN" altLang="en-US" sz="2800" b="1" dirty="0">
                <a:latin typeface="楷体" panose="02010609060101010101" pitchFamily="49" charset="-122"/>
              </a:rPr>
              <a:t>那时候，各家都没有现在普及的热水器，洗澡一般都是用火烧热水，像毕大妈这样给孩子洗澡，在我们大院是独一份。母亲对我说：“看人家毕大妈，把老阳儿煮在水里面了！”</a:t>
            </a: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1116013" y="2932113"/>
            <a:ext cx="6840537" cy="503237"/>
            <a:chOff x="1043608" y="1491122"/>
            <a:chExt cx="6840665" cy="50583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868110" y="1491122"/>
              <a:ext cx="201616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43608" y="1995360"/>
              <a:ext cx="6769227" cy="15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627063"/>
            <a:ext cx="11160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语言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11188" y="987425"/>
            <a:ext cx="7632700" cy="3671888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755650" y="1058863"/>
            <a:ext cx="73453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街坊毕大妈，靠摆摊儿养活一家老小。她家门口有一口半人多高的大水缸，冬天用它来储存大白菜，夏天它还有特殊的用处。夏天到来时，每天中午，毕大妈都要接满一缸自来水，骄阳似火，毒辣辣地照到下午，晒得缸里的水都有些烫手了。水能够溶解糖，溶解盐，水还能够溶解阳光，这大概是童年时候我最大的发现了。溶解糖的水变甜，溶解盐的水变咸，溶解了阳光的水变暖，变得犹如母亲温暖的怀抱。</a:t>
            </a:r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827088" y="2427288"/>
            <a:ext cx="7058025" cy="863600"/>
            <a:chOff x="827584" y="2067694"/>
            <a:chExt cx="7056785" cy="864096"/>
          </a:xfrm>
        </p:grpSpPr>
        <p:grpSp>
          <p:nvGrpSpPr>
            <p:cNvPr id="31751" name="组合 13"/>
            <p:cNvGrpSpPr>
              <a:grpSpLocks/>
            </p:cNvGrpSpPr>
            <p:nvPr/>
          </p:nvGrpSpPr>
          <p:grpSpPr bwMode="auto">
            <a:xfrm>
              <a:off x="827584" y="2067694"/>
              <a:ext cx="7056785" cy="432048"/>
              <a:chOff x="899509" y="339502"/>
              <a:chExt cx="7057692" cy="431662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428355" y="339502"/>
                <a:ext cx="352884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899509" y="771164"/>
                <a:ext cx="698625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连接符 13"/>
            <p:cNvCxnSpPr/>
            <p:nvPr/>
          </p:nvCxnSpPr>
          <p:spPr bwMode="auto">
            <a:xfrm>
              <a:off x="827584" y="2931790"/>
              <a:ext cx="468071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79613" y="339725"/>
            <a:ext cx="1079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</a:rPr>
              <a:t>动作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7"/>
          <p:cNvSpPr txBox="1">
            <a:spLocks noChangeArrowheads="1"/>
          </p:cNvSpPr>
          <p:nvPr/>
        </p:nvSpPr>
        <p:spPr bwMode="auto">
          <a:xfrm>
            <a:off x="827088" y="1779588"/>
            <a:ext cx="54737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11188" y="1708150"/>
            <a:ext cx="7632700" cy="2519363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755650" y="1779588"/>
            <a:ext cx="7345363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毕大妈的孩子多。黄昏，她家的孩子放学了，毕大妈把孩子们都叫过来，一个个排队洗澡。毕大妈用盆舀的就是缸里的水，正温乎，孩子们连玩带洗，大呼小叫，噼里啪啦的，溅起一盆的水花，个个演出一场哪吒闹海。</a:t>
            </a:r>
          </a:p>
        </p:txBody>
      </p:sp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827088" y="2284413"/>
            <a:ext cx="6986586" cy="1727200"/>
            <a:chOff x="827584" y="1923677"/>
            <a:chExt cx="6985358" cy="1728193"/>
          </a:xfrm>
        </p:grpSpPr>
        <p:grpSp>
          <p:nvGrpSpPr>
            <p:cNvPr id="32776" name="组合 13"/>
            <p:cNvGrpSpPr>
              <a:grpSpLocks/>
            </p:cNvGrpSpPr>
            <p:nvPr/>
          </p:nvGrpSpPr>
          <p:grpSpPr bwMode="auto">
            <a:xfrm>
              <a:off x="899592" y="1923677"/>
              <a:ext cx="6912768" cy="432049"/>
              <a:chOff x="1187656" y="699542"/>
              <a:chExt cx="6913108" cy="431662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4139448" y="699542"/>
                <a:ext cx="396189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87072" y="1131203"/>
                <a:ext cx="691427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连接符 15"/>
            <p:cNvCxnSpPr/>
            <p:nvPr/>
          </p:nvCxnSpPr>
          <p:spPr bwMode="auto">
            <a:xfrm>
              <a:off x="899008" y="2787774"/>
              <a:ext cx="691393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cxnSpLocks/>
            </p:cNvCxnSpPr>
            <p:nvPr/>
          </p:nvCxnSpPr>
          <p:spPr bwMode="auto">
            <a:xfrm>
              <a:off x="900595" y="3219871"/>
              <a:ext cx="691234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827584" y="3651870"/>
              <a:ext cx="165547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87450" y="915988"/>
            <a:ext cx="1081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</a:rPr>
              <a:t>动作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16238" y="627063"/>
            <a:ext cx="34559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2800" b="1">
                <a:solidFill>
                  <a:srgbClr val="0000FF"/>
                </a:solidFill>
                <a:latin typeface="楷体" panose="02010609060101010101" pitchFamily="49" charset="-122"/>
              </a:rPr>
              <a:t>孩子们用水缸里的水洗澡的场景描写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23850" y="555625"/>
            <a:ext cx="6911975" cy="3529013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468313" y="771525"/>
            <a:ext cx="6696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5 </a:t>
            </a:r>
            <a:r>
              <a:rPr lang="zh-CN" altLang="en-US" sz="2000" b="1">
                <a:latin typeface="楷体" panose="02010609060101010101" pitchFamily="49" charset="-122"/>
              </a:rPr>
              <a:t>毕大妈的孩子多。黄昏，她家的孩子放学了，毕大妈把孩子们都叫过来，一个个排队洗澡。毕大妈用盆舀的就是缸里的水，正温乎，孩子们连玩带洗，大呼小叫，噼里啪啦的，溅起一盆的水花，个个演出一场哪吒闹海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6 </a:t>
            </a:r>
            <a:r>
              <a:rPr lang="zh-CN" altLang="en-US" sz="2000" b="1">
                <a:latin typeface="楷体" panose="02010609060101010101" pitchFamily="49" charset="-122"/>
              </a:rPr>
              <a:t>那时候，各家都没有现在普及的热水器，洗澡一般都是用火烧热水，像毕大妈这样给孩子洗澡，在我们大院是独一份。母亲对我说：“看人家毕大妈，把老阳儿煮在水里面了！”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7380288" y="1058863"/>
            <a:ext cx="14398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</a:rPr>
              <a:t>    作者反复提到的“老阳儿”，起到了贯穿全文情感脉络的作用。</a:t>
            </a:r>
          </a:p>
        </p:txBody>
      </p:sp>
      <p:sp>
        <p:nvSpPr>
          <p:cNvPr id="13" name="椭圆 12"/>
          <p:cNvSpPr/>
          <p:nvPr/>
        </p:nvSpPr>
        <p:spPr>
          <a:xfrm>
            <a:off x="7235825" y="987425"/>
            <a:ext cx="1728788" cy="2447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 bwMode="auto">
          <a:xfrm>
            <a:off x="468313" y="1058863"/>
            <a:ext cx="6624637" cy="3097212"/>
          </a:xfrm>
          <a:prstGeom prst="wedgeRoundRectCallout">
            <a:avLst/>
          </a:prstGeom>
          <a:solidFill>
            <a:srgbClr val="CCCC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1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pic>
        <p:nvPicPr>
          <p:cNvPr id="512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8863"/>
            <a:ext cx="1587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11"/>
          <p:cNvSpPr txBox="1">
            <a:spLocks noChangeArrowheads="1"/>
          </p:cNvSpPr>
          <p:nvPr/>
        </p:nvSpPr>
        <p:spPr bwMode="auto">
          <a:xfrm>
            <a:off x="323850" y="268288"/>
            <a:ext cx="21637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79B5D6"/>
                </a:solidFill>
                <a:latin typeface="楷体" panose="02010609060101010101" pitchFamily="49" charset="-122"/>
              </a:rPr>
              <a:t>自读要求</a:t>
            </a:r>
            <a:endParaRPr lang="en-US" altLang="zh-CN" sz="3200" b="1">
              <a:solidFill>
                <a:srgbClr val="79B5D6"/>
              </a:solidFill>
              <a:latin typeface="楷体" panose="02010609060101010101" pitchFamily="49" charset="-122"/>
            </a:endParaRP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827088" y="1276350"/>
            <a:ext cx="5905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2800" b="1">
                <a:latin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</a:rPr>
              <a:t>1</a:t>
            </a:r>
            <a:r>
              <a:rPr lang="zh-CN" altLang="zh-CN" sz="2800" b="1">
                <a:latin typeface="楷体" panose="02010609060101010101" pitchFamily="49" charset="-122"/>
              </a:rPr>
              <a:t>）默读例文，想想例文的主要内容是什么？</a:t>
            </a:r>
            <a:endParaRPr lang="en-US" altLang="zh-CN" sz="2800" b="1">
              <a:latin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2500313"/>
            <a:ext cx="63373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2800" b="1">
                <a:latin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</a:rPr>
              <a:t>2</a:t>
            </a:r>
            <a:r>
              <a:rPr lang="zh-CN" altLang="zh-CN" sz="2800" b="1">
                <a:latin typeface="楷体" panose="02010609060101010101" pitchFamily="49" charset="-122"/>
              </a:rPr>
              <a:t>）借助旁批，说说“我”对学习语文的情感和态度发生了怎样的变化，课文是怎样表达的。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新月形 2"/>
          <p:cNvSpPr/>
          <p:nvPr/>
        </p:nvSpPr>
        <p:spPr>
          <a:xfrm>
            <a:off x="1116013" y="939800"/>
            <a:ext cx="465137" cy="3432175"/>
          </a:xfrm>
          <a:prstGeom prst="moon">
            <a:avLst>
              <a:gd name="adj" fmla="val 2941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7650" y="1166813"/>
            <a:ext cx="776288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阳光的两种用法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71625" y="985838"/>
            <a:ext cx="1008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入题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33763" y="955675"/>
            <a:ext cx="3479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说童年，引出下文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77963" y="1992313"/>
            <a:ext cx="14874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阳光的用法</a:t>
            </a:r>
          </a:p>
        </p:txBody>
      </p:sp>
      <p:sp>
        <p:nvSpPr>
          <p:cNvPr id="8" name="新月形 7"/>
          <p:cNvSpPr/>
          <p:nvPr/>
        </p:nvSpPr>
        <p:spPr>
          <a:xfrm>
            <a:off x="2843213" y="1836738"/>
            <a:ext cx="320675" cy="1765300"/>
          </a:xfrm>
          <a:prstGeom prst="moon">
            <a:avLst>
              <a:gd name="adj" fmla="val 2941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144838" y="1533525"/>
            <a:ext cx="41783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冬天，用阳光把被子晒暖，叠好保温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160713" y="2698750"/>
            <a:ext cx="41783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夏天，用阳光把水晒热，用来洗澡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671638" y="3938588"/>
            <a:ext cx="10080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点题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95638" y="3895725"/>
            <a:ext cx="3479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谈生活，点明中心</a:t>
            </a:r>
          </a:p>
        </p:txBody>
      </p:sp>
      <p:sp>
        <p:nvSpPr>
          <p:cNvPr id="13" name="新月形 12"/>
          <p:cNvSpPr/>
          <p:nvPr/>
        </p:nvSpPr>
        <p:spPr>
          <a:xfrm rot="10800000">
            <a:off x="7058025" y="1100138"/>
            <a:ext cx="457200" cy="3240087"/>
          </a:xfrm>
          <a:prstGeom prst="moon">
            <a:avLst>
              <a:gd name="adj" fmla="val 2941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450138" y="979488"/>
            <a:ext cx="13668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母爱是幸福的源泉</a:t>
            </a:r>
            <a:endParaRPr lang="en-US" altLang="zh-CN" sz="3200" b="1">
              <a:solidFill>
                <a:srgbClr val="0000FF"/>
              </a:solidFill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母爱是温暖的阳光</a:t>
            </a:r>
          </a:p>
        </p:txBody>
      </p:sp>
      <p:sp>
        <p:nvSpPr>
          <p:cNvPr id="16" name="箭头: 右 15"/>
          <p:cNvSpPr/>
          <p:nvPr/>
        </p:nvSpPr>
        <p:spPr>
          <a:xfrm>
            <a:off x="2705100" y="1208088"/>
            <a:ext cx="638175" cy="177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箭头: 下 16"/>
          <p:cNvSpPr/>
          <p:nvPr/>
        </p:nvSpPr>
        <p:spPr>
          <a:xfrm>
            <a:off x="2036763" y="1525588"/>
            <a:ext cx="158750" cy="60483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箭头: 下 18"/>
          <p:cNvSpPr/>
          <p:nvPr/>
        </p:nvSpPr>
        <p:spPr>
          <a:xfrm>
            <a:off x="2076450" y="3219450"/>
            <a:ext cx="158750" cy="6048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箭头: 右 19"/>
          <p:cNvSpPr/>
          <p:nvPr/>
        </p:nvSpPr>
        <p:spPr>
          <a:xfrm>
            <a:off x="2638425" y="4173538"/>
            <a:ext cx="638175" cy="177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34" name="矩形 20"/>
          <p:cNvSpPr>
            <a:spLocks noChangeArrowheads="1"/>
          </p:cNvSpPr>
          <p:nvPr/>
        </p:nvSpPr>
        <p:spPr bwMode="auto">
          <a:xfrm>
            <a:off x="225425" y="184150"/>
            <a:ext cx="22447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❋结构导图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 animBg="1"/>
      <p:bldP spid="15" grpId="0"/>
      <p:bldP spid="16" grpId="0" animBg="1"/>
      <p:bldP spid="17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684213" y="339725"/>
            <a:ext cx="2244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❋小结学法</a:t>
            </a: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684213" y="1949450"/>
            <a:ext cx="8447087" cy="2197100"/>
            <a:chOff x="396248" y="1013844"/>
            <a:chExt cx="8446735" cy="2196249"/>
          </a:xfrm>
        </p:grpSpPr>
        <p:sp>
          <p:nvSpPr>
            <p:cNvPr id="35847" name="文本框 2"/>
            <p:cNvSpPr txBox="1">
              <a:spLocks noChangeArrowheads="1"/>
            </p:cNvSpPr>
            <p:nvPr/>
          </p:nvSpPr>
          <p:spPr bwMode="auto">
            <a:xfrm>
              <a:off x="396248" y="1635647"/>
              <a:ext cx="7128007" cy="157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</a:rPr>
                <a:t>    想要把自己的真情实感表达出来可以通过描写具体事物、人物的动作和语言，也可以写出情感的变化来表达自己的真情实感。</a:t>
              </a:r>
            </a:p>
          </p:txBody>
        </p:sp>
        <p:pic>
          <p:nvPicPr>
            <p:cNvPr id="35848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021" y="1013844"/>
              <a:ext cx="1731962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258888" y="987425"/>
            <a:ext cx="5834062" cy="1296988"/>
            <a:chOff x="3923928" y="732876"/>
            <a:chExt cx="5976664" cy="1296144"/>
          </a:xfrm>
        </p:grpSpPr>
        <p:sp>
          <p:nvSpPr>
            <p:cNvPr id="6" name="圆角矩形标注 5"/>
            <p:cNvSpPr/>
            <p:nvPr/>
          </p:nvSpPr>
          <p:spPr bwMode="auto">
            <a:xfrm>
              <a:off x="3923928" y="732876"/>
              <a:ext cx="5976664" cy="1296144"/>
            </a:xfrm>
            <a:prstGeom prst="wedgeRoundRectCallout">
              <a:avLst/>
            </a:prstGeom>
            <a:solidFill>
              <a:srgbClr val="CCCCFF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46" name="文本框 7"/>
            <p:cNvSpPr txBox="1">
              <a:spLocks noChangeArrowheads="1"/>
            </p:cNvSpPr>
            <p:nvPr/>
          </p:nvSpPr>
          <p:spPr bwMode="auto">
            <a:xfrm>
              <a:off x="4067944" y="804884"/>
              <a:ext cx="5544616" cy="108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</a:rPr>
                <a:t>    你从这两篇习作例文中学到哪些写作方法呢？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5526"/>
            <a:ext cx="46355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组合 1"/>
          <p:cNvGrpSpPr>
            <a:grpSpLocks/>
          </p:cNvGrpSpPr>
          <p:nvPr/>
        </p:nvGrpSpPr>
        <p:grpSpPr bwMode="auto">
          <a:xfrm>
            <a:off x="6516216" y="1328638"/>
            <a:ext cx="835025" cy="2317750"/>
            <a:chOff x="3413412" y="704838"/>
            <a:chExt cx="835589" cy="2383739"/>
          </a:xfrm>
        </p:grpSpPr>
        <p:sp>
          <p:nvSpPr>
            <p:cNvPr id="11" name="椭圆 10"/>
            <p:cNvSpPr/>
            <p:nvPr/>
          </p:nvSpPr>
          <p:spPr>
            <a:xfrm>
              <a:off x="3413412" y="704838"/>
              <a:ext cx="792697" cy="2307002"/>
            </a:xfrm>
            <a:prstGeom prst="ellipse">
              <a:avLst/>
            </a:prstGeom>
            <a:solidFill>
              <a:srgbClr val="FFFFCC"/>
            </a:solidFill>
            <a:ln cmpd="dbl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70" name="TextBox 2"/>
            <p:cNvSpPr txBox="1">
              <a:spLocks noChangeArrowheads="1"/>
            </p:cNvSpPr>
            <p:nvPr/>
          </p:nvSpPr>
          <p:spPr bwMode="auto">
            <a:xfrm>
              <a:off x="3445792" y="913423"/>
              <a:ext cx="803209" cy="217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3600" b="1">
                  <a:solidFill>
                    <a:srgbClr val="FF00FF"/>
                  </a:solidFill>
                  <a:latin typeface="宋体" panose="02010600030101010101" pitchFamily="2" charset="-122"/>
                </a:rPr>
                <a:t>作业设计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739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0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684213" y="339725"/>
            <a:ext cx="2244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❋例文赏析</a:t>
            </a: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684213" y="1058863"/>
            <a:ext cx="8283575" cy="3702050"/>
            <a:chOff x="683568" y="1059582"/>
            <a:chExt cx="8284690" cy="3702122"/>
          </a:xfrm>
        </p:grpSpPr>
        <p:sp>
          <p:nvSpPr>
            <p:cNvPr id="8200" name="文本框 2"/>
            <p:cNvSpPr txBox="1">
              <a:spLocks noChangeArrowheads="1"/>
            </p:cNvSpPr>
            <p:nvPr/>
          </p:nvSpPr>
          <p:spPr bwMode="auto">
            <a:xfrm>
              <a:off x="683568" y="1635646"/>
              <a:ext cx="6840686" cy="312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>
                  <a:latin typeface="楷体" panose="02010609060101010101" pitchFamily="49" charset="-122"/>
                </a:rPr>
                <a:t>    </a:t>
              </a:r>
              <a:r>
                <a:rPr lang="zh-CN" altLang="zh-CN" sz="2800" b="1">
                  <a:latin typeface="楷体" panose="02010609060101010101" pitchFamily="49" charset="-122"/>
                </a:rPr>
                <a:t>例文记叙了“我”以前不喜欢上语文课，即将离开祖国时对学习语文的情感和态度的变化，在老师的教育下，“我”明白了祖国语言的美好，决心自修，继续学习中文的事。表达了作者对母语的热爱，以及对祖国的依依不舍之情。</a:t>
              </a:r>
            </a:p>
          </p:txBody>
        </p:sp>
        <p:pic>
          <p:nvPicPr>
            <p:cNvPr id="8201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059582"/>
              <a:ext cx="1731962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34925" y="954088"/>
            <a:ext cx="4608513" cy="576262"/>
            <a:chOff x="2699792" y="699542"/>
            <a:chExt cx="4608512" cy="576071"/>
          </a:xfrm>
        </p:grpSpPr>
        <p:sp>
          <p:nvSpPr>
            <p:cNvPr id="6" name="圆角矩形标注 5"/>
            <p:cNvSpPr/>
            <p:nvPr/>
          </p:nvSpPr>
          <p:spPr bwMode="auto">
            <a:xfrm>
              <a:off x="3204617" y="699542"/>
              <a:ext cx="4103687" cy="576071"/>
            </a:xfrm>
            <a:prstGeom prst="wedgeRoundRectCallout">
              <a:avLst/>
            </a:prstGeom>
            <a:solidFill>
              <a:srgbClr val="CCCCFF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199" name="文本框 7"/>
            <p:cNvSpPr txBox="1">
              <a:spLocks noChangeArrowheads="1"/>
            </p:cNvSpPr>
            <p:nvPr/>
          </p:nvSpPr>
          <p:spPr bwMode="auto">
            <a:xfrm>
              <a:off x="2699792" y="699542"/>
              <a:ext cx="4537830" cy="54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>
                  <a:latin typeface="楷体" panose="02010609060101010101" pitchFamily="49" charset="-122"/>
                </a:rPr>
                <a:t>   </a:t>
              </a:r>
              <a:r>
                <a:rPr lang="zh-CN" altLang="zh-CN" sz="2800" b="1">
                  <a:latin typeface="楷体" panose="02010609060101010101" pitchFamily="49" charset="-122"/>
                </a:rPr>
                <a:t>例文的主要内容是什么</a:t>
              </a:r>
              <a:r>
                <a:rPr lang="zh-CN" altLang="en-US" sz="2800" b="1">
                  <a:latin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 bwMode="auto">
          <a:xfrm>
            <a:off x="468313" y="1058863"/>
            <a:ext cx="6624637" cy="1728787"/>
          </a:xfrm>
          <a:prstGeom prst="wedgeRoundRectCallout">
            <a:avLst/>
          </a:prstGeom>
          <a:solidFill>
            <a:srgbClr val="CCCC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19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pic>
        <p:nvPicPr>
          <p:cNvPr id="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8863"/>
            <a:ext cx="1587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11"/>
          <p:cNvSpPr txBox="1">
            <a:spLocks noChangeArrowheads="1"/>
          </p:cNvSpPr>
          <p:nvPr/>
        </p:nvSpPr>
        <p:spPr bwMode="auto">
          <a:xfrm>
            <a:off x="323850" y="268288"/>
            <a:ext cx="21637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79B5D6"/>
                </a:solidFill>
                <a:latin typeface="楷体" panose="02010609060101010101" pitchFamily="49" charset="-122"/>
              </a:rPr>
              <a:t>自读要求</a:t>
            </a:r>
            <a:endParaRPr lang="en-US" altLang="zh-CN" sz="3200" b="1">
              <a:solidFill>
                <a:srgbClr val="79B5D6"/>
              </a:solidFill>
              <a:latin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1131888"/>
            <a:ext cx="63357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2800" b="1">
                <a:latin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</a:rPr>
              <a:t>2</a:t>
            </a:r>
            <a:r>
              <a:rPr lang="zh-CN" altLang="zh-CN" sz="2800" b="1">
                <a:latin typeface="楷体" panose="02010609060101010101" pitchFamily="49" charset="-122"/>
              </a:rPr>
              <a:t>）借助旁批，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</a:rPr>
              <a:t>说说“我”对学习语文的情感和态度发生了怎样的变化，</a:t>
            </a:r>
            <a:r>
              <a:rPr lang="zh-CN" altLang="zh-CN" sz="2800" b="1">
                <a:latin typeface="楷体" panose="02010609060101010101" pitchFamily="49" charset="-122"/>
              </a:rPr>
              <a:t>课文是怎样表达的。</a:t>
            </a:r>
          </a:p>
          <a:p>
            <a:pPr eaLnBrk="1" hangingPunct="1">
              <a:lnSpc>
                <a:spcPct val="120000"/>
              </a:lnSpc>
            </a:pPr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23850" y="484188"/>
            <a:ext cx="7632700" cy="4464050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468313" y="627063"/>
            <a:ext cx="74882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 </a:t>
            </a:r>
            <a:r>
              <a:rPr lang="zh-CN" altLang="en-US" sz="2000" b="1">
                <a:latin typeface="楷体" panose="02010609060101010101" pitchFamily="49" charset="-122"/>
              </a:rPr>
              <a:t>钟声响了，第一堂课是语文。以前我上语文课时总是懒洋洋提不起劲，奇怪，今天我翻开语文书，别有一番滋味，我的脑子也不再胡思乱想，全神贯注地听张先生授课。我为什么会忽然喜欢上语文课，觉得张先生每一句话都那么动听？这一堂课好像过得特别快，一下子就听到了下课钟声。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2 </a:t>
            </a:r>
            <a:r>
              <a:rPr lang="zh-CN" altLang="en-US" sz="2000" b="1">
                <a:latin typeface="楷体" panose="02010609060101010101" pitchFamily="49" charset="-122"/>
              </a:rPr>
              <a:t>放学回家，我一口气读完张先生送给我的书。这本书先浅显地介绍中文的发展，然后分述了中文的特点，最后讲述学好中文的方法。我一下子对中文了解了很多很多。我有点儿怪张先生，为什么不早点儿送这本书给我，让我早点知道中文的丰富和优美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3 </a:t>
            </a:r>
            <a:r>
              <a:rPr lang="zh-CN" altLang="en-US" sz="2000" b="1">
                <a:latin typeface="楷体" panose="02010609060101010101" pitchFamily="49" charset="-122"/>
              </a:rPr>
              <a:t>我放下书，走到爸爸跟前，问他：“爸爸，我们将来移民到中美洲，我还有机会学习中文吗？</a:t>
            </a:r>
            <a:r>
              <a:rPr lang="en-US" altLang="zh-CN" sz="2000" b="1">
                <a:latin typeface="楷体" panose="02010609060101010101" pitchFamily="49" charset="-122"/>
              </a:rPr>
              <a:t>”</a:t>
            </a:r>
            <a:endParaRPr lang="zh-CN" altLang="zh-CN" sz="2000" b="1">
              <a:latin typeface="楷体" panose="02010609060101010101" pitchFamily="49" charset="-122"/>
            </a:endParaRP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617538" y="1009650"/>
            <a:ext cx="7064375" cy="366713"/>
            <a:chOff x="617669" y="1010008"/>
            <a:chExt cx="7065572" cy="36712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409261" y="1010008"/>
              <a:ext cx="32739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17669" y="1377130"/>
              <a:ext cx="95901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/>
        </p:nvCxnSpPr>
        <p:spPr>
          <a:xfrm>
            <a:off x="4910138" y="1371600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cxnSpLocks/>
          </p:cNvCxnSpPr>
          <p:nvPr/>
        </p:nvCxnSpPr>
        <p:spPr>
          <a:xfrm>
            <a:off x="7464425" y="1766888"/>
            <a:ext cx="2381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569913" y="2125663"/>
            <a:ext cx="2365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23850" y="484188"/>
            <a:ext cx="7127875" cy="4464050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39750" y="720725"/>
            <a:ext cx="684053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4 </a:t>
            </a:r>
            <a:r>
              <a:rPr lang="zh-CN" altLang="en-US" sz="2000" b="1">
                <a:latin typeface="楷体" panose="02010609060101010101" pitchFamily="49" charset="-122"/>
              </a:rPr>
              <a:t>爸爸说：“我正为这件事操心。那边华侨很少，没有为华侨办的学校。到了那边，你就要学习西班牙文。我担心你会渐渐忘记了中文。”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5 </a:t>
            </a:r>
            <a:r>
              <a:rPr lang="zh-CN" altLang="en-US" sz="2000" b="1">
                <a:latin typeface="楷体" panose="02010609060101010101" pitchFamily="49" charset="-122"/>
              </a:rPr>
              <a:t>我听后吓了一跳。我拿起一张报纸，单是大字标题就有不少字不认识，不要说报纸的内文了。我现在念五年级，可是因为我过去不喜欢语文课，实在学得不好，实际上大约只有三四年级的程度。我张皇地拿出语文书，急急温习今天教过的课文，觉得课文内容饶有趣味。我又拿出纸，用笔反复写新学的生字。我一想起自己顶多还有一个月学习中文的时间，心里就难过，真希望把整本语文书一下子全学会。</a:t>
            </a:r>
            <a:endParaRPr lang="en-US" altLang="zh-CN" sz="2000" b="1">
              <a:latin typeface="楷体" panose="02010609060101010101" pitchFamily="49" charset="-122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451725" y="1059582"/>
            <a:ext cx="15113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</a:rPr>
              <a:t>    用几个具体事例写出了“我”对语文课的情感变化，读起来非常真实自然。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538913" y="1435100"/>
            <a:ext cx="504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914525" y="4378325"/>
            <a:ext cx="504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7"/>
          <p:cNvSpPr txBox="1">
            <a:spLocks noChangeArrowheads="1"/>
          </p:cNvSpPr>
          <p:nvPr/>
        </p:nvSpPr>
        <p:spPr bwMode="auto">
          <a:xfrm>
            <a:off x="755650" y="1274763"/>
            <a:ext cx="54737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95288" y="484188"/>
            <a:ext cx="7489825" cy="4464050"/>
          </a:xfrm>
          <a:prstGeom prst="roundRect">
            <a:avLst>
              <a:gd name="adj" fmla="val 12380"/>
            </a:avLst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468313" y="495300"/>
            <a:ext cx="7345362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9 </a:t>
            </a:r>
            <a:r>
              <a:rPr lang="zh-CN" altLang="en-US" sz="2000" b="1">
                <a:latin typeface="楷体" panose="02010609060101010101" pitchFamily="49" charset="-122"/>
              </a:rPr>
              <a:t>我擦拭着泪水，站起来，呜咽地说：“张先生，我下星期要离开这里了，我们全家移民到中美洲，我</a:t>
            </a:r>
            <a:r>
              <a:rPr lang="en-US" altLang="zh-CN" sz="2000" b="1">
                <a:latin typeface="楷体" panose="02010609060101010101" pitchFamily="49" charset="-122"/>
              </a:rPr>
              <a:t>……</a:t>
            </a:r>
            <a:r>
              <a:rPr lang="zh-CN" altLang="en-US" sz="2000" b="1">
                <a:latin typeface="楷体" panose="02010609060101010101" pitchFamily="49" charset="-122"/>
              </a:rPr>
              <a:t>我再没有机会学习中文了。”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10 </a:t>
            </a:r>
            <a:r>
              <a:rPr lang="zh-CN" altLang="en-US" sz="2000" b="1">
                <a:latin typeface="楷体" panose="02010609060101010101" pitchFamily="49" charset="-122"/>
              </a:rPr>
              <a:t>泪水模糊了眼睛，我看不见同学和张先生的反应，只知道全班忽然异样地沉寂。张先生轻抚着我的头，叫我坐下。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11 </a:t>
            </a:r>
            <a:r>
              <a:rPr lang="zh-CN" altLang="en-US" sz="2000" b="1">
                <a:latin typeface="楷体" panose="02010609060101010101" pitchFamily="49" charset="-122"/>
              </a:rPr>
              <a:t>离开这里的日子越来越近了。同学们纷纷在我的纪念册上留言，叮嘱我不要忘记中国，不要忘记中文。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12 </a:t>
            </a:r>
            <a:r>
              <a:rPr lang="zh-CN" altLang="en-US" sz="2000" b="1">
                <a:latin typeface="楷体" panose="02010609060101010101" pitchFamily="49" charset="-122"/>
              </a:rPr>
              <a:t>这天，是我最后一次上语文课了，张先生带来一扎用鸡皮纸封好的包裹，她对全体同学说：“陈小允是最后一天和大家相叙了。我们祝福他在国外健康快乐地成长。我们没有什么送给他，只送他一套小学六年级到中学五年级的语文课本，希望他远离祖国后还可以好好自修，不要忘记母语。”</a:t>
            </a:r>
            <a:endParaRPr lang="zh-CN" altLang="en-US" sz="2000" b="1">
              <a:solidFill>
                <a:schemeClr val="bg1"/>
              </a:solidFill>
              <a:latin typeface="楷体" panose="02010609060101010101" pitchFamily="49" charset="-122"/>
            </a:endParaRP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588963" y="1254125"/>
            <a:ext cx="7115175" cy="360363"/>
            <a:chOff x="661214" y="1398376"/>
            <a:chExt cx="7115706" cy="360040"/>
          </a:xfrm>
        </p:grpSpPr>
        <p:cxnSp>
          <p:nvCxnSpPr>
            <p:cNvPr id="5" name="直接连接符 4"/>
            <p:cNvCxnSpPr>
              <a:cxnSpLocks/>
            </p:cNvCxnSpPr>
            <p:nvPr/>
          </p:nvCxnSpPr>
          <p:spPr>
            <a:xfrm>
              <a:off x="5797159" y="1398376"/>
              <a:ext cx="197976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cxnSpLocks/>
            </p:cNvCxnSpPr>
            <p:nvPr/>
          </p:nvCxnSpPr>
          <p:spPr>
            <a:xfrm>
              <a:off x="661214" y="1758416"/>
              <a:ext cx="74300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7"/>
          <p:cNvSpPr txBox="1">
            <a:spLocks noChangeArrowheads="1"/>
          </p:cNvSpPr>
          <p:nvPr/>
        </p:nvSpPr>
        <p:spPr bwMode="auto">
          <a:xfrm>
            <a:off x="827088" y="1419225"/>
            <a:ext cx="54737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50825" y="700088"/>
            <a:ext cx="6985000" cy="3214687"/>
          </a:xfrm>
          <a:prstGeom prst="roundRect">
            <a:avLst/>
          </a:prstGeom>
          <a:solidFill>
            <a:srgbClr val="CCCCFF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468313" y="915988"/>
            <a:ext cx="65516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13 </a:t>
            </a:r>
            <a:r>
              <a:rPr lang="zh-CN" altLang="en-US" sz="2000" b="1">
                <a:latin typeface="楷体" panose="02010609060101010101" pitchFamily="49" charset="-122"/>
              </a:rPr>
              <a:t>我接过这套书，心里非常难过。下课后，同学们都围上来，有人送我一本字典，有人送我一本故事书。他们的热情，使我热泪盈眶。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</a:rPr>
              <a:t>14 </a:t>
            </a:r>
            <a:r>
              <a:rPr lang="zh-CN" altLang="en-US" sz="2000" b="1">
                <a:latin typeface="楷体" panose="02010609060101010101" pitchFamily="49" charset="-122"/>
              </a:rPr>
              <a:t>别了，我亲爱的老师，我亲爱的同学。我一定不会忘记中文，我会把我的默书簿一生一世留在身边，常常翻阅。我会激励自己把中文自修好，像这本默书簿的成绩那样。</a:t>
            </a:r>
            <a:endParaRPr lang="en-US" altLang="zh-CN" sz="20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楷体" panose="02010609060101010101" pitchFamily="49" charset="-122"/>
              </a:rPr>
              <a:t> </a:t>
            </a:r>
            <a:endParaRPr lang="zh-CN" altLang="en-US" sz="2000" b="1">
              <a:latin typeface="楷体" panose="02010609060101010101" pitchFamily="49" charset="-122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235825" y="1063625"/>
            <a:ext cx="17272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</a:rPr>
              <a:t>    写告别语文课，可能有很多事情可写，这里选择了老师和同学留言、送书的事，把气氛与心情突显出来。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403350" y="3148013"/>
            <a:ext cx="30972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20000"/>
          </a:lnSpc>
          <a:defRPr sz="3200" b="1" dirty="0" smtClean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5303</TotalTime>
  <Words>3000</Words>
  <Application>Microsoft Office PowerPoint</Application>
  <PresentationFormat>全屏显示(16:9)</PresentationFormat>
  <Paragraphs>127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楷体</vt:lpstr>
      <vt:lpstr>宋体</vt:lpstr>
      <vt:lpstr>Arial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User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</dc:description>
  <cp:lastModifiedBy>Administrator</cp:lastModifiedBy>
  <cp:revision>686</cp:revision>
  <dcterms:created xsi:type="dcterms:W3CDTF">2016-10-29T08:56:49Z</dcterms:created>
  <dcterms:modified xsi:type="dcterms:W3CDTF">2024-09-19T09:24:34Z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</Properties>
</file>