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1"/>
  </p:notesMasterIdLst>
  <p:handoutMasterIdLst>
    <p:handoutMasterId r:id="rId32"/>
  </p:handoutMasterIdLst>
  <p:sldIdLst>
    <p:sldId id="726" r:id="rId3"/>
    <p:sldId id="379" r:id="rId4"/>
    <p:sldId id="412" r:id="rId5"/>
    <p:sldId id="413" r:id="rId6"/>
    <p:sldId id="414" r:id="rId7"/>
    <p:sldId id="415" r:id="rId8"/>
    <p:sldId id="416" r:id="rId9"/>
    <p:sldId id="727" r:id="rId10"/>
    <p:sldId id="436" r:id="rId11"/>
    <p:sldId id="411" r:id="rId12"/>
    <p:sldId id="420" r:id="rId13"/>
    <p:sldId id="437" r:id="rId14"/>
    <p:sldId id="397" r:id="rId15"/>
    <p:sldId id="421" r:id="rId16"/>
    <p:sldId id="398" r:id="rId17"/>
    <p:sldId id="399" r:id="rId18"/>
    <p:sldId id="400" r:id="rId19"/>
    <p:sldId id="424" r:id="rId20"/>
    <p:sldId id="401" r:id="rId21"/>
    <p:sldId id="402" r:id="rId22"/>
    <p:sldId id="427" r:id="rId23"/>
    <p:sldId id="428" r:id="rId24"/>
    <p:sldId id="431" r:id="rId25"/>
    <p:sldId id="432" r:id="rId26"/>
    <p:sldId id="425" r:id="rId27"/>
    <p:sldId id="410" r:id="rId28"/>
    <p:sldId id="728" r:id="rId29"/>
    <p:sldId id="729" r:id="rId30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00FF"/>
    <a:srgbClr val="00CC00"/>
    <a:srgbClr val="FF00FF"/>
    <a:srgbClr val="00FF00"/>
    <a:srgbClr val="00FFFF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02" autoAdjust="0"/>
  </p:normalViewPr>
  <p:slideViewPr>
    <p:cSldViewPr>
      <p:cViewPr varScale="1">
        <p:scale>
          <a:sx n="139" d="100"/>
          <a:sy n="139" d="100"/>
        </p:scale>
        <p:origin x="80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CCF47426-DE4F-4F4C-89E0-7FA6DE8A1167}" type="datetimeFigureOut">
              <a:rPr lang="zh-CN" altLang="en-US"/>
              <a:pPr>
                <a:defRPr/>
              </a:pPr>
              <a:t>2024/9/19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/>
            </a:lvl1pPr>
          </a:lstStyle>
          <a:p>
            <a:fld id="{932DB76D-BCC9-4D45-8794-11D54C35620E}" type="slidenum">
              <a:rPr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6D9C7D7-7E1B-474D-A299-1DD37AFB73BE}" type="datetimeFigureOut">
              <a:rPr lang="zh-CN" altLang="en-US"/>
              <a:pPr>
                <a:defRPr/>
              </a:pPr>
              <a:t>2024/9/19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r>
              <a:rPr lang="zh-CN" altLang="en-US"/>
              <a:t>状元成才路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/>
            </a:lvl1pPr>
          </a:lstStyle>
          <a:p>
            <a:fld id="{C2E5112B-200D-40F8-A325-A41BDABE831F}" type="slidenum">
              <a:rPr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268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状元成才路</a:t>
            </a:r>
          </a:p>
        </p:txBody>
      </p:sp>
      <p:sp>
        <p:nvSpPr>
          <p:cNvPr id="11269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状元成才路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4340" name="页眉占位符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状元成才路</a:t>
            </a:r>
          </a:p>
        </p:txBody>
      </p:sp>
      <p:sp>
        <p:nvSpPr>
          <p:cNvPr id="14341" name="页脚占位符 4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状元成才路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E5112B-200D-40F8-A325-A41BDABE831F}" type="slidenum">
              <a:rPr lang="en-US" altLang="zh-CN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0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29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46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80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96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15AE46-2769-4C28-82EC-135F07BDF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5486"/>
            <a:ext cx="668412" cy="5871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19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2"/>
          <p:cNvSpPr txBox="1">
            <a:spLocks noChangeArrowheads="1"/>
          </p:cNvSpPr>
          <p:nvPr/>
        </p:nvSpPr>
        <p:spPr bwMode="auto">
          <a:xfrm>
            <a:off x="1087438" y="915988"/>
            <a:ext cx="74231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统编版六年级下册</a:t>
            </a:r>
            <a:endParaRPr lang="en-US" altLang="zh-CN" sz="36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语文慕课堂</a:t>
            </a:r>
            <a:endParaRPr lang="en-US" altLang="zh-CN" sz="60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99" name="TextBox 13"/>
          <p:cNvSpPr txBox="1">
            <a:spLocks noChangeArrowheads="1"/>
          </p:cNvSpPr>
          <p:nvPr/>
        </p:nvSpPr>
        <p:spPr bwMode="auto">
          <a:xfrm>
            <a:off x="3143250" y="3786188"/>
            <a:ext cx="269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主讲：晴天老师</a:t>
            </a: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107950" y="12382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 advTm="183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"/>
          <p:cNvGrpSpPr>
            <a:grpSpLocks/>
          </p:cNvGrpSpPr>
          <p:nvPr/>
        </p:nvGrpSpPr>
        <p:grpSpPr bwMode="auto">
          <a:xfrm>
            <a:off x="1258888" y="1563688"/>
            <a:ext cx="5124450" cy="1584325"/>
            <a:chOff x="900113" y="1563688"/>
            <a:chExt cx="5472112" cy="1584325"/>
          </a:xfrm>
        </p:grpSpPr>
        <p:sp>
          <p:nvSpPr>
            <p:cNvPr id="5" name="圆角矩形标注 4"/>
            <p:cNvSpPr/>
            <p:nvPr/>
          </p:nvSpPr>
          <p:spPr>
            <a:xfrm>
              <a:off x="900113" y="1563688"/>
              <a:ext cx="5472112" cy="1584325"/>
            </a:xfrm>
            <a:prstGeom prst="wedgeRoundRectCallout">
              <a:avLst/>
            </a:prstGeom>
            <a:solidFill>
              <a:srgbClr val="CCCCFF">
                <a:alpha val="1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366" name="文本框 7"/>
            <p:cNvSpPr txBox="1">
              <a:spLocks noChangeArrowheads="1"/>
            </p:cNvSpPr>
            <p:nvPr/>
          </p:nvSpPr>
          <p:spPr bwMode="auto">
            <a:xfrm>
              <a:off x="1056146" y="1779662"/>
              <a:ext cx="5316079" cy="1057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>
                  <a:latin typeface="楷体" panose="02010609060101010101" pitchFamily="49" charset="-122"/>
                </a:rPr>
                <a:t>    请大家联系自己写作文的实际情况，谈一谈体会。</a:t>
              </a:r>
            </a:p>
          </p:txBody>
        </p:sp>
      </p:grpSp>
      <p:pic>
        <p:nvPicPr>
          <p:cNvPr id="512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00163"/>
            <a:ext cx="15875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文本框 11"/>
          <p:cNvSpPr txBox="1">
            <a:spLocks noChangeArrowheads="1"/>
          </p:cNvSpPr>
          <p:nvPr/>
        </p:nvSpPr>
        <p:spPr bwMode="auto">
          <a:xfrm>
            <a:off x="323850" y="268288"/>
            <a:ext cx="216376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79B5D6"/>
                </a:solidFill>
                <a:latin typeface="黑体" panose="02010609060101010101" pitchFamily="49" charset="-122"/>
              </a:rPr>
              <a:t>畅谈体会</a:t>
            </a:r>
            <a:endParaRPr lang="en-US" altLang="zh-CN" sz="3200" b="1">
              <a:solidFill>
                <a:srgbClr val="79B5D6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5"/>
          <p:cNvSpPr txBox="1">
            <a:spLocks noChangeArrowheads="1"/>
          </p:cNvSpPr>
          <p:nvPr/>
        </p:nvSpPr>
        <p:spPr bwMode="auto">
          <a:xfrm>
            <a:off x="468313" y="268288"/>
            <a:ext cx="691197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b="1">
                <a:latin typeface="楷体" panose="02010609060101010101" pitchFamily="49" charset="-122"/>
              </a:rPr>
              <a:t>悔</a:t>
            </a:r>
            <a:r>
              <a:rPr lang="en-US" altLang="zh-CN" sz="2000" b="1">
                <a:latin typeface="楷体" panose="02010609060101010101" pitchFamily="49" charset="-122"/>
              </a:rPr>
              <a:t>   </a:t>
            </a:r>
          </a:p>
          <a:p>
            <a:r>
              <a:rPr lang="en-US" altLang="zh-CN" sz="2000" b="1">
                <a:latin typeface="楷体" panose="02010609060101010101" pitchFamily="49" charset="-122"/>
              </a:rPr>
              <a:t>    </a:t>
            </a:r>
            <a:r>
              <a:rPr lang="zh-CN" altLang="zh-CN" sz="2000" b="1">
                <a:latin typeface="楷体" panose="02010609060101010101" pitchFamily="49" charset="-122"/>
              </a:rPr>
              <a:t>每当想起那件事，我的脸就会立刻变红</a:t>
            </a:r>
            <a:r>
              <a:rPr lang="en-US" altLang="zh-CN" sz="2000" b="1">
                <a:latin typeface="楷体" panose="02010609060101010101" pitchFamily="49" charset="-122"/>
              </a:rPr>
              <a:t>……</a:t>
            </a:r>
            <a:endParaRPr lang="zh-CN" altLang="zh-CN" sz="2000" b="1">
              <a:latin typeface="楷体" panose="02010609060101010101" pitchFamily="49" charset="-122"/>
            </a:endParaRPr>
          </a:p>
          <a:p>
            <a:r>
              <a:rPr lang="en-US" altLang="zh-CN" sz="2000" b="1">
                <a:latin typeface="楷体" panose="02010609060101010101" pitchFamily="49" charset="-122"/>
              </a:rPr>
              <a:t>    </a:t>
            </a:r>
            <a:r>
              <a:rPr lang="zh-CN" altLang="zh-CN" sz="2000" b="1">
                <a:latin typeface="楷体" panose="02010609060101010101" pitchFamily="49" charset="-122"/>
              </a:rPr>
              <a:t>那是我三年级夏天的早晨，虽然是六月底，但是天气十分炎热，火辣辣的太阳无情</a:t>
            </a:r>
            <a:r>
              <a:rPr lang="zh-CN" altLang="en-US" sz="2000" b="1">
                <a:latin typeface="楷体" panose="02010609060101010101" pitchFamily="49" charset="-122"/>
              </a:rPr>
              <a:t>地</a:t>
            </a:r>
            <a:r>
              <a:rPr lang="zh-CN" altLang="zh-CN" sz="2000" b="1">
                <a:latin typeface="楷体" panose="02010609060101010101" pitchFamily="49" charset="-122"/>
              </a:rPr>
              <a:t>烤着大地，地上仿佛都能炸鸡蛋了！早上</a:t>
            </a:r>
            <a:r>
              <a:rPr lang="en-US" altLang="zh-CN" sz="2000" b="1">
                <a:latin typeface="楷体" panose="02010609060101010101" pitchFamily="49" charset="-122"/>
              </a:rPr>
              <a:t>8</a:t>
            </a:r>
            <a:r>
              <a:rPr lang="zh-CN" altLang="zh-CN" sz="2000" b="1">
                <a:latin typeface="楷体" panose="02010609060101010101" pitchFamily="49" charset="-122"/>
              </a:rPr>
              <a:t>点整，该做早操，可是，有什么办法呢？我琢磨起来。一个念头忽然跳入我的脑海！前一天一个同学说肚子疼，班主任不是没让她做操吗？我不如也假装腿痛。</a:t>
            </a:r>
          </a:p>
          <a:p>
            <a:pPr hangingPunct="1"/>
            <a:r>
              <a:rPr lang="en-US" altLang="zh-CN" sz="2000" b="1">
                <a:latin typeface="楷体" panose="02010609060101010101" pitchFamily="49" charset="-122"/>
              </a:rPr>
              <a:t>    </a:t>
            </a:r>
            <a:r>
              <a:rPr lang="zh-CN" altLang="zh-CN" sz="2000" b="1">
                <a:latin typeface="楷体" panose="02010609060101010101" pitchFamily="49" charset="-122"/>
              </a:rPr>
              <a:t>广播里响起了《运动员进行曲》，同学们照例去排队。而我却坐在自己的座位上，右手摸着膝盖，左手放在桌上，脑袋垂得低低的，嘴里还不时地哼哼。班主任走进来，见我这副痛苦的模样，便关切地问：“</a:t>
            </a:r>
            <a:r>
              <a:rPr lang="zh-CN" altLang="en-US" sz="2000" b="1">
                <a:latin typeface="楷体" panose="02010609060101010101" pitchFamily="49" charset="-122"/>
              </a:rPr>
              <a:t>怎么</a:t>
            </a:r>
            <a:r>
              <a:rPr lang="zh-CN" altLang="zh-CN" sz="2000" b="1">
                <a:latin typeface="楷体" panose="02010609060101010101" pitchFamily="49" charset="-122"/>
              </a:rPr>
              <a:t>啦？不舒服吗？”一边说着，一边用手摸了摸我的额头。“大腿疼。”我无力地点了点头</a:t>
            </a:r>
            <a:r>
              <a:rPr lang="zh-CN" altLang="en-US" sz="2000" b="1">
                <a:latin typeface="楷体" panose="02010609060101010101" pitchFamily="49" charset="-122"/>
              </a:rPr>
              <a:t>。</a:t>
            </a:r>
            <a:r>
              <a:rPr lang="zh-CN" altLang="zh-CN" sz="2000" b="1">
                <a:latin typeface="楷体" panose="02010609060101010101" pitchFamily="49" charset="-122"/>
              </a:rPr>
              <a:t>“要不要吃一点药</a:t>
            </a:r>
            <a:r>
              <a:rPr lang="zh-CN" altLang="en-US" sz="2000" b="1">
                <a:latin typeface="楷体" panose="02010609060101010101" pitchFamily="49" charset="-122"/>
              </a:rPr>
              <a:t>？</a:t>
            </a:r>
            <a:r>
              <a:rPr lang="zh-CN" altLang="zh-CN" sz="2000" b="1">
                <a:latin typeface="楷体" panose="02010609060101010101" pitchFamily="49" charset="-122"/>
              </a:rPr>
              <a:t>”“不用了，早上吃过了，还是有点疼</a:t>
            </a:r>
            <a:r>
              <a:rPr lang="zh-CN" altLang="en-US" sz="2000" b="1">
                <a:latin typeface="楷体" panose="02010609060101010101" pitchFamily="49" charset="-122"/>
              </a:rPr>
              <a:t>。</a:t>
            </a:r>
            <a:r>
              <a:rPr lang="zh-CN" altLang="zh-CN" sz="2000" b="1">
                <a:latin typeface="楷体" panose="02010609060101010101" pitchFamily="49" charset="-122"/>
              </a:rPr>
              <a:t>”</a:t>
            </a:r>
            <a:r>
              <a:rPr lang="zh-CN" altLang="en-US" sz="2000" b="1">
                <a:latin typeface="楷体" panose="02010609060101010101" pitchFamily="49" charset="-122"/>
              </a:rPr>
              <a:t>“</a:t>
            </a:r>
            <a:r>
              <a:rPr lang="zh-CN" altLang="zh-CN" sz="2000" b="1">
                <a:latin typeface="楷体" panose="02010609060101010101" pitchFamily="49" charset="-122"/>
              </a:rPr>
              <a:t>那你今天就别去做操了，好好休息一会儿，也许待会儿就好了。”说完，老师就离开了教室。</a:t>
            </a:r>
          </a:p>
        </p:txBody>
      </p:sp>
      <p:grpSp>
        <p:nvGrpSpPr>
          <p:cNvPr id="2" name="组合 26"/>
          <p:cNvGrpSpPr>
            <a:grpSpLocks/>
          </p:cNvGrpSpPr>
          <p:nvPr/>
        </p:nvGrpSpPr>
        <p:grpSpPr bwMode="auto">
          <a:xfrm>
            <a:off x="574675" y="1231900"/>
            <a:ext cx="6604000" cy="611188"/>
            <a:chOff x="575560" y="1232697"/>
            <a:chExt cx="6603127" cy="611769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1058096" y="1232697"/>
              <a:ext cx="6120591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 bwMode="auto">
            <a:xfrm>
              <a:off x="575560" y="1556855"/>
              <a:ext cx="660312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 bwMode="auto">
            <a:xfrm>
              <a:off x="575560" y="1844466"/>
              <a:ext cx="50475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8"/>
          <p:cNvGrpSpPr>
            <a:grpSpLocks/>
          </p:cNvGrpSpPr>
          <p:nvPr/>
        </p:nvGrpSpPr>
        <p:grpSpPr bwMode="auto">
          <a:xfrm>
            <a:off x="7308850" y="2859088"/>
            <a:ext cx="1366838" cy="1441450"/>
            <a:chOff x="7308304" y="2859782"/>
            <a:chExt cx="1368151" cy="1440160"/>
          </a:xfrm>
        </p:grpSpPr>
        <p:sp>
          <p:nvSpPr>
            <p:cNvPr id="28" name="云形标注 27"/>
            <p:cNvSpPr/>
            <p:nvPr/>
          </p:nvSpPr>
          <p:spPr>
            <a:xfrm>
              <a:off x="7308304" y="2859782"/>
              <a:ext cx="1296644" cy="1440160"/>
            </a:xfrm>
            <a:prstGeom prst="cloudCallout">
              <a:avLst/>
            </a:prstGeom>
            <a:solidFill>
              <a:srgbClr val="CCCCFF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391" name="TextBox 12"/>
            <p:cNvSpPr txBox="1">
              <a:spLocks noChangeArrowheads="1"/>
            </p:cNvSpPr>
            <p:nvPr/>
          </p:nvSpPr>
          <p:spPr bwMode="auto">
            <a:xfrm>
              <a:off x="7524328" y="3003798"/>
              <a:ext cx="115212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000" b="1">
                  <a:solidFill>
                    <a:srgbClr val="FF0000"/>
                  </a:solidFill>
                  <a:latin typeface="楷体" panose="02010609060101010101" pitchFamily="49" charset="-122"/>
                </a:rPr>
                <a:t>把感情融入景物之中</a:t>
              </a:r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6C070617-9726-AE8F-1820-33B072A59D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616" y="842962"/>
            <a:ext cx="941267" cy="180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5"/>
          <p:cNvSpPr txBox="1">
            <a:spLocks noChangeArrowheads="1"/>
          </p:cNvSpPr>
          <p:nvPr/>
        </p:nvSpPr>
        <p:spPr bwMode="auto">
          <a:xfrm>
            <a:off x="611188" y="474663"/>
            <a:ext cx="67691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>
                <a:latin typeface="楷体" panose="02010609060101010101" pitchFamily="49" charset="-122"/>
              </a:rPr>
              <a:t>    </a:t>
            </a:r>
            <a:r>
              <a:rPr lang="zh-CN" altLang="zh-CN" sz="2000" b="1">
                <a:latin typeface="楷体" panose="02010609060101010101" pitchFamily="49" charset="-122"/>
              </a:rPr>
              <a:t>心里悬着的一块石头终于落了地，我不由暗自窃喜，这么容易就躲过去了！我慢慢走到窗边，看见同学们正晒着太阳，整齐而有力地做操。不知什么原因，我心里总有点不自在。</a:t>
            </a:r>
          </a:p>
          <a:p>
            <a:pPr hangingPunct="1"/>
            <a:r>
              <a:rPr lang="en-US" altLang="zh-CN" sz="2000" b="1">
                <a:latin typeface="楷体" panose="02010609060101010101" pitchFamily="49" charset="-122"/>
              </a:rPr>
              <a:t>    </a:t>
            </a:r>
            <a:r>
              <a:rPr lang="zh-CN" altLang="zh-CN" sz="2000" b="1">
                <a:latin typeface="楷体" panose="02010609060101010101" pitchFamily="49" charset="-122"/>
              </a:rPr>
              <a:t>广播体操结束后，同学们回到教室里，纷纷围着我，有的问：“你腿还疼吗？”有的说：“要不，我陪你去医院看一看吧！”我连忙回答：“不要紧，我吃了药，休息一会儿就会好的。”大家一听，也就放心了，下课约着一起出去玩儿了，看看他们玩得那么高兴，我脚底都发痒了，但因为担心露馅儿，只好坐在位子上埋头“休息”。我的心里真不是滋味，脸上火辣辣的，仿佛那一个个巴掌抽在我脸上。</a:t>
            </a:r>
          </a:p>
          <a:p>
            <a:r>
              <a:rPr lang="en-US" altLang="zh-CN" sz="2000" b="1">
                <a:latin typeface="楷体" panose="02010609060101010101" pitchFamily="49" charset="-122"/>
              </a:rPr>
              <a:t>    </a:t>
            </a:r>
            <a:r>
              <a:rPr lang="zh-CN" altLang="zh-CN" sz="2000" b="1">
                <a:latin typeface="楷体" panose="02010609060101010101" pitchFamily="49" charset="-122"/>
              </a:rPr>
              <a:t>这件事深深地印在我的脑海里，每当我想起它，就非常后悔。我想我应该悔悟，从今往后再</a:t>
            </a:r>
            <a:r>
              <a:rPr lang="zh-CN" altLang="en-US" sz="2000" b="1">
                <a:latin typeface="楷体" panose="02010609060101010101" pitchFamily="49" charset="-122"/>
              </a:rPr>
              <a:t>也</a:t>
            </a:r>
            <a:r>
              <a:rPr lang="zh-CN" altLang="zh-CN" sz="2000" b="1">
                <a:latin typeface="楷体" panose="02010609060101010101" pitchFamily="49" charset="-122"/>
              </a:rPr>
              <a:t>不做这种事了。</a:t>
            </a:r>
          </a:p>
        </p:txBody>
      </p:sp>
      <p:grpSp>
        <p:nvGrpSpPr>
          <p:cNvPr id="2" name="组合 20"/>
          <p:cNvGrpSpPr>
            <a:grpSpLocks/>
          </p:cNvGrpSpPr>
          <p:nvPr/>
        </p:nvGrpSpPr>
        <p:grpSpPr bwMode="auto">
          <a:xfrm>
            <a:off x="684213" y="842963"/>
            <a:ext cx="6192837" cy="287337"/>
            <a:chOff x="755576" y="699542"/>
            <a:chExt cx="6192672" cy="288032"/>
          </a:xfrm>
        </p:grpSpPr>
        <p:cxnSp>
          <p:nvCxnSpPr>
            <p:cNvPr id="7" name="直接连接符 6"/>
            <p:cNvCxnSpPr/>
            <p:nvPr/>
          </p:nvCxnSpPr>
          <p:spPr bwMode="auto">
            <a:xfrm>
              <a:off x="1330236" y="699542"/>
              <a:ext cx="5618012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 bwMode="auto">
            <a:xfrm>
              <a:off x="755576" y="987574"/>
              <a:ext cx="244786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9"/>
          <p:cNvGrpSpPr>
            <a:grpSpLocks/>
          </p:cNvGrpSpPr>
          <p:nvPr/>
        </p:nvGrpSpPr>
        <p:grpSpPr bwMode="auto">
          <a:xfrm>
            <a:off x="735013" y="3579813"/>
            <a:ext cx="6380162" cy="598487"/>
            <a:chOff x="734834" y="3580708"/>
            <a:chExt cx="6379917" cy="597264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734834" y="3875380"/>
              <a:ext cx="6379917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 bwMode="auto">
            <a:xfrm>
              <a:off x="734834" y="4177972"/>
              <a:ext cx="77149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 bwMode="auto">
            <a:xfrm>
              <a:off x="6578197" y="3580708"/>
              <a:ext cx="536554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组合 24"/>
          <p:cNvGrpSpPr>
            <a:grpSpLocks/>
          </p:cNvGrpSpPr>
          <p:nvPr/>
        </p:nvGrpSpPr>
        <p:grpSpPr bwMode="auto">
          <a:xfrm>
            <a:off x="7164388" y="2932113"/>
            <a:ext cx="1368425" cy="1439862"/>
            <a:chOff x="7308304" y="2859782"/>
            <a:chExt cx="1368151" cy="1440160"/>
          </a:xfrm>
        </p:grpSpPr>
        <p:sp>
          <p:nvSpPr>
            <p:cNvPr id="26" name="云形标注 25"/>
            <p:cNvSpPr/>
            <p:nvPr/>
          </p:nvSpPr>
          <p:spPr>
            <a:xfrm>
              <a:off x="7308304" y="2859782"/>
              <a:ext cx="1296727" cy="1440160"/>
            </a:xfrm>
            <a:prstGeom prst="cloudCallout">
              <a:avLst/>
            </a:prstGeom>
            <a:solidFill>
              <a:srgbClr val="CCCCFF">
                <a:alpha val="6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416" name="TextBox 26"/>
            <p:cNvSpPr txBox="1">
              <a:spLocks noChangeArrowheads="1"/>
            </p:cNvSpPr>
            <p:nvPr/>
          </p:nvSpPr>
          <p:spPr bwMode="auto">
            <a:xfrm>
              <a:off x="7524328" y="2931790"/>
              <a:ext cx="1152127" cy="1151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000" b="1">
                  <a:solidFill>
                    <a:srgbClr val="FF0000"/>
                  </a:solidFill>
                  <a:latin typeface="楷体" panose="02010609060101010101" pitchFamily="49" charset="-122"/>
                </a:rPr>
                <a:t>直接抒发自己的感情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9CA4F2A7-7D2C-DEF6-36FD-7D2DF581B1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616" y="842962"/>
            <a:ext cx="941267" cy="1802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3"/>
          <p:cNvSpPr txBox="1">
            <a:spLocks noChangeArrowheads="1"/>
          </p:cNvSpPr>
          <p:nvPr/>
        </p:nvSpPr>
        <p:spPr bwMode="auto">
          <a:xfrm>
            <a:off x="611188" y="1173163"/>
            <a:ext cx="6923087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  有一首儿歌是这么唱的：“太阳当空照，花儿对我笑</a:t>
            </a:r>
            <a:r>
              <a:rPr lang="en-US" altLang="zh-CN" sz="2800" b="1">
                <a:latin typeface="楷体" panose="02010609060101010101" pitchFamily="49" charset="-122"/>
              </a:rPr>
              <a:t>……</a:t>
            </a:r>
            <a:r>
              <a:rPr lang="zh-CN" altLang="en-US" sz="2800" b="1">
                <a:latin typeface="楷体" panose="02010609060101010101" pitchFamily="49" charset="-122"/>
              </a:rPr>
              <a:t>”这就是借太阳和花儿来表达自己愉快的心情。写作文时，有时候直接抒发情感会显得不够自然。我们就可以把情感融入到眼前的事物中，让事物为我们的情感代言。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DB372E0-9C93-30D1-64DD-CE6FE3577D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879" y="1190554"/>
            <a:ext cx="1138933" cy="2181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组合 4"/>
          <p:cNvGrpSpPr>
            <a:grpSpLocks/>
          </p:cNvGrpSpPr>
          <p:nvPr/>
        </p:nvGrpSpPr>
        <p:grpSpPr bwMode="auto">
          <a:xfrm>
            <a:off x="3462338" y="404813"/>
            <a:ext cx="2219325" cy="792162"/>
            <a:chOff x="3276600" y="469996"/>
            <a:chExt cx="2219325" cy="792162"/>
          </a:xfrm>
        </p:grpSpPr>
        <p:sp>
          <p:nvSpPr>
            <p:cNvPr id="2" name="椭圆 1"/>
            <p:cNvSpPr/>
            <p:nvPr/>
          </p:nvSpPr>
          <p:spPr>
            <a:xfrm>
              <a:off x="3276600" y="495396"/>
              <a:ext cx="2159000" cy="766762"/>
            </a:xfrm>
            <a:prstGeom prst="ellipse">
              <a:avLst/>
            </a:prstGeom>
            <a:solidFill>
              <a:srgbClr val="FFFFCC"/>
            </a:solidFill>
            <a:ln cmpd="dbl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461" name="TextBox 2"/>
            <p:cNvSpPr txBox="1">
              <a:spLocks noChangeArrowheads="1"/>
            </p:cNvSpPr>
            <p:nvPr/>
          </p:nvSpPr>
          <p:spPr bwMode="auto">
            <a:xfrm>
              <a:off x="3336925" y="469996"/>
              <a:ext cx="21590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3600" b="1">
                  <a:solidFill>
                    <a:srgbClr val="FF00FF"/>
                  </a:solidFill>
                  <a:latin typeface="宋体" panose="02010600030101010101" pitchFamily="2" charset="-122"/>
                </a:rPr>
                <a:t>初试身手</a:t>
              </a:r>
            </a:p>
          </p:txBody>
        </p:sp>
      </p:grpSp>
      <p:sp>
        <p:nvSpPr>
          <p:cNvPr id="19459" name="文本框 4"/>
          <p:cNvSpPr txBox="1">
            <a:spLocks noChangeArrowheads="1"/>
          </p:cNvSpPr>
          <p:nvPr/>
        </p:nvSpPr>
        <p:spPr bwMode="auto">
          <a:xfrm>
            <a:off x="941388" y="1708150"/>
            <a:ext cx="720090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    我们都生活在一定的环境中，当心情不同时，对身边事物的感受也会有所不同。如：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"/>
          <p:cNvSpPr>
            <a:spLocks noChangeArrowheads="1"/>
          </p:cNvSpPr>
          <p:nvPr/>
        </p:nvSpPr>
        <p:spPr bwMode="auto">
          <a:xfrm>
            <a:off x="1258888" y="700088"/>
            <a:ext cx="6570662" cy="1322387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6">
                <a:lumMod val="75000"/>
              </a:schemeClr>
            </a:solidFill>
            <a:rou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>
                <a:latin typeface="楷体" panose="02010609060101010101" pitchFamily="49" charset="-122"/>
              </a:rPr>
              <a:t>    一直想养一只小狗，妈妈今天终于答应了。</a:t>
            </a:r>
          </a:p>
        </p:txBody>
      </p:sp>
      <p:sp>
        <p:nvSpPr>
          <p:cNvPr id="10243" name="文本框 2"/>
          <p:cNvSpPr>
            <a:spLocks noChangeArrowheads="1"/>
          </p:cNvSpPr>
          <p:nvPr/>
        </p:nvSpPr>
        <p:spPr bwMode="auto">
          <a:xfrm>
            <a:off x="1268413" y="2438400"/>
            <a:ext cx="6570662" cy="206375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accent6">
                <a:lumMod val="75000"/>
              </a:schemeClr>
            </a:solidFill>
            <a:rou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>
                <a:latin typeface="楷体" panose="02010609060101010101" pitchFamily="49" charset="-122"/>
              </a:rPr>
              <a:t>    路旁的一朵朵花儿好像在对我微笑，树上的鸟儿也在欢唱，树叶沙沙作响，好像也在为我高兴。</a:t>
            </a:r>
          </a:p>
        </p:txBody>
      </p:sp>
      <p:sp>
        <p:nvSpPr>
          <p:cNvPr id="4" name="等腰三角形 3"/>
          <p:cNvSpPr/>
          <p:nvPr/>
        </p:nvSpPr>
        <p:spPr>
          <a:xfrm rot="10800000">
            <a:off x="3924300" y="2109788"/>
            <a:ext cx="719138" cy="576262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1"/>
          <p:cNvSpPr>
            <a:spLocks noChangeArrowheads="1"/>
          </p:cNvSpPr>
          <p:nvPr/>
        </p:nvSpPr>
        <p:spPr bwMode="auto">
          <a:xfrm>
            <a:off x="755650" y="915988"/>
            <a:ext cx="7273925" cy="13239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    打篮球的时候，我有几个好机会没把握住，结果我们输给了二班。</a:t>
            </a:r>
          </a:p>
        </p:txBody>
      </p:sp>
      <p:sp>
        <p:nvSpPr>
          <p:cNvPr id="11267" name="文本框 2"/>
          <p:cNvSpPr>
            <a:spLocks noChangeArrowheads="1"/>
          </p:cNvSpPr>
          <p:nvPr/>
        </p:nvSpPr>
        <p:spPr bwMode="auto">
          <a:xfrm>
            <a:off x="720725" y="2644775"/>
            <a:ext cx="7308850" cy="1906588"/>
          </a:xfrm>
          <a:prstGeom prst="roundRect">
            <a:avLst>
              <a:gd name="adj" fmla="val 11125"/>
            </a:avLst>
          </a:prstGeom>
          <a:noFill/>
          <a:ln w="19050">
            <a:solidFill>
              <a:srgbClr val="00B0F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    路旁的花儿耷拉着脑袋，一副无精打采的样子。树上的小鸟叽叽喳喳地叫着，也像是在讥笑我。</a:t>
            </a:r>
          </a:p>
        </p:txBody>
      </p:sp>
      <p:sp>
        <p:nvSpPr>
          <p:cNvPr id="4" name="等腰三角形 3"/>
          <p:cNvSpPr/>
          <p:nvPr/>
        </p:nvSpPr>
        <p:spPr>
          <a:xfrm rot="10800000">
            <a:off x="3779838" y="2284413"/>
            <a:ext cx="720725" cy="576262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文本框 1"/>
          <p:cNvSpPr txBox="1">
            <a:spLocks noChangeArrowheads="1"/>
          </p:cNvSpPr>
          <p:nvPr/>
        </p:nvSpPr>
        <p:spPr bwMode="auto">
          <a:xfrm>
            <a:off x="792163" y="915988"/>
            <a:ext cx="75596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  从下面的情境中选择一两个，就心情“好”与“不好”这两种状态，分别写几句话。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547813" y="2921000"/>
            <a:ext cx="22447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</a:rPr>
              <a:t>走在小巷里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167188" y="2908300"/>
            <a:ext cx="26574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</a:rPr>
              <a:t>奔跑在田野上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2495550" y="3652838"/>
            <a:ext cx="100965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</a:rPr>
              <a:t>弹琴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763963" y="3652838"/>
            <a:ext cx="100806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</a:rPr>
              <a:t>钓鱼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4906963" y="3652838"/>
            <a:ext cx="100806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0000FF"/>
                </a:solidFill>
                <a:latin typeface="楷体" panose="02010609060101010101" pitchFamily="49" charset="-122"/>
              </a:rPr>
              <a:t>……</a:t>
            </a:r>
            <a:endParaRPr lang="zh-CN" altLang="en-US" sz="3200" b="1">
              <a:solidFill>
                <a:srgbClr val="0000FF"/>
              </a:solidFill>
              <a:latin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68313" y="411163"/>
            <a:ext cx="22447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0000FF"/>
                </a:solidFill>
                <a:latin typeface="楷体" panose="02010609060101010101" pitchFamily="49" charset="-122"/>
              </a:rPr>
              <a:t>走在小巷里</a:t>
            </a:r>
          </a:p>
        </p:txBody>
      </p:sp>
      <p:sp>
        <p:nvSpPr>
          <p:cNvPr id="8" name="文本框 11"/>
          <p:cNvSpPr txBox="1">
            <a:spLocks noChangeArrowheads="1"/>
          </p:cNvSpPr>
          <p:nvPr/>
        </p:nvSpPr>
        <p:spPr bwMode="auto">
          <a:xfrm>
            <a:off x="684213" y="1390650"/>
            <a:ext cx="352742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方法指导：</a:t>
            </a:r>
          </a:p>
        </p:txBody>
      </p:sp>
      <p:sp>
        <p:nvSpPr>
          <p:cNvPr id="14" name="文本框 11"/>
          <p:cNvSpPr txBox="1">
            <a:spLocks noChangeArrowheads="1"/>
          </p:cNvSpPr>
          <p:nvPr/>
        </p:nvSpPr>
        <p:spPr bwMode="auto">
          <a:xfrm>
            <a:off x="827088" y="1995488"/>
            <a:ext cx="792003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</a:rPr>
              <a:t>1</a:t>
            </a:r>
            <a:r>
              <a:rPr lang="zh-CN" altLang="en-US" sz="3200" b="1">
                <a:latin typeface="楷体" panose="02010609060101010101" pitchFamily="49" charset="-122"/>
              </a:rPr>
              <a:t>）审题，确定一个情境。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（</a:t>
            </a:r>
            <a:r>
              <a:rPr lang="en-US" altLang="zh-CN" sz="3200" b="1">
                <a:latin typeface="楷体" panose="02010609060101010101" pitchFamily="49" charset="-122"/>
              </a:rPr>
              <a:t>2</a:t>
            </a:r>
            <a:r>
              <a:rPr lang="zh-CN" altLang="en-US" sz="3200" b="1">
                <a:latin typeface="楷体" panose="02010609060101010101" pitchFamily="49" charset="-122"/>
              </a:rPr>
              <a:t>）打开思路，选择不同的心情开始构思。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框 11"/>
          <p:cNvSpPr txBox="1">
            <a:spLocks noChangeArrowheads="1"/>
          </p:cNvSpPr>
          <p:nvPr/>
        </p:nvSpPr>
        <p:spPr bwMode="auto">
          <a:xfrm>
            <a:off x="395288" y="842963"/>
            <a:ext cx="835342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    （</a:t>
            </a:r>
            <a:r>
              <a:rPr lang="en-US" altLang="zh-CN" sz="3200" b="1">
                <a:latin typeface="楷体" panose="02010609060101010101" pitchFamily="49" charset="-122"/>
              </a:rPr>
              <a:t>3</a:t>
            </a:r>
            <a:r>
              <a:rPr lang="zh-CN" altLang="en-US" sz="3200" b="1">
                <a:latin typeface="楷体" panose="02010609060101010101" pitchFamily="49" charset="-122"/>
              </a:rPr>
              <a:t>）以“走在小巷里”为情境，你想到了哪些心情好的原因或是心情不好的原因呢？</a:t>
            </a:r>
          </a:p>
        </p:txBody>
      </p:sp>
      <p:sp>
        <p:nvSpPr>
          <p:cNvPr id="7" name="文本框 11"/>
          <p:cNvSpPr txBox="1">
            <a:spLocks noChangeArrowheads="1"/>
          </p:cNvSpPr>
          <p:nvPr/>
        </p:nvSpPr>
        <p:spPr bwMode="auto">
          <a:xfrm>
            <a:off x="414338" y="2138363"/>
            <a:ext cx="8261350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984807"/>
                </a:solidFill>
                <a:latin typeface="楷体" panose="02010609060101010101" pitchFamily="49" charset="-122"/>
              </a:rPr>
              <a:t>    ①心情好的原因：比赛获奖、考试进步、交到新朋友</a:t>
            </a:r>
            <a:r>
              <a:rPr lang="en-US" altLang="zh-CN" sz="3200" b="1">
                <a:solidFill>
                  <a:srgbClr val="984807"/>
                </a:solidFill>
                <a:latin typeface="楷体" panose="02010609060101010101" pitchFamily="49" charset="-122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984807"/>
                </a:solidFill>
                <a:latin typeface="楷体" panose="02010609060101010101" pitchFamily="49" charset="-122"/>
              </a:rPr>
              <a:t>    ②</a:t>
            </a:r>
            <a:r>
              <a:rPr lang="zh-CN" altLang="en-US" sz="3200" b="1">
                <a:solidFill>
                  <a:srgbClr val="984807"/>
                </a:solidFill>
                <a:latin typeface="楷体" panose="02010609060101010101" pitchFamily="49" charset="-122"/>
              </a:rPr>
              <a:t>心情不好的原因：考试考砸了、与好朋友吵架、遗失了珍贵的东西</a:t>
            </a:r>
            <a:r>
              <a:rPr lang="en-US" altLang="zh-CN" sz="3200" b="1">
                <a:solidFill>
                  <a:srgbClr val="984807"/>
                </a:solidFill>
                <a:latin typeface="楷体" panose="02010609060101010101" pitchFamily="49" charset="-122"/>
              </a:rPr>
              <a:t>……</a:t>
            </a:r>
            <a:endParaRPr lang="zh-CN" altLang="en-US" sz="3200" b="1">
              <a:solidFill>
                <a:srgbClr val="984807"/>
              </a:solidFill>
              <a:latin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7"/>
          <p:cNvSpPr txBox="1">
            <a:spLocks noChangeArrowheads="1"/>
          </p:cNvSpPr>
          <p:nvPr/>
        </p:nvSpPr>
        <p:spPr bwMode="auto">
          <a:xfrm>
            <a:off x="395858" y="1606581"/>
            <a:ext cx="6409184" cy="19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</a:rPr>
              <a:t>    本单元的两篇课文</a:t>
            </a:r>
            <a:r>
              <a:rPr lang="en-US" altLang="zh-CN" sz="2800" b="1" dirty="0">
                <a:latin typeface="楷体" panose="02010609060101010101" pitchFamily="49" charset="-122"/>
              </a:rPr>
              <a:t>《</a:t>
            </a:r>
            <a:r>
              <a:rPr lang="zh-CN" altLang="en-US" sz="2800" b="1" dirty="0">
                <a:latin typeface="楷体" panose="02010609060101010101" pitchFamily="49" charset="-122"/>
              </a:rPr>
              <a:t>匆匆</a:t>
            </a:r>
            <a:r>
              <a:rPr lang="en-US" altLang="zh-CN" sz="2800" b="1" dirty="0">
                <a:latin typeface="楷体" panose="02010609060101010101" pitchFamily="49" charset="-122"/>
              </a:rPr>
              <a:t>》《</a:t>
            </a:r>
            <a:r>
              <a:rPr lang="zh-CN" altLang="en-US" sz="2800" b="1" dirty="0">
                <a:latin typeface="楷体" panose="02010609060101010101" pitchFamily="49" charset="-122"/>
              </a:rPr>
              <a:t>那个星期天</a:t>
            </a:r>
            <a:r>
              <a:rPr lang="en-US" altLang="zh-CN" sz="2800" b="1" dirty="0">
                <a:latin typeface="楷体" panose="02010609060101010101" pitchFamily="49" charset="-122"/>
              </a:rPr>
              <a:t>》</a:t>
            </a:r>
            <a:r>
              <a:rPr lang="zh-CN" altLang="en-US" sz="2800" b="1" dirty="0">
                <a:latin typeface="楷体" panose="02010609060101010101" pitchFamily="49" charset="-122"/>
              </a:rPr>
              <a:t>我们已经学完了，相比之下，你们更喜欢哪一篇课文呢？说说理由。</a:t>
            </a:r>
          </a:p>
        </p:txBody>
      </p:sp>
      <p:pic>
        <p:nvPicPr>
          <p:cNvPr id="5123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300163"/>
            <a:ext cx="15875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"/>
          <p:cNvSpPr/>
          <p:nvPr/>
        </p:nvSpPr>
        <p:spPr>
          <a:xfrm>
            <a:off x="3540125" y="246063"/>
            <a:ext cx="2159000" cy="766762"/>
          </a:xfrm>
          <a:prstGeom prst="ellipse">
            <a:avLst/>
          </a:prstGeom>
          <a:solidFill>
            <a:srgbClr val="FFFFCC"/>
          </a:solidFill>
          <a:ln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125" name="TextBox 2"/>
          <p:cNvSpPr txBox="1">
            <a:spLocks noChangeArrowheads="1"/>
          </p:cNvSpPr>
          <p:nvPr/>
        </p:nvSpPr>
        <p:spPr bwMode="auto">
          <a:xfrm>
            <a:off x="3600450" y="195263"/>
            <a:ext cx="2159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rgbClr val="FF00FF"/>
                </a:solidFill>
                <a:latin typeface="宋体" panose="02010600030101010101" pitchFamily="2" charset="-122"/>
              </a:rPr>
              <a:t>交流平台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11"/>
          <p:cNvSpPr txBox="1">
            <a:spLocks noChangeArrowheads="1"/>
          </p:cNvSpPr>
          <p:nvPr/>
        </p:nvSpPr>
        <p:spPr bwMode="auto">
          <a:xfrm>
            <a:off x="1116013" y="771525"/>
            <a:ext cx="71596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    （</a:t>
            </a:r>
            <a:r>
              <a:rPr lang="en-US" altLang="zh-CN" sz="3200" b="1">
                <a:latin typeface="楷体" panose="02010609060101010101" pitchFamily="49" charset="-122"/>
              </a:rPr>
              <a:t>4</a:t>
            </a:r>
            <a:r>
              <a:rPr lang="zh-CN" altLang="en-US" sz="3200" b="1">
                <a:latin typeface="楷体" panose="02010609060101010101" pitchFamily="49" charset="-122"/>
              </a:rPr>
              <a:t>）确定好原因之后，再来构思“走在小巷里”周围会有些什么。</a:t>
            </a:r>
          </a:p>
        </p:txBody>
      </p:sp>
      <p:sp>
        <p:nvSpPr>
          <p:cNvPr id="7" name="文本框 11"/>
          <p:cNvSpPr txBox="1">
            <a:spLocks noChangeArrowheads="1"/>
          </p:cNvSpPr>
          <p:nvPr/>
        </p:nvSpPr>
        <p:spPr bwMode="auto">
          <a:xfrm>
            <a:off x="1228725" y="2066925"/>
            <a:ext cx="7046913" cy="245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984807"/>
                </a:solidFill>
                <a:latin typeface="楷体" panose="02010609060101010101" pitchFamily="49" charset="-122"/>
              </a:rPr>
              <a:t>    ①有房子，路边有小草、野花，还有天空</a:t>
            </a:r>
            <a:r>
              <a:rPr lang="en-US" altLang="zh-CN" sz="3200" b="1">
                <a:solidFill>
                  <a:srgbClr val="984807"/>
                </a:solidFill>
                <a:latin typeface="楷体" panose="02010609060101010101" pitchFamily="49" charset="-122"/>
              </a:rPr>
              <a:t>……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3200" b="1">
                <a:solidFill>
                  <a:srgbClr val="984807"/>
                </a:solidFill>
                <a:latin typeface="楷体" panose="02010609060101010101" pitchFamily="49" charset="-122"/>
              </a:rPr>
              <a:t>    ②</a:t>
            </a:r>
            <a:r>
              <a:rPr lang="zh-CN" altLang="en-US" sz="3200" b="1">
                <a:solidFill>
                  <a:srgbClr val="984807"/>
                </a:solidFill>
                <a:latin typeface="楷体" panose="02010609060101010101" pitchFamily="49" charset="-122"/>
              </a:rPr>
              <a:t>可以确定一个时间，早上、中午或是晚上</a:t>
            </a:r>
            <a:r>
              <a:rPr lang="en-US" altLang="zh-CN" sz="3200" b="1">
                <a:solidFill>
                  <a:srgbClr val="984807"/>
                </a:solidFill>
                <a:latin typeface="楷体" panose="02010609060101010101" pitchFamily="49" charset="-122"/>
              </a:rPr>
              <a:t>……</a:t>
            </a:r>
            <a:endParaRPr lang="zh-CN" altLang="en-US" sz="3200" b="1">
              <a:solidFill>
                <a:srgbClr val="984807"/>
              </a:solidFill>
              <a:latin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本框 2"/>
          <p:cNvSpPr txBox="1">
            <a:spLocks noChangeArrowheads="1"/>
          </p:cNvSpPr>
          <p:nvPr/>
        </p:nvSpPr>
        <p:spPr bwMode="auto">
          <a:xfrm>
            <a:off x="1476375" y="1131888"/>
            <a:ext cx="7199313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latin typeface="楷体" panose="02010609060101010101" pitchFamily="49" charset="-122"/>
              </a:rPr>
              <a:t>    今天，我回到了多年没回的老屋。走在小巷里，家家户户的灯陆续亮了，照在小巷的墙壁上，显得特别温暖。不远处传来几声狗吠，似乎狗儿也按捺不住心中的喜悦，欢叫起来迎接主人回家。</a:t>
            </a:r>
          </a:p>
        </p:txBody>
      </p:sp>
      <p:sp>
        <p:nvSpPr>
          <p:cNvPr id="3" name="任意多边形 12"/>
          <p:cNvSpPr/>
          <p:nvPr/>
        </p:nvSpPr>
        <p:spPr>
          <a:xfrm rot="5400000">
            <a:off x="-711200" y="2238375"/>
            <a:ext cx="2808288" cy="738188"/>
          </a:xfrm>
          <a:custGeom>
            <a:avLst/>
            <a:gdLst>
              <a:gd name="connsiteX0" fmla="*/ 239843 w 1399114"/>
              <a:gd name="connsiteY0" fmla="*/ 59961 h 629587"/>
              <a:gd name="connsiteX1" fmla="*/ 239843 w 1399114"/>
              <a:gd name="connsiteY1" fmla="*/ 59961 h 629587"/>
              <a:gd name="connsiteX2" fmla="*/ 164892 w 1399114"/>
              <a:gd name="connsiteY2" fmla="*/ 67456 h 629587"/>
              <a:gd name="connsiteX3" fmla="*/ 134912 w 1399114"/>
              <a:gd name="connsiteY3" fmla="*/ 89941 h 629587"/>
              <a:gd name="connsiteX4" fmla="*/ 97437 w 1399114"/>
              <a:gd name="connsiteY4" fmla="*/ 97436 h 629587"/>
              <a:gd name="connsiteX5" fmla="*/ 67456 w 1399114"/>
              <a:gd name="connsiteY5" fmla="*/ 112427 h 629587"/>
              <a:gd name="connsiteX6" fmla="*/ 29981 w 1399114"/>
              <a:gd name="connsiteY6" fmla="*/ 232348 h 629587"/>
              <a:gd name="connsiteX7" fmla="*/ 7496 w 1399114"/>
              <a:gd name="connsiteY7" fmla="*/ 352269 h 629587"/>
              <a:gd name="connsiteX8" fmla="*/ 0 w 1399114"/>
              <a:gd name="connsiteY8" fmla="*/ 412230 h 629587"/>
              <a:gd name="connsiteX9" fmla="*/ 7496 w 1399114"/>
              <a:gd name="connsiteY9" fmla="*/ 584617 h 629587"/>
              <a:gd name="connsiteX10" fmla="*/ 29981 w 1399114"/>
              <a:gd name="connsiteY10" fmla="*/ 592112 h 629587"/>
              <a:gd name="connsiteX11" fmla="*/ 59961 w 1399114"/>
              <a:gd name="connsiteY11" fmla="*/ 599607 h 629587"/>
              <a:gd name="connsiteX12" fmla="*/ 427220 w 1399114"/>
              <a:gd name="connsiteY12" fmla="*/ 607102 h 629587"/>
              <a:gd name="connsiteX13" fmla="*/ 517161 w 1399114"/>
              <a:gd name="connsiteY13" fmla="*/ 622092 h 629587"/>
              <a:gd name="connsiteX14" fmla="*/ 569627 w 1399114"/>
              <a:gd name="connsiteY14" fmla="*/ 629587 h 629587"/>
              <a:gd name="connsiteX15" fmla="*/ 1176728 w 1399114"/>
              <a:gd name="connsiteY15" fmla="*/ 622092 h 629587"/>
              <a:gd name="connsiteX16" fmla="*/ 1274164 w 1399114"/>
              <a:gd name="connsiteY16" fmla="*/ 599607 h 629587"/>
              <a:gd name="connsiteX17" fmla="*/ 1326630 w 1399114"/>
              <a:gd name="connsiteY17" fmla="*/ 584617 h 629587"/>
              <a:gd name="connsiteX18" fmla="*/ 1356610 w 1399114"/>
              <a:gd name="connsiteY18" fmla="*/ 532151 h 629587"/>
              <a:gd name="connsiteX19" fmla="*/ 1386591 w 1399114"/>
              <a:gd name="connsiteY19" fmla="*/ 487181 h 629587"/>
              <a:gd name="connsiteX20" fmla="*/ 1386591 w 1399114"/>
              <a:gd name="connsiteY20" fmla="*/ 277318 h 629587"/>
              <a:gd name="connsiteX21" fmla="*/ 1371600 w 1399114"/>
              <a:gd name="connsiteY21" fmla="*/ 254833 h 629587"/>
              <a:gd name="connsiteX22" fmla="*/ 1364105 w 1399114"/>
              <a:gd name="connsiteY22" fmla="*/ 232348 h 629587"/>
              <a:gd name="connsiteX23" fmla="*/ 1304145 w 1399114"/>
              <a:gd name="connsiteY23" fmla="*/ 187377 h 629587"/>
              <a:gd name="connsiteX24" fmla="*/ 1214204 w 1399114"/>
              <a:gd name="connsiteY24" fmla="*/ 127417 h 629587"/>
              <a:gd name="connsiteX25" fmla="*/ 1169233 w 1399114"/>
              <a:gd name="connsiteY25" fmla="*/ 112427 h 629587"/>
              <a:gd name="connsiteX26" fmla="*/ 1056807 w 1399114"/>
              <a:gd name="connsiteY26" fmla="*/ 52466 h 629587"/>
              <a:gd name="connsiteX27" fmla="*/ 1004341 w 1399114"/>
              <a:gd name="connsiteY27" fmla="*/ 44971 h 629587"/>
              <a:gd name="connsiteX28" fmla="*/ 884420 w 1399114"/>
              <a:gd name="connsiteY28" fmla="*/ 14990 h 629587"/>
              <a:gd name="connsiteX29" fmla="*/ 712033 w 1399114"/>
              <a:gd name="connsiteY29" fmla="*/ 0 h 629587"/>
              <a:gd name="connsiteX30" fmla="*/ 412230 w 1399114"/>
              <a:gd name="connsiteY30" fmla="*/ 7495 h 629587"/>
              <a:gd name="connsiteX31" fmla="*/ 397240 w 1399114"/>
              <a:gd name="connsiteY31" fmla="*/ 22486 h 629587"/>
              <a:gd name="connsiteX32" fmla="*/ 374755 w 1399114"/>
              <a:gd name="connsiteY32" fmla="*/ 29981 h 629587"/>
              <a:gd name="connsiteX33" fmla="*/ 292309 w 1399114"/>
              <a:gd name="connsiteY33" fmla="*/ 82446 h 629587"/>
              <a:gd name="connsiteX34" fmla="*/ 239843 w 1399114"/>
              <a:gd name="connsiteY34" fmla="*/ 59961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99114" h="629587">
                <a:moveTo>
                  <a:pt x="239843" y="59961"/>
                </a:moveTo>
                <a:lnTo>
                  <a:pt x="239843" y="59961"/>
                </a:lnTo>
                <a:cubicBezTo>
                  <a:pt x="214859" y="62459"/>
                  <a:pt x="189034" y="60558"/>
                  <a:pt x="164892" y="67456"/>
                </a:cubicBezTo>
                <a:cubicBezTo>
                  <a:pt x="152881" y="70888"/>
                  <a:pt x="146327" y="84868"/>
                  <a:pt x="134912" y="89941"/>
                </a:cubicBezTo>
                <a:cubicBezTo>
                  <a:pt x="123271" y="95115"/>
                  <a:pt x="109929" y="94938"/>
                  <a:pt x="97437" y="97436"/>
                </a:cubicBezTo>
                <a:cubicBezTo>
                  <a:pt x="87443" y="102433"/>
                  <a:pt x="74879" y="104076"/>
                  <a:pt x="67456" y="112427"/>
                </a:cubicBezTo>
                <a:cubicBezTo>
                  <a:pt x="28255" y="156528"/>
                  <a:pt x="37450" y="176330"/>
                  <a:pt x="29981" y="232348"/>
                </a:cubicBezTo>
                <a:cubicBezTo>
                  <a:pt x="22837" y="285929"/>
                  <a:pt x="17856" y="290114"/>
                  <a:pt x="7496" y="352269"/>
                </a:cubicBezTo>
                <a:cubicBezTo>
                  <a:pt x="4184" y="372138"/>
                  <a:pt x="2499" y="392243"/>
                  <a:pt x="0" y="412230"/>
                </a:cubicBezTo>
                <a:cubicBezTo>
                  <a:pt x="2499" y="469692"/>
                  <a:pt x="-1960" y="527883"/>
                  <a:pt x="7496" y="584617"/>
                </a:cubicBezTo>
                <a:cubicBezTo>
                  <a:pt x="8795" y="592410"/>
                  <a:pt x="22385" y="589942"/>
                  <a:pt x="29981" y="592112"/>
                </a:cubicBezTo>
                <a:cubicBezTo>
                  <a:pt x="39886" y="594942"/>
                  <a:pt x="49667" y="599219"/>
                  <a:pt x="59961" y="599607"/>
                </a:cubicBezTo>
                <a:cubicBezTo>
                  <a:pt x="182319" y="604224"/>
                  <a:pt x="304800" y="604604"/>
                  <a:pt x="427220" y="607102"/>
                </a:cubicBezTo>
                <a:cubicBezTo>
                  <a:pt x="472921" y="622336"/>
                  <a:pt x="436833" y="612051"/>
                  <a:pt x="517161" y="622092"/>
                </a:cubicBezTo>
                <a:cubicBezTo>
                  <a:pt x="534691" y="624283"/>
                  <a:pt x="552138" y="627089"/>
                  <a:pt x="569627" y="629587"/>
                </a:cubicBezTo>
                <a:cubicBezTo>
                  <a:pt x="771994" y="627089"/>
                  <a:pt x="974455" y="628760"/>
                  <a:pt x="1176728" y="622092"/>
                </a:cubicBezTo>
                <a:cubicBezTo>
                  <a:pt x="1233125" y="620233"/>
                  <a:pt x="1235664" y="610607"/>
                  <a:pt x="1274164" y="599607"/>
                </a:cubicBezTo>
                <a:cubicBezTo>
                  <a:pt x="1340043" y="580785"/>
                  <a:pt x="1272719" y="602587"/>
                  <a:pt x="1326630" y="584617"/>
                </a:cubicBezTo>
                <a:cubicBezTo>
                  <a:pt x="1377117" y="534128"/>
                  <a:pt x="1326410" y="592549"/>
                  <a:pt x="1356610" y="532151"/>
                </a:cubicBezTo>
                <a:cubicBezTo>
                  <a:pt x="1364667" y="516037"/>
                  <a:pt x="1386591" y="487181"/>
                  <a:pt x="1386591" y="487181"/>
                </a:cubicBezTo>
                <a:cubicBezTo>
                  <a:pt x="1403496" y="402654"/>
                  <a:pt x="1403081" y="420224"/>
                  <a:pt x="1386591" y="277318"/>
                </a:cubicBezTo>
                <a:cubicBezTo>
                  <a:pt x="1385558" y="268369"/>
                  <a:pt x="1376597" y="262328"/>
                  <a:pt x="1371600" y="254833"/>
                </a:cubicBezTo>
                <a:cubicBezTo>
                  <a:pt x="1369102" y="247338"/>
                  <a:pt x="1368845" y="238668"/>
                  <a:pt x="1364105" y="232348"/>
                </a:cubicBezTo>
                <a:cubicBezTo>
                  <a:pt x="1335397" y="194070"/>
                  <a:pt x="1336971" y="198319"/>
                  <a:pt x="1304145" y="187377"/>
                </a:cubicBezTo>
                <a:cubicBezTo>
                  <a:pt x="1281486" y="170383"/>
                  <a:pt x="1235367" y="134471"/>
                  <a:pt x="1214204" y="127417"/>
                </a:cubicBezTo>
                <a:cubicBezTo>
                  <a:pt x="1199214" y="122420"/>
                  <a:pt x="1183366" y="119494"/>
                  <a:pt x="1169233" y="112427"/>
                </a:cubicBezTo>
                <a:cubicBezTo>
                  <a:pt x="1109961" y="82791"/>
                  <a:pt x="1117356" y="69765"/>
                  <a:pt x="1056807" y="52466"/>
                </a:cubicBezTo>
                <a:cubicBezTo>
                  <a:pt x="1039820" y="47613"/>
                  <a:pt x="1021604" y="48724"/>
                  <a:pt x="1004341" y="44971"/>
                </a:cubicBezTo>
                <a:cubicBezTo>
                  <a:pt x="964077" y="36218"/>
                  <a:pt x="925210" y="20817"/>
                  <a:pt x="884420" y="14990"/>
                </a:cubicBezTo>
                <a:cubicBezTo>
                  <a:pt x="792306" y="1831"/>
                  <a:pt x="849586" y="8597"/>
                  <a:pt x="712033" y="0"/>
                </a:cubicBezTo>
                <a:cubicBezTo>
                  <a:pt x="612099" y="2498"/>
                  <a:pt x="511941" y="373"/>
                  <a:pt x="412230" y="7495"/>
                </a:cubicBezTo>
                <a:cubicBezTo>
                  <a:pt x="405181" y="7998"/>
                  <a:pt x="403299" y="18850"/>
                  <a:pt x="397240" y="22486"/>
                </a:cubicBezTo>
                <a:cubicBezTo>
                  <a:pt x="390466" y="26551"/>
                  <a:pt x="381691" y="26198"/>
                  <a:pt x="374755" y="29981"/>
                </a:cubicBezTo>
                <a:cubicBezTo>
                  <a:pt x="370064" y="32540"/>
                  <a:pt x="310362" y="69551"/>
                  <a:pt x="292309" y="82446"/>
                </a:cubicBezTo>
                <a:cubicBezTo>
                  <a:pt x="258731" y="106430"/>
                  <a:pt x="248587" y="63708"/>
                  <a:pt x="239843" y="5996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36" tIns="45718" rIns="91336" bIns="45718" anchor="ctr"/>
          <a:lstStyle/>
          <a:p>
            <a:pPr algn="ctr" defTabSz="913130">
              <a:defRPr/>
            </a:pPr>
            <a:endParaRPr lang="zh-CN" altLang="en-US" kern="0">
              <a:solidFill>
                <a:srgbClr val="7030A0"/>
              </a:solidFill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65125" y="1419225"/>
            <a:ext cx="6969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7030A0"/>
                </a:solidFill>
                <a:latin typeface="楷体" panose="02010609060101010101" pitchFamily="49" charset="-122"/>
              </a:rPr>
              <a:t>走在小巷里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2411413" y="411163"/>
            <a:ext cx="1420812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</a:rPr>
              <a:t>心情好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2"/>
          <p:cNvSpPr txBox="1">
            <a:spLocks noChangeArrowheads="1"/>
          </p:cNvSpPr>
          <p:nvPr/>
        </p:nvSpPr>
        <p:spPr bwMode="auto">
          <a:xfrm>
            <a:off x="1619250" y="1382713"/>
            <a:ext cx="70135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    我闷闷不乐地独自走在小巷中，那灰黑的墙壁板着脸，也似乎要训斥我一番；墙角的一只狗汪汪地嚎叫着，仿佛在嘲笑我一样。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555875" y="633413"/>
            <a:ext cx="18319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</a:rPr>
              <a:t>心情不好</a:t>
            </a:r>
          </a:p>
        </p:txBody>
      </p:sp>
      <p:sp>
        <p:nvSpPr>
          <p:cNvPr id="4" name="任意多边形 12"/>
          <p:cNvSpPr/>
          <p:nvPr/>
        </p:nvSpPr>
        <p:spPr>
          <a:xfrm rot="5400000">
            <a:off x="-436562" y="2128838"/>
            <a:ext cx="2808287" cy="738187"/>
          </a:xfrm>
          <a:custGeom>
            <a:avLst/>
            <a:gdLst>
              <a:gd name="connsiteX0" fmla="*/ 239843 w 1399114"/>
              <a:gd name="connsiteY0" fmla="*/ 59961 h 629587"/>
              <a:gd name="connsiteX1" fmla="*/ 239843 w 1399114"/>
              <a:gd name="connsiteY1" fmla="*/ 59961 h 629587"/>
              <a:gd name="connsiteX2" fmla="*/ 164892 w 1399114"/>
              <a:gd name="connsiteY2" fmla="*/ 67456 h 629587"/>
              <a:gd name="connsiteX3" fmla="*/ 134912 w 1399114"/>
              <a:gd name="connsiteY3" fmla="*/ 89941 h 629587"/>
              <a:gd name="connsiteX4" fmla="*/ 97437 w 1399114"/>
              <a:gd name="connsiteY4" fmla="*/ 97436 h 629587"/>
              <a:gd name="connsiteX5" fmla="*/ 67456 w 1399114"/>
              <a:gd name="connsiteY5" fmla="*/ 112427 h 629587"/>
              <a:gd name="connsiteX6" fmla="*/ 29981 w 1399114"/>
              <a:gd name="connsiteY6" fmla="*/ 232348 h 629587"/>
              <a:gd name="connsiteX7" fmla="*/ 7496 w 1399114"/>
              <a:gd name="connsiteY7" fmla="*/ 352269 h 629587"/>
              <a:gd name="connsiteX8" fmla="*/ 0 w 1399114"/>
              <a:gd name="connsiteY8" fmla="*/ 412230 h 629587"/>
              <a:gd name="connsiteX9" fmla="*/ 7496 w 1399114"/>
              <a:gd name="connsiteY9" fmla="*/ 584617 h 629587"/>
              <a:gd name="connsiteX10" fmla="*/ 29981 w 1399114"/>
              <a:gd name="connsiteY10" fmla="*/ 592112 h 629587"/>
              <a:gd name="connsiteX11" fmla="*/ 59961 w 1399114"/>
              <a:gd name="connsiteY11" fmla="*/ 599607 h 629587"/>
              <a:gd name="connsiteX12" fmla="*/ 427220 w 1399114"/>
              <a:gd name="connsiteY12" fmla="*/ 607102 h 629587"/>
              <a:gd name="connsiteX13" fmla="*/ 517161 w 1399114"/>
              <a:gd name="connsiteY13" fmla="*/ 622092 h 629587"/>
              <a:gd name="connsiteX14" fmla="*/ 569627 w 1399114"/>
              <a:gd name="connsiteY14" fmla="*/ 629587 h 629587"/>
              <a:gd name="connsiteX15" fmla="*/ 1176728 w 1399114"/>
              <a:gd name="connsiteY15" fmla="*/ 622092 h 629587"/>
              <a:gd name="connsiteX16" fmla="*/ 1274164 w 1399114"/>
              <a:gd name="connsiteY16" fmla="*/ 599607 h 629587"/>
              <a:gd name="connsiteX17" fmla="*/ 1326630 w 1399114"/>
              <a:gd name="connsiteY17" fmla="*/ 584617 h 629587"/>
              <a:gd name="connsiteX18" fmla="*/ 1356610 w 1399114"/>
              <a:gd name="connsiteY18" fmla="*/ 532151 h 629587"/>
              <a:gd name="connsiteX19" fmla="*/ 1386591 w 1399114"/>
              <a:gd name="connsiteY19" fmla="*/ 487181 h 629587"/>
              <a:gd name="connsiteX20" fmla="*/ 1386591 w 1399114"/>
              <a:gd name="connsiteY20" fmla="*/ 277318 h 629587"/>
              <a:gd name="connsiteX21" fmla="*/ 1371600 w 1399114"/>
              <a:gd name="connsiteY21" fmla="*/ 254833 h 629587"/>
              <a:gd name="connsiteX22" fmla="*/ 1364105 w 1399114"/>
              <a:gd name="connsiteY22" fmla="*/ 232348 h 629587"/>
              <a:gd name="connsiteX23" fmla="*/ 1304145 w 1399114"/>
              <a:gd name="connsiteY23" fmla="*/ 187377 h 629587"/>
              <a:gd name="connsiteX24" fmla="*/ 1214204 w 1399114"/>
              <a:gd name="connsiteY24" fmla="*/ 127417 h 629587"/>
              <a:gd name="connsiteX25" fmla="*/ 1169233 w 1399114"/>
              <a:gd name="connsiteY25" fmla="*/ 112427 h 629587"/>
              <a:gd name="connsiteX26" fmla="*/ 1056807 w 1399114"/>
              <a:gd name="connsiteY26" fmla="*/ 52466 h 629587"/>
              <a:gd name="connsiteX27" fmla="*/ 1004341 w 1399114"/>
              <a:gd name="connsiteY27" fmla="*/ 44971 h 629587"/>
              <a:gd name="connsiteX28" fmla="*/ 884420 w 1399114"/>
              <a:gd name="connsiteY28" fmla="*/ 14990 h 629587"/>
              <a:gd name="connsiteX29" fmla="*/ 712033 w 1399114"/>
              <a:gd name="connsiteY29" fmla="*/ 0 h 629587"/>
              <a:gd name="connsiteX30" fmla="*/ 412230 w 1399114"/>
              <a:gd name="connsiteY30" fmla="*/ 7495 h 629587"/>
              <a:gd name="connsiteX31" fmla="*/ 397240 w 1399114"/>
              <a:gd name="connsiteY31" fmla="*/ 22486 h 629587"/>
              <a:gd name="connsiteX32" fmla="*/ 374755 w 1399114"/>
              <a:gd name="connsiteY32" fmla="*/ 29981 h 629587"/>
              <a:gd name="connsiteX33" fmla="*/ 292309 w 1399114"/>
              <a:gd name="connsiteY33" fmla="*/ 82446 h 629587"/>
              <a:gd name="connsiteX34" fmla="*/ 239843 w 1399114"/>
              <a:gd name="connsiteY34" fmla="*/ 59961 h 62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99114" h="629587">
                <a:moveTo>
                  <a:pt x="239843" y="59961"/>
                </a:moveTo>
                <a:lnTo>
                  <a:pt x="239843" y="59961"/>
                </a:lnTo>
                <a:cubicBezTo>
                  <a:pt x="214859" y="62459"/>
                  <a:pt x="189034" y="60558"/>
                  <a:pt x="164892" y="67456"/>
                </a:cubicBezTo>
                <a:cubicBezTo>
                  <a:pt x="152881" y="70888"/>
                  <a:pt x="146327" y="84868"/>
                  <a:pt x="134912" y="89941"/>
                </a:cubicBezTo>
                <a:cubicBezTo>
                  <a:pt x="123271" y="95115"/>
                  <a:pt x="109929" y="94938"/>
                  <a:pt x="97437" y="97436"/>
                </a:cubicBezTo>
                <a:cubicBezTo>
                  <a:pt x="87443" y="102433"/>
                  <a:pt x="74879" y="104076"/>
                  <a:pt x="67456" y="112427"/>
                </a:cubicBezTo>
                <a:cubicBezTo>
                  <a:pt x="28255" y="156528"/>
                  <a:pt x="37450" y="176330"/>
                  <a:pt x="29981" y="232348"/>
                </a:cubicBezTo>
                <a:cubicBezTo>
                  <a:pt x="22837" y="285929"/>
                  <a:pt x="17856" y="290114"/>
                  <a:pt x="7496" y="352269"/>
                </a:cubicBezTo>
                <a:cubicBezTo>
                  <a:pt x="4184" y="372138"/>
                  <a:pt x="2499" y="392243"/>
                  <a:pt x="0" y="412230"/>
                </a:cubicBezTo>
                <a:cubicBezTo>
                  <a:pt x="2499" y="469692"/>
                  <a:pt x="-1960" y="527883"/>
                  <a:pt x="7496" y="584617"/>
                </a:cubicBezTo>
                <a:cubicBezTo>
                  <a:pt x="8795" y="592410"/>
                  <a:pt x="22385" y="589942"/>
                  <a:pt x="29981" y="592112"/>
                </a:cubicBezTo>
                <a:cubicBezTo>
                  <a:pt x="39886" y="594942"/>
                  <a:pt x="49667" y="599219"/>
                  <a:pt x="59961" y="599607"/>
                </a:cubicBezTo>
                <a:cubicBezTo>
                  <a:pt x="182319" y="604224"/>
                  <a:pt x="304800" y="604604"/>
                  <a:pt x="427220" y="607102"/>
                </a:cubicBezTo>
                <a:cubicBezTo>
                  <a:pt x="472921" y="622336"/>
                  <a:pt x="436833" y="612051"/>
                  <a:pt x="517161" y="622092"/>
                </a:cubicBezTo>
                <a:cubicBezTo>
                  <a:pt x="534691" y="624283"/>
                  <a:pt x="552138" y="627089"/>
                  <a:pt x="569627" y="629587"/>
                </a:cubicBezTo>
                <a:cubicBezTo>
                  <a:pt x="771994" y="627089"/>
                  <a:pt x="974455" y="628760"/>
                  <a:pt x="1176728" y="622092"/>
                </a:cubicBezTo>
                <a:cubicBezTo>
                  <a:pt x="1233125" y="620233"/>
                  <a:pt x="1235664" y="610607"/>
                  <a:pt x="1274164" y="599607"/>
                </a:cubicBezTo>
                <a:cubicBezTo>
                  <a:pt x="1340043" y="580785"/>
                  <a:pt x="1272719" y="602587"/>
                  <a:pt x="1326630" y="584617"/>
                </a:cubicBezTo>
                <a:cubicBezTo>
                  <a:pt x="1377117" y="534128"/>
                  <a:pt x="1326410" y="592549"/>
                  <a:pt x="1356610" y="532151"/>
                </a:cubicBezTo>
                <a:cubicBezTo>
                  <a:pt x="1364667" y="516037"/>
                  <a:pt x="1386591" y="487181"/>
                  <a:pt x="1386591" y="487181"/>
                </a:cubicBezTo>
                <a:cubicBezTo>
                  <a:pt x="1403496" y="402654"/>
                  <a:pt x="1403081" y="420224"/>
                  <a:pt x="1386591" y="277318"/>
                </a:cubicBezTo>
                <a:cubicBezTo>
                  <a:pt x="1385558" y="268369"/>
                  <a:pt x="1376597" y="262328"/>
                  <a:pt x="1371600" y="254833"/>
                </a:cubicBezTo>
                <a:cubicBezTo>
                  <a:pt x="1369102" y="247338"/>
                  <a:pt x="1368845" y="238668"/>
                  <a:pt x="1364105" y="232348"/>
                </a:cubicBezTo>
                <a:cubicBezTo>
                  <a:pt x="1335397" y="194070"/>
                  <a:pt x="1336971" y="198319"/>
                  <a:pt x="1304145" y="187377"/>
                </a:cubicBezTo>
                <a:cubicBezTo>
                  <a:pt x="1281486" y="170383"/>
                  <a:pt x="1235367" y="134471"/>
                  <a:pt x="1214204" y="127417"/>
                </a:cubicBezTo>
                <a:cubicBezTo>
                  <a:pt x="1199214" y="122420"/>
                  <a:pt x="1183366" y="119494"/>
                  <a:pt x="1169233" y="112427"/>
                </a:cubicBezTo>
                <a:cubicBezTo>
                  <a:pt x="1109961" y="82791"/>
                  <a:pt x="1117356" y="69765"/>
                  <a:pt x="1056807" y="52466"/>
                </a:cubicBezTo>
                <a:cubicBezTo>
                  <a:pt x="1039820" y="47613"/>
                  <a:pt x="1021604" y="48724"/>
                  <a:pt x="1004341" y="44971"/>
                </a:cubicBezTo>
                <a:cubicBezTo>
                  <a:pt x="964077" y="36218"/>
                  <a:pt x="925210" y="20817"/>
                  <a:pt x="884420" y="14990"/>
                </a:cubicBezTo>
                <a:cubicBezTo>
                  <a:pt x="792306" y="1831"/>
                  <a:pt x="849586" y="8597"/>
                  <a:pt x="712033" y="0"/>
                </a:cubicBezTo>
                <a:cubicBezTo>
                  <a:pt x="612099" y="2498"/>
                  <a:pt x="511941" y="373"/>
                  <a:pt x="412230" y="7495"/>
                </a:cubicBezTo>
                <a:cubicBezTo>
                  <a:pt x="405181" y="7998"/>
                  <a:pt x="403299" y="18850"/>
                  <a:pt x="397240" y="22486"/>
                </a:cubicBezTo>
                <a:cubicBezTo>
                  <a:pt x="390466" y="26551"/>
                  <a:pt x="381691" y="26198"/>
                  <a:pt x="374755" y="29981"/>
                </a:cubicBezTo>
                <a:cubicBezTo>
                  <a:pt x="370064" y="32540"/>
                  <a:pt x="310362" y="69551"/>
                  <a:pt x="292309" y="82446"/>
                </a:cubicBezTo>
                <a:cubicBezTo>
                  <a:pt x="258731" y="106430"/>
                  <a:pt x="248587" y="63708"/>
                  <a:pt x="239843" y="59961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36" tIns="45718" rIns="91336" bIns="45718" anchor="ctr"/>
          <a:lstStyle/>
          <a:p>
            <a:pPr algn="ctr" defTabSz="913130">
              <a:defRPr/>
            </a:pPr>
            <a:endParaRPr lang="zh-CN" altLang="en-US" kern="0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38175" y="1238250"/>
            <a:ext cx="69850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7030A0"/>
                </a:solidFill>
                <a:latin typeface="楷体" panose="02010609060101010101" pitchFamily="49" charset="-122"/>
              </a:rPr>
              <a:t>走在小巷里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2"/>
          <p:cNvSpPr txBox="1">
            <a:spLocks noChangeArrowheads="1"/>
          </p:cNvSpPr>
          <p:nvPr/>
        </p:nvSpPr>
        <p:spPr bwMode="auto">
          <a:xfrm>
            <a:off x="1476375" y="1219200"/>
            <a:ext cx="719931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    家庭联欢会上，我向爸爸妈妈展示了自己最拿手的才艺</a:t>
            </a:r>
            <a:r>
              <a:rPr lang="en-US" altLang="zh-CN" sz="3200" b="1">
                <a:latin typeface="楷体" panose="02010609060101010101" pitchFamily="49" charset="-122"/>
              </a:rPr>
              <a:t>——</a:t>
            </a:r>
            <a:r>
              <a:rPr lang="zh-CN" altLang="en-US" sz="3200" b="1">
                <a:latin typeface="楷体" panose="02010609060101010101" pitchFamily="49" charset="-122"/>
              </a:rPr>
              <a:t>钢琴演奏。弹琴时，我的手指特别懂我的心思，在键盘上轻快而敏捷地跳跃着，黑白键也听话地发出好听的声音。爸爸妈妈露出了欣慰的笑容。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2411413" y="484188"/>
            <a:ext cx="1420812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</a:rPr>
              <a:t>心情好</a:t>
            </a:r>
          </a:p>
        </p:txBody>
      </p:sp>
      <p:grpSp>
        <p:nvGrpSpPr>
          <p:cNvPr id="2" name="组合 13"/>
          <p:cNvGrpSpPr>
            <a:grpSpLocks/>
          </p:cNvGrpSpPr>
          <p:nvPr/>
        </p:nvGrpSpPr>
        <p:grpSpPr bwMode="auto">
          <a:xfrm>
            <a:off x="611188" y="1439863"/>
            <a:ext cx="587375" cy="1624012"/>
            <a:chOff x="367871" y="1634054"/>
            <a:chExt cx="588078" cy="1623509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148624" y="2152990"/>
              <a:ext cx="1623509" cy="5856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3" name="矩形 12"/>
            <p:cNvSpPr/>
            <p:nvPr/>
          </p:nvSpPr>
          <p:spPr>
            <a:xfrm>
              <a:off x="407605" y="2046676"/>
              <a:ext cx="508608" cy="119025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679" name="矩形 10"/>
            <p:cNvSpPr>
              <a:spLocks noChangeArrowheads="1"/>
            </p:cNvSpPr>
            <p:nvPr/>
          </p:nvSpPr>
          <p:spPr bwMode="auto">
            <a:xfrm>
              <a:off x="367871" y="1973894"/>
              <a:ext cx="508293" cy="119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3200" b="1">
                  <a:solidFill>
                    <a:srgbClr val="0000FF"/>
                  </a:solidFill>
                  <a:latin typeface="楷体" panose="02010609060101010101" pitchFamily="49" charset="-122"/>
                </a:rPr>
                <a:t>弹琴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本框 2"/>
          <p:cNvSpPr txBox="1">
            <a:spLocks noChangeArrowheads="1"/>
          </p:cNvSpPr>
          <p:nvPr/>
        </p:nvSpPr>
        <p:spPr bwMode="auto">
          <a:xfrm>
            <a:off x="1403350" y="1000125"/>
            <a:ext cx="6840538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latin typeface="楷体" panose="02010609060101010101" pitchFamily="49" charset="-122"/>
              </a:rPr>
              <a:t>    爸爸妈妈逼我学钢琴，我十二分地不情愿。僵硬的手指似乎在和我赌气，不情不愿地左一下右一下；黑白键不解地瞪着我，仿佛不知道该如何发声。只见爸爸妈妈眉头紧锁，神情十分“可怕”。</a:t>
            </a: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355600" y="1633538"/>
            <a:ext cx="585788" cy="1624012"/>
            <a:chOff x="355950" y="1634054"/>
            <a:chExt cx="585637" cy="162350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5400000">
              <a:off x="-162986" y="2152990"/>
              <a:ext cx="1623509" cy="58563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" name="矩形 3"/>
            <p:cNvSpPr/>
            <p:nvPr/>
          </p:nvSpPr>
          <p:spPr>
            <a:xfrm>
              <a:off x="395628" y="2024458"/>
              <a:ext cx="507869" cy="118866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703" name="矩形 4"/>
            <p:cNvSpPr>
              <a:spLocks noChangeArrowheads="1"/>
            </p:cNvSpPr>
            <p:nvPr/>
          </p:nvSpPr>
          <p:spPr bwMode="auto">
            <a:xfrm>
              <a:off x="367871" y="1973894"/>
              <a:ext cx="508293" cy="1195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3200" b="1">
                  <a:solidFill>
                    <a:srgbClr val="0000FF"/>
                  </a:solidFill>
                  <a:latin typeface="楷体" panose="02010609060101010101" pitchFamily="49" charset="-122"/>
                </a:rPr>
                <a:t>弹琴</a:t>
              </a:r>
            </a:p>
          </p:txBody>
        </p:sp>
      </p:grpSp>
      <p:sp>
        <p:nvSpPr>
          <p:cNvPr id="18436" name="文本框 5"/>
          <p:cNvSpPr txBox="1">
            <a:spLocks noChangeArrowheads="1"/>
          </p:cNvSpPr>
          <p:nvPr/>
        </p:nvSpPr>
        <p:spPr bwMode="auto">
          <a:xfrm>
            <a:off x="2268538" y="425450"/>
            <a:ext cx="18319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3200" b="1">
                <a:solidFill>
                  <a:srgbClr val="FF0000"/>
                </a:solidFill>
                <a:latin typeface="楷体" panose="02010609060101010101" pitchFamily="49" charset="-122"/>
              </a:rPr>
              <a:t>心情不好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3540125" y="246063"/>
            <a:ext cx="2159000" cy="766762"/>
          </a:xfrm>
          <a:prstGeom prst="ellipse">
            <a:avLst/>
          </a:prstGeom>
          <a:solidFill>
            <a:srgbClr val="FFFFCC"/>
          </a:solidFill>
          <a:ln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3600450" y="195263"/>
            <a:ext cx="2159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rgbClr val="FF00FF"/>
                </a:solidFill>
                <a:latin typeface="楷体" panose="02010609060101010101" pitchFamily="49" charset="-122"/>
              </a:rPr>
              <a:t>课堂小结</a:t>
            </a:r>
          </a:p>
        </p:txBody>
      </p:sp>
      <p:sp>
        <p:nvSpPr>
          <p:cNvPr id="30724" name="文本框 2"/>
          <p:cNvSpPr txBox="1">
            <a:spLocks noChangeArrowheads="1"/>
          </p:cNvSpPr>
          <p:nvPr/>
        </p:nvSpPr>
        <p:spPr bwMode="auto">
          <a:xfrm>
            <a:off x="695325" y="1492250"/>
            <a:ext cx="7848600" cy="289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两种在文章中抒发真实情感的方法：</a:t>
            </a:r>
            <a:endParaRPr lang="en-US" altLang="zh-CN" sz="2800" b="1">
              <a:latin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  一种是把情感融入具体的人、事或景物中，在叙述中自然而然地流露情感；</a:t>
            </a:r>
            <a:endParaRPr lang="en-US" altLang="zh-CN" sz="2800" b="1">
              <a:latin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  一种是把心里想说的话直接写出来，抒发自己的情感。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1"/>
          <p:cNvGrpSpPr>
            <a:grpSpLocks/>
          </p:cNvGrpSpPr>
          <p:nvPr/>
        </p:nvGrpSpPr>
        <p:grpSpPr bwMode="auto">
          <a:xfrm>
            <a:off x="315913" y="568325"/>
            <a:ext cx="835025" cy="2317750"/>
            <a:chOff x="3413412" y="704838"/>
            <a:chExt cx="835589" cy="2383739"/>
          </a:xfrm>
        </p:grpSpPr>
        <p:sp>
          <p:nvSpPr>
            <p:cNvPr id="9" name="椭圆 8"/>
            <p:cNvSpPr/>
            <p:nvPr/>
          </p:nvSpPr>
          <p:spPr>
            <a:xfrm>
              <a:off x="3413412" y="704838"/>
              <a:ext cx="792697" cy="2307003"/>
            </a:xfrm>
            <a:prstGeom prst="ellipse">
              <a:avLst/>
            </a:prstGeom>
            <a:solidFill>
              <a:srgbClr val="FFFFCC"/>
            </a:solidFill>
            <a:ln cmpd="dbl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749" name="TextBox 2"/>
            <p:cNvSpPr txBox="1">
              <a:spLocks noChangeArrowheads="1"/>
            </p:cNvSpPr>
            <p:nvPr/>
          </p:nvSpPr>
          <p:spPr bwMode="auto">
            <a:xfrm>
              <a:off x="3445792" y="913423"/>
              <a:ext cx="803209" cy="2175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3600" b="1">
                  <a:solidFill>
                    <a:srgbClr val="FF00FF"/>
                  </a:solidFill>
                  <a:latin typeface="宋体" panose="02010600030101010101" pitchFamily="2" charset="-122"/>
                </a:rPr>
                <a:t>作业设计</a:t>
              </a:r>
            </a:p>
          </p:txBody>
        </p:sp>
      </p:grpSp>
      <p:pic>
        <p:nvPicPr>
          <p:cNvPr id="3174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33363"/>
            <a:ext cx="4862512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9614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1209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3"/>
          <p:cNvSpPr txBox="1">
            <a:spLocks noChangeArrowheads="1"/>
          </p:cNvSpPr>
          <p:nvPr/>
        </p:nvSpPr>
        <p:spPr bwMode="auto">
          <a:xfrm>
            <a:off x="1187450" y="1779588"/>
            <a:ext cx="65532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楷体" panose="02010609060101010101" pitchFamily="49" charset="-122"/>
              </a:rPr>
              <a:t>    《</a:t>
            </a:r>
            <a:r>
              <a:rPr lang="zh-CN" altLang="en-US" sz="2800" b="1">
                <a:latin typeface="楷体" panose="02010609060101010101" pitchFamily="49" charset="-122"/>
              </a:rPr>
              <a:t>匆匆</a:t>
            </a:r>
            <a:r>
              <a:rPr lang="en-US" altLang="zh-CN" sz="2800" b="1">
                <a:latin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</a:rPr>
              <a:t>第</a:t>
            </a:r>
            <a:r>
              <a:rPr lang="en-US" altLang="zh-CN" sz="2800" b="1">
                <a:latin typeface="楷体" panose="02010609060101010101" pitchFamily="49" charset="-122"/>
              </a:rPr>
              <a:t>1</a:t>
            </a:r>
            <a:r>
              <a:rPr lang="zh-CN" altLang="en-US" sz="2800" b="1">
                <a:latin typeface="楷体" panose="02010609060101010101" pitchFamily="49" charset="-122"/>
              </a:rPr>
              <a:t>自然段，作者用自问自答的方式，直接抒发了对时光流逝的无奈和惋惜之情。我觉得，这种直抒胸臆的方式，比较适用于抒发强烈的感情，比如说对祖国、对母亲的热爱之情。</a:t>
            </a:r>
          </a:p>
        </p:txBody>
      </p:sp>
      <p:pic>
        <p:nvPicPr>
          <p:cNvPr id="6147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915988"/>
            <a:ext cx="17319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" descr="C:\Users\Administrator\AppData\Roaming\Tencent\Users\1971564168\QQ\WinTemp\RichOle\61M(G_KW{_%PR0WZQ2DUC%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4188"/>
            <a:ext cx="287972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3"/>
          <p:cNvSpPr txBox="1">
            <a:spLocks noChangeArrowheads="1"/>
          </p:cNvSpPr>
          <p:nvPr/>
        </p:nvSpPr>
        <p:spPr bwMode="auto">
          <a:xfrm>
            <a:off x="684213" y="1563688"/>
            <a:ext cx="6923087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  作者以一种自言自语的独白，表达“第一次盼望”的经历和心情的变化。在“我”的絮絮叨叨中，一个小男孩从早到晚盼着母亲带出去玩的所作所为、心情的起伏变化以及一个忙碌得连气都喘不过来的母亲的形象，活脱脱地呈现在我们面前。</a:t>
            </a:r>
          </a:p>
        </p:txBody>
      </p:sp>
      <p:pic>
        <p:nvPicPr>
          <p:cNvPr id="7172" name="Picture 1" descr="C:\Users\Administrator\AppData\Roaming\Tencent\Users\1971564168\QQ\WinTemp\RichOle\0Z]A_2Q@0(K((3TTUEE3E$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4188"/>
            <a:ext cx="28479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EBE4177-D30E-818B-EB20-EDF1E1D9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58" y="987574"/>
            <a:ext cx="1378109" cy="2639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8288"/>
            <a:ext cx="158750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792825" y="1635646"/>
            <a:ext cx="58975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</a:rPr>
              <a:t>默读“交流平台”的内容。</a:t>
            </a:r>
            <a:endParaRPr lang="en-US" altLang="zh-CN" sz="2800" b="1" dirty="0">
              <a:latin typeface="楷体" panose="02010609060101010101" pitchFamily="49" charset="-122"/>
            </a:endParaRPr>
          </a:p>
        </p:txBody>
      </p:sp>
      <p:sp>
        <p:nvSpPr>
          <p:cNvPr id="5124" name="文本框 11"/>
          <p:cNvSpPr txBox="1">
            <a:spLocks noChangeArrowheads="1"/>
          </p:cNvSpPr>
          <p:nvPr/>
        </p:nvSpPr>
        <p:spPr bwMode="auto">
          <a:xfrm>
            <a:off x="827088" y="2581275"/>
            <a:ext cx="72723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楷体" panose="02010609060101010101" pitchFamily="49" charset="-122"/>
              </a:rPr>
              <a:t>边读边思考：“交流平台”围绕“要抒发自己的真实情感”列举了哪些写作方法？</a:t>
            </a:r>
            <a:endParaRPr lang="en-US" altLang="zh-CN" sz="2800" b="1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楷体" panose="02010609060101010101" pitchFamily="49" charset="-122"/>
              </a:rPr>
              <a:t>给重点内容做标记。</a:t>
            </a:r>
            <a:endParaRPr lang="en-US" altLang="zh-CN" sz="2800" b="1">
              <a:latin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3"/>
          <p:cNvSpPr txBox="1">
            <a:spLocks noChangeArrowheads="1"/>
          </p:cNvSpPr>
          <p:nvPr/>
        </p:nvSpPr>
        <p:spPr bwMode="auto">
          <a:xfrm>
            <a:off x="539750" y="915988"/>
            <a:ext cx="800258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</a:rPr>
              <a:t>    “情以物迁，辞以情发。”写文章就像说话一样，要抒发自己的真实情感。</a:t>
            </a:r>
            <a:endParaRPr lang="en-US" altLang="zh-CN" sz="2000" b="1" dirty="0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latin typeface="楷体" panose="02010609060101010101" pitchFamily="49" charset="-122"/>
              </a:rPr>
              <a:t>    </a:t>
            </a:r>
            <a:r>
              <a:rPr lang="zh-CN" altLang="en-US" sz="2000" b="1" dirty="0">
                <a:latin typeface="楷体" panose="02010609060101010101" pitchFamily="49" charset="-122"/>
              </a:rPr>
              <a:t>有时，我们把情感融入具体的人、事或景物之中，在叙述中自然而然地流露情感。如，</a:t>
            </a:r>
            <a:r>
              <a:rPr lang="en-US" altLang="zh-CN" sz="2000" b="1" dirty="0">
                <a:latin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</a:rPr>
              <a:t>那个星期天</a:t>
            </a:r>
            <a:r>
              <a:rPr lang="en-US" altLang="zh-CN" sz="2000" b="1" dirty="0">
                <a:latin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</a:rPr>
              <a:t>有一段叙述了“我”怎样“挨时光”：</a:t>
            </a:r>
            <a:r>
              <a:rPr lang="en-US" altLang="zh-CN" sz="2000" b="1" dirty="0">
                <a:latin typeface="楷体" panose="02010609060101010101" pitchFamily="49" charset="-122"/>
              </a:rPr>
              <a:t>“</a:t>
            </a:r>
            <a:r>
              <a:rPr lang="zh-CN" altLang="en-US" sz="2000" b="1" dirty="0">
                <a:latin typeface="楷体" panose="02010609060101010101" pitchFamily="49" charset="-122"/>
              </a:rPr>
              <a:t>我踏着一块块方砖跳，跳房子，等母亲回来。我看着天看着云彩走，等母亲回来</a:t>
            </a:r>
            <a:r>
              <a:rPr lang="en-US" altLang="zh-CN" sz="2000" b="1" dirty="0">
                <a:latin typeface="楷体" panose="02010609060101010101" pitchFamily="49" charset="-122"/>
              </a:rPr>
              <a:t>……”</a:t>
            </a:r>
            <a:r>
              <a:rPr lang="zh-CN" altLang="en-US" sz="2000" b="1" dirty="0">
                <a:latin typeface="楷体" panose="02010609060101010101" pitchFamily="49" charset="-122"/>
              </a:rPr>
              <a:t>借助写“跳房子”“看着云彩走”这些举动，真实自然地表达了“我”等待时“焦急又兴奋”的情感。</a:t>
            </a:r>
            <a:endParaRPr lang="en-US" altLang="zh-CN" sz="2000" b="1" dirty="0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latin typeface="楷体" panose="02010609060101010101" pitchFamily="49" charset="-122"/>
              </a:rPr>
              <a:t>    </a:t>
            </a:r>
            <a:r>
              <a:rPr lang="zh-CN" altLang="en-US" sz="2000" b="1" dirty="0">
                <a:latin typeface="楷体" panose="02010609060101010101" pitchFamily="49" charset="-122"/>
              </a:rPr>
              <a:t>有时，我们也可以把心里想说的话直接写出来，抒发自己的情感。如</a:t>
            </a:r>
            <a:r>
              <a:rPr lang="en-US" altLang="zh-CN" sz="2000" b="1" dirty="0">
                <a:latin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</a:rPr>
              <a:t>匆匆</a:t>
            </a:r>
            <a:r>
              <a:rPr lang="en-US" altLang="zh-CN" sz="2000" b="1" dirty="0">
                <a:latin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</a:rPr>
              <a:t>第</a:t>
            </a:r>
            <a:r>
              <a:rPr lang="en-US" altLang="zh-CN" sz="2000" b="1" dirty="0">
                <a:latin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</a:rPr>
              <a:t>自然段，作者用一连串的问句，表达了对时间飞逝的惋惜和感叹，很能打动读者，容易使读者产生相同的感受。</a:t>
            </a:r>
            <a:r>
              <a:rPr lang="en-US" altLang="zh-CN" sz="2000" b="1" dirty="0">
                <a:latin typeface="楷体" panose="02010609060101010101" pitchFamily="49" charset="-122"/>
              </a:rPr>
              <a:t>   </a:t>
            </a:r>
            <a:endParaRPr lang="zh-CN" altLang="en-US" sz="2000" b="1" dirty="0">
              <a:latin typeface="楷体" panose="02010609060101010101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373438" y="179388"/>
            <a:ext cx="2181225" cy="808037"/>
          </a:xfrm>
          <a:prstGeom prst="ellipse">
            <a:avLst/>
          </a:prstGeom>
          <a:solidFill>
            <a:srgbClr val="FFFFCC"/>
          </a:solidFill>
          <a:ln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220" name="TextBox 2"/>
          <p:cNvSpPr txBox="1">
            <a:spLocks noChangeArrowheads="1"/>
          </p:cNvSpPr>
          <p:nvPr/>
        </p:nvSpPr>
        <p:spPr bwMode="auto">
          <a:xfrm>
            <a:off x="3433763" y="174625"/>
            <a:ext cx="2181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rgbClr val="FF00FF"/>
                </a:solidFill>
                <a:latin typeface="宋体" panose="02010600030101010101" pitchFamily="2" charset="-122"/>
              </a:rPr>
              <a:t>交流平台</a:t>
            </a:r>
          </a:p>
        </p:txBody>
      </p:sp>
      <p:grpSp>
        <p:nvGrpSpPr>
          <p:cNvPr id="2" name="组合 46"/>
          <p:cNvGrpSpPr>
            <a:grpSpLocks/>
          </p:cNvGrpSpPr>
          <p:nvPr/>
        </p:nvGrpSpPr>
        <p:grpSpPr bwMode="auto">
          <a:xfrm>
            <a:off x="611188" y="2427288"/>
            <a:ext cx="7848600" cy="1081087"/>
            <a:chOff x="611560" y="2427734"/>
            <a:chExt cx="7848872" cy="108012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2699194" y="2427734"/>
              <a:ext cx="5761238" cy="0"/>
            </a:xfrm>
            <a:prstGeom prst="line">
              <a:avLst/>
            </a:prstGeom>
            <a:ln w="2222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11560" y="3147814"/>
              <a:ext cx="7848872" cy="0"/>
            </a:xfrm>
            <a:prstGeom prst="line">
              <a:avLst/>
            </a:prstGeom>
            <a:ln w="2222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11560" y="2787774"/>
              <a:ext cx="7848872" cy="0"/>
            </a:xfrm>
            <a:prstGeom prst="line">
              <a:avLst/>
            </a:prstGeom>
            <a:ln w="2222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cxnSpLocks/>
            </p:cNvCxnSpPr>
            <p:nvPr/>
          </p:nvCxnSpPr>
          <p:spPr>
            <a:xfrm>
              <a:off x="682999" y="3507854"/>
              <a:ext cx="6913803" cy="0"/>
            </a:xfrm>
            <a:prstGeom prst="line">
              <a:avLst/>
            </a:prstGeom>
            <a:ln w="2222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39"/>
          <p:cNvGrpSpPr>
            <a:grpSpLocks/>
          </p:cNvGrpSpPr>
          <p:nvPr/>
        </p:nvGrpSpPr>
        <p:grpSpPr bwMode="auto">
          <a:xfrm>
            <a:off x="611188" y="2066925"/>
            <a:ext cx="7848600" cy="360363"/>
            <a:chOff x="611560" y="2067694"/>
            <a:chExt cx="7848872" cy="360040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835564" y="2067694"/>
              <a:ext cx="6624868" cy="0"/>
            </a:xfrm>
            <a:prstGeom prst="line">
              <a:avLst/>
            </a:prstGeom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11560" y="2427734"/>
              <a:ext cx="1944754" cy="0"/>
            </a:xfrm>
            <a:prstGeom prst="line">
              <a:avLst/>
            </a:prstGeom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539750" y="771525"/>
            <a:ext cx="7200900" cy="3529013"/>
          </a:xfrm>
          <a:prstGeom prst="roundRect">
            <a:avLst/>
          </a:prstGeom>
          <a:solidFill>
            <a:srgbClr val="CCCCFF">
              <a:alpha val="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827088" y="1276350"/>
            <a:ext cx="69230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  我现在还能感觉到那光线漫长而急遽的变化，孤独而惆怅的黄昏的到来，并且听得见母亲咔嚓咔嚓搓衣服的声音，那声音永无休止就像时光的脚步。那个星期天。就在那天。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4865688" y="1384300"/>
            <a:ext cx="719137" cy="39528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4491038" y="1892300"/>
            <a:ext cx="719137" cy="395288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670175" y="2409825"/>
            <a:ext cx="3600450" cy="396875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3"/>
          <p:cNvSpPr txBox="1">
            <a:spLocks noChangeArrowheads="1"/>
          </p:cNvSpPr>
          <p:nvPr/>
        </p:nvSpPr>
        <p:spPr bwMode="auto">
          <a:xfrm>
            <a:off x="539750" y="915988"/>
            <a:ext cx="8002588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 b="1" dirty="0">
                <a:latin typeface="楷体" panose="02010609060101010101" pitchFamily="49" charset="-122"/>
              </a:rPr>
              <a:t>    “情以物迁，辞以情发。”写文章就像说话一样，要抒发自己的真实情感。</a:t>
            </a:r>
            <a:endParaRPr lang="en-US" altLang="zh-CN" sz="2000" b="1" dirty="0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latin typeface="楷体" panose="02010609060101010101" pitchFamily="49" charset="-122"/>
              </a:rPr>
              <a:t>    </a:t>
            </a:r>
            <a:r>
              <a:rPr lang="zh-CN" altLang="en-US" sz="2000" b="1" dirty="0">
                <a:latin typeface="楷体" panose="02010609060101010101" pitchFamily="49" charset="-122"/>
              </a:rPr>
              <a:t>有时，我们把情感融入具体的人、事或景物之中，在叙述中自然而然地流露情感。如，</a:t>
            </a:r>
            <a:r>
              <a:rPr lang="en-US" altLang="zh-CN" sz="2000" b="1" dirty="0">
                <a:latin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</a:rPr>
              <a:t>那个星期天</a:t>
            </a:r>
            <a:r>
              <a:rPr lang="en-US" altLang="zh-CN" sz="2000" b="1" dirty="0">
                <a:latin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</a:rPr>
              <a:t>有一段叙述了“我”怎样“挨时光”：</a:t>
            </a:r>
            <a:r>
              <a:rPr lang="en-US" altLang="zh-CN" sz="2000" b="1" dirty="0">
                <a:latin typeface="楷体" panose="02010609060101010101" pitchFamily="49" charset="-122"/>
              </a:rPr>
              <a:t>“</a:t>
            </a:r>
            <a:r>
              <a:rPr lang="zh-CN" altLang="en-US" sz="2000" b="1" dirty="0">
                <a:latin typeface="楷体" panose="02010609060101010101" pitchFamily="49" charset="-122"/>
              </a:rPr>
              <a:t>我踏着一块块方砖跳，跳房子，等母亲回来。我看着天看着云彩走，等母亲回来</a:t>
            </a:r>
            <a:r>
              <a:rPr lang="en-US" altLang="zh-CN" sz="2000" b="1" dirty="0">
                <a:latin typeface="楷体" panose="02010609060101010101" pitchFamily="49" charset="-122"/>
              </a:rPr>
              <a:t>……”</a:t>
            </a:r>
            <a:r>
              <a:rPr lang="zh-CN" altLang="en-US" sz="2000" b="1" dirty="0">
                <a:latin typeface="楷体" panose="02010609060101010101" pitchFamily="49" charset="-122"/>
              </a:rPr>
              <a:t>借助写“跳房子”“看着云彩走”这些举动，真实自然地表达了“我”等待时“焦急又兴奋”的情感。</a:t>
            </a:r>
            <a:endParaRPr lang="en-US" altLang="zh-CN" sz="2000" b="1" dirty="0">
              <a:latin typeface="楷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000" b="1" dirty="0">
                <a:latin typeface="楷体" panose="02010609060101010101" pitchFamily="49" charset="-122"/>
              </a:rPr>
              <a:t>    </a:t>
            </a:r>
            <a:r>
              <a:rPr lang="zh-CN" altLang="en-US" sz="2000" b="1" dirty="0">
                <a:latin typeface="楷体" panose="02010609060101010101" pitchFamily="49" charset="-122"/>
              </a:rPr>
              <a:t>有时，我们也可以把心里想说的话直接写出来，抒发自己的情感。如</a:t>
            </a:r>
            <a:r>
              <a:rPr lang="en-US" altLang="zh-CN" sz="2000" b="1" dirty="0">
                <a:latin typeface="楷体" panose="02010609060101010101" pitchFamily="49" charset="-122"/>
              </a:rPr>
              <a:t>《</a:t>
            </a:r>
            <a:r>
              <a:rPr lang="zh-CN" altLang="en-US" sz="2000" b="1" dirty="0">
                <a:latin typeface="楷体" panose="02010609060101010101" pitchFamily="49" charset="-122"/>
              </a:rPr>
              <a:t>匆匆</a:t>
            </a:r>
            <a:r>
              <a:rPr lang="en-US" altLang="zh-CN" sz="2000" b="1" dirty="0">
                <a:latin typeface="楷体" panose="02010609060101010101" pitchFamily="49" charset="-122"/>
              </a:rPr>
              <a:t>》</a:t>
            </a:r>
            <a:r>
              <a:rPr lang="zh-CN" altLang="en-US" sz="2000" b="1" dirty="0">
                <a:latin typeface="楷体" panose="02010609060101010101" pitchFamily="49" charset="-122"/>
              </a:rPr>
              <a:t>第</a:t>
            </a:r>
            <a:r>
              <a:rPr lang="en-US" altLang="zh-CN" sz="2000" b="1" dirty="0">
                <a:latin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</a:rPr>
              <a:t>自然段，作者用一连串的问句，表达了对时间飞逝的惋惜和感叹，很能打动读者，容易使读者产生相同的感受。</a:t>
            </a:r>
            <a:r>
              <a:rPr lang="en-US" altLang="zh-CN" sz="2000" b="1" dirty="0">
                <a:latin typeface="楷体" panose="02010609060101010101" pitchFamily="49" charset="-122"/>
              </a:rPr>
              <a:t>   </a:t>
            </a:r>
            <a:endParaRPr lang="zh-CN" altLang="en-US" sz="2000" b="1" dirty="0">
              <a:latin typeface="楷体" panose="02010609060101010101" pitchFamily="49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3373438" y="179388"/>
            <a:ext cx="2181225" cy="808037"/>
          </a:xfrm>
          <a:prstGeom prst="ellipse">
            <a:avLst/>
          </a:prstGeom>
          <a:solidFill>
            <a:srgbClr val="FFFFCC"/>
          </a:solidFill>
          <a:ln cmpd="dbl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3433763" y="174625"/>
            <a:ext cx="21812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600" b="1">
                <a:solidFill>
                  <a:srgbClr val="FF00FF"/>
                </a:solidFill>
                <a:latin typeface="宋体" panose="02010600030101010101" pitchFamily="2" charset="-122"/>
              </a:rPr>
              <a:t>交流平台</a:t>
            </a:r>
          </a:p>
        </p:txBody>
      </p:sp>
      <p:grpSp>
        <p:nvGrpSpPr>
          <p:cNvPr id="2" name="组合 46"/>
          <p:cNvGrpSpPr>
            <a:grpSpLocks/>
          </p:cNvGrpSpPr>
          <p:nvPr/>
        </p:nvGrpSpPr>
        <p:grpSpPr bwMode="auto">
          <a:xfrm>
            <a:off x="611188" y="2427288"/>
            <a:ext cx="7848600" cy="1081087"/>
            <a:chOff x="611560" y="2427734"/>
            <a:chExt cx="7848872" cy="108012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2699194" y="2427734"/>
              <a:ext cx="5761238" cy="0"/>
            </a:xfrm>
            <a:prstGeom prst="line">
              <a:avLst/>
            </a:prstGeom>
            <a:ln w="2222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611560" y="3147814"/>
              <a:ext cx="7848872" cy="0"/>
            </a:xfrm>
            <a:prstGeom prst="line">
              <a:avLst/>
            </a:prstGeom>
            <a:ln w="2222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11560" y="2787774"/>
              <a:ext cx="7848872" cy="0"/>
            </a:xfrm>
            <a:prstGeom prst="line">
              <a:avLst/>
            </a:prstGeom>
            <a:ln w="2222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>
              <a:cxnSpLocks/>
            </p:cNvCxnSpPr>
            <p:nvPr/>
          </p:nvCxnSpPr>
          <p:spPr>
            <a:xfrm>
              <a:off x="682999" y="3507854"/>
              <a:ext cx="6985242" cy="0"/>
            </a:xfrm>
            <a:prstGeom prst="line">
              <a:avLst/>
            </a:prstGeom>
            <a:ln w="22225" cmpd="sng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39"/>
          <p:cNvGrpSpPr>
            <a:grpSpLocks/>
          </p:cNvGrpSpPr>
          <p:nvPr/>
        </p:nvGrpSpPr>
        <p:grpSpPr bwMode="auto">
          <a:xfrm>
            <a:off x="611188" y="2066925"/>
            <a:ext cx="7848600" cy="360363"/>
            <a:chOff x="611560" y="2067694"/>
            <a:chExt cx="7848872" cy="360040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1835564" y="2067694"/>
              <a:ext cx="6624868" cy="0"/>
            </a:xfrm>
            <a:prstGeom prst="line">
              <a:avLst/>
            </a:prstGeom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11560" y="2427734"/>
              <a:ext cx="1944754" cy="0"/>
            </a:xfrm>
            <a:prstGeom prst="line">
              <a:avLst/>
            </a:prstGeom>
            <a:ln w="1905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/>
          <p:cNvCxnSpPr/>
          <p:nvPr/>
        </p:nvCxnSpPr>
        <p:spPr bwMode="auto">
          <a:xfrm>
            <a:off x="1765300" y="3868738"/>
            <a:ext cx="655161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30"/>
          <p:cNvGrpSpPr>
            <a:grpSpLocks/>
          </p:cNvGrpSpPr>
          <p:nvPr/>
        </p:nvGrpSpPr>
        <p:grpSpPr bwMode="auto">
          <a:xfrm>
            <a:off x="611188" y="4235450"/>
            <a:ext cx="7848600" cy="366713"/>
            <a:chOff x="611656" y="4235422"/>
            <a:chExt cx="7847760" cy="367625"/>
          </a:xfrm>
        </p:grpSpPr>
        <p:cxnSp>
          <p:nvCxnSpPr>
            <p:cNvPr id="19" name="直接连接符 18"/>
            <p:cNvCxnSpPr/>
            <p:nvPr/>
          </p:nvCxnSpPr>
          <p:spPr bwMode="auto">
            <a:xfrm>
              <a:off x="633879" y="4235422"/>
              <a:ext cx="7825537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 bwMode="auto">
            <a:xfrm>
              <a:off x="611656" y="4603047"/>
              <a:ext cx="6336622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539750" y="771525"/>
            <a:ext cx="7200900" cy="3529013"/>
          </a:xfrm>
          <a:prstGeom prst="roundRect">
            <a:avLst/>
          </a:prstGeom>
          <a:solidFill>
            <a:srgbClr val="CCCCFF">
              <a:alpha val="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795338" y="1490663"/>
            <a:ext cx="69230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>
                <a:latin typeface="楷体" panose="02010609060101010101" pitchFamily="49" charset="-122"/>
              </a:rPr>
              <a:t>    我留着些什么痕迹呢？我何曾留着像游丝样的痕迹呢？我赤裸裸来到这世界，转眼间也将赤裸裸地回去吧？但不能平的，为什么偏要白白走这一遭啊？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 eaLnBrk="1" hangingPunct="1">
          <a:lnSpc>
            <a:spcPct val="120000"/>
          </a:lnSpc>
          <a:defRPr sz="3200" b="1" dirty="0" smtClean="0">
            <a:solidFill>
              <a:schemeClr val="bg1"/>
            </a:solidFill>
            <a:latin typeface="楷体" panose="02010609060101010101" pitchFamily="49" charset="-122"/>
            <a:ea typeface="楷体" panose="02010609060101010101" pitchFamily="49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1824</Words>
  <Application>Microsoft Office PowerPoint</Application>
  <PresentationFormat>全屏显示(16:9)</PresentationFormat>
  <Paragraphs>77</Paragraphs>
  <Slides>28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黑体</vt:lpstr>
      <vt:lpstr>楷体</vt:lpstr>
      <vt:lpstr>宋体</vt:lpstr>
      <vt:lpstr>Arial</vt:lpstr>
      <vt:lpstr>Calibri</vt:lpstr>
      <vt:lpstr>Wingdings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User</dc:creator>
  <cp:keywords>状元成才路</cp:keywords>
  <dc:description>声  明_x000d_
_x000d_
 本文件仅用于个人学习、研究或欣赏，以及其他非商业性或非盈利性用途，但同时应遵守著作权法及其他相关法律的规定，不得侵犯本司及相关权利人的合法权利。_x000d_
 除此以外，将本文件任何内容用于其他用途时，应获得授权，如发现未经授权用于商业或盈利用途将追加侵权者的法律责任。_x000d_
_x000d_
武汉天成贵龙文化传播有限公司</dc:description>
  <cp:lastModifiedBy>Administrator</cp:lastModifiedBy>
  <cp:revision>690</cp:revision>
  <dcterms:created xsi:type="dcterms:W3CDTF">2016-10-29T08:56:49Z</dcterms:created>
  <dcterms:modified xsi:type="dcterms:W3CDTF">2024-09-19T08:31:08Z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2052-11.1.0.10132</vt:lpwstr>
  </property>
</Properties>
</file>