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</p:sldMasterIdLst>
  <p:notesMasterIdLst>
    <p:notesMasterId r:id="rId30"/>
  </p:notesMasterIdLst>
  <p:handoutMasterIdLst>
    <p:handoutMasterId r:id="rId31"/>
  </p:handoutMasterIdLst>
  <p:sldIdLst>
    <p:sldId id="558" r:id="rId3"/>
    <p:sldId id="591" r:id="rId4"/>
    <p:sldId id="592" r:id="rId5"/>
    <p:sldId id="593" r:id="rId6"/>
    <p:sldId id="590" r:id="rId7"/>
    <p:sldId id="594" r:id="rId8"/>
    <p:sldId id="595" r:id="rId9"/>
    <p:sldId id="625" r:id="rId10"/>
    <p:sldId id="624" r:id="rId11"/>
    <p:sldId id="601" r:id="rId12"/>
    <p:sldId id="603" r:id="rId13"/>
    <p:sldId id="622" r:id="rId14"/>
    <p:sldId id="607" r:id="rId15"/>
    <p:sldId id="623" r:id="rId16"/>
    <p:sldId id="606" r:id="rId17"/>
    <p:sldId id="609" r:id="rId18"/>
    <p:sldId id="610" r:id="rId19"/>
    <p:sldId id="611" r:id="rId20"/>
    <p:sldId id="612" r:id="rId21"/>
    <p:sldId id="613" r:id="rId22"/>
    <p:sldId id="614" r:id="rId23"/>
    <p:sldId id="615" r:id="rId24"/>
    <p:sldId id="616" r:id="rId25"/>
    <p:sldId id="618" r:id="rId26"/>
    <p:sldId id="620" r:id="rId27"/>
    <p:sldId id="626" r:id="rId28"/>
    <p:sldId id="627" r:id="rId29"/>
  </p:sldIdLst>
  <p:sldSz cx="9144000" cy="5143500" type="screen16x9"/>
  <p:notesSz cx="6858000" cy="9144000"/>
  <p:defaultTextStyle>
    <a:defPPr>
      <a:defRPr lang="zh-CN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76">
          <p15:clr>
            <a:srgbClr val="A4A3A4"/>
          </p15:clr>
        </p15:guide>
        <p15:guide id="2" pos="2905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9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CCC8"/>
    <a:srgbClr val="FF00FF"/>
    <a:srgbClr val="D2F5FF"/>
    <a:srgbClr val="D5F5FF"/>
    <a:srgbClr val="0000FF"/>
    <a:srgbClr val="FFFEFC"/>
    <a:srgbClr val="A8D489"/>
    <a:srgbClr val="F7FFFF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77"/>
    <p:restoredTop sz="96256"/>
  </p:normalViewPr>
  <p:slideViewPr>
    <p:cSldViewPr showGuides="1">
      <p:cViewPr varScale="1">
        <p:scale>
          <a:sx n="83" d="100"/>
          <a:sy n="83" d="100"/>
        </p:scale>
        <p:origin x="78" y="912"/>
      </p:cViewPr>
      <p:guideLst>
        <p:guide orient="horz" pos="576"/>
        <p:guide pos="290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96C518F-79EE-4E71-9765-0E31458A3132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2024/9/19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7EDBA59-E05F-4F26-B8A7-D8F4D7B13431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456B884-428F-4240-8A40-E2E829045924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2024/9/19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第二级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第三级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第四级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4C04DA7-0D8D-4887-8068-38DAD76CB31B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FF"/>
          </a:solidFill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00250" y="-2000253"/>
            <a:ext cx="5143501" cy="914400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3" cstate="email"/>
          <a:srcRect l="8705" t="10001" r="7962" b="9999"/>
          <a:stretch>
            <a:fillRect/>
          </a:stretch>
        </p:blipFill>
        <p:spPr>
          <a:xfrm>
            <a:off x="969255" y="627533"/>
            <a:ext cx="7200800" cy="3888433"/>
          </a:xfrm>
          <a:prstGeom prst="rect">
            <a:avLst/>
          </a:prstGeom>
        </p:spPr>
      </p:pic>
      <p:sp>
        <p:nvSpPr>
          <p:cNvPr id="24" name="文本框 23"/>
          <p:cNvSpPr txBox="1"/>
          <p:nvPr userDrawn="1"/>
        </p:nvSpPr>
        <p:spPr>
          <a:xfrm rot="19524300">
            <a:off x="3661141" y="2340915"/>
            <a:ext cx="18170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zh-CN" altLang="en-US" sz="2400" dirty="0">
                <a:solidFill>
                  <a:schemeClr val="bg1">
                    <a:lumMod val="65000"/>
                    <a:alpha val="4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状元成才路</a:t>
            </a:r>
          </a:p>
        </p:txBody>
      </p:sp>
      <p:pic>
        <p:nvPicPr>
          <p:cNvPr id="18" name="图片 17"/>
          <p:cNvPicPr>
            <a:picLocks noChangeAspect="1"/>
          </p:cNvPicPr>
          <p:nvPr userDrawn="1"/>
        </p:nvPicPr>
        <p:blipFill rotWithShape="1">
          <a:blip r:embed="rId4" cstate="email"/>
          <a:srcRect/>
          <a:stretch>
            <a:fillRect/>
          </a:stretch>
        </p:blipFill>
        <p:spPr>
          <a:xfrm>
            <a:off x="0" y="0"/>
            <a:ext cx="3933419" cy="335342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5" cstate="email"/>
          <a:srcRect/>
          <a:stretch>
            <a:fillRect/>
          </a:stretch>
        </p:blipFill>
        <p:spPr>
          <a:xfrm>
            <a:off x="5205892" y="1275988"/>
            <a:ext cx="3933419" cy="3864874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 rotWithShape="1">
          <a:blip r:embed="rId6" cstate="email"/>
          <a:srcRect b="-1567"/>
          <a:stretch>
            <a:fillRect/>
          </a:stretch>
        </p:blipFill>
        <p:spPr>
          <a:xfrm>
            <a:off x="0" y="3793693"/>
            <a:ext cx="4455414" cy="1349805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 userDrawn="1"/>
        </p:nvPicPr>
        <p:blipFill rotWithShape="1">
          <a:blip r:embed="rId7" cstate="email"/>
          <a:srcRect/>
          <a:stretch>
            <a:fillRect/>
          </a:stretch>
        </p:blipFill>
        <p:spPr>
          <a:xfrm>
            <a:off x="3933418" y="0"/>
            <a:ext cx="5205892" cy="1560713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76204" y="-4"/>
            <a:ext cx="824854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00250" y="-2000253"/>
            <a:ext cx="5143501" cy="9144000"/>
          </a:xfrm>
          <a:prstGeom prst="rect">
            <a:avLst/>
          </a:prstGeom>
        </p:spPr>
      </p:pic>
      <p:sp>
        <p:nvSpPr>
          <p:cNvPr id="11" name="矩形: 圆角 1"/>
          <p:cNvSpPr/>
          <p:nvPr userDrawn="1"/>
        </p:nvSpPr>
        <p:spPr>
          <a:xfrm>
            <a:off x="237948" y="195486"/>
            <a:ext cx="8668105" cy="4792791"/>
          </a:xfrm>
          <a:prstGeom prst="roundRect">
            <a:avLst>
              <a:gd name="adj" fmla="val 281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 userDrawn="1"/>
        </p:nvSpPr>
        <p:spPr>
          <a:xfrm rot="19524300">
            <a:off x="3642699" y="2340915"/>
            <a:ext cx="18586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zh-CN" altLang="en-US" sz="2400" dirty="0">
                <a:solidFill>
                  <a:schemeClr val="bg1">
                    <a:lumMod val="65000"/>
                    <a:alpha val="4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状元成才路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57649" y="0"/>
            <a:ext cx="824854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4"/>
          <a:srcRect b="53841"/>
          <a:stretch>
            <a:fillRect/>
          </a:stretch>
        </p:blipFill>
        <p:spPr>
          <a:xfrm>
            <a:off x="-171099" y="3423756"/>
            <a:ext cx="9486198" cy="1730667"/>
          </a:xfrm>
          <a:prstGeom prst="rect">
            <a:avLst/>
          </a:prstGeom>
        </p:spPr>
      </p:pic>
      <p:sp>
        <p:nvSpPr>
          <p:cNvPr id="33" name="五边形 32"/>
          <p:cNvSpPr/>
          <p:nvPr userDrawn="1"/>
        </p:nvSpPr>
        <p:spPr>
          <a:xfrm>
            <a:off x="0" y="339502"/>
            <a:ext cx="3851920" cy="535573"/>
          </a:xfrm>
          <a:prstGeom prst="homePlate">
            <a:avLst/>
          </a:prstGeom>
          <a:solidFill>
            <a:srgbClr val="FF8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5450" r="90000">
                        <a14:backgroundMark x1="19700" y1="56100" x2="29850" y2="28200"/>
                        <a14:backgroundMark x1="34625" y1="28941" x2="58398" y2="17571"/>
                        <a14:backgroundMark x1="66150" y1="21705" x2="82171" y2="41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75" t="25432" r="22674" b="23017"/>
          <a:stretch>
            <a:fillRect/>
          </a:stretch>
        </p:blipFill>
        <p:spPr>
          <a:xfrm>
            <a:off x="-2346" y="82050"/>
            <a:ext cx="829930" cy="8299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00250" y="-2000253"/>
            <a:ext cx="5143501" cy="9144000"/>
          </a:xfrm>
          <a:prstGeom prst="rect">
            <a:avLst/>
          </a:prstGeom>
        </p:spPr>
      </p:pic>
      <p:sp>
        <p:nvSpPr>
          <p:cNvPr id="11" name="矩形: 圆角 1"/>
          <p:cNvSpPr/>
          <p:nvPr userDrawn="1"/>
        </p:nvSpPr>
        <p:spPr>
          <a:xfrm>
            <a:off x="237948" y="195486"/>
            <a:ext cx="8668105" cy="4792791"/>
          </a:xfrm>
          <a:prstGeom prst="roundRect">
            <a:avLst>
              <a:gd name="adj" fmla="val 281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 userDrawn="1"/>
        </p:nvSpPr>
        <p:spPr>
          <a:xfrm rot="19524300">
            <a:off x="3642699" y="2340915"/>
            <a:ext cx="18586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zh-CN" altLang="en-US" sz="2400" dirty="0">
                <a:solidFill>
                  <a:schemeClr val="bg1">
                    <a:lumMod val="65000"/>
                    <a:alpha val="4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状元成才路</a:t>
            </a:r>
          </a:p>
        </p:txBody>
      </p:sp>
      <p:sp>
        <p:nvSpPr>
          <p:cNvPr id="33" name="五边形 32"/>
          <p:cNvSpPr/>
          <p:nvPr userDrawn="1"/>
        </p:nvSpPr>
        <p:spPr>
          <a:xfrm>
            <a:off x="0" y="339502"/>
            <a:ext cx="5148064" cy="535573"/>
          </a:xfrm>
          <a:prstGeom prst="homePlate">
            <a:avLst/>
          </a:prstGeom>
          <a:solidFill>
            <a:srgbClr val="FF8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25450" r="90000">
                        <a14:backgroundMark x1="19700" y1="56100" x2="29850" y2="28200"/>
                        <a14:backgroundMark x1="34625" y1="28941" x2="58398" y2="17571"/>
                        <a14:backgroundMark x1="66150" y1="21705" x2="82171" y2="41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75" t="25432" r="22674" b="23017"/>
          <a:stretch>
            <a:fillRect/>
          </a:stretch>
        </p:blipFill>
        <p:spPr>
          <a:xfrm>
            <a:off x="-2346" y="82050"/>
            <a:ext cx="829930" cy="82993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5" cstate="email"/>
          <a:srcRect/>
          <a:stretch>
            <a:fillRect/>
          </a:stretch>
        </p:blipFill>
        <p:spPr>
          <a:xfrm>
            <a:off x="8063621" y="4083918"/>
            <a:ext cx="1075689" cy="105694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6" cstate="email"/>
          <a:srcRect l="38351" b="16935"/>
          <a:stretch>
            <a:fillRect/>
          </a:stretch>
        </p:blipFill>
        <p:spPr>
          <a:xfrm>
            <a:off x="6516216" y="1"/>
            <a:ext cx="2623093" cy="105958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57649" y="0"/>
            <a:ext cx="824854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rgbClr val="FBD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BDF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/>
          <p:cNvPicPr>
            <a:picLocks noChangeAspect="1"/>
          </p:cNvPicPr>
          <p:nvPr userDrawn="1"/>
        </p:nvPicPr>
        <p:blipFill rotWithShape="1">
          <a:blip r:embed="rId2" cstate="email"/>
          <a:srcRect b="-1567"/>
          <a:stretch>
            <a:fillRect/>
          </a:stretch>
        </p:blipFill>
        <p:spPr>
          <a:xfrm flipH="1">
            <a:off x="5940152" y="4193404"/>
            <a:ext cx="3203848" cy="97063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3" cstate="email"/>
          <a:srcRect l="38241"/>
          <a:stretch>
            <a:fillRect/>
          </a:stretch>
        </p:blipFill>
        <p:spPr>
          <a:xfrm flipH="1">
            <a:off x="0" y="0"/>
            <a:ext cx="2627784" cy="1275606"/>
          </a:xfrm>
          <a:prstGeom prst="rect">
            <a:avLst/>
          </a:prstGeom>
        </p:spPr>
      </p:pic>
      <p:sp>
        <p:nvSpPr>
          <p:cNvPr id="20" name="文本框 19"/>
          <p:cNvSpPr txBox="1"/>
          <p:nvPr userDrawn="1"/>
        </p:nvSpPr>
        <p:spPr>
          <a:xfrm rot="19524300">
            <a:off x="3661141" y="2340915"/>
            <a:ext cx="18170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zh-CN" altLang="en-US" sz="2400" dirty="0">
                <a:solidFill>
                  <a:schemeClr val="bg1">
                    <a:lumMod val="65000"/>
                    <a:alpha val="4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状元成才路</a:t>
            </a:r>
          </a:p>
        </p:txBody>
      </p:sp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57649" y="0"/>
            <a:ext cx="824854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bg>
      <p:bgPr>
        <a:solidFill>
          <a:srgbClr val="FBD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BDF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2" cstate="email"/>
          <a:srcRect l="38241"/>
          <a:stretch>
            <a:fillRect/>
          </a:stretch>
        </p:blipFill>
        <p:spPr>
          <a:xfrm flipH="1">
            <a:off x="0" y="0"/>
            <a:ext cx="2627784" cy="1275606"/>
          </a:xfrm>
          <a:prstGeom prst="rect">
            <a:avLst/>
          </a:prstGeom>
        </p:spPr>
      </p:pic>
      <p:sp>
        <p:nvSpPr>
          <p:cNvPr id="20" name="文本框 19"/>
          <p:cNvSpPr txBox="1"/>
          <p:nvPr userDrawn="1"/>
        </p:nvSpPr>
        <p:spPr>
          <a:xfrm rot="19524300">
            <a:off x="3661141" y="2340915"/>
            <a:ext cx="18170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zh-CN" altLang="en-US" sz="2400" dirty="0">
                <a:solidFill>
                  <a:schemeClr val="bg1">
                    <a:lumMod val="65000"/>
                    <a:alpha val="4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状元成才路</a:t>
            </a:r>
          </a:p>
        </p:txBody>
      </p:sp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57649" y="0"/>
            <a:ext cx="824854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807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0889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7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7" name="图片 9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7937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>
            <a:off x="-7937" y="0"/>
            <a:ext cx="9144000" cy="51435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宋体" panose="02010600030101010101" pitchFamily="2" charset="-122"/>
              <a:ea typeface="+mn-ea"/>
              <a:cs typeface="+mn-cs"/>
            </a:endParaRPr>
          </a:p>
        </p:txBody>
      </p:sp>
      <p:pic>
        <p:nvPicPr>
          <p:cNvPr id="1029" name="图片 12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639" y="0"/>
            <a:ext cx="825685" cy="720725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5" r:id="rId2"/>
    <p:sldLayoutId id="2147483657" r:id="rId3"/>
    <p:sldLayoutId id="2147483659" r:id="rId4"/>
    <p:sldLayoutId id="2147483660" r:id="rId5"/>
    <p:sldLayoutId id="2147483661" r:id="rId6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3649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12"/>
          <p:cNvSpPr txBox="1"/>
          <p:nvPr/>
        </p:nvSpPr>
        <p:spPr>
          <a:xfrm>
            <a:off x="1087438" y="915988"/>
            <a:ext cx="7423150" cy="23069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统编版六年级下册</a:t>
            </a:r>
            <a:endParaRPr lang="en-US" altLang="zh-CN" sz="3600" b="1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60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语文慕课堂</a:t>
            </a:r>
            <a:endParaRPr lang="en-US" altLang="zh-CN" sz="6000" b="1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051" name="TextBox 13"/>
          <p:cNvSpPr txBox="1"/>
          <p:nvPr/>
        </p:nvSpPr>
        <p:spPr>
          <a:xfrm>
            <a:off x="3143250" y="3786188"/>
            <a:ext cx="2685415" cy="52197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主讲：柚子老师</a:t>
            </a:r>
          </a:p>
        </p:txBody>
      </p:sp>
      <p:sp>
        <p:nvSpPr>
          <p:cNvPr id="2052" name="TextBox 1"/>
          <p:cNvSpPr txBox="1"/>
          <p:nvPr/>
        </p:nvSpPr>
        <p:spPr>
          <a:xfrm>
            <a:off x="107950" y="123825"/>
            <a:ext cx="2890838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状元成才路慕课堂</a:t>
            </a:r>
          </a:p>
        </p:txBody>
      </p:sp>
    </p:spTree>
  </p:cSld>
  <p:clrMapOvr>
    <a:masterClrMapping/>
  </p:clrMapOvr>
  <p:transition advTm="18337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圆角矩形 10"/>
          <p:cNvSpPr/>
          <p:nvPr/>
        </p:nvSpPr>
        <p:spPr>
          <a:xfrm>
            <a:off x="6732240" y="1059582"/>
            <a:ext cx="2294255" cy="288032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>
                <a:solidFill>
                  <a:schemeClr val="bg1"/>
                </a:solidFill>
              </a:rPr>
              <a:t>开门见山，首尾呼应</a:t>
            </a:r>
          </a:p>
        </p:txBody>
      </p:sp>
      <p:sp>
        <p:nvSpPr>
          <p:cNvPr id="12" name="圆角矩形 11"/>
          <p:cNvSpPr/>
          <p:nvPr/>
        </p:nvSpPr>
        <p:spPr>
          <a:xfrm>
            <a:off x="6732240" y="2918198"/>
            <a:ext cx="2294255" cy="263106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>
                <a:solidFill>
                  <a:schemeClr val="bg1"/>
                </a:solidFill>
              </a:rPr>
              <a:t>场面描写，烘托主题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755576" y="265804"/>
            <a:ext cx="1941830" cy="60478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 marR="0" defTabSz="850900" eaLnBrk="1" hangingPunct="1">
              <a:lnSpc>
                <a:spcPct val="120000"/>
              </a:lnSpc>
              <a:buClrTx/>
              <a:buSzTx/>
              <a:buFontTx/>
              <a:defRPr kumimoji="0" sz="3200" b="1" strike="noStrike" cap="none" spc="0" normalizeH="0">
                <a:ln w="12700" cap="flat" cmpd="sng">
                  <a:noFill/>
                </a:ln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/>
            <a:lvl7pPr marL="2971800" indent="-228600"/>
            <a:lvl8pPr marL="3429000" indent="-228600"/>
            <a:lvl9pPr marL="3886200" indent="-228600"/>
          </a:lstStyle>
          <a:p>
            <a:r>
              <a:rPr lang="zh-CN" altLang="en-US"/>
              <a:t>范文赏析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197381" y="915566"/>
            <a:ext cx="7920880" cy="40010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sz="16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一节令人紧张的英语课</a:t>
            </a:r>
            <a:endParaRPr lang="zh-CN" sz="16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zh-CN" sz="1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sz="14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今天的英语课一开始就令人紧张啊！</a:t>
            </a:r>
            <a:endParaRPr lang="zh-CN" sz="14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zh-CN" sz="1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昨天放学后，英语老师让同学们把上课时已讲过的习题抄在家庭作业本上，还放了“狠话”：“明天我批改作业时，谁错了，上课时就要接受严厉批评。”所以，我晚上做作业时非常认真，生怕出一丝差错。</a:t>
            </a:r>
          </a:p>
          <a:p>
            <a:r>
              <a:rPr lang="zh-CN" sz="1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今天的第一节课就是英语课，抱着一大摞作业本的英语老师一进门，同学们的笑容顿时消失，心跳不由得加速。英语老师生气地说：“昨天讲过的习题，抄起来居然还有人错，英语组长都来发作业本，念到名字的同学到讲台上来。”我的同桌是英语组长，所以去发作业本了。</a:t>
            </a:r>
            <a:r>
              <a:rPr lang="zh-CN" sz="1400">
                <a:solidFill>
                  <a:srgbClr val="00B05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随着作业本逐渐发到同学们的手上，大家紧绷的心情便放松下来了。而那些没有发到作业本的同学，急得就像热锅上的蚂蚁一样……</a:t>
            </a:r>
            <a:endParaRPr lang="zh-CN" sz="14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zh-CN" sz="1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老师发脾气了，念到名字的同学去到讲台上后，英语老师先把错的习题讲解了一遍，然后把每个人狠狠地批了一顿。同桌发完作业本后回到座位上，悄悄地对我说：“你惨了，我没有看到你的作业本。”我惊讶地看着同桌，</a:t>
            </a:r>
            <a:r>
              <a:rPr lang="zh-CN" sz="1400">
                <a:solidFill>
                  <a:schemeClr val="accent6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他那句话仿佛是晴空中的一个霹雳，瞬间让我的心情跌入了谷底。</a:t>
            </a:r>
          </a:p>
          <a:p>
            <a:r>
              <a:rPr lang="zh-CN" sz="1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从这一刻起，时间仿佛凝固了，英语老师嘴的一张一合，声音的一字一顿，都令我浑身发抖、坐立不安。当念到我们组的时候，我的身体仿佛陷入了冰窖，僵硬了。</a:t>
            </a:r>
          </a:p>
          <a:p>
            <a:r>
              <a:rPr lang="zh-CN" sz="1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同桌看到我的窘相，忍不住笑出声来，然后从他的抽屉里拿出了我的作业本。我先是一愣，随后便勃然大怒：原来是他把我的作业本给藏了起来，害我瞎担心。下课后，我便一直“追杀”他。</a:t>
            </a:r>
          </a:p>
          <a:p>
            <a:r>
              <a:rPr lang="zh-CN" sz="1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sz="14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这真是一节令人紧张的英语课啊！</a:t>
            </a:r>
          </a:p>
        </p:txBody>
      </p:sp>
      <p:sp>
        <p:nvSpPr>
          <p:cNvPr id="4" name="圆角矩形 3"/>
          <p:cNvSpPr/>
          <p:nvPr/>
        </p:nvSpPr>
        <p:spPr>
          <a:xfrm>
            <a:off x="6771005" y="4660017"/>
            <a:ext cx="2294255" cy="30162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CEDE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800">
                <a:solidFill>
                  <a:srgbClr val="FF0000"/>
                </a:solidFill>
              </a:rPr>
              <a:t>线索交织，情感鲜明</a:t>
            </a:r>
          </a:p>
        </p:txBody>
      </p:sp>
      <p:sp>
        <p:nvSpPr>
          <p:cNvPr id="10" name="圆角矩形 9"/>
          <p:cNvSpPr/>
          <p:nvPr/>
        </p:nvSpPr>
        <p:spPr>
          <a:xfrm>
            <a:off x="6771005" y="3939902"/>
            <a:ext cx="2294255" cy="2880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>
                <a:solidFill>
                  <a:schemeClr val="bg1"/>
                </a:solidFill>
              </a:rPr>
              <a:t>内心独白，宣泄情感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4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755576" y="265804"/>
            <a:ext cx="1941830" cy="60478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 marR="0" defTabSz="850900" eaLnBrk="1" hangingPunct="1">
              <a:lnSpc>
                <a:spcPct val="120000"/>
              </a:lnSpc>
              <a:buClrTx/>
              <a:buSzTx/>
              <a:buFontTx/>
              <a:defRPr kumimoji="0" sz="3200" b="1" strike="noStrike" cap="none" spc="0" normalizeH="0">
                <a:ln w="12700" cap="flat" cmpd="sng">
                  <a:noFill/>
                </a:ln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/>
            <a:lvl7pPr marL="2971800" indent="-228600"/>
            <a:lvl8pPr marL="3429000" indent="-228600"/>
            <a:lvl9pPr marL="3886200" indent="-228600"/>
          </a:lstStyle>
          <a:p>
            <a:r>
              <a:rPr lang="zh-CN" altLang="en-US"/>
              <a:t>范文赏析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197381" y="915566"/>
            <a:ext cx="7920880" cy="40010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sz="16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一节令人紧张的英语课</a:t>
            </a:r>
            <a:endParaRPr lang="zh-CN" sz="16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zh-CN" sz="1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sz="14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今天的英语课一开始就令人紧张啊！</a:t>
            </a:r>
            <a:endParaRPr lang="zh-CN" sz="14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zh-CN" sz="1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昨天放学后，英语老师让同学们把上课时已讲过的习题抄在家庭作业本上，还放了“狠话”：“明天我批改作业时，谁错了，上课时就要接受严厉批评。”所以，我晚上做作业时非常认真，生怕出一丝差错。</a:t>
            </a:r>
          </a:p>
          <a:p>
            <a:r>
              <a:rPr lang="zh-CN" sz="1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今天的第一节课就是英语课，抱着一大摞作业本的英语老师一进门，同学们的笑容顿时消失，心跳不由得加速。英语老师生气地说：“昨天讲过的习题，抄起来居然还有人错，英语组长都来发作业本，念到名字的同学到讲台上来。”我的同桌是英语组长，所以去发作业本了。</a:t>
            </a:r>
            <a:r>
              <a:rPr lang="zh-CN" sz="1400">
                <a:solidFill>
                  <a:srgbClr val="00B05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随着作业本逐渐发到同学们的手上，大家紧绷的心情便放松下来了。而那些没有发到作业本的同学，急得就像热锅上的蚂蚁一样……</a:t>
            </a:r>
            <a:endParaRPr lang="zh-CN" sz="14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zh-CN" sz="1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老师发脾气了，念到名字的同学去到讲台上后，英语老师先把错的习题讲解了一遍，然后把每个人狠狠地批了一顿。同桌发完作业本后回到座位上，悄悄地对我说：“你惨了，我没有看到你的作业本。”我惊讶地看着同桌，</a:t>
            </a:r>
            <a:r>
              <a:rPr lang="zh-CN" sz="1400">
                <a:solidFill>
                  <a:schemeClr val="accent6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他那句话仿佛是晴空中的一个霹雳，瞬间让我的心情跌入了谷底。</a:t>
            </a:r>
          </a:p>
          <a:p>
            <a:r>
              <a:rPr lang="zh-CN" sz="1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从这一刻起，时间仿佛凝固了，英语老师嘴的一张一合，声音的一字一顿，都令我浑身发抖、坐立不安。当念到我们组的时候，我的身体仿佛陷入了冰窖，僵硬了。</a:t>
            </a:r>
          </a:p>
          <a:p>
            <a:r>
              <a:rPr lang="zh-CN" sz="1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同桌看到我的窘相，忍不住笑出声来，然后从他的抽屉里拿出了我的作业本。</a:t>
            </a:r>
            <a:r>
              <a:rPr lang="zh-CN" sz="1400">
                <a:solidFill>
                  <a:srgbClr val="FF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我先是一愣，随后便勃然大怒：原来是他把我的作业本给藏了起来，害我瞎担心。下课后，我便一直“追杀”他。</a:t>
            </a:r>
          </a:p>
          <a:p>
            <a:r>
              <a:rPr lang="zh-CN" sz="1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sz="14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这真是一节令人紧张的英语课啊！</a:t>
            </a:r>
          </a:p>
        </p:txBody>
      </p:sp>
      <p:sp>
        <p:nvSpPr>
          <p:cNvPr id="10" name="圆角矩形 9"/>
          <p:cNvSpPr/>
          <p:nvPr/>
        </p:nvSpPr>
        <p:spPr>
          <a:xfrm>
            <a:off x="6732240" y="1059582"/>
            <a:ext cx="2294255" cy="288032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>
                <a:solidFill>
                  <a:schemeClr val="bg1"/>
                </a:solidFill>
              </a:rPr>
              <a:t>开门见山，首尾呼应</a:t>
            </a:r>
          </a:p>
        </p:txBody>
      </p:sp>
      <p:sp>
        <p:nvSpPr>
          <p:cNvPr id="11" name="圆角矩形 10"/>
          <p:cNvSpPr/>
          <p:nvPr/>
        </p:nvSpPr>
        <p:spPr>
          <a:xfrm>
            <a:off x="6732240" y="2918198"/>
            <a:ext cx="2294255" cy="263106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>
                <a:solidFill>
                  <a:schemeClr val="bg1"/>
                </a:solidFill>
              </a:rPr>
              <a:t>场面描写，烘托主题</a:t>
            </a:r>
          </a:p>
        </p:txBody>
      </p:sp>
      <p:sp>
        <p:nvSpPr>
          <p:cNvPr id="12" name="圆角矩形 11"/>
          <p:cNvSpPr/>
          <p:nvPr/>
        </p:nvSpPr>
        <p:spPr>
          <a:xfrm>
            <a:off x="6771005" y="4660017"/>
            <a:ext cx="2294255" cy="288000"/>
          </a:xfrm>
          <a:prstGeom prst="roundRect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>
                <a:solidFill>
                  <a:schemeClr val="bg1"/>
                </a:solidFill>
              </a:rPr>
              <a:t>线索交织，情感鲜明</a:t>
            </a:r>
          </a:p>
        </p:txBody>
      </p:sp>
      <p:sp>
        <p:nvSpPr>
          <p:cNvPr id="13" name="圆角矩形 12"/>
          <p:cNvSpPr/>
          <p:nvPr/>
        </p:nvSpPr>
        <p:spPr>
          <a:xfrm>
            <a:off x="6771005" y="3939902"/>
            <a:ext cx="2294255" cy="2880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>
                <a:solidFill>
                  <a:schemeClr val="bg1"/>
                </a:solidFill>
              </a:rPr>
              <a:t>内心独白，宣泄情感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文本框 11"/>
          <p:cNvSpPr txBox="1">
            <a:spLocks noChangeArrowheads="1"/>
          </p:cNvSpPr>
          <p:nvPr/>
        </p:nvSpPr>
        <p:spPr bwMode="auto">
          <a:xfrm>
            <a:off x="539552" y="310785"/>
            <a:ext cx="2952750" cy="60478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 marR="0" defTabSz="850900" eaLnBrk="1" hangingPunct="1">
              <a:lnSpc>
                <a:spcPct val="120000"/>
              </a:lnSpc>
              <a:buClrTx/>
              <a:buSzTx/>
              <a:buFontTx/>
              <a:defRPr kumimoji="0" sz="3200" b="1" strike="noStrike" cap="none" spc="0" normalizeH="0">
                <a:ln w="12700" cap="flat" cmpd="sng">
                  <a:noFill/>
                </a:ln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/>
            <a:lvl7pPr marL="2971800" indent="-228600"/>
            <a:lvl8pPr marL="3429000" indent="-228600"/>
            <a:lvl9pPr marL="3886200" indent="-228600"/>
          </a:lstStyle>
          <a:p>
            <a:r>
              <a:rPr lang="zh-CN" altLang="en-US" dirty="0"/>
              <a:t> 回顾例文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829888" y="910099"/>
            <a:ext cx="4786630" cy="461665"/>
          </a:xfrm>
          <a:prstGeom prst="rect">
            <a:avLst/>
          </a:prstGeom>
          <a:solidFill>
            <a:srgbClr val="FFCCC8"/>
          </a:solidFill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400" b="1">
                <a:latin typeface="+mn-ea"/>
                <a:ea typeface="+mn-ea"/>
                <a:sym typeface="+mn-ea"/>
              </a:rPr>
              <a:t>怎样才能表达出真情实感呢</a:t>
            </a:r>
            <a:r>
              <a:rPr lang="zh-CN" sz="2400" b="1">
                <a:latin typeface="+mn-ea"/>
                <a:ea typeface="+mn-ea"/>
                <a:sym typeface="+mn-ea"/>
              </a:rPr>
              <a:t>？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1024675" y="1419619"/>
            <a:ext cx="7360265" cy="3534691"/>
            <a:chOff x="1024675" y="1419619"/>
            <a:chExt cx="7360265" cy="3534691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2"/>
            <a:srcRect l="5398" t="5423" r="6450" b="9883"/>
            <a:stretch/>
          </p:blipFill>
          <p:spPr>
            <a:xfrm rot="5400000">
              <a:off x="484615" y="1959687"/>
              <a:ext cx="3528391" cy="2448272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3"/>
            <a:srcRect l="6451" t="12805" r="5397" b="2501"/>
            <a:stretch/>
          </p:blipFill>
          <p:spPr>
            <a:xfrm rot="16200000">
              <a:off x="2916460" y="1959679"/>
              <a:ext cx="3528393" cy="2448274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4"/>
            <a:srcRect l="5398" r="6451" b="10446"/>
            <a:stretch/>
          </p:blipFill>
          <p:spPr>
            <a:xfrm rot="5400000">
              <a:off x="5326342" y="1895711"/>
              <a:ext cx="3528392" cy="258880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9724" y="3944217"/>
            <a:ext cx="1141810" cy="1291829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4" name="圆角矩形 3"/>
          <p:cNvSpPr/>
          <p:nvPr/>
        </p:nvSpPr>
        <p:spPr>
          <a:xfrm>
            <a:off x="323528" y="1514880"/>
            <a:ext cx="6147171" cy="250799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r>
              <a:rPr lang="en-US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</a:t>
            </a:r>
            <a:r>
              <a:rPr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《别了，语文课》一文中，作者开头写“我”以前上语文课时“总是懒洋洋提不起劲”；后来却觉得“别有一番滋味”；再后来知道了“中文的丰富和优美”，对中文产生了兴趣；将移民到中美洲，“我”担心以后可能没有机会再学中文，感到悲伤、焦虑；最后告别时</a:t>
            </a:r>
            <a:r>
              <a:rPr lang="zh-CN" altLang="en-US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，</a:t>
            </a:r>
            <a:r>
              <a:rPr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老师和同学们的礼物让“我”热泪盈眶，“我”激励自己把中文自修好。文章用几个具体的事例写出了“我”对语文课的情感变化，读起来非常真实自然。</a:t>
            </a:r>
            <a:endParaRPr lang="zh-CN" altLang="en-US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6660232" y="1514881"/>
            <a:ext cx="2133774" cy="250799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04800"/>
            <a:r>
              <a:rPr sz="1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《别了，语文课》一课中第7自然段描写作者的内心独白，直接抒发了自己对祖国语言文字的热爱，对祖国的依依不舍之情。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337" y="3944217"/>
            <a:ext cx="1114425" cy="129182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4" name="文本框 11"/>
          <p:cNvSpPr txBox="1">
            <a:spLocks noChangeArrowheads="1"/>
          </p:cNvSpPr>
          <p:nvPr/>
        </p:nvSpPr>
        <p:spPr bwMode="auto">
          <a:xfrm>
            <a:off x="539552" y="310785"/>
            <a:ext cx="2952750" cy="60478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 marR="0" defTabSz="850900" eaLnBrk="1" hangingPunct="1">
              <a:lnSpc>
                <a:spcPct val="120000"/>
              </a:lnSpc>
              <a:buClrTx/>
              <a:buSzTx/>
              <a:buFontTx/>
              <a:defRPr kumimoji="0" sz="3200" b="1" strike="noStrike" cap="none" spc="0" normalizeH="0">
                <a:ln w="12700" cap="flat" cmpd="sng">
                  <a:noFill/>
                </a:ln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/>
            <a:lvl7pPr marL="2971800" indent="-228600"/>
            <a:lvl8pPr marL="3429000" indent="-228600"/>
            <a:lvl9pPr marL="3886200" indent="-228600"/>
          </a:lstStyle>
          <a:p>
            <a:r>
              <a:rPr lang="zh-CN" altLang="en-US" dirty="0"/>
              <a:t> 回顾例文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829888" y="910099"/>
            <a:ext cx="4786630" cy="461665"/>
          </a:xfrm>
          <a:prstGeom prst="rect">
            <a:avLst/>
          </a:prstGeom>
          <a:solidFill>
            <a:srgbClr val="FFCCC8"/>
          </a:solidFill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400" b="1">
                <a:latin typeface="+mn-ea"/>
                <a:ea typeface="+mn-ea"/>
                <a:sym typeface="+mn-ea"/>
              </a:rPr>
              <a:t>怎样才能表达出真情实感呢</a:t>
            </a:r>
            <a:r>
              <a:rPr lang="zh-CN" sz="2400" b="1">
                <a:latin typeface="+mn-ea"/>
                <a:ea typeface="+mn-ea"/>
                <a:sym typeface="+mn-ea"/>
              </a:rPr>
              <a:t>？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11"/>
          <p:cNvSpPr txBox="1">
            <a:spLocks noChangeArrowheads="1"/>
          </p:cNvSpPr>
          <p:nvPr/>
        </p:nvSpPr>
        <p:spPr bwMode="auto">
          <a:xfrm>
            <a:off x="539552" y="310785"/>
            <a:ext cx="2952750" cy="60478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 marR="0" defTabSz="850900" eaLnBrk="1" hangingPunct="1">
              <a:lnSpc>
                <a:spcPct val="120000"/>
              </a:lnSpc>
              <a:buClrTx/>
              <a:buSzTx/>
              <a:buFontTx/>
              <a:defRPr kumimoji="0" sz="3200" b="1" strike="noStrike" cap="none" spc="0" normalizeH="0">
                <a:ln w="12700" cap="flat" cmpd="sng">
                  <a:noFill/>
                </a:ln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/>
            <a:lvl7pPr marL="2971800" indent="-228600"/>
            <a:lvl8pPr marL="3429000" indent="-228600"/>
            <a:lvl9pPr marL="3886200" indent="-228600"/>
          </a:lstStyle>
          <a:p>
            <a:r>
              <a:rPr lang="zh-CN" altLang="en-US" dirty="0"/>
              <a:t> 回顾例文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829888" y="910099"/>
            <a:ext cx="4786630" cy="461665"/>
          </a:xfrm>
          <a:prstGeom prst="rect">
            <a:avLst/>
          </a:prstGeom>
          <a:solidFill>
            <a:srgbClr val="FFCCC8"/>
          </a:solidFill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400" b="1">
                <a:latin typeface="+mn-ea"/>
                <a:ea typeface="+mn-ea"/>
                <a:sym typeface="+mn-ea"/>
              </a:rPr>
              <a:t>怎样才能表达出真情实感呢</a:t>
            </a:r>
            <a:r>
              <a:rPr lang="zh-CN" sz="2400" b="1">
                <a:latin typeface="+mn-ea"/>
                <a:ea typeface="+mn-ea"/>
                <a:sym typeface="+mn-ea"/>
              </a:rPr>
              <a:t>？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/>
          <a:srcRect l="10793" t="12150" r="7182"/>
          <a:stretch/>
        </p:blipFill>
        <p:spPr>
          <a:xfrm rot="16200000">
            <a:off x="1066680" y="1788209"/>
            <a:ext cx="3611457" cy="279350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460" t="3244" r="33094" b="10293"/>
          <a:stretch/>
        </p:blipFill>
        <p:spPr>
          <a:xfrm rot="5400000">
            <a:off x="4499991" y="1635647"/>
            <a:ext cx="2749399" cy="274939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思想气泡: 云 2"/>
          <p:cNvSpPr/>
          <p:nvPr/>
        </p:nvSpPr>
        <p:spPr bwMode="auto">
          <a:xfrm>
            <a:off x="4611688" y="1362710"/>
            <a:ext cx="3970337" cy="2096135"/>
          </a:xfrm>
          <a:prstGeom prst="cloudCallout">
            <a:avLst>
              <a:gd name="adj1" fmla="val 33164"/>
              <a:gd name="adj2" fmla="val 68909"/>
            </a:avLst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思想气泡: 云 4"/>
          <p:cNvSpPr/>
          <p:nvPr/>
        </p:nvSpPr>
        <p:spPr bwMode="auto">
          <a:xfrm>
            <a:off x="419735" y="1417955"/>
            <a:ext cx="4058920" cy="2306955"/>
          </a:xfrm>
          <a:prstGeom prst="cloudCallout">
            <a:avLst>
              <a:gd name="adj1" fmla="val -24407"/>
              <a:gd name="adj2" fmla="val 81653"/>
            </a:avLst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1217" y="3943668"/>
            <a:ext cx="1114425" cy="129182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189" y="3943668"/>
            <a:ext cx="1141810" cy="1291829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2"/>
          <p:cNvSpPr/>
          <p:nvPr/>
        </p:nvSpPr>
        <p:spPr>
          <a:xfrm>
            <a:off x="5189855" y="1847533"/>
            <a:ext cx="322897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/>
          <a:p>
            <a:pPr eaLnBrk="1" hangingPunct="1"/>
            <a:r>
              <a:rPr lang="en-US" altLang="zh-CN" sz="1400" b="1" dirty="0">
                <a:latin typeface="楷体" panose="02010609060101010101" pitchFamily="49" charset="-122"/>
                <a:ea typeface="楷体" panose="02010609060101010101" pitchFamily="49" charset="-122"/>
              </a:rPr>
              <a:t>     </a:t>
            </a:r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《阳光的两种用法》一文中作者反复提到了“老阳儿”，它起到了贯穿全文情感脉络的作用。</a:t>
            </a:r>
          </a:p>
        </p:txBody>
      </p:sp>
      <p:sp>
        <p:nvSpPr>
          <p:cNvPr id="2" name="Rectangle 2"/>
          <p:cNvSpPr/>
          <p:nvPr/>
        </p:nvSpPr>
        <p:spPr>
          <a:xfrm>
            <a:off x="682625" y="1923098"/>
            <a:ext cx="322897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/>
          <a:p>
            <a:pPr eaLnBrk="1" hangingPunct="1"/>
            <a:r>
              <a:rPr lang="en-US" altLang="zh-CN" sz="1400" b="1" dirty="0">
                <a:latin typeface="楷体" panose="02010609060101010101" pitchFamily="49" charset="-122"/>
                <a:ea typeface="楷体" panose="02010609060101010101" pitchFamily="49" charset="-122"/>
              </a:rPr>
              <a:t>     </a:t>
            </a:r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《阳光的两种用法》一文中，作者通过讲述母亲把“老阳儿”叠在被子里的事情，作者的情感自然地流露出来。</a:t>
            </a:r>
          </a:p>
        </p:txBody>
      </p:sp>
      <p:sp>
        <p:nvSpPr>
          <p:cNvPr id="11" name="文本框 11"/>
          <p:cNvSpPr txBox="1">
            <a:spLocks noChangeArrowheads="1"/>
          </p:cNvSpPr>
          <p:nvPr/>
        </p:nvSpPr>
        <p:spPr bwMode="auto">
          <a:xfrm>
            <a:off x="539552" y="310785"/>
            <a:ext cx="2952750" cy="60478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 marR="0" defTabSz="850900" eaLnBrk="1" hangingPunct="1">
              <a:lnSpc>
                <a:spcPct val="120000"/>
              </a:lnSpc>
              <a:buClrTx/>
              <a:buSzTx/>
              <a:buFontTx/>
              <a:defRPr kumimoji="0" sz="3200" b="1" strike="noStrike" cap="none" spc="0" normalizeH="0">
                <a:ln w="12700" cap="flat" cmpd="sng">
                  <a:noFill/>
                </a:ln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/>
            <a:lvl7pPr marL="2971800" indent="-228600"/>
            <a:lvl8pPr marL="3429000" indent="-228600"/>
            <a:lvl9pPr marL="3886200" indent="-228600"/>
          </a:lstStyle>
          <a:p>
            <a:r>
              <a:rPr lang="zh-CN" altLang="en-US" dirty="0"/>
              <a:t> 回顾例文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829888" y="910099"/>
            <a:ext cx="4786630" cy="461665"/>
          </a:xfrm>
          <a:prstGeom prst="rect">
            <a:avLst/>
          </a:prstGeom>
          <a:solidFill>
            <a:srgbClr val="FFCCC8"/>
          </a:solidFill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400" b="1">
                <a:latin typeface="+mn-ea"/>
                <a:ea typeface="+mn-ea"/>
                <a:sym typeface="+mn-ea"/>
              </a:rPr>
              <a:t>怎样才能表达出真情实感呢</a:t>
            </a:r>
            <a:r>
              <a:rPr lang="zh-CN" sz="2400" b="1">
                <a:latin typeface="+mn-ea"/>
                <a:ea typeface="+mn-ea"/>
                <a:sym typeface="+mn-ea"/>
              </a:rPr>
              <a:t>？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5" grpId="0" bldLvl="0" animBg="1"/>
      <p:bldP spid="5" grpId="1" animBg="1"/>
      <p:bldP spid="7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343217" y="1273859"/>
            <a:ext cx="8405247" cy="317009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latinLnBrk="1" hangingPunct="1"/>
            <a:r>
              <a:rPr lang="en-US" altLang="zh-CN" sz="20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</a:t>
            </a:r>
            <a:r>
              <a:rPr lang="zh-CN" sz="20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下午吧，母亲说，下午，睡醒午觉再去。去，母亲说，下午，准去。但这次怨我，怨我自己，我把午觉睡过</a:t>
            </a:r>
            <a:r>
              <a:rPr lang="zh-CN" altLang="zh-CN" sz="20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了</a:t>
            </a:r>
            <a:r>
              <a:rPr lang="zh-CN" sz="20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头。醒来时我看见母亲在洗衣服。要是那时就走还不晚。我看看天，还不晚。还去吗？去。走吧？洗完衣服。这一次不能原谅。我不知道那堆衣服要洗多久，可母亲应该知道。我蹲在她身边，看着她洗。我一声不吭，盼着。我想我再不离开半步，再不把觉睡过头。我想衣服一洗完我马上拉起她就走，决不许她再耽搁。我看着盆里的衣服和盆外的衣服，我看着太阳，看着光线，我一声不吭。看着揉动的衣服和绽开的泡沫，我感觉到周围的光线渐渐暗下去，渐渐地凉下去沉郁下去，越来越远越来越缥缈，我一声不吭，忽然有点儿明白了。      </a:t>
            </a:r>
            <a:endParaRPr lang="en-US" altLang="zh-CN" sz="20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r" eaLnBrk="1" latinLnBrk="1" hangingPunct="1"/>
            <a:r>
              <a:rPr lang="en-US" altLang="zh-CN" sz="20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——</a:t>
            </a:r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《那个星期天》节选</a:t>
            </a:r>
          </a:p>
        </p:txBody>
      </p:sp>
      <p:sp>
        <p:nvSpPr>
          <p:cNvPr id="4" name="文本框 11"/>
          <p:cNvSpPr txBox="1">
            <a:spLocks noChangeArrowheads="1"/>
          </p:cNvSpPr>
          <p:nvPr/>
        </p:nvSpPr>
        <p:spPr bwMode="auto">
          <a:xfrm>
            <a:off x="539552" y="310785"/>
            <a:ext cx="2952750" cy="60478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 marR="0" defTabSz="850900" eaLnBrk="1" hangingPunct="1">
              <a:lnSpc>
                <a:spcPct val="120000"/>
              </a:lnSpc>
              <a:buClrTx/>
              <a:buSzTx/>
              <a:buFontTx/>
              <a:defRPr kumimoji="0" sz="3200" b="1" strike="noStrike" cap="none" spc="0" normalizeH="0">
                <a:ln w="12700" cap="flat" cmpd="sng">
                  <a:noFill/>
                </a:ln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/>
            <a:lvl7pPr marL="2971800" indent="-228600"/>
            <a:lvl8pPr marL="3429000" indent="-228600"/>
            <a:lvl9pPr marL="3886200" indent="-228600"/>
          </a:lstStyle>
          <a:p>
            <a:r>
              <a:rPr lang="zh-CN" altLang="en-US" dirty="0"/>
              <a:t> 回顾例文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292735" y="915035"/>
            <a:ext cx="5336540" cy="39693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1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sz="1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下午吧，母亲说，下午，睡醒午觉再去。去，母亲说，下午，准去。但这次怨我，怨我自己，我把午觉睡</a:t>
            </a:r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过了头</a:t>
            </a:r>
            <a:r>
              <a:rPr lang="zh-CN" sz="1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。醒来时我看见母亲在洗衣服。要是那时就走还不晚。我看看天，还不晚。还去吗？去。走吧？洗完衣服。这一次不能原谅。我不知道那堆衣服要洗多久，可母亲应该知道。我</a:t>
            </a:r>
            <a:r>
              <a:rPr lang="zh-CN" sz="1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蹲在她身边</a:t>
            </a:r>
            <a:r>
              <a:rPr lang="zh-CN" sz="1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，看着她洗。我</a:t>
            </a:r>
            <a:r>
              <a:rPr lang="zh-CN" sz="1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一声不吭</a:t>
            </a:r>
            <a:r>
              <a:rPr lang="zh-CN" sz="1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，盼着。我想我再不离开半步，再不把觉睡过头。我想衣服一洗完我马上拉起她就走，决不许她再耽搁。我</a:t>
            </a:r>
            <a:r>
              <a:rPr lang="zh-CN" sz="1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看着盆里的衣服和盆外的衣服</a:t>
            </a:r>
            <a:r>
              <a:rPr lang="zh-CN" sz="1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，我</a:t>
            </a:r>
            <a:r>
              <a:rPr lang="zh-CN" sz="1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看着太阳</a:t>
            </a:r>
            <a:r>
              <a:rPr lang="zh-CN" sz="1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</a:t>
            </a:r>
            <a:r>
              <a:rPr lang="zh-CN" sz="1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看着光线</a:t>
            </a:r>
            <a:r>
              <a:rPr lang="zh-CN" sz="1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，我</a:t>
            </a:r>
            <a:r>
              <a:rPr lang="zh-CN" sz="1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一声不吭</a:t>
            </a:r>
            <a:r>
              <a:rPr lang="zh-CN" sz="1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。看着盆里揉动的衣服和绽开的泡沫，我感觉到周围的光线渐渐暗下去，渐渐地凉下去沉郁下去，越来越远越来越缥缈，我</a:t>
            </a:r>
            <a:r>
              <a:rPr lang="zh-CN" sz="1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一声不吭</a:t>
            </a:r>
            <a:r>
              <a:rPr lang="zh-CN" sz="1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，忽然有点儿明白了。               </a:t>
            </a:r>
            <a:r>
              <a:rPr lang="en-US" altLang="zh-CN" sz="1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——</a:t>
            </a:r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《那个星期天》节选</a:t>
            </a:r>
          </a:p>
        </p:txBody>
      </p:sp>
      <p:sp>
        <p:nvSpPr>
          <p:cNvPr id="29" name="圆角矩形 28"/>
          <p:cNvSpPr/>
          <p:nvPr/>
        </p:nvSpPr>
        <p:spPr>
          <a:xfrm>
            <a:off x="6221095" y="1588770"/>
            <a:ext cx="2294255" cy="51816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rgbClr val="FF0000"/>
                </a:solidFill>
              </a:rPr>
              <a:t>动作描写</a:t>
            </a:r>
          </a:p>
        </p:txBody>
      </p:sp>
      <p:sp>
        <p:nvSpPr>
          <p:cNvPr id="100" name="文本框 99"/>
          <p:cNvSpPr txBox="1"/>
          <p:nvPr/>
        </p:nvSpPr>
        <p:spPr>
          <a:xfrm>
            <a:off x="5911215" y="2730500"/>
            <a:ext cx="291465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304800"/>
            <a:r>
              <a:rPr lang="zh-CN" sz="3200">
                <a:latin typeface="楷体" panose="02010609060101010101" pitchFamily="49" charset="-122"/>
                <a:ea typeface="楷体" panose="02010609060101010101" pitchFamily="49" charset="-122"/>
              </a:rPr>
              <a:t>委屈、失望</a:t>
            </a:r>
            <a:endParaRPr lang="zh-CN" altLang="en-US" sz="32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文本框 11"/>
          <p:cNvSpPr txBox="1">
            <a:spLocks noChangeArrowheads="1"/>
          </p:cNvSpPr>
          <p:nvPr/>
        </p:nvSpPr>
        <p:spPr bwMode="auto">
          <a:xfrm>
            <a:off x="539552" y="310785"/>
            <a:ext cx="2952750" cy="60478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 marR="0" defTabSz="850900" eaLnBrk="1" hangingPunct="1">
              <a:lnSpc>
                <a:spcPct val="120000"/>
              </a:lnSpc>
              <a:buClrTx/>
              <a:buSzTx/>
              <a:buFontTx/>
              <a:defRPr kumimoji="0" sz="3200" b="1" strike="noStrike" cap="none" spc="0" normalizeH="0">
                <a:ln w="12700" cap="flat" cmpd="sng">
                  <a:noFill/>
                </a:ln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/>
            <a:lvl7pPr marL="2971800" indent="-228600"/>
            <a:lvl8pPr marL="3429000" indent="-228600"/>
            <a:lvl9pPr marL="3886200" indent="-228600"/>
          </a:lstStyle>
          <a:p>
            <a:r>
              <a:rPr lang="zh-CN" altLang="en-US"/>
              <a:t> 回顾课文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10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251460" y="916305"/>
            <a:ext cx="5353685" cy="397031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1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sz="1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下午吧，母亲说，下午，睡醒午觉再去。去，母亲说，下午，准去。但这次怨我，怨我自己，我把午觉睡过</a:t>
            </a:r>
            <a:r>
              <a:rPr lang="zh-CN" altLang="zh-CN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了</a:t>
            </a:r>
            <a:r>
              <a:rPr lang="zh-CN" sz="1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头。醒来时我看见母亲在洗衣服。</a:t>
            </a:r>
            <a:r>
              <a:rPr lang="zh-CN" sz="1800" dirty="0">
                <a:solidFill>
                  <a:srgbClr val="00B05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要是那时就走还不晚。</a:t>
            </a:r>
            <a:r>
              <a:rPr lang="zh-CN" sz="1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我看看天，还不晚。还去吗？去。走吧？洗完衣服。这一次不能原谅。我不知道那堆衣服要洗多久，可母亲应该知道。我</a:t>
            </a:r>
            <a:r>
              <a:rPr lang="zh-CN" sz="18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蹲在她身边，看着她洗。我一声不吭，盼着。</a:t>
            </a:r>
            <a:r>
              <a:rPr lang="zh-CN" sz="1800" dirty="0">
                <a:solidFill>
                  <a:srgbClr val="00B05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我想我再不离开半步，再不把觉睡过头。我想衣服一洗完我马上拉起她就走，决不许她再耽搁。</a:t>
            </a:r>
            <a:r>
              <a:rPr lang="zh-CN" sz="18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我看着盆里的衣服和盆外的衣服，我看着太阳，看着光线，我一声不吭。看着</a:t>
            </a:r>
            <a:r>
              <a:rPr lang="zh-CN" altLang="zh-CN" sz="1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盆里</a:t>
            </a:r>
            <a:r>
              <a:rPr lang="zh-CN" sz="18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揉动的衣服和绽开的泡沫，我感觉到周围的光线渐渐暗下去，渐渐地凉下去沉郁下去，越来越远越来越缥缈，我一声不吭，忽然有点儿明白了。                </a:t>
            </a:r>
            <a:r>
              <a:rPr lang="en-US" altLang="zh-CN" sz="18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——</a:t>
            </a:r>
            <a:r>
              <a:rPr lang="zh-CN" altLang="en-US" sz="18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《那个星期天》节选</a:t>
            </a:r>
          </a:p>
        </p:txBody>
      </p:sp>
      <p:sp>
        <p:nvSpPr>
          <p:cNvPr id="29" name="圆角矩形 28"/>
          <p:cNvSpPr/>
          <p:nvPr/>
        </p:nvSpPr>
        <p:spPr>
          <a:xfrm>
            <a:off x="6243955" y="1602105"/>
            <a:ext cx="2294255" cy="49022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rgbClr val="FF0000"/>
                </a:solidFill>
              </a:rPr>
              <a:t>心理描写</a:t>
            </a:r>
          </a:p>
        </p:txBody>
      </p:sp>
      <p:sp>
        <p:nvSpPr>
          <p:cNvPr id="100" name="文本框 99"/>
          <p:cNvSpPr txBox="1"/>
          <p:nvPr/>
        </p:nvSpPr>
        <p:spPr>
          <a:xfrm>
            <a:off x="6042025" y="2673350"/>
            <a:ext cx="256794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304800"/>
            <a:r>
              <a:rPr lang="zh-CN" sz="3200">
                <a:latin typeface="楷体" panose="02010609060101010101" pitchFamily="49" charset="-122"/>
                <a:ea typeface="楷体" panose="02010609060101010101" pitchFamily="49" charset="-122"/>
              </a:rPr>
              <a:t>懊悔、焦急</a:t>
            </a:r>
            <a:endParaRPr lang="zh-CN" altLang="en-US" sz="32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文本框 11"/>
          <p:cNvSpPr txBox="1">
            <a:spLocks noChangeArrowheads="1"/>
          </p:cNvSpPr>
          <p:nvPr/>
        </p:nvSpPr>
        <p:spPr bwMode="auto">
          <a:xfrm>
            <a:off x="539552" y="310785"/>
            <a:ext cx="2952750" cy="60478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 marR="0" defTabSz="850900" eaLnBrk="1" hangingPunct="1">
              <a:lnSpc>
                <a:spcPct val="120000"/>
              </a:lnSpc>
              <a:buClrTx/>
              <a:buSzTx/>
              <a:buFontTx/>
              <a:defRPr kumimoji="0" sz="3200" b="1" strike="noStrike" cap="none" spc="0" normalizeH="0">
                <a:ln w="12700" cap="flat" cmpd="sng">
                  <a:noFill/>
                </a:ln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/>
            <a:lvl7pPr marL="2971800" indent="-228600"/>
            <a:lvl8pPr marL="3429000" indent="-228600"/>
            <a:lvl9pPr marL="3886200" indent="-228600"/>
          </a:lstStyle>
          <a:p>
            <a:r>
              <a:rPr lang="zh-CN" altLang="en-US"/>
              <a:t> 回顾课文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10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251460" y="916305"/>
            <a:ext cx="5308600" cy="397031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1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sz="1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下午吧，母亲说，下午，睡醒午觉再去。去，母亲说，下午，准去</a:t>
            </a:r>
            <a:r>
              <a:rPr lang="zh-CN" sz="18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。但这次怨我，怨我自己，我把午觉睡过</a:t>
            </a:r>
            <a:r>
              <a:rPr lang="zh-CN" altLang="zh-CN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了</a:t>
            </a:r>
            <a:r>
              <a:rPr lang="zh-CN" sz="18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头。醒来时我看见母亲在洗衣服。要是那时就走还不晚。我看看天，还不晚。还去吗？去。走吧？洗完衣服。这一次不能原谅。我不知道那堆衣服要洗多久，可母亲应该知道。我蹲在她身边，看着她洗。我一声不吭，盼着。我想我再不离开半步，再不把觉睡过头。我想衣服一洗完我马上拉起她就走，决不许她再耽搁。我看着盆里的衣服和盆外的衣服，我看着太阳，看着光线，我一声不吭。看着</a:t>
            </a:r>
            <a:r>
              <a:rPr lang="zh-CN" altLang="zh-CN" sz="1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盆里</a:t>
            </a:r>
            <a:r>
              <a:rPr lang="zh-CN" sz="18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揉动的衣服和绽开的泡沫，我感觉到</a:t>
            </a:r>
            <a:r>
              <a:rPr lang="zh-CN" sz="1800" dirty="0">
                <a:solidFill>
                  <a:schemeClr val="accent6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周围的光线渐渐暗下去，渐渐地凉下去沉郁下去，越来越远越来越缥缈</a:t>
            </a:r>
            <a:r>
              <a:rPr lang="zh-CN" sz="18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，我一声不吭，忽然有点儿明白了。         </a:t>
            </a:r>
            <a:r>
              <a:rPr lang="zh-CN" sz="1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</a:t>
            </a:r>
            <a:r>
              <a:rPr lang="en-US" altLang="zh-CN" sz="1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——</a:t>
            </a:r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《那个星期天》节选</a:t>
            </a:r>
          </a:p>
        </p:txBody>
      </p:sp>
      <p:sp>
        <p:nvSpPr>
          <p:cNvPr id="29" name="圆角矩形 28"/>
          <p:cNvSpPr/>
          <p:nvPr/>
        </p:nvSpPr>
        <p:spPr>
          <a:xfrm>
            <a:off x="6243955" y="1581785"/>
            <a:ext cx="2294255" cy="51054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rgbClr val="FF0000"/>
                </a:solidFill>
              </a:rPr>
              <a:t>景物描写</a:t>
            </a:r>
          </a:p>
        </p:txBody>
      </p:sp>
      <p:sp>
        <p:nvSpPr>
          <p:cNvPr id="100" name="文本框 99"/>
          <p:cNvSpPr txBox="1"/>
          <p:nvPr/>
        </p:nvSpPr>
        <p:spPr>
          <a:xfrm>
            <a:off x="6570980" y="2644775"/>
            <a:ext cx="172847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304800"/>
            <a:r>
              <a:rPr lang="zh-CN" sz="3200">
                <a:latin typeface="楷体" panose="02010609060101010101" pitchFamily="49" charset="-122"/>
                <a:ea typeface="楷体" panose="02010609060101010101" pitchFamily="49" charset="-122"/>
              </a:rPr>
              <a:t>失落</a:t>
            </a:r>
            <a:endParaRPr lang="zh-CN" altLang="en-US" sz="32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文本框 11"/>
          <p:cNvSpPr txBox="1">
            <a:spLocks noChangeArrowheads="1"/>
          </p:cNvSpPr>
          <p:nvPr/>
        </p:nvSpPr>
        <p:spPr bwMode="auto">
          <a:xfrm>
            <a:off x="539552" y="310785"/>
            <a:ext cx="2952750" cy="60478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 marR="0" defTabSz="850900" eaLnBrk="1" hangingPunct="1">
              <a:lnSpc>
                <a:spcPct val="120000"/>
              </a:lnSpc>
              <a:buClrTx/>
              <a:buSzTx/>
              <a:buFontTx/>
              <a:defRPr kumimoji="0" sz="3200" b="1" strike="noStrike" cap="none" spc="0" normalizeH="0">
                <a:ln w="12700" cap="flat" cmpd="sng">
                  <a:noFill/>
                </a:ln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/>
            <a:lvl7pPr marL="2971800" indent="-228600"/>
            <a:lvl8pPr marL="3429000" indent="-228600"/>
            <a:lvl9pPr marL="3886200" indent="-228600"/>
          </a:lstStyle>
          <a:p>
            <a:r>
              <a:rPr lang="zh-CN" altLang="en-US"/>
              <a:t> 回顾课文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10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标题 1"/>
          <p:cNvSpPr txBox="1"/>
          <p:nvPr/>
        </p:nvSpPr>
        <p:spPr>
          <a:xfrm>
            <a:off x="1496378" y="1617980"/>
            <a:ext cx="6230620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4400" b="1" dirty="0">
                <a:latin typeface="楷体" panose="02010609060101010101" pitchFamily="49" charset="-122"/>
                <a:ea typeface="楷体" panose="02010609060101010101" pitchFamily="49" charset="-122"/>
              </a:rPr>
              <a:t>习作：让真情自然流露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703638" y="2875280"/>
            <a:ext cx="181610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第二课时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3419872" y="339502"/>
            <a:ext cx="52838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六年级语文下册第三单元</a:t>
            </a:r>
          </a:p>
        </p:txBody>
      </p:sp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375285" y="1148715"/>
            <a:ext cx="6805295" cy="34461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sz="1800" kern="200" dirty="0">
                <a:solidFill>
                  <a:schemeClr val="tx1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下午吧，母亲说，下午，睡醒午觉再去。去，母亲说，下午，准去。但这次怨我，怨我自己，我把午觉睡过了</a:t>
            </a:r>
            <a:r>
              <a:rPr lang="zh-CN" altLang="zh-CN" kern="2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头</a:t>
            </a:r>
            <a:r>
              <a:rPr lang="zh-CN" sz="1800" kern="200" dirty="0">
                <a:solidFill>
                  <a:schemeClr val="tx1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醒来时我看见母亲在洗衣服。要是那时就走还不晚。我看看天，还不晚。还去吗？去。走吧？洗完衣服。这一次不能原谅。我不知道那堆衣服要洗多久，可母亲应该知道。我蹲在她身边，看着她洗。我一声不吭，盼着。我想我再不离开半步，再不把觉睡过头。我想衣服一洗完我马上拉起她就走，决不许她再耽搁。我看着盆里的衣服和盆外的衣服，我看着太阳，看着光线，我一声不吭。看着</a:t>
            </a:r>
            <a:r>
              <a:rPr lang="zh-CN" altLang="zh-CN" sz="1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盆里</a:t>
            </a:r>
            <a:r>
              <a:rPr lang="zh-CN" sz="1800" kern="200" dirty="0">
                <a:solidFill>
                  <a:schemeClr val="tx1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揉动的衣服和绽开的泡沫，我感觉到周围的光线渐渐暗下去，渐渐地凉下去沉郁下去，越来越远越来越缥缈，我一声不吭，忽然有点儿明白了。</a:t>
            </a:r>
            <a:r>
              <a:rPr lang="zh-CN" sz="2000" kern="200" dirty="0">
                <a:solidFill>
                  <a:schemeClr val="tx1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</a:t>
            </a:r>
            <a:r>
              <a:rPr lang="zh-CN" sz="1800" kern="200" dirty="0">
                <a:solidFill>
                  <a:schemeClr val="tx1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lang="zh-CN" sz="2000" kern="200" dirty="0">
                <a:solidFill>
                  <a:schemeClr val="tx1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lang="zh-CN" kern="200" dirty="0">
                <a:solidFill>
                  <a:schemeClr val="tx1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</a:t>
            </a:r>
          </a:p>
          <a:p>
            <a:pPr algn="r"/>
            <a:r>
              <a:rPr lang="zh-CN" kern="200" dirty="0">
                <a:solidFill>
                  <a:schemeClr val="tx1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         </a:t>
            </a:r>
            <a:r>
              <a:rPr lang="en-US" altLang="zh-CN" kern="200" dirty="0">
                <a:solidFill>
                  <a:schemeClr val="tx1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      ——</a:t>
            </a:r>
            <a:r>
              <a:rPr lang="zh-CN" altLang="en-US" kern="200" dirty="0">
                <a:solidFill>
                  <a:schemeClr val="tx1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《那个星期天》节选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7315835" y="1615440"/>
            <a:ext cx="1249680" cy="52197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none" rtlCol="0" anchor="t">
            <a:spAutoFit/>
          </a:bodyPr>
          <a:lstStyle/>
          <a:p>
            <a:pPr algn="l"/>
            <a:r>
              <a:rPr lang="zh-CN" sz="280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不耐烦</a:t>
            </a:r>
            <a:endParaRPr lang="zh-CN" altLang="en-US" sz="280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512050" y="2523490"/>
            <a:ext cx="894080" cy="52197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none" rtlCol="0" anchor="t">
            <a:spAutoFit/>
          </a:bodyPr>
          <a:lstStyle/>
          <a:p>
            <a:pPr algn="l"/>
            <a:r>
              <a:rPr lang="zh-CN" sz="280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伤心</a:t>
            </a:r>
            <a:endParaRPr lang="zh-CN" altLang="en-US" sz="280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7493635" y="4292600"/>
            <a:ext cx="894080" cy="52197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none" rtlCol="0" anchor="t">
            <a:spAutoFit/>
          </a:bodyPr>
          <a:lstStyle/>
          <a:p>
            <a:pPr algn="l"/>
            <a:r>
              <a:rPr lang="zh-CN" sz="280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失望</a:t>
            </a:r>
            <a:endParaRPr lang="zh-CN" altLang="en-US" sz="280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7512050" y="3394075"/>
            <a:ext cx="894080" cy="52197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none" rtlCol="0" anchor="t">
            <a:spAutoFit/>
          </a:bodyPr>
          <a:lstStyle/>
          <a:p>
            <a:pPr algn="l"/>
            <a:r>
              <a:rPr lang="zh-CN" sz="280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惆怅</a:t>
            </a:r>
            <a:endParaRPr lang="zh-CN" altLang="en-US" sz="280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7461250" y="743585"/>
            <a:ext cx="894080" cy="52197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 cmpd="sng">
            <a:solidFill>
              <a:schemeClr val="accent5">
                <a:lumMod val="40000"/>
                <a:lumOff val="60000"/>
              </a:schemeClr>
            </a:solidFill>
            <a:prstDash val="solid"/>
          </a:ln>
        </p:spPr>
        <p:txBody>
          <a:bodyPr wrap="none" rtlCol="0" anchor="t">
            <a:spAutoFit/>
          </a:bodyPr>
          <a:lstStyle/>
          <a:p>
            <a:pPr algn="l"/>
            <a:r>
              <a:rPr lang="zh-CN" sz="280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着急</a:t>
            </a:r>
            <a:endParaRPr lang="zh-CN" altLang="en-US" sz="280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cxnSp>
        <p:nvCxnSpPr>
          <p:cNvPr id="21" name="直接箭头连接符 20"/>
          <p:cNvCxnSpPr/>
          <p:nvPr/>
        </p:nvCxnSpPr>
        <p:spPr>
          <a:xfrm flipH="1">
            <a:off x="7946390" y="1265555"/>
            <a:ext cx="5080" cy="299085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/>
          <p:nvPr/>
        </p:nvCxnSpPr>
        <p:spPr>
          <a:xfrm flipH="1">
            <a:off x="7951470" y="2206625"/>
            <a:ext cx="3175" cy="293370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/>
          <p:cNvCxnSpPr/>
          <p:nvPr/>
        </p:nvCxnSpPr>
        <p:spPr>
          <a:xfrm flipH="1">
            <a:off x="7956550" y="3045460"/>
            <a:ext cx="5080" cy="315595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/>
          <p:cNvCxnSpPr/>
          <p:nvPr/>
        </p:nvCxnSpPr>
        <p:spPr>
          <a:xfrm>
            <a:off x="7954645" y="3935730"/>
            <a:ext cx="1905" cy="285115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1"/>
          <p:cNvSpPr txBox="1">
            <a:spLocks noChangeArrowheads="1"/>
          </p:cNvSpPr>
          <p:nvPr/>
        </p:nvSpPr>
        <p:spPr bwMode="auto">
          <a:xfrm>
            <a:off x="539552" y="310785"/>
            <a:ext cx="2952750" cy="60478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 marR="0" defTabSz="850900" eaLnBrk="1" hangingPunct="1">
              <a:lnSpc>
                <a:spcPct val="120000"/>
              </a:lnSpc>
              <a:buClrTx/>
              <a:buSzTx/>
              <a:buFontTx/>
              <a:defRPr kumimoji="0" sz="3200" b="1" strike="noStrike" cap="none" spc="0" normalizeH="0">
                <a:ln w="12700" cap="flat" cmpd="sng">
                  <a:noFill/>
                </a:ln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/>
            <a:lvl7pPr marL="2971800" indent="-228600"/>
            <a:lvl8pPr marL="3429000" indent="-228600"/>
            <a:lvl9pPr marL="3886200" indent="-228600"/>
          </a:lstStyle>
          <a:p>
            <a:r>
              <a:rPr lang="zh-CN" altLang="en-US"/>
              <a:t> 回顾课文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5" grpId="1" animBg="1"/>
      <p:bldP spid="16" grpId="0" bldLvl="0" animBg="1"/>
      <p:bldP spid="16" grpId="1" animBg="1"/>
      <p:bldP spid="18" grpId="0" bldLvl="0" animBg="1"/>
      <p:bldP spid="18" grpId="1" animBg="1"/>
      <p:bldP spid="19" grpId="0" bldLvl="0" animBg="1"/>
      <p:bldP spid="19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86715" y="1347614"/>
            <a:ext cx="8449945" cy="3415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</a:t>
            </a:r>
            <a:r>
              <a:rPr lang="zh-CN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我走在一条泥泞的小路上，哼着轻快的歌儿，蹦蹦跳跳地往家里奔去。这条经常走的路变得冷冷清清让人害怕。</a:t>
            </a:r>
          </a:p>
          <a:p>
            <a:r>
              <a:rPr lang="zh-CN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我紧张地往前走，这条路寂静得让我不知所措。</a:t>
            </a:r>
          </a:p>
          <a:p>
            <a:r>
              <a:rPr lang="zh-CN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我加快脚步往前走的时候，眼睛都不敢往后看，脚步一刻都不敢停。但好奇心使我向后望了一眼，啊，后面是一条大狼狗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！</a:t>
            </a:r>
            <a:r>
              <a:rPr lang="zh-CN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我突然想起，遇到狗时，你越跑，它就越要追你，我继续强装镇定地慢慢往前走，那条大狼狗还是死死地跟着，一会儿嗅嗅我的鞋子，一会儿又围着我转……</a:t>
            </a:r>
          </a:p>
          <a:p>
            <a:r>
              <a:rPr lang="zh-CN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啊，我发现前面有灯光了，原来是一户人家，我的心中顿时燃起了希望之灯，连忙加快了脚步。我逃进了大门，那只大狼狗便在门口死死盯着我。</a:t>
            </a:r>
          </a:p>
          <a:p>
            <a:r>
              <a:rPr lang="zh-CN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我被它盯得直打寒战，四处张望时看到背后有一块石头，便转身抓起脚下的石头向它奋力扔去，它汪汪地叫了几声后跑远了。</a:t>
            </a:r>
          </a:p>
          <a:p>
            <a:r>
              <a:rPr lang="zh-CN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望着它远去的身影，回忆着刚才惊心动魄的情景，我的心像要跳出来似的。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3984119" y="948834"/>
            <a:ext cx="1255137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0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小路惊魂</a:t>
            </a:r>
            <a:endParaRPr lang="zh-CN" altLang="en-US" sz="20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6" name="文本框 11"/>
          <p:cNvSpPr txBox="1">
            <a:spLocks noChangeArrowheads="1"/>
          </p:cNvSpPr>
          <p:nvPr/>
        </p:nvSpPr>
        <p:spPr bwMode="auto">
          <a:xfrm>
            <a:off x="539552" y="310785"/>
            <a:ext cx="2952750" cy="68326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 marR="0" defTabSz="850900" eaLnBrk="1" hangingPunct="1">
              <a:lnSpc>
                <a:spcPct val="120000"/>
              </a:lnSpc>
              <a:buClrTx/>
              <a:buSzTx/>
              <a:buFontTx/>
              <a:defRPr kumimoji="0" sz="3200" b="1" strike="noStrike" cap="none" spc="0" normalizeH="0">
                <a:ln w="12700" cap="flat" cmpd="sng">
                  <a:noFill/>
                </a:ln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/>
            <a:lvl7pPr marL="2971800" indent="-228600"/>
            <a:lvl8pPr marL="3429000" indent="-228600"/>
            <a:lvl9pPr marL="3886200" indent="-228600"/>
          </a:lstStyle>
          <a:p>
            <a:r>
              <a:rPr lang="zh-CN" altLang="en-US"/>
              <a:t> 病文诊断</a:t>
            </a:r>
            <a:endParaRPr lang="zh-CN" alt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/>
          <p:nvPr/>
        </p:nvPicPr>
        <p:blipFill>
          <a:blip r:embed="rId3"/>
          <a:stretch>
            <a:fillRect/>
          </a:stretch>
        </p:blipFill>
        <p:spPr>
          <a:xfrm>
            <a:off x="4699000" y="1841500"/>
            <a:ext cx="590550" cy="190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6"/>
          <p:cNvPicPr/>
          <p:nvPr/>
        </p:nvPicPr>
        <p:blipFill>
          <a:blip r:embed="rId3"/>
          <a:stretch>
            <a:fillRect/>
          </a:stretch>
        </p:blipFill>
        <p:spPr>
          <a:xfrm>
            <a:off x="6247130" y="1841500"/>
            <a:ext cx="590550" cy="190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/>
          <p:nvPr/>
        </p:nvPicPr>
        <p:blipFill>
          <a:blip r:embed="rId3"/>
          <a:stretch>
            <a:fillRect/>
          </a:stretch>
        </p:blipFill>
        <p:spPr>
          <a:xfrm>
            <a:off x="4699635" y="2146935"/>
            <a:ext cx="590550" cy="190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8"/>
          <p:cNvPicPr/>
          <p:nvPr/>
        </p:nvPicPr>
        <p:blipFill>
          <a:blip r:embed="rId3"/>
          <a:stretch>
            <a:fillRect/>
          </a:stretch>
        </p:blipFill>
        <p:spPr>
          <a:xfrm>
            <a:off x="6247765" y="3079750"/>
            <a:ext cx="590550" cy="190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/>
          <p:cNvPicPr/>
          <p:nvPr/>
        </p:nvPicPr>
        <p:blipFill>
          <a:blip r:embed="rId3"/>
          <a:stretch>
            <a:fillRect/>
          </a:stretch>
        </p:blipFill>
        <p:spPr>
          <a:xfrm>
            <a:off x="4699635" y="2505710"/>
            <a:ext cx="590550" cy="190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10"/>
          <p:cNvPicPr/>
          <p:nvPr/>
        </p:nvPicPr>
        <p:blipFill>
          <a:blip r:embed="rId3"/>
          <a:stretch>
            <a:fillRect/>
          </a:stretch>
        </p:blipFill>
        <p:spPr>
          <a:xfrm>
            <a:off x="6247765" y="2505710"/>
            <a:ext cx="590550" cy="190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11"/>
          <p:cNvPicPr/>
          <p:nvPr/>
        </p:nvPicPr>
        <p:blipFill>
          <a:blip r:embed="rId3"/>
          <a:stretch>
            <a:fillRect/>
          </a:stretch>
        </p:blipFill>
        <p:spPr>
          <a:xfrm>
            <a:off x="4699635" y="2792730"/>
            <a:ext cx="590550" cy="190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/>
          <p:nvPr/>
        </p:nvPicPr>
        <p:blipFill>
          <a:blip r:embed="rId3"/>
          <a:stretch>
            <a:fillRect/>
          </a:stretch>
        </p:blipFill>
        <p:spPr>
          <a:xfrm>
            <a:off x="6247765" y="2792730"/>
            <a:ext cx="590550" cy="190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13"/>
          <p:cNvPicPr/>
          <p:nvPr/>
        </p:nvPicPr>
        <p:blipFill>
          <a:blip r:embed="rId3"/>
          <a:stretch>
            <a:fillRect/>
          </a:stretch>
        </p:blipFill>
        <p:spPr>
          <a:xfrm>
            <a:off x="4699635" y="3079750"/>
            <a:ext cx="590550" cy="190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" name="图片 28"/>
          <p:cNvPicPr/>
          <p:nvPr/>
        </p:nvPicPr>
        <p:blipFill>
          <a:blip r:embed="rId3"/>
          <a:stretch>
            <a:fillRect/>
          </a:stretch>
        </p:blipFill>
        <p:spPr>
          <a:xfrm>
            <a:off x="6247765" y="2146935"/>
            <a:ext cx="590550" cy="190500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37" name="表格 36"/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86101606"/>
              </p:ext>
            </p:extLst>
          </p:nvPr>
        </p:nvGraphicFramePr>
        <p:xfrm>
          <a:off x="1349375" y="1647190"/>
          <a:ext cx="6445250" cy="19030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657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11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83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6710"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spc="120">
                          <a:solidFill>
                            <a:srgbClr val="FFFFFF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评价标准</a:t>
                      </a:r>
                    </a:p>
                  </a:txBody>
                  <a:tcPr marL="177800" marR="177800" marT="6350" marB="6350" anchor="ctr">
                    <a:lnL w="19050" cap="rnd">
                      <a:solidFill>
                        <a:srgbClr val="93C5E1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93C5E1"/>
                      </a:solidFill>
                      <a:prstDash val="solid"/>
                    </a:lnT>
                    <a:lnB w="19050">
                      <a:solidFill>
                        <a:srgbClr val="93C5E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3C5E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spc="120">
                          <a:solidFill>
                            <a:srgbClr val="FFFFFF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自评</a:t>
                      </a:r>
                    </a:p>
                  </a:txBody>
                  <a:tcPr marL="177800" marR="177800" marT="6350" marB="6350" anchor="ctr"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93C5E1"/>
                      </a:solidFill>
                      <a:prstDash val="solid"/>
                    </a:lnT>
                    <a:lnB w="19050">
                      <a:solidFill>
                        <a:srgbClr val="93C5E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3C5E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spc="120">
                          <a:solidFill>
                            <a:srgbClr val="FFFFFF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他评</a:t>
                      </a:r>
                    </a:p>
                  </a:txBody>
                  <a:tcPr marL="177800" marR="177800" marT="6350" marB="6350" anchor="ctr"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93C5E1"/>
                      </a:solidFill>
                      <a:prstDash val="solid"/>
                    </a:lnR>
                    <a:lnT w="19050" cap="rnd">
                      <a:solidFill>
                        <a:srgbClr val="93C5E1"/>
                      </a:solidFill>
                      <a:prstDash val="solid"/>
                    </a:lnT>
                    <a:lnB w="19050">
                      <a:solidFill>
                        <a:srgbClr val="93C5E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3C5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spc="120">
                          <a:solidFill>
                            <a:srgbClr val="40404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sym typeface="+mn-ea"/>
                        </a:rPr>
                        <a:t>选材印象深刻</a:t>
                      </a:r>
                      <a:endParaRPr lang="en-US" sz="1400" b="0" spc="120">
                        <a:solidFill>
                          <a:srgbClr val="40404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sym typeface="+mn-ea"/>
                      </a:endParaRPr>
                    </a:p>
                  </a:txBody>
                  <a:tcPr marL="177800" marR="177800" marT="6350" marB="6350" anchor="ctr">
                    <a:lnL w="19050" cap="rnd">
                      <a:solidFill>
                        <a:srgbClr val="93C5E1"/>
                      </a:solidFill>
                      <a:prstDash val="solid"/>
                    </a:lnL>
                    <a:lnR w="3175">
                      <a:solidFill>
                        <a:srgbClr val="93C5E1"/>
                      </a:solidFill>
                      <a:prstDash val="dot"/>
                    </a:lnR>
                    <a:lnT w="19050">
                      <a:solidFill>
                        <a:srgbClr val="93C5E1"/>
                      </a:solidFill>
                      <a:prstDash val="solid"/>
                    </a:lnT>
                    <a:lnB w="3175">
                      <a:solidFill>
                        <a:srgbClr val="93C5E1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spc="120">
                          <a:solidFill>
                            <a:srgbClr val="40404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</a:t>
                      </a:r>
                    </a:p>
                  </a:txBody>
                  <a:tcPr marL="177800" marR="177800" marT="6350" marB="6350" anchor="ctr">
                    <a:lnL w="3175">
                      <a:solidFill>
                        <a:srgbClr val="93C5E1"/>
                      </a:solidFill>
                      <a:prstDash val="dot"/>
                    </a:lnL>
                    <a:lnR w="3175">
                      <a:solidFill>
                        <a:srgbClr val="93C5E1"/>
                      </a:solidFill>
                      <a:prstDash val="dot"/>
                    </a:lnR>
                    <a:lnT w="19050">
                      <a:solidFill>
                        <a:srgbClr val="93C5E1"/>
                      </a:solidFill>
                      <a:prstDash val="solid"/>
                    </a:lnT>
                    <a:lnB w="3175">
                      <a:solidFill>
                        <a:srgbClr val="93C5E1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spc="120">
                          <a:solidFill>
                            <a:srgbClr val="40404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</a:t>
                      </a:r>
                    </a:p>
                  </a:txBody>
                  <a:tcPr marL="177800" marR="177800" marT="6350" marB="6350" anchor="ctr">
                    <a:lnL w="3175">
                      <a:solidFill>
                        <a:srgbClr val="93C5E1"/>
                      </a:solidFill>
                      <a:prstDash val="dot"/>
                    </a:lnL>
                    <a:lnR w="19050" cap="rnd">
                      <a:solidFill>
                        <a:srgbClr val="93C5E1"/>
                      </a:solidFill>
                      <a:prstDash val="solid"/>
                    </a:lnR>
                    <a:lnT w="19050">
                      <a:solidFill>
                        <a:srgbClr val="93C5E1"/>
                      </a:solidFill>
                      <a:prstDash val="solid"/>
                    </a:lnT>
                    <a:lnB w="3175">
                      <a:solidFill>
                        <a:srgbClr val="93C5E1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spc="120">
                          <a:solidFill>
                            <a:srgbClr val="40404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sym typeface="+mn-ea"/>
                        </a:rPr>
                        <a:t>内容描写具体</a:t>
                      </a:r>
                      <a:endParaRPr lang="en-US" sz="1400" b="0" spc="120">
                        <a:solidFill>
                          <a:srgbClr val="40404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sym typeface="+mn-ea"/>
                      </a:endParaRPr>
                    </a:p>
                  </a:txBody>
                  <a:tcPr marL="177800" marR="177800" marT="6350" marB="6350" anchor="ctr">
                    <a:lnL w="19050" cap="rnd">
                      <a:solidFill>
                        <a:srgbClr val="93C5E1"/>
                      </a:solidFill>
                      <a:prstDash val="solid"/>
                    </a:lnL>
                    <a:lnR w="3175">
                      <a:solidFill>
                        <a:srgbClr val="93C5E1"/>
                      </a:solidFill>
                      <a:prstDash val="dot"/>
                    </a:lnR>
                    <a:lnT w="3175">
                      <a:solidFill>
                        <a:srgbClr val="93C5E1"/>
                      </a:solidFill>
                      <a:prstDash val="dot"/>
                    </a:lnT>
                    <a:lnB w="3175">
                      <a:solidFill>
                        <a:srgbClr val="93C5E1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spc="120">
                          <a:solidFill>
                            <a:srgbClr val="40404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</a:t>
                      </a:r>
                    </a:p>
                  </a:txBody>
                  <a:tcPr marL="177800" marR="177800" marT="6350" marB="6350" anchor="ctr">
                    <a:lnL w="3175">
                      <a:solidFill>
                        <a:srgbClr val="93C5E1"/>
                      </a:solidFill>
                      <a:prstDash val="dot"/>
                    </a:lnL>
                    <a:lnR w="3175">
                      <a:solidFill>
                        <a:srgbClr val="93C5E1"/>
                      </a:solidFill>
                      <a:prstDash val="dot"/>
                    </a:lnR>
                    <a:lnT w="3175">
                      <a:solidFill>
                        <a:srgbClr val="93C5E1"/>
                      </a:solidFill>
                      <a:prstDash val="dot"/>
                    </a:lnT>
                    <a:lnB w="3175">
                      <a:solidFill>
                        <a:srgbClr val="93C5E1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spc="120">
                          <a:solidFill>
                            <a:srgbClr val="40404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</a:t>
                      </a:r>
                    </a:p>
                  </a:txBody>
                  <a:tcPr marL="177800" marR="177800" marT="6350" marB="6350" anchor="ctr">
                    <a:lnL w="3175">
                      <a:solidFill>
                        <a:srgbClr val="93C5E1"/>
                      </a:solidFill>
                      <a:prstDash val="dot"/>
                    </a:lnL>
                    <a:lnR w="19050" cap="rnd">
                      <a:solidFill>
                        <a:srgbClr val="93C5E1"/>
                      </a:solidFill>
                      <a:prstDash val="solid"/>
                    </a:lnR>
                    <a:lnT w="3175">
                      <a:solidFill>
                        <a:srgbClr val="93C5E1"/>
                      </a:solidFill>
                      <a:prstDash val="dot"/>
                    </a:lnT>
                    <a:lnB w="3175">
                      <a:solidFill>
                        <a:srgbClr val="93C5E1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1785"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spc="120">
                          <a:solidFill>
                            <a:srgbClr val="40404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sym typeface="+mn-ea"/>
                        </a:rPr>
                        <a:t>表达真实自然</a:t>
                      </a:r>
                      <a:endParaRPr lang="en-US" sz="1400" b="0" spc="120">
                        <a:solidFill>
                          <a:srgbClr val="40404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sym typeface="+mn-ea"/>
                      </a:endParaRPr>
                    </a:p>
                  </a:txBody>
                  <a:tcPr marL="177800" marR="177800" marT="6350" marB="6350" anchor="ctr">
                    <a:lnL w="19050" cap="rnd">
                      <a:solidFill>
                        <a:srgbClr val="93C5E1"/>
                      </a:solidFill>
                      <a:prstDash val="solid"/>
                    </a:lnL>
                    <a:lnR w="3175">
                      <a:solidFill>
                        <a:srgbClr val="93C5E1"/>
                      </a:solidFill>
                      <a:prstDash val="dot"/>
                    </a:lnR>
                    <a:lnT w="3175">
                      <a:solidFill>
                        <a:srgbClr val="93C5E1"/>
                      </a:solidFill>
                      <a:prstDash val="dot"/>
                    </a:lnT>
                    <a:lnB w="3175">
                      <a:solidFill>
                        <a:srgbClr val="93C5E1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spc="120">
                          <a:solidFill>
                            <a:srgbClr val="40404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</a:t>
                      </a:r>
                    </a:p>
                  </a:txBody>
                  <a:tcPr marL="177800" marR="177800" marT="6350" marB="6350" anchor="ctr">
                    <a:lnL w="3175">
                      <a:solidFill>
                        <a:srgbClr val="93C5E1"/>
                      </a:solidFill>
                      <a:prstDash val="dot"/>
                    </a:lnL>
                    <a:lnR w="3175">
                      <a:solidFill>
                        <a:srgbClr val="93C5E1"/>
                      </a:solidFill>
                      <a:prstDash val="dot"/>
                    </a:lnR>
                    <a:lnT w="3175">
                      <a:solidFill>
                        <a:srgbClr val="93C5E1"/>
                      </a:solidFill>
                      <a:prstDash val="dot"/>
                    </a:lnT>
                    <a:lnB w="3175">
                      <a:solidFill>
                        <a:srgbClr val="93C5E1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spc="120">
                          <a:solidFill>
                            <a:srgbClr val="40404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</a:t>
                      </a:r>
                    </a:p>
                  </a:txBody>
                  <a:tcPr marL="177800" marR="177800" marT="6350" marB="6350" anchor="ctr">
                    <a:lnL w="3175">
                      <a:solidFill>
                        <a:srgbClr val="93C5E1"/>
                      </a:solidFill>
                      <a:prstDash val="dot"/>
                    </a:lnL>
                    <a:lnR w="19050" cap="rnd">
                      <a:solidFill>
                        <a:srgbClr val="93C5E1"/>
                      </a:solidFill>
                      <a:prstDash val="solid"/>
                    </a:lnR>
                    <a:lnT w="3175">
                      <a:solidFill>
                        <a:srgbClr val="93C5E1"/>
                      </a:solidFill>
                      <a:prstDash val="dot"/>
                    </a:lnT>
                    <a:lnB w="3175">
                      <a:solidFill>
                        <a:srgbClr val="93C5E1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spc="120">
                          <a:solidFill>
                            <a:srgbClr val="40404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sym typeface="+mn-ea"/>
                        </a:rPr>
                        <a:t>书写字迹工整</a:t>
                      </a:r>
                      <a:endParaRPr lang="en-US" sz="1400" b="0" spc="120">
                        <a:solidFill>
                          <a:srgbClr val="40404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sym typeface="+mn-ea"/>
                      </a:endParaRPr>
                    </a:p>
                  </a:txBody>
                  <a:tcPr marL="177800" marR="177800" marT="6350" marB="6350" anchor="ctr">
                    <a:lnL w="19050" cap="rnd">
                      <a:solidFill>
                        <a:srgbClr val="93C5E1"/>
                      </a:solidFill>
                      <a:prstDash val="solid"/>
                    </a:lnL>
                    <a:lnR w="3175">
                      <a:solidFill>
                        <a:srgbClr val="93C5E1"/>
                      </a:solidFill>
                      <a:prstDash val="dot"/>
                    </a:lnR>
                    <a:lnT w="3175">
                      <a:solidFill>
                        <a:srgbClr val="93C5E1"/>
                      </a:solidFill>
                      <a:prstDash val="dot"/>
                    </a:lnT>
                    <a:lnB w="3175">
                      <a:solidFill>
                        <a:srgbClr val="93C5E1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spc="120">
                          <a:solidFill>
                            <a:srgbClr val="40404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</a:t>
                      </a:r>
                    </a:p>
                  </a:txBody>
                  <a:tcPr marL="177800" marR="177800" marT="6350" marB="6350" anchor="ctr">
                    <a:lnL w="3175">
                      <a:solidFill>
                        <a:srgbClr val="93C5E1"/>
                      </a:solidFill>
                      <a:prstDash val="dot"/>
                    </a:lnL>
                    <a:lnR w="3175">
                      <a:solidFill>
                        <a:srgbClr val="93C5E1"/>
                      </a:solidFill>
                      <a:prstDash val="dot"/>
                    </a:lnR>
                    <a:lnT w="3175">
                      <a:solidFill>
                        <a:srgbClr val="93C5E1"/>
                      </a:solidFill>
                      <a:prstDash val="dot"/>
                    </a:lnT>
                    <a:lnB w="3175">
                      <a:solidFill>
                        <a:srgbClr val="93C5E1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spc="120">
                          <a:solidFill>
                            <a:srgbClr val="40404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</a:t>
                      </a:r>
                    </a:p>
                  </a:txBody>
                  <a:tcPr marL="177800" marR="177800" marT="6350" marB="6350" anchor="ctr">
                    <a:lnL w="3175">
                      <a:solidFill>
                        <a:srgbClr val="93C5E1"/>
                      </a:solidFill>
                      <a:prstDash val="dot"/>
                    </a:lnL>
                    <a:lnR w="19050" cap="rnd">
                      <a:solidFill>
                        <a:srgbClr val="93C5E1"/>
                      </a:solidFill>
                      <a:prstDash val="solid"/>
                    </a:lnR>
                    <a:lnT w="3175">
                      <a:solidFill>
                        <a:srgbClr val="93C5E1"/>
                      </a:solidFill>
                      <a:prstDash val="dot"/>
                    </a:lnT>
                    <a:lnB w="3175">
                      <a:solidFill>
                        <a:srgbClr val="93C5E1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1150">
                <a:tc gridSpan="2">
                  <a:txBody>
                    <a:bodyPr/>
                    <a:lstStyle/>
                    <a:p>
                      <a:r>
                        <a:rPr lang="zh-CN" altLang="en-US" sz="1350" dirty="0">
                          <a:solidFill>
                            <a:srgbClr val="40404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好文章是改出来的，通过修改习作，你会收获更多！</a:t>
                      </a:r>
                    </a:p>
                  </a:txBody>
                  <a:tcPr marL="68580" marR="68580" marT="34290" marB="34290" anchor="ctr">
                    <a:lnL w="19050" cap="rnd">
                      <a:solidFill>
                        <a:srgbClr val="93C5E1"/>
                      </a:solidFill>
                      <a:prstDash val="solid"/>
                    </a:lnL>
                    <a:lnR w="3175">
                      <a:solidFill>
                        <a:srgbClr val="93C5E1"/>
                      </a:solidFill>
                      <a:prstDash val="dot"/>
                    </a:lnR>
                    <a:lnT w="3175">
                      <a:solidFill>
                        <a:srgbClr val="93C5E1"/>
                      </a:solidFill>
                      <a:prstDash val="dot"/>
                    </a:lnT>
                    <a:lnB w="19050" cap="rnd">
                      <a:solidFill>
                        <a:srgbClr val="93C5E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68580" marR="68580" marT="34290" marB="34290" anchor="ctr">
                    <a:lnL w="3175">
                      <a:solidFill>
                        <a:srgbClr val="93C5E1"/>
                      </a:solidFill>
                      <a:prstDash val="dot"/>
                    </a:lnL>
                    <a:lnR w="3175">
                      <a:solidFill>
                        <a:srgbClr val="93C5E1"/>
                      </a:solidFill>
                      <a:prstDash val="dot"/>
                    </a:lnR>
                    <a:lnT w="3175">
                      <a:solidFill>
                        <a:srgbClr val="93C5E1"/>
                      </a:solidFill>
                      <a:prstDash val="dot"/>
                    </a:lnT>
                    <a:lnB w="19050" cap="rnd">
                      <a:solidFill>
                        <a:srgbClr val="93C5E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400" b="0" spc="120">
                          <a:solidFill>
                            <a:srgbClr val="40404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总评：</a:t>
                      </a:r>
                    </a:p>
                  </a:txBody>
                  <a:tcPr marL="177800" marR="177800" marT="6350" marB="6350" anchor="ctr">
                    <a:lnL w="3175">
                      <a:solidFill>
                        <a:srgbClr val="93C5E1"/>
                      </a:solidFill>
                      <a:prstDash val="dot"/>
                    </a:lnL>
                    <a:lnR w="19050" cap="rnd">
                      <a:solidFill>
                        <a:srgbClr val="93C5E1"/>
                      </a:solidFill>
                      <a:prstDash val="solid"/>
                    </a:lnR>
                    <a:lnT w="3175">
                      <a:solidFill>
                        <a:srgbClr val="93C5E1"/>
                      </a:solidFill>
                      <a:prstDash val="dot"/>
                    </a:lnT>
                    <a:lnB w="19050" cap="rnd">
                      <a:solidFill>
                        <a:srgbClr val="93C5E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40" name="图片 39"/>
          <p:cNvPicPr/>
          <p:nvPr/>
        </p:nvPicPr>
        <p:blipFill>
          <a:blip r:embed="rId3"/>
          <a:stretch>
            <a:fillRect/>
          </a:stretch>
        </p:blipFill>
        <p:spPr>
          <a:xfrm>
            <a:off x="4516755" y="2362200"/>
            <a:ext cx="590550" cy="190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1"/>
          <p:cNvPicPr/>
          <p:nvPr/>
        </p:nvPicPr>
        <p:blipFill>
          <a:blip r:embed="rId3"/>
          <a:stretch>
            <a:fillRect/>
          </a:stretch>
        </p:blipFill>
        <p:spPr>
          <a:xfrm>
            <a:off x="4516755" y="2720975"/>
            <a:ext cx="590550" cy="190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" name="图片 43"/>
          <p:cNvPicPr/>
          <p:nvPr/>
        </p:nvPicPr>
        <p:blipFill>
          <a:blip r:embed="rId3"/>
          <a:stretch>
            <a:fillRect/>
          </a:stretch>
        </p:blipFill>
        <p:spPr>
          <a:xfrm>
            <a:off x="4516755" y="3001010"/>
            <a:ext cx="590550" cy="190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2" name="图片 51"/>
          <p:cNvPicPr/>
          <p:nvPr/>
        </p:nvPicPr>
        <p:blipFill>
          <a:blip r:embed="rId3"/>
          <a:stretch>
            <a:fillRect/>
          </a:stretch>
        </p:blipFill>
        <p:spPr>
          <a:xfrm>
            <a:off x="4516755" y="2056765"/>
            <a:ext cx="590550" cy="190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3" name="图片 52"/>
          <p:cNvPicPr/>
          <p:nvPr/>
        </p:nvPicPr>
        <p:blipFill>
          <a:blip r:embed="rId3"/>
          <a:stretch>
            <a:fillRect/>
          </a:stretch>
        </p:blipFill>
        <p:spPr>
          <a:xfrm>
            <a:off x="6472555" y="3007995"/>
            <a:ext cx="590550" cy="190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4" name="图片 53"/>
          <p:cNvPicPr/>
          <p:nvPr/>
        </p:nvPicPr>
        <p:blipFill>
          <a:blip r:embed="rId3"/>
          <a:stretch>
            <a:fillRect/>
          </a:stretch>
        </p:blipFill>
        <p:spPr>
          <a:xfrm>
            <a:off x="6472555" y="2691765"/>
            <a:ext cx="590550" cy="190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5" name="图片 54"/>
          <p:cNvPicPr/>
          <p:nvPr/>
        </p:nvPicPr>
        <p:blipFill>
          <a:blip r:embed="rId3"/>
          <a:stretch>
            <a:fillRect/>
          </a:stretch>
        </p:blipFill>
        <p:spPr>
          <a:xfrm>
            <a:off x="6472555" y="2362200"/>
            <a:ext cx="590550" cy="190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6" name="图片 55"/>
          <p:cNvPicPr/>
          <p:nvPr/>
        </p:nvPicPr>
        <p:blipFill>
          <a:blip r:embed="rId3"/>
          <a:stretch>
            <a:fillRect/>
          </a:stretch>
        </p:blipFill>
        <p:spPr>
          <a:xfrm>
            <a:off x="6472555" y="2056765"/>
            <a:ext cx="590550" cy="190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" name="文本框 11"/>
          <p:cNvSpPr txBox="1">
            <a:spLocks noChangeArrowheads="1"/>
          </p:cNvSpPr>
          <p:nvPr/>
        </p:nvSpPr>
        <p:spPr bwMode="auto">
          <a:xfrm>
            <a:off x="539552" y="310785"/>
            <a:ext cx="2952750" cy="60478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 marR="0" defTabSz="850900" eaLnBrk="1" hangingPunct="1">
              <a:lnSpc>
                <a:spcPct val="120000"/>
              </a:lnSpc>
              <a:buClrTx/>
              <a:buSzTx/>
              <a:buFontTx/>
              <a:defRPr kumimoji="0" sz="3200" b="1" strike="noStrike" cap="none" spc="0" normalizeH="0">
                <a:ln w="12700" cap="flat" cmpd="sng">
                  <a:noFill/>
                </a:ln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/>
            <a:lvl7pPr marL="2971800" indent="-228600"/>
            <a:lvl8pPr marL="3429000" indent="-228600"/>
            <a:lvl9pPr marL="3886200" indent="-228600"/>
          </a:lstStyle>
          <a:p>
            <a:r>
              <a:rPr lang="zh-CN" altLang="en-US"/>
              <a:t> 诊断标准</a:t>
            </a:r>
            <a:endParaRPr lang="zh-CN" alt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828415" y="804818"/>
            <a:ext cx="152717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latin typeface="楷体" panose="02010609060101010101" pitchFamily="49" charset="-122"/>
                <a:ea typeface="楷体" panose="02010609060101010101" pitchFamily="49" charset="-122"/>
              </a:rPr>
              <a:t>小路惊魂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021080" y="4548416"/>
            <a:ext cx="2087880" cy="398780"/>
          </a:xfrm>
          <a:prstGeom prst="rect">
            <a:avLst/>
          </a:prstGeom>
          <a:solidFill>
            <a:srgbClr val="B7DEE8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0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环境描写不突出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3546475" y="4548416"/>
            <a:ext cx="2023745" cy="398780"/>
          </a:xfrm>
          <a:prstGeom prst="rect">
            <a:avLst/>
          </a:prstGeom>
          <a:solidFill>
            <a:srgbClr val="B7DEE8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0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事情经过不清楚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5941695" y="4548416"/>
            <a:ext cx="1987550" cy="398780"/>
          </a:xfrm>
          <a:prstGeom prst="rect">
            <a:avLst/>
          </a:prstGeom>
          <a:solidFill>
            <a:srgbClr val="B7DEE8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0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细节描写</a:t>
            </a:r>
            <a:r>
              <a:rPr lang="zh-CN" altLang="en-US" sz="20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不具体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67030" y="1168492"/>
            <a:ext cx="8449945" cy="3415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</a:t>
            </a:r>
            <a:r>
              <a:rPr lang="zh-CN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我走在一条泥泞的小路上，哼着轻快的歌儿，蹦蹦跳跳地往家里奔去。这条经常走的路变得冷冷清清让人害怕。</a:t>
            </a:r>
          </a:p>
          <a:p>
            <a:r>
              <a:rPr lang="zh-CN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我紧张地往前走，这条路寂静得让我不知所措。</a:t>
            </a:r>
          </a:p>
          <a:p>
            <a:r>
              <a:rPr lang="zh-CN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我加快脚步往前走的时候，眼睛都不敢往后看，脚步一刻都不敢停。但好奇心使我向后望了一眼，啊，后面是一条大狼狗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！</a:t>
            </a:r>
            <a:r>
              <a:rPr lang="zh-CN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我突然想起，遇到狗时，你越跑，它就越要追你，我继续强装镇定地慢慢往前走，那条大狼狗还是死死地跟着，一会儿嗅嗅我的鞋子，一会儿又围着我转……</a:t>
            </a:r>
          </a:p>
          <a:p>
            <a:r>
              <a:rPr lang="zh-CN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啊，我发现前面有灯光了，原来是一户人家，我的心中顿时燃起了希望之灯，连忙加快了脚步。我逃进了大门，那只大狼狗便在门口死死盯着我。</a:t>
            </a:r>
          </a:p>
          <a:p>
            <a:r>
              <a:rPr lang="zh-CN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我被它盯得直打寒战，四处张望时看到背后有一块石头，便转身抓起脚下的石头向它奋力扔去，它汪汪地叫了几声后跑远了。</a:t>
            </a:r>
          </a:p>
          <a:p>
            <a:r>
              <a:rPr lang="zh-CN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望着它远去的身影，回忆着刚才惊心动魄的情景，我的心像要跳出来似的。</a:t>
            </a:r>
          </a:p>
        </p:txBody>
      </p:sp>
      <p:sp>
        <p:nvSpPr>
          <p:cNvPr id="8" name="文本框 11"/>
          <p:cNvSpPr txBox="1">
            <a:spLocks noChangeArrowheads="1"/>
          </p:cNvSpPr>
          <p:nvPr/>
        </p:nvSpPr>
        <p:spPr bwMode="auto">
          <a:xfrm>
            <a:off x="539552" y="310785"/>
            <a:ext cx="2952750" cy="68326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 marR="0" defTabSz="850900" eaLnBrk="1" hangingPunct="1">
              <a:lnSpc>
                <a:spcPct val="120000"/>
              </a:lnSpc>
              <a:buClrTx/>
              <a:buSzTx/>
              <a:buFontTx/>
              <a:defRPr kumimoji="0" sz="3200" b="1" strike="noStrike" cap="none" spc="0" normalizeH="0">
                <a:ln w="12700" cap="flat" cmpd="sng">
                  <a:noFill/>
                </a:ln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/>
            <a:lvl7pPr marL="2971800" indent="-228600"/>
            <a:lvl8pPr marL="3429000" indent="-228600"/>
            <a:lvl9pPr marL="3886200" indent="-228600"/>
          </a:lstStyle>
          <a:p>
            <a:r>
              <a:rPr lang="zh-CN" altLang="en-US"/>
              <a:t> 病文诊断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18" grpId="0" bldLvl="0" animBg="1"/>
      <p:bldP spid="18" grpId="1" animBg="1"/>
      <p:bldP spid="19" grpId="0" bldLvl="0" animBg="1"/>
      <p:bldP spid="19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五边形 22"/>
          <p:cNvSpPr/>
          <p:nvPr/>
        </p:nvSpPr>
        <p:spPr>
          <a:xfrm>
            <a:off x="0" y="339502"/>
            <a:ext cx="2926398" cy="535573"/>
          </a:xfrm>
          <a:prstGeom prst="homePlate">
            <a:avLst/>
          </a:prstGeom>
          <a:solidFill>
            <a:srgbClr val="FF8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25450" r="90000">
                        <a14:backgroundMark x1="19700" y1="56100" x2="29850" y2="28200"/>
                        <a14:backgroundMark x1="34625" y1="28941" x2="58398" y2="17571"/>
                        <a14:backgroundMark x1="66150" y1="21705" x2="82171" y2="41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75" t="25432" r="22674" b="23017"/>
          <a:stretch>
            <a:fillRect/>
          </a:stretch>
        </p:blipFill>
        <p:spPr>
          <a:xfrm>
            <a:off x="-2346" y="82050"/>
            <a:ext cx="829930" cy="82993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6193" y="915566"/>
            <a:ext cx="9190990" cy="41846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</a:t>
            </a:r>
            <a:r>
              <a:rPr lang="zh-CN" sz="1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天渐渐黑了，我走在一条泥泞的小路上，哼着轻快的歌儿，蹦蹦跳跳地往家里奔去。真奇怪，这条往常行人来来往往的路突然变得冷冷清清，连个人影儿都没有。两排树木在寒风中摇来晃去，像张牙舞爪的怪物。</a:t>
            </a:r>
          </a:p>
          <a:p>
            <a:r>
              <a:rPr lang="zh-CN" sz="1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我开始害怕起来，边走边警惕地望望路两旁，歌声停止了，只听见“怦怦”的心跳声，连步子也加快了许多。</a:t>
            </a:r>
          </a:p>
          <a:p>
            <a:r>
              <a:rPr lang="zh-CN" sz="1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我紧张地往前走，脚上也不知溅了多少泥巴。旁边高大挺拔的树木也失去了昔日的色彩，只有空洞的黑色。整个世界都阴沉下来，那些往常生机勃勃的草木都跟呆了一样，寂静得让我不知所措。我只能听见急促的脚步声和  “怦怦”的心跳声。</a:t>
            </a:r>
          </a:p>
          <a:p>
            <a:r>
              <a:rPr lang="zh-CN" sz="1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正当我加快脚步往前走的时候，旁边的树叶忽然“沙沙”地响起，我的心猛地一惊，不自觉地向后退了几步。没等那“怪物”踏出来，我下意识地向前冲，眼睛都不敢睁开，生怕看到那恐怖的一幕，脚步一刻都不敢停。</a:t>
            </a:r>
          </a:p>
          <a:p>
            <a:r>
              <a:rPr lang="zh-CN" sz="1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但好奇心又使我向后望了一眼，啊，后面是一条大狼狗！它的体形简直比我还大，身上乌黑的毛似乎沾满了泥土，那双令人恐惧还发着青光的大眼睛正死死地瞪着我呢！我突然想起，遇到狗时，你越跑，它就越要追你，于是我把步子放慢了，假装没发现它的样子。在这宛如被黑色的布罩住了的小路上，那条大狼狗凶狠锐利的青色眼睛显得格外清楚。我继续强装镇定地慢慢往前走，那条大狼狗还是死死地跟着，一会儿嗅嗅我的鞋子，一会儿又围绕着我团团转……</a:t>
            </a:r>
          </a:p>
          <a:p>
            <a:r>
              <a:rPr lang="zh-CN" sz="1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啊！我发现前面有灯光了，原来是一户人家，我的心中顿时燃起了希望之灯，连忙加快了脚步。当来到离那户人家大门不远处时，我也不顾它会不会向我进攻，拔腿就朝那户人家奔去。大狼狗似乎发现了异样，也紧随其后。当我进了大门后，那只大狼狗便止住了脚步，站在了大门外，但是那双青色的眼睛还是死死地盯着我。</a:t>
            </a:r>
          </a:p>
          <a:p>
            <a:r>
              <a:rPr lang="zh-CN" sz="1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我被它盯得直打寒战，四处张望时看到背后有一块石头，便转身抓起脚下的石头向它奋力扔去，它汪汪地叫了一声后跑远了。</a:t>
            </a:r>
          </a:p>
          <a:p>
            <a:r>
              <a:rPr lang="zh-CN" sz="1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望着它远去的身影，回忆着刚才惊心动魄的情景，我的心像要跳出来似的，额头上渗出了豆大的汗珠……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3592513" y="516786"/>
            <a:ext cx="152717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latin typeface="楷体" panose="02010609060101010101" pitchFamily="49" charset="-122"/>
                <a:ea typeface="楷体" panose="02010609060101010101" pitchFamily="49" charset="-122"/>
              </a:rPr>
              <a:t>小路惊魂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58153" y="969541"/>
            <a:ext cx="1074420" cy="2082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542223" y="1177821"/>
            <a:ext cx="5525770" cy="20828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8023" y="969541"/>
            <a:ext cx="666115" cy="2082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955098" y="1599461"/>
            <a:ext cx="5025390" cy="2082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0173" y="1807741"/>
            <a:ext cx="6510020" cy="2082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926398" y="2243986"/>
            <a:ext cx="2681605" cy="208280"/>
          </a:xfrm>
          <a:prstGeom prst="rect">
            <a:avLst/>
          </a:prstGeom>
        </p:spPr>
      </p:pic>
      <p:sp>
        <p:nvSpPr>
          <p:cNvPr id="17" name="圆角矩形 16"/>
          <p:cNvSpPr/>
          <p:nvPr/>
        </p:nvSpPr>
        <p:spPr>
          <a:xfrm>
            <a:off x="110173" y="2452266"/>
            <a:ext cx="8493760" cy="215900"/>
          </a:xfrm>
          <a:prstGeom prst="roundRect">
            <a:avLst/>
          </a:prstGeom>
          <a:solidFill>
            <a:srgbClr val="00B050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noFill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5683568" y="2243986"/>
            <a:ext cx="3296920" cy="215900"/>
          </a:xfrm>
          <a:prstGeom prst="roundRect">
            <a:avLst/>
          </a:prstGeom>
          <a:solidFill>
            <a:srgbClr val="00B050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noFill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4877118" y="2668166"/>
            <a:ext cx="4164965" cy="215900"/>
          </a:xfrm>
          <a:prstGeom prst="roundRect">
            <a:avLst/>
          </a:prstGeom>
          <a:solidFill>
            <a:schemeClr val="accent6">
              <a:lumMod val="40000"/>
              <a:lumOff val="60000"/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noFill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110173" y="2884066"/>
            <a:ext cx="4570095" cy="215900"/>
          </a:xfrm>
          <a:prstGeom prst="roundRect">
            <a:avLst/>
          </a:prstGeom>
          <a:solidFill>
            <a:schemeClr val="accent6">
              <a:lumMod val="40000"/>
              <a:lumOff val="60000"/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noFill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3143568" y="3099966"/>
            <a:ext cx="5898515" cy="215900"/>
          </a:xfrm>
          <a:prstGeom prst="roundRect">
            <a:avLst/>
          </a:prstGeom>
          <a:solidFill>
            <a:schemeClr val="accent6">
              <a:lumMod val="40000"/>
              <a:lumOff val="60000"/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noFill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16193" y="3315866"/>
            <a:ext cx="1016635" cy="215900"/>
          </a:xfrm>
          <a:prstGeom prst="roundRect">
            <a:avLst/>
          </a:prstGeom>
          <a:solidFill>
            <a:schemeClr val="accent6">
              <a:lumMod val="40000"/>
              <a:lumOff val="60000"/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noFill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110173" y="3946421"/>
            <a:ext cx="8870315" cy="215900"/>
          </a:xfrm>
          <a:prstGeom prst="roundRect">
            <a:avLst/>
          </a:prstGeom>
          <a:solidFill>
            <a:srgbClr val="FF00FF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noFill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7852728" y="3730521"/>
            <a:ext cx="1189355" cy="215900"/>
          </a:xfrm>
          <a:prstGeom prst="roundRect">
            <a:avLst/>
          </a:prstGeom>
          <a:solidFill>
            <a:srgbClr val="FF00FF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noFill/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4272598" y="4822086"/>
            <a:ext cx="4497705" cy="215900"/>
          </a:xfrm>
          <a:prstGeom prst="roundRect">
            <a:avLst/>
          </a:prstGeom>
          <a:solidFill>
            <a:srgbClr val="FF0000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noFill/>
            </a:endParaRPr>
          </a:p>
        </p:txBody>
      </p:sp>
      <p:sp>
        <p:nvSpPr>
          <p:cNvPr id="18" name="圆角矩形 17"/>
          <p:cNvSpPr/>
          <p:nvPr/>
        </p:nvSpPr>
        <p:spPr>
          <a:xfrm>
            <a:off x="3592513" y="3315866"/>
            <a:ext cx="5387975" cy="215900"/>
          </a:xfrm>
          <a:prstGeom prst="roundRect">
            <a:avLst/>
          </a:prstGeom>
          <a:solidFill>
            <a:srgbClr val="C00000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noFill/>
            </a:endParaRPr>
          </a:p>
        </p:txBody>
      </p:sp>
      <p:sp>
        <p:nvSpPr>
          <p:cNvPr id="19" name="圆角矩形 18"/>
          <p:cNvSpPr/>
          <p:nvPr/>
        </p:nvSpPr>
        <p:spPr>
          <a:xfrm>
            <a:off x="110173" y="3514621"/>
            <a:ext cx="1110615" cy="215900"/>
          </a:xfrm>
          <a:prstGeom prst="roundRect">
            <a:avLst/>
          </a:prstGeom>
          <a:solidFill>
            <a:srgbClr val="C00000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noFill/>
            </a:endParaRPr>
          </a:p>
        </p:txBody>
      </p:sp>
      <p:sp>
        <p:nvSpPr>
          <p:cNvPr id="22" name="文本框 11"/>
          <p:cNvSpPr txBox="1">
            <a:spLocks noChangeArrowheads="1"/>
          </p:cNvSpPr>
          <p:nvPr/>
        </p:nvSpPr>
        <p:spPr bwMode="auto">
          <a:xfrm>
            <a:off x="539552" y="299262"/>
            <a:ext cx="2952750" cy="60478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 marR="0" defTabSz="850900" eaLnBrk="1" hangingPunct="1">
              <a:lnSpc>
                <a:spcPct val="120000"/>
              </a:lnSpc>
              <a:buClrTx/>
              <a:buSzTx/>
              <a:buFontTx/>
              <a:defRPr kumimoji="0" sz="3200" b="1" strike="noStrike" cap="none" spc="0" normalizeH="0">
                <a:ln w="12700" cap="flat" cmpd="sng">
                  <a:noFill/>
                </a:ln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/>
            <a:lvl7pPr marL="2971800" indent="-228600"/>
            <a:lvl8pPr marL="3429000" indent="-228600"/>
            <a:lvl9pPr marL="3886200" indent="-228600"/>
          </a:lstStyle>
          <a:p>
            <a:r>
              <a:rPr lang="zh-CN" altLang="en-US"/>
              <a:t> 修改后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  <p:bldP spid="17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  <p:bldP spid="18" grpId="0" bldLvl="0" animBg="1"/>
      <p:bldP spid="18" grpId="1" animBg="1"/>
      <p:bldP spid="19" grpId="0" bldLvl="0" animBg="1"/>
      <p:bldP spid="19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矩形 2"/>
          <p:cNvSpPr/>
          <p:nvPr/>
        </p:nvSpPr>
        <p:spPr>
          <a:xfrm>
            <a:off x="395537" y="955630"/>
            <a:ext cx="8225224" cy="34163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152400" algn="just"/>
            <a:r>
              <a:rPr lang="en-US" altLang="zh-CN" sz="2400" b="1" dirty="0">
                <a:latin typeface="+mn-ea"/>
                <a:ea typeface="+mn-ea"/>
              </a:rPr>
              <a:t>1.</a:t>
            </a:r>
            <a:r>
              <a:rPr lang="zh-CN" altLang="zh-CN" sz="2400" b="1" dirty="0">
                <a:latin typeface="等线" panose="02010600030101010101" pitchFamily="2" charset="-122"/>
                <a:ea typeface="楷体" panose="02010609060101010101" pitchFamily="49" charset="-122"/>
              </a:rPr>
              <a:t>根据习作评价标准</a:t>
            </a:r>
            <a:r>
              <a:rPr lang="zh-CN" altLang="en-US" sz="2400" b="1" dirty="0">
                <a:latin typeface="等线" panose="02010600030101010101" pitchFamily="2" charset="-122"/>
                <a:ea typeface="楷体" panose="02010609060101010101" pitchFamily="49" charset="-122"/>
              </a:rPr>
              <a:t>表</a:t>
            </a:r>
            <a:r>
              <a:rPr lang="zh-CN" altLang="zh-CN" sz="2400" b="1" dirty="0">
                <a:latin typeface="等线" panose="02010600030101010101" pitchFamily="2" charset="-122"/>
                <a:ea typeface="楷体" panose="02010609060101010101" pitchFamily="49" charset="-122"/>
              </a:rPr>
              <a:t>，修改自己的习作。</a:t>
            </a:r>
            <a:endParaRPr lang="zh-CN" altLang="zh-CN" sz="2400" b="1" dirty="0">
              <a:latin typeface="等线" panose="02010600030101010101" pitchFamily="2" charset="-122"/>
            </a:endParaRPr>
          </a:p>
          <a:p>
            <a:pPr indent="152400" algn="just"/>
            <a:endParaRPr lang="en-US" altLang="zh-CN" sz="2400" b="1" dirty="0">
              <a:latin typeface="等线" panose="02010600030101010101" pitchFamily="2" charset="-122"/>
              <a:ea typeface="楷体" panose="02010609060101010101" pitchFamily="49" charset="-122"/>
            </a:endParaRPr>
          </a:p>
          <a:p>
            <a:pPr indent="152400" algn="just"/>
            <a:endParaRPr lang="en-US" altLang="zh-CN" sz="2400" b="1" dirty="0">
              <a:latin typeface="等线" panose="02010600030101010101" pitchFamily="2" charset="-122"/>
              <a:ea typeface="楷体" panose="02010609060101010101" pitchFamily="49" charset="-122"/>
            </a:endParaRPr>
          </a:p>
          <a:p>
            <a:pPr indent="152400" algn="just"/>
            <a:endParaRPr lang="zh-CN" altLang="zh-CN" sz="2400" b="1" dirty="0">
              <a:latin typeface="等线" panose="02010600030101010101" pitchFamily="2" charset="-122"/>
              <a:ea typeface="楷体" panose="02010609060101010101" pitchFamily="49" charset="-122"/>
            </a:endParaRPr>
          </a:p>
          <a:p>
            <a:pPr indent="152400" algn="just"/>
            <a:endParaRPr lang="zh-CN" altLang="en-US" sz="2400" b="1" dirty="0">
              <a:latin typeface="等线" panose="02010600030101010101" pitchFamily="2" charset="-122"/>
              <a:ea typeface="楷体" panose="02010609060101010101" pitchFamily="49" charset="-122"/>
            </a:endParaRPr>
          </a:p>
          <a:p>
            <a:pPr indent="152400" algn="just"/>
            <a:endParaRPr lang="en-US" altLang="zh-CN" sz="2400" b="1" dirty="0">
              <a:latin typeface="等线" panose="02010600030101010101" pitchFamily="2" charset="-122"/>
              <a:ea typeface="楷体" panose="02010609060101010101" pitchFamily="49" charset="-122"/>
            </a:endParaRPr>
          </a:p>
          <a:p>
            <a:pPr indent="152400" algn="just"/>
            <a:endParaRPr lang="en-US" altLang="zh-CN" sz="2400" b="1" dirty="0">
              <a:latin typeface="等线" panose="02010600030101010101" pitchFamily="2" charset="-122"/>
              <a:ea typeface="楷体" panose="02010609060101010101" pitchFamily="49" charset="-122"/>
            </a:endParaRPr>
          </a:p>
          <a:p>
            <a:pPr indent="152400" algn="just"/>
            <a:r>
              <a:rPr lang="en-US" altLang="zh-CN" sz="2400" b="1" dirty="0">
                <a:latin typeface="+mn-ea"/>
                <a:ea typeface="+mn-ea"/>
              </a:rPr>
              <a:t>2.</a:t>
            </a:r>
            <a:r>
              <a:rPr lang="zh-CN" altLang="en-US" sz="2400" b="1" dirty="0">
                <a:latin typeface="等线" panose="02010600030101010101" pitchFamily="2" charset="-122"/>
                <a:ea typeface="楷体" panose="02010609060101010101" pitchFamily="49" charset="-122"/>
              </a:rPr>
              <a:t>修改完后读给同学听，根据同学的建议，修改、完善自己的习作。</a:t>
            </a:r>
          </a:p>
        </p:txBody>
      </p:sp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1403648" y="1383828"/>
          <a:ext cx="6445250" cy="21056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657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11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83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3540"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spc="120">
                          <a:solidFill>
                            <a:srgbClr val="FFFFF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评价标准</a:t>
                      </a:r>
                    </a:p>
                  </a:txBody>
                  <a:tcPr marL="177800" marR="177800" marT="6350" marB="6350" anchor="ctr">
                    <a:lnL w="19050" cap="rnd">
                      <a:solidFill>
                        <a:srgbClr val="93C5E1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93C5E1"/>
                      </a:solidFill>
                      <a:prstDash val="solid"/>
                    </a:lnT>
                    <a:lnB w="19050">
                      <a:solidFill>
                        <a:srgbClr val="93C5E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3C5E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spc="120">
                          <a:solidFill>
                            <a:srgbClr val="FFFFF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自评</a:t>
                      </a:r>
                    </a:p>
                  </a:txBody>
                  <a:tcPr marL="177800" marR="177800" marT="6350" marB="6350" anchor="ctr"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93C5E1"/>
                      </a:solidFill>
                      <a:prstDash val="solid"/>
                    </a:lnT>
                    <a:lnB w="19050">
                      <a:solidFill>
                        <a:srgbClr val="93C5E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3C5E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spc="120">
                          <a:solidFill>
                            <a:srgbClr val="FFFFF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他评</a:t>
                      </a:r>
                    </a:p>
                  </a:txBody>
                  <a:tcPr marL="177800" marR="177800" marT="6350" marB="6350" anchor="ctr"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93C5E1"/>
                      </a:solidFill>
                      <a:prstDash val="solid"/>
                    </a:lnR>
                    <a:lnT w="19050" cap="rnd">
                      <a:solidFill>
                        <a:srgbClr val="93C5E1"/>
                      </a:solidFill>
                      <a:prstDash val="solid"/>
                    </a:lnT>
                    <a:lnB w="19050">
                      <a:solidFill>
                        <a:srgbClr val="93C5E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3C5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4170"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spc="12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选材印象深刻</a:t>
                      </a:r>
                      <a:endParaRPr lang="en-US" sz="1400" b="0" spc="12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marL="177800" marR="177800" marT="6350" marB="6350" anchor="ctr">
                    <a:lnL w="19050" cap="rnd">
                      <a:solidFill>
                        <a:srgbClr val="93C5E1"/>
                      </a:solidFill>
                      <a:prstDash val="solid"/>
                    </a:lnL>
                    <a:lnR w="3175">
                      <a:solidFill>
                        <a:srgbClr val="93C5E1"/>
                      </a:solidFill>
                      <a:prstDash val="dot"/>
                    </a:lnR>
                    <a:lnT w="19050">
                      <a:solidFill>
                        <a:srgbClr val="93C5E1"/>
                      </a:solidFill>
                      <a:prstDash val="solid"/>
                    </a:lnT>
                    <a:lnB w="3175">
                      <a:solidFill>
                        <a:srgbClr val="93C5E1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spc="12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 </a:t>
                      </a:r>
                    </a:p>
                  </a:txBody>
                  <a:tcPr marL="177800" marR="177800" marT="6350" marB="6350" anchor="ctr">
                    <a:lnL w="3175">
                      <a:solidFill>
                        <a:srgbClr val="93C5E1"/>
                      </a:solidFill>
                      <a:prstDash val="dot"/>
                    </a:lnL>
                    <a:lnR w="3175">
                      <a:solidFill>
                        <a:srgbClr val="93C5E1"/>
                      </a:solidFill>
                      <a:prstDash val="dot"/>
                    </a:lnR>
                    <a:lnT w="19050">
                      <a:solidFill>
                        <a:srgbClr val="93C5E1"/>
                      </a:solidFill>
                      <a:prstDash val="solid"/>
                    </a:lnT>
                    <a:lnB w="3175">
                      <a:solidFill>
                        <a:srgbClr val="93C5E1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spc="12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 </a:t>
                      </a:r>
                    </a:p>
                  </a:txBody>
                  <a:tcPr marL="177800" marR="177800" marT="6350" marB="6350" anchor="ctr">
                    <a:lnL w="3175">
                      <a:solidFill>
                        <a:srgbClr val="93C5E1"/>
                      </a:solidFill>
                      <a:prstDash val="dot"/>
                    </a:lnL>
                    <a:lnR w="19050" cap="rnd">
                      <a:solidFill>
                        <a:srgbClr val="93C5E1"/>
                      </a:solidFill>
                      <a:prstDash val="solid"/>
                    </a:lnR>
                    <a:lnT w="19050">
                      <a:solidFill>
                        <a:srgbClr val="93C5E1"/>
                      </a:solidFill>
                      <a:prstDash val="solid"/>
                    </a:lnT>
                    <a:lnB w="3175">
                      <a:solidFill>
                        <a:srgbClr val="93C5E1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4170"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spc="12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 内容描写具体</a:t>
                      </a:r>
                      <a:endParaRPr lang="en-US" sz="1400" b="0" spc="12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marL="177800" marR="177800" marT="6350" marB="6350" anchor="ctr">
                    <a:lnL w="19050" cap="rnd">
                      <a:solidFill>
                        <a:srgbClr val="93C5E1"/>
                      </a:solidFill>
                      <a:prstDash val="solid"/>
                    </a:lnL>
                    <a:lnR w="3175">
                      <a:solidFill>
                        <a:srgbClr val="93C5E1"/>
                      </a:solidFill>
                      <a:prstDash val="dot"/>
                    </a:lnR>
                    <a:lnT w="3175">
                      <a:solidFill>
                        <a:srgbClr val="93C5E1"/>
                      </a:solidFill>
                      <a:prstDash val="dot"/>
                    </a:lnT>
                    <a:lnB w="3175">
                      <a:solidFill>
                        <a:srgbClr val="93C5E1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spc="12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 </a:t>
                      </a:r>
                    </a:p>
                  </a:txBody>
                  <a:tcPr marL="177800" marR="177800" marT="6350" marB="6350" anchor="ctr">
                    <a:lnL w="3175">
                      <a:solidFill>
                        <a:srgbClr val="93C5E1"/>
                      </a:solidFill>
                      <a:prstDash val="dot"/>
                    </a:lnL>
                    <a:lnR w="3175">
                      <a:solidFill>
                        <a:srgbClr val="93C5E1"/>
                      </a:solidFill>
                      <a:prstDash val="dot"/>
                    </a:lnR>
                    <a:lnT w="3175">
                      <a:solidFill>
                        <a:srgbClr val="93C5E1"/>
                      </a:solidFill>
                      <a:prstDash val="dot"/>
                    </a:lnT>
                    <a:lnB w="3175">
                      <a:solidFill>
                        <a:srgbClr val="93C5E1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spc="12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 </a:t>
                      </a:r>
                    </a:p>
                  </a:txBody>
                  <a:tcPr marL="177800" marR="177800" marT="6350" marB="6350" anchor="ctr">
                    <a:lnL w="3175">
                      <a:solidFill>
                        <a:srgbClr val="93C5E1"/>
                      </a:solidFill>
                      <a:prstDash val="dot"/>
                    </a:lnL>
                    <a:lnR w="19050" cap="rnd">
                      <a:solidFill>
                        <a:srgbClr val="93C5E1"/>
                      </a:solidFill>
                      <a:prstDash val="solid"/>
                    </a:lnR>
                    <a:lnT w="3175">
                      <a:solidFill>
                        <a:srgbClr val="93C5E1"/>
                      </a:solidFill>
                      <a:prstDash val="dot"/>
                    </a:lnT>
                    <a:lnB w="3175">
                      <a:solidFill>
                        <a:srgbClr val="93C5E1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5440"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spc="12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 表达真实自然</a:t>
                      </a:r>
                      <a:endParaRPr lang="en-US" sz="1400" b="0" spc="12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marL="177800" marR="177800" marT="6350" marB="6350" anchor="ctr">
                    <a:lnL w="19050" cap="rnd">
                      <a:solidFill>
                        <a:srgbClr val="93C5E1"/>
                      </a:solidFill>
                      <a:prstDash val="solid"/>
                    </a:lnL>
                    <a:lnR w="3175">
                      <a:solidFill>
                        <a:srgbClr val="93C5E1"/>
                      </a:solidFill>
                      <a:prstDash val="dot"/>
                    </a:lnR>
                    <a:lnT w="3175">
                      <a:solidFill>
                        <a:srgbClr val="93C5E1"/>
                      </a:solidFill>
                      <a:prstDash val="dot"/>
                    </a:lnT>
                    <a:lnB w="3175">
                      <a:solidFill>
                        <a:srgbClr val="93C5E1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spc="12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 </a:t>
                      </a:r>
                    </a:p>
                  </a:txBody>
                  <a:tcPr marL="177800" marR="177800" marT="6350" marB="6350" anchor="ctr">
                    <a:lnL w="3175">
                      <a:solidFill>
                        <a:srgbClr val="93C5E1"/>
                      </a:solidFill>
                      <a:prstDash val="dot"/>
                    </a:lnL>
                    <a:lnR w="3175">
                      <a:solidFill>
                        <a:srgbClr val="93C5E1"/>
                      </a:solidFill>
                      <a:prstDash val="dot"/>
                    </a:lnR>
                    <a:lnT w="3175">
                      <a:solidFill>
                        <a:srgbClr val="93C5E1"/>
                      </a:solidFill>
                      <a:prstDash val="dot"/>
                    </a:lnT>
                    <a:lnB w="3175">
                      <a:solidFill>
                        <a:srgbClr val="93C5E1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spc="12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 </a:t>
                      </a:r>
                    </a:p>
                  </a:txBody>
                  <a:tcPr marL="177800" marR="177800" marT="6350" marB="6350" anchor="ctr">
                    <a:lnL w="3175">
                      <a:solidFill>
                        <a:srgbClr val="93C5E1"/>
                      </a:solidFill>
                      <a:prstDash val="dot"/>
                    </a:lnL>
                    <a:lnR w="19050" cap="rnd">
                      <a:solidFill>
                        <a:srgbClr val="93C5E1"/>
                      </a:solidFill>
                      <a:prstDash val="solid"/>
                    </a:lnR>
                    <a:lnT w="3175">
                      <a:solidFill>
                        <a:srgbClr val="93C5E1"/>
                      </a:solidFill>
                      <a:prstDash val="dot"/>
                    </a:lnT>
                    <a:lnB w="3175">
                      <a:solidFill>
                        <a:srgbClr val="93C5E1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4170"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spc="12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书写字迹工整</a:t>
                      </a:r>
                      <a:endParaRPr lang="en-US" sz="1400" b="0" spc="12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marL="177800" marR="177800" marT="6350" marB="6350" anchor="ctr">
                    <a:lnL w="19050" cap="rnd">
                      <a:solidFill>
                        <a:srgbClr val="93C5E1"/>
                      </a:solidFill>
                      <a:prstDash val="solid"/>
                    </a:lnL>
                    <a:lnR w="3175">
                      <a:solidFill>
                        <a:srgbClr val="93C5E1"/>
                      </a:solidFill>
                      <a:prstDash val="dot"/>
                    </a:lnR>
                    <a:lnT w="3175">
                      <a:solidFill>
                        <a:srgbClr val="93C5E1"/>
                      </a:solidFill>
                      <a:prstDash val="dot"/>
                    </a:lnT>
                    <a:lnB w="3175">
                      <a:solidFill>
                        <a:srgbClr val="93C5E1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spc="12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 </a:t>
                      </a:r>
                    </a:p>
                  </a:txBody>
                  <a:tcPr marL="177800" marR="177800" marT="6350" marB="6350" anchor="ctr">
                    <a:lnL w="3175">
                      <a:solidFill>
                        <a:srgbClr val="93C5E1"/>
                      </a:solidFill>
                      <a:prstDash val="dot"/>
                    </a:lnL>
                    <a:lnR w="3175">
                      <a:solidFill>
                        <a:srgbClr val="93C5E1"/>
                      </a:solidFill>
                      <a:prstDash val="dot"/>
                    </a:lnR>
                    <a:lnT w="3175">
                      <a:solidFill>
                        <a:srgbClr val="93C5E1"/>
                      </a:solidFill>
                      <a:prstDash val="dot"/>
                    </a:lnT>
                    <a:lnB w="3175">
                      <a:solidFill>
                        <a:srgbClr val="93C5E1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spc="12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 </a:t>
                      </a:r>
                    </a:p>
                  </a:txBody>
                  <a:tcPr marL="177800" marR="177800" marT="6350" marB="6350" anchor="ctr">
                    <a:lnL w="3175">
                      <a:solidFill>
                        <a:srgbClr val="93C5E1"/>
                      </a:solidFill>
                      <a:prstDash val="dot"/>
                    </a:lnL>
                    <a:lnR w="19050" cap="rnd">
                      <a:solidFill>
                        <a:srgbClr val="93C5E1"/>
                      </a:solidFill>
                      <a:prstDash val="solid"/>
                    </a:lnR>
                    <a:lnT w="3175">
                      <a:solidFill>
                        <a:srgbClr val="93C5E1"/>
                      </a:solidFill>
                      <a:prstDash val="dot"/>
                    </a:lnT>
                    <a:lnB w="3175">
                      <a:solidFill>
                        <a:srgbClr val="93C5E1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4170">
                <a:tc gridSpan="2">
                  <a:txBody>
                    <a:bodyPr/>
                    <a:lstStyle/>
                    <a:p>
                      <a:r>
                        <a:rPr lang="zh-CN" altLang="en-US" sz="1350" dirty="0">
                          <a:solidFill>
                            <a:srgbClr val="40404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 好文章是改出来的，通过修改习作，你会收获更多！</a:t>
                      </a:r>
                    </a:p>
                  </a:txBody>
                  <a:tcPr marL="68580" marR="68580" marT="34290" marB="34290" anchor="ctr">
                    <a:lnL w="19050" cap="rnd">
                      <a:solidFill>
                        <a:srgbClr val="93C5E1"/>
                      </a:solidFill>
                      <a:prstDash val="solid"/>
                    </a:lnL>
                    <a:lnR w="3175">
                      <a:solidFill>
                        <a:srgbClr val="93C5E1"/>
                      </a:solidFill>
                      <a:prstDash val="dot"/>
                    </a:lnR>
                    <a:lnT w="3175">
                      <a:solidFill>
                        <a:srgbClr val="93C5E1"/>
                      </a:solidFill>
                      <a:prstDash val="dot"/>
                    </a:lnT>
                    <a:lnB w="19050" cap="rnd">
                      <a:solidFill>
                        <a:srgbClr val="93C5E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68580" marR="68580" marT="34290" marB="34290" anchor="ctr">
                    <a:lnL w="3175">
                      <a:solidFill>
                        <a:srgbClr val="93C5E1"/>
                      </a:solidFill>
                      <a:prstDash val="dot"/>
                    </a:lnL>
                    <a:lnR w="3175">
                      <a:solidFill>
                        <a:srgbClr val="93C5E1"/>
                      </a:solidFill>
                      <a:prstDash val="dot"/>
                    </a:lnR>
                    <a:lnT w="3175">
                      <a:solidFill>
                        <a:srgbClr val="93C5E1"/>
                      </a:solidFill>
                      <a:prstDash val="dot"/>
                    </a:lnT>
                    <a:lnB w="19050" cap="rnd">
                      <a:solidFill>
                        <a:srgbClr val="93C5E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400" b="0" spc="120">
                          <a:solidFill>
                            <a:srgbClr val="40404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总评：</a:t>
                      </a:r>
                    </a:p>
                  </a:txBody>
                  <a:tcPr marL="177800" marR="177800" marT="6350" marB="6350" anchor="ctr">
                    <a:lnL w="3175">
                      <a:solidFill>
                        <a:srgbClr val="93C5E1"/>
                      </a:solidFill>
                      <a:prstDash val="dot"/>
                    </a:lnL>
                    <a:lnR w="19050" cap="rnd">
                      <a:solidFill>
                        <a:srgbClr val="93C5E1"/>
                      </a:solidFill>
                      <a:prstDash val="solid"/>
                    </a:lnR>
                    <a:lnT w="3175">
                      <a:solidFill>
                        <a:srgbClr val="93C5E1"/>
                      </a:solidFill>
                      <a:prstDash val="dot"/>
                    </a:lnT>
                    <a:lnB w="19050" cap="rnd">
                      <a:solidFill>
                        <a:srgbClr val="93C5E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40" name="图片 39"/>
          <p:cNvPicPr/>
          <p:nvPr/>
        </p:nvPicPr>
        <p:blipFill>
          <a:blip r:embed="rId3"/>
          <a:stretch>
            <a:fillRect/>
          </a:stretch>
        </p:blipFill>
        <p:spPr>
          <a:xfrm>
            <a:off x="4571028" y="2157893"/>
            <a:ext cx="590550" cy="190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1"/>
          <p:cNvPicPr/>
          <p:nvPr/>
        </p:nvPicPr>
        <p:blipFill>
          <a:blip r:embed="rId3"/>
          <a:stretch>
            <a:fillRect/>
          </a:stretch>
        </p:blipFill>
        <p:spPr>
          <a:xfrm>
            <a:off x="4571028" y="2516668"/>
            <a:ext cx="590550" cy="190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" name="图片 43"/>
          <p:cNvPicPr/>
          <p:nvPr/>
        </p:nvPicPr>
        <p:blipFill>
          <a:blip r:embed="rId3"/>
          <a:stretch>
            <a:fillRect/>
          </a:stretch>
        </p:blipFill>
        <p:spPr>
          <a:xfrm>
            <a:off x="4571028" y="2884333"/>
            <a:ext cx="590550" cy="190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2" name="图片 51"/>
          <p:cNvPicPr/>
          <p:nvPr/>
        </p:nvPicPr>
        <p:blipFill>
          <a:blip r:embed="rId3"/>
          <a:stretch>
            <a:fillRect/>
          </a:stretch>
        </p:blipFill>
        <p:spPr>
          <a:xfrm>
            <a:off x="4571028" y="1852458"/>
            <a:ext cx="590550" cy="190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3" name="图片 52"/>
          <p:cNvPicPr/>
          <p:nvPr/>
        </p:nvPicPr>
        <p:blipFill>
          <a:blip r:embed="rId3"/>
          <a:stretch>
            <a:fillRect/>
          </a:stretch>
        </p:blipFill>
        <p:spPr>
          <a:xfrm>
            <a:off x="6526828" y="2890683"/>
            <a:ext cx="590550" cy="184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4" name="图片 53"/>
          <p:cNvPicPr/>
          <p:nvPr/>
        </p:nvPicPr>
        <p:blipFill>
          <a:blip r:embed="rId3"/>
          <a:stretch>
            <a:fillRect/>
          </a:stretch>
        </p:blipFill>
        <p:spPr>
          <a:xfrm>
            <a:off x="6526828" y="2516668"/>
            <a:ext cx="590550" cy="190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5" name="图片 54"/>
          <p:cNvPicPr/>
          <p:nvPr/>
        </p:nvPicPr>
        <p:blipFill>
          <a:blip r:embed="rId3"/>
          <a:stretch>
            <a:fillRect/>
          </a:stretch>
        </p:blipFill>
        <p:spPr>
          <a:xfrm>
            <a:off x="6526828" y="2157893"/>
            <a:ext cx="590550" cy="190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6" name="图片 55"/>
          <p:cNvPicPr/>
          <p:nvPr/>
        </p:nvPicPr>
        <p:blipFill>
          <a:blip r:embed="rId3"/>
          <a:stretch>
            <a:fillRect/>
          </a:stretch>
        </p:blipFill>
        <p:spPr>
          <a:xfrm>
            <a:off x="6526828" y="1852458"/>
            <a:ext cx="590550" cy="190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文本框 11"/>
          <p:cNvSpPr txBox="1">
            <a:spLocks noChangeArrowheads="1"/>
          </p:cNvSpPr>
          <p:nvPr/>
        </p:nvSpPr>
        <p:spPr bwMode="auto">
          <a:xfrm>
            <a:off x="755576" y="299262"/>
            <a:ext cx="2952750" cy="60478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 marR="0" defTabSz="850900" eaLnBrk="1" hangingPunct="1">
              <a:lnSpc>
                <a:spcPct val="120000"/>
              </a:lnSpc>
              <a:buClrTx/>
              <a:buSzTx/>
              <a:buFontTx/>
              <a:defRPr kumimoji="0" sz="3200" b="1" strike="noStrike" cap="none" spc="0" normalizeH="0">
                <a:ln w="12700" cap="flat" cmpd="sng">
                  <a:noFill/>
                </a:ln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/>
            <a:lvl7pPr marL="2971800" indent="-228600"/>
            <a:lvl8pPr marL="3429000" indent="-228600"/>
            <a:lvl9pPr marL="3886200" indent="-228600"/>
          </a:lstStyle>
          <a:p>
            <a:r>
              <a:rPr lang="zh-CN" altLang="en-US"/>
              <a:t>课后作业</a:t>
            </a:r>
            <a:endParaRPr lang="zh-CN" alt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6335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28058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755576" y="265804"/>
            <a:ext cx="1941830" cy="60478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 marR="0" defTabSz="850900" eaLnBrk="1" hangingPunct="1">
              <a:lnSpc>
                <a:spcPct val="120000"/>
              </a:lnSpc>
              <a:buClrTx/>
              <a:buSzTx/>
              <a:buFontTx/>
              <a:defRPr kumimoji="0" sz="3200" b="1" strike="noStrike" cap="none" spc="0" normalizeH="0">
                <a:ln w="12700" cap="flat" cmpd="sng">
                  <a:noFill/>
                </a:ln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/>
            <a:lvl7pPr marL="2971800" indent="-228600"/>
            <a:lvl8pPr marL="3429000" indent="-228600"/>
            <a:lvl9pPr marL="3886200" indent="-228600"/>
          </a:lstStyle>
          <a:p>
            <a:r>
              <a:rPr lang="zh-CN" altLang="en-US" dirty="0"/>
              <a:t>目标回顾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3707904" y="1275606"/>
            <a:ext cx="4427220" cy="2953385"/>
          </a:xfrm>
          <a:prstGeom prst="rect">
            <a:avLst/>
          </a:prstGeom>
          <a:solidFill>
            <a:srgbClr val="FFCCC8"/>
          </a:solidFill>
          <a:ln>
            <a:noFill/>
          </a:ln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习作目标：</a:t>
            </a:r>
            <a:endParaRPr lang="en-US" sz="24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sz="20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1.选择一种印象最深刻的感受，把印象深刻的内容写具体</a:t>
            </a:r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</a:t>
            </a:r>
            <a:r>
              <a:rPr sz="2000" b="1" dirty="0" err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把自己的情感真实自然地表达出来</a:t>
            </a:r>
            <a:r>
              <a:rPr sz="20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。</a:t>
            </a:r>
          </a:p>
          <a:p>
            <a:pPr>
              <a:lnSpc>
                <a:spcPct val="150000"/>
              </a:lnSpc>
            </a:pPr>
            <a:r>
              <a:rPr sz="20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2.写完后，和同学交流，看看哪些地方较好地表达了真情实感。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l="16444" t="11910" r="6144" b="3022"/>
          <a:stretch/>
        </p:blipFill>
        <p:spPr>
          <a:xfrm rot="16200000">
            <a:off x="247118" y="1424025"/>
            <a:ext cx="3532284" cy="280339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755576" y="265804"/>
            <a:ext cx="1941830" cy="60478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 marR="0" defTabSz="850900" eaLnBrk="1" hangingPunct="1">
              <a:lnSpc>
                <a:spcPct val="120000"/>
              </a:lnSpc>
              <a:buClrTx/>
              <a:buSzTx/>
              <a:buFontTx/>
              <a:defRPr kumimoji="0" sz="3200" b="1" strike="noStrike" cap="none" spc="0" normalizeH="0">
                <a:ln w="12700" cap="flat" cmpd="sng">
                  <a:noFill/>
                </a:ln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/>
            <a:lvl7pPr marL="2971800" indent="-228600"/>
            <a:lvl8pPr marL="3429000" indent="-228600"/>
            <a:lvl9pPr marL="3886200" indent="-228600"/>
          </a:lstStyle>
          <a:p>
            <a:r>
              <a:rPr lang="zh-CN" altLang="en-US"/>
              <a:t>习作评价</a:t>
            </a:r>
            <a:endParaRPr lang="zh-CN" alt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671830" y="1052195"/>
            <a:ext cx="7936865" cy="830997"/>
          </a:xfrm>
          <a:prstGeom prst="rect">
            <a:avLst/>
          </a:prstGeom>
          <a:solidFill>
            <a:srgbClr val="FFCCC8"/>
          </a:solidFill>
          <a:ln>
            <a:noFill/>
          </a:ln>
        </p:spPr>
        <p:txBody>
          <a:bodyPr wrap="square" rtlCol="0" anchor="t">
            <a:spAutoFit/>
          </a:bodyPr>
          <a:lstStyle/>
          <a:p>
            <a:r>
              <a:rPr lang="en-US" altLang="zh-CN" sz="2400" b="1">
                <a:solidFill>
                  <a:srgbClr val="404040"/>
                </a:solidFill>
                <a:latin typeface="+mn-ea"/>
                <a:ea typeface="+mn-ea"/>
                <a:sym typeface="+mn-ea"/>
              </a:rPr>
              <a:t>    </a:t>
            </a:r>
            <a:r>
              <a:rPr lang="zh-CN" sz="2400" b="1">
                <a:latin typeface="+mn-ea"/>
                <a:ea typeface="+mn-ea"/>
                <a:sym typeface="+mn-ea"/>
              </a:rPr>
              <a:t>请同学们根据老师给出的评价标准完成习作的自评，然后同学之间进行互评。</a:t>
            </a:r>
          </a:p>
        </p:txBody>
      </p:sp>
      <p:graphicFrame>
        <p:nvGraphicFramePr>
          <p:cNvPr id="5" name="表格 4"/>
          <p:cNvGraphicFramePr/>
          <p:nvPr>
            <p:custDataLst>
              <p:tags r:id="rId1"/>
            </p:custDataLst>
          </p:nvPr>
        </p:nvGraphicFramePr>
        <p:xfrm>
          <a:off x="1659255" y="2211710"/>
          <a:ext cx="5904865" cy="1910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793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30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624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9895"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spc="120">
                          <a:solidFill>
                            <a:srgbClr val="FFFFF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评价标准</a:t>
                      </a:r>
                    </a:p>
                  </a:txBody>
                  <a:tcPr marL="177800" marR="177800" marT="6350" marB="6350" anchor="ctr">
                    <a:lnL w="19050" cap="rnd">
                      <a:solidFill>
                        <a:srgbClr val="93C5E1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93C5E1"/>
                      </a:solidFill>
                      <a:prstDash val="solid"/>
                    </a:lnT>
                    <a:lnB w="19050">
                      <a:solidFill>
                        <a:srgbClr val="93C5E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3C5E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spc="120">
                          <a:solidFill>
                            <a:srgbClr val="FFFFF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自评</a:t>
                      </a:r>
                    </a:p>
                  </a:txBody>
                  <a:tcPr marL="177800" marR="177800" marT="6350" marB="6350" anchor="ctr"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93C5E1"/>
                      </a:solidFill>
                      <a:prstDash val="solid"/>
                    </a:lnT>
                    <a:lnB w="19050">
                      <a:solidFill>
                        <a:srgbClr val="93C5E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3C5E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spc="120">
                          <a:solidFill>
                            <a:srgbClr val="FFFFF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他评</a:t>
                      </a:r>
                    </a:p>
                  </a:txBody>
                  <a:tcPr marL="177800" marR="177800" marT="6350" marB="6350" anchor="ctr"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93C5E1"/>
                      </a:solidFill>
                      <a:prstDash val="solid"/>
                    </a:lnR>
                    <a:lnT w="19050" cap="rnd">
                      <a:solidFill>
                        <a:srgbClr val="93C5E1"/>
                      </a:solidFill>
                      <a:prstDash val="solid"/>
                    </a:lnT>
                    <a:lnB w="19050">
                      <a:solidFill>
                        <a:srgbClr val="93C5E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3C5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570"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spc="12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选材印象深刻</a:t>
                      </a:r>
                      <a:endParaRPr lang="en-US" sz="1400" b="0" spc="12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marL="177800" marR="177800" marT="6350" marB="6350" anchor="ctr">
                    <a:lnL w="19050" cap="rnd">
                      <a:solidFill>
                        <a:srgbClr val="93C5E1"/>
                      </a:solidFill>
                      <a:prstDash val="solid"/>
                    </a:lnL>
                    <a:lnR w="3175">
                      <a:solidFill>
                        <a:srgbClr val="93C5E1"/>
                      </a:solidFill>
                      <a:prstDash val="dot"/>
                    </a:lnR>
                    <a:lnT w="19050">
                      <a:solidFill>
                        <a:srgbClr val="93C5E1"/>
                      </a:solidFill>
                      <a:prstDash val="solid"/>
                    </a:lnT>
                    <a:lnB w="3175">
                      <a:solidFill>
                        <a:srgbClr val="93C5E1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spc="12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 </a:t>
                      </a:r>
                    </a:p>
                  </a:txBody>
                  <a:tcPr marL="177800" marR="177800" marT="6350" marB="6350" anchor="ctr">
                    <a:lnL w="3175">
                      <a:solidFill>
                        <a:srgbClr val="93C5E1"/>
                      </a:solidFill>
                      <a:prstDash val="dot"/>
                    </a:lnL>
                    <a:lnR w="3175">
                      <a:solidFill>
                        <a:srgbClr val="93C5E1"/>
                      </a:solidFill>
                      <a:prstDash val="dot"/>
                    </a:lnR>
                    <a:lnT w="19050">
                      <a:solidFill>
                        <a:srgbClr val="93C5E1"/>
                      </a:solidFill>
                      <a:prstDash val="solid"/>
                    </a:lnT>
                    <a:lnB w="3175">
                      <a:solidFill>
                        <a:srgbClr val="93C5E1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spc="12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 </a:t>
                      </a:r>
                    </a:p>
                  </a:txBody>
                  <a:tcPr marL="177800" marR="177800" marT="6350" marB="6350" anchor="ctr">
                    <a:lnL w="3175">
                      <a:solidFill>
                        <a:srgbClr val="93C5E1"/>
                      </a:solidFill>
                      <a:prstDash val="dot"/>
                    </a:lnL>
                    <a:lnR w="19050" cap="rnd">
                      <a:solidFill>
                        <a:srgbClr val="93C5E1"/>
                      </a:solidFill>
                      <a:prstDash val="solid"/>
                    </a:lnR>
                    <a:lnT w="19050">
                      <a:solidFill>
                        <a:srgbClr val="93C5E1"/>
                      </a:solidFill>
                      <a:prstDash val="solid"/>
                    </a:lnT>
                    <a:lnB w="3175">
                      <a:solidFill>
                        <a:srgbClr val="93C5E1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205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spc="12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        内容描写具体</a:t>
                      </a:r>
                      <a:endParaRPr lang="en-US" sz="1400" b="0" spc="12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marL="177800" marR="177800" marT="6350" marB="6350" anchor="ctr">
                    <a:lnL w="19050" cap="rnd">
                      <a:solidFill>
                        <a:srgbClr val="93C5E1"/>
                      </a:solidFill>
                      <a:prstDash val="solid"/>
                    </a:lnL>
                    <a:lnR w="3175">
                      <a:solidFill>
                        <a:srgbClr val="93C5E1"/>
                      </a:solidFill>
                      <a:prstDash val="dot"/>
                    </a:lnR>
                    <a:lnT w="3175">
                      <a:solidFill>
                        <a:srgbClr val="93C5E1"/>
                      </a:solidFill>
                      <a:prstDash val="dot"/>
                    </a:lnT>
                    <a:lnB w="3175">
                      <a:solidFill>
                        <a:srgbClr val="93C5E1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spc="12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 </a:t>
                      </a:r>
                    </a:p>
                  </a:txBody>
                  <a:tcPr marL="177800" marR="177800" marT="6350" marB="6350" anchor="ctr">
                    <a:lnL w="3175">
                      <a:solidFill>
                        <a:srgbClr val="93C5E1"/>
                      </a:solidFill>
                      <a:prstDash val="dot"/>
                    </a:lnL>
                    <a:lnR w="3175">
                      <a:solidFill>
                        <a:srgbClr val="93C5E1"/>
                      </a:solidFill>
                      <a:prstDash val="dot"/>
                    </a:lnR>
                    <a:lnT w="3175">
                      <a:solidFill>
                        <a:srgbClr val="93C5E1"/>
                      </a:solidFill>
                      <a:prstDash val="dot"/>
                    </a:lnT>
                    <a:lnB w="3175">
                      <a:solidFill>
                        <a:srgbClr val="93C5E1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spc="12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 </a:t>
                      </a:r>
                    </a:p>
                  </a:txBody>
                  <a:tcPr marL="177800" marR="177800" marT="6350" marB="6350" anchor="ctr">
                    <a:lnL w="3175">
                      <a:solidFill>
                        <a:srgbClr val="93C5E1"/>
                      </a:solidFill>
                      <a:prstDash val="dot"/>
                    </a:lnL>
                    <a:lnR w="19050" cap="rnd">
                      <a:solidFill>
                        <a:srgbClr val="93C5E1"/>
                      </a:solidFill>
                      <a:prstDash val="solid"/>
                    </a:lnR>
                    <a:lnT w="3175">
                      <a:solidFill>
                        <a:srgbClr val="93C5E1"/>
                      </a:solidFill>
                      <a:prstDash val="dot"/>
                    </a:lnT>
                    <a:lnB w="3175">
                      <a:solidFill>
                        <a:srgbClr val="93C5E1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205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spc="12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        表达真实自然</a:t>
                      </a:r>
                      <a:endParaRPr lang="en-US" sz="1400" b="0" spc="12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marL="177800" marR="177800" marT="6350" marB="6350" anchor="ctr">
                    <a:lnL w="19050" cap="rnd">
                      <a:solidFill>
                        <a:srgbClr val="93C5E1"/>
                      </a:solidFill>
                      <a:prstDash val="solid"/>
                    </a:lnL>
                    <a:lnR w="3175">
                      <a:solidFill>
                        <a:srgbClr val="93C5E1"/>
                      </a:solidFill>
                      <a:prstDash val="dot"/>
                    </a:lnR>
                    <a:lnT w="3175">
                      <a:solidFill>
                        <a:srgbClr val="93C5E1"/>
                      </a:solidFill>
                      <a:prstDash val="dot"/>
                    </a:lnT>
                    <a:lnB w="3175">
                      <a:solidFill>
                        <a:srgbClr val="93C5E1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spc="12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 </a:t>
                      </a:r>
                    </a:p>
                  </a:txBody>
                  <a:tcPr marL="177800" marR="177800" marT="6350" marB="6350" anchor="ctr">
                    <a:lnL w="3175">
                      <a:solidFill>
                        <a:srgbClr val="93C5E1"/>
                      </a:solidFill>
                      <a:prstDash val="dot"/>
                    </a:lnL>
                    <a:lnR w="3175">
                      <a:solidFill>
                        <a:srgbClr val="93C5E1"/>
                      </a:solidFill>
                      <a:prstDash val="dot"/>
                    </a:lnR>
                    <a:lnT w="3175">
                      <a:solidFill>
                        <a:srgbClr val="93C5E1"/>
                      </a:solidFill>
                      <a:prstDash val="dot"/>
                    </a:lnT>
                    <a:lnB w="3175">
                      <a:solidFill>
                        <a:srgbClr val="93C5E1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spc="12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 </a:t>
                      </a:r>
                    </a:p>
                  </a:txBody>
                  <a:tcPr marL="177800" marR="177800" marT="6350" marB="6350" anchor="ctr">
                    <a:lnL w="3175">
                      <a:solidFill>
                        <a:srgbClr val="93C5E1"/>
                      </a:solidFill>
                      <a:prstDash val="dot"/>
                    </a:lnL>
                    <a:lnR w="19050" cap="rnd">
                      <a:solidFill>
                        <a:srgbClr val="93C5E1"/>
                      </a:solidFill>
                      <a:prstDash val="solid"/>
                    </a:lnR>
                    <a:lnT w="3175">
                      <a:solidFill>
                        <a:srgbClr val="93C5E1"/>
                      </a:solidFill>
                      <a:prstDash val="dot"/>
                    </a:lnT>
                    <a:lnB w="3175">
                      <a:solidFill>
                        <a:srgbClr val="93C5E1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205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spc="12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        书写字迹工整</a:t>
                      </a:r>
                      <a:endParaRPr lang="en-US" sz="1400" b="0" spc="12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marL="177800" marR="177800" marT="6350" marB="6350" anchor="ctr">
                    <a:lnL w="19050" cap="rnd">
                      <a:solidFill>
                        <a:srgbClr val="93C5E1"/>
                      </a:solidFill>
                      <a:prstDash val="solid"/>
                    </a:lnL>
                    <a:lnR w="3175">
                      <a:solidFill>
                        <a:srgbClr val="93C5E1"/>
                      </a:solidFill>
                      <a:prstDash val="dot"/>
                    </a:lnR>
                    <a:lnT w="3175">
                      <a:solidFill>
                        <a:srgbClr val="93C5E1"/>
                      </a:solidFill>
                      <a:prstDash val="dot"/>
                    </a:lnT>
                    <a:lnB w="19050" cap="rnd">
                      <a:solidFill>
                        <a:srgbClr val="93C5E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spc="12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 </a:t>
                      </a:r>
                    </a:p>
                  </a:txBody>
                  <a:tcPr marL="177800" marR="177800" marT="6350" marB="6350" anchor="ctr">
                    <a:lnL w="3175">
                      <a:solidFill>
                        <a:srgbClr val="93C5E1"/>
                      </a:solidFill>
                      <a:prstDash val="dot"/>
                    </a:lnL>
                    <a:lnR w="3175">
                      <a:solidFill>
                        <a:srgbClr val="93C5E1"/>
                      </a:solidFill>
                      <a:prstDash val="dot"/>
                    </a:lnR>
                    <a:lnT w="3175">
                      <a:solidFill>
                        <a:srgbClr val="93C5E1"/>
                      </a:solidFill>
                      <a:prstDash val="dot"/>
                    </a:lnT>
                    <a:lnB w="19050" cap="rnd">
                      <a:solidFill>
                        <a:srgbClr val="93C5E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spc="12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 </a:t>
                      </a:r>
                    </a:p>
                  </a:txBody>
                  <a:tcPr marL="177800" marR="177800" marT="6350" marB="6350" anchor="ctr">
                    <a:lnL w="3175">
                      <a:solidFill>
                        <a:srgbClr val="93C5E1"/>
                      </a:solidFill>
                      <a:prstDash val="dot"/>
                    </a:lnL>
                    <a:lnR w="19050" cap="rnd">
                      <a:solidFill>
                        <a:srgbClr val="93C5E1"/>
                      </a:solidFill>
                      <a:prstDash val="solid"/>
                    </a:lnR>
                    <a:lnT w="3175">
                      <a:solidFill>
                        <a:srgbClr val="93C5E1"/>
                      </a:solidFill>
                      <a:prstDash val="dot"/>
                    </a:lnT>
                    <a:lnB w="19050" cap="rnd">
                      <a:solidFill>
                        <a:srgbClr val="93C5E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6" name="图片 5"/>
          <p:cNvPicPr/>
          <p:nvPr/>
        </p:nvPicPr>
        <p:blipFill>
          <a:blip r:embed="rId3"/>
          <a:stretch>
            <a:fillRect/>
          </a:stretch>
        </p:blipFill>
        <p:spPr>
          <a:xfrm>
            <a:off x="4698365" y="2674625"/>
            <a:ext cx="706120" cy="2768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6"/>
          <p:cNvPicPr/>
          <p:nvPr/>
        </p:nvPicPr>
        <p:blipFill>
          <a:blip r:embed="rId3"/>
          <a:stretch>
            <a:fillRect/>
          </a:stretch>
        </p:blipFill>
        <p:spPr>
          <a:xfrm>
            <a:off x="6347460" y="2674625"/>
            <a:ext cx="706120" cy="2768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/>
          <p:nvPr/>
        </p:nvPicPr>
        <p:blipFill>
          <a:blip r:embed="rId3"/>
          <a:stretch>
            <a:fillRect/>
          </a:stretch>
        </p:blipFill>
        <p:spPr>
          <a:xfrm>
            <a:off x="4698365" y="3067055"/>
            <a:ext cx="706120" cy="2768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8"/>
          <p:cNvPicPr/>
          <p:nvPr/>
        </p:nvPicPr>
        <p:blipFill>
          <a:blip r:embed="rId3"/>
          <a:stretch>
            <a:fillRect/>
          </a:stretch>
        </p:blipFill>
        <p:spPr>
          <a:xfrm>
            <a:off x="6347460" y="3028320"/>
            <a:ext cx="706120" cy="2768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/>
          <p:cNvPicPr/>
          <p:nvPr/>
        </p:nvPicPr>
        <p:blipFill>
          <a:blip r:embed="rId3"/>
          <a:stretch>
            <a:fillRect/>
          </a:stretch>
        </p:blipFill>
        <p:spPr>
          <a:xfrm>
            <a:off x="4698365" y="3435990"/>
            <a:ext cx="706120" cy="2768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10"/>
          <p:cNvPicPr/>
          <p:nvPr/>
        </p:nvPicPr>
        <p:blipFill>
          <a:blip r:embed="rId3"/>
          <a:stretch>
            <a:fillRect/>
          </a:stretch>
        </p:blipFill>
        <p:spPr>
          <a:xfrm>
            <a:off x="6347460" y="3435990"/>
            <a:ext cx="706120" cy="2768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11"/>
          <p:cNvPicPr/>
          <p:nvPr/>
        </p:nvPicPr>
        <p:blipFill>
          <a:blip r:embed="rId3"/>
          <a:stretch>
            <a:fillRect/>
          </a:stretch>
        </p:blipFill>
        <p:spPr>
          <a:xfrm>
            <a:off x="4690745" y="3787780"/>
            <a:ext cx="706120" cy="2768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/>
          <p:nvPr/>
        </p:nvPicPr>
        <p:blipFill>
          <a:blip r:embed="rId3"/>
          <a:stretch>
            <a:fillRect/>
          </a:stretch>
        </p:blipFill>
        <p:spPr>
          <a:xfrm>
            <a:off x="6347460" y="3787780"/>
            <a:ext cx="706120" cy="27686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55576" y="265804"/>
            <a:ext cx="1941830" cy="60478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 marR="0" defTabSz="850900" eaLnBrk="1" hangingPunct="1">
              <a:lnSpc>
                <a:spcPct val="120000"/>
              </a:lnSpc>
              <a:buClrTx/>
              <a:buSzTx/>
              <a:buFontTx/>
              <a:defRPr kumimoji="0" sz="3200" b="1" strike="noStrike" cap="none" spc="0" normalizeH="0">
                <a:ln w="12700" cap="flat" cmpd="sng">
                  <a:noFill/>
                </a:ln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/>
            <a:lvl7pPr marL="2971800" indent="-228600"/>
            <a:lvl8pPr marL="3429000" indent="-228600"/>
            <a:lvl9pPr marL="3886200" indent="-228600"/>
          </a:lstStyle>
          <a:p>
            <a:r>
              <a:rPr lang="zh-CN" altLang="en-US"/>
              <a:t>范文赏析</a:t>
            </a:r>
            <a:endParaRPr lang="zh-CN" alt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233363" y="915566"/>
            <a:ext cx="8756650" cy="37846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sz="16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一节令人紧张的英语课</a:t>
            </a:r>
            <a:endParaRPr lang="zh-CN" sz="16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l"/>
            <a:r>
              <a:rPr lang="zh-CN" sz="1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</a:p>
          <a:p>
            <a:pPr algn="l"/>
            <a:r>
              <a:rPr lang="zh-CN" sz="1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今天的英语课一开始就令人紧张啊！</a:t>
            </a:r>
          </a:p>
          <a:p>
            <a:pPr algn="l"/>
            <a:r>
              <a:rPr lang="zh-CN" sz="1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昨天放学后，英语老师让同学们把上课时已讲过的习题抄在家庭作业本上，还放了“狠话”：“明天我批改作业时，谁错了，上课时就要接受严厉批评。”所以，我晚上做作业时非常认真，生怕出一丝差错。</a:t>
            </a:r>
          </a:p>
          <a:p>
            <a:pPr algn="l"/>
            <a:r>
              <a:rPr lang="zh-CN" sz="1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今天的第一节课就是英语课，抱着一大摞作业本的英语老师一进门，同学们的笑容顿时消失，心跳不由得加速。英语老师生气地说：“昨天讲过的习题，抄起来居然还有人错，英语组长都来发作业本，念到名字的同学到讲台上来。”我的同桌是英语组长，所以去发作业本了。随着作业本逐渐发到同学们的手上，大家紧绷的心情便放松下来了。而那些没有发到作业本的同学，急得就像热锅上的蚂蚁一样……</a:t>
            </a:r>
          </a:p>
          <a:p>
            <a:pPr algn="l"/>
            <a:r>
              <a:rPr lang="zh-CN" sz="1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老师发脾气了，念到名字的同学去到讲台上后，英语老师先把错的习题讲解了一遍，然后把每个人狠狠地批了一顿。同桌发完作业本后回到座位上，悄悄地对我说：“你惨了，我没有看到你的作业本。”我惊讶地看着同桌，他那句话仿佛是晴空中的一个霹雳，瞬间让我的心情跌入了谷底。</a:t>
            </a:r>
          </a:p>
          <a:p>
            <a:pPr algn="l"/>
            <a:r>
              <a:rPr lang="zh-CN" sz="1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从这一刻起，时间仿佛凝固了，英语老师嘴的一张一合，声音的一字一顿，都令我浑身发抖、坐立不安。当念到我们组的时候，我的身体仿佛陷入了冰窖，僵硬了。</a:t>
            </a:r>
          </a:p>
          <a:p>
            <a:pPr algn="l"/>
            <a:r>
              <a:rPr lang="zh-CN" sz="1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同桌看到我的窘相，忍不住笑出声来，然后从他的抽屉里拿出了我的作业本。我先是一愣，随后便勃然大怒：原来是他把我的作业本给藏了起来，害我瞎担心。下课后，我便一直“追杀”他。</a:t>
            </a:r>
          </a:p>
          <a:p>
            <a:pPr algn="l"/>
            <a:r>
              <a:rPr lang="zh-CN" sz="1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这真是一节令人紧张的英语课啊！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47650" y="915988"/>
            <a:ext cx="8728075" cy="37846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sz="16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一节令人紧张的英语课</a:t>
            </a:r>
            <a:endParaRPr lang="zh-CN" sz="16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l"/>
            <a:r>
              <a:rPr lang="zh-CN" sz="1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</a:p>
          <a:p>
            <a:pPr algn="l"/>
            <a:r>
              <a:rPr lang="zh-CN" sz="1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sz="14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今天的英语课一开始就令人紧张啊！</a:t>
            </a:r>
            <a:endParaRPr lang="zh-CN" sz="14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l"/>
            <a:r>
              <a:rPr lang="zh-CN" sz="1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昨天放学后，英语老师让同学们把上课时已讲过的习题抄在家庭作业本上，还放了“狠话”：“明天我批改作业时，谁错了，上课时就要接受严厉批评。”所以，我晚上做作业时非常认真，生怕出一丝差错。</a:t>
            </a:r>
          </a:p>
          <a:p>
            <a:pPr algn="l"/>
            <a:r>
              <a:rPr lang="zh-CN" sz="1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今天的第一节课就是英语课，抱着一大摞作业本的英语老师一进门，同学们的笑容顿时消失，心跳不由得加速。英语老师生气地说：“昨天讲过的习题，抄起来居然还有人错，英语组长都来发作业本，念到名字的同学到讲台上来。”我的同桌是英语组长，所以去发作业本了。随着作业本逐渐发到同学们的手上，大家紧绷的心情便放松下来了。而那些没有发到作业本的同学，急得就像热锅上的蚂蚁一样……</a:t>
            </a:r>
          </a:p>
          <a:p>
            <a:pPr algn="l"/>
            <a:r>
              <a:rPr lang="zh-CN" sz="1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老师发脾气了，念到名字的同学去到讲台上后，英语老师先把错的习题讲解了一遍，然后把每个人狠狠地批了一顿。同桌发完作业本后回到座位上，悄悄地对我说：“你惨了，我没有看到你的作业本。”我惊讶地看着同桌，他那句话仿佛是晴空中的一个霹雳，瞬间让我的心情跌入了谷底。</a:t>
            </a:r>
          </a:p>
          <a:p>
            <a:pPr algn="l"/>
            <a:r>
              <a:rPr lang="zh-CN" sz="1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从这一刻起，时间仿佛凝固了，英语老师嘴的一张一合，声音的一字一顿，都令我浑身发抖、坐立不安。当念到我们组的时候，我的身体仿佛陷入了冰窖，僵硬了。</a:t>
            </a:r>
          </a:p>
          <a:p>
            <a:pPr algn="l"/>
            <a:r>
              <a:rPr lang="zh-CN" sz="1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同桌看到我的窘相，忍不住笑出声来，然后从他的抽屉里拿出了我的作业本。我先是一愣，随后便勃然大怒：原来是他把我的作业本给藏了起来，害我瞎担心。下课后，我便一直“追杀”他。</a:t>
            </a:r>
          </a:p>
          <a:p>
            <a:pPr algn="l"/>
            <a:r>
              <a:rPr lang="zh-CN" sz="1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这真是一节令人紧张的英语课啊！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755576" y="265804"/>
            <a:ext cx="1941830" cy="60478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 marR="0" defTabSz="850900" eaLnBrk="1" hangingPunct="1">
              <a:lnSpc>
                <a:spcPct val="120000"/>
              </a:lnSpc>
              <a:buClrTx/>
              <a:buSzTx/>
              <a:buFontTx/>
              <a:defRPr kumimoji="0" sz="3200" b="1" strike="noStrike" cap="none" spc="0" normalizeH="0">
                <a:ln w="12700" cap="flat" cmpd="sng">
                  <a:noFill/>
                </a:ln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/>
            <a:lvl7pPr marL="2971800" indent="-228600"/>
            <a:lvl8pPr marL="3429000" indent="-228600"/>
            <a:lvl9pPr marL="3886200" indent="-228600"/>
          </a:lstStyle>
          <a:p>
            <a:r>
              <a:rPr lang="zh-CN" altLang="en-US"/>
              <a:t>范文赏析</a:t>
            </a:r>
            <a:endParaRPr lang="zh-CN" alt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43651" y="915566"/>
            <a:ext cx="8792845" cy="37846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sz="16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一节令人紧张的英语课</a:t>
            </a:r>
            <a:endParaRPr lang="zh-CN" sz="16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l"/>
            <a:r>
              <a:rPr lang="zh-CN" sz="1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</a:p>
          <a:p>
            <a:pPr algn="l"/>
            <a:r>
              <a:rPr lang="zh-CN" sz="1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sz="14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今天的英语课一开始就令人紧张啊！</a:t>
            </a:r>
            <a:endParaRPr lang="zh-CN" sz="14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l"/>
            <a:r>
              <a:rPr lang="zh-CN" sz="1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昨天放学后，英语老师让同学们把上课时已讲过的习题抄在家庭作业本上，还放了“狠话”：“明天我批改作业时，谁错了，上课时就要接受严厉批评。”所以，我晚上做作业时非常认真，生怕出一丝差错。</a:t>
            </a:r>
          </a:p>
          <a:p>
            <a:pPr algn="l"/>
            <a:r>
              <a:rPr lang="zh-CN" sz="1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今天的第一节课就是英语课，抱着一大摞作业本的英语老师一进门，同学们的笑容顿时消失，心跳不由得加速。英语老师生气地说：“昨天讲过的习题，抄起来居然还有人错，英语组长都来发作业本，念到名字的同学到讲台上来。”我的同桌是英语组长，所以去发作业本了。随着作业本逐渐发到同学们的手上，大家紧绷的心情便放松下来了。而那些没有发到作业本的同学，急得就像热锅上的蚂蚁一样……</a:t>
            </a:r>
          </a:p>
          <a:p>
            <a:pPr algn="l"/>
            <a:r>
              <a:rPr lang="zh-CN" sz="1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老师发脾气了，念到名字的同学去到讲台上后，英语老师先把错的习题讲解了一遍，然后把每个人狠狠地批了一顿。同桌发完作业本后回到座位上，悄悄地对我说：“你惨了，我没有看到你的作业本。”我惊讶地看着同桌，他那句话仿佛是晴空中的一个霹雳，瞬间让我的心情跌入了谷底。</a:t>
            </a:r>
          </a:p>
          <a:p>
            <a:pPr algn="l"/>
            <a:r>
              <a:rPr lang="zh-CN" sz="1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从这一刻起，时间仿佛凝固了，英语老师嘴的一张一合，声音的一字一顿，都令我浑身发抖、坐立不安。当念到我们组的时候，我的身体仿佛陷入了冰窖，僵硬了。</a:t>
            </a:r>
          </a:p>
          <a:p>
            <a:pPr algn="l"/>
            <a:r>
              <a:rPr lang="zh-CN" sz="1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同桌看到我的窘相，忍不住笑出声来，然后从他的抽屉里拿出了我的作业本。我先是一愣，随后便勃然大怒：原来是他把我的作业本给藏了起来，害我瞎担心。下课后，我便一直“追杀”他。</a:t>
            </a:r>
          </a:p>
          <a:p>
            <a:pPr algn="l"/>
            <a:r>
              <a:rPr lang="zh-CN" sz="1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sz="14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这真是一节令人紧张的英语课啊！</a:t>
            </a:r>
          </a:p>
        </p:txBody>
      </p:sp>
      <p:sp>
        <p:nvSpPr>
          <p:cNvPr id="29" name="圆角矩形 28"/>
          <p:cNvSpPr/>
          <p:nvPr/>
        </p:nvSpPr>
        <p:spPr>
          <a:xfrm>
            <a:off x="3870960" y="4452332"/>
            <a:ext cx="3714750" cy="49593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rgbClr val="FF0000"/>
                </a:solidFill>
              </a:rPr>
              <a:t>开门见山，首尾呼应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755576" y="265804"/>
            <a:ext cx="1941830" cy="60478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 marR="0" defTabSz="850900" eaLnBrk="1" hangingPunct="1">
              <a:lnSpc>
                <a:spcPct val="120000"/>
              </a:lnSpc>
              <a:buClrTx/>
              <a:buSzTx/>
              <a:buFontTx/>
              <a:defRPr kumimoji="0" sz="3200" b="1" strike="noStrike" cap="none" spc="0" normalizeH="0">
                <a:ln w="12700" cap="flat" cmpd="sng">
                  <a:noFill/>
                </a:ln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/>
            <a:lvl7pPr marL="2971800" indent="-228600"/>
            <a:lvl8pPr marL="3429000" indent="-228600"/>
            <a:lvl9pPr marL="3886200" indent="-228600"/>
          </a:lstStyle>
          <a:p>
            <a:r>
              <a:rPr lang="zh-CN" altLang="en-US"/>
              <a:t>范文赏析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2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97381" y="915566"/>
            <a:ext cx="7920880" cy="40010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sz="16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一节令人紧张的英语课</a:t>
            </a:r>
            <a:endParaRPr lang="zh-CN" sz="16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zh-CN" sz="1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sz="1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今天的英语课一开始就令人紧张啊！</a:t>
            </a:r>
            <a:endParaRPr lang="zh-CN" sz="14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zh-CN" sz="1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昨天放学后，英语老师让同学们把上课时已讲过的习题抄在家庭作业本上，还放了“狠话”：“明天我批改作业时，谁错了，上课时就要接受严厉批评。”所以，我晚上做作业时非常认真，生怕出一丝差错。</a:t>
            </a:r>
          </a:p>
          <a:p>
            <a:r>
              <a:rPr lang="zh-CN" sz="1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今天的第一节课就是英语课，抱着一大摞作业本的英语老师一进门，同学们的笑容顿时消失，心跳不由得加速。英语老师生气地说：“昨天讲过的习题，抄起来居然还有人错，英语组长都来发作业本，念到名字的同学到讲台上来。”我的同桌是英语组长，所以去发作业本了。</a:t>
            </a:r>
            <a:r>
              <a:rPr lang="zh-CN" sz="1400" dirty="0">
                <a:solidFill>
                  <a:srgbClr val="00B05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随着作业本逐渐发到同学们的手上，大家紧绷的心情便放松下来了。而那些没有发到作业本的同学，急得就像热锅上的蚂蚁一样……</a:t>
            </a:r>
            <a:endParaRPr lang="zh-CN" sz="14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zh-CN" sz="1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老师发脾气了，念到名字的同学去到讲台上后，英语老师先把错的习题讲解了一遍，然后把每个人狠狠地批了一顿。同桌发完作业本后回到座位上，悄悄地对我说：“你惨了，我没有看到你的作业本。”我惊讶地看着同桌，</a:t>
            </a:r>
            <a:r>
              <a:rPr lang="zh-CN" sz="14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他那句话仿佛是晴空中的一个霹雳，瞬间让我的心情跌入了谷底。</a:t>
            </a:r>
          </a:p>
          <a:p>
            <a:r>
              <a:rPr lang="zh-CN" sz="1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从这一刻起，时间仿佛凝固了，英语老师嘴的一张一合，声音的一字一顿，都令我浑身发抖、坐立不安。当念到我们组的时候，我的身体仿佛陷入了冰窖，僵硬了。</a:t>
            </a:r>
          </a:p>
          <a:p>
            <a:r>
              <a:rPr lang="zh-CN" sz="1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同桌看到我的窘相，忍不住笑出声来，然后从他的抽屉里拿出了我的作业本。我先是一愣，随后便勃然大怒：原来是他把我的作业本给藏了起来，害我瞎担心。下课后，我便一直“追杀”他。</a:t>
            </a:r>
          </a:p>
          <a:p>
            <a:r>
              <a:rPr lang="zh-CN" sz="1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sz="1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这真是一节令人紧张的英语课啊！</a:t>
            </a:r>
          </a:p>
        </p:txBody>
      </p:sp>
      <p:sp>
        <p:nvSpPr>
          <p:cNvPr id="29" name="圆角矩形 28"/>
          <p:cNvSpPr/>
          <p:nvPr/>
        </p:nvSpPr>
        <p:spPr>
          <a:xfrm>
            <a:off x="6732240" y="1059582"/>
            <a:ext cx="2294255" cy="288032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>
                <a:solidFill>
                  <a:schemeClr val="bg1"/>
                </a:solidFill>
              </a:rPr>
              <a:t>开门见山，首尾呼应</a:t>
            </a:r>
          </a:p>
        </p:txBody>
      </p:sp>
      <p:sp>
        <p:nvSpPr>
          <p:cNvPr id="6" name="圆角矩形 5"/>
          <p:cNvSpPr/>
          <p:nvPr/>
        </p:nvSpPr>
        <p:spPr>
          <a:xfrm>
            <a:off x="6732240" y="2918198"/>
            <a:ext cx="2294255" cy="263106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>
                <a:solidFill>
                  <a:schemeClr val="bg1"/>
                </a:solidFill>
              </a:rPr>
              <a:t>场面描写，烘托主题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755576" y="265804"/>
            <a:ext cx="1941830" cy="60478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 marR="0" defTabSz="850900" eaLnBrk="1" hangingPunct="1">
              <a:lnSpc>
                <a:spcPct val="120000"/>
              </a:lnSpc>
              <a:buClrTx/>
              <a:buSzTx/>
              <a:buFontTx/>
              <a:defRPr kumimoji="0" sz="3200" b="1" strike="noStrike" cap="none" spc="0" normalizeH="0">
                <a:ln w="12700" cap="flat" cmpd="sng">
                  <a:noFill/>
                </a:ln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/>
            <a:lvl7pPr marL="2971800" indent="-228600"/>
            <a:lvl8pPr marL="3429000" indent="-228600"/>
            <a:lvl9pPr marL="3886200" indent="-228600"/>
          </a:lstStyle>
          <a:p>
            <a:r>
              <a:rPr lang="zh-CN" altLang="en-US"/>
              <a:t>范文赏析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1" animBg="1"/>
      <p:bldP spid="6" grpId="1" animBg="1"/>
      <p:bldP spid="6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197381" y="915566"/>
            <a:ext cx="7920880" cy="40010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sz="16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一节令人紧张的英语课</a:t>
            </a:r>
            <a:endParaRPr lang="zh-CN" sz="16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zh-CN" sz="1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sz="14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今天的英语课一开始就令人紧张啊！</a:t>
            </a:r>
            <a:endParaRPr lang="zh-CN" sz="14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zh-CN" sz="1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昨天放学后，英语老师让同学们把上课时已讲过的习题抄在家庭作业本上，还放了“狠话”：“明天我批改作业时，谁错了，上课时就要接受严厉批评。”所以，我晚上做作业时非常认真，生怕出一丝差错。</a:t>
            </a:r>
          </a:p>
          <a:p>
            <a:r>
              <a:rPr lang="zh-CN" sz="1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今天的第一节课就是英语课，抱着一大摞作业本的英语老师一进门，同学们的笑容顿时消失，心跳不由得加速。英语老师生气地说：“昨天讲过的习题，抄起来居然还有人错，英语组长都来发作业本，念到名字的同学到讲台上来。”我的同桌是英语组长，所以去发作业本了。</a:t>
            </a:r>
            <a:r>
              <a:rPr lang="zh-CN" sz="1400">
                <a:solidFill>
                  <a:srgbClr val="00B05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随着作业本逐渐发到同学们的手上，大家紧绷的心情便放松下来了。而那些没有发到作业本的同学，急得就像热锅上的蚂蚁一样……</a:t>
            </a:r>
            <a:endParaRPr lang="zh-CN" sz="14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zh-CN" sz="1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老师发脾气了，念到名字的同学去到讲台上后，英语老师先把错的习题讲解了一遍，然后把每个人狠狠地批了一顿。同桌发完作业本后回到座位上，悄悄地对我说：“你惨了，我没有看到你的作业本。”我惊讶地看着同桌，</a:t>
            </a:r>
            <a:r>
              <a:rPr lang="zh-CN" sz="1400">
                <a:solidFill>
                  <a:schemeClr val="accent6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他那句话仿佛是晴空中的一个霹雳，瞬间让我的心情跌入了谷底。</a:t>
            </a:r>
          </a:p>
          <a:p>
            <a:r>
              <a:rPr lang="zh-CN" sz="1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从这一刻起，时间仿佛凝固了，英语老师嘴的一张一合，声音的一字一顿，都令我浑身发抖、坐立不安。当念到我们组的时候，我的身体仿佛陷入了冰窖，僵硬了。</a:t>
            </a:r>
          </a:p>
          <a:p>
            <a:r>
              <a:rPr lang="zh-CN" sz="1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同桌看到我的窘相，忍不住笑出声来，然后从他的抽屉里拿出了我的作业本。我先是一愣，随后便勃然大怒：原来是他把我的作业本给藏了起来，害我瞎担心。下课后，我便一直“追杀”他。</a:t>
            </a:r>
          </a:p>
          <a:p>
            <a:r>
              <a:rPr lang="zh-CN" sz="1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sz="14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这真是一节令人紧张的英语课啊！</a:t>
            </a:r>
          </a:p>
        </p:txBody>
      </p:sp>
      <p:sp>
        <p:nvSpPr>
          <p:cNvPr id="3" name="圆角矩形 2"/>
          <p:cNvSpPr/>
          <p:nvPr/>
        </p:nvSpPr>
        <p:spPr>
          <a:xfrm>
            <a:off x="6771005" y="3939902"/>
            <a:ext cx="2294255" cy="2880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>
                <a:solidFill>
                  <a:schemeClr val="bg1"/>
                </a:solidFill>
              </a:rPr>
              <a:t>内心独白，宣泄情感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755576" y="265804"/>
            <a:ext cx="1941830" cy="60478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 marR="0" defTabSz="850900" eaLnBrk="1" hangingPunct="1">
              <a:lnSpc>
                <a:spcPct val="120000"/>
              </a:lnSpc>
              <a:buClrTx/>
              <a:buSzTx/>
              <a:buFontTx/>
              <a:defRPr kumimoji="0" sz="3200" b="1" strike="noStrike" cap="none" spc="0" normalizeH="0">
                <a:ln w="12700" cap="flat" cmpd="sng">
                  <a:noFill/>
                </a:ln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/>
            <a:lvl7pPr marL="2971800" indent="-228600"/>
            <a:lvl8pPr marL="3429000" indent="-228600"/>
            <a:lvl9pPr marL="3886200" indent="-228600"/>
          </a:lstStyle>
          <a:p>
            <a:r>
              <a:rPr lang="zh-CN" altLang="en-US"/>
              <a:t>范文赏析</a:t>
            </a:r>
            <a:endParaRPr lang="zh-CN" altLang="en-US" dirty="0"/>
          </a:p>
        </p:txBody>
      </p:sp>
      <p:sp>
        <p:nvSpPr>
          <p:cNvPr id="9" name="圆角矩形 8"/>
          <p:cNvSpPr/>
          <p:nvPr/>
        </p:nvSpPr>
        <p:spPr>
          <a:xfrm>
            <a:off x="6732240" y="1059582"/>
            <a:ext cx="2294255" cy="288032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>
                <a:solidFill>
                  <a:schemeClr val="bg1"/>
                </a:solidFill>
              </a:rPr>
              <a:t>开门见山，首尾呼应</a:t>
            </a:r>
          </a:p>
        </p:txBody>
      </p:sp>
      <p:sp>
        <p:nvSpPr>
          <p:cNvPr id="10" name="圆角矩形 9"/>
          <p:cNvSpPr/>
          <p:nvPr/>
        </p:nvSpPr>
        <p:spPr>
          <a:xfrm>
            <a:off x="6732240" y="2918198"/>
            <a:ext cx="2294255" cy="263106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>
                <a:solidFill>
                  <a:schemeClr val="bg1"/>
                </a:solidFill>
              </a:rPr>
              <a:t>场面描写，烘托主题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ca476fcc-4010-4a2e-9606-9dc80175ebf1}"/>
  <p:tag name="TABLE_RECT" val="142.625*181.992*434.75*174.95"/>
  <p:tag name="TABLE_EMPHASIZE_COLOR" val="9684449"/>
  <p:tag name="TABLE_ONEKEY_SKIN_IDX" val="0"/>
  <p:tag name="TABLE_SKINIDX" val="0"/>
  <p:tag name="TABLE_COLORIDX" val="k"/>
  <p:tag name="TABLE_COLOR_RGB" val="0x000000*0xFFFFFF*0x44546A*0xE6E5E5*0x93C5E1*0xACA7DD*0x65B5BD*0x85B8D7*0xB8A2CE*0x66A5BC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ca476fcc-4010-4a2e-9606-9dc80175ebf1}"/>
  <p:tag name="TABLE_RECT" val="142.625*181.992*434.75*174.95"/>
  <p:tag name="TABLE_EMPHASIZE_COLOR" val="9684449"/>
  <p:tag name="TABLE_ONEKEY_SKIN_IDX" val="0"/>
  <p:tag name="TABLE_SKINIDX" val="0"/>
  <p:tag name="TABLE_COLORIDX" val="k"/>
  <p:tag name="TABLE_COLOR_RGB" val="0x000000*0xFFFFFF*0x44546A*0xE6E5E5*0x93C5E1*0xACA7DD*0x65B5BD*0x85B8D7*0xB8A2CE*0x66A5BC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ca476fcc-4010-4a2e-9606-9dc80175ebf1}"/>
  <p:tag name="TABLE_RECT" val="142.625*181.992*434.75*174.95"/>
  <p:tag name="TABLE_EMPHASIZE_COLOR" val="9684449"/>
  <p:tag name="TABLE_ONEKEY_SKIN_IDX" val="0"/>
  <p:tag name="TABLE_SKINIDX" val="0"/>
  <p:tag name="TABLE_COLORIDX" val="k"/>
  <p:tag name="TABLE_COLOR_RGB" val="0x000000*0xFFFFFF*0x44546A*0xE6E5E5*0x93C5E1*0xACA7DD*0x65B5BD*0x85B8D7*0xB8A2CE*0x66A5BC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</TotalTime>
  <Words>5652</Words>
  <Application>Microsoft Office PowerPoint</Application>
  <PresentationFormat>全屏显示(16:9)</PresentationFormat>
  <Paragraphs>216</Paragraphs>
  <Slides>27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27</vt:i4>
      </vt:variant>
    </vt:vector>
  </HeadingPairs>
  <TitlesOfParts>
    <vt:vector size="37" baseType="lpstr">
      <vt:lpstr>等线</vt:lpstr>
      <vt:lpstr>黑体</vt:lpstr>
      <vt:lpstr>华文楷体</vt:lpstr>
      <vt:lpstr>楷体</vt:lpstr>
      <vt:lpstr>宋体</vt:lpstr>
      <vt:lpstr>微软雅黑</vt:lpstr>
      <vt:lpstr>Arial</vt:lpstr>
      <vt:lpstr>Calibri</vt:lpstr>
      <vt:lpstr>1_Office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状元成才路</dc:title>
  <dc:subject>状元成才路</dc:subject>
  <dc:creator>状元成才路</dc:creator>
  <cp:keywords>状元成才路</cp:keywords>
  <dc:description>声  明_x000d__x000d__x000d__x000d__x000d_
_x000d__x000d__x000d__x000d__x000d_
 本文件仅用于个人学习、研究或欣赏，以及其他非商业性或非盈利性用途，但同时应遵守著作权法及其他相关法律的规定，不得侵犯本司及相关权利人的合法权利。_x000d__x000d__x000d__x000d__x000d_
 除此以外，将本文件任何内容用于其他用途时，应获得授权，如发现未经授权用于商业或盈利用途将追加侵权者的法律责任。_x000d__x000d__x000d__x000d__x000d_
_x000d__x000d__x000d__x000d__x000d_
武汉天成贵龙文化传播有限公司</dc:description>
  <cp:lastModifiedBy>Administrator</cp:lastModifiedBy>
  <cp:revision>505</cp:revision>
  <dcterms:created xsi:type="dcterms:W3CDTF">2016-10-29T08:56:00Z</dcterms:created>
  <dcterms:modified xsi:type="dcterms:W3CDTF">2024-09-19T06:16:21Z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来源">
    <vt:lpwstr>状元成才路系列</vt:lpwstr>
  </property>
  <property fmtid="{D5CDD505-2E9C-101B-9397-08002B2CF9AE}" pid="3" name="KSOProductBuildVer">
    <vt:lpwstr>2052-11.1.0.10228</vt:lpwstr>
  </property>
</Properties>
</file>