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40"/>
  </p:notesMasterIdLst>
  <p:handoutMasterIdLst>
    <p:handoutMasterId r:id="rId41"/>
  </p:handoutMasterIdLst>
  <p:sldIdLst>
    <p:sldId id="558" r:id="rId3"/>
    <p:sldId id="520" r:id="rId4"/>
    <p:sldId id="560" r:id="rId5"/>
    <p:sldId id="561" r:id="rId6"/>
    <p:sldId id="559" r:id="rId7"/>
    <p:sldId id="557" r:id="rId8"/>
    <p:sldId id="562" r:id="rId9"/>
    <p:sldId id="563" r:id="rId10"/>
    <p:sldId id="459" r:id="rId11"/>
    <p:sldId id="565" r:id="rId12"/>
    <p:sldId id="566" r:id="rId13"/>
    <p:sldId id="568" r:id="rId14"/>
    <p:sldId id="569" r:id="rId15"/>
    <p:sldId id="570" r:id="rId16"/>
    <p:sldId id="564" r:id="rId17"/>
    <p:sldId id="591" r:id="rId18"/>
    <p:sldId id="592" r:id="rId19"/>
    <p:sldId id="654" r:id="rId20"/>
    <p:sldId id="611" r:id="rId21"/>
    <p:sldId id="571" r:id="rId22"/>
    <p:sldId id="573" r:id="rId23"/>
    <p:sldId id="574" r:id="rId24"/>
    <p:sldId id="576" r:id="rId25"/>
    <p:sldId id="575" r:id="rId26"/>
    <p:sldId id="578" r:id="rId27"/>
    <p:sldId id="579" r:id="rId28"/>
    <p:sldId id="580" r:id="rId29"/>
    <p:sldId id="581" r:id="rId30"/>
    <p:sldId id="582" r:id="rId31"/>
    <p:sldId id="529" r:id="rId32"/>
    <p:sldId id="583" r:id="rId33"/>
    <p:sldId id="596" r:id="rId34"/>
    <p:sldId id="598" r:id="rId35"/>
    <p:sldId id="585" r:id="rId36"/>
    <p:sldId id="587" r:id="rId37"/>
    <p:sldId id="655" r:id="rId38"/>
    <p:sldId id="656" r:id="rId39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4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C8"/>
    <a:srgbClr val="FF867D"/>
    <a:srgbClr val="0C5B9D"/>
    <a:srgbClr val="FBDFDE"/>
    <a:srgbClr val="0000FF"/>
    <a:srgbClr val="FFFEFC"/>
    <a:srgbClr val="A8D489"/>
    <a:srgbClr val="F7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1" autoAdjust="0"/>
    <p:restoredTop sz="96256"/>
  </p:normalViewPr>
  <p:slideViewPr>
    <p:cSldViewPr showGuides="1">
      <p:cViewPr varScale="1">
        <p:scale>
          <a:sx n="89" d="100"/>
          <a:sy n="89" d="100"/>
        </p:scale>
        <p:origin x="90" y="864"/>
      </p:cViewPr>
      <p:guideLst>
        <p:guide orient="horz" pos="1624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6C518F-79EE-4E71-9765-0E31458A313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EDBA59-E05F-4F26-B8A7-D8F4D7B1343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56B884-428F-4240-8A40-E2E82904592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C04DA7-0D8D-4887-8068-38DAD76CB31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4340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14341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4340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14341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4340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14341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-2000253"/>
            <a:ext cx="5143501" cy="9144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3" cstate="email"/>
          <a:srcRect l="8705" t="10001" r="7962" b="9999"/>
          <a:stretch>
            <a:fillRect/>
          </a:stretch>
        </p:blipFill>
        <p:spPr>
          <a:xfrm>
            <a:off x="969255" y="627533"/>
            <a:ext cx="7200800" cy="3888433"/>
          </a:xfrm>
          <a:prstGeom prst="rect">
            <a:avLst/>
          </a:prstGeom>
        </p:spPr>
      </p:pic>
      <p:sp>
        <p:nvSpPr>
          <p:cNvPr id="24" name="文本框 23"/>
          <p:cNvSpPr txBox="1"/>
          <p:nvPr userDrawn="1"/>
        </p:nvSpPr>
        <p:spPr>
          <a:xfrm rot="19524300">
            <a:off x="3661141" y="2340915"/>
            <a:ext cx="1817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solidFill>
                  <a:schemeClr val="bg1">
                    <a:lumMod val="65000"/>
                    <a:alpha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0"/>
            <a:ext cx="3933419" cy="335342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205892" y="1275988"/>
            <a:ext cx="3933419" cy="386487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email"/>
          <a:srcRect b="-1567"/>
          <a:stretch>
            <a:fillRect/>
          </a:stretch>
        </p:blipFill>
        <p:spPr>
          <a:xfrm>
            <a:off x="0" y="3793693"/>
            <a:ext cx="4455414" cy="13498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933418" y="0"/>
            <a:ext cx="5205892" cy="156071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6204" y="-4"/>
            <a:ext cx="82485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-2000253"/>
            <a:ext cx="5143501" cy="9144000"/>
          </a:xfrm>
          <a:prstGeom prst="rect">
            <a:avLst/>
          </a:prstGeom>
        </p:spPr>
      </p:pic>
      <p:sp>
        <p:nvSpPr>
          <p:cNvPr id="16" name="任意多边形: 形状 88"/>
          <p:cNvSpPr/>
          <p:nvPr userDrawn="1"/>
        </p:nvSpPr>
        <p:spPr>
          <a:xfrm>
            <a:off x="251520" y="193795"/>
            <a:ext cx="8640960" cy="4755904"/>
          </a:xfrm>
          <a:custGeom>
            <a:avLst/>
            <a:gdLst>
              <a:gd name="connsiteX0" fmla="*/ 9472167 w 10264289"/>
              <a:gd name="connsiteY0" fmla="*/ 277898 h 5424555"/>
              <a:gd name="connsiteX1" fmla="*/ 9472167 w 10264289"/>
              <a:gd name="connsiteY1" fmla="*/ 495234 h 5424555"/>
              <a:gd name="connsiteX2" fmla="*/ 9689503 w 10264289"/>
              <a:gd name="connsiteY2" fmla="*/ 495234 h 5424555"/>
              <a:gd name="connsiteX3" fmla="*/ 9689503 w 10264289"/>
              <a:gd name="connsiteY3" fmla="*/ 277898 h 5424555"/>
              <a:gd name="connsiteX4" fmla="*/ 9009603 w 10264289"/>
              <a:gd name="connsiteY4" fmla="*/ 277898 h 5424555"/>
              <a:gd name="connsiteX5" fmla="*/ 9009603 w 10264289"/>
              <a:gd name="connsiteY5" fmla="*/ 495234 h 5424555"/>
              <a:gd name="connsiteX6" fmla="*/ 9226939 w 10264289"/>
              <a:gd name="connsiteY6" fmla="*/ 495234 h 5424555"/>
              <a:gd name="connsiteX7" fmla="*/ 9226939 w 10264289"/>
              <a:gd name="connsiteY7" fmla="*/ 277898 h 5424555"/>
              <a:gd name="connsiteX8" fmla="*/ 8547039 w 10264289"/>
              <a:gd name="connsiteY8" fmla="*/ 277898 h 5424555"/>
              <a:gd name="connsiteX9" fmla="*/ 8547039 w 10264289"/>
              <a:gd name="connsiteY9" fmla="*/ 495234 h 5424555"/>
              <a:gd name="connsiteX10" fmla="*/ 8764375 w 10264289"/>
              <a:gd name="connsiteY10" fmla="*/ 495234 h 5424555"/>
              <a:gd name="connsiteX11" fmla="*/ 8764375 w 10264289"/>
              <a:gd name="connsiteY11" fmla="*/ 277898 h 5424555"/>
              <a:gd name="connsiteX12" fmla="*/ 8084475 w 10264289"/>
              <a:gd name="connsiteY12" fmla="*/ 277898 h 5424555"/>
              <a:gd name="connsiteX13" fmla="*/ 8084475 w 10264289"/>
              <a:gd name="connsiteY13" fmla="*/ 495234 h 5424555"/>
              <a:gd name="connsiteX14" fmla="*/ 8301811 w 10264289"/>
              <a:gd name="connsiteY14" fmla="*/ 495234 h 5424555"/>
              <a:gd name="connsiteX15" fmla="*/ 8301811 w 10264289"/>
              <a:gd name="connsiteY15" fmla="*/ 277898 h 5424555"/>
              <a:gd name="connsiteX16" fmla="*/ 7621911 w 10264289"/>
              <a:gd name="connsiteY16" fmla="*/ 277898 h 5424555"/>
              <a:gd name="connsiteX17" fmla="*/ 7621911 w 10264289"/>
              <a:gd name="connsiteY17" fmla="*/ 495234 h 5424555"/>
              <a:gd name="connsiteX18" fmla="*/ 7839247 w 10264289"/>
              <a:gd name="connsiteY18" fmla="*/ 495234 h 5424555"/>
              <a:gd name="connsiteX19" fmla="*/ 7839247 w 10264289"/>
              <a:gd name="connsiteY19" fmla="*/ 277898 h 5424555"/>
              <a:gd name="connsiteX20" fmla="*/ 7159347 w 10264289"/>
              <a:gd name="connsiteY20" fmla="*/ 277898 h 5424555"/>
              <a:gd name="connsiteX21" fmla="*/ 7159347 w 10264289"/>
              <a:gd name="connsiteY21" fmla="*/ 495234 h 5424555"/>
              <a:gd name="connsiteX22" fmla="*/ 7376683 w 10264289"/>
              <a:gd name="connsiteY22" fmla="*/ 495234 h 5424555"/>
              <a:gd name="connsiteX23" fmla="*/ 7376683 w 10264289"/>
              <a:gd name="connsiteY23" fmla="*/ 277898 h 5424555"/>
              <a:gd name="connsiteX24" fmla="*/ 6696783 w 10264289"/>
              <a:gd name="connsiteY24" fmla="*/ 277898 h 5424555"/>
              <a:gd name="connsiteX25" fmla="*/ 6696783 w 10264289"/>
              <a:gd name="connsiteY25" fmla="*/ 495234 h 5424555"/>
              <a:gd name="connsiteX26" fmla="*/ 6914119 w 10264289"/>
              <a:gd name="connsiteY26" fmla="*/ 495234 h 5424555"/>
              <a:gd name="connsiteX27" fmla="*/ 6914119 w 10264289"/>
              <a:gd name="connsiteY27" fmla="*/ 277898 h 5424555"/>
              <a:gd name="connsiteX28" fmla="*/ 6234219 w 10264289"/>
              <a:gd name="connsiteY28" fmla="*/ 277898 h 5424555"/>
              <a:gd name="connsiteX29" fmla="*/ 6234219 w 10264289"/>
              <a:gd name="connsiteY29" fmla="*/ 495234 h 5424555"/>
              <a:gd name="connsiteX30" fmla="*/ 6451555 w 10264289"/>
              <a:gd name="connsiteY30" fmla="*/ 495234 h 5424555"/>
              <a:gd name="connsiteX31" fmla="*/ 6451555 w 10264289"/>
              <a:gd name="connsiteY31" fmla="*/ 277898 h 5424555"/>
              <a:gd name="connsiteX32" fmla="*/ 5771655 w 10264289"/>
              <a:gd name="connsiteY32" fmla="*/ 277898 h 5424555"/>
              <a:gd name="connsiteX33" fmla="*/ 5771655 w 10264289"/>
              <a:gd name="connsiteY33" fmla="*/ 495234 h 5424555"/>
              <a:gd name="connsiteX34" fmla="*/ 5988991 w 10264289"/>
              <a:gd name="connsiteY34" fmla="*/ 495234 h 5424555"/>
              <a:gd name="connsiteX35" fmla="*/ 5988991 w 10264289"/>
              <a:gd name="connsiteY35" fmla="*/ 277898 h 5424555"/>
              <a:gd name="connsiteX36" fmla="*/ 5309091 w 10264289"/>
              <a:gd name="connsiteY36" fmla="*/ 277898 h 5424555"/>
              <a:gd name="connsiteX37" fmla="*/ 5309091 w 10264289"/>
              <a:gd name="connsiteY37" fmla="*/ 495234 h 5424555"/>
              <a:gd name="connsiteX38" fmla="*/ 5526427 w 10264289"/>
              <a:gd name="connsiteY38" fmla="*/ 495234 h 5424555"/>
              <a:gd name="connsiteX39" fmla="*/ 5526427 w 10264289"/>
              <a:gd name="connsiteY39" fmla="*/ 277898 h 5424555"/>
              <a:gd name="connsiteX40" fmla="*/ 4846527 w 10264289"/>
              <a:gd name="connsiteY40" fmla="*/ 277898 h 5424555"/>
              <a:gd name="connsiteX41" fmla="*/ 4846527 w 10264289"/>
              <a:gd name="connsiteY41" fmla="*/ 495234 h 5424555"/>
              <a:gd name="connsiteX42" fmla="*/ 5063863 w 10264289"/>
              <a:gd name="connsiteY42" fmla="*/ 495234 h 5424555"/>
              <a:gd name="connsiteX43" fmla="*/ 5063863 w 10264289"/>
              <a:gd name="connsiteY43" fmla="*/ 277898 h 5424555"/>
              <a:gd name="connsiteX44" fmla="*/ 4383963 w 10264289"/>
              <a:gd name="connsiteY44" fmla="*/ 277898 h 5424555"/>
              <a:gd name="connsiteX45" fmla="*/ 4383963 w 10264289"/>
              <a:gd name="connsiteY45" fmla="*/ 495234 h 5424555"/>
              <a:gd name="connsiteX46" fmla="*/ 4601299 w 10264289"/>
              <a:gd name="connsiteY46" fmla="*/ 495234 h 5424555"/>
              <a:gd name="connsiteX47" fmla="*/ 4601299 w 10264289"/>
              <a:gd name="connsiteY47" fmla="*/ 277898 h 5424555"/>
              <a:gd name="connsiteX48" fmla="*/ 3921399 w 10264289"/>
              <a:gd name="connsiteY48" fmla="*/ 277898 h 5424555"/>
              <a:gd name="connsiteX49" fmla="*/ 3921399 w 10264289"/>
              <a:gd name="connsiteY49" fmla="*/ 495234 h 5424555"/>
              <a:gd name="connsiteX50" fmla="*/ 4138735 w 10264289"/>
              <a:gd name="connsiteY50" fmla="*/ 495234 h 5424555"/>
              <a:gd name="connsiteX51" fmla="*/ 4138735 w 10264289"/>
              <a:gd name="connsiteY51" fmla="*/ 277898 h 5424555"/>
              <a:gd name="connsiteX52" fmla="*/ 3458835 w 10264289"/>
              <a:gd name="connsiteY52" fmla="*/ 277898 h 5424555"/>
              <a:gd name="connsiteX53" fmla="*/ 3458835 w 10264289"/>
              <a:gd name="connsiteY53" fmla="*/ 495234 h 5424555"/>
              <a:gd name="connsiteX54" fmla="*/ 3676171 w 10264289"/>
              <a:gd name="connsiteY54" fmla="*/ 495234 h 5424555"/>
              <a:gd name="connsiteX55" fmla="*/ 3676171 w 10264289"/>
              <a:gd name="connsiteY55" fmla="*/ 277898 h 5424555"/>
              <a:gd name="connsiteX56" fmla="*/ 2996275 w 10264289"/>
              <a:gd name="connsiteY56" fmla="*/ 277898 h 5424555"/>
              <a:gd name="connsiteX57" fmla="*/ 2996275 w 10264289"/>
              <a:gd name="connsiteY57" fmla="*/ 495234 h 5424555"/>
              <a:gd name="connsiteX58" fmla="*/ 3213611 w 10264289"/>
              <a:gd name="connsiteY58" fmla="*/ 495234 h 5424555"/>
              <a:gd name="connsiteX59" fmla="*/ 3213611 w 10264289"/>
              <a:gd name="connsiteY59" fmla="*/ 277898 h 5424555"/>
              <a:gd name="connsiteX60" fmla="*/ 2533708 w 10264289"/>
              <a:gd name="connsiteY60" fmla="*/ 277898 h 5424555"/>
              <a:gd name="connsiteX61" fmla="*/ 2533708 w 10264289"/>
              <a:gd name="connsiteY61" fmla="*/ 495234 h 5424555"/>
              <a:gd name="connsiteX62" fmla="*/ 2751045 w 10264289"/>
              <a:gd name="connsiteY62" fmla="*/ 495234 h 5424555"/>
              <a:gd name="connsiteX63" fmla="*/ 2751045 w 10264289"/>
              <a:gd name="connsiteY63" fmla="*/ 277898 h 5424555"/>
              <a:gd name="connsiteX64" fmla="*/ 2071146 w 10264289"/>
              <a:gd name="connsiteY64" fmla="*/ 277898 h 5424555"/>
              <a:gd name="connsiteX65" fmla="*/ 2071146 w 10264289"/>
              <a:gd name="connsiteY65" fmla="*/ 495234 h 5424555"/>
              <a:gd name="connsiteX66" fmla="*/ 2288483 w 10264289"/>
              <a:gd name="connsiteY66" fmla="*/ 495234 h 5424555"/>
              <a:gd name="connsiteX67" fmla="*/ 2288483 w 10264289"/>
              <a:gd name="connsiteY67" fmla="*/ 277898 h 5424555"/>
              <a:gd name="connsiteX68" fmla="*/ 1608580 w 10264289"/>
              <a:gd name="connsiteY68" fmla="*/ 277898 h 5424555"/>
              <a:gd name="connsiteX69" fmla="*/ 1608580 w 10264289"/>
              <a:gd name="connsiteY69" fmla="*/ 495234 h 5424555"/>
              <a:gd name="connsiteX70" fmla="*/ 1825916 w 10264289"/>
              <a:gd name="connsiteY70" fmla="*/ 495234 h 5424555"/>
              <a:gd name="connsiteX71" fmla="*/ 1825916 w 10264289"/>
              <a:gd name="connsiteY71" fmla="*/ 277898 h 5424555"/>
              <a:gd name="connsiteX72" fmla="*/ 1146018 w 10264289"/>
              <a:gd name="connsiteY72" fmla="*/ 277898 h 5424555"/>
              <a:gd name="connsiteX73" fmla="*/ 1146018 w 10264289"/>
              <a:gd name="connsiteY73" fmla="*/ 495234 h 5424555"/>
              <a:gd name="connsiteX74" fmla="*/ 1363354 w 10264289"/>
              <a:gd name="connsiteY74" fmla="*/ 495234 h 5424555"/>
              <a:gd name="connsiteX75" fmla="*/ 1363354 w 10264289"/>
              <a:gd name="connsiteY75" fmla="*/ 277898 h 5424555"/>
              <a:gd name="connsiteX76" fmla="*/ 220890 w 10264289"/>
              <a:gd name="connsiteY76" fmla="*/ 277898 h 5424555"/>
              <a:gd name="connsiteX77" fmla="*/ 220890 w 10264289"/>
              <a:gd name="connsiteY77" fmla="*/ 495234 h 5424555"/>
              <a:gd name="connsiteX78" fmla="*/ 438226 w 10264289"/>
              <a:gd name="connsiteY78" fmla="*/ 495234 h 5424555"/>
              <a:gd name="connsiteX79" fmla="*/ 438226 w 10264289"/>
              <a:gd name="connsiteY79" fmla="*/ 277898 h 5424555"/>
              <a:gd name="connsiteX80" fmla="*/ 563462 w 10264289"/>
              <a:gd name="connsiteY80" fmla="*/ 26 h 5424555"/>
              <a:gd name="connsiteX81" fmla="*/ 737062 w 10264289"/>
              <a:gd name="connsiteY81" fmla="*/ 32727 h 5424555"/>
              <a:gd name="connsiteX82" fmla="*/ 827720 w 10264289"/>
              <a:gd name="connsiteY82" fmla="*/ 99238 h 5424555"/>
              <a:gd name="connsiteX83" fmla="*/ 918382 w 10264289"/>
              <a:gd name="connsiteY83" fmla="*/ 143940 h 5424555"/>
              <a:gd name="connsiteX84" fmla="*/ 1014075 w 10264289"/>
              <a:gd name="connsiteY84" fmla="*/ 152426 h 5424555"/>
              <a:gd name="connsiteX85" fmla="*/ 1014075 w 10264289"/>
              <a:gd name="connsiteY85" fmla="*/ 153782 h 5424555"/>
              <a:gd name="connsiteX86" fmla="*/ 10264289 w 10264289"/>
              <a:gd name="connsiteY86" fmla="*/ 153782 h 5424555"/>
              <a:gd name="connsiteX87" fmla="*/ 10264289 w 10264289"/>
              <a:gd name="connsiteY87" fmla="*/ 258675 h 5424555"/>
              <a:gd name="connsiteX88" fmla="*/ 10218787 w 10264289"/>
              <a:gd name="connsiteY88" fmla="*/ 262363 h 5424555"/>
              <a:gd name="connsiteX89" fmla="*/ 10159908 w 10264289"/>
              <a:gd name="connsiteY89" fmla="*/ 301827 h 5424555"/>
              <a:gd name="connsiteX90" fmla="*/ 10152067 w 10264289"/>
              <a:gd name="connsiteY90" fmla="*/ 308341 h 5424555"/>
              <a:gd name="connsiteX91" fmla="*/ 10152067 w 10264289"/>
              <a:gd name="connsiteY91" fmla="*/ 277898 h 5424555"/>
              <a:gd name="connsiteX92" fmla="*/ 9934731 w 10264289"/>
              <a:gd name="connsiteY92" fmla="*/ 277898 h 5424555"/>
              <a:gd name="connsiteX93" fmla="*/ 9934731 w 10264289"/>
              <a:gd name="connsiteY93" fmla="*/ 495234 h 5424555"/>
              <a:gd name="connsiteX94" fmla="*/ 10152067 w 10264289"/>
              <a:gd name="connsiteY94" fmla="*/ 495234 h 5424555"/>
              <a:gd name="connsiteX95" fmla="*/ 10152067 w 10264289"/>
              <a:gd name="connsiteY95" fmla="*/ 452375 h 5424555"/>
              <a:gd name="connsiteX96" fmla="*/ 10264289 w 10264289"/>
              <a:gd name="connsiteY96" fmla="*/ 452375 h 5424555"/>
              <a:gd name="connsiteX97" fmla="*/ 10264289 w 10264289"/>
              <a:gd name="connsiteY97" fmla="*/ 619351 h 5424555"/>
              <a:gd name="connsiteX98" fmla="*/ 10264289 w 10264289"/>
              <a:gd name="connsiteY98" fmla="*/ 5424555 h 5424555"/>
              <a:gd name="connsiteX99" fmla="*/ 0 w 10264289"/>
              <a:gd name="connsiteY99" fmla="*/ 5424555 h 5424555"/>
              <a:gd name="connsiteX100" fmla="*/ 0 w 10264289"/>
              <a:gd name="connsiteY100" fmla="*/ 619351 h 5424555"/>
              <a:gd name="connsiteX101" fmla="*/ 0 w 10264289"/>
              <a:gd name="connsiteY101" fmla="*/ 153782 h 5424555"/>
              <a:gd name="connsiteX102" fmla="*/ 443353 w 10264289"/>
              <a:gd name="connsiteY102" fmla="*/ 153782 h 5424555"/>
              <a:gd name="connsiteX103" fmla="*/ 498415 w 10264289"/>
              <a:gd name="connsiteY103" fmla="*/ 217736 h 5424555"/>
              <a:gd name="connsiteX104" fmla="*/ 594681 w 10264289"/>
              <a:gd name="connsiteY104" fmla="*/ 243759 h 5424555"/>
              <a:gd name="connsiteX105" fmla="*/ 679394 w 10264289"/>
              <a:gd name="connsiteY105" fmla="*/ 315320 h 5424555"/>
              <a:gd name="connsiteX106" fmla="*/ 683452 w 10264289"/>
              <a:gd name="connsiteY106" fmla="*/ 314932 h 5424555"/>
              <a:gd name="connsiteX107" fmla="*/ 683452 w 10264289"/>
              <a:gd name="connsiteY107" fmla="*/ 495234 h 5424555"/>
              <a:gd name="connsiteX108" fmla="*/ 900788 w 10264289"/>
              <a:gd name="connsiteY108" fmla="*/ 495234 h 5424555"/>
              <a:gd name="connsiteX109" fmla="*/ 900788 w 10264289"/>
              <a:gd name="connsiteY109" fmla="*/ 277898 h 5424555"/>
              <a:gd name="connsiteX110" fmla="*/ 898670 w 10264289"/>
              <a:gd name="connsiteY110" fmla="*/ 277898 h 5424555"/>
              <a:gd name="connsiteX111" fmla="*/ 945222 w 10264289"/>
              <a:gd name="connsiteY111" fmla="*/ 223026 h 5424555"/>
              <a:gd name="connsiteX112" fmla="*/ 898435 w 10264289"/>
              <a:gd name="connsiteY112" fmla="*/ 204260 h 5424555"/>
              <a:gd name="connsiteX113" fmla="*/ 782795 w 10264289"/>
              <a:gd name="connsiteY113" fmla="*/ 165298 h 5424555"/>
              <a:gd name="connsiteX114" fmla="*/ 638627 w 10264289"/>
              <a:gd name="connsiteY114" fmla="*/ 100345 h 542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0264289" h="5424555">
                <a:moveTo>
                  <a:pt x="9472167" y="277898"/>
                </a:moveTo>
                <a:lnTo>
                  <a:pt x="9472167" y="495234"/>
                </a:lnTo>
                <a:lnTo>
                  <a:pt x="9689503" y="495234"/>
                </a:lnTo>
                <a:lnTo>
                  <a:pt x="9689503" y="277898"/>
                </a:lnTo>
                <a:close/>
                <a:moveTo>
                  <a:pt x="9009603" y="277898"/>
                </a:moveTo>
                <a:lnTo>
                  <a:pt x="9009603" y="495234"/>
                </a:lnTo>
                <a:lnTo>
                  <a:pt x="9226939" y="495234"/>
                </a:lnTo>
                <a:lnTo>
                  <a:pt x="9226939" y="277898"/>
                </a:lnTo>
                <a:close/>
                <a:moveTo>
                  <a:pt x="8547039" y="277898"/>
                </a:moveTo>
                <a:lnTo>
                  <a:pt x="8547039" y="495234"/>
                </a:lnTo>
                <a:lnTo>
                  <a:pt x="8764375" y="495234"/>
                </a:lnTo>
                <a:lnTo>
                  <a:pt x="8764375" y="277898"/>
                </a:lnTo>
                <a:close/>
                <a:moveTo>
                  <a:pt x="8084475" y="277898"/>
                </a:moveTo>
                <a:lnTo>
                  <a:pt x="8084475" y="495234"/>
                </a:lnTo>
                <a:lnTo>
                  <a:pt x="8301811" y="495234"/>
                </a:lnTo>
                <a:lnTo>
                  <a:pt x="8301811" y="277898"/>
                </a:lnTo>
                <a:close/>
                <a:moveTo>
                  <a:pt x="7621911" y="277898"/>
                </a:moveTo>
                <a:lnTo>
                  <a:pt x="7621911" y="495234"/>
                </a:lnTo>
                <a:lnTo>
                  <a:pt x="7839247" y="495234"/>
                </a:lnTo>
                <a:lnTo>
                  <a:pt x="7839247" y="277898"/>
                </a:lnTo>
                <a:close/>
                <a:moveTo>
                  <a:pt x="7159347" y="277898"/>
                </a:moveTo>
                <a:lnTo>
                  <a:pt x="7159347" y="495234"/>
                </a:lnTo>
                <a:lnTo>
                  <a:pt x="7376683" y="495234"/>
                </a:lnTo>
                <a:lnTo>
                  <a:pt x="7376683" y="277898"/>
                </a:lnTo>
                <a:close/>
                <a:moveTo>
                  <a:pt x="6696783" y="277898"/>
                </a:moveTo>
                <a:lnTo>
                  <a:pt x="6696783" y="495234"/>
                </a:lnTo>
                <a:lnTo>
                  <a:pt x="6914119" y="495234"/>
                </a:lnTo>
                <a:lnTo>
                  <a:pt x="6914119" y="277898"/>
                </a:lnTo>
                <a:close/>
                <a:moveTo>
                  <a:pt x="6234219" y="277898"/>
                </a:moveTo>
                <a:lnTo>
                  <a:pt x="6234219" y="495234"/>
                </a:lnTo>
                <a:lnTo>
                  <a:pt x="6451555" y="495234"/>
                </a:lnTo>
                <a:lnTo>
                  <a:pt x="6451555" y="277898"/>
                </a:lnTo>
                <a:close/>
                <a:moveTo>
                  <a:pt x="5771655" y="277898"/>
                </a:moveTo>
                <a:lnTo>
                  <a:pt x="5771655" y="495234"/>
                </a:lnTo>
                <a:lnTo>
                  <a:pt x="5988991" y="495234"/>
                </a:lnTo>
                <a:lnTo>
                  <a:pt x="5988991" y="277898"/>
                </a:lnTo>
                <a:close/>
                <a:moveTo>
                  <a:pt x="5309091" y="277898"/>
                </a:moveTo>
                <a:lnTo>
                  <a:pt x="5309091" y="495234"/>
                </a:lnTo>
                <a:lnTo>
                  <a:pt x="5526427" y="495234"/>
                </a:lnTo>
                <a:lnTo>
                  <a:pt x="5526427" y="277898"/>
                </a:lnTo>
                <a:close/>
                <a:moveTo>
                  <a:pt x="4846527" y="277898"/>
                </a:moveTo>
                <a:lnTo>
                  <a:pt x="4846527" y="495234"/>
                </a:lnTo>
                <a:lnTo>
                  <a:pt x="5063863" y="495234"/>
                </a:lnTo>
                <a:lnTo>
                  <a:pt x="5063863" y="277898"/>
                </a:lnTo>
                <a:close/>
                <a:moveTo>
                  <a:pt x="4383963" y="277898"/>
                </a:moveTo>
                <a:lnTo>
                  <a:pt x="4383963" y="495234"/>
                </a:lnTo>
                <a:lnTo>
                  <a:pt x="4601299" y="495234"/>
                </a:lnTo>
                <a:lnTo>
                  <a:pt x="4601299" y="277898"/>
                </a:lnTo>
                <a:close/>
                <a:moveTo>
                  <a:pt x="3921399" y="277898"/>
                </a:moveTo>
                <a:lnTo>
                  <a:pt x="3921399" y="495234"/>
                </a:lnTo>
                <a:lnTo>
                  <a:pt x="4138735" y="495234"/>
                </a:lnTo>
                <a:lnTo>
                  <a:pt x="4138735" y="277898"/>
                </a:lnTo>
                <a:close/>
                <a:moveTo>
                  <a:pt x="3458835" y="277898"/>
                </a:moveTo>
                <a:lnTo>
                  <a:pt x="3458835" y="495234"/>
                </a:lnTo>
                <a:lnTo>
                  <a:pt x="3676171" y="495234"/>
                </a:lnTo>
                <a:lnTo>
                  <a:pt x="3676171" y="277898"/>
                </a:lnTo>
                <a:close/>
                <a:moveTo>
                  <a:pt x="2996275" y="277898"/>
                </a:moveTo>
                <a:lnTo>
                  <a:pt x="2996275" y="495234"/>
                </a:lnTo>
                <a:lnTo>
                  <a:pt x="3213611" y="495234"/>
                </a:lnTo>
                <a:lnTo>
                  <a:pt x="3213611" y="277898"/>
                </a:lnTo>
                <a:close/>
                <a:moveTo>
                  <a:pt x="2533708" y="277898"/>
                </a:moveTo>
                <a:lnTo>
                  <a:pt x="2533708" y="495234"/>
                </a:lnTo>
                <a:lnTo>
                  <a:pt x="2751045" y="495234"/>
                </a:lnTo>
                <a:lnTo>
                  <a:pt x="2751045" y="277898"/>
                </a:lnTo>
                <a:close/>
                <a:moveTo>
                  <a:pt x="2071146" y="277898"/>
                </a:moveTo>
                <a:lnTo>
                  <a:pt x="2071146" y="495234"/>
                </a:lnTo>
                <a:lnTo>
                  <a:pt x="2288483" y="495234"/>
                </a:lnTo>
                <a:lnTo>
                  <a:pt x="2288483" y="277898"/>
                </a:lnTo>
                <a:close/>
                <a:moveTo>
                  <a:pt x="1608580" y="277898"/>
                </a:moveTo>
                <a:lnTo>
                  <a:pt x="1608580" y="495234"/>
                </a:lnTo>
                <a:lnTo>
                  <a:pt x="1825916" y="495234"/>
                </a:lnTo>
                <a:lnTo>
                  <a:pt x="1825916" y="277898"/>
                </a:lnTo>
                <a:close/>
                <a:moveTo>
                  <a:pt x="1146018" y="277898"/>
                </a:moveTo>
                <a:lnTo>
                  <a:pt x="1146018" y="495234"/>
                </a:lnTo>
                <a:lnTo>
                  <a:pt x="1363354" y="495234"/>
                </a:lnTo>
                <a:lnTo>
                  <a:pt x="1363354" y="277898"/>
                </a:lnTo>
                <a:close/>
                <a:moveTo>
                  <a:pt x="220890" y="277898"/>
                </a:moveTo>
                <a:lnTo>
                  <a:pt x="220890" y="495234"/>
                </a:lnTo>
                <a:lnTo>
                  <a:pt x="438226" y="495234"/>
                </a:lnTo>
                <a:lnTo>
                  <a:pt x="438226" y="277898"/>
                </a:lnTo>
                <a:close/>
                <a:moveTo>
                  <a:pt x="563462" y="26"/>
                </a:moveTo>
                <a:cubicBezTo>
                  <a:pt x="612366" y="-1097"/>
                  <a:pt x="692593" y="34110"/>
                  <a:pt x="737062" y="32727"/>
                </a:cubicBezTo>
                <a:cubicBezTo>
                  <a:pt x="805933" y="41770"/>
                  <a:pt x="758849" y="90195"/>
                  <a:pt x="827720" y="99238"/>
                </a:cubicBezTo>
                <a:cubicBezTo>
                  <a:pt x="834850" y="97645"/>
                  <a:pt x="911252" y="145533"/>
                  <a:pt x="918382" y="143940"/>
                </a:cubicBezTo>
                <a:lnTo>
                  <a:pt x="1014075" y="152426"/>
                </a:lnTo>
                <a:lnTo>
                  <a:pt x="1014075" y="153782"/>
                </a:lnTo>
                <a:lnTo>
                  <a:pt x="10264289" y="153782"/>
                </a:lnTo>
                <a:lnTo>
                  <a:pt x="10264289" y="258675"/>
                </a:lnTo>
                <a:lnTo>
                  <a:pt x="10218787" y="262363"/>
                </a:lnTo>
                <a:cubicBezTo>
                  <a:pt x="10194917" y="270646"/>
                  <a:pt x="10177412" y="286236"/>
                  <a:pt x="10159908" y="301827"/>
                </a:cubicBezTo>
                <a:lnTo>
                  <a:pt x="10152067" y="308341"/>
                </a:lnTo>
                <a:lnTo>
                  <a:pt x="10152067" y="277898"/>
                </a:lnTo>
                <a:lnTo>
                  <a:pt x="9934731" y="277898"/>
                </a:lnTo>
                <a:lnTo>
                  <a:pt x="9934731" y="495234"/>
                </a:lnTo>
                <a:lnTo>
                  <a:pt x="10152067" y="495234"/>
                </a:lnTo>
                <a:lnTo>
                  <a:pt x="10152067" y="452375"/>
                </a:lnTo>
                <a:lnTo>
                  <a:pt x="10264289" y="452375"/>
                </a:lnTo>
                <a:lnTo>
                  <a:pt x="10264289" y="619351"/>
                </a:lnTo>
                <a:lnTo>
                  <a:pt x="10264289" y="5424555"/>
                </a:lnTo>
                <a:lnTo>
                  <a:pt x="0" y="5424555"/>
                </a:lnTo>
                <a:lnTo>
                  <a:pt x="0" y="619351"/>
                </a:lnTo>
                <a:lnTo>
                  <a:pt x="0" y="153782"/>
                </a:lnTo>
                <a:lnTo>
                  <a:pt x="443353" y="153782"/>
                </a:lnTo>
                <a:lnTo>
                  <a:pt x="498415" y="217736"/>
                </a:lnTo>
                <a:cubicBezTo>
                  <a:pt x="524086" y="230748"/>
                  <a:pt x="569010" y="230747"/>
                  <a:pt x="594681" y="243759"/>
                </a:cubicBezTo>
                <a:cubicBezTo>
                  <a:pt x="613933" y="289298"/>
                  <a:pt x="660141" y="269781"/>
                  <a:pt x="679394" y="315320"/>
                </a:cubicBezTo>
                <a:lnTo>
                  <a:pt x="683452" y="314932"/>
                </a:lnTo>
                <a:lnTo>
                  <a:pt x="683452" y="495234"/>
                </a:lnTo>
                <a:lnTo>
                  <a:pt x="900788" y="495234"/>
                </a:lnTo>
                <a:lnTo>
                  <a:pt x="900788" y="277898"/>
                </a:lnTo>
                <a:lnTo>
                  <a:pt x="898670" y="277898"/>
                </a:lnTo>
                <a:lnTo>
                  <a:pt x="945222" y="223026"/>
                </a:lnTo>
                <a:lnTo>
                  <a:pt x="898435" y="204260"/>
                </a:lnTo>
                <a:cubicBezTo>
                  <a:pt x="855418" y="186181"/>
                  <a:pt x="812400" y="168101"/>
                  <a:pt x="782795" y="165298"/>
                </a:cubicBezTo>
                <a:lnTo>
                  <a:pt x="638627" y="1003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623911" y="3651870"/>
            <a:ext cx="1515400" cy="14889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 cstate="email"/>
          <a:srcRect l="38351" b="16935"/>
          <a:stretch>
            <a:fillRect/>
          </a:stretch>
        </p:blipFill>
        <p:spPr>
          <a:xfrm>
            <a:off x="6516216" y="1"/>
            <a:ext cx="2623093" cy="10595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5" cstate="email"/>
          <a:srcRect b="-1567"/>
          <a:stretch>
            <a:fillRect/>
          </a:stretch>
        </p:blipFill>
        <p:spPr>
          <a:xfrm>
            <a:off x="0" y="4018882"/>
            <a:ext cx="3779912" cy="1145156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 rot="19524300">
            <a:off x="3642699" y="2340915"/>
            <a:ext cx="1858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solidFill>
                  <a:schemeClr val="bg1">
                    <a:lumMod val="65000"/>
                    <a:alpha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649" y="0"/>
            <a:ext cx="82485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-2000253"/>
            <a:ext cx="5143501" cy="9144000"/>
          </a:xfrm>
          <a:prstGeom prst="rect">
            <a:avLst/>
          </a:prstGeom>
        </p:spPr>
      </p:pic>
      <p:sp>
        <p:nvSpPr>
          <p:cNvPr id="11" name="矩形: 圆角 1"/>
          <p:cNvSpPr/>
          <p:nvPr userDrawn="1"/>
        </p:nvSpPr>
        <p:spPr>
          <a:xfrm>
            <a:off x="237948" y="195486"/>
            <a:ext cx="8668105" cy="4792791"/>
          </a:xfrm>
          <a:prstGeom prst="roundRect">
            <a:avLst>
              <a:gd name="adj" fmla="val 281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 rot="19524300">
            <a:off x="3642699" y="2340915"/>
            <a:ext cx="1858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solidFill>
                  <a:schemeClr val="bg1">
                    <a:lumMod val="65000"/>
                    <a:alpha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649" y="0"/>
            <a:ext cx="82485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/>
          <a:srcRect b="53841"/>
          <a:stretch>
            <a:fillRect/>
          </a:stretch>
        </p:blipFill>
        <p:spPr>
          <a:xfrm>
            <a:off x="-171099" y="3423756"/>
            <a:ext cx="9486198" cy="1730667"/>
          </a:xfrm>
          <a:prstGeom prst="rect">
            <a:avLst/>
          </a:prstGeom>
        </p:spPr>
      </p:pic>
      <p:sp>
        <p:nvSpPr>
          <p:cNvPr id="33" name="五边形 32"/>
          <p:cNvSpPr/>
          <p:nvPr userDrawn="1"/>
        </p:nvSpPr>
        <p:spPr>
          <a:xfrm>
            <a:off x="0" y="339502"/>
            <a:ext cx="3851920" cy="535573"/>
          </a:xfrm>
          <a:prstGeom prst="homePlate">
            <a:avLst/>
          </a:prstGeom>
          <a:solidFill>
            <a:srgbClr val="FF8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450" r="90000">
                        <a14:backgroundMark x1="19700" y1="56100" x2="29850" y2="28200"/>
                        <a14:backgroundMark x1="34625" y1="28941" x2="58398" y2="17571"/>
                        <a14:backgroundMark x1="66150" y1="21705" x2="82171" y2="41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25432" r="22674" b="23017"/>
          <a:stretch>
            <a:fillRect/>
          </a:stretch>
        </p:blipFill>
        <p:spPr>
          <a:xfrm>
            <a:off x="-2346" y="82050"/>
            <a:ext cx="829930" cy="829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-2000253"/>
            <a:ext cx="5143501" cy="9144000"/>
          </a:xfrm>
          <a:prstGeom prst="rect">
            <a:avLst/>
          </a:prstGeom>
        </p:spPr>
      </p:pic>
      <p:sp>
        <p:nvSpPr>
          <p:cNvPr id="11" name="矩形: 圆角 1"/>
          <p:cNvSpPr/>
          <p:nvPr userDrawn="1"/>
        </p:nvSpPr>
        <p:spPr>
          <a:xfrm>
            <a:off x="237948" y="195486"/>
            <a:ext cx="8668105" cy="4792791"/>
          </a:xfrm>
          <a:prstGeom prst="roundRect">
            <a:avLst>
              <a:gd name="adj" fmla="val 281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 rot="19524300">
            <a:off x="3642699" y="2340915"/>
            <a:ext cx="1858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solidFill>
                  <a:schemeClr val="bg1">
                    <a:lumMod val="65000"/>
                    <a:alpha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649" y="0"/>
            <a:ext cx="82485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/>
          <a:srcRect b="53841"/>
          <a:stretch>
            <a:fillRect/>
          </a:stretch>
        </p:blipFill>
        <p:spPr>
          <a:xfrm>
            <a:off x="-171099" y="3423756"/>
            <a:ext cx="9486198" cy="1730667"/>
          </a:xfrm>
          <a:prstGeom prst="rect">
            <a:avLst/>
          </a:prstGeom>
        </p:spPr>
      </p:pic>
      <p:sp>
        <p:nvSpPr>
          <p:cNvPr id="33" name="五边形 32"/>
          <p:cNvSpPr/>
          <p:nvPr userDrawn="1"/>
        </p:nvSpPr>
        <p:spPr>
          <a:xfrm>
            <a:off x="0" y="339502"/>
            <a:ext cx="5148064" cy="535573"/>
          </a:xfrm>
          <a:prstGeom prst="homePlate">
            <a:avLst/>
          </a:prstGeom>
          <a:solidFill>
            <a:srgbClr val="FF8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450" r="90000">
                        <a14:backgroundMark x1="19700" y1="56100" x2="29850" y2="28200"/>
                        <a14:backgroundMark x1="34625" y1="28941" x2="58398" y2="17571"/>
                        <a14:backgroundMark x1="66150" y1="21705" x2="82171" y2="41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25432" r="22674" b="23017"/>
          <a:stretch>
            <a:fillRect/>
          </a:stretch>
        </p:blipFill>
        <p:spPr>
          <a:xfrm>
            <a:off x="-2346" y="82050"/>
            <a:ext cx="829930" cy="829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-2000253"/>
            <a:ext cx="5143501" cy="9144000"/>
          </a:xfrm>
          <a:prstGeom prst="rect">
            <a:avLst/>
          </a:prstGeom>
        </p:spPr>
      </p:pic>
      <p:sp>
        <p:nvSpPr>
          <p:cNvPr id="11" name="矩形: 圆角 1"/>
          <p:cNvSpPr/>
          <p:nvPr userDrawn="1"/>
        </p:nvSpPr>
        <p:spPr>
          <a:xfrm>
            <a:off x="237948" y="195486"/>
            <a:ext cx="8668105" cy="4792791"/>
          </a:xfrm>
          <a:prstGeom prst="roundRect">
            <a:avLst>
              <a:gd name="adj" fmla="val 281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 rot="19524300">
            <a:off x="3642699" y="2340915"/>
            <a:ext cx="1858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solidFill>
                  <a:schemeClr val="bg1">
                    <a:lumMod val="65000"/>
                    <a:alpha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sp>
        <p:nvSpPr>
          <p:cNvPr id="33" name="五边形 32"/>
          <p:cNvSpPr/>
          <p:nvPr userDrawn="1"/>
        </p:nvSpPr>
        <p:spPr>
          <a:xfrm>
            <a:off x="0" y="339502"/>
            <a:ext cx="5148064" cy="535573"/>
          </a:xfrm>
          <a:prstGeom prst="homePlate">
            <a:avLst/>
          </a:prstGeom>
          <a:solidFill>
            <a:srgbClr val="FF8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450" r="90000">
                        <a14:backgroundMark x1="19700" y1="56100" x2="29850" y2="28200"/>
                        <a14:backgroundMark x1="34625" y1="28941" x2="58398" y2="17571"/>
                        <a14:backgroundMark x1="66150" y1="21705" x2="82171" y2="41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25432" r="22674" b="23017"/>
          <a:stretch>
            <a:fillRect/>
          </a:stretch>
        </p:blipFill>
        <p:spPr>
          <a:xfrm>
            <a:off x="-2346" y="82050"/>
            <a:ext cx="829930" cy="8299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063621" y="4083918"/>
            <a:ext cx="1075689" cy="10569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6" cstate="email"/>
          <a:srcRect l="38351" b="16935"/>
          <a:stretch>
            <a:fillRect/>
          </a:stretch>
        </p:blipFill>
        <p:spPr>
          <a:xfrm>
            <a:off x="6516216" y="1"/>
            <a:ext cx="2623093" cy="10595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649" y="0"/>
            <a:ext cx="82485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FB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email"/>
          <a:srcRect b="-1567"/>
          <a:stretch>
            <a:fillRect/>
          </a:stretch>
        </p:blipFill>
        <p:spPr>
          <a:xfrm flipH="1">
            <a:off x="5940152" y="4193404"/>
            <a:ext cx="3203848" cy="9706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 cstate="email"/>
          <a:srcRect l="38241"/>
          <a:stretch>
            <a:fillRect/>
          </a:stretch>
        </p:blipFill>
        <p:spPr>
          <a:xfrm flipH="1">
            <a:off x="0" y="0"/>
            <a:ext cx="2627784" cy="1275606"/>
          </a:xfrm>
          <a:prstGeom prst="rect">
            <a:avLst/>
          </a:prstGeom>
        </p:spPr>
      </p:pic>
      <p:sp>
        <p:nvSpPr>
          <p:cNvPr id="20" name="文本框 19"/>
          <p:cNvSpPr txBox="1"/>
          <p:nvPr userDrawn="1"/>
        </p:nvSpPr>
        <p:spPr>
          <a:xfrm rot="19524300">
            <a:off x="3661141" y="2340915"/>
            <a:ext cx="1817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dirty="0">
                <a:solidFill>
                  <a:schemeClr val="bg1">
                    <a:lumMod val="65000"/>
                    <a:alpha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649" y="0"/>
            <a:ext cx="82485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03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56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7937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-7937" y="0"/>
            <a:ext cx="9144000" cy="5143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pic>
        <p:nvPicPr>
          <p:cNvPr id="1029" name="图片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39" y="0"/>
            <a:ext cx="825685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05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2"/>
          <p:cNvSpPr txBox="1"/>
          <p:nvPr/>
        </p:nvSpPr>
        <p:spPr>
          <a:xfrm>
            <a:off x="1087438" y="915988"/>
            <a:ext cx="742315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统编版六年级下册</a:t>
            </a:r>
            <a:endParaRPr lang="en-US" altLang="zh-CN" sz="3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语文慕课堂</a:t>
            </a:r>
            <a:endParaRPr lang="en-US" altLang="zh-CN" sz="6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1" name="TextBox 13"/>
          <p:cNvSpPr txBox="1"/>
          <p:nvPr/>
        </p:nvSpPr>
        <p:spPr>
          <a:xfrm>
            <a:off x="3143250" y="3786188"/>
            <a:ext cx="26854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主讲：柚子老师</a:t>
            </a:r>
          </a:p>
        </p:txBody>
      </p:sp>
      <p:sp>
        <p:nvSpPr>
          <p:cNvPr id="2052" name="TextBox 1"/>
          <p:cNvSpPr txBox="1"/>
          <p:nvPr/>
        </p:nvSpPr>
        <p:spPr>
          <a:xfrm>
            <a:off x="107950" y="123825"/>
            <a:ext cx="28908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慕课堂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235" y="1764030"/>
            <a:ext cx="5750560" cy="2948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545580" y="2009140"/>
            <a:ext cx="2323465" cy="36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积极、幸福、美好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45580" y="3908425"/>
            <a:ext cx="2323465" cy="368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消极、伤心、难受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67740" y="1024890"/>
            <a:ext cx="7401560" cy="46037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/>
            </a:lvl1pPr>
          </a:lstStyle>
          <a:p>
            <a:r>
              <a:rPr lang="en-US" altLang="zh-CN">
                <a:sym typeface="+mn-ea"/>
              </a:rPr>
              <a:t>         </a:t>
            </a:r>
            <a:r>
              <a:rPr b="1" dirty="0">
                <a:latin typeface="+mn-ea"/>
                <a:ea typeface="+mn-ea"/>
                <a:sym typeface="+mn-ea"/>
              </a:rPr>
              <a:t>仔细观察这上下两组词语，你有什么发现？</a:t>
            </a:r>
            <a:endParaRPr lang="zh-CN" b="1">
              <a:latin typeface="+mn-ea"/>
              <a:ea typeface="+mn-ea"/>
              <a:sym typeface="+mn-ea"/>
            </a:endParaRPr>
          </a:p>
        </p:txBody>
      </p:sp>
      <p:sp>
        <p:nvSpPr>
          <p:cNvPr id="7" name="文本框 11"/>
          <p:cNvSpPr txBox="1">
            <a:spLocks noChangeArrowheads="1"/>
          </p:cNvSpPr>
          <p:nvPr/>
        </p:nvSpPr>
        <p:spPr bwMode="auto">
          <a:xfrm>
            <a:off x="931781" y="269240"/>
            <a:ext cx="4377690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850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词组分类 叙述体验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0955" y="2139950"/>
            <a:ext cx="6562725" cy="2825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32460" y="976630"/>
            <a:ext cx="8042910" cy="82994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/>
            </a:lvl1pPr>
          </a:lstStyle>
          <a:p>
            <a:r>
              <a:rPr lang="en-US" b="1">
                <a:latin typeface="+mn-ea"/>
                <a:ea typeface="+mn-ea"/>
                <a:sym typeface="+mn-ea"/>
              </a:rPr>
              <a:t>         </a:t>
            </a:r>
            <a:r>
              <a:rPr b="1">
                <a:latin typeface="+mn-ea"/>
                <a:ea typeface="+mn-ea"/>
                <a:sym typeface="+mn-ea"/>
              </a:rPr>
              <a:t>一个词语</a:t>
            </a:r>
            <a:r>
              <a:rPr b="1" dirty="0">
                <a:latin typeface="+mn-ea"/>
                <a:ea typeface="+mn-ea"/>
                <a:sym typeface="+mn-ea"/>
              </a:rPr>
              <a:t>，一段故事。你有过这些或者其他感受吗？是什么事情使你产生了这样的感受？</a:t>
            </a:r>
            <a:endParaRPr lang="zh-CN" b="1">
              <a:latin typeface="+mn-ea"/>
              <a:ea typeface="+mn-ea"/>
              <a:sym typeface="+mn-ea"/>
            </a:endParaRP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931781" y="269240"/>
            <a:ext cx="4377690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850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词组分类 叙述体验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思想气泡: 云 2"/>
          <p:cNvSpPr/>
          <p:nvPr/>
        </p:nvSpPr>
        <p:spPr bwMode="auto">
          <a:xfrm>
            <a:off x="5118346" y="1523871"/>
            <a:ext cx="3618230" cy="2169795"/>
          </a:xfrm>
          <a:prstGeom prst="cloudCallout">
            <a:avLst>
              <a:gd name="adj1" fmla="val 30813"/>
              <a:gd name="adj2" fmla="val 7920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思想气泡: 云 4"/>
          <p:cNvSpPr/>
          <p:nvPr/>
        </p:nvSpPr>
        <p:spPr bwMode="auto">
          <a:xfrm>
            <a:off x="490855" y="1524635"/>
            <a:ext cx="4519930" cy="2419350"/>
          </a:xfrm>
          <a:prstGeom prst="cloudCallout">
            <a:avLst>
              <a:gd name="adj1" fmla="val -41784"/>
              <a:gd name="adj2" fmla="val 6187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530225" y="537210"/>
            <a:ext cx="7086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963" y="3944217"/>
            <a:ext cx="1114425" cy="12918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807" y="3918273"/>
            <a:ext cx="1141810" cy="12918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2"/>
          <p:cNvSpPr/>
          <p:nvPr/>
        </p:nvSpPr>
        <p:spPr>
          <a:xfrm>
            <a:off x="5508104" y="1824652"/>
            <a:ext cx="3051942" cy="1476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第一次一个人睡觉的恐惧感让我印象深刻。记得那天，我把自己蒙在被子里，大气不敢出，有点儿风吹草动就吓得心怦怦直跳。</a:t>
            </a:r>
          </a:p>
        </p:txBody>
      </p:sp>
      <p:sp>
        <p:nvSpPr>
          <p:cNvPr id="8" name="Rectangle 2"/>
          <p:cNvSpPr/>
          <p:nvPr/>
        </p:nvSpPr>
        <p:spPr>
          <a:xfrm>
            <a:off x="930116" y="1807979"/>
            <a:ext cx="3771647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b="1" dirty="0">
                <a:latin typeface="楷体" panose="02010609060101010101" pitchFamily="49" charset="-122"/>
                <a:ea typeface="楷体" panose="02010609060101010101" pitchFamily="49" charset="-122"/>
              </a:rPr>
              <a:t>在我的记忆中，第一次发表文章在报纸上的那种喜悦感让我印象最为深刻。直到现在，我还记得当我看到自己发表的文章后，急切地想和爸爸妈妈分享时的那种欣喜若狂的劲儿。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9098" y="674504"/>
            <a:ext cx="8257358" cy="82994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 </a:t>
            </a:r>
            <a:r>
              <a:rPr sz="24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你有过这些或者其他感受吗？是什么事情使你产生了这样的感受？</a:t>
            </a:r>
            <a:endParaRPr lang="zh-CN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5" grpId="1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思想气泡: 云 4"/>
          <p:cNvSpPr/>
          <p:nvPr/>
        </p:nvSpPr>
        <p:spPr bwMode="auto">
          <a:xfrm>
            <a:off x="1344534" y="1563638"/>
            <a:ext cx="5831840" cy="2521585"/>
          </a:xfrm>
          <a:prstGeom prst="cloudCallout">
            <a:avLst>
              <a:gd name="adj1" fmla="val -49519"/>
              <a:gd name="adj2" fmla="val 48729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892539" y="1876058"/>
            <a:ext cx="487934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b="1" dirty="0">
                <a:latin typeface="楷体" panose="02010609060101010101" pitchFamily="49" charset="-122"/>
                <a:ea typeface="楷体" panose="02010609060101010101" pitchFamily="49" charset="-122"/>
              </a:rPr>
              <a:t>让我印象深刻的是一个陌生人带给我的感动。记得一个寒假，我和妈妈开车去旅游，走到半路，车胎没气了，妈妈拧不动螺丝，无法更换备用轮胎</a:t>
            </a:r>
            <a:r>
              <a:rPr 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b="1" dirty="0">
                <a:latin typeface="楷体" panose="02010609060101010101" pitchFamily="49" charset="-122"/>
                <a:ea typeface="楷体" panose="02010609060101010101" pitchFamily="49" charset="-122"/>
              </a:rPr>
              <a:t>就在我们犯愁的时候，一位好心的叔叔顶着寒风帮助我们换</a:t>
            </a:r>
            <a:r>
              <a:rPr 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  <a:r>
              <a:rPr b="1" dirty="0">
                <a:latin typeface="楷体" panose="02010609060101010101" pitchFamily="49" charset="-122"/>
                <a:ea typeface="楷体" panose="02010609060101010101" pitchFamily="49" charset="-122"/>
              </a:rPr>
              <a:t>轮胎。叔叔雪中送炭的举动让我们非常感动。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9098" y="674504"/>
            <a:ext cx="8257358" cy="82994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 </a:t>
            </a:r>
            <a:r>
              <a:rPr sz="24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你有过这些或者其他感受吗？是什么事情使你产生了这样的感受？</a:t>
            </a:r>
            <a:endParaRPr lang="zh-CN" sz="240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79" y="3918273"/>
            <a:ext cx="1141810" cy="12918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思想气泡: 云 2"/>
          <p:cNvSpPr/>
          <p:nvPr/>
        </p:nvSpPr>
        <p:spPr bwMode="auto">
          <a:xfrm>
            <a:off x="1664970" y="1635760"/>
            <a:ext cx="5237480" cy="2737485"/>
          </a:xfrm>
          <a:prstGeom prst="cloudCallout">
            <a:avLst>
              <a:gd name="adj1" fmla="val 66986"/>
              <a:gd name="adj2" fmla="val 4233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059305" y="2056016"/>
            <a:ext cx="436308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我印象最深的感受是愧疚。那次，考试前，同学找我借我的考试复习资料，我怕考试失去优势，没有把试卷借给朋友。结果，我比同学考得好，看到他沮丧的样子，我有种幸灾乐祸的感觉。没想到他居然朝我竖起大拇指，当时，我愧疚极了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9098" y="674504"/>
            <a:ext cx="8257358" cy="82994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 </a:t>
            </a:r>
            <a:r>
              <a:rPr sz="24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你有过这些或者其他感受吗？是什么事情使你产生了这样的感受？</a:t>
            </a:r>
            <a:endParaRPr lang="zh-CN" sz="24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963" y="3944217"/>
            <a:ext cx="1114425" cy="12918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915566"/>
            <a:ext cx="8524562" cy="1754326"/>
          </a:xfrm>
          <a:prstGeom prst="rect">
            <a:avLst/>
          </a:prstGeom>
          <a:solidFill>
            <a:srgbClr val="FFCCC8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畅快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感动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欣喜若狂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归心似箭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激动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盼望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欣慰</a:t>
            </a:r>
          </a:p>
          <a:p>
            <a:pPr algn="ctr">
              <a:lnSpc>
                <a:spcPct val="150000"/>
              </a:lnSpc>
            </a:pPr>
            <a:endParaRPr lang="zh-CN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惧怕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愤怒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追悔莫及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忐忑不安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难过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愧疚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沮丧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266" name="文本框 11"/>
          <p:cNvSpPr txBox="1">
            <a:spLocks noChangeArrowheads="1"/>
          </p:cNvSpPr>
          <p:nvPr/>
        </p:nvSpPr>
        <p:spPr bwMode="auto">
          <a:xfrm>
            <a:off x="827584" y="248195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编写提纲  梳理思路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0497" y="2732482"/>
            <a:ext cx="8783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编写提纲要求：</a:t>
            </a:r>
          </a:p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1.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选择一个词语，并用一句话写下自己想要表达的中心；</a:t>
            </a:r>
          </a:p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2.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编写习作提纲，列出段落安排以及详略侧重；</a:t>
            </a:r>
          </a:p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3.</a:t>
            </a:r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对重点写的部分可先拟定几个细节。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918710" y="1059582"/>
          <a:ext cx="3888105" cy="3836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2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吐露真情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愧疚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表达中心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自私虽然能让自己获得一时的满足，却会让自己丧失更多更珍贵的东西。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0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写作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提纲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开头  交代自己印象最深的感受是愧疚，并说明自己因何事而愧疚。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中间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写考试前，同学找“我”借试卷，我拒绝他的事。（重点抓住我俩当时的对话和“我”当时的心理来写）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写考试成绩下来后，“我”和同学不同的反应。（重点抓住同学的神态、动作和“我”的心理变化来写）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写“我”鼓足勇气找同学道歉，表达愧疚的心理。（重点抓住“我”的动作、语言、心理来写）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结尾   再次表达愧疚之情，写出感悟。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9361523"/>
              </p:ext>
            </p:extLst>
          </p:nvPr>
        </p:nvGraphicFramePr>
        <p:xfrm>
          <a:off x="320675" y="1059582"/>
          <a:ext cx="4149725" cy="3795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吐露真情</a:t>
                      </a:r>
                      <a:endParaRPr lang="en-US" alt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感动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表达中心</a:t>
                      </a:r>
                      <a:endParaRPr lang="en-US" alt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通过写好心的叔叔帮助我们换轮胎的事，表达</a:t>
                      </a:r>
                      <a:endParaRPr 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我”的感激之情，感悟人间自有真情在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</a:p>
                    <a:p>
                      <a:pPr indent="0" algn="ctr">
                        <a:buNone/>
                      </a:pPr>
                      <a:endParaRPr 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写作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提纲</a:t>
                      </a:r>
                      <a:endParaRPr lang="en-US" alt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开头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环境描写引出事件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中间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略写开车去旅游的途中，车胎扎了玻璃渣后没气了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  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详写我们想尽办法也无法自己更换备用轮胎，正在犯愁的时候，一位好心的叔叔顶着寒风帮助我们更换轮胎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。（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抓住“我”和妈妈焦急的心理来写，重点刻画好心叔叔的神态、语言、动作，再借环境描写来衬托叔叔的形象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结尾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以环境描写照应开头，抒发内心的感动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827584" y="248195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编写提纲  梳理思路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3746862"/>
              </p:ext>
            </p:extLst>
          </p:nvPr>
        </p:nvGraphicFramePr>
        <p:xfrm>
          <a:off x="398145" y="1300480"/>
          <a:ext cx="4082415" cy="3371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21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吐露真情</a:t>
                      </a:r>
                      <a:endParaRPr lang="en-US" alt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欣喜若狂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表达中心</a:t>
                      </a:r>
                      <a:endParaRPr lang="en-US" alt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通过写“我”作文发表后的事，抒发自己欣喜若狂的心情，感悟爸爸妈妈对“我”的爱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88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</a:p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写作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提纲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开头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开门见山交代自己印象最深刻的感受和事件</a:t>
                      </a:r>
                      <a:r>
                        <a:rPr lang="zh-CN" alt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中间</a:t>
                      </a:r>
                      <a:endParaRPr 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写“我”在教室得知自己的作文发表了后欣喜若狂的心情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。（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详写，重点写“我”当时的心理活动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写“我”焦急等待下课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。（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略写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写下课后“我”飞奔回家与父母分享喜悦的过程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。（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详写，重点抓住“我”的动作以及爸爸妈妈的动作、神情、语言来进行描写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结尾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再次抒发自己的喜悦之情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862830" y="1294765"/>
          <a:ext cx="3892550" cy="337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吐露真情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恐惧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表达中心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一个人单独睡觉也不可怕，重要的是，要能克服自己心理上的障碍。我们要勇敢地去面对成长过程中的一切困难。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</a:p>
                    <a:p>
                      <a:pPr indent="0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写作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提纲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开头   开门见山交代印象最深刻的事是第一次独自在家睡觉。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中间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略写第一次独自睡觉的原因（爸爸出差，妈妈加班）。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详写第一次独自睡觉的过程</a:t>
                      </a: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重点抓住自己第一次睡觉时看到的、听到的、想到的来写，写出自己第一次睡觉时心情由起初的兴奋到害怕、恐惧，最后战胜自我后心里逐渐平静的过程</a:t>
                      </a: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结尾  写自己独自睡觉后的感受。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827584" y="248195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编写提纲  梳理思路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74140" y="915670"/>
            <a:ext cx="5304790" cy="398780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+mn-ea"/>
                <a:ea typeface="+mn-ea"/>
                <a:sym typeface="+mn-ea"/>
              </a:rPr>
              <a:t>    </a:t>
            </a:r>
            <a:r>
              <a:rPr lang="zh-CN" altLang="en-US" sz="2000" b="1">
                <a:latin typeface="+mn-ea"/>
                <a:ea typeface="+mn-ea"/>
                <a:sym typeface="+mn-ea"/>
              </a:rPr>
              <a:t>本次习作，我们可以如何拟题呢？</a:t>
            </a:r>
            <a:endParaRPr lang="zh-CN" altLang="en-US" sz="2000" b="1">
              <a:solidFill>
                <a:srgbClr val="00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7" name="文本框 11"/>
          <p:cNvSpPr txBox="1">
            <a:spLocks noChangeArrowheads="1"/>
          </p:cNvSpPr>
          <p:nvPr/>
        </p:nvSpPr>
        <p:spPr bwMode="auto">
          <a:xfrm>
            <a:off x="827584" y="248195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拟定题目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473200" y="1995170"/>
            <a:ext cx="1872615" cy="5041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感动</a:t>
            </a:r>
            <a:r>
              <a:rPr lang="en-US" altLang="zh-CN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473200" y="2712720"/>
            <a:ext cx="1872615" cy="5041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悔恨的滋味</a:t>
            </a:r>
            <a:r>
              <a:rPr lang="en-US" altLang="zh-CN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473200" y="3557270"/>
            <a:ext cx="1872615" cy="5041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我真愧疚</a:t>
            </a:r>
            <a:r>
              <a:rPr lang="en-US" altLang="zh-CN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352415" y="1995170"/>
            <a:ext cx="2136775" cy="5041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我第一次独自买书</a:t>
            </a:r>
            <a:r>
              <a:rPr lang="en-US" altLang="zh-CN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352415" y="2712720"/>
            <a:ext cx="2137410" cy="5041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今天我当小老师</a:t>
            </a:r>
            <a:r>
              <a:rPr lang="en-US" altLang="zh-CN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352415" y="3557270"/>
            <a:ext cx="2136140" cy="5041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tx1"/>
                </a:solidFill>
              </a:rPr>
              <a:t>我生病了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6" grpId="0" bldLvl="0" animBg="1"/>
      <p:bldP spid="6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2456" y="915566"/>
            <a:ext cx="8441174" cy="70675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+mn-ea"/>
                <a:ea typeface="+mn-ea"/>
                <a:sym typeface="+mn-ea"/>
              </a:rPr>
              <a:t>    </a:t>
            </a:r>
            <a:r>
              <a:rPr lang="zh-CN" sz="2000" b="1">
                <a:latin typeface="+mn-ea"/>
                <a:ea typeface="+mn-ea"/>
                <a:sym typeface="+mn-ea"/>
              </a:rPr>
              <a:t>请根据你选择的事件，拟定一个吸引人的题目，并把拟定的标题写在学习单上吧。</a:t>
            </a:r>
            <a:endParaRPr lang="zh-CN" altLang="en-US" sz="2000" b="1">
              <a:solidFill>
                <a:srgbClr val="000000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886960" y="1664970"/>
          <a:ext cx="3736975" cy="3274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吐露真情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愧疚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题目</a:t>
                      </a: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愧疚</a:t>
                      </a: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表达中心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自私虽然能让自己获得一时的满足，却会让自己丧失更多更珍贵的东西。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8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写作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提纲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开头  交代自己印象最深的感受是愧疚，并说明自己因何事而愧疚。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中间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写考试前，同学找“我”借试卷，我拒绝他的事。（重点抓住我俩当时的对话和“我”当时的心理来写）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写考试成绩下来后，“我”和同学不同的反应。（重点抓住同学的神态、动作和“我”的心理变化来写）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写“我”鼓足勇气找同学道歉，表达愧疚的心理。（重点抓住“我”的动作、语言、心理来写）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结尾   再次表达愧疚之情，写出感悟。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1137774"/>
              </p:ext>
            </p:extLst>
          </p:nvPr>
        </p:nvGraphicFramePr>
        <p:xfrm>
          <a:off x="390525" y="1670050"/>
          <a:ext cx="4232275" cy="3268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吐露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真情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感动</a:t>
                      </a: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题目</a:t>
                      </a:r>
                    </a:p>
                    <a:p>
                      <a:pPr indent="0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感动就在身边</a:t>
                      </a: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表达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中心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通过写好心的叔叔帮助我们换轮胎的事，表达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“我”的感激之情，感悟人间自有真情在。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23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</a:p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写作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提纲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开头  环境描写引出事件。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中间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略写开车去旅游的途中，车胎扎了玻璃渣后没气了。  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详写我们想尽办法也无法自己更换备用轮胎，正在犯愁的时候，一位好心的叔叔顶着寒风帮助我们更换轮胎。（抓住“我”和妈妈焦急的心理来写，重点刻画好心叔叔的神态、语言、动作，再借环境描写来衬托叔叔的形象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结尾  以环境描写照应开头，抒发内心的感动。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5918" marR="6591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本框 11"/>
          <p:cNvSpPr txBox="1">
            <a:spLocks noChangeArrowheads="1"/>
          </p:cNvSpPr>
          <p:nvPr/>
        </p:nvSpPr>
        <p:spPr bwMode="auto">
          <a:xfrm>
            <a:off x="827584" y="248195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拟定题目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560" y="1332865"/>
            <a:ext cx="7167563" cy="144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11"/>
          <p:cNvSpPr txBox="1">
            <a:spLocks noChangeArrowheads="1"/>
          </p:cNvSpPr>
          <p:nvPr/>
        </p:nvSpPr>
        <p:spPr bwMode="auto">
          <a:xfrm>
            <a:off x="827584" y="270294"/>
            <a:ext cx="2232248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850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 cap="flat" cmpd="sng">
                  <a:noFill/>
                </a:ln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看图猜心情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7584" y="3075806"/>
            <a:ext cx="7445514" cy="97726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2400">
                <a:sym typeface="+mn-ea"/>
              </a:rPr>
              <a:t>         </a:t>
            </a:r>
            <a:r>
              <a:rPr lang="zh-CN" altLang="en-US" sz="2400" b="1" dirty="0">
                <a:sym typeface="+mn-ea"/>
              </a:rPr>
              <a:t>看到这几幅图片，你的脑海中立刻浮现出了哪些词语？</a:t>
            </a:r>
            <a:endParaRPr lang="zh-CN" sz="2400">
              <a:sym typeface="+mn-ea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1"/>
          <p:cNvSpPr txBox="1">
            <a:spLocks noChangeArrowheads="1"/>
          </p:cNvSpPr>
          <p:nvPr/>
        </p:nvSpPr>
        <p:spPr bwMode="auto">
          <a:xfrm>
            <a:off x="827584" y="248195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拟定题目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82456" y="915566"/>
            <a:ext cx="8441174" cy="70675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+mn-ea"/>
                <a:ea typeface="+mn-ea"/>
                <a:sym typeface="+mn-ea"/>
              </a:rPr>
              <a:t>    </a:t>
            </a:r>
            <a:r>
              <a:rPr lang="zh-CN" sz="2000" b="1">
                <a:latin typeface="+mn-ea"/>
                <a:ea typeface="+mn-ea"/>
                <a:sym typeface="+mn-ea"/>
              </a:rPr>
              <a:t>请根据你选择的事件，拟定一个吸引人的题目，并把拟定的标题写在学习单上吧。</a:t>
            </a:r>
            <a:endParaRPr lang="zh-CN" altLang="en-US" sz="2000" b="1">
              <a:solidFill>
                <a:srgbClr val="000000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09880" y="1770216"/>
          <a:ext cx="4082415" cy="3105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32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吐露真情</a:t>
                      </a:r>
                      <a:endParaRPr lang="en-US" alt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欣喜若狂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题目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我的作文发表了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6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表达中心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通过写“我”作文发表后的事，抒发自己欣喜若狂的心情，感悟爸爸妈妈对“我”的爱。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09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</a:p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写作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提纲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开头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开门见山交代自己印象最深刻的感受和事件</a:t>
                      </a:r>
                      <a:r>
                        <a:rPr lang="zh-CN" alt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中间</a:t>
                      </a:r>
                      <a:endParaRPr 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写“我”在教室得知自己的作文发表了后欣喜若狂的心情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。（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详写，重点写“我”当时的心理活动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写“我”焦急等待下课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。（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略写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写下课后“我”飞奔回家与父母分享喜悦的过程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。（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详写，重点抓住“我”的动作以及爸爸妈妈的动作、神情、语言来进行描写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结尾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sz="12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再次抒发自己的喜悦之情</a:t>
                      </a:r>
                      <a:r>
                        <a:rPr lang="en-US" sz="12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12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4788024" y="1776071"/>
          <a:ext cx="3974342" cy="309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55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吐露真情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恐惧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题目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第一次独自睡觉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1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表达中心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一个人单独睡觉也不可怕，重要的是，要能克服自己心理上的障碍。我们要勇敢地去面对成长过程中的一切困难。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39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</a:p>
                    <a:p>
                      <a:pPr indent="0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写作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提纲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开头   开门见山交代印象最深刻的事是第一次独自在家睡觉。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中间  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略写第一次独自睡觉的原因（爸爸出差，妈妈加班）。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详写第一次独自睡觉的过程</a:t>
                      </a: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重点抓住自己第一次睡觉时看到的、听到的、想到的来写，写出自己第一次睡觉时心情由起初的兴奋到害怕、恐惧，最后战胜自我后心里逐渐平静的过程</a:t>
                      </a:r>
                      <a:r>
                        <a:rPr lang="zh-CN" alt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结尾  写自己独自睡觉后的感受。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"/>
          <p:cNvSpPr txBox="1">
            <a:spLocks noChangeArrowheads="1"/>
          </p:cNvSpPr>
          <p:nvPr/>
        </p:nvSpPr>
        <p:spPr bwMode="auto">
          <a:xfrm>
            <a:off x="584835" y="254374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回顾课文  总结方法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592" y="961057"/>
            <a:ext cx="6502400" cy="46037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ea"/>
                <a:ea typeface="+mn-ea"/>
                <a:sym typeface="+mn-ea"/>
              </a:rPr>
              <a:t>   </a:t>
            </a:r>
            <a:r>
              <a:rPr lang="zh-CN" sz="2400" b="1">
                <a:latin typeface="+mn-ea"/>
                <a:ea typeface="+mn-ea"/>
                <a:sym typeface="+mn-ea"/>
              </a:rPr>
              <a:t>如何把印象深刻的内容写具体呢？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9628" y="1523334"/>
            <a:ext cx="840486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片段一：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小妹推开门，冲了出去，哭着喊着跑向哥哥。大家抱在一起，痛哭起来。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片段二：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小妹推开门，哭着喊着冲出去，奔向哥哥。一群可怜的孩子紧紧抱在一起，哭得撕心裂肺。弟弟哀求道：“哥哥，不让妹妹留下！”姐姐也哭着央求哥哥把小妹带走。哥哥何尝不想亲人团聚，可是没有了爹娘，他们怎么活下去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1533515"/>
            <a:ext cx="840486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片段一：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小妹推开门，冲了出去，哭着喊着跑向哥哥。大家抱在一起，痛哭起来。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片段二：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小妹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推开门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哭着喊着冲出去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奔向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哥哥。一群可怜的孩子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紧紧抱在一起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哭得撕心裂肺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。弟弟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哀求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道：“哥哥，不让妹妹留下！”姐姐也哭着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央求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哥哥把小妹带走。哥哥何尝不想亲人团聚，可是没有了爹娘，他们怎么活下去？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584835" y="254374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回顾课文  总结方法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9592" y="961057"/>
            <a:ext cx="6502400" cy="46037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ea"/>
                <a:ea typeface="+mn-ea"/>
                <a:sym typeface="+mn-ea"/>
              </a:rPr>
              <a:t>   </a:t>
            </a:r>
            <a:r>
              <a:rPr lang="zh-CN" sz="2400" b="1">
                <a:latin typeface="+mn-ea"/>
                <a:ea typeface="+mn-ea"/>
                <a:sym typeface="+mn-ea"/>
              </a:rPr>
              <a:t>如何把印象深刻的内容写具体呢？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1541879"/>
            <a:ext cx="840486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片段一：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小妹推开门，冲了出去，哭着喊着跑向哥哥。大家抱在一起，痛哭起来。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片段二：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小妹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推开门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哭着喊着冲出去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奔向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哥哥。一群可怜的孩子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紧紧抱在一起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哭得撕心裂肺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。弟弟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哀求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道：“</a:t>
            </a:r>
            <a:r>
              <a:rPr lang="zh-CN" sz="2400" b="1" dirty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哥哥，不让妹妹留下！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”姐姐也哭着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央求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哥哥把小妹带走。</a:t>
            </a:r>
            <a:r>
              <a:rPr 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哥哥何尝不想亲人团聚，可是没有了爹娘，他们怎么活下去？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584835" y="254374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回顾课文  总结方法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9592" y="961057"/>
            <a:ext cx="6502400" cy="46037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ea"/>
                <a:ea typeface="+mn-ea"/>
                <a:sym typeface="+mn-ea"/>
              </a:rPr>
              <a:t>   </a:t>
            </a:r>
            <a:r>
              <a:rPr lang="zh-CN" sz="2400" b="1">
                <a:latin typeface="+mn-ea"/>
                <a:ea typeface="+mn-ea"/>
                <a:sym typeface="+mn-ea"/>
              </a:rPr>
              <a:t>如何把印象深刻的内容写具体呢？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552" y="1469871"/>
            <a:ext cx="840486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片段一：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小妹推开门，冲了出去，哭着喊着跑向哥哥。大家抱在一起，痛哭起来。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片段二：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小妹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推开门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哭着喊着冲出去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奔向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哥哥。一群可怜的孩子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紧紧抱在一起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哭得撕心裂肺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。弟弟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哀求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道：“</a:t>
            </a:r>
            <a:r>
              <a:rPr lang="zh-CN" sz="2400" b="1" dirty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哥哥，不让妹妹留下！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”姐姐也哭着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央求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哥哥把小妹带走。</a:t>
            </a:r>
            <a:r>
              <a:rPr lang="zh-CN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哥哥何尝不想亲人团聚，可是没有了爹娘，他们怎么活下去？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203848" y="4448021"/>
            <a:ext cx="2825115" cy="4959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融情于描写</a:t>
            </a:r>
          </a:p>
        </p:txBody>
      </p:sp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584835" y="254374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回顾课文  总结方法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9592" y="961057"/>
            <a:ext cx="6502400" cy="46037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ea"/>
                <a:ea typeface="+mn-ea"/>
                <a:sym typeface="+mn-ea"/>
              </a:rPr>
              <a:t>   </a:t>
            </a:r>
            <a:r>
              <a:rPr lang="zh-CN" sz="2400" b="1">
                <a:latin typeface="+mn-ea"/>
                <a:ea typeface="+mn-ea"/>
                <a:sym typeface="+mn-ea"/>
              </a:rPr>
              <a:t>如何把印象深刻的内容写具体呢？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4030" y="1444436"/>
            <a:ext cx="815721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段时光不好挨。我踏着一块块方砖跳，跳房子，等母亲回来。我看着天看着云彩走，等母亲回来，焦急又兴奋。我蹲在院子的地上，用树枝拨弄着一个蚁穴，爬着去找更多的蚁穴。院子里就我一个孩子，没人跟我玩。我坐在草丛里翻看一本画报，那是一本看了多少回的电影画报。那上面有一群比我大的女孩子，一个个都非常漂亮。我坐在草丛里看她们，想象她们的家，想象她们此刻在干什么，想象她们的兄弟姐妹和她们的父母，想象她们的声音。去年的荒草丛里又有了绿色，院子很大，空空落落。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</a:t>
            </a:r>
          </a:p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——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《那个星期天》节选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1375" y="4145915"/>
            <a:ext cx="1076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跳房子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18335" y="4145915"/>
            <a:ext cx="1536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看云彩走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324860" y="4145915"/>
            <a:ext cx="12534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</a:rPr>
              <a:t>拨弄蚁穴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9150" y="4514215"/>
            <a:ext cx="373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翻看“看了多少回的电影画报”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5456372" y="4371950"/>
            <a:ext cx="2825115" cy="4959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融情于事</a:t>
            </a:r>
          </a:p>
        </p:txBody>
      </p: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584835" y="254374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回顾课文  总结方法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99592" y="961057"/>
            <a:ext cx="6502400" cy="46037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ea"/>
                <a:ea typeface="+mn-ea"/>
                <a:sym typeface="+mn-ea"/>
              </a:rPr>
              <a:t>   </a:t>
            </a:r>
            <a:r>
              <a:rPr lang="zh-CN" sz="2400" b="1">
                <a:latin typeface="+mn-ea"/>
                <a:ea typeface="+mn-ea"/>
                <a:sym typeface="+mn-ea"/>
              </a:rPr>
              <a:t>如何把印象深刻的内容写具体呢？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5" grpId="0"/>
      <p:bldP spid="5" grpId="1"/>
      <p:bldP spid="100" grpId="0"/>
      <p:bldP spid="100" grpId="1"/>
      <p:bldP spid="6" grpId="0"/>
      <p:bldP spid="6" grpId="1"/>
      <p:bldP spid="29" grpId="0" bldLvl="0" animBg="1"/>
      <p:bldP spid="2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4165" y="1269365"/>
            <a:ext cx="864552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片段一：</a:t>
            </a:r>
          </a:p>
          <a:p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0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早上我起来的时候，小屋里射进两三方斜斜的太阳。太阳他有脚啊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 </a:t>
            </a:r>
            <a:r>
              <a:rPr sz="20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轻轻悄悄地挪移了，我也茫茫然跟着旋转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         </a:t>
            </a:r>
            <a:r>
              <a:rPr 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0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匆匆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 </a:t>
            </a:r>
          </a:p>
          <a:p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片段二：</a:t>
            </a:r>
          </a:p>
          <a:p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0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我现在还能感觉到那光线漫长而急遽的变化，孤独而惆怅的黄昏的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sz="20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到来，并且听得到母亲咔嚓咔嚓搓衣服的声音，那声音永无休止就像时光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的脚步。那个星期天。就在那天。母亲发现男孩儿蹲在那儿一动不动，发现他在哭，在不出声地流泪。我感到母亲惊惶地甩了甩手上的水，把我拉进去拉进她的怀里。我听见母亲在说，一边亲吻着我，一边不停地说：“噢，对不起，噢，对不起……”那个星期天，本该是出去的，去哪儿记不得了。男孩儿蹲在那个又大又重的洗衣盆旁，依偎在母亲怀里，闭上眼睛不再看太阳，光线正无可挽回地消逝，一派荒凉。         </a:t>
            </a:r>
            <a:r>
              <a:rPr 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0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那个星期天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584835" y="254374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回顾课文  总结方法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9592" y="961057"/>
            <a:ext cx="6502400" cy="46037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ea"/>
                <a:ea typeface="+mn-ea"/>
                <a:sym typeface="+mn-ea"/>
              </a:rPr>
              <a:t>   </a:t>
            </a:r>
            <a:r>
              <a:rPr lang="zh-CN" sz="2400" b="1">
                <a:latin typeface="+mn-ea"/>
                <a:ea typeface="+mn-ea"/>
                <a:sym typeface="+mn-ea"/>
              </a:rPr>
              <a:t>如何把印象深刻的内容写具体呢？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思想气泡: 云 2"/>
          <p:cNvSpPr/>
          <p:nvPr/>
        </p:nvSpPr>
        <p:spPr bwMode="auto">
          <a:xfrm>
            <a:off x="4737100" y="1555035"/>
            <a:ext cx="3844925" cy="2320290"/>
          </a:xfrm>
          <a:prstGeom prst="cloudCallout">
            <a:avLst>
              <a:gd name="adj1" fmla="val 33164"/>
              <a:gd name="adj2" fmla="val 68909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思想气泡: 云 4"/>
          <p:cNvSpPr/>
          <p:nvPr/>
        </p:nvSpPr>
        <p:spPr bwMode="auto">
          <a:xfrm>
            <a:off x="484505" y="1417955"/>
            <a:ext cx="3870325" cy="2306955"/>
          </a:xfrm>
          <a:prstGeom prst="cloudCallout">
            <a:avLst>
              <a:gd name="adj1" fmla="val -24407"/>
              <a:gd name="adj2" fmla="val 81653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217" y="3724910"/>
            <a:ext cx="1114425" cy="12918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89" y="3795886"/>
            <a:ext cx="1141810" cy="12918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2"/>
          <p:cNvSpPr/>
          <p:nvPr/>
        </p:nvSpPr>
        <p:spPr>
          <a:xfrm>
            <a:off x="5050155" y="1766490"/>
            <a:ext cx="32289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写了阳光由微弱到消逝的过程，暗示天黑了，出去玩的愿望彻底被打破。太阳渐渐落山的过程，其实就是文中的我所残存的希望到最后消失殆尽的惆怅失落的过程。</a:t>
            </a:r>
          </a:p>
        </p:txBody>
      </p:sp>
      <p:sp>
        <p:nvSpPr>
          <p:cNvPr id="8" name="Rectangle 2"/>
          <p:cNvSpPr/>
          <p:nvPr/>
        </p:nvSpPr>
        <p:spPr>
          <a:xfrm>
            <a:off x="810895" y="1709420"/>
            <a:ext cx="321818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b="1" dirty="0">
                <a:latin typeface="楷体" panose="02010609060101010101" pitchFamily="49" charset="-122"/>
                <a:ea typeface="楷体" panose="02010609060101010101" pitchFamily="49" charset="-122"/>
              </a:rPr>
              <a:t>“太阳他有脚啊”，太阳会跑其实是说时间在流逝，作者对太阳进行描写，流露的却是自己对时光匆匆流逝的感慨与无奈。 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3274060" y="4144645"/>
            <a:ext cx="2825115" cy="4959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融情于景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84835" y="254374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回顾课文  总结方法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9592" y="961057"/>
            <a:ext cx="6502400" cy="46037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ea"/>
                <a:ea typeface="+mn-ea"/>
                <a:sym typeface="+mn-ea"/>
              </a:rPr>
              <a:t>   </a:t>
            </a:r>
            <a:r>
              <a:rPr lang="zh-CN" sz="2400" b="1">
                <a:latin typeface="+mn-ea"/>
                <a:ea typeface="+mn-ea"/>
                <a:sym typeface="+mn-ea"/>
              </a:rPr>
              <a:t>如何把印象深刻的内容写具体呢？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5" grpId="1" animBg="1"/>
      <p:bldP spid="7" grpId="0"/>
      <p:bldP spid="8" grpId="0"/>
      <p:bldP spid="29" grpId="0" bldLvl="0" animBg="1"/>
      <p:bldP spid="2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9944" y="1635646"/>
            <a:ext cx="815721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逃去如飞的日子里，在千门万户的世界里的我能做些什么呢？只有徘徊罢了，只有匆匆罢了。在八千多日的匆匆里，除徘徊外，又剩些什么呢？过去的日子如轻烟，被微风吹散了，如薄雾，被初阳蒸融了。我留着些什么痕迹呢？我何曾留着像游丝样的痕迹呢？我赤裸裸来到这世界，转眼间也将赤裸裸地回去罢？但不能平的，为什么偏要白白走这一遭啊？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</a:t>
            </a:r>
          </a:p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《匆匆》节选</a:t>
            </a: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584835" y="254374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回顾课文  总结方法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9592" y="961057"/>
            <a:ext cx="6502400" cy="46037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ea"/>
                <a:ea typeface="+mn-ea"/>
                <a:sym typeface="+mn-ea"/>
              </a:rPr>
              <a:t>   </a:t>
            </a:r>
            <a:r>
              <a:rPr lang="zh-CN" sz="2400" b="1">
                <a:latin typeface="+mn-ea"/>
                <a:ea typeface="+mn-ea"/>
                <a:sym typeface="+mn-ea"/>
              </a:rPr>
              <a:t>如何把印象深刻的内容写具体呢？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2285" y="1517650"/>
            <a:ext cx="815721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在逃去如飞的日子里，在千门万户的世界里的我能做些什么呢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只有徘徊罢了，只有匆匆罢了。在八千多日的匆匆里，除徘徊外，又剩些什么呢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过去的日子如轻烟，被微风吹散了，如薄雾，被初阳蒸融了。我留着些什么痕迹呢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我何曾留着像游丝样的痕迹呢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我赤裸裸来到这世界，转眼间也将赤裸裸地回去罢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但不能平的，为什么偏要白白走这一遭啊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</a:p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《匆匆》节选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4150792" y="4463228"/>
            <a:ext cx="2825115" cy="4959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直接抒情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6755" y="4305935"/>
            <a:ext cx="3671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表达了对时间飞逝的惋惜和感叹。</a:t>
            </a:r>
          </a:p>
        </p:txBody>
      </p:sp>
      <p:sp>
        <p:nvSpPr>
          <p:cNvPr id="7" name="文本框 11"/>
          <p:cNvSpPr txBox="1">
            <a:spLocks noChangeArrowheads="1"/>
          </p:cNvSpPr>
          <p:nvPr/>
        </p:nvSpPr>
        <p:spPr bwMode="auto">
          <a:xfrm>
            <a:off x="584835" y="254374"/>
            <a:ext cx="4835525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回顾课文  总结方法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9592" y="961057"/>
            <a:ext cx="6502400" cy="46037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ea"/>
                <a:ea typeface="+mn-ea"/>
                <a:sym typeface="+mn-ea"/>
              </a:rPr>
              <a:t>   </a:t>
            </a:r>
            <a:r>
              <a:rPr lang="zh-CN" sz="2400" b="1">
                <a:latin typeface="+mn-ea"/>
                <a:ea typeface="+mn-ea"/>
                <a:sym typeface="+mn-ea"/>
              </a:rPr>
              <a:t>如何把印象深刻的内容写具体呢？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5535" y="1332865"/>
            <a:ext cx="7167563" cy="144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16380" y="3140075"/>
            <a:ext cx="1031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开心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44520" y="3140075"/>
            <a:ext cx="1038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失落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75225" y="3140075"/>
            <a:ext cx="1038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伤心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44030" y="3140075"/>
            <a:ext cx="1038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愤怒</a:t>
            </a:r>
          </a:p>
        </p:txBody>
      </p:sp>
      <p:sp>
        <p:nvSpPr>
          <p:cNvPr id="8" name="文本框 11"/>
          <p:cNvSpPr txBox="1">
            <a:spLocks noChangeArrowheads="1"/>
          </p:cNvSpPr>
          <p:nvPr/>
        </p:nvSpPr>
        <p:spPr bwMode="auto">
          <a:xfrm>
            <a:off x="827584" y="270294"/>
            <a:ext cx="2232248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850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 cap="flat" cmpd="sng">
                  <a:noFill/>
                </a:ln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看图猜心情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"/>
          <p:cNvSpPr txBox="1">
            <a:spLocks noChangeArrowheads="1"/>
          </p:cNvSpPr>
          <p:nvPr/>
        </p:nvSpPr>
        <p:spPr bwMode="auto">
          <a:xfrm>
            <a:off x="772795" y="267494"/>
            <a:ext cx="4527550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运用写法  片段练习</a:t>
            </a:r>
          </a:p>
        </p:txBody>
      </p:sp>
      <p:sp>
        <p:nvSpPr>
          <p:cNvPr id="25603" name="矩形 3"/>
          <p:cNvSpPr/>
          <p:nvPr/>
        </p:nvSpPr>
        <p:spPr>
          <a:xfrm>
            <a:off x="789940" y="1590040"/>
            <a:ext cx="79724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    选择一种你印象深刻的感受，把印象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深刻的内容具体、真实、自然地表达出来。别忘了用上从课文中习得的妙招哦。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7185" y="1038860"/>
            <a:ext cx="8501380" cy="37846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啊，终于找到了，我美滋滋地看着报纸上印有我名字的铅字，再看看老师赞许的目光，只觉得自己浑身上下都像是被太阳照耀着一般，暖洋洋的。我真想马上把这个好消息告诉爸爸妈妈，和他们一起分享我的快乐。我又想高歌一曲，表达我满心的欢喜之情。</a:t>
            </a:r>
          </a:p>
          <a:p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原来成功的滋味这么好！我努力按捺住自己欣喜若狂的心情，“镇定”地坐在座位上，焦急地等待着下课。好不容易，终于盼到了下课，我立刻冲出教室，连蹦带跳地往回走，恨不得插上翅膀飞回家。刚进家门，我连鞋都顾不得换，就高高举起报纸，手舞足蹈地跟爸爸妈妈炫耀。</a:t>
            </a:r>
          </a:p>
        </p:txBody>
      </p: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772795" y="267494"/>
            <a:ext cx="4527550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运用写法  片段练习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8635" y="1028700"/>
            <a:ext cx="5611495" cy="37846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啊，终于找到了，我美滋滋地看着报纸上印有我名字的铅字，再看看老师赞许的目光，只觉得自己浑身上下都像是被太阳照耀着一般，暖洋洋的。我真想马上把这个好消息告诉爸爸妈妈，和他们一起分享我的快乐。我又想高歌一曲，表达我满心的欢喜之情。</a:t>
            </a:r>
          </a:p>
          <a:p>
            <a:r>
              <a:rPr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原来成功的滋味这么好！我努力按捺住自己欣喜若狂的心情，“镇定”地坐在座位上，焦急地等待着下课。好不容易，终于盼到了下课，我立刻冲出教室，连蹦带跳地往回走，恨不得插上翅膀飞回家。刚进家门，我连鞋都顾不得换，就高高举起报纸，手舞足蹈地跟爸爸妈妈炫耀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35420" y="977265"/>
            <a:ext cx="167830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欣喜若狂</a:t>
            </a:r>
            <a:endParaRPr lang="zh-CN" altLang="en-US" sz="2800">
              <a:solidFill>
                <a:srgbClr val="FF0000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772795" y="267494"/>
            <a:ext cx="4527550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运用写法  片段练习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8635" y="1028700"/>
            <a:ext cx="5611495" cy="37846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啊，终于找到了，我美滋滋地看着报纸上印有我名字的铅字，再看看老师赞许的目光，</a:t>
            </a:r>
            <a:r>
              <a:rPr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只觉得自己浑身上下都像是被太阳照耀着一般，暖洋洋的。我真想马上把这个好消息告诉爸爸妈妈，和他们一起分享我的快乐。我又想高歌一曲，表达我满心的欢喜之情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原来成功的滋味这么好！</a:t>
            </a:r>
            <a:r>
              <a:rPr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我努力按捺住自己欣喜若狂的心情，“镇定”地坐在座位上，焦急地等待着下课。好不容易，终于盼到了下课，我立刻冲出教室，连蹦带跳地往回走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恨不得插上翅膀飞回家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。刚进家门，</a:t>
            </a:r>
            <a:r>
              <a:rPr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我连鞋都顾不得换，就高高举起报纸，手舞足蹈地跟爸爸妈妈炫耀。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35420" y="977265"/>
            <a:ext cx="167830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欣喜若狂</a:t>
            </a:r>
            <a:endParaRPr lang="zh-CN" altLang="en-US" sz="2800">
              <a:solidFill>
                <a:srgbClr val="FF0000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35420" y="2056130"/>
            <a:ext cx="1947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</a:rPr>
              <a:t>心理描写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772795" y="267494"/>
            <a:ext cx="4527550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运用写法  片段练习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8635" y="1028700"/>
            <a:ext cx="5611495" cy="37846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啊，终于找到了，我美滋滋地看着报纸上印有我名字的铅字，再看看老师赞许的目光，</a:t>
            </a:r>
            <a:r>
              <a:rPr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只觉得自己浑身上下都像是被太阳照耀着一般，暖洋洋的。我真想马上把这个好消息告诉爸爸妈妈，和他们一起分享我的快乐。我又想高歌一曲，表达我满心的欢喜之情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原来成功的滋味这么好！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我努力按捺住自己欣喜若狂的心情，</a:t>
            </a:r>
            <a:r>
              <a:rPr sz="20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“镇定”地坐在座位上，焦急地等待着下课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。好不容易，终于盼到了下课，我立刻</a:t>
            </a:r>
            <a:r>
              <a:rPr sz="20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冲出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教室，</a:t>
            </a:r>
            <a:r>
              <a:rPr sz="20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连蹦带跳地往回走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恨不得插上翅膀飞回家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。刚进家门，我连鞋都顾不得换，</a:t>
            </a:r>
            <a:r>
              <a:rPr sz="20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就高高举起报纸，手舞足蹈地跟爸爸妈妈炫耀</a:t>
            </a:r>
            <a:r>
              <a:rPr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35420" y="977265"/>
            <a:ext cx="167830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欣喜若狂</a:t>
            </a:r>
            <a:endParaRPr lang="zh-CN" altLang="en-US" sz="2800">
              <a:solidFill>
                <a:srgbClr val="FF0000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35420" y="2056130"/>
            <a:ext cx="1947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</a:rPr>
              <a:t>心理描写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7810" y="3034665"/>
            <a:ext cx="1947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11"/>
          <p:cNvSpPr txBox="1">
            <a:spLocks noChangeArrowheads="1"/>
          </p:cNvSpPr>
          <p:nvPr/>
        </p:nvSpPr>
        <p:spPr bwMode="auto">
          <a:xfrm>
            <a:off x="772795" y="267494"/>
            <a:ext cx="4527550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运用写法  片段练习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9750" y="987574"/>
            <a:ext cx="8280920" cy="397031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7DEE8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>
                <a:latin typeface="+mn-ea"/>
                <a:ea typeface="+mn-ea"/>
                <a:sym typeface="+mn-ea"/>
              </a:rPr>
              <a:t>1.修改自己的片段；</a:t>
            </a:r>
          </a:p>
          <a:p>
            <a:pPr>
              <a:lnSpc>
                <a:spcPct val="150000"/>
              </a:lnSpc>
            </a:pPr>
            <a:r>
              <a:rPr lang="zh-CN" sz="2400" b="1">
                <a:latin typeface="+mn-ea"/>
                <a:ea typeface="+mn-ea"/>
                <a:sym typeface="+mn-ea"/>
              </a:rPr>
              <a:t>2.独立完成第一次习作。</a:t>
            </a:r>
          </a:p>
          <a:p>
            <a:pPr>
              <a:lnSpc>
                <a:spcPct val="150000"/>
              </a:lnSpc>
            </a:pPr>
            <a:r>
              <a:rPr lang="zh-CN" sz="2400" b="1">
                <a:latin typeface="+mn-ea"/>
                <a:ea typeface="+mn-ea"/>
                <a:sym typeface="+mn-ea"/>
              </a:rPr>
              <a:t>要求：</a:t>
            </a:r>
          </a:p>
          <a:p>
            <a:pPr>
              <a:lnSpc>
                <a:spcPct val="150000"/>
              </a:lnSpc>
            </a:pPr>
            <a:r>
              <a:rPr lang="zh-CN" sz="2400" b="1">
                <a:latin typeface="+mn-ea"/>
                <a:ea typeface="+mn-ea"/>
                <a:sym typeface="+mn-ea"/>
              </a:rPr>
              <a:t>①选择一种印象最深刻的感受，把印象深刻的内容写具体；</a:t>
            </a:r>
          </a:p>
          <a:p>
            <a:pPr>
              <a:lnSpc>
                <a:spcPct val="150000"/>
              </a:lnSpc>
            </a:pPr>
            <a:r>
              <a:rPr lang="zh-CN" sz="2400" b="1">
                <a:latin typeface="+mn-ea"/>
                <a:ea typeface="+mn-ea"/>
                <a:sym typeface="+mn-ea"/>
              </a:rPr>
              <a:t>②把自己的情感真实自然地表达出来；</a:t>
            </a:r>
          </a:p>
          <a:p>
            <a:pPr>
              <a:lnSpc>
                <a:spcPct val="150000"/>
              </a:lnSpc>
            </a:pPr>
            <a:r>
              <a:rPr lang="zh-CN" sz="2400" b="1">
                <a:latin typeface="+mn-ea"/>
                <a:ea typeface="+mn-ea"/>
                <a:sym typeface="+mn-ea"/>
              </a:rPr>
              <a:t>③如果在事情发展的过程中，情感有所变化，要把情感的变化也写清楚。 </a:t>
            </a:r>
          </a:p>
        </p:txBody>
      </p: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772795" y="267494"/>
            <a:ext cx="1999005" cy="6832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R="0" defTabSz="850900" eaLnBrk="1" hangingPunct="1">
              <a:lnSpc>
                <a:spcPct val="120000"/>
              </a:lnSpc>
              <a:buClrTx/>
              <a:buSzTx/>
              <a:buFontTx/>
              <a:defRPr kumimoji="0" sz="3200" b="1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布置作业</a:t>
            </a:r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160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98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115" y="2095500"/>
            <a:ext cx="7167563" cy="144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975225" y="3714115"/>
            <a:ext cx="1038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伤心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44030" y="3714115"/>
            <a:ext cx="1038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愤怒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16380" y="3714115"/>
            <a:ext cx="1038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开心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44520" y="3714115"/>
            <a:ext cx="1038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失落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7584" y="1064947"/>
            <a:ext cx="7200800" cy="97726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2400">
                <a:sym typeface="+mn-ea"/>
              </a:rPr>
              <a:t>         </a:t>
            </a:r>
            <a:r>
              <a:rPr lang="zh-CN" altLang="en-US" sz="2400" b="1" dirty="0">
                <a:sym typeface="+mn-ea"/>
              </a:rPr>
              <a:t>这些词，引起了你怎样的情感体验？使你联想到生活中的哪些场景呢？</a:t>
            </a:r>
            <a:endParaRPr lang="zh-CN" sz="2400">
              <a:sym typeface="+mn-ea"/>
            </a:endParaRPr>
          </a:p>
        </p:txBody>
      </p: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827584" y="270294"/>
            <a:ext cx="2232248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850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 cap="flat" cmpd="sng">
                  <a:noFill/>
                </a:ln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看图猜心情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 txBox="1"/>
          <p:nvPr/>
        </p:nvSpPr>
        <p:spPr>
          <a:xfrm>
            <a:off x="1259632" y="1809750"/>
            <a:ext cx="62306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习作：让真情自然流露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19872" y="339502"/>
            <a:ext cx="528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六年级语文下册第三单元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66892" y="3067050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第一课时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6444" t="11910" r="6144" b="3022"/>
          <a:stretch/>
        </p:blipFill>
        <p:spPr>
          <a:xfrm rot="16200000">
            <a:off x="2022196" y="505463"/>
            <a:ext cx="517161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16444" t="11910" r="6144" b="3022"/>
          <a:stretch/>
        </p:blipFill>
        <p:spPr>
          <a:xfrm rot="16200000">
            <a:off x="2022196" y="505463"/>
            <a:ext cx="5171616" cy="4104456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940152" y="4227934"/>
            <a:ext cx="4624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754227" y="4405360"/>
            <a:ext cx="3648391" cy="72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707904" y="4587974"/>
            <a:ext cx="2694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757089" y="4781759"/>
            <a:ext cx="3274180" cy="17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036252" y="4975693"/>
            <a:ext cx="3257031" cy="3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6209" y="771550"/>
            <a:ext cx="8748464" cy="3250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习作要求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1.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选择一种印象最深刻的感受，先回顾事情的经过，回忆当时的心情，理清思路写下来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把印象深刻的内容写具体，把情感真实自然地表达出来</a:t>
            </a:r>
            <a:r>
              <a:rPr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725" y="1654810"/>
            <a:ext cx="6850380" cy="2948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31781" y="269240"/>
            <a:ext cx="4377690" cy="6047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850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词组分类 叙述体验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67740" y="1024890"/>
            <a:ext cx="7401560" cy="460375"/>
          </a:xfrm>
          <a:prstGeom prst="rect">
            <a:avLst/>
          </a:prstGeom>
          <a:solidFill>
            <a:srgbClr val="FFCCC8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+mn-ea"/>
                <a:ea typeface="+mn-ea"/>
                <a:sym typeface="+mn-ea"/>
              </a:rPr>
              <a:t>       </a:t>
            </a:r>
            <a:r>
              <a:rPr sz="2400" b="1">
                <a:solidFill>
                  <a:srgbClr val="000000"/>
                </a:solidFill>
                <a:latin typeface="+mn-ea"/>
                <a:ea typeface="+mn-ea"/>
                <a:sym typeface="+mn-ea"/>
              </a:rPr>
              <a:t>仔细观察这上下两组词语</a:t>
            </a:r>
            <a:r>
              <a:rPr sz="2400" b="1" dirty="0">
                <a:solidFill>
                  <a:srgbClr val="000000"/>
                </a:solidFill>
                <a:latin typeface="+mn-ea"/>
                <a:ea typeface="+mn-ea"/>
                <a:sym typeface="+mn-ea"/>
              </a:rPr>
              <a:t>，你有什么发现？</a:t>
            </a:r>
            <a:endParaRPr lang="zh-CN" sz="240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bc8422a-71a0-438e-85cf-a7003e6c626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38c41f2-078e-4e0d-ba20-4a8027b37e1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8b43bc-5f0c-406f-820c-3f672153147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165ba98-c3d6-48fc-bec5-bcaae5021d8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bc8422a-71a0-438e-85cf-a7003e6c626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38c41f2-078e-4e0d-ba20-4a8027b37e1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8b43bc-5f0c-406f-820c-3f672153147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165ba98-c3d6-48fc-bec5-bcaae5021d82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2450</Words>
  <Application>Microsoft Office PowerPoint</Application>
  <PresentationFormat>全屏显示(16:9)</PresentationFormat>
  <Paragraphs>296</Paragraphs>
  <Slides>37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黑体</vt:lpstr>
      <vt:lpstr>华文楷体</vt:lpstr>
      <vt:lpstr>楷体</vt:lpstr>
      <vt:lpstr>宋体</vt:lpstr>
      <vt:lpstr>微软雅黑</vt:lpstr>
      <vt:lpstr>字魂59号-创粗黑</vt:lpstr>
      <vt:lpstr>Arial</vt:lpstr>
      <vt:lpstr>Calibri</vt:lpstr>
      <vt:lpstr>Wingdings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</dc:creator>
  <cp:keywords>状元成才路</cp:keywords>
  <dc:description>声  明_x000d__x000d__x000d__x000d__x000d_
_x000d__x000d__x000d__x000d__x000d_
 本文件仅用于个人学习、研究或欣赏，以及其他非商业性或非盈利性用途，但同时应遵守著作权法及其他相关法律的规定，不得侵犯本司及相关权利人的合法权利。_x000d__x000d__x000d__x000d__x000d_
 除此以外，将本文件任何内容用于其他用途时，应获得授权，如发现未经授权用于商业或盈利用途将追加侵权者的法律责任。_x000d__x000d__x000d__x000d__x000d_
_x000d__x000d__x000d__x000d__x000d_
武汉天成贵龙文化传播有限公司</dc:description>
  <cp:lastModifiedBy>Administrator</cp:lastModifiedBy>
  <cp:revision>500</cp:revision>
  <dcterms:created xsi:type="dcterms:W3CDTF">2016-10-29T08:56:00Z</dcterms:created>
  <dcterms:modified xsi:type="dcterms:W3CDTF">2024-09-19T01:50:56Z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2052-11.1.0.10116</vt:lpwstr>
  </property>
</Properties>
</file>