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30"/>
  </p:notesMasterIdLst>
  <p:handoutMasterIdLst>
    <p:handoutMasterId r:id="rId31"/>
  </p:handoutMasterIdLst>
  <p:sldIdLst>
    <p:sldId id="726" r:id="rId2"/>
    <p:sldId id="757" r:id="rId3"/>
    <p:sldId id="663" r:id="rId4"/>
    <p:sldId id="756" r:id="rId5"/>
    <p:sldId id="712" r:id="rId6"/>
    <p:sldId id="731" r:id="rId7"/>
    <p:sldId id="737" r:id="rId8"/>
    <p:sldId id="605" r:id="rId9"/>
    <p:sldId id="725" r:id="rId10"/>
    <p:sldId id="723" r:id="rId11"/>
    <p:sldId id="742" r:id="rId12"/>
    <p:sldId id="604" r:id="rId13"/>
    <p:sldId id="707" r:id="rId14"/>
    <p:sldId id="405" r:id="rId15"/>
    <p:sldId id="735" r:id="rId16"/>
    <p:sldId id="732" r:id="rId17"/>
    <p:sldId id="703" r:id="rId18"/>
    <p:sldId id="612" r:id="rId19"/>
    <p:sldId id="747" r:id="rId20"/>
    <p:sldId id="728" r:id="rId21"/>
    <p:sldId id="734" r:id="rId22"/>
    <p:sldId id="729" r:id="rId23"/>
    <p:sldId id="609" r:id="rId24"/>
    <p:sldId id="733" r:id="rId25"/>
    <p:sldId id="738" r:id="rId26"/>
    <p:sldId id="736" r:id="rId27"/>
    <p:sldId id="758" r:id="rId28"/>
    <p:sldId id="759" r:id="rId29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66FF33"/>
    <a:srgbClr val="00FFFF"/>
    <a:srgbClr val="FF00FF"/>
    <a:srgbClr val="3E4D1F"/>
    <a:srgbClr val="FF0066"/>
    <a:srgbClr val="FF7C80"/>
    <a:srgbClr val="FFCC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9" autoAdjust="0"/>
    <p:restoredTop sz="96357" autoAdjust="0"/>
  </p:normalViewPr>
  <p:slideViewPr>
    <p:cSldViewPr snapToGrid="0">
      <p:cViewPr varScale="1">
        <p:scale>
          <a:sx n="147" d="100"/>
          <a:sy n="147" d="100"/>
        </p:scale>
        <p:origin x="49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EC83B1-0165-47BD-A2D8-ED48A0F3EE3E}" type="datetimeFigureOut">
              <a:rPr lang="zh-CN" altLang="en-US"/>
              <a:pPr>
                <a:defRPr/>
              </a:pPr>
              <a:t>2024/12/24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/>
            </a:lvl1pPr>
          </a:lstStyle>
          <a:p>
            <a:fld id="{E35B41B2-1520-4D6C-B882-A6830898D1B7}" type="slidenum">
              <a:rPr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6B7083-C43E-45C8-8E94-5A6FB435E237}" type="datetimeFigureOut">
              <a:rPr lang="zh-CN" altLang="en-US"/>
              <a:pPr>
                <a:defRPr/>
              </a:pPr>
              <a:t>2024/12/24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/>
            </a:lvl1pPr>
          </a:lstStyle>
          <a:p>
            <a:fld id="{B710B16F-B9C0-45C8-9157-0EA06ECB086C}" type="slidenum">
              <a:rPr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4AD0C0A-0796-4006-A159-53F464131D7C}" type="slidenum">
              <a:rPr altLang="en-US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90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4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00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04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BB2387-0172-44CD-8DB3-4BB2EC0E998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31" y="120660"/>
            <a:ext cx="808778" cy="7059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9" r:id="rId2"/>
    <p:sldLayoutId id="2147483737" r:id="rId3"/>
    <p:sldLayoutId id="2147483740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2"/>
          <p:cNvSpPr txBox="1">
            <a:spLocks noChangeArrowheads="1"/>
          </p:cNvSpPr>
          <p:nvPr/>
        </p:nvSpPr>
        <p:spPr bwMode="auto">
          <a:xfrm>
            <a:off x="1087438" y="915988"/>
            <a:ext cx="74231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统编版六年级下册</a:t>
            </a:r>
            <a:endParaRPr lang="en-US" altLang="zh-CN" sz="36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语文慕课堂</a:t>
            </a:r>
            <a:endParaRPr lang="en-US" altLang="zh-CN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099" name="TextBox 13"/>
          <p:cNvSpPr txBox="1">
            <a:spLocks noChangeArrowheads="1"/>
          </p:cNvSpPr>
          <p:nvPr/>
        </p:nvSpPr>
        <p:spPr bwMode="auto">
          <a:xfrm>
            <a:off x="3143250" y="3786188"/>
            <a:ext cx="269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主讲：瑞儿老师</a:t>
            </a:r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107950" y="123825"/>
            <a:ext cx="289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</p:spTree>
  </p:cSld>
  <p:clrMapOvr>
    <a:masterClrMapping/>
  </p:clrMapOvr>
  <p:transition advTm="1833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7"/>
          <p:cNvGrpSpPr>
            <a:grpSpLocks/>
          </p:cNvGrpSpPr>
          <p:nvPr/>
        </p:nvGrpSpPr>
        <p:grpSpPr bwMode="auto">
          <a:xfrm>
            <a:off x="1222375" y="608013"/>
            <a:ext cx="836613" cy="850900"/>
            <a:chOff x="2437" y="2032"/>
            <a:chExt cx="1244" cy="1264"/>
          </a:xfrm>
        </p:grpSpPr>
        <p:sp>
          <p:nvSpPr>
            <p:cNvPr id="15430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5431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32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363" name="组合 7"/>
          <p:cNvGrpSpPr>
            <a:grpSpLocks/>
          </p:cNvGrpSpPr>
          <p:nvPr/>
        </p:nvGrpSpPr>
        <p:grpSpPr bwMode="auto">
          <a:xfrm>
            <a:off x="2571750" y="614363"/>
            <a:ext cx="838200" cy="869950"/>
            <a:chOff x="2437" y="2032"/>
            <a:chExt cx="1244" cy="1264"/>
          </a:xfrm>
        </p:grpSpPr>
        <p:sp>
          <p:nvSpPr>
            <p:cNvPr id="15427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5428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29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365" name="组合 7"/>
          <p:cNvGrpSpPr>
            <a:grpSpLocks/>
          </p:cNvGrpSpPr>
          <p:nvPr/>
        </p:nvGrpSpPr>
        <p:grpSpPr bwMode="auto">
          <a:xfrm>
            <a:off x="3933152" y="608013"/>
            <a:ext cx="836612" cy="850900"/>
            <a:chOff x="2437" y="2032"/>
            <a:chExt cx="1244" cy="1264"/>
          </a:xfrm>
        </p:grpSpPr>
        <p:sp>
          <p:nvSpPr>
            <p:cNvPr id="15421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5422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23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366" name="组合 7"/>
          <p:cNvGrpSpPr>
            <a:grpSpLocks/>
          </p:cNvGrpSpPr>
          <p:nvPr/>
        </p:nvGrpSpPr>
        <p:grpSpPr bwMode="auto">
          <a:xfrm>
            <a:off x="5284114" y="608013"/>
            <a:ext cx="836613" cy="850900"/>
            <a:chOff x="2437" y="2032"/>
            <a:chExt cx="1244" cy="1264"/>
          </a:xfrm>
        </p:grpSpPr>
        <p:sp>
          <p:nvSpPr>
            <p:cNvPr id="15418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5419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20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367" name="组合 7"/>
          <p:cNvGrpSpPr>
            <a:grpSpLocks/>
          </p:cNvGrpSpPr>
          <p:nvPr/>
        </p:nvGrpSpPr>
        <p:grpSpPr bwMode="auto">
          <a:xfrm>
            <a:off x="6593801" y="596900"/>
            <a:ext cx="836613" cy="850900"/>
            <a:chOff x="2437" y="2032"/>
            <a:chExt cx="1244" cy="1264"/>
          </a:xfrm>
        </p:grpSpPr>
        <p:sp>
          <p:nvSpPr>
            <p:cNvPr id="15415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5416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17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368" name="组合 7"/>
          <p:cNvGrpSpPr>
            <a:grpSpLocks/>
          </p:cNvGrpSpPr>
          <p:nvPr/>
        </p:nvGrpSpPr>
        <p:grpSpPr bwMode="auto">
          <a:xfrm>
            <a:off x="1226279" y="1833563"/>
            <a:ext cx="836613" cy="850900"/>
            <a:chOff x="2437" y="2032"/>
            <a:chExt cx="1244" cy="1264"/>
          </a:xfrm>
        </p:grpSpPr>
        <p:sp>
          <p:nvSpPr>
            <p:cNvPr id="15412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5413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14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369" name="组合 7"/>
          <p:cNvGrpSpPr>
            <a:grpSpLocks/>
          </p:cNvGrpSpPr>
          <p:nvPr/>
        </p:nvGrpSpPr>
        <p:grpSpPr bwMode="auto">
          <a:xfrm>
            <a:off x="2577242" y="1833563"/>
            <a:ext cx="836612" cy="850900"/>
            <a:chOff x="2437" y="2032"/>
            <a:chExt cx="1244" cy="1264"/>
          </a:xfrm>
        </p:grpSpPr>
        <p:sp>
          <p:nvSpPr>
            <p:cNvPr id="15409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5410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11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370" name="组合 7"/>
          <p:cNvGrpSpPr>
            <a:grpSpLocks/>
          </p:cNvGrpSpPr>
          <p:nvPr/>
        </p:nvGrpSpPr>
        <p:grpSpPr bwMode="auto">
          <a:xfrm>
            <a:off x="3926617" y="1833563"/>
            <a:ext cx="836612" cy="850900"/>
            <a:chOff x="2437" y="2032"/>
            <a:chExt cx="1244" cy="1264"/>
          </a:xfrm>
        </p:grpSpPr>
        <p:sp>
          <p:nvSpPr>
            <p:cNvPr id="15406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5407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08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371" name="组合 7"/>
          <p:cNvGrpSpPr>
            <a:grpSpLocks/>
          </p:cNvGrpSpPr>
          <p:nvPr/>
        </p:nvGrpSpPr>
        <p:grpSpPr bwMode="auto">
          <a:xfrm>
            <a:off x="1246187" y="3050790"/>
            <a:ext cx="836613" cy="850900"/>
            <a:chOff x="2437" y="2032"/>
            <a:chExt cx="1244" cy="1264"/>
          </a:xfrm>
        </p:grpSpPr>
        <p:sp>
          <p:nvSpPr>
            <p:cNvPr id="15403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5404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05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372" name="组合 7"/>
          <p:cNvGrpSpPr>
            <a:grpSpLocks/>
          </p:cNvGrpSpPr>
          <p:nvPr/>
        </p:nvGrpSpPr>
        <p:grpSpPr bwMode="auto">
          <a:xfrm>
            <a:off x="2557694" y="3024716"/>
            <a:ext cx="836613" cy="850900"/>
            <a:chOff x="2437" y="2032"/>
            <a:chExt cx="1244" cy="1264"/>
          </a:xfrm>
        </p:grpSpPr>
        <p:sp>
          <p:nvSpPr>
            <p:cNvPr id="15400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5401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02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373" name="组合 7"/>
          <p:cNvGrpSpPr>
            <a:grpSpLocks/>
          </p:cNvGrpSpPr>
          <p:nvPr/>
        </p:nvGrpSpPr>
        <p:grpSpPr bwMode="auto">
          <a:xfrm>
            <a:off x="3907069" y="3024716"/>
            <a:ext cx="836613" cy="850900"/>
            <a:chOff x="2437" y="2032"/>
            <a:chExt cx="1244" cy="1264"/>
          </a:xfrm>
        </p:grpSpPr>
        <p:sp>
          <p:nvSpPr>
            <p:cNvPr id="15397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5398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99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374" name="组合 7"/>
          <p:cNvGrpSpPr>
            <a:grpSpLocks/>
          </p:cNvGrpSpPr>
          <p:nvPr/>
        </p:nvGrpSpPr>
        <p:grpSpPr bwMode="auto">
          <a:xfrm>
            <a:off x="5258032" y="3024716"/>
            <a:ext cx="836612" cy="850900"/>
            <a:chOff x="2437" y="2032"/>
            <a:chExt cx="1244" cy="1264"/>
          </a:xfrm>
        </p:grpSpPr>
        <p:sp>
          <p:nvSpPr>
            <p:cNvPr id="15394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5395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96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375" name="文本框 64"/>
          <p:cNvSpPr txBox="1">
            <a:spLocks noChangeArrowheads="1"/>
          </p:cNvSpPr>
          <p:nvPr/>
        </p:nvSpPr>
        <p:spPr bwMode="auto">
          <a:xfrm>
            <a:off x="1217613" y="577850"/>
            <a:ext cx="8112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媚</a:t>
            </a:r>
          </a:p>
        </p:txBody>
      </p:sp>
      <p:sp>
        <p:nvSpPr>
          <p:cNvPr id="15376" name="文本框 67"/>
          <p:cNvSpPr txBox="1">
            <a:spLocks noChangeArrowheads="1"/>
          </p:cNvSpPr>
          <p:nvPr/>
        </p:nvSpPr>
        <p:spPr bwMode="auto">
          <a:xfrm>
            <a:off x="2606675" y="642938"/>
            <a:ext cx="803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砖</a:t>
            </a:r>
          </a:p>
        </p:txBody>
      </p:sp>
      <p:sp>
        <p:nvSpPr>
          <p:cNvPr id="15378" name="文本框 69"/>
          <p:cNvSpPr txBox="1">
            <a:spLocks noChangeArrowheads="1"/>
          </p:cNvSpPr>
          <p:nvPr/>
        </p:nvSpPr>
        <p:spPr bwMode="auto">
          <a:xfrm>
            <a:off x="3974427" y="615950"/>
            <a:ext cx="803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叨</a:t>
            </a:r>
          </a:p>
        </p:txBody>
      </p:sp>
      <p:sp>
        <p:nvSpPr>
          <p:cNvPr id="15379" name="文本框 71"/>
          <p:cNvSpPr txBox="1">
            <a:spLocks noChangeArrowheads="1"/>
          </p:cNvSpPr>
          <p:nvPr/>
        </p:nvSpPr>
        <p:spPr bwMode="auto">
          <a:xfrm>
            <a:off x="5276177" y="615950"/>
            <a:ext cx="803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绊</a:t>
            </a:r>
          </a:p>
        </p:txBody>
      </p:sp>
      <p:sp>
        <p:nvSpPr>
          <p:cNvPr id="15380" name="文本框 72"/>
          <p:cNvSpPr txBox="1">
            <a:spLocks noChangeArrowheads="1"/>
          </p:cNvSpPr>
          <p:nvPr/>
        </p:nvSpPr>
        <p:spPr bwMode="auto">
          <a:xfrm>
            <a:off x="6627139" y="577850"/>
            <a:ext cx="803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绞</a:t>
            </a:r>
          </a:p>
        </p:txBody>
      </p:sp>
      <p:sp>
        <p:nvSpPr>
          <p:cNvPr id="15381" name="文本框 73"/>
          <p:cNvSpPr txBox="1">
            <a:spLocks noChangeArrowheads="1"/>
          </p:cNvSpPr>
          <p:nvPr/>
        </p:nvSpPr>
        <p:spPr bwMode="auto">
          <a:xfrm>
            <a:off x="1243742" y="1822450"/>
            <a:ext cx="803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耽</a:t>
            </a:r>
          </a:p>
        </p:txBody>
      </p:sp>
      <p:sp>
        <p:nvSpPr>
          <p:cNvPr id="15382" name="文本框 74"/>
          <p:cNvSpPr txBox="1">
            <a:spLocks noChangeArrowheads="1"/>
          </p:cNvSpPr>
          <p:nvPr/>
        </p:nvSpPr>
        <p:spPr bwMode="auto">
          <a:xfrm>
            <a:off x="2593117" y="1836738"/>
            <a:ext cx="803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揉</a:t>
            </a:r>
          </a:p>
        </p:txBody>
      </p:sp>
      <p:sp>
        <p:nvSpPr>
          <p:cNvPr id="15383" name="文本框 77"/>
          <p:cNvSpPr txBox="1">
            <a:spLocks noChangeArrowheads="1"/>
          </p:cNvSpPr>
          <p:nvPr/>
        </p:nvSpPr>
        <p:spPr bwMode="auto">
          <a:xfrm>
            <a:off x="2591032" y="3058054"/>
            <a:ext cx="803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惶</a:t>
            </a:r>
          </a:p>
        </p:txBody>
      </p:sp>
      <p:sp>
        <p:nvSpPr>
          <p:cNvPr id="15384" name="文本框 78"/>
          <p:cNvSpPr txBox="1">
            <a:spLocks noChangeArrowheads="1"/>
          </p:cNvSpPr>
          <p:nvPr/>
        </p:nvSpPr>
        <p:spPr bwMode="auto">
          <a:xfrm>
            <a:off x="3941994" y="3000904"/>
            <a:ext cx="803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吻</a:t>
            </a:r>
          </a:p>
        </p:txBody>
      </p:sp>
      <p:sp>
        <p:nvSpPr>
          <p:cNvPr id="15385" name="文本框 79"/>
          <p:cNvSpPr txBox="1">
            <a:spLocks noChangeArrowheads="1"/>
          </p:cNvSpPr>
          <p:nvPr/>
        </p:nvSpPr>
        <p:spPr bwMode="auto">
          <a:xfrm>
            <a:off x="5285019" y="3050116"/>
            <a:ext cx="803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偎</a:t>
            </a:r>
          </a:p>
        </p:txBody>
      </p:sp>
      <p:sp>
        <p:nvSpPr>
          <p:cNvPr id="86" name="文本框 85"/>
          <p:cNvSpPr txBox="1">
            <a:spLocks noChangeArrowheads="1"/>
          </p:cNvSpPr>
          <p:nvPr/>
        </p:nvSpPr>
        <p:spPr bwMode="auto">
          <a:xfrm>
            <a:off x="8076196" y="1958975"/>
            <a:ext cx="855079" cy="21236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eaLnBrk="1" hangingPunct="1">
              <a:defRPr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>
              <a:defRPr sz="1600">
                <a:latin typeface="Arial" panose="020B0604020202020204" pitchFamily="34" charset="0"/>
              </a:defRPr>
            </a:lvl2pPr>
            <a:lvl3pPr marL="1143000" indent="-228600">
              <a:defRPr sz="1600">
                <a:latin typeface="Arial" panose="020B0604020202020204" pitchFamily="34" charset="0"/>
              </a:defRPr>
            </a:lvl3pPr>
            <a:lvl4pPr marL="1600200" indent="-228600">
              <a:defRPr sz="1600">
                <a:latin typeface="Arial" panose="020B0604020202020204" pitchFamily="34" charset="0"/>
              </a:defRPr>
            </a:lvl4pPr>
            <a:lvl5pPr marL="2057400" indent="-228600">
              <a:defRPr sz="16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 altLang="en-US" dirty="0">
                <a:ln w="12700" cmpd="sng">
                  <a:noFill/>
                  <a:prstDash val="solid"/>
                </a:ln>
                <a:solidFill>
                  <a:srgbClr val="00FFFF"/>
                </a:solidFill>
              </a:rPr>
              <a:t>我会写</a:t>
            </a:r>
          </a:p>
        </p:txBody>
      </p:sp>
      <p:sp>
        <p:nvSpPr>
          <p:cNvPr id="8225" name="文本框 1"/>
          <p:cNvSpPr txBox="1">
            <a:spLocks noChangeArrowheads="1"/>
          </p:cNvSpPr>
          <p:nvPr/>
        </p:nvSpPr>
        <p:spPr bwMode="auto">
          <a:xfrm>
            <a:off x="1074738" y="4095750"/>
            <a:ext cx="430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这些字都是左右结构。</a:t>
            </a:r>
          </a:p>
        </p:txBody>
      </p:sp>
      <p:sp>
        <p:nvSpPr>
          <p:cNvPr id="15388" name="文本框 81"/>
          <p:cNvSpPr txBox="1">
            <a:spLocks noChangeArrowheads="1"/>
          </p:cNvSpPr>
          <p:nvPr/>
        </p:nvSpPr>
        <p:spPr bwMode="auto">
          <a:xfrm>
            <a:off x="3893279" y="1812925"/>
            <a:ext cx="803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绽</a:t>
            </a:r>
          </a:p>
        </p:txBody>
      </p:sp>
      <p:sp>
        <p:nvSpPr>
          <p:cNvPr id="15389" name="文本框 81"/>
          <p:cNvSpPr txBox="1">
            <a:spLocks noChangeArrowheads="1"/>
          </p:cNvSpPr>
          <p:nvPr/>
        </p:nvSpPr>
        <p:spPr bwMode="auto">
          <a:xfrm>
            <a:off x="1225550" y="3046027"/>
            <a:ext cx="803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搓</a:t>
            </a:r>
          </a:p>
        </p:txBody>
      </p:sp>
      <p:pic>
        <p:nvPicPr>
          <p:cNvPr id="15390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矩形 71"/>
          <p:cNvSpPr/>
          <p:nvPr/>
        </p:nvSpPr>
        <p:spPr>
          <a:xfrm>
            <a:off x="-9525" y="1905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71" name="组合 7">
            <a:extLst>
              <a:ext uri="{FF2B5EF4-FFF2-40B4-BE49-F238E27FC236}">
                <a16:creationId xmlns:a16="http://schemas.microsoft.com/office/drawing/2014/main" id="{B1C93E42-32B8-4663-8412-6F0F63AD74DE}"/>
              </a:ext>
            </a:extLst>
          </p:cNvPr>
          <p:cNvGrpSpPr>
            <a:grpSpLocks/>
          </p:cNvGrpSpPr>
          <p:nvPr/>
        </p:nvGrpSpPr>
        <p:grpSpPr bwMode="auto">
          <a:xfrm>
            <a:off x="5262428" y="1822450"/>
            <a:ext cx="836613" cy="850900"/>
            <a:chOff x="2437" y="2032"/>
            <a:chExt cx="1244" cy="1264"/>
          </a:xfrm>
        </p:grpSpPr>
        <p:sp>
          <p:nvSpPr>
            <p:cNvPr id="73" name="矩形 1">
              <a:extLst>
                <a:ext uri="{FF2B5EF4-FFF2-40B4-BE49-F238E27FC236}">
                  <a16:creationId xmlns:a16="http://schemas.microsoft.com/office/drawing/2014/main" id="{5BE32864-17DA-4248-A4C7-03122D5E9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74" name="直接连接符 4">
              <a:extLst>
                <a:ext uri="{FF2B5EF4-FFF2-40B4-BE49-F238E27FC236}">
                  <a16:creationId xmlns:a16="http://schemas.microsoft.com/office/drawing/2014/main" id="{D9D51868-FE7F-42CF-9DBA-9D9C28CD8F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直接连接符 6">
              <a:extLst>
                <a:ext uri="{FF2B5EF4-FFF2-40B4-BE49-F238E27FC236}">
                  <a16:creationId xmlns:a16="http://schemas.microsoft.com/office/drawing/2014/main" id="{196BB7D3-2164-4A11-9411-1E44067F8D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6" name="文本框 81">
            <a:extLst>
              <a:ext uri="{FF2B5EF4-FFF2-40B4-BE49-F238E27FC236}">
                <a16:creationId xmlns:a16="http://schemas.microsoft.com/office/drawing/2014/main" id="{50F74029-1E02-4059-BD44-FC018BAD1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791" y="1817687"/>
            <a:ext cx="803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沫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组合 7"/>
          <p:cNvGrpSpPr>
            <a:grpSpLocks/>
          </p:cNvGrpSpPr>
          <p:nvPr/>
        </p:nvGrpSpPr>
        <p:grpSpPr bwMode="auto">
          <a:xfrm>
            <a:off x="4857750" y="1128713"/>
            <a:ext cx="2463800" cy="2435225"/>
            <a:chOff x="2437" y="2032"/>
            <a:chExt cx="1244" cy="1264"/>
          </a:xfrm>
        </p:grpSpPr>
        <p:sp>
          <p:nvSpPr>
            <p:cNvPr id="16395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92D05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cxnSp>
          <p:nvCxnSpPr>
            <p:cNvPr id="16396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rgbClr val="92D05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7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rgbClr val="92D05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388" name="文本框 82"/>
          <p:cNvSpPr txBox="1">
            <a:spLocks noChangeArrowheads="1"/>
          </p:cNvSpPr>
          <p:nvPr/>
        </p:nvSpPr>
        <p:spPr bwMode="auto">
          <a:xfrm>
            <a:off x="4916488" y="771525"/>
            <a:ext cx="23082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0" dirty="0">
                <a:latin typeface="楷体" panose="02010609060101010101" pitchFamily="49" charset="-122"/>
                <a:ea typeface="楷体" panose="02010609060101010101" pitchFamily="49" charset="-122"/>
              </a:rPr>
              <a:t>偎</a:t>
            </a:r>
          </a:p>
        </p:txBody>
      </p:sp>
      <p:grpSp>
        <p:nvGrpSpPr>
          <p:cNvPr id="16389" name="组合 7"/>
          <p:cNvGrpSpPr>
            <a:grpSpLocks/>
          </p:cNvGrpSpPr>
          <p:nvPr/>
        </p:nvGrpSpPr>
        <p:grpSpPr bwMode="auto">
          <a:xfrm>
            <a:off x="1460500" y="1154113"/>
            <a:ext cx="2463800" cy="2433637"/>
            <a:chOff x="2437" y="2032"/>
            <a:chExt cx="1244" cy="1264"/>
          </a:xfrm>
        </p:grpSpPr>
        <p:sp>
          <p:nvSpPr>
            <p:cNvPr id="16392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92D05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cxnSp>
          <p:nvCxnSpPr>
            <p:cNvPr id="16393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rgbClr val="92D05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4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rgbClr val="92D05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390" name="文本框 82"/>
          <p:cNvSpPr txBox="1">
            <a:spLocks noChangeArrowheads="1"/>
          </p:cNvSpPr>
          <p:nvPr/>
        </p:nvSpPr>
        <p:spPr bwMode="auto">
          <a:xfrm>
            <a:off x="1430338" y="796925"/>
            <a:ext cx="23082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0" dirty="0">
                <a:latin typeface="楷体" panose="02010609060101010101" pitchFamily="49" charset="-122"/>
                <a:ea typeface="楷体" panose="02010609060101010101" pitchFamily="49" charset="-122"/>
              </a:rPr>
              <a:t>揉</a:t>
            </a:r>
          </a:p>
        </p:txBody>
      </p:sp>
      <p:sp>
        <p:nvSpPr>
          <p:cNvPr id="13" name="矩形 12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揉">
            <a:hlinkClick r:id="" action="ppaction://media"/>
            <a:extLst>
              <a:ext uri="{FF2B5EF4-FFF2-40B4-BE49-F238E27FC236}">
                <a16:creationId xmlns:a16="http://schemas.microsoft.com/office/drawing/2014/main" id="{0C5FA2E7-8B4D-7D1D-4117-CB3C753D1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5092" y="935038"/>
            <a:ext cx="2286000" cy="2286000"/>
          </a:xfrm>
          <a:prstGeom prst="rect">
            <a:avLst/>
          </a:prstGeom>
        </p:spPr>
      </p:pic>
      <p:sp>
        <p:nvSpPr>
          <p:cNvPr id="17410" name="文本框 1"/>
          <p:cNvSpPr txBox="1">
            <a:spLocks noChangeArrowheads="1"/>
          </p:cNvSpPr>
          <p:nvPr/>
        </p:nvSpPr>
        <p:spPr bwMode="auto">
          <a:xfrm>
            <a:off x="1209675" y="2160588"/>
            <a:ext cx="1584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结构：</a:t>
            </a:r>
            <a:endParaRPr lang="en-US" altLang="zh-CN" sz="3200" b="1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17411" name="文本框 2"/>
          <p:cNvSpPr txBox="1">
            <a:spLocks noChangeArrowheads="1"/>
          </p:cNvSpPr>
          <p:nvPr/>
        </p:nvSpPr>
        <p:spPr bwMode="auto">
          <a:xfrm>
            <a:off x="1209675" y="2841625"/>
            <a:ext cx="1584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部首：</a:t>
            </a:r>
          </a:p>
        </p:txBody>
      </p:sp>
      <p:sp>
        <p:nvSpPr>
          <p:cNvPr id="17412" name="文本框 3"/>
          <p:cNvSpPr txBox="1">
            <a:spLocks noChangeArrowheads="1"/>
          </p:cNvSpPr>
          <p:nvPr/>
        </p:nvSpPr>
        <p:spPr bwMode="auto">
          <a:xfrm>
            <a:off x="1192213" y="3611563"/>
            <a:ext cx="2254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书写：</a:t>
            </a:r>
          </a:p>
        </p:txBody>
      </p:sp>
      <p:sp>
        <p:nvSpPr>
          <p:cNvPr id="17413" name="文本框 4"/>
          <p:cNvSpPr txBox="1">
            <a:spLocks noChangeArrowheads="1"/>
          </p:cNvSpPr>
          <p:nvPr/>
        </p:nvSpPr>
        <p:spPr bwMode="auto">
          <a:xfrm>
            <a:off x="1176338" y="1192213"/>
            <a:ext cx="1171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róu</a:t>
            </a:r>
          </a:p>
        </p:txBody>
      </p:sp>
      <p:sp>
        <p:nvSpPr>
          <p:cNvPr id="17414" name="文本框 17"/>
          <p:cNvSpPr txBox="1">
            <a:spLocks noChangeArrowheads="1"/>
          </p:cNvSpPr>
          <p:nvPr/>
        </p:nvSpPr>
        <p:spPr bwMode="auto">
          <a:xfrm>
            <a:off x="2347913" y="842963"/>
            <a:ext cx="1181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80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揉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942571" y="194474"/>
            <a:ext cx="4032553" cy="58419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重难点字书写指导</a:t>
            </a:r>
          </a:p>
        </p:txBody>
      </p:sp>
      <p:sp>
        <p:nvSpPr>
          <p:cNvPr id="17416" name="文本框 9"/>
          <p:cNvSpPr txBox="1">
            <a:spLocks noChangeArrowheads="1"/>
          </p:cNvSpPr>
          <p:nvPr/>
        </p:nvSpPr>
        <p:spPr bwMode="auto">
          <a:xfrm>
            <a:off x="2459038" y="2155825"/>
            <a:ext cx="1584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</a:t>
            </a:r>
            <a:endParaRPr lang="en-US" altLang="zh-CN" sz="3200" b="1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17" name="文本框 12"/>
          <p:cNvSpPr txBox="1">
            <a:spLocks noChangeArrowheads="1"/>
          </p:cNvSpPr>
          <p:nvPr/>
        </p:nvSpPr>
        <p:spPr bwMode="auto">
          <a:xfrm>
            <a:off x="2457450" y="3551238"/>
            <a:ext cx="46609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左窄右宽；右上的“矛”字不要少写一撇。</a:t>
            </a:r>
            <a:endParaRPr lang="en-US" altLang="zh-CN" sz="3200" b="1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18" name="文本框 16"/>
          <p:cNvSpPr txBox="1">
            <a:spLocks noChangeArrowheads="1"/>
          </p:cNvSpPr>
          <p:nvPr/>
        </p:nvSpPr>
        <p:spPr bwMode="auto">
          <a:xfrm>
            <a:off x="2459038" y="2868613"/>
            <a:ext cx="1584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扌</a:t>
            </a:r>
            <a:endParaRPr lang="en-US" altLang="zh-CN" sz="3200" b="1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椭圆 11"/>
          <p:cNvSpPr>
            <a:spLocks noChangeArrowheads="1"/>
          </p:cNvSpPr>
          <p:nvPr/>
        </p:nvSpPr>
        <p:spPr bwMode="auto">
          <a:xfrm rot="3211116">
            <a:off x="6256338" y="1603375"/>
            <a:ext cx="285750" cy="5207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zh-CN" altLang="en-US" sz="3200" b="1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421" name="图片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偎">
            <a:hlinkClick r:id="" action="ppaction://media"/>
            <a:extLst>
              <a:ext uri="{FF2B5EF4-FFF2-40B4-BE49-F238E27FC236}">
                <a16:creationId xmlns:a16="http://schemas.microsoft.com/office/drawing/2014/main" id="{DA9ACA00-17D4-E479-4E4E-40ECDEA215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3013" y="519113"/>
            <a:ext cx="2308225" cy="2308225"/>
          </a:xfrm>
          <a:prstGeom prst="rect">
            <a:avLst/>
          </a:prstGeom>
        </p:spPr>
      </p:pic>
      <p:sp>
        <p:nvSpPr>
          <p:cNvPr id="18434" name="文本框 1"/>
          <p:cNvSpPr txBox="1">
            <a:spLocks noChangeArrowheads="1"/>
          </p:cNvSpPr>
          <p:nvPr/>
        </p:nvSpPr>
        <p:spPr bwMode="auto">
          <a:xfrm>
            <a:off x="1104900" y="1827213"/>
            <a:ext cx="1584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结构：</a:t>
            </a:r>
            <a:endParaRPr lang="en-US" altLang="zh-CN" sz="3200" b="1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18435" name="文本框 2"/>
          <p:cNvSpPr txBox="1">
            <a:spLocks noChangeArrowheads="1"/>
          </p:cNvSpPr>
          <p:nvPr/>
        </p:nvSpPr>
        <p:spPr bwMode="auto">
          <a:xfrm>
            <a:off x="1104900" y="2508250"/>
            <a:ext cx="1584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部首：</a:t>
            </a:r>
          </a:p>
        </p:txBody>
      </p:sp>
      <p:sp>
        <p:nvSpPr>
          <p:cNvPr id="18436" name="文本框 3"/>
          <p:cNvSpPr txBox="1">
            <a:spLocks noChangeArrowheads="1"/>
          </p:cNvSpPr>
          <p:nvPr/>
        </p:nvSpPr>
        <p:spPr bwMode="auto">
          <a:xfrm>
            <a:off x="1087438" y="3278188"/>
            <a:ext cx="2254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书写：</a:t>
            </a:r>
          </a:p>
        </p:txBody>
      </p:sp>
      <p:sp>
        <p:nvSpPr>
          <p:cNvPr id="18437" name="文本框 4"/>
          <p:cNvSpPr txBox="1">
            <a:spLocks noChangeArrowheads="1"/>
          </p:cNvSpPr>
          <p:nvPr/>
        </p:nvSpPr>
        <p:spPr bwMode="auto">
          <a:xfrm>
            <a:off x="1014413" y="796925"/>
            <a:ext cx="1171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wēi</a:t>
            </a:r>
          </a:p>
        </p:txBody>
      </p:sp>
      <p:sp>
        <p:nvSpPr>
          <p:cNvPr id="18438" name="文本框 17"/>
          <p:cNvSpPr txBox="1">
            <a:spLocks noChangeArrowheads="1"/>
          </p:cNvSpPr>
          <p:nvPr/>
        </p:nvSpPr>
        <p:spPr bwMode="auto">
          <a:xfrm>
            <a:off x="2243138" y="509588"/>
            <a:ext cx="1181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80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偎</a:t>
            </a:r>
          </a:p>
        </p:txBody>
      </p:sp>
      <p:sp>
        <p:nvSpPr>
          <p:cNvPr id="18439" name="文本框 7"/>
          <p:cNvSpPr txBox="1">
            <a:spLocks noChangeArrowheads="1"/>
          </p:cNvSpPr>
          <p:nvPr/>
        </p:nvSpPr>
        <p:spPr bwMode="auto">
          <a:xfrm>
            <a:off x="2354263" y="1822450"/>
            <a:ext cx="1584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</a:t>
            </a:r>
            <a:endParaRPr lang="en-US" altLang="zh-CN" sz="3200" b="1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440" name="文本框 8"/>
          <p:cNvSpPr txBox="1">
            <a:spLocks noChangeArrowheads="1"/>
          </p:cNvSpPr>
          <p:nvPr/>
        </p:nvSpPr>
        <p:spPr bwMode="auto">
          <a:xfrm>
            <a:off x="2282825" y="3227388"/>
            <a:ext cx="4538663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左窄右宽。注意这里不要多加一撇。</a:t>
            </a:r>
            <a:endParaRPr lang="en-US" altLang="zh-CN" sz="3200" b="1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441" name="文本框 9"/>
          <p:cNvSpPr txBox="1">
            <a:spLocks noChangeArrowheads="1"/>
          </p:cNvSpPr>
          <p:nvPr/>
        </p:nvSpPr>
        <p:spPr bwMode="auto">
          <a:xfrm>
            <a:off x="2354263" y="2535238"/>
            <a:ext cx="1584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亻</a:t>
            </a:r>
            <a:endParaRPr lang="en-US" altLang="zh-CN" sz="3200" b="1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下箭头 17"/>
          <p:cNvSpPr>
            <a:spLocks noChangeArrowheads="1"/>
          </p:cNvSpPr>
          <p:nvPr/>
        </p:nvSpPr>
        <p:spPr bwMode="auto">
          <a:xfrm rot="-9422680">
            <a:off x="5561013" y="2541588"/>
            <a:ext cx="287337" cy="900112"/>
          </a:xfrm>
          <a:prstGeom prst="downArrow">
            <a:avLst>
              <a:gd name="adj1" fmla="val 50000"/>
              <a:gd name="adj2" fmla="val 5004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zh-CN" altLang="en-US" sz="3200" b="1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445" name="图片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矩形 2"/>
          <p:cNvSpPr>
            <a:spLocks noChangeArrowheads="1"/>
          </p:cNvSpPr>
          <p:nvPr/>
        </p:nvSpPr>
        <p:spPr bwMode="auto">
          <a:xfrm>
            <a:off x="3743325" y="1938338"/>
            <a:ext cx="2655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拖延；耽误。</a:t>
            </a:r>
          </a:p>
        </p:txBody>
      </p:sp>
      <p:sp>
        <p:nvSpPr>
          <p:cNvPr id="12292" name="矩形 3"/>
          <p:cNvSpPr>
            <a:spLocks noChangeArrowheads="1"/>
          </p:cNvSpPr>
          <p:nvPr/>
        </p:nvSpPr>
        <p:spPr bwMode="auto">
          <a:xfrm>
            <a:off x="3743325" y="2678113"/>
            <a:ext cx="5127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形容隐隐约约，若有若无。</a:t>
            </a:r>
          </a:p>
        </p:txBody>
      </p:sp>
      <p:sp>
        <p:nvSpPr>
          <p:cNvPr id="12293" name="矩形 4"/>
          <p:cNvSpPr>
            <a:spLocks noChangeArrowheads="1"/>
          </p:cNvSpPr>
          <p:nvPr/>
        </p:nvSpPr>
        <p:spPr bwMode="auto">
          <a:xfrm>
            <a:off x="3732213" y="3416300"/>
            <a:ext cx="3481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形容伤感、失意。</a:t>
            </a:r>
          </a:p>
        </p:txBody>
      </p:sp>
      <p:sp>
        <p:nvSpPr>
          <p:cNvPr id="12294" name="矩形 5"/>
          <p:cNvSpPr>
            <a:spLocks noChangeArrowheads="1"/>
          </p:cNvSpPr>
          <p:nvPr/>
        </p:nvSpPr>
        <p:spPr bwMode="auto">
          <a:xfrm>
            <a:off x="3743325" y="4156075"/>
            <a:ext cx="3892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形容急速，非常快。</a:t>
            </a:r>
          </a:p>
        </p:txBody>
      </p:sp>
      <p:sp>
        <p:nvSpPr>
          <p:cNvPr id="12295" name="矩形 6"/>
          <p:cNvSpPr>
            <a:spLocks noChangeArrowheads="1"/>
          </p:cNvSpPr>
          <p:nvPr/>
        </p:nvSpPr>
        <p:spPr bwMode="auto">
          <a:xfrm>
            <a:off x="3743325" y="1200150"/>
            <a:ext cx="430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亲热地靠着，紧挨着。</a:t>
            </a:r>
          </a:p>
        </p:txBody>
      </p:sp>
      <p:sp>
        <p:nvSpPr>
          <p:cNvPr id="12296" name="文本框 7"/>
          <p:cNvSpPr txBox="1">
            <a:spLocks noChangeArrowheads="1"/>
          </p:cNvSpPr>
          <p:nvPr/>
        </p:nvSpPr>
        <p:spPr bwMode="auto">
          <a:xfrm>
            <a:off x="1308100" y="1187450"/>
            <a:ext cx="10080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耽搁</a:t>
            </a:r>
          </a:p>
        </p:txBody>
      </p:sp>
      <p:sp>
        <p:nvSpPr>
          <p:cNvPr id="12297" name="文本框 8"/>
          <p:cNvSpPr txBox="1">
            <a:spLocks noChangeArrowheads="1"/>
          </p:cNvSpPr>
          <p:nvPr/>
        </p:nvSpPr>
        <p:spPr bwMode="auto">
          <a:xfrm>
            <a:off x="1308100" y="1885950"/>
            <a:ext cx="1008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缥缈</a:t>
            </a:r>
          </a:p>
        </p:txBody>
      </p:sp>
      <p:sp>
        <p:nvSpPr>
          <p:cNvPr id="12298" name="文本框 10"/>
          <p:cNvSpPr txBox="1">
            <a:spLocks noChangeArrowheads="1"/>
          </p:cNvSpPr>
          <p:nvPr/>
        </p:nvSpPr>
        <p:spPr bwMode="auto">
          <a:xfrm>
            <a:off x="1308100" y="2582863"/>
            <a:ext cx="1008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惆怅</a:t>
            </a:r>
          </a:p>
        </p:txBody>
      </p:sp>
      <p:sp>
        <p:nvSpPr>
          <p:cNvPr id="12299" name="文本框 11"/>
          <p:cNvSpPr txBox="1">
            <a:spLocks noChangeArrowheads="1"/>
          </p:cNvSpPr>
          <p:nvPr/>
        </p:nvSpPr>
        <p:spPr bwMode="auto">
          <a:xfrm>
            <a:off x="1308100" y="3279775"/>
            <a:ext cx="1008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急遽</a:t>
            </a:r>
          </a:p>
        </p:txBody>
      </p:sp>
      <p:sp>
        <p:nvSpPr>
          <p:cNvPr id="12300" name="文本框 12"/>
          <p:cNvSpPr txBox="1">
            <a:spLocks noChangeArrowheads="1"/>
          </p:cNvSpPr>
          <p:nvPr/>
        </p:nvSpPr>
        <p:spPr bwMode="auto">
          <a:xfrm>
            <a:off x="1308100" y="3976688"/>
            <a:ext cx="1009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依偎</a:t>
            </a:r>
          </a:p>
        </p:txBody>
      </p:sp>
      <p:cxnSp>
        <p:nvCxnSpPr>
          <p:cNvPr id="3" name="直接连接符 2"/>
          <p:cNvCxnSpPr>
            <a:endCxn id="12291" idx="1"/>
          </p:cNvCxnSpPr>
          <p:nvPr/>
        </p:nvCxnSpPr>
        <p:spPr>
          <a:xfrm>
            <a:off x="2363788" y="1492250"/>
            <a:ext cx="1379537" cy="738188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endCxn id="12291" idx="1"/>
          </p:cNvCxnSpPr>
          <p:nvPr/>
        </p:nvCxnSpPr>
        <p:spPr>
          <a:xfrm>
            <a:off x="2411413" y="2228850"/>
            <a:ext cx="1320800" cy="701675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stCxn id="12298" idx="3"/>
            <a:endCxn id="12293" idx="1"/>
          </p:cNvCxnSpPr>
          <p:nvPr/>
        </p:nvCxnSpPr>
        <p:spPr>
          <a:xfrm>
            <a:off x="2316163" y="2874963"/>
            <a:ext cx="1416050" cy="833437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12298" idx="3"/>
            <a:endCxn id="12293" idx="1"/>
          </p:cNvCxnSpPr>
          <p:nvPr/>
        </p:nvCxnSpPr>
        <p:spPr>
          <a:xfrm>
            <a:off x="2236788" y="3613150"/>
            <a:ext cx="1417637" cy="833438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>
            <a:stCxn id="12298" idx="3"/>
            <a:endCxn id="12293" idx="1"/>
          </p:cNvCxnSpPr>
          <p:nvPr/>
        </p:nvCxnSpPr>
        <p:spPr>
          <a:xfrm flipV="1">
            <a:off x="2282825" y="1690688"/>
            <a:ext cx="1449388" cy="257810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73" name="组合 1"/>
          <p:cNvGrpSpPr>
            <a:grpSpLocks/>
          </p:cNvGrpSpPr>
          <p:nvPr/>
        </p:nvGrpSpPr>
        <p:grpSpPr bwMode="auto">
          <a:xfrm>
            <a:off x="479425" y="-1588"/>
            <a:ext cx="2592388" cy="955676"/>
            <a:chOff x="549275" y="-80963"/>
            <a:chExt cx="2592388" cy="95567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/>
            <a:srcRect t="65063" r="50000"/>
            <a:stretch>
              <a:fillRect/>
            </a:stretch>
          </p:blipFill>
          <p:spPr bwMode="auto">
            <a:xfrm>
              <a:off x="549275" y="-80963"/>
              <a:ext cx="2592388" cy="9556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477" name="TextBox 1"/>
            <p:cNvSpPr txBox="1">
              <a:spLocks noChangeArrowheads="1"/>
            </p:cNvSpPr>
            <p:nvPr/>
          </p:nvSpPr>
          <p:spPr bwMode="auto">
            <a:xfrm>
              <a:off x="933450" y="211137"/>
              <a:ext cx="14192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>
                  <a:solidFill>
                    <a:schemeClr val="bg1"/>
                  </a:solidFill>
                  <a:latin typeface="Calibri" panose="020F0502020204030204" pitchFamily="34" charset="0"/>
                </a:rPr>
                <a:t>连一连</a:t>
              </a:r>
            </a:p>
          </p:txBody>
        </p:sp>
      </p:grpSp>
      <p:pic>
        <p:nvPicPr>
          <p:cNvPr id="19474" name="图片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2" grpId="0"/>
      <p:bldP spid="12293" grpId="0"/>
      <p:bldP spid="12294" grpId="0"/>
      <p:bldP spid="12295" grpId="0"/>
      <p:bldP spid="12296" grpId="0"/>
      <p:bldP spid="12297" grpId="0"/>
      <p:bldP spid="12298" grpId="0"/>
      <p:bldP spid="12299" grpId="0"/>
      <p:bldP spid="123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823913" y="179388"/>
            <a:ext cx="1917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初读课文</a:t>
            </a:r>
          </a:p>
        </p:txBody>
      </p:sp>
      <p:sp>
        <p:nvSpPr>
          <p:cNvPr id="4099" name="文本框 4"/>
          <p:cNvSpPr txBox="1">
            <a:spLocks noChangeArrowheads="1"/>
          </p:cNvSpPr>
          <p:nvPr/>
        </p:nvSpPr>
        <p:spPr bwMode="auto">
          <a:xfrm>
            <a:off x="871538" y="1819275"/>
            <a:ext cx="7397750" cy="1282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+mn-ea"/>
                <a:ea typeface="+mn-ea"/>
              </a:rPr>
              <a:t>    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课文主要写了一件什么事，是按什么顺序写的？</a:t>
            </a:r>
            <a:endParaRPr lang="en-US" altLang="zh-CN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484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4"/>
          <p:cNvSpPr txBox="1">
            <a:spLocks noChangeArrowheads="1"/>
          </p:cNvSpPr>
          <p:nvPr/>
        </p:nvSpPr>
        <p:spPr bwMode="auto">
          <a:xfrm>
            <a:off x="663575" y="969963"/>
            <a:ext cx="75882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课文主要写了一个小男孩在某个星期天等待母亲带他出去玩，却一直没等到，伤心、失望之时得到母亲安慰的经历。</a:t>
            </a:r>
            <a:endParaRPr lang="en-US" altLang="zh-CN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172" name="文本框 1"/>
          <p:cNvSpPr txBox="1">
            <a:spLocks noChangeArrowheads="1"/>
          </p:cNvSpPr>
          <p:nvPr/>
        </p:nvSpPr>
        <p:spPr bwMode="auto">
          <a:xfrm>
            <a:off x="3097213" y="3984625"/>
            <a:ext cx="203835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6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时间顺序</a:t>
            </a:r>
          </a:p>
        </p:txBody>
      </p:sp>
      <p:sp>
        <p:nvSpPr>
          <p:cNvPr id="2" name="箭头: 右 1"/>
          <p:cNvSpPr/>
          <p:nvPr/>
        </p:nvSpPr>
        <p:spPr>
          <a:xfrm>
            <a:off x="1954213" y="3659188"/>
            <a:ext cx="4322762" cy="263525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" name="流程图: 决策 2"/>
          <p:cNvSpPr/>
          <p:nvPr/>
        </p:nvSpPr>
        <p:spPr>
          <a:xfrm>
            <a:off x="1939925" y="2838450"/>
            <a:ext cx="1293813" cy="673100"/>
          </a:xfrm>
          <a:prstGeom prst="flowChartDecis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  <p:sp>
        <p:nvSpPr>
          <p:cNvPr id="7" name="流程图: 决策 6"/>
          <p:cNvSpPr/>
          <p:nvPr/>
        </p:nvSpPr>
        <p:spPr>
          <a:xfrm>
            <a:off x="3460750" y="2828925"/>
            <a:ext cx="1293813" cy="692150"/>
          </a:xfrm>
          <a:prstGeom prst="flowChartDecis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  <p:sp>
        <p:nvSpPr>
          <p:cNvPr id="8" name="流程图: 决策 7"/>
          <p:cNvSpPr/>
          <p:nvPr/>
        </p:nvSpPr>
        <p:spPr>
          <a:xfrm>
            <a:off x="5051425" y="2838450"/>
            <a:ext cx="1230313" cy="712788"/>
          </a:xfrm>
          <a:prstGeom prst="flowChartDecis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038350" y="2838450"/>
            <a:ext cx="12858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早上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3584575" y="2847975"/>
            <a:ext cx="100806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下午</a:t>
            </a: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5168900" y="2833688"/>
            <a:ext cx="102076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黄昏</a:t>
            </a:r>
          </a:p>
        </p:txBody>
      </p:sp>
      <p:pic>
        <p:nvPicPr>
          <p:cNvPr id="21515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2" grpId="0" animBg="1"/>
      <p:bldP spid="3" grpId="0" animBg="1"/>
      <p:bldP spid="7" grpId="0" animBg="1"/>
      <p:bldP spid="8" grpId="0" animBg="1"/>
      <p:bldP spid="4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框 2"/>
          <p:cNvSpPr txBox="1">
            <a:spLocks noChangeArrowheads="1"/>
          </p:cNvSpPr>
          <p:nvPr/>
        </p:nvSpPr>
        <p:spPr bwMode="auto">
          <a:xfrm>
            <a:off x="984250" y="1973263"/>
            <a:ext cx="71755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再读课文，理清文章层次，说一说文章可以分为哪几个部分。</a:t>
            </a:r>
          </a:p>
        </p:txBody>
      </p:sp>
      <p:pic>
        <p:nvPicPr>
          <p:cNvPr id="22531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12750" y="650875"/>
            <a:ext cx="850900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66FF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第一部分（第</a:t>
            </a:r>
            <a:r>
              <a:rPr lang="en-US" altLang="zh-CN" sz="3200" b="1" dirty="0">
                <a:solidFill>
                  <a:srgbClr val="66FF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b="1" dirty="0">
                <a:solidFill>
                  <a:srgbClr val="66FF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自然段）：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写那个星期天是“我”的第一次盼望。</a:t>
            </a:r>
            <a:endParaRPr lang="en-US" altLang="zh-CN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66FF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第二部分（第</a:t>
            </a:r>
            <a:r>
              <a:rPr lang="en-US" altLang="zh-CN" sz="3200" b="1" dirty="0">
                <a:solidFill>
                  <a:srgbClr val="66FF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2～6</a:t>
            </a:r>
            <a:r>
              <a:rPr lang="zh-CN" altLang="en-US" sz="3200" b="1" dirty="0">
                <a:solidFill>
                  <a:srgbClr val="66FF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自然段）：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写“我”在母亲的一次次爽约下，希望逐渐破灭的心理变化过程。</a:t>
            </a:r>
            <a:endParaRPr lang="en-US" altLang="zh-CN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66FF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第三部分（第</a:t>
            </a:r>
            <a:r>
              <a:rPr lang="en-US" altLang="zh-CN" sz="3200" b="1" dirty="0">
                <a:solidFill>
                  <a:srgbClr val="66FF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3200" b="1" dirty="0">
                <a:solidFill>
                  <a:srgbClr val="66FF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自然段）：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写“我”在希望落空后倍感伤心以及母亲对“我”的安慰。</a:t>
            </a:r>
            <a:endParaRPr lang="en-US" altLang="zh-CN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3555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09700"/>
            <a:ext cx="7999413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图片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11"/>
          <p:cNvSpPr txBox="1">
            <a:spLocks noChangeArrowheads="1"/>
          </p:cNvSpPr>
          <p:nvPr/>
        </p:nvSpPr>
        <p:spPr bwMode="auto">
          <a:xfrm>
            <a:off x="823913" y="177800"/>
            <a:ext cx="1917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课文解读</a:t>
            </a:r>
          </a:p>
        </p:txBody>
      </p:sp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855663" y="3441700"/>
            <a:ext cx="339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9525" y="1905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49663" y="1757363"/>
            <a:ext cx="4719637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星期天，你最盼望着</a:t>
            </a:r>
            <a:endParaRPr lang="en-US" altLang="zh-CN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干什么呢？</a:t>
            </a:r>
          </a:p>
        </p:txBody>
      </p:sp>
      <p:pic>
        <p:nvPicPr>
          <p:cNvPr id="5123" name="图片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3" r="52260" b="58008"/>
          <a:stretch>
            <a:fillRect/>
          </a:stretch>
        </p:blipFill>
        <p:spPr bwMode="auto">
          <a:xfrm>
            <a:off x="57150" y="946150"/>
            <a:ext cx="308292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479925"/>
            <a:ext cx="31035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8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3"/>
          <p:cNvSpPr>
            <a:spLocks noChangeArrowheads="1"/>
          </p:cNvSpPr>
          <p:nvPr/>
        </p:nvSpPr>
        <p:spPr bwMode="auto">
          <a:xfrm>
            <a:off x="950913" y="1312863"/>
            <a:ext cx="72421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我还记得我的第一次盼望。那是一个星期天，从早晨到下午，一直到天色昏暗下去。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3559175" y="2479675"/>
            <a:ext cx="766763" cy="0"/>
          </a:xfrm>
          <a:prstGeom prst="line">
            <a:avLst/>
          </a:prstGeom>
          <a:ln>
            <a:solidFill>
              <a:srgbClr val="66FF33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1452563" y="2479675"/>
            <a:ext cx="1243012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803775" y="2484438"/>
            <a:ext cx="766763" cy="0"/>
          </a:xfrm>
          <a:prstGeom prst="line">
            <a:avLst/>
          </a:prstGeom>
          <a:ln>
            <a:solidFill>
              <a:srgbClr val="66FF33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7202488" y="2484438"/>
            <a:ext cx="766762" cy="0"/>
          </a:xfrm>
          <a:prstGeom prst="line">
            <a:avLst/>
          </a:prstGeom>
          <a:ln>
            <a:solidFill>
              <a:srgbClr val="66FF33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079500" y="3049588"/>
            <a:ext cx="766763" cy="0"/>
          </a:xfrm>
          <a:prstGeom prst="line">
            <a:avLst/>
          </a:prstGeom>
          <a:ln>
            <a:solidFill>
              <a:srgbClr val="66FF33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5608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033463"/>
            <a:ext cx="2747962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017588"/>
            <a:ext cx="259715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3"/>
          <p:cNvSpPr>
            <a:spLocks noChangeArrowheads="1"/>
          </p:cNvSpPr>
          <p:nvPr/>
        </p:nvSpPr>
        <p:spPr bwMode="auto">
          <a:xfrm>
            <a:off x="942975" y="3200400"/>
            <a:ext cx="617537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美好的一天，就这样在等待和盼望中度过了！</a:t>
            </a: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020763"/>
            <a:ext cx="26860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图片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矩形 3"/>
          <p:cNvSpPr>
            <a:spLocks noChangeArrowheads="1"/>
          </p:cNvSpPr>
          <p:nvPr/>
        </p:nvSpPr>
        <p:spPr bwMode="auto">
          <a:xfrm>
            <a:off x="950913" y="1312863"/>
            <a:ext cx="72421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我还记得我的第一次盼望。那是一个星期天，从早晨到下午，一直到天色昏暗下去。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3589338" y="2479675"/>
            <a:ext cx="766762" cy="0"/>
          </a:xfrm>
          <a:prstGeom prst="line">
            <a:avLst/>
          </a:prstGeom>
          <a:ln>
            <a:solidFill>
              <a:srgbClr val="66FF33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1452563" y="2479675"/>
            <a:ext cx="1243012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803775" y="2484438"/>
            <a:ext cx="766763" cy="0"/>
          </a:xfrm>
          <a:prstGeom prst="line">
            <a:avLst/>
          </a:prstGeom>
          <a:ln>
            <a:solidFill>
              <a:srgbClr val="66FF33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7202488" y="2484438"/>
            <a:ext cx="766762" cy="0"/>
          </a:xfrm>
          <a:prstGeom prst="line">
            <a:avLst/>
          </a:prstGeom>
          <a:ln>
            <a:solidFill>
              <a:srgbClr val="66FF33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079500" y="3049588"/>
            <a:ext cx="766763" cy="0"/>
          </a:xfrm>
          <a:prstGeom prst="line">
            <a:avLst/>
          </a:prstGeom>
          <a:ln>
            <a:solidFill>
              <a:srgbClr val="66FF33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1550988" y="258763"/>
            <a:ext cx="3983037" cy="608012"/>
            <a:chOff x="1550988" y="258483"/>
            <a:chExt cx="3982492" cy="608372"/>
          </a:xfrm>
        </p:grpSpPr>
        <p:sp>
          <p:nvSpPr>
            <p:cNvPr id="9" name="文本框 33"/>
            <p:cNvSpPr txBox="1">
              <a:spLocks noChangeArrowheads="1"/>
            </p:cNvSpPr>
            <p:nvPr/>
          </p:nvSpPr>
          <p:spPr bwMode="auto">
            <a:xfrm>
              <a:off x="1550988" y="264837"/>
              <a:ext cx="3892017" cy="602018"/>
            </a:xfrm>
            <a:prstGeom prst="wedgeRoundRectCallout">
              <a:avLst>
                <a:gd name="adj1" fmla="val -28201"/>
                <a:gd name="adj2" fmla="val 102544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endParaRPr lang="zh-CN" altLang="en-US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663" name="矩形 3"/>
            <p:cNvSpPr>
              <a:spLocks noChangeArrowheads="1"/>
            </p:cNvSpPr>
            <p:nvPr/>
          </p:nvSpPr>
          <p:spPr bwMode="auto">
            <a:xfrm>
              <a:off x="1641068" y="258483"/>
              <a:ext cx="389241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>
                  <a:solidFill>
                    <a:srgbClr val="FF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交代具体的时间点。</a:t>
              </a:r>
            </a:p>
          </p:txBody>
        </p:sp>
      </p:grpSp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908050" y="3295650"/>
            <a:ext cx="5718175" cy="1514475"/>
            <a:chOff x="1357847" y="3381722"/>
            <a:chExt cx="7011129" cy="1276197"/>
          </a:xfrm>
        </p:grpSpPr>
        <p:sp>
          <p:nvSpPr>
            <p:cNvPr id="12" name="对话气泡: 圆角矩形 2"/>
            <p:cNvSpPr/>
            <p:nvPr/>
          </p:nvSpPr>
          <p:spPr>
            <a:xfrm>
              <a:off x="1357847" y="3389748"/>
              <a:ext cx="7011129" cy="1182556"/>
            </a:xfrm>
            <a:prstGeom prst="wedgeRoundRectCallout">
              <a:avLst>
                <a:gd name="adj1" fmla="val 3048"/>
                <a:gd name="adj2" fmla="val -92513"/>
                <a:gd name="adj3" fmla="val 16667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7661" name="矩形 1"/>
            <p:cNvSpPr>
              <a:spLocks noChangeArrowheads="1"/>
            </p:cNvSpPr>
            <p:nvPr/>
          </p:nvSpPr>
          <p:spPr bwMode="auto">
            <a:xfrm>
              <a:off x="1639103" y="3381722"/>
              <a:ext cx="6645499" cy="127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zh-CN" altLang="en-US" sz="2800" b="1">
                  <a:solidFill>
                    <a:srgbClr val="66FF33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通过罗列时间点，显得时间过得特别漫长，突出等待过程的煎熬和“我”的期盼之深切。</a:t>
              </a:r>
              <a:endParaRPr lang="zh-CN" altLang="en-US" sz="2800">
                <a:solidFill>
                  <a:srgbClr val="66FF33"/>
                </a:solidFill>
              </a:endParaRPr>
            </a:p>
          </p:txBody>
        </p:sp>
      </p:grpSp>
      <p:pic>
        <p:nvPicPr>
          <p:cNvPr id="27658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908050" y="177800"/>
            <a:ext cx="1917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课堂练习</a:t>
            </a: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974725" y="1755775"/>
            <a:ext cx="77660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惊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huánɡ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（  ）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依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wēi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（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） 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wǎn(  )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回</a:t>
            </a:r>
            <a:endParaRPr lang="en-US" altLang="zh-CN" sz="3200" b="1">
              <a:solidFill>
                <a:schemeClr val="bg1"/>
              </a:solidFill>
              <a:latin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阳光明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mèi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（  ）    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一声不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kēnɡ</a:t>
            </a:r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   )</a:t>
            </a:r>
            <a:endParaRPr lang="zh-CN" altLang="en-US" sz="3200" b="1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825750" y="2076450"/>
            <a:ext cx="59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惶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256213" y="2076450"/>
            <a:ext cx="59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偎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7086600" y="2068513"/>
            <a:ext cx="59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挽</a:t>
            </a: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211513" y="3036888"/>
            <a:ext cx="5969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媚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7415213" y="3032125"/>
            <a:ext cx="596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吭</a:t>
            </a:r>
          </a:p>
        </p:txBody>
      </p:sp>
      <p:sp>
        <p:nvSpPr>
          <p:cNvPr id="28681" name="矩形 8"/>
          <p:cNvSpPr>
            <a:spLocks noChangeArrowheads="1"/>
          </p:cNvSpPr>
          <p:nvPr/>
        </p:nvSpPr>
        <p:spPr bwMode="auto">
          <a:xfrm>
            <a:off x="146050" y="1233488"/>
            <a:ext cx="43037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FF"/>
                </a:solidFill>
                <a:latin typeface="宋体" panose="02010600030101010101" pitchFamily="2" charset="-122"/>
              </a:rPr>
              <a:t>一、</a:t>
            </a:r>
            <a:r>
              <a:rPr lang="zh-CN" altLang="en-US" sz="32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根据拼音写汉字。</a:t>
            </a:r>
            <a:endParaRPr lang="en-US" altLang="zh-CN" sz="3200" b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8682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E:\上课课件\人六语上\人六语大课堂\人（六）语状元大课堂\近义词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688975"/>
            <a:ext cx="19240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E:\上课课件\人六语上\人六语大课堂\人（六）语状元大课堂\反义词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684213"/>
            <a:ext cx="19256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矩形 3"/>
          <p:cNvSpPr>
            <a:spLocks noChangeArrowheads="1"/>
          </p:cNvSpPr>
          <p:nvPr/>
        </p:nvSpPr>
        <p:spPr bwMode="auto">
          <a:xfrm>
            <a:off x="1108075" y="1373188"/>
            <a:ext cx="3457575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盼望</a:t>
            </a:r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______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原谅   </a:t>
            </a:r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沉郁   </a:t>
            </a:r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惊惶   </a:t>
            </a:r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589213" y="1419225"/>
            <a:ext cx="1079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期望</a:t>
            </a:r>
            <a:endParaRPr lang="en-US" altLang="zh-CN" sz="3200" b="1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702" name="矩形 5"/>
          <p:cNvSpPr>
            <a:spLocks noChangeArrowheads="1"/>
          </p:cNvSpPr>
          <p:nvPr/>
        </p:nvSpPr>
        <p:spPr bwMode="auto">
          <a:xfrm>
            <a:off x="4505325" y="1392238"/>
            <a:ext cx="3125788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绽开</a:t>
            </a:r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______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沉郁  </a:t>
            </a:r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______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惊惶   </a:t>
            </a:r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消逝   </a:t>
            </a:r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589213" y="2185988"/>
            <a:ext cx="1079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谅解</a:t>
            </a:r>
            <a:endParaRPr lang="en-US" altLang="zh-CN" sz="3200" b="1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10"/>
          <p:cNvSpPr>
            <a:spLocks noChangeArrowheads="1"/>
          </p:cNvSpPr>
          <p:nvPr/>
        </p:nvSpPr>
        <p:spPr bwMode="auto">
          <a:xfrm>
            <a:off x="6026150" y="2935288"/>
            <a:ext cx="1008063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镇定</a:t>
            </a:r>
            <a:endParaRPr lang="zh-CN" altLang="en-US" kern="0" dirty="0">
              <a:solidFill>
                <a:srgbClr val="FFFF00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589213" y="2857500"/>
            <a:ext cx="1079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沉闷</a:t>
            </a:r>
            <a:endParaRPr lang="en-US" altLang="zh-CN" sz="3200" b="1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568575" y="3549650"/>
            <a:ext cx="1079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惊恐</a:t>
            </a:r>
            <a:endParaRPr lang="en-US" altLang="zh-CN" sz="3200" b="1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3"/>
          <p:cNvSpPr>
            <a:spLocks noChangeArrowheads="1"/>
          </p:cNvSpPr>
          <p:nvPr/>
        </p:nvSpPr>
        <p:spPr bwMode="auto">
          <a:xfrm>
            <a:off x="6029325" y="1446213"/>
            <a:ext cx="1008063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闭合</a:t>
            </a:r>
            <a:endParaRPr lang="zh-CN" altLang="en-US" kern="0" dirty="0">
              <a:solidFill>
                <a:srgbClr val="FFFF00"/>
              </a:solidFill>
            </a:endParaRPr>
          </a:p>
        </p:txBody>
      </p:sp>
      <p:sp>
        <p:nvSpPr>
          <p:cNvPr id="12" name="矩形 14"/>
          <p:cNvSpPr>
            <a:spLocks noChangeArrowheads="1"/>
          </p:cNvSpPr>
          <p:nvPr/>
        </p:nvSpPr>
        <p:spPr bwMode="auto">
          <a:xfrm>
            <a:off x="6026150" y="2178050"/>
            <a:ext cx="1008063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高亢</a:t>
            </a:r>
            <a:endParaRPr lang="zh-CN" altLang="en-US" kern="0" dirty="0">
              <a:solidFill>
                <a:srgbClr val="FFFF00"/>
              </a:solidFill>
            </a:endParaRPr>
          </a:p>
        </p:txBody>
      </p:sp>
      <p:sp>
        <p:nvSpPr>
          <p:cNvPr id="15" name="矩形 10"/>
          <p:cNvSpPr>
            <a:spLocks noChangeArrowheads="1"/>
          </p:cNvSpPr>
          <p:nvPr/>
        </p:nvSpPr>
        <p:spPr bwMode="auto">
          <a:xfrm>
            <a:off x="6026150" y="3597275"/>
            <a:ext cx="1008063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出现</a:t>
            </a:r>
            <a:endParaRPr lang="zh-CN" altLang="en-US" kern="0" dirty="0">
              <a:solidFill>
                <a:srgbClr val="FFFF00"/>
              </a:solidFill>
            </a:endParaRPr>
          </a:p>
        </p:txBody>
      </p:sp>
      <p:sp>
        <p:nvSpPr>
          <p:cNvPr id="29710" name="矩形 8"/>
          <p:cNvSpPr>
            <a:spLocks noChangeArrowheads="1"/>
          </p:cNvSpPr>
          <p:nvPr/>
        </p:nvSpPr>
        <p:spPr bwMode="auto">
          <a:xfrm>
            <a:off x="401638" y="642938"/>
            <a:ext cx="10080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FF"/>
                </a:solidFill>
                <a:latin typeface="宋体" panose="02010600030101010101" pitchFamily="2" charset="-122"/>
              </a:rPr>
              <a:t>二、</a:t>
            </a:r>
            <a:endParaRPr lang="en-US" altLang="zh-CN" sz="3200" b="1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pic>
        <p:nvPicPr>
          <p:cNvPr id="29711" name="图片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3"/>
          <p:cNvSpPr>
            <a:spLocks noChangeArrowheads="1"/>
          </p:cNvSpPr>
          <p:nvPr/>
        </p:nvSpPr>
        <p:spPr bwMode="auto">
          <a:xfrm>
            <a:off x="817563" y="1603375"/>
            <a:ext cx="7777162" cy="20621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32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那个星期天</a:t>
            </a:r>
            <a:r>
              <a:rPr lang="en-US" altLang="zh-CN" sz="32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是当代作家（      ）</a:t>
            </a:r>
            <a:endParaRPr lang="en-US" altLang="zh-CN" sz="3200" b="1" kern="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的作品。文章细腻地表现了“我”丰富</a:t>
            </a:r>
            <a:endParaRPr lang="en-US" altLang="zh-CN" sz="3200" b="1" kern="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而敏感的心理状态是随着（     ）的</a:t>
            </a:r>
            <a:endParaRPr lang="en-US" altLang="zh-CN" sz="3200" b="1" kern="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推移而变化。</a:t>
            </a:r>
          </a:p>
        </p:txBody>
      </p:sp>
      <p:sp>
        <p:nvSpPr>
          <p:cNvPr id="30723" name="矩形 8"/>
          <p:cNvSpPr>
            <a:spLocks noChangeArrowheads="1"/>
          </p:cNvSpPr>
          <p:nvPr/>
        </p:nvSpPr>
        <p:spPr bwMode="auto">
          <a:xfrm>
            <a:off x="401638" y="741363"/>
            <a:ext cx="38925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三、根据课文填空。</a:t>
            </a:r>
            <a:endParaRPr lang="en-US" altLang="zh-CN" sz="3200" b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696075" y="1592263"/>
            <a:ext cx="14208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史铁生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27700" y="2560638"/>
            <a:ext cx="100806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</a:t>
            </a:r>
          </a:p>
        </p:txBody>
      </p:sp>
      <p:pic>
        <p:nvPicPr>
          <p:cNvPr id="30726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908050" y="177800"/>
            <a:ext cx="1917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课后作业</a:t>
            </a:r>
          </a:p>
        </p:txBody>
      </p:sp>
      <p:sp>
        <p:nvSpPr>
          <p:cNvPr id="31747" name="矩形 8"/>
          <p:cNvSpPr>
            <a:spLocks noChangeArrowheads="1"/>
          </p:cNvSpPr>
          <p:nvPr/>
        </p:nvSpPr>
        <p:spPr bwMode="auto">
          <a:xfrm>
            <a:off x="1228725" y="1474788"/>
            <a:ext cx="641191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2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巩固本课生字词，完成听写。</a:t>
            </a:r>
            <a:endParaRPr lang="en-US" altLang="zh-CN" sz="3200" b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2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熟练朗读课文。</a:t>
            </a:r>
            <a:endParaRPr lang="en-US" altLang="zh-CN" sz="3200" b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32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读一读史铁生的其他作品。</a:t>
            </a:r>
            <a:endParaRPr lang="en-US" altLang="zh-CN" sz="3200" b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1748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168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7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276350"/>
            <a:ext cx="20701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263650"/>
            <a:ext cx="2043113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图片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1282700"/>
            <a:ext cx="25146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图片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503738"/>
            <a:ext cx="901858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060575" y="3536950"/>
            <a:ext cx="52149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你的愿望每次都实现了吗？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3" t="705" r="10780"/>
          <a:stretch>
            <a:fillRect/>
          </a:stretch>
        </p:blipFill>
        <p:spPr bwMode="auto">
          <a:xfrm>
            <a:off x="-36513" y="4763"/>
            <a:ext cx="9185276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8"/>
          <p:cNvSpPr txBox="1"/>
          <p:nvPr/>
        </p:nvSpPr>
        <p:spPr>
          <a:xfrm>
            <a:off x="2095271" y="1421854"/>
            <a:ext cx="4896545" cy="1300356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>
            <a:softEdge rad="139700"/>
          </a:effectLst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itchFamily="2" charset="-122"/>
                <a:ea typeface="Kaiti SC" pitchFamily="2" charset="-122"/>
              </a:rPr>
              <a:t>9  </a:t>
            </a:r>
            <a:r>
              <a:rPr lang="zh-CN" altLang="en-US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itchFamily="2" charset="-122"/>
                <a:ea typeface="Kaiti SC" pitchFamily="2" charset="-122"/>
              </a:rPr>
              <a:t>那个星期天</a:t>
            </a:r>
            <a:r>
              <a:rPr lang="zh-CN" altLang="zh-CN" sz="8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itchFamily="2" charset="-122"/>
                <a:ea typeface="Kaiti SC" pitchFamily="2" charset="-122"/>
              </a:rPr>
              <a:t> </a:t>
            </a:r>
          </a:p>
        </p:txBody>
      </p:sp>
      <p:grpSp>
        <p:nvGrpSpPr>
          <p:cNvPr id="7174" name="组合 7"/>
          <p:cNvGrpSpPr>
            <a:grpSpLocks/>
          </p:cNvGrpSpPr>
          <p:nvPr/>
        </p:nvGrpSpPr>
        <p:grpSpPr bwMode="auto">
          <a:xfrm>
            <a:off x="7424738" y="4197350"/>
            <a:ext cx="1630362" cy="400050"/>
            <a:chOff x="11438" y="6658"/>
            <a:chExt cx="2566" cy="63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8" y="6678"/>
              <a:ext cx="2566" cy="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181" name="文本框 15">
              <a:hlinkClick r:id="" action="ppaction://hlinkshowjump?jump=nextslide"/>
            </p:cNvPr>
            <p:cNvSpPr txBox="1">
              <a:spLocks noChangeArrowheads="1"/>
            </p:cNvSpPr>
            <p:nvPr/>
          </p:nvSpPr>
          <p:spPr bwMode="auto">
            <a:xfrm>
              <a:off x="11457" y="6658"/>
              <a:ext cx="1939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000" b="1">
                  <a:solidFill>
                    <a:schemeClr val="bg1"/>
                  </a:solidFill>
                </a:rPr>
                <a:t>第一课时</a:t>
              </a:r>
            </a:p>
          </p:txBody>
        </p:sp>
      </p:grpSp>
      <p:grpSp>
        <p:nvGrpSpPr>
          <p:cNvPr id="7175" name="组合 1"/>
          <p:cNvGrpSpPr>
            <a:grpSpLocks/>
          </p:cNvGrpSpPr>
          <p:nvPr/>
        </p:nvGrpSpPr>
        <p:grpSpPr bwMode="auto">
          <a:xfrm>
            <a:off x="-36513" y="142875"/>
            <a:ext cx="2771776" cy="277813"/>
            <a:chOff x="-36512" y="143071"/>
            <a:chExt cx="2771800" cy="276999"/>
          </a:xfrm>
        </p:grpSpPr>
        <p:sp>
          <p:nvSpPr>
            <p:cNvPr id="9" name="矩形 8"/>
            <p:cNvSpPr/>
            <p:nvPr/>
          </p:nvSpPr>
          <p:spPr>
            <a:xfrm flipH="1">
              <a:off x="-36512" y="158899"/>
              <a:ext cx="2771800" cy="253256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/>
            </a:p>
          </p:txBody>
        </p:sp>
        <p:sp>
          <p:nvSpPr>
            <p:cNvPr id="7179" name="文本框 1"/>
            <p:cNvSpPr txBox="1">
              <a:spLocks noChangeArrowheads="1"/>
            </p:cNvSpPr>
            <p:nvPr/>
          </p:nvSpPr>
          <p:spPr bwMode="auto">
            <a:xfrm>
              <a:off x="161281" y="143071"/>
              <a:ext cx="145264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200" b="1">
                  <a:latin typeface="Heiti SC Light"/>
                  <a:ea typeface="Heiti SC Light"/>
                  <a:cs typeface="Heiti SC Light"/>
                </a:rPr>
                <a:t>六年级  </a:t>
              </a:r>
              <a:r>
                <a:rPr lang="zh-CN" altLang="en-US" sz="1200">
                  <a:latin typeface="Heiti SC Light"/>
                  <a:ea typeface="Heiti SC Light"/>
                  <a:cs typeface="Heiti SC Light"/>
                </a:rPr>
                <a:t> </a:t>
              </a:r>
              <a:r>
                <a:rPr lang="zh-CN" altLang="en-US" sz="1200" b="1">
                  <a:latin typeface="Heiti SC Light"/>
                  <a:ea typeface="Heiti SC Light"/>
                  <a:cs typeface="Heiti SC Light"/>
                </a:rPr>
                <a:t>语文 下册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5763" y="1279525"/>
            <a:ext cx="6919912" cy="28638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CN" altLang="en-US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 kern="0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史铁生</a:t>
            </a:r>
            <a:r>
              <a:rPr lang="zh-CN" altLang="en-US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1951—2010</a:t>
            </a:r>
            <a:r>
              <a:rPr lang="zh-CN" altLang="en-US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），中国作家、散文家。</a:t>
            </a:r>
            <a:r>
              <a:rPr lang="en-US" altLang="zh-CN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21</a:t>
            </a:r>
            <a:r>
              <a:rPr lang="zh-CN" altLang="en-US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岁时因病瘫痪，从此永远坐上了轮椅。代表作品有散文集</a:t>
            </a:r>
            <a:r>
              <a:rPr lang="en-US" altLang="zh-CN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我与地坛</a:t>
            </a:r>
            <a:r>
              <a:rPr lang="en-US" altLang="zh-CN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、长篇小说</a:t>
            </a:r>
            <a:r>
              <a:rPr lang="en-US" altLang="zh-CN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务虚笔记</a:t>
            </a:r>
            <a:r>
              <a:rPr lang="en-US" altLang="zh-CN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000" b="1" kern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。其作品曾获全国优秀短篇小说奖及鲁迅文学奖。</a:t>
            </a:r>
            <a:endParaRPr lang="zh-CN" altLang="en-US" kern="0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272" y="1220022"/>
            <a:ext cx="1752676" cy="2430375"/>
          </a:xfrm>
          <a:prstGeom prst="ellipse">
            <a:avLst/>
          </a:prstGeom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823913" y="177800"/>
            <a:ext cx="1917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作者简介</a:t>
            </a:r>
          </a:p>
        </p:txBody>
      </p:sp>
      <p:pic>
        <p:nvPicPr>
          <p:cNvPr id="9221" name="图片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-9525" y="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823913" y="179388"/>
            <a:ext cx="1917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回忆旧知</a:t>
            </a:r>
          </a:p>
        </p:txBody>
      </p:sp>
      <p:sp>
        <p:nvSpPr>
          <p:cNvPr id="4099" name="文本框 4"/>
          <p:cNvSpPr txBox="1">
            <a:spLocks noChangeArrowheads="1"/>
          </p:cNvSpPr>
          <p:nvPr/>
        </p:nvSpPr>
        <p:spPr bwMode="auto">
          <a:xfrm>
            <a:off x="663575" y="1077913"/>
            <a:ext cx="7588250" cy="1785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+mn-ea"/>
                <a:ea typeface="+mn-ea"/>
              </a:rPr>
              <a:t>    </a:t>
            </a:r>
            <a:r>
              <a:rPr lang="en-US" alt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盼</a:t>
            </a:r>
            <a:r>
              <a:rPr lang="en-US" alt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这篇文章主要写了小女孩盼望下雨穿上新雨衣的故事，把小女孩万分期待的心情写得细腻形象。</a:t>
            </a:r>
            <a:endParaRPr lang="en-US" altLang="zh-CN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268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362075" y="3186113"/>
            <a:ext cx="6364288" cy="604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不同的经历，同一种期待的心情。</a:t>
            </a:r>
          </a:p>
        </p:txBody>
      </p:sp>
      <p:sp>
        <p:nvSpPr>
          <p:cNvPr id="6" name="矩形 5"/>
          <p:cNvSpPr/>
          <p:nvPr/>
        </p:nvSpPr>
        <p:spPr>
          <a:xfrm>
            <a:off x="-9525" y="9525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823913" y="179388"/>
            <a:ext cx="1917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初读课文</a:t>
            </a:r>
          </a:p>
        </p:txBody>
      </p:sp>
      <p:pic>
        <p:nvPicPr>
          <p:cNvPr id="12292" name="图片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222250"/>
            <a:ext cx="55403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图片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425950"/>
            <a:ext cx="55403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图片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2289175"/>
            <a:ext cx="55403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-9525" y="9525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4" name="9 那个星期天（朗读）">
            <a:hlinkClick r:id="" action="ppaction://media"/>
            <a:extLst>
              <a:ext uri="{FF2B5EF4-FFF2-40B4-BE49-F238E27FC236}">
                <a16:creationId xmlns:a16="http://schemas.microsoft.com/office/drawing/2014/main" id="{9D8DF45D-B0D6-7854-EC9F-DB604A174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894" y="907863"/>
            <a:ext cx="6915513" cy="3889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823913" y="179388"/>
            <a:ext cx="1917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初读课文</a:t>
            </a:r>
          </a:p>
        </p:txBody>
      </p:sp>
      <p:sp>
        <p:nvSpPr>
          <p:cNvPr id="4099" name="文本框 4"/>
          <p:cNvSpPr txBox="1">
            <a:spLocks noChangeArrowheads="1"/>
          </p:cNvSpPr>
          <p:nvPr/>
        </p:nvSpPr>
        <p:spPr bwMode="auto">
          <a:xfrm>
            <a:off x="695325" y="1701800"/>
            <a:ext cx="8577263" cy="19224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+mn-ea"/>
                <a:ea typeface="+mn-ea"/>
              </a:rPr>
              <a:t>    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朗读课文，注意读准字音，读通句子，</a:t>
            </a:r>
            <a:endParaRPr lang="en-US" altLang="zh-CN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思考：课文主要写了一件什么事，是按什么</a:t>
            </a:r>
            <a:endParaRPr lang="en-US" altLang="zh-CN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顺序写的？</a:t>
            </a:r>
            <a:endParaRPr lang="en-US" altLang="zh-CN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316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-9525" y="9525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5"/>
          <p:cNvSpPr txBox="1">
            <a:spLocks noChangeArrowheads="1"/>
          </p:cNvSpPr>
          <p:nvPr/>
        </p:nvSpPr>
        <p:spPr bwMode="auto">
          <a:xfrm>
            <a:off x="615949" y="1157288"/>
            <a:ext cx="8439915" cy="32864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明媚  砖瓦  蚁穴  念叨  绊住</a:t>
            </a:r>
            <a:r>
              <a:rPr lang="en-US" altLang="zh-CN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3600" b="1" spc="3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绞缠  原谅  耽搁  揉动  缥缈</a:t>
            </a:r>
            <a:r>
              <a:rPr lang="en-US" altLang="zh-CN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急遽  惆怅</a:t>
            </a:r>
            <a:r>
              <a:rPr lang="en-US" altLang="zh-CN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咔嚓 搓衣服 嗯 泡沫</a:t>
            </a:r>
            <a:endParaRPr lang="en-US" altLang="zh-CN" sz="3600" b="1" spc="3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惊惶  亲吻</a:t>
            </a:r>
            <a:r>
              <a:rPr lang="en-US" altLang="zh-CN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依偎</a:t>
            </a:r>
            <a:r>
              <a:rPr lang="en-US" altLang="zh-CN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绽开  消逝  噢</a:t>
            </a: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823913" y="177800"/>
            <a:ext cx="1917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字词学习</a:t>
            </a:r>
          </a:p>
        </p:txBody>
      </p:sp>
      <p:pic>
        <p:nvPicPr>
          <p:cNvPr id="14340" name="图片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11138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框 5"/>
          <p:cNvSpPr txBox="1">
            <a:spLocks noChangeArrowheads="1"/>
          </p:cNvSpPr>
          <p:nvPr/>
        </p:nvSpPr>
        <p:spPr bwMode="auto">
          <a:xfrm>
            <a:off x="615949" y="1157287"/>
            <a:ext cx="8933991" cy="32864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媚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砖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瓦  </a:t>
            </a:r>
            <a:r>
              <a:rPr lang="zh-CN" altLang="en-US" sz="3600" b="1" spc="3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蚁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穴  念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叨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绊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住</a:t>
            </a:r>
            <a:r>
              <a:rPr lang="en-US" altLang="zh-CN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绞缠</a:t>
            </a:r>
            <a:r>
              <a:rPr lang="en-US" altLang="zh-CN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谅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耽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搁  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揉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  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缥缈</a:t>
            </a:r>
            <a:r>
              <a:rPr lang="en-US" altLang="zh-CN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急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遽  惆怅</a:t>
            </a:r>
            <a:r>
              <a:rPr lang="en-US" altLang="zh-CN" sz="3600" b="1" spc="300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咔嚓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搓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衣服 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嗯 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泡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沫</a:t>
            </a:r>
            <a:endParaRPr lang="en-US" altLang="zh-CN" sz="3600" b="1" spc="300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惊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惶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亲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吻</a:t>
            </a:r>
            <a:r>
              <a:rPr lang="en-US" altLang="zh-CN" sz="3600" b="1" spc="300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依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偎</a:t>
            </a:r>
            <a:r>
              <a:rPr lang="en-US" altLang="zh-CN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绽</a:t>
            </a:r>
            <a:r>
              <a:rPr lang="zh-CN" altLang="en-US" sz="3600" b="1" spc="3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  消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逝</a:t>
            </a:r>
            <a:r>
              <a:rPr lang="zh-CN" altLang="en-US" sz="3600" b="1" spc="300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spc="300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噢</a:t>
            </a: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2384425" y="1779588"/>
            <a:ext cx="1271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FF00FF"/>
                </a:solidFill>
                <a:latin typeface="宋体" panose="02010600030101010101" pitchFamily="2" charset="-122"/>
              </a:rPr>
              <a:t> liànɡ</a:t>
            </a:r>
            <a:endParaRPr lang="zh-CN" altLang="en-US" sz="2800" b="1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6519863" y="1738313"/>
            <a:ext cx="909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FF00FF"/>
                </a:solidFill>
                <a:latin typeface="宋体" panose="02010600030101010101" pitchFamily="2" charset="-122"/>
              </a:rPr>
              <a:t>piāo</a:t>
            </a:r>
            <a:endParaRPr lang="zh-CN" altLang="en-US" sz="2800" b="1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1189038" y="2574925"/>
            <a:ext cx="547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FF00FF"/>
                </a:solidFill>
                <a:latin typeface="宋体" panose="02010600030101010101" pitchFamily="2" charset="-122"/>
              </a:rPr>
              <a:t>jù</a:t>
            </a:r>
            <a:endParaRPr lang="zh-CN" altLang="en-US" sz="2800" b="1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31" name="TextBox 8"/>
          <p:cNvSpPr txBox="1">
            <a:spLocks noChangeArrowheads="1"/>
          </p:cNvSpPr>
          <p:nvPr/>
        </p:nvSpPr>
        <p:spPr bwMode="auto">
          <a:xfrm>
            <a:off x="3813810" y="2581275"/>
            <a:ext cx="54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err="1">
                <a:solidFill>
                  <a:srgbClr val="FF00FF"/>
                </a:solidFill>
                <a:latin typeface="宋体" panose="02010600030101010101" pitchFamily="2" charset="-122"/>
              </a:rPr>
              <a:t>kā</a:t>
            </a:r>
            <a:endParaRPr lang="zh-CN" altLang="en-US" sz="2800" b="1" dirty="0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32" name="TextBox 9"/>
          <p:cNvSpPr txBox="1">
            <a:spLocks noChangeArrowheads="1"/>
          </p:cNvSpPr>
          <p:nvPr/>
        </p:nvSpPr>
        <p:spPr bwMode="auto">
          <a:xfrm>
            <a:off x="4314508" y="2586038"/>
            <a:ext cx="728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err="1">
                <a:solidFill>
                  <a:srgbClr val="FF00FF"/>
                </a:solidFill>
                <a:latin typeface="宋体" panose="02010600030101010101" pitchFamily="2" charset="-122"/>
              </a:rPr>
              <a:t>chā</a:t>
            </a:r>
            <a:endParaRPr lang="zh-CN" altLang="en-US" sz="2800" b="1" dirty="0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6734175" y="2571750"/>
            <a:ext cx="54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FF00FF"/>
                </a:solidFill>
                <a:latin typeface="宋体" panose="02010600030101010101" pitchFamily="2" charset="-122"/>
              </a:rPr>
              <a:t></a:t>
            </a:r>
            <a:r>
              <a:rPr lang="en-US" altLang="zh-CN" sz="2800" b="1" dirty="0">
                <a:solidFill>
                  <a:srgbClr val="FF00FF"/>
                </a:solidFill>
                <a:latin typeface="宋体" panose="02010600030101010101" pitchFamily="2" charset="-122"/>
              </a:rPr>
              <a:t>ɡ</a:t>
            </a:r>
            <a:endParaRPr lang="zh-CN" altLang="en-US" sz="2800" b="1" dirty="0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8116888" y="3457575"/>
            <a:ext cx="366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FF00FF"/>
                </a:solidFill>
                <a:latin typeface="宋体" panose="02010600030101010101" pitchFamily="2" charset="-122"/>
              </a:rPr>
              <a:t>ō</a:t>
            </a:r>
            <a:endParaRPr lang="zh-CN" altLang="en-US" sz="2800" b="1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7391400" y="1714500"/>
            <a:ext cx="90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FF00FF"/>
                </a:solidFill>
                <a:latin typeface="宋体" panose="02010600030101010101" pitchFamily="2" charset="-122"/>
              </a:rPr>
              <a:t>miǎo</a:t>
            </a:r>
            <a:endParaRPr lang="zh-CN" altLang="en-US" sz="2800" b="1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868488" y="2563813"/>
            <a:ext cx="909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FF00FF"/>
                </a:solidFill>
                <a:latin typeface="宋体" panose="02010600030101010101" pitchFamily="2" charset="-122"/>
              </a:rPr>
              <a:t>chóu</a:t>
            </a:r>
            <a:endParaRPr lang="zh-CN" altLang="en-US" sz="2800" b="1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2509838" y="2563813"/>
            <a:ext cx="1271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FF00FF"/>
                </a:solidFill>
                <a:latin typeface="宋体" panose="02010600030101010101" pitchFamily="2" charset="-122"/>
              </a:rPr>
              <a:t> chànɡ</a:t>
            </a:r>
            <a:endParaRPr lang="zh-CN" altLang="en-US" sz="2800" b="1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9525" y="19050"/>
            <a:ext cx="9153525" cy="5124450"/>
          </a:xfrm>
          <a:prstGeom prst="rect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31" grpId="0"/>
      <p:bldP spid="32" grpId="0"/>
      <p:bldP spid="33" grpId="0"/>
      <p:bldP spid="34" grpId="0"/>
      <p:bldP spid="14" grpId="0"/>
      <p:bldP spid="15" grpId="0"/>
      <p:bldP spid="18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 eaLnBrk="1" hangingPunct="1">
          <a:lnSpc>
            <a:spcPct val="120000"/>
          </a:lnSpc>
          <a:defRPr sz="3200" b="1" dirty="0" smtClean="0">
            <a:solidFill>
              <a:schemeClr val="bg1"/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</TotalTime>
  <Words>737</Words>
  <Application>Microsoft Office PowerPoint</Application>
  <PresentationFormat>全屏显示(16:9)</PresentationFormat>
  <Paragraphs>140</Paragraphs>
  <Slides>28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Heiti SC Light</vt:lpstr>
      <vt:lpstr>Kaiti SC</vt:lpstr>
      <vt:lpstr>黑体</vt:lpstr>
      <vt:lpstr>华文楷体</vt:lpstr>
      <vt:lpstr>楷体</vt:lpstr>
      <vt:lpstr>宋体</vt:lpstr>
      <vt:lpstr>Arial</vt:lpstr>
      <vt:lpstr>Calibri</vt:lpstr>
      <vt:lpstr>Times New Roman</vt:lpstr>
      <vt:lpstr>Wingdings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</dc:creator>
  <cp:keywords>状元成才路</cp:keywords>
  <dc:description>声  明_x000d_
_x000d_
 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武汉天成贵龙文化传播有限公司_x000d_
湖北山河律师事务所</dc:description>
  <cp:lastModifiedBy>Administrator</cp:lastModifiedBy>
  <cp:revision>1600</cp:revision>
  <dcterms:created xsi:type="dcterms:W3CDTF">2016-01-14T05:53:56Z</dcterms:created>
  <dcterms:modified xsi:type="dcterms:W3CDTF">2024-12-24T02:20:54Z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2052-11.1.0.10132</vt:lpwstr>
  </property>
</Properties>
</file>