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Lst>
  <p:notesMasterIdLst>
    <p:notesMasterId r:id="rId35"/>
  </p:notesMasterIdLst>
  <p:handoutMasterIdLst>
    <p:handoutMasterId r:id="rId36"/>
  </p:handoutMasterIdLst>
  <p:sldIdLst>
    <p:sldId id="401" r:id="rId3"/>
    <p:sldId id="460" r:id="rId4"/>
    <p:sldId id="427" r:id="rId5"/>
    <p:sldId id="256" r:id="rId6"/>
    <p:sldId id="428" r:id="rId7"/>
    <p:sldId id="469" r:id="rId8"/>
    <p:sldId id="370" r:id="rId9"/>
    <p:sldId id="459" r:id="rId10"/>
    <p:sldId id="429" r:id="rId11"/>
    <p:sldId id="476" r:id="rId12"/>
    <p:sldId id="430" r:id="rId13"/>
    <p:sldId id="431" r:id="rId14"/>
    <p:sldId id="474" r:id="rId15"/>
    <p:sldId id="477" r:id="rId16"/>
    <p:sldId id="464" r:id="rId17"/>
    <p:sldId id="467" r:id="rId18"/>
    <p:sldId id="432" r:id="rId19"/>
    <p:sldId id="300" r:id="rId20"/>
    <p:sldId id="334" r:id="rId21"/>
    <p:sldId id="471" r:id="rId22"/>
    <p:sldId id="315" r:id="rId23"/>
    <p:sldId id="435" r:id="rId24"/>
    <p:sldId id="463" r:id="rId25"/>
    <p:sldId id="438" r:id="rId26"/>
    <p:sldId id="317" r:id="rId27"/>
    <p:sldId id="439" r:id="rId28"/>
    <p:sldId id="440" r:id="rId29"/>
    <p:sldId id="457" r:id="rId30"/>
    <p:sldId id="472" r:id="rId31"/>
    <p:sldId id="468" r:id="rId32"/>
    <p:sldId id="478" r:id="rId33"/>
    <p:sldId id="479" r:id="rId34"/>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FF"/>
    <a:srgbClr val="0000FF"/>
    <a:srgbClr val="E72D8B"/>
    <a:srgbClr val="33474F"/>
    <a:srgbClr val="435E69"/>
    <a:srgbClr val="40508E"/>
    <a:srgbClr val="4F6B9F"/>
    <a:srgbClr val="F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256" autoAdjust="0"/>
  </p:normalViewPr>
  <p:slideViewPr>
    <p:cSldViewPr>
      <p:cViewPr varScale="1">
        <p:scale>
          <a:sx n="147" d="100"/>
          <a:sy n="147" d="100"/>
        </p:scale>
        <p:origin x="60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lvl1pPr>
          </a:lstStyle>
          <a:p>
            <a:pPr>
              <a:defRPr/>
            </a:pPr>
            <a:fld id="{82571FEE-F762-46D2-89CF-CE4454335DC1}" type="datetimeFigureOut">
              <a:rPr lang="zh-CN" altLang="en-US"/>
              <a:pPr>
                <a:defRPr/>
              </a:pPr>
              <a:t>2024/12/23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3A767C50-1F94-43FE-8DC8-908BE2E9B148}" type="slidenum">
              <a:rPr altLang="en-US"/>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88EBD72-2F5D-43E5-A279-A0CB4ED0A5E7}" type="datetimeFigureOut">
              <a:rPr lang="zh-CN" altLang="en-US"/>
              <a:pPr>
                <a:defRPr/>
              </a:pPr>
              <a:t>2024/12/23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9BDB95BC-2808-425E-9534-E15342238123}" type="slidenum">
              <a:rPr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331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3316" name="页脚占位符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3317" name="页眉占位符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53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5364" name="页脚占位符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65" name="页眉占位符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741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7412" name="页脚占位符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7413" name="页眉占位符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277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2772" name="页眉占位符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2773" name="页脚占位符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4403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4036" name="页脚占位符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4037" name="页眉占位符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050"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44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107950" y="123825"/>
            <a:ext cx="287338" cy="287338"/>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组合 4"/>
          <p:cNvGrpSpPr>
            <a:grpSpLocks/>
          </p:cNvGrpSpPr>
          <p:nvPr userDrawn="1"/>
        </p:nvGrpSpPr>
        <p:grpSpPr bwMode="auto">
          <a:xfrm>
            <a:off x="142875" y="555625"/>
            <a:ext cx="215900" cy="3887788"/>
            <a:chOff x="143508" y="627534"/>
            <a:chExt cx="216024" cy="3888432"/>
          </a:xfrm>
        </p:grpSpPr>
        <p:sp>
          <p:nvSpPr>
            <p:cNvPr id="4" name="椭圆 3"/>
            <p:cNvSpPr/>
            <p:nvPr/>
          </p:nvSpPr>
          <p:spPr>
            <a:xfrm>
              <a:off x="143508" y="627534"/>
              <a:ext cx="216024" cy="215936"/>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连接符 4"/>
            <p:cNvCxnSpPr>
              <a:stCxn id="4" idx="4"/>
            </p:cNvCxnSpPr>
            <p:nvPr/>
          </p:nvCxnSpPr>
          <p:spPr>
            <a:xfrm>
              <a:off x="251520" y="843470"/>
              <a:ext cx="0" cy="3672496"/>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grpSp>
      <p:pic>
        <p:nvPicPr>
          <p:cNvPr id="6"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a:stCxn id="4" idx="4"/>
          </p:cNvCxnSpPr>
          <p:nvPr/>
        </p:nvCxnSpPr>
        <p:spPr>
          <a:xfrm flipH="1">
            <a:off x="4932363" y="4948238"/>
            <a:ext cx="3455987" cy="0"/>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4"/>
          </p:cNvCxnSpPr>
          <p:nvPr/>
        </p:nvCxnSpPr>
        <p:spPr>
          <a:xfrm flipH="1">
            <a:off x="6016625" y="4875213"/>
            <a:ext cx="2300288" cy="0"/>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pic>
        <p:nvPicPr>
          <p:cNvPr id="9" name="图片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28999" t="19202" r="27600" b="34599"/>
          <a:stretch>
            <a:fillRect/>
          </a:stretch>
        </p:blipFill>
        <p:spPr bwMode="auto">
          <a:xfrm>
            <a:off x="8172450" y="4135438"/>
            <a:ext cx="9477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07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107950" y="123825"/>
            <a:ext cx="287338" cy="287338"/>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组合 4"/>
          <p:cNvGrpSpPr>
            <a:grpSpLocks/>
          </p:cNvGrpSpPr>
          <p:nvPr userDrawn="1"/>
        </p:nvGrpSpPr>
        <p:grpSpPr bwMode="auto">
          <a:xfrm>
            <a:off x="142875" y="555625"/>
            <a:ext cx="215900" cy="3887788"/>
            <a:chOff x="143508" y="627534"/>
            <a:chExt cx="216024" cy="3888432"/>
          </a:xfrm>
        </p:grpSpPr>
        <p:sp>
          <p:nvSpPr>
            <p:cNvPr id="4" name="椭圆 3"/>
            <p:cNvSpPr/>
            <p:nvPr/>
          </p:nvSpPr>
          <p:spPr>
            <a:xfrm>
              <a:off x="143508" y="627534"/>
              <a:ext cx="216024" cy="215936"/>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连接符 4"/>
            <p:cNvCxnSpPr>
              <a:stCxn id="4" idx="4"/>
            </p:cNvCxnSpPr>
            <p:nvPr/>
          </p:nvCxnSpPr>
          <p:spPr>
            <a:xfrm>
              <a:off x="251520" y="843470"/>
              <a:ext cx="0" cy="3672496"/>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grpSp>
      <p:pic>
        <p:nvPicPr>
          <p:cNvPr id="6"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a:stCxn id="4" idx="4"/>
          </p:cNvCxnSpPr>
          <p:nvPr/>
        </p:nvCxnSpPr>
        <p:spPr>
          <a:xfrm flipH="1">
            <a:off x="4932363" y="4948238"/>
            <a:ext cx="3455987" cy="0"/>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4"/>
          </p:cNvCxnSpPr>
          <p:nvPr/>
        </p:nvCxnSpPr>
        <p:spPr>
          <a:xfrm flipH="1">
            <a:off x="6016625" y="4875213"/>
            <a:ext cx="2300288" cy="0"/>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pic>
        <p:nvPicPr>
          <p:cNvPr id="9" name="图片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28999" t="19202" r="27600" b="34599"/>
          <a:stretch>
            <a:fillRect/>
          </a:stretch>
        </p:blipFill>
        <p:spPr bwMode="auto">
          <a:xfrm>
            <a:off x="8172450" y="4135438"/>
            <a:ext cx="9477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11"/>
          <p:cNvGrpSpPr>
            <a:grpSpLocks/>
          </p:cNvGrpSpPr>
          <p:nvPr userDrawn="1"/>
        </p:nvGrpSpPr>
        <p:grpSpPr bwMode="auto">
          <a:xfrm>
            <a:off x="3563938" y="163513"/>
            <a:ext cx="2049462" cy="142875"/>
            <a:chOff x="2555776" y="123478"/>
            <a:chExt cx="2049479" cy="144016"/>
          </a:xfrm>
        </p:grpSpPr>
        <p:sp>
          <p:nvSpPr>
            <p:cNvPr id="11" name="椭圆 10"/>
            <p:cNvSpPr/>
            <p:nvPr/>
          </p:nvSpPr>
          <p:spPr>
            <a:xfrm>
              <a:off x="2555776" y="123478"/>
              <a:ext cx="144463" cy="144016"/>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2" name="直接连接符 11"/>
            <p:cNvCxnSpPr>
              <a:stCxn id="4" idx="4"/>
            </p:cNvCxnSpPr>
            <p:nvPr/>
          </p:nvCxnSpPr>
          <p:spPr>
            <a:xfrm>
              <a:off x="2700239" y="195485"/>
              <a:ext cx="1905016" cy="0"/>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843115" y="160282"/>
              <a:ext cx="73026" cy="70408"/>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4" name="组合 15"/>
          <p:cNvGrpSpPr>
            <a:grpSpLocks/>
          </p:cNvGrpSpPr>
          <p:nvPr userDrawn="1"/>
        </p:nvGrpSpPr>
        <p:grpSpPr bwMode="auto">
          <a:xfrm flipH="1">
            <a:off x="4084638" y="627063"/>
            <a:ext cx="1955800" cy="144462"/>
            <a:chOff x="2555776" y="123478"/>
            <a:chExt cx="1954849" cy="144016"/>
          </a:xfrm>
        </p:grpSpPr>
        <p:sp>
          <p:nvSpPr>
            <p:cNvPr id="15" name="椭圆 14"/>
            <p:cNvSpPr/>
            <p:nvPr/>
          </p:nvSpPr>
          <p:spPr>
            <a:xfrm>
              <a:off x="2555776" y="123478"/>
              <a:ext cx="144393" cy="144016"/>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6" name="直接连接符 15"/>
            <p:cNvCxnSpPr>
              <a:stCxn id="4" idx="4"/>
            </p:cNvCxnSpPr>
            <p:nvPr/>
          </p:nvCxnSpPr>
          <p:spPr>
            <a:xfrm>
              <a:off x="2700169" y="196278"/>
              <a:ext cx="1810456" cy="0"/>
            </a:xfrm>
            <a:prstGeom prst="line">
              <a:avLst/>
            </a:prstGeom>
            <a:ln w="28575">
              <a:solidFill>
                <a:srgbClr val="33474F"/>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844561" y="159877"/>
              <a:ext cx="71403" cy="71217"/>
            </a:xfrm>
            <a:prstGeom prst="ellipse">
              <a:avLst/>
            </a:prstGeom>
            <a:solidFill>
              <a:srgbClr val="33474F"/>
            </a:solidFill>
            <a:ln>
              <a:solidFill>
                <a:srgbClr val="334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320306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44400" b="45799"/>
          <a:stretch>
            <a:fillRect/>
          </a:stretch>
        </p:blipFill>
        <p:spPr bwMode="auto">
          <a:xfrm>
            <a:off x="-252413" y="4659313"/>
            <a:ext cx="41036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55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158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t="44400" b="45799"/>
          <a:stretch>
            <a:fillRect/>
          </a:stretch>
        </p:blipFill>
        <p:spPr bwMode="auto">
          <a:xfrm>
            <a:off x="-252413" y="4659313"/>
            <a:ext cx="41036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6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4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垂直排列标题与文本">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5143500"/>
          </a:xfrm>
          <a:prstGeom prst="rect">
            <a:avLst/>
          </a:prstGeom>
          <a:solidFill>
            <a:srgbClr val="0000FF"/>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endParaRPr lang="zh-CN" altLang="en-US"/>
          </a:p>
        </p:txBody>
      </p:sp>
    </p:spTree>
    <p:extLst>
      <p:ext uri="{BB962C8B-B14F-4D97-AF65-F5344CB8AC3E}">
        <p14:creationId xmlns:p14="http://schemas.microsoft.com/office/powerpoint/2010/main" val="39221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85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1026" name="图片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1" descr="1"/>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944967"/>
      </p:ext>
    </p:extLst>
  </p:cSld>
  <p:clrMap bg1="lt1" tx1="dk1" bg2="lt2" tx2="dk2" accent1="accent1" accent2="accent2" accent3="accent3" accent4="accent4" accent5="accent5" accent6="accent6" hlink="hlink" folHlink="folHlink"/>
  <p:sldLayoutIdLst>
    <p:sldLayoutId id="2147483734" r:id="rId1"/>
    <p:sldLayoutId id="214748373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audio" Target="file:///C:\Users\&#33333;&#29239;\Desktop\&#21254;&#21254;&#24494;&#35838;\&#20498;&#35745;&#26102;.m4a" TargetMode="Externa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2"/>
          <p:cNvSpPr txBox="1">
            <a:spLocks noChangeArrowheads="1"/>
          </p:cNvSpPr>
          <p:nvPr/>
        </p:nvSpPr>
        <p:spPr bwMode="auto">
          <a:xfrm>
            <a:off x="1087438" y="915988"/>
            <a:ext cx="742315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3600" b="1">
                <a:solidFill>
                  <a:schemeClr val="bg1"/>
                </a:solidFill>
                <a:latin typeface="华文楷体" panose="02010600040101010101" pitchFamily="2" charset="-122"/>
                <a:ea typeface="华文楷体" panose="02010600040101010101" pitchFamily="2" charset="-122"/>
              </a:rPr>
              <a:t>统编版六年级下册</a:t>
            </a:r>
            <a:endParaRPr lang="en-US" altLang="zh-CN" sz="3600" b="1">
              <a:solidFill>
                <a:schemeClr val="bg1"/>
              </a:solidFill>
              <a:latin typeface="华文楷体" panose="02010600040101010101" pitchFamily="2" charset="-122"/>
              <a:ea typeface="华文楷体" panose="02010600040101010101" pitchFamily="2" charset="-122"/>
            </a:endParaRPr>
          </a:p>
          <a:p>
            <a:pPr algn="ctr">
              <a:lnSpc>
                <a:spcPct val="150000"/>
              </a:lnSpc>
            </a:pPr>
            <a:r>
              <a:rPr lang="zh-CN" altLang="en-US" sz="6000" b="1">
                <a:solidFill>
                  <a:schemeClr val="bg1"/>
                </a:solidFill>
                <a:latin typeface="华文楷体" panose="02010600040101010101" pitchFamily="2" charset="-122"/>
                <a:ea typeface="华文楷体" panose="02010600040101010101" pitchFamily="2" charset="-122"/>
              </a:rPr>
              <a:t>语文慕课堂</a:t>
            </a:r>
            <a:endParaRPr lang="en-US" altLang="zh-CN" sz="6000" b="1">
              <a:solidFill>
                <a:schemeClr val="bg1"/>
              </a:solidFill>
              <a:latin typeface="华文楷体" panose="02010600040101010101" pitchFamily="2" charset="-122"/>
              <a:ea typeface="华文楷体" panose="02010600040101010101" pitchFamily="2" charset="-122"/>
            </a:endParaRPr>
          </a:p>
        </p:txBody>
      </p:sp>
      <p:sp>
        <p:nvSpPr>
          <p:cNvPr id="11267" name="TextBox 13"/>
          <p:cNvSpPr txBox="1">
            <a:spLocks noChangeArrowheads="1"/>
          </p:cNvSpPr>
          <p:nvPr/>
        </p:nvSpPr>
        <p:spPr bwMode="auto">
          <a:xfrm>
            <a:off x="3143250" y="3786188"/>
            <a:ext cx="2797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a:solidFill>
                  <a:schemeClr val="bg1"/>
                </a:solidFill>
                <a:latin typeface="华文楷体" panose="02010600040101010101" pitchFamily="2" charset="-122"/>
                <a:ea typeface="华文楷体" panose="02010600040101010101" pitchFamily="2" charset="-122"/>
              </a:rPr>
              <a:t>主讲：幸福老师</a:t>
            </a:r>
          </a:p>
        </p:txBody>
      </p:sp>
      <p:sp>
        <p:nvSpPr>
          <p:cNvPr id="11268" name="TextBox 1"/>
          <p:cNvSpPr txBox="1">
            <a:spLocks noChangeArrowheads="1"/>
          </p:cNvSpPr>
          <p:nvPr/>
        </p:nvSpPr>
        <p:spPr bwMode="auto">
          <a:xfrm>
            <a:off x="107950" y="123825"/>
            <a:ext cx="2890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a:solidFill>
                  <a:schemeClr val="bg1"/>
                </a:solidFill>
                <a:latin typeface="楷体" panose="02010609060101010101" pitchFamily="49" charset="-122"/>
                <a:ea typeface="楷体" panose="02010609060101010101" pitchFamily="49" charset="-122"/>
              </a:rPr>
              <a:t>状元成才路慕课堂</a:t>
            </a:r>
          </a:p>
        </p:txBody>
      </p:sp>
    </p:spTree>
  </p:cSld>
  <p:clrMapOvr>
    <a:masterClrMapping/>
  </p:clrMapOvr>
  <p:transition advTm="1833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a:extLst>
              <a:ext uri="{FF2B5EF4-FFF2-40B4-BE49-F238E27FC236}">
                <a16:creationId xmlns:a16="http://schemas.microsoft.com/office/drawing/2014/main" id="{ADEC75FB-057B-ADAB-CE61-421235F45F01}"/>
              </a:ext>
            </a:extLst>
          </p:cNvPr>
          <p:cNvGrpSpPr/>
          <p:nvPr/>
        </p:nvGrpSpPr>
        <p:grpSpPr>
          <a:xfrm>
            <a:off x="454307" y="0"/>
            <a:ext cx="8217527" cy="5143500"/>
            <a:chOff x="454307" y="0"/>
            <a:chExt cx="8217527" cy="5143500"/>
          </a:xfrm>
        </p:grpSpPr>
        <p:pic>
          <p:nvPicPr>
            <p:cNvPr id="3" name="图片 2">
              <a:extLst>
                <a:ext uri="{FF2B5EF4-FFF2-40B4-BE49-F238E27FC236}">
                  <a16:creationId xmlns:a16="http://schemas.microsoft.com/office/drawing/2014/main" id="{0DC8CE81-8D88-8B03-5E4D-A97CE340766F}"/>
                </a:ext>
              </a:extLst>
            </p:cNvPr>
            <p:cNvPicPr>
              <a:picLocks noChangeAspect="1"/>
            </p:cNvPicPr>
            <p:nvPr/>
          </p:nvPicPr>
          <p:blipFill>
            <a:blip r:embed="rId3"/>
            <a:stretch>
              <a:fillRect/>
            </a:stretch>
          </p:blipFill>
          <p:spPr>
            <a:xfrm>
              <a:off x="454307" y="0"/>
              <a:ext cx="4175637" cy="5143500"/>
            </a:xfrm>
            <a:prstGeom prst="rect">
              <a:avLst/>
            </a:prstGeom>
          </p:spPr>
        </p:pic>
        <p:pic>
          <p:nvPicPr>
            <p:cNvPr id="5" name="图片 4">
              <a:extLst>
                <a:ext uri="{FF2B5EF4-FFF2-40B4-BE49-F238E27FC236}">
                  <a16:creationId xmlns:a16="http://schemas.microsoft.com/office/drawing/2014/main" id="{DF306AF6-A561-F21E-45CD-6DF647B669D8}"/>
                </a:ext>
              </a:extLst>
            </p:cNvPr>
            <p:cNvPicPr>
              <a:picLocks noChangeAspect="1"/>
            </p:cNvPicPr>
            <p:nvPr/>
          </p:nvPicPr>
          <p:blipFill>
            <a:blip r:embed="rId4"/>
            <a:stretch>
              <a:fillRect/>
            </a:stretch>
          </p:blipFill>
          <p:spPr>
            <a:xfrm>
              <a:off x="4606810" y="0"/>
              <a:ext cx="4065024" cy="5143500"/>
            </a:xfrm>
            <a:prstGeom prst="rect">
              <a:avLst/>
            </a:prstGeom>
          </p:spPr>
        </p:pic>
      </p:grpSp>
      <p:sp>
        <p:nvSpPr>
          <p:cNvPr id="23556" name="文本框 6"/>
          <p:cNvSpPr txBox="1">
            <a:spLocks noChangeArrowheads="1"/>
          </p:cNvSpPr>
          <p:nvPr/>
        </p:nvSpPr>
        <p:spPr bwMode="auto">
          <a:xfrm>
            <a:off x="879475" y="1285875"/>
            <a:ext cx="388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FF0000"/>
                </a:solidFill>
              </a:rPr>
              <a:t>①</a:t>
            </a:r>
          </a:p>
        </p:txBody>
      </p:sp>
      <p:sp>
        <p:nvSpPr>
          <p:cNvPr id="23557" name="文本框 8"/>
          <p:cNvSpPr txBox="1">
            <a:spLocks noChangeArrowheads="1"/>
          </p:cNvSpPr>
          <p:nvPr/>
        </p:nvSpPr>
        <p:spPr bwMode="auto">
          <a:xfrm>
            <a:off x="879475" y="2018087"/>
            <a:ext cx="388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FF0000"/>
                </a:solidFill>
              </a:rPr>
              <a:t>②</a:t>
            </a:r>
          </a:p>
        </p:txBody>
      </p:sp>
      <p:sp>
        <p:nvSpPr>
          <p:cNvPr id="23558" name="文本框 9"/>
          <p:cNvSpPr txBox="1">
            <a:spLocks noChangeArrowheads="1"/>
          </p:cNvSpPr>
          <p:nvPr/>
        </p:nvSpPr>
        <p:spPr bwMode="auto">
          <a:xfrm>
            <a:off x="877888" y="2738099"/>
            <a:ext cx="39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FF0000"/>
                </a:solidFill>
              </a:rPr>
              <a:t>③</a:t>
            </a:r>
          </a:p>
        </p:txBody>
      </p:sp>
      <p:sp>
        <p:nvSpPr>
          <p:cNvPr id="23559" name="文本框 10"/>
          <p:cNvSpPr txBox="1">
            <a:spLocks noChangeArrowheads="1"/>
          </p:cNvSpPr>
          <p:nvPr/>
        </p:nvSpPr>
        <p:spPr bwMode="auto">
          <a:xfrm>
            <a:off x="5097149" y="1285875"/>
            <a:ext cx="500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FF0000"/>
                </a:solidFill>
              </a:rPr>
              <a:t>④</a:t>
            </a:r>
          </a:p>
        </p:txBody>
      </p:sp>
      <p:sp>
        <p:nvSpPr>
          <p:cNvPr id="23560" name="文本框 11"/>
          <p:cNvSpPr txBox="1">
            <a:spLocks noChangeArrowheads="1"/>
          </p:cNvSpPr>
          <p:nvPr/>
        </p:nvSpPr>
        <p:spPr bwMode="auto">
          <a:xfrm>
            <a:off x="5097149" y="2357812"/>
            <a:ext cx="388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FF0000"/>
                </a:solidFill>
              </a:rPr>
              <a:t>⑤</a:t>
            </a:r>
          </a:p>
        </p:txBody>
      </p:sp>
      <p:cxnSp>
        <p:nvCxnSpPr>
          <p:cNvPr id="13" name="直接连接符 12"/>
          <p:cNvCxnSpPr>
            <a:cxnSpLocks/>
          </p:cNvCxnSpPr>
          <p:nvPr/>
        </p:nvCxnSpPr>
        <p:spPr>
          <a:xfrm>
            <a:off x="3138325" y="1694031"/>
            <a:ext cx="864096"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12019" y="1897738"/>
            <a:ext cx="792163"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a:off x="6372200" y="2603838"/>
            <a:ext cx="1584201"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对话气泡: 圆角矩形 3"/>
          <p:cNvSpPr/>
          <p:nvPr/>
        </p:nvSpPr>
        <p:spPr>
          <a:xfrm>
            <a:off x="971550" y="2030413"/>
            <a:ext cx="7416800" cy="1944687"/>
          </a:xfrm>
          <a:prstGeom prst="wedgeRoundRectCallout">
            <a:avLst>
              <a:gd name="adj1" fmla="val -23189"/>
              <a:gd name="adj2" fmla="val -66146"/>
              <a:gd name="adj3" fmla="val 16667"/>
            </a:avLst>
          </a:prstGeom>
          <a:solidFill>
            <a:srgbClr val="FFFFFF"/>
          </a:solidFill>
          <a:ln>
            <a:noFill/>
          </a:ln>
        </p:spPr>
        <p:style>
          <a:lnRef idx="1">
            <a:schemeClr val="accent5"/>
          </a:lnRef>
          <a:fillRef idx="2">
            <a:schemeClr val="accent5"/>
          </a:fillRef>
          <a:effectRef idx="1">
            <a:schemeClr val="accent5"/>
          </a:effectRef>
          <a:fontRef idx="minor">
            <a:schemeClr val="dk1"/>
          </a:fontRef>
        </p:style>
        <p:txBody>
          <a:bodyPr anchor="ctr"/>
          <a:lstStyle/>
          <a:p>
            <a:pPr>
              <a:lnSpc>
                <a:spcPct val="120000"/>
              </a:lnSpc>
              <a:defRPr/>
            </a:pPr>
            <a:r>
              <a:rPr lang="zh-CN" altLang="en-US" sz="3200" b="1" dirty="0">
                <a:solidFill>
                  <a:prstClr val="black"/>
                </a:solidFill>
                <a:latin typeface="楷体" panose="02010609060101010101" pitchFamily="49" charset="-122"/>
                <a:ea typeface="楷体" panose="02010609060101010101" pitchFamily="49" charset="-122"/>
              </a:rPr>
              <a:t>    以问句开篇，又以问句结尾，</a:t>
            </a:r>
            <a:r>
              <a:rPr lang="zh-CN" altLang="en-US" sz="3200" b="1" dirty="0">
                <a:solidFill>
                  <a:srgbClr val="FF00FF"/>
                </a:solidFill>
                <a:latin typeface="楷体" panose="02010609060101010101" pitchFamily="49" charset="-122"/>
                <a:ea typeface="楷体" panose="02010609060101010101" pitchFamily="49" charset="-122"/>
              </a:rPr>
              <a:t>前后呼应</a:t>
            </a:r>
            <a:r>
              <a:rPr lang="zh-CN" altLang="en-US" sz="3200" b="1" dirty="0">
                <a:solidFill>
                  <a:prstClr val="black"/>
                </a:solidFill>
                <a:latin typeface="楷体" panose="02010609060101010101" pitchFamily="49" charset="-122"/>
                <a:ea typeface="楷体" panose="02010609060101010101" pitchFamily="49" charset="-122"/>
              </a:rPr>
              <a:t>。这句话是这篇课文的灵魂。</a:t>
            </a:r>
            <a:endParaRPr lang="zh-CN" altLang="en-US" dirty="0"/>
          </a:p>
        </p:txBody>
      </p:sp>
      <p:sp>
        <p:nvSpPr>
          <p:cNvPr id="7" name="文本框 11"/>
          <p:cNvSpPr txBox="1">
            <a:spLocks noChangeArrowheads="1"/>
          </p:cNvSpPr>
          <p:nvPr/>
        </p:nvSpPr>
        <p:spPr bwMode="auto">
          <a:xfrm>
            <a:off x="1692275" y="1016000"/>
            <a:ext cx="65516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solidFill>
                  <a:srgbClr val="0000FF"/>
                </a:solidFill>
                <a:latin typeface="宋体" panose="02010600030101010101" pitchFamily="2" charset="-122"/>
              </a:rPr>
              <a:t>我们的日子为什么一去不复返呢？</a:t>
            </a:r>
            <a:endParaRPr lang="en-US" altLang="zh-CN" sz="3200" b="1">
              <a:solidFill>
                <a:srgbClr val="0000FF"/>
              </a:solidFill>
              <a:latin typeface="宋体" panose="02010600030101010101" pitchFamily="2" charset="-122"/>
            </a:endParaRPr>
          </a:p>
        </p:txBody>
      </p:sp>
      <p:sp>
        <p:nvSpPr>
          <p:cNvPr id="24581" name="文本框 11"/>
          <p:cNvSpPr txBox="1">
            <a:spLocks noChangeArrowheads="1"/>
          </p:cNvSpPr>
          <p:nvPr/>
        </p:nvSpPr>
        <p:spPr bwMode="auto">
          <a:xfrm>
            <a:off x="611188" y="411163"/>
            <a:ext cx="65532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齐读：</a:t>
            </a:r>
            <a:endParaRPr lang="en-US" altLang="zh-CN" sz="3200" b="1">
              <a:latin typeface="宋体" panose="02010600030101010101" pitchFamily="2" charset="-122"/>
            </a:endParaRPr>
          </a:p>
        </p:txBody>
      </p:sp>
      <p:pic>
        <p:nvPicPr>
          <p:cNvPr id="24582"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7"/>
          <p:cNvSpPr>
            <a:spLocks noChangeArrowheads="1"/>
          </p:cNvSpPr>
          <p:nvPr/>
        </p:nvSpPr>
        <p:spPr bwMode="auto">
          <a:xfrm>
            <a:off x="755650" y="3076575"/>
            <a:ext cx="7848600" cy="604838"/>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课文先写什么？后写什么？</a:t>
            </a:r>
            <a:endParaRPr lang="en-US" altLang="zh-CN" sz="3200" b="1">
              <a:latin typeface="宋体" panose="02010600030101010101" pitchFamily="2" charset="-122"/>
            </a:endParaRPr>
          </a:p>
        </p:txBody>
      </p:sp>
      <p:sp>
        <p:nvSpPr>
          <p:cNvPr id="25604" name="矩形 10"/>
          <p:cNvSpPr>
            <a:spLocks noChangeArrowheads="1"/>
          </p:cNvSpPr>
          <p:nvPr/>
        </p:nvSpPr>
        <p:spPr bwMode="auto">
          <a:xfrm>
            <a:off x="442913" y="268288"/>
            <a:ext cx="183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000000"/>
                </a:solidFill>
                <a:latin typeface="黑体" panose="02010609060101010101" pitchFamily="49" charset="-122"/>
                <a:ea typeface="黑体" panose="02010609060101010101" pitchFamily="49" charset="-122"/>
              </a:rPr>
              <a:t>再读课文</a:t>
            </a:r>
            <a:endParaRPr lang="zh-CN" altLang="en-US">
              <a:latin typeface="黑体" panose="02010609060101010101" pitchFamily="49" charset="-122"/>
              <a:ea typeface="黑体" panose="02010609060101010101" pitchFamily="49" charset="-122"/>
            </a:endParaRPr>
          </a:p>
        </p:txBody>
      </p:sp>
      <p:sp>
        <p:nvSpPr>
          <p:cNvPr id="25605" name="矩形 11"/>
          <p:cNvSpPr>
            <a:spLocks noChangeArrowheads="1"/>
          </p:cNvSpPr>
          <p:nvPr/>
        </p:nvSpPr>
        <p:spPr bwMode="auto">
          <a:xfrm>
            <a:off x="684213" y="1146175"/>
            <a:ext cx="7129462" cy="1196975"/>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dirty="0">
                <a:latin typeface="宋体" panose="02010600030101010101" pitchFamily="2" charset="-122"/>
              </a:rPr>
              <a:t>你从哪些文字感受到时间的匆匆流逝呢？</a:t>
            </a:r>
            <a:endParaRPr lang="en-US" altLang="zh-CN" sz="3200" b="1" dirty="0">
              <a:latin typeface="宋体" panose="02010600030101010101" pitchFamily="2" charset="-122"/>
            </a:endParaRPr>
          </a:p>
          <a:p>
            <a:pPr eaLnBrk="1" hangingPunct="1">
              <a:lnSpc>
                <a:spcPct val="120000"/>
              </a:lnSpc>
            </a:pPr>
            <a:r>
              <a:rPr lang="zh-CN" altLang="en-US" sz="3200" b="1" dirty="0">
                <a:latin typeface="宋体" panose="02010600030101010101" pitchFamily="2" charset="-122"/>
              </a:rPr>
              <a:t>在文中</a:t>
            </a:r>
            <a:r>
              <a:rPr lang="zh-CN" altLang="en-US" sz="3200" b="1" dirty="0">
                <a:solidFill>
                  <a:srgbClr val="FF00FF"/>
                </a:solidFill>
                <a:latin typeface="宋体" panose="02010600030101010101" pitchFamily="2" charset="-122"/>
              </a:rPr>
              <a:t>圈出</a:t>
            </a:r>
            <a:r>
              <a:rPr lang="zh-CN" altLang="en-US" sz="3200" b="1" dirty="0">
                <a:latin typeface="宋体" panose="02010600030101010101" pitchFamily="2" charset="-122"/>
              </a:rPr>
              <a:t>有关时光特点的字词。</a:t>
            </a:r>
            <a:endParaRPr lang="en-US" altLang="zh-CN" sz="3200" b="1" dirty="0">
              <a:latin typeface="宋体" panose="02010600030101010101" pitchFamily="2" charset="-122"/>
            </a:endParaRPr>
          </a:p>
        </p:txBody>
      </p:sp>
      <p:pic>
        <p:nvPicPr>
          <p:cNvPr id="25606"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525" y="915988"/>
            <a:ext cx="68389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6"/>
          <p:cNvSpPr txBox="1">
            <a:spLocks noChangeArrowheads="1"/>
          </p:cNvSpPr>
          <p:nvPr/>
        </p:nvSpPr>
        <p:spPr bwMode="auto">
          <a:xfrm>
            <a:off x="1331913" y="987425"/>
            <a:ext cx="390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FF0000"/>
                </a:solidFill>
              </a:rPr>
              <a:t>①</a:t>
            </a:r>
          </a:p>
        </p:txBody>
      </p:sp>
      <p:sp>
        <p:nvSpPr>
          <p:cNvPr id="26629" name="文本框 8"/>
          <p:cNvSpPr txBox="1">
            <a:spLocks noChangeArrowheads="1"/>
          </p:cNvSpPr>
          <p:nvPr/>
        </p:nvSpPr>
        <p:spPr bwMode="auto">
          <a:xfrm>
            <a:off x="1331913" y="2576513"/>
            <a:ext cx="39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FF0000"/>
                </a:solidFill>
              </a:rPr>
              <a:t>②</a:t>
            </a:r>
          </a:p>
        </p:txBody>
      </p:sp>
      <p:sp>
        <p:nvSpPr>
          <p:cNvPr id="7" name="椭圆 6"/>
          <p:cNvSpPr/>
          <p:nvPr/>
        </p:nvSpPr>
        <p:spPr>
          <a:xfrm>
            <a:off x="1187450" y="1717675"/>
            <a:ext cx="1296988" cy="38576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椭圆 7"/>
          <p:cNvSpPr/>
          <p:nvPr/>
        </p:nvSpPr>
        <p:spPr>
          <a:xfrm>
            <a:off x="5364163" y="2916238"/>
            <a:ext cx="287337" cy="31115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椭圆 8"/>
          <p:cNvSpPr/>
          <p:nvPr/>
        </p:nvSpPr>
        <p:spPr>
          <a:xfrm>
            <a:off x="5040313" y="3292475"/>
            <a:ext cx="1116012" cy="38576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10" name="椭圆 9"/>
          <p:cNvSpPr/>
          <p:nvPr/>
        </p:nvSpPr>
        <p:spPr>
          <a:xfrm>
            <a:off x="6443663" y="3292475"/>
            <a:ext cx="1116012" cy="38576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11"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75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75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9" grpId="0" bldLvl="0" animBg="1"/>
      <p:bldP spid="9"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2C404A43-886A-256A-653F-26AAC7BDC074}"/>
              </a:ext>
            </a:extLst>
          </p:cNvPr>
          <p:cNvPicPr>
            <a:picLocks noChangeAspect="1"/>
          </p:cNvPicPr>
          <p:nvPr/>
        </p:nvPicPr>
        <p:blipFill>
          <a:blip r:embed="rId3"/>
          <a:stretch>
            <a:fillRect/>
          </a:stretch>
        </p:blipFill>
        <p:spPr>
          <a:xfrm>
            <a:off x="793488" y="644294"/>
            <a:ext cx="7557025" cy="3854913"/>
          </a:xfrm>
          <a:prstGeom prst="rect">
            <a:avLst/>
          </a:prstGeom>
        </p:spPr>
      </p:pic>
      <p:sp>
        <p:nvSpPr>
          <p:cNvPr id="4" name="椭圆 3"/>
          <p:cNvSpPr/>
          <p:nvPr/>
        </p:nvSpPr>
        <p:spPr>
          <a:xfrm>
            <a:off x="1654714" y="1490144"/>
            <a:ext cx="1030288" cy="38576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椭圆 4"/>
          <p:cNvSpPr/>
          <p:nvPr/>
        </p:nvSpPr>
        <p:spPr>
          <a:xfrm>
            <a:off x="2965257" y="1510957"/>
            <a:ext cx="481013" cy="38576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6" name="椭圆 5"/>
          <p:cNvSpPr/>
          <p:nvPr/>
        </p:nvSpPr>
        <p:spPr>
          <a:xfrm>
            <a:off x="5868144" y="2352274"/>
            <a:ext cx="488950" cy="38576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7" name="椭圆 6"/>
          <p:cNvSpPr/>
          <p:nvPr/>
        </p:nvSpPr>
        <p:spPr>
          <a:xfrm>
            <a:off x="7380313" y="2783059"/>
            <a:ext cx="808890" cy="38576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椭圆 7"/>
          <p:cNvSpPr/>
          <p:nvPr/>
        </p:nvSpPr>
        <p:spPr>
          <a:xfrm>
            <a:off x="935546" y="3218308"/>
            <a:ext cx="307975" cy="38735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椭圆 8"/>
          <p:cNvSpPr/>
          <p:nvPr/>
        </p:nvSpPr>
        <p:spPr>
          <a:xfrm>
            <a:off x="2427033" y="3218308"/>
            <a:ext cx="515938" cy="38576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10" name="椭圆 9"/>
          <p:cNvSpPr/>
          <p:nvPr/>
        </p:nvSpPr>
        <p:spPr>
          <a:xfrm>
            <a:off x="1455778" y="3650265"/>
            <a:ext cx="533400" cy="38576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7659" name="文本框 8"/>
          <p:cNvSpPr txBox="1">
            <a:spLocks noChangeArrowheads="1"/>
          </p:cNvSpPr>
          <p:nvPr/>
        </p:nvSpPr>
        <p:spPr bwMode="auto">
          <a:xfrm>
            <a:off x="1116012" y="722968"/>
            <a:ext cx="39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a:solidFill>
                  <a:srgbClr val="FF0000"/>
                </a:solidFill>
              </a:rPr>
              <a:t>③</a:t>
            </a:r>
          </a:p>
        </p:txBody>
      </p:sp>
      <p:sp>
        <p:nvSpPr>
          <p:cNvPr id="12" name="椭圆 11"/>
          <p:cNvSpPr/>
          <p:nvPr/>
        </p:nvSpPr>
        <p:spPr>
          <a:xfrm>
            <a:off x="4180587" y="3239739"/>
            <a:ext cx="515938" cy="38576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14"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2" grpId="0" bldLvl="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803D2404-4C90-F90E-FBB5-790B5D86E23B}"/>
              </a:ext>
            </a:extLst>
          </p:cNvPr>
          <p:cNvPicPr>
            <a:picLocks noChangeAspect="1"/>
          </p:cNvPicPr>
          <p:nvPr/>
        </p:nvPicPr>
        <p:blipFill>
          <a:blip r:embed="rId3"/>
          <a:stretch>
            <a:fillRect/>
          </a:stretch>
        </p:blipFill>
        <p:spPr>
          <a:xfrm>
            <a:off x="415637" y="927990"/>
            <a:ext cx="8312727" cy="3287519"/>
          </a:xfrm>
          <a:prstGeom prst="rect">
            <a:avLst/>
          </a:prstGeom>
        </p:spPr>
      </p:pic>
      <p:sp>
        <p:nvSpPr>
          <p:cNvPr id="28677" name="文本框 10"/>
          <p:cNvSpPr txBox="1">
            <a:spLocks noChangeArrowheads="1"/>
          </p:cNvSpPr>
          <p:nvPr/>
        </p:nvSpPr>
        <p:spPr bwMode="auto">
          <a:xfrm>
            <a:off x="899592" y="1056784"/>
            <a:ext cx="500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FF0000"/>
                </a:solidFill>
              </a:rPr>
              <a:t>④</a:t>
            </a:r>
          </a:p>
        </p:txBody>
      </p:sp>
      <p:sp>
        <p:nvSpPr>
          <p:cNvPr id="28678" name="文本框 11"/>
          <p:cNvSpPr txBox="1">
            <a:spLocks noChangeArrowheads="1"/>
          </p:cNvSpPr>
          <p:nvPr/>
        </p:nvSpPr>
        <p:spPr bwMode="auto">
          <a:xfrm>
            <a:off x="935699" y="3848439"/>
            <a:ext cx="388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FF0000"/>
                </a:solidFill>
              </a:rPr>
              <a:t>⑤</a:t>
            </a:r>
          </a:p>
        </p:txBody>
      </p:sp>
      <p:sp>
        <p:nvSpPr>
          <p:cNvPr id="14" name="椭圆 13"/>
          <p:cNvSpPr/>
          <p:nvPr/>
        </p:nvSpPr>
        <p:spPr>
          <a:xfrm>
            <a:off x="1462276" y="987610"/>
            <a:ext cx="1309524" cy="40731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28680"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7"/>
          <p:cNvSpPr>
            <a:spLocks noChangeArrowheads="1"/>
          </p:cNvSpPr>
          <p:nvPr/>
        </p:nvSpPr>
        <p:spPr bwMode="auto">
          <a:xfrm>
            <a:off x="647700" y="627063"/>
            <a:ext cx="6084888" cy="60483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dirty="0">
                <a:latin typeface="宋体" panose="02010600030101010101" pitchFamily="2" charset="-122"/>
              </a:rPr>
              <a:t>课文先写什么？后写什么？</a:t>
            </a:r>
            <a:endParaRPr lang="en-US" altLang="zh-CN" sz="3200" b="1" dirty="0">
              <a:latin typeface="宋体" panose="02010600030101010101" pitchFamily="2" charset="-122"/>
            </a:endParaRPr>
          </a:p>
        </p:txBody>
      </p:sp>
      <p:sp>
        <p:nvSpPr>
          <p:cNvPr id="2" name="矩形 1"/>
          <p:cNvSpPr>
            <a:spLocks noChangeArrowheads="1"/>
          </p:cNvSpPr>
          <p:nvPr/>
        </p:nvSpPr>
        <p:spPr bwMode="auto">
          <a:xfrm>
            <a:off x="1187450" y="1609725"/>
            <a:ext cx="6462713" cy="1816100"/>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a:latin typeface="楷体" panose="02010609060101010101" pitchFamily="49" charset="-122"/>
                <a:ea typeface="楷体" panose="02010609060101010101" pitchFamily="49" charset="-122"/>
                <a:sym typeface="+mn-ea"/>
              </a:rPr>
              <a:t>    </a:t>
            </a:r>
            <a:r>
              <a:rPr lang="zh-CN" altLang="en-US" sz="2800" b="1">
                <a:solidFill>
                  <a:srgbClr val="0000FF"/>
                </a:solidFill>
                <a:latin typeface="楷体" panose="02010609060101010101" pitchFamily="49" charset="-122"/>
                <a:ea typeface="楷体" panose="02010609060101010101" pitchFamily="49" charset="-122"/>
                <a:sym typeface="+mn-ea"/>
              </a:rPr>
              <a:t>课文</a:t>
            </a:r>
            <a:r>
              <a:rPr lang="en-US" altLang="zh-CN" sz="2800" b="1">
                <a:solidFill>
                  <a:srgbClr val="0000FF"/>
                </a:solidFill>
                <a:latin typeface="楷体" panose="02010609060101010101" pitchFamily="49" charset="-122"/>
                <a:ea typeface="楷体" panose="02010609060101010101" pitchFamily="49" charset="-122"/>
                <a:sym typeface="+mn-ea"/>
              </a:rPr>
              <a:t>先写日子___________的特点；再写自己的________个日子来去匆匆和稍纵即逝，作者思绪万千，由景及人，叹息不已。最后，发出内心的感叹。</a:t>
            </a:r>
            <a:endParaRPr lang="zh-CN" altLang="en-US" sz="2800" b="1">
              <a:solidFill>
                <a:srgbClr val="0000FF"/>
              </a:solidFill>
            </a:endParaRPr>
          </a:p>
        </p:txBody>
      </p:sp>
      <p:sp>
        <p:nvSpPr>
          <p:cNvPr id="4" name="文本框 3"/>
          <p:cNvSpPr txBox="1">
            <a:spLocks noChangeArrowheads="1"/>
          </p:cNvSpPr>
          <p:nvPr/>
        </p:nvSpPr>
        <p:spPr bwMode="auto">
          <a:xfrm>
            <a:off x="4211638" y="1609725"/>
            <a:ext cx="173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a:solidFill>
                  <a:srgbClr val="FF0000"/>
                </a:solidFill>
                <a:latin typeface="楷体" panose="02010609060101010101" pitchFamily="49" charset="-122"/>
                <a:ea typeface="楷体" panose="02010609060101010101" pitchFamily="49" charset="-122"/>
                <a:sym typeface="+mn-ea"/>
              </a:rPr>
              <a:t>一去不复返</a:t>
            </a:r>
          </a:p>
        </p:txBody>
      </p:sp>
      <p:sp>
        <p:nvSpPr>
          <p:cNvPr id="5" name="文本框 4"/>
          <p:cNvSpPr txBox="1">
            <a:spLocks noChangeArrowheads="1"/>
          </p:cNvSpPr>
          <p:nvPr/>
        </p:nvSpPr>
        <p:spPr bwMode="auto">
          <a:xfrm>
            <a:off x="3203575" y="2071688"/>
            <a:ext cx="1112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2400" b="1">
                <a:solidFill>
                  <a:srgbClr val="FF0000"/>
                </a:solidFill>
                <a:latin typeface="楷体" panose="02010609060101010101" pitchFamily="49" charset="-122"/>
                <a:ea typeface="楷体" panose="02010609060101010101" pitchFamily="49" charset="-122"/>
                <a:sym typeface="+mn-ea"/>
              </a:rPr>
              <a:t>八千多</a:t>
            </a:r>
          </a:p>
        </p:txBody>
      </p:sp>
      <p:pic>
        <p:nvPicPr>
          <p:cNvPr id="29703"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文本框 11"/>
          <p:cNvSpPr txBox="1">
            <a:spLocks noChangeArrowheads="1"/>
          </p:cNvSpPr>
          <p:nvPr/>
        </p:nvSpPr>
        <p:spPr bwMode="auto">
          <a:xfrm>
            <a:off x="611188" y="195263"/>
            <a:ext cx="2163762" cy="60483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dirty="0">
                <a:latin typeface="黑体" panose="02010609060101010101" pitchFamily="49" charset="-122"/>
                <a:ea typeface="黑体" panose="02010609060101010101" pitchFamily="49" charset="-122"/>
              </a:rPr>
              <a:t>课文解读</a:t>
            </a:r>
            <a:endParaRPr lang="en-US" altLang="zh-CN" sz="3200" b="1" dirty="0">
              <a:latin typeface="黑体" panose="02010609060101010101" pitchFamily="49" charset="-122"/>
              <a:ea typeface="黑体" panose="02010609060101010101" pitchFamily="49" charset="-122"/>
            </a:endParaRPr>
          </a:p>
        </p:txBody>
      </p:sp>
      <p:sp>
        <p:nvSpPr>
          <p:cNvPr id="30724" name="文本框 11"/>
          <p:cNvSpPr txBox="1">
            <a:spLocks noChangeArrowheads="1"/>
          </p:cNvSpPr>
          <p:nvPr/>
        </p:nvSpPr>
        <p:spPr bwMode="auto">
          <a:xfrm>
            <a:off x="611188" y="1347788"/>
            <a:ext cx="7775575" cy="208438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600" b="1">
                <a:latin typeface="楷体" panose="02010609060101010101" pitchFamily="49" charset="-122"/>
                <a:ea typeface="楷体" panose="02010609060101010101" pitchFamily="49" charset="-122"/>
              </a:rPr>
              <a:t>    默读课文第</a:t>
            </a:r>
            <a:r>
              <a:rPr lang="en-US" altLang="zh-CN" sz="3600" b="1">
                <a:latin typeface="楷体" panose="02010609060101010101" pitchFamily="49" charset="-122"/>
                <a:ea typeface="楷体" panose="02010609060101010101" pitchFamily="49" charset="-122"/>
              </a:rPr>
              <a:t>1</a:t>
            </a:r>
            <a:r>
              <a:rPr lang="zh-CN" altLang="en-US" sz="3600" b="1">
                <a:latin typeface="楷体" panose="02010609060101010101" pitchFamily="49" charset="-122"/>
                <a:ea typeface="楷体" panose="02010609060101010101" pitchFamily="49" charset="-122"/>
              </a:rPr>
              <a:t>、</a:t>
            </a:r>
            <a:r>
              <a:rPr lang="en-US" altLang="zh-CN" sz="3600" b="1">
                <a:latin typeface="楷体" panose="02010609060101010101" pitchFamily="49" charset="-122"/>
                <a:ea typeface="楷体" panose="02010609060101010101" pitchFamily="49" charset="-122"/>
              </a:rPr>
              <a:t>2</a:t>
            </a:r>
            <a:r>
              <a:rPr lang="zh-CN" altLang="en-US" sz="3600" b="1">
                <a:latin typeface="楷体" panose="02010609060101010101" pitchFamily="49" charset="-122"/>
                <a:ea typeface="楷体" panose="02010609060101010101" pitchFamily="49" charset="-122"/>
              </a:rPr>
              <a:t>自然段，把你感受最深的或者特别喜欢的句子</a:t>
            </a:r>
            <a:r>
              <a:rPr lang="zh-CN" altLang="en-US" sz="3600" b="1">
                <a:solidFill>
                  <a:srgbClr val="FF0000"/>
                </a:solidFill>
                <a:latin typeface="楷体" panose="02010609060101010101" pitchFamily="49" charset="-122"/>
                <a:ea typeface="楷体" panose="02010609060101010101" pitchFamily="49" charset="-122"/>
              </a:rPr>
              <a:t>画出来</a:t>
            </a:r>
            <a:r>
              <a:rPr lang="zh-CN" altLang="en-US" sz="3600" b="1">
                <a:latin typeface="楷体" panose="02010609060101010101" pitchFamily="49" charset="-122"/>
                <a:ea typeface="楷体" panose="02010609060101010101" pitchFamily="49" charset="-122"/>
              </a:rPr>
              <a:t>并在旁边做好</a:t>
            </a:r>
            <a:r>
              <a:rPr lang="zh-CN" altLang="en-US" sz="3600" b="1">
                <a:solidFill>
                  <a:srgbClr val="FF0000"/>
                </a:solidFill>
                <a:latin typeface="楷体" panose="02010609060101010101" pitchFamily="49" charset="-122"/>
                <a:ea typeface="楷体" panose="02010609060101010101" pitchFamily="49" charset="-122"/>
              </a:rPr>
              <a:t>批注</a:t>
            </a:r>
            <a:r>
              <a:rPr lang="zh-CN" altLang="en-US" sz="3600" b="1">
                <a:latin typeface="楷体" panose="02010609060101010101" pitchFamily="49" charset="-122"/>
                <a:ea typeface="楷体" panose="02010609060101010101" pitchFamily="49" charset="-122"/>
              </a:rPr>
              <a:t>，一会儿交流。</a:t>
            </a:r>
            <a:endParaRPr lang="en-US" altLang="zh-CN" sz="3600" b="1">
              <a:latin typeface="楷体" panose="02010609060101010101" pitchFamily="49" charset="-122"/>
              <a:ea typeface="楷体" panose="02010609060101010101" pitchFamily="49" charset="-122"/>
            </a:endParaRPr>
          </a:p>
        </p:txBody>
      </p:sp>
      <p:pic>
        <p:nvPicPr>
          <p:cNvPr id="30725"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4450"/>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a:spLocks noChangeArrowheads="1"/>
          </p:cNvSpPr>
          <p:nvPr/>
        </p:nvSpPr>
        <p:spPr bwMode="auto">
          <a:xfrm>
            <a:off x="1973263" y="484188"/>
            <a:ext cx="48958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燕子去了，有再来的时候；</a:t>
            </a:r>
            <a:endParaRPr lang="en-US" altLang="zh-CN" sz="3200" b="1">
              <a:latin typeface="宋体" panose="02010600030101010101" pitchFamily="2" charset="-122"/>
            </a:endParaRPr>
          </a:p>
          <a:p>
            <a:pPr eaLnBrk="1" hangingPunct="1">
              <a:lnSpc>
                <a:spcPct val="120000"/>
              </a:lnSpc>
            </a:pPr>
            <a:r>
              <a:rPr lang="zh-CN" altLang="en-US" sz="3200" b="1">
                <a:latin typeface="宋体" panose="02010600030101010101" pitchFamily="2" charset="-122"/>
              </a:rPr>
              <a:t>杨柳枯了，有再青的时候；</a:t>
            </a:r>
            <a:endParaRPr lang="en-US" altLang="zh-CN" sz="3200" b="1">
              <a:latin typeface="宋体" panose="02010600030101010101" pitchFamily="2" charset="-122"/>
            </a:endParaRPr>
          </a:p>
          <a:p>
            <a:pPr eaLnBrk="1" hangingPunct="1">
              <a:lnSpc>
                <a:spcPct val="120000"/>
              </a:lnSpc>
            </a:pPr>
            <a:r>
              <a:rPr lang="zh-CN" altLang="en-US" sz="3200" b="1">
                <a:latin typeface="宋体" panose="02010600030101010101" pitchFamily="2" charset="-122"/>
              </a:rPr>
              <a:t>桃花谢了，有再开的时候。</a:t>
            </a:r>
            <a:endParaRPr lang="en-US" altLang="zh-CN" sz="3200" b="1">
              <a:latin typeface="宋体" panose="02010600030101010101" pitchFamily="2" charset="-122"/>
            </a:endParaRPr>
          </a:p>
          <a:p>
            <a:pPr eaLnBrk="1" hangingPunct="1">
              <a:lnSpc>
                <a:spcPct val="120000"/>
              </a:lnSpc>
              <a:spcBef>
                <a:spcPts val="1200"/>
              </a:spcBef>
            </a:pPr>
            <a:r>
              <a:rPr lang="zh-CN" altLang="en-US" sz="3200" b="1">
                <a:latin typeface="宋体" panose="02010600030101010101" pitchFamily="2" charset="-122"/>
              </a:rPr>
              <a:t>我们的日子一去不复返。</a:t>
            </a:r>
          </a:p>
        </p:txBody>
      </p:sp>
      <p:sp>
        <p:nvSpPr>
          <p:cNvPr id="113" name="矩形 112"/>
          <p:cNvSpPr>
            <a:spLocks noChangeArrowheads="1"/>
          </p:cNvSpPr>
          <p:nvPr/>
        </p:nvSpPr>
        <p:spPr bwMode="auto">
          <a:xfrm>
            <a:off x="1973263" y="487363"/>
            <a:ext cx="48958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燕子去了，有</a:t>
            </a:r>
            <a:r>
              <a:rPr lang="zh-CN" altLang="en-US" sz="3200" b="1">
                <a:solidFill>
                  <a:srgbClr val="FF0000"/>
                </a:solidFill>
                <a:latin typeface="宋体" panose="02010600030101010101" pitchFamily="2" charset="-122"/>
              </a:rPr>
              <a:t>再来</a:t>
            </a:r>
            <a:r>
              <a:rPr lang="zh-CN" altLang="en-US" sz="3200" b="1">
                <a:latin typeface="宋体" panose="02010600030101010101" pitchFamily="2" charset="-122"/>
              </a:rPr>
              <a:t>的时候；</a:t>
            </a:r>
            <a:endParaRPr lang="en-US" altLang="zh-CN" sz="3200" b="1">
              <a:latin typeface="宋体" panose="02010600030101010101" pitchFamily="2" charset="-122"/>
            </a:endParaRPr>
          </a:p>
          <a:p>
            <a:pPr eaLnBrk="1" hangingPunct="1">
              <a:lnSpc>
                <a:spcPct val="120000"/>
              </a:lnSpc>
            </a:pPr>
            <a:r>
              <a:rPr lang="zh-CN" altLang="en-US" sz="3200" b="1">
                <a:latin typeface="宋体" panose="02010600030101010101" pitchFamily="2" charset="-122"/>
              </a:rPr>
              <a:t>杨柳枯了，有</a:t>
            </a:r>
            <a:r>
              <a:rPr lang="zh-CN" altLang="en-US" sz="3200" b="1">
                <a:solidFill>
                  <a:srgbClr val="FF0000"/>
                </a:solidFill>
                <a:latin typeface="宋体" panose="02010600030101010101" pitchFamily="2" charset="-122"/>
              </a:rPr>
              <a:t>再青</a:t>
            </a:r>
            <a:r>
              <a:rPr lang="zh-CN" altLang="en-US" sz="3200" b="1">
                <a:latin typeface="宋体" panose="02010600030101010101" pitchFamily="2" charset="-122"/>
              </a:rPr>
              <a:t>的时候；</a:t>
            </a:r>
            <a:endParaRPr lang="en-US" altLang="zh-CN" sz="3200" b="1">
              <a:latin typeface="宋体" panose="02010600030101010101" pitchFamily="2" charset="-122"/>
            </a:endParaRPr>
          </a:p>
          <a:p>
            <a:pPr eaLnBrk="1" hangingPunct="1">
              <a:lnSpc>
                <a:spcPct val="120000"/>
              </a:lnSpc>
            </a:pPr>
            <a:r>
              <a:rPr lang="zh-CN" altLang="en-US" sz="3200" b="1">
                <a:latin typeface="宋体" panose="02010600030101010101" pitchFamily="2" charset="-122"/>
              </a:rPr>
              <a:t>桃花谢了，有</a:t>
            </a:r>
            <a:r>
              <a:rPr lang="zh-CN" altLang="en-US" sz="3200" b="1">
                <a:solidFill>
                  <a:srgbClr val="FF0000"/>
                </a:solidFill>
                <a:latin typeface="宋体" panose="02010600030101010101" pitchFamily="2" charset="-122"/>
              </a:rPr>
              <a:t>再开</a:t>
            </a:r>
            <a:r>
              <a:rPr lang="zh-CN" altLang="en-US" sz="3200" b="1">
                <a:latin typeface="宋体" panose="02010600030101010101" pitchFamily="2" charset="-122"/>
              </a:rPr>
              <a:t>的时候。</a:t>
            </a:r>
            <a:endParaRPr lang="en-US" altLang="zh-CN" sz="3200" b="1">
              <a:latin typeface="宋体" panose="02010600030101010101" pitchFamily="2" charset="-122"/>
            </a:endParaRPr>
          </a:p>
          <a:p>
            <a:pPr eaLnBrk="1" hangingPunct="1">
              <a:lnSpc>
                <a:spcPct val="120000"/>
              </a:lnSpc>
              <a:spcBef>
                <a:spcPts val="1200"/>
              </a:spcBef>
            </a:pPr>
            <a:r>
              <a:rPr lang="zh-CN" altLang="en-US" sz="3200" b="1">
                <a:latin typeface="宋体" panose="02010600030101010101" pitchFamily="2" charset="-122"/>
              </a:rPr>
              <a:t>我们的日子</a:t>
            </a:r>
            <a:r>
              <a:rPr lang="zh-CN" altLang="en-US" sz="3200" b="1">
                <a:solidFill>
                  <a:srgbClr val="FF0000"/>
                </a:solidFill>
                <a:latin typeface="宋体" panose="02010600030101010101" pitchFamily="2" charset="-122"/>
              </a:rPr>
              <a:t>一去不复返</a:t>
            </a:r>
            <a:r>
              <a:rPr lang="zh-CN" altLang="en-US" sz="3200" b="1">
                <a:latin typeface="宋体" panose="02010600030101010101" pitchFamily="2" charset="-122"/>
              </a:rPr>
              <a:t>。</a:t>
            </a:r>
          </a:p>
        </p:txBody>
      </p:sp>
      <p:sp>
        <p:nvSpPr>
          <p:cNvPr id="38" name="右大括号 37"/>
          <p:cNvSpPr/>
          <p:nvPr/>
        </p:nvSpPr>
        <p:spPr>
          <a:xfrm rot="10800000">
            <a:off x="1685925" y="676275"/>
            <a:ext cx="287338" cy="2111375"/>
          </a:xfrm>
          <a:prstGeom prst="rightBrace">
            <a:avLst>
              <a:gd name="adj1" fmla="val 43449"/>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9" name="矩形 38"/>
          <p:cNvSpPr>
            <a:spLocks noChangeArrowheads="1"/>
          </p:cNvSpPr>
          <p:nvPr/>
        </p:nvSpPr>
        <p:spPr bwMode="auto">
          <a:xfrm>
            <a:off x="966788" y="1022350"/>
            <a:ext cx="7191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zh-CN" altLang="en-US" sz="3600" b="1">
                <a:solidFill>
                  <a:srgbClr val="FF0000"/>
                </a:solidFill>
                <a:latin typeface="楷体" panose="02010609060101010101" pitchFamily="49" charset="-122"/>
                <a:ea typeface="楷体" panose="02010609060101010101" pitchFamily="49" charset="-122"/>
              </a:rPr>
              <a:t>排比</a:t>
            </a:r>
          </a:p>
        </p:txBody>
      </p:sp>
      <p:sp>
        <p:nvSpPr>
          <p:cNvPr id="41" name="右大括号 40"/>
          <p:cNvSpPr/>
          <p:nvPr/>
        </p:nvSpPr>
        <p:spPr>
          <a:xfrm rot="10800000" flipH="1">
            <a:off x="6869113" y="693738"/>
            <a:ext cx="431800" cy="2166937"/>
          </a:xfrm>
          <a:prstGeom prst="rightBrace">
            <a:avLst>
              <a:gd name="adj1" fmla="val 34621"/>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2" name="矩形 41"/>
          <p:cNvSpPr>
            <a:spLocks noChangeArrowheads="1"/>
          </p:cNvSpPr>
          <p:nvPr/>
        </p:nvSpPr>
        <p:spPr bwMode="auto">
          <a:xfrm>
            <a:off x="7377113" y="1076325"/>
            <a:ext cx="720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zh-CN" altLang="en-US" sz="3600" b="1">
                <a:solidFill>
                  <a:srgbClr val="FF0000"/>
                </a:solidFill>
                <a:latin typeface="楷体" panose="02010609060101010101" pitchFamily="49" charset="-122"/>
                <a:ea typeface="楷体" panose="02010609060101010101" pitchFamily="49" charset="-122"/>
              </a:rPr>
              <a:t>对比</a:t>
            </a:r>
          </a:p>
        </p:txBody>
      </p:sp>
      <p:sp>
        <p:nvSpPr>
          <p:cNvPr id="4" name="矩形 3"/>
          <p:cNvSpPr>
            <a:spLocks noChangeArrowheads="1"/>
          </p:cNvSpPr>
          <p:nvPr/>
        </p:nvSpPr>
        <p:spPr bwMode="auto">
          <a:xfrm>
            <a:off x="684213" y="3067050"/>
            <a:ext cx="7775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800" b="1">
                <a:solidFill>
                  <a:srgbClr val="0000FF"/>
                </a:solidFill>
                <a:latin typeface="楷体" panose="02010609060101010101" pitchFamily="49" charset="-122"/>
                <a:ea typeface="楷体" panose="02010609060101010101" pitchFamily="49" charset="-122"/>
              </a:rPr>
              <a:t>    作者用排比的句式描绘季节更替，用自然界事物与时间作对比，</a:t>
            </a:r>
            <a:r>
              <a:rPr lang="zh-CN" altLang="en-US" sz="2800" b="1">
                <a:solidFill>
                  <a:srgbClr val="FF00FF"/>
                </a:solidFill>
                <a:latin typeface="楷体" panose="02010609060101010101" pitchFamily="49" charset="-122"/>
                <a:ea typeface="楷体" panose="02010609060101010101" pitchFamily="49" charset="-122"/>
              </a:rPr>
              <a:t>表明大自然的荣枯是时间飞逝的痕迹。写出了对时间匆匆流逝的无奈。</a:t>
            </a:r>
            <a:endParaRPr lang="en-US" altLang="zh-CN" sz="2800" b="1">
              <a:solidFill>
                <a:srgbClr val="FF00FF"/>
              </a:solidFill>
              <a:latin typeface="楷体" panose="02010609060101010101" pitchFamily="49" charset="-122"/>
              <a:ea typeface="楷体" panose="02010609060101010101" pitchFamily="49" charset="-122"/>
            </a:endParaRPr>
          </a:p>
        </p:txBody>
      </p:sp>
      <p:pic>
        <p:nvPicPr>
          <p:cNvPr id="10"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barn(inVertical)">
                                      <p:cBhvr>
                                        <p:cTn id="11" dur="500"/>
                                        <p:tgtEl>
                                          <p:spTgt spid="29">
                                            <p:txEl>
                                              <p:pRg st="1" end="1"/>
                                            </p:txEl>
                                          </p:spTgt>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barn(inVertical)">
                                      <p:cBhvr>
                                        <p:cTn id="15" dur="500"/>
                                        <p:tgtEl>
                                          <p:spTgt spid="2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barn(inVertical)">
                                      <p:cBhvr>
                                        <p:cTn id="30" dur="500"/>
                                        <p:tgtEl>
                                          <p:spTgt spid="2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barn(inVertical)">
                                      <p:cBhvr>
                                        <p:cTn id="35" dur="500"/>
                                        <p:tgtEl>
                                          <p:spTgt spid="1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in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8" grpId="0" animBg="1"/>
      <p:bldP spid="39" grpId="0"/>
      <p:bldP spid="41" grpId="0" animBg="1"/>
      <p:bldP spid="4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矩形 38"/>
          <p:cNvSpPr>
            <a:spLocks noChangeArrowheads="1"/>
          </p:cNvSpPr>
          <p:nvPr/>
        </p:nvSpPr>
        <p:spPr bwMode="auto">
          <a:xfrm>
            <a:off x="609600" y="469900"/>
            <a:ext cx="23050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3600" b="1">
                <a:latin typeface="楷体" panose="02010609060101010101" pitchFamily="49" charset="-122"/>
                <a:ea typeface="楷体" panose="02010609060101010101" pitchFamily="49" charset="-122"/>
              </a:rPr>
              <a:t>我会仿写：</a:t>
            </a:r>
          </a:p>
        </p:txBody>
      </p:sp>
      <p:sp>
        <p:nvSpPr>
          <p:cNvPr id="12" name="矩形 11"/>
          <p:cNvSpPr>
            <a:spLocks noChangeArrowheads="1"/>
          </p:cNvSpPr>
          <p:nvPr/>
        </p:nvSpPr>
        <p:spPr bwMode="auto">
          <a:xfrm>
            <a:off x="1835150" y="1276350"/>
            <a:ext cx="58324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600" b="1">
                <a:solidFill>
                  <a:srgbClr val="0000FF"/>
                </a:solidFill>
                <a:latin typeface="楷体" panose="02010609060101010101" pitchFamily="49" charset="-122"/>
                <a:ea typeface="楷体" panose="02010609060101010101" pitchFamily="49" charset="-122"/>
              </a:rPr>
              <a:t>月亮缺了，有</a:t>
            </a:r>
            <a:r>
              <a:rPr lang="en-US" altLang="zh-CN" sz="3600" b="1">
                <a:solidFill>
                  <a:srgbClr val="0000FF"/>
                </a:solidFill>
                <a:latin typeface="楷体" panose="02010609060101010101" pitchFamily="49" charset="-122"/>
                <a:ea typeface="楷体" panose="02010609060101010101" pitchFamily="49" charset="-122"/>
              </a:rPr>
              <a:t>____</a:t>
            </a:r>
            <a:r>
              <a:rPr lang="zh-CN" altLang="en-US" sz="3600" b="1">
                <a:solidFill>
                  <a:srgbClr val="0000FF"/>
                </a:solidFill>
                <a:latin typeface="楷体" panose="02010609060101010101" pitchFamily="49" charset="-122"/>
                <a:ea typeface="楷体" panose="02010609060101010101" pitchFamily="49" charset="-122"/>
              </a:rPr>
              <a:t>的时候；</a:t>
            </a:r>
            <a:endParaRPr lang="en-US" altLang="zh-CN" sz="3600" b="1">
              <a:solidFill>
                <a:srgbClr val="0000FF"/>
              </a:solidFill>
              <a:latin typeface="楷体" panose="02010609060101010101" pitchFamily="49" charset="-122"/>
              <a:ea typeface="楷体" panose="02010609060101010101" pitchFamily="49" charset="-122"/>
            </a:endParaRPr>
          </a:p>
          <a:p>
            <a:pPr eaLnBrk="1" hangingPunct="1">
              <a:lnSpc>
                <a:spcPct val="150000"/>
              </a:lnSpc>
            </a:pPr>
            <a:r>
              <a:rPr lang="en-US" altLang="zh-CN" sz="3600" b="1">
                <a:solidFill>
                  <a:srgbClr val="0000FF"/>
                </a:solidFill>
                <a:latin typeface="楷体" panose="02010609060101010101" pitchFamily="49" charset="-122"/>
                <a:ea typeface="楷体" panose="02010609060101010101" pitchFamily="49" charset="-122"/>
              </a:rPr>
              <a:t>____</a:t>
            </a:r>
            <a:r>
              <a:rPr lang="zh-CN" altLang="en-US" sz="3600" b="1">
                <a:solidFill>
                  <a:srgbClr val="0000FF"/>
                </a:solidFill>
                <a:latin typeface="楷体" panose="02010609060101010101" pitchFamily="49" charset="-122"/>
                <a:ea typeface="楷体" panose="02010609060101010101" pitchFamily="49" charset="-122"/>
              </a:rPr>
              <a:t>黄了，有</a:t>
            </a:r>
            <a:r>
              <a:rPr lang="en-US" altLang="zh-CN" sz="3600" b="1">
                <a:solidFill>
                  <a:srgbClr val="0000FF"/>
                </a:solidFill>
                <a:latin typeface="楷体" panose="02010609060101010101" pitchFamily="49" charset="-122"/>
                <a:ea typeface="楷体" panose="02010609060101010101" pitchFamily="49" charset="-122"/>
              </a:rPr>
              <a:t>____</a:t>
            </a:r>
            <a:r>
              <a:rPr lang="zh-CN" altLang="en-US" sz="3600" b="1">
                <a:solidFill>
                  <a:srgbClr val="0000FF"/>
                </a:solidFill>
                <a:latin typeface="楷体" panose="02010609060101010101" pitchFamily="49" charset="-122"/>
                <a:ea typeface="楷体" panose="02010609060101010101" pitchFamily="49" charset="-122"/>
              </a:rPr>
              <a:t>的时候；</a:t>
            </a:r>
            <a:endParaRPr lang="en-US" altLang="zh-CN" sz="3600" b="1">
              <a:solidFill>
                <a:srgbClr val="0000FF"/>
              </a:solidFill>
              <a:latin typeface="楷体" panose="02010609060101010101" pitchFamily="49" charset="-122"/>
              <a:ea typeface="楷体" panose="02010609060101010101" pitchFamily="49" charset="-122"/>
            </a:endParaRPr>
          </a:p>
          <a:p>
            <a:pPr eaLnBrk="1" hangingPunct="1">
              <a:lnSpc>
                <a:spcPct val="150000"/>
              </a:lnSpc>
            </a:pPr>
            <a:r>
              <a:rPr lang="en-US" altLang="zh-CN" sz="3600" b="1">
                <a:solidFill>
                  <a:srgbClr val="0000FF"/>
                </a:solidFill>
                <a:latin typeface="楷体" panose="02010609060101010101" pitchFamily="49" charset="-122"/>
                <a:ea typeface="楷体" panose="02010609060101010101" pitchFamily="49" charset="-122"/>
              </a:rPr>
              <a:t>______________________</a:t>
            </a:r>
            <a:r>
              <a:rPr lang="zh-CN" altLang="en-US" sz="3600" b="1">
                <a:solidFill>
                  <a:srgbClr val="0000FF"/>
                </a:solidFill>
                <a:latin typeface="楷体" panose="02010609060101010101" pitchFamily="49" charset="-122"/>
                <a:ea typeface="楷体" panose="02010609060101010101" pitchFamily="49" charset="-122"/>
              </a:rPr>
              <a:t>。</a:t>
            </a:r>
            <a:endParaRPr lang="en-US" altLang="zh-CN" sz="3600" b="1">
              <a:solidFill>
                <a:srgbClr val="0000FF"/>
              </a:solidFill>
              <a:latin typeface="楷体" panose="02010609060101010101" pitchFamily="49" charset="-122"/>
              <a:ea typeface="楷体" panose="02010609060101010101" pitchFamily="49" charset="-122"/>
            </a:endParaRPr>
          </a:p>
        </p:txBody>
      </p:sp>
      <p:sp>
        <p:nvSpPr>
          <p:cNvPr id="3" name="矩形 2"/>
          <p:cNvSpPr>
            <a:spLocks noChangeArrowheads="1"/>
          </p:cNvSpPr>
          <p:nvPr/>
        </p:nvSpPr>
        <p:spPr bwMode="auto">
          <a:xfrm>
            <a:off x="4570413" y="1419225"/>
            <a:ext cx="111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a:solidFill>
                  <a:srgbClr val="FF0000"/>
                </a:solidFill>
                <a:latin typeface="楷体" panose="02010609060101010101" pitchFamily="49" charset="-122"/>
                <a:ea typeface="楷体" panose="02010609060101010101" pitchFamily="49" charset="-122"/>
              </a:rPr>
              <a:t>再圆</a:t>
            </a:r>
            <a:endParaRPr lang="zh-CN" altLang="en-US" sz="2000">
              <a:solidFill>
                <a:srgbClr val="FF0000"/>
              </a:solidFill>
            </a:endParaRPr>
          </a:p>
        </p:txBody>
      </p:sp>
      <p:sp>
        <p:nvSpPr>
          <p:cNvPr id="14" name="矩形 13"/>
          <p:cNvSpPr>
            <a:spLocks noChangeArrowheads="1"/>
          </p:cNvSpPr>
          <p:nvPr/>
        </p:nvSpPr>
        <p:spPr bwMode="auto">
          <a:xfrm>
            <a:off x="1835150" y="2211388"/>
            <a:ext cx="111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a:solidFill>
                  <a:srgbClr val="FF0000"/>
                </a:solidFill>
                <a:latin typeface="楷体" panose="02010609060101010101" pitchFamily="49" charset="-122"/>
                <a:ea typeface="楷体" panose="02010609060101010101" pitchFamily="49" charset="-122"/>
              </a:rPr>
              <a:t>叶子</a:t>
            </a:r>
            <a:endParaRPr lang="zh-CN" altLang="en-US" sz="2000">
              <a:solidFill>
                <a:srgbClr val="FF0000"/>
              </a:solidFill>
            </a:endParaRPr>
          </a:p>
        </p:txBody>
      </p:sp>
      <p:sp>
        <p:nvSpPr>
          <p:cNvPr id="15" name="矩形 14"/>
          <p:cNvSpPr>
            <a:spLocks noChangeArrowheads="1"/>
          </p:cNvSpPr>
          <p:nvPr/>
        </p:nvSpPr>
        <p:spPr bwMode="auto">
          <a:xfrm>
            <a:off x="4570413" y="2262188"/>
            <a:ext cx="1111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a:solidFill>
                  <a:srgbClr val="FF0000"/>
                </a:solidFill>
                <a:latin typeface="楷体" panose="02010609060101010101" pitchFamily="49" charset="-122"/>
                <a:ea typeface="楷体" panose="02010609060101010101" pitchFamily="49" charset="-122"/>
              </a:rPr>
              <a:t>再绿</a:t>
            </a:r>
            <a:endParaRPr lang="zh-CN" altLang="en-US" sz="2000">
              <a:solidFill>
                <a:srgbClr val="FF0000"/>
              </a:solidFill>
            </a:endParaRPr>
          </a:p>
        </p:txBody>
      </p:sp>
      <p:sp>
        <p:nvSpPr>
          <p:cNvPr id="16" name="矩形 15"/>
          <p:cNvSpPr>
            <a:spLocks noChangeArrowheads="1"/>
          </p:cNvSpPr>
          <p:nvPr/>
        </p:nvSpPr>
        <p:spPr bwMode="auto">
          <a:xfrm>
            <a:off x="1835150" y="3003550"/>
            <a:ext cx="528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a:solidFill>
                  <a:srgbClr val="FF0000"/>
                </a:solidFill>
                <a:latin typeface="楷体" panose="02010609060101010101" pitchFamily="49" charset="-122"/>
                <a:ea typeface="楷体" panose="02010609060101010101" pitchFamily="49" charset="-122"/>
              </a:rPr>
              <a:t>太阳落了，有再升的时候</a:t>
            </a:r>
            <a:endParaRPr lang="zh-CN" altLang="en-US" sz="2000">
              <a:solidFill>
                <a:srgbClr val="FF0000"/>
              </a:solidFill>
            </a:endParaRPr>
          </a:p>
        </p:txBody>
      </p:sp>
      <p:pic>
        <p:nvPicPr>
          <p:cNvPr id="9"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708400" y="1809750"/>
            <a:ext cx="571500" cy="573088"/>
          </a:xfrm>
          <a:prstGeom prst="ellipse">
            <a:avLst/>
          </a:prstGeom>
          <a:solidFill>
            <a:srgbClr val="E72D8B"/>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12291" name="标题 1"/>
          <p:cNvSpPr txBox="1">
            <a:spLocks noChangeArrowheads="1"/>
          </p:cNvSpPr>
          <p:nvPr/>
        </p:nvSpPr>
        <p:spPr bwMode="auto">
          <a:xfrm>
            <a:off x="3276600" y="1708150"/>
            <a:ext cx="28813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rgbClr val="000000"/>
                </a:solidFill>
                <a:latin typeface="楷体" panose="02010609060101010101" pitchFamily="49" charset="-122"/>
                <a:ea typeface="楷体" panose="02010609060101010101" pitchFamily="49" charset="-122"/>
              </a:rPr>
              <a:t>8 </a:t>
            </a:r>
            <a:r>
              <a:rPr lang="zh-CN" altLang="en-US" sz="4400" b="1">
                <a:solidFill>
                  <a:srgbClr val="000000"/>
                </a:solidFill>
                <a:latin typeface="楷体" panose="02010609060101010101" pitchFamily="49" charset="-122"/>
                <a:ea typeface="楷体" panose="02010609060101010101" pitchFamily="49" charset="-122"/>
              </a:rPr>
              <a:t>匆匆</a:t>
            </a:r>
            <a:endParaRPr lang="en-US" altLang="zh-CN" sz="4400" b="1">
              <a:solidFill>
                <a:srgbClr val="000000"/>
              </a:solidFill>
              <a:latin typeface="楷体" panose="02010609060101010101" pitchFamily="49" charset="-122"/>
              <a:ea typeface="楷体" panose="02010609060101010101" pitchFamily="49" charset="-122"/>
            </a:endParaRPr>
          </a:p>
          <a:p>
            <a:pPr algn="ctr" eaLnBrk="1" hangingPunct="1">
              <a:buFont typeface="Arial" panose="020B0604020202020204" pitchFamily="34" charset="0"/>
              <a:buNone/>
            </a:pPr>
            <a:r>
              <a:rPr lang="zh-CN" altLang="en-US" sz="2400" b="1">
                <a:solidFill>
                  <a:srgbClr val="000000"/>
                </a:solidFill>
                <a:latin typeface="楷体" panose="02010609060101010101" pitchFamily="49" charset="-122"/>
                <a:ea typeface="楷体" panose="02010609060101010101" pitchFamily="49" charset="-122"/>
              </a:rPr>
              <a:t>   </a:t>
            </a:r>
            <a:endParaRPr lang="en-US" altLang="zh-CN" sz="2400" b="1">
              <a:solidFill>
                <a:srgbClr val="000000"/>
              </a:solidFill>
              <a:latin typeface="楷体" panose="02010609060101010101" pitchFamily="49" charset="-122"/>
              <a:ea typeface="楷体" panose="02010609060101010101" pitchFamily="49" charset="-122"/>
            </a:endParaRPr>
          </a:p>
          <a:p>
            <a:pPr algn="ctr" eaLnBrk="1" hangingPunct="1">
              <a:buFont typeface="Arial" panose="020B0604020202020204" pitchFamily="34" charset="0"/>
              <a:buNone/>
            </a:pPr>
            <a:r>
              <a:rPr lang="en-US" altLang="zh-CN" sz="2400" b="1">
                <a:solidFill>
                  <a:srgbClr val="000000"/>
                </a:solidFill>
                <a:latin typeface="楷体" panose="02010609060101010101" pitchFamily="49" charset="-122"/>
                <a:ea typeface="楷体" panose="02010609060101010101" pitchFamily="49" charset="-122"/>
              </a:rPr>
              <a:t>    </a:t>
            </a:r>
          </a:p>
        </p:txBody>
      </p:sp>
      <p:pic>
        <p:nvPicPr>
          <p:cNvPr id="12292" name="图片 2"/>
          <p:cNvPicPr>
            <a:picLocks noChangeAspect="1" noChangeArrowheads="1"/>
          </p:cNvPicPr>
          <p:nvPr/>
        </p:nvPicPr>
        <p:blipFill>
          <a:blip r:embed="rId3">
            <a:extLst>
              <a:ext uri="{28A0092B-C50C-407E-A947-70E740481C1C}">
                <a14:useLocalDpi xmlns:a14="http://schemas.microsoft.com/office/drawing/2010/main" val="0"/>
              </a:ext>
            </a:extLst>
          </a:blip>
          <a:srcRect l="35789"/>
          <a:stretch>
            <a:fillRect/>
          </a:stretch>
        </p:blipFill>
        <p:spPr bwMode="auto">
          <a:xfrm>
            <a:off x="395288" y="195263"/>
            <a:ext cx="23066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文本框 11"/>
          <p:cNvSpPr txBox="1">
            <a:spLocks noChangeArrowheads="1"/>
          </p:cNvSpPr>
          <p:nvPr/>
        </p:nvSpPr>
        <p:spPr bwMode="auto">
          <a:xfrm>
            <a:off x="684213" y="987425"/>
            <a:ext cx="7775575" cy="2378075"/>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dirty="0">
                <a:solidFill>
                  <a:srgbClr val="0000FF"/>
                </a:solidFill>
                <a:latin typeface="楷体" panose="02010609060101010101" pitchFamily="49" charset="-122"/>
                <a:ea typeface="楷体" panose="02010609060101010101" pitchFamily="49" charset="-122"/>
              </a:rPr>
              <a:t>    但是，聪明的，你告诉我，我们的日子为什么一去不复返呢？</a:t>
            </a:r>
            <a:r>
              <a:rPr lang="en-US" altLang="zh-CN"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楷体" panose="02010609060101010101" pitchFamily="49" charset="-122"/>
                <a:ea typeface="楷体" panose="02010609060101010101" pitchFamily="49" charset="-122"/>
              </a:rPr>
              <a:t>是有人偷了他们吧：那是谁？又藏在何处呢？是他们自己逃走了吧：现在又到了哪里呢？</a:t>
            </a:r>
            <a:endParaRPr lang="en-US" altLang="zh-CN" sz="3200" b="1" dirty="0">
              <a:solidFill>
                <a:srgbClr val="0000FF"/>
              </a:solidFill>
              <a:latin typeface="楷体" panose="02010609060101010101" pitchFamily="49" charset="-122"/>
              <a:ea typeface="楷体" panose="02010609060101010101" pitchFamily="49" charset="-122"/>
            </a:endParaRPr>
          </a:p>
        </p:txBody>
      </p:sp>
      <p:pic>
        <p:nvPicPr>
          <p:cNvPr id="4"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矩形 28"/>
          <p:cNvSpPr>
            <a:spLocks noChangeArrowheads="1"/>
          </p:cNvSpPr>
          <p:nvPr/>
        </p:nvSpPr>
        <p:spPr bwMode="auto">
          <a:xfrm>
            <a:off x="449263" y="576263"/>
            <a:ext cx="4030662" cy="422910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defRPr/>
            </a:pPr>
            <a:r>
              <a:rPr lang="en-US" altLang="zh-CN" sz="3200" b="1" dirty="0">
                <a:latin typeface="宋体" panose="02010600030101010101" pitchFamily="2" charset="-122"/>
              </a:rPr>
              <a:t>    ……</a:t>
            </a:r>
            <a:r>
              <a:rPr lang="zh-CN" altLang="en-US" sz="3200" b="1" dirty="0">
                <a:latin typeface="宋体" panose="02010600030101010101" pitchFamily="2" charset="-122"/>
              </a:rPr>
              <a:t>你告诉我，我们的日子为什么一去不复返呢？</a:t>
            </a:r>
            <a:r>
              <a:rPr lang="en-US" altLang="zh-CN" sz="3200" b="1" spc="-150" dirty="0">
                <a:latin typeface="宋体" panose="02010600030101010101" pitchFamily="2" charset="-122"/>
              </a:rPr>
              <a:t>——</a:t>
            </a:r>
            <a:r>
              <a:rPr lang="zh-CN" altLang="en-US" sz="3200" b="1" dirty="0">
                <a:latin typeface="宋体" panose="02010600030101010101" pitchFamily="2" charset="-122"/>
              </a:rPr>
              <a:t>是有人偷了他们吧：那是谁？又藏在何处呢？是他们自己逃走了吧：现在又到了哪里呢？</a:t>
            </a:r>
          </a:p>
        </p:txBody>
      </p:sp>
      <p:sp>
        <p:nvSpPr>
          <p:cNvPr id="2" name="矩形 29"/>
          <p:cNvSpPr>
            <a:spLocks noChangeArrowheads="1"/>
          </p:cNvSpPr>
          <p:nvPr/>
        </p:nvSpPr>
        <p:spPr bwMode="auto">
          <a:xfrm>
            <a:off x="4664075" y="987425"/>
            <a:ext cx="4103688" cy="56832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defRPr/>
            </a:pPr>
            <a:r>
              <a:rPr lang="zh-CN" altLang="en-US" sz="3200" b="1" dirty="0">
                <a:solidFill>
                  <a:schemeClr val="accent6">
                    <a:lumMod val="75000"/>
                  </a:schemeClr>
                </a:solidFill>
                <a:latin typeface="+mn-ea"/>
                <a:ea typeface="+mn-ea"/>
              </a:rPr>
              <a:t>    </a:t>
            </a:r>
          </a:p>
        </p:txBody>
      </p:sp>
      <p:sp>
        <p:nvSpPr>
          <p:cNvPr id="3" name="矩形 2"/>
          <p:cNvSpPr>
            <a:spLocks noChangeArrowheads="1"/>
          </p:cNvSpPr>
          <p:nvPr/>
        </p:nvSpPr>
        <p:spPr bwMode="auto">
          <a:xfrm>
            <a:off x="2492375" y="1766888"/>
            <a:ext cx="59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FF0000"/>
                </a:solidFill>
                <a:latin typeface="宋体" panose="02010600030101010101" pitchFamily="2" charset="-122"/>
              </a:rPr>
              <a:t>？</a:t>
            </a:r>
            <a:endParaRPr lang="zh-CN" altLang="en-US" sz="3200">
              <a:solidFill>
                <a:srgbClr val="FF0000"/>
              </a:solidFill>
              <a:latin typeface="宋体" panose="02010600030101010101" pitchFamily="2" charset="-122"/>
            </a:endParaRPr>
          </a:p>
        </p:txBody>
      </p:sp>
      <p:sp>
        <p:nvSpPr>
          <p:cNvPr id="6" name="矩形 5"/>
          <p:cNvSpPr>
            <a:spLocks noChangeArrowheads="1"/>
          </p:cNvSpPr>
          <p:nvPr/>
        </p:nvSpPr>
        <p:spPr bwMode="auto">
          <a:xfrm>
            <a:off x="1266825" y="2935288"/>
            <a:ext cx="596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FF0000"/>
                </a:solidFill>
                <a:latin typeface="宋体" panose="02010600030101010101" pitchFamily="2" charset="-122"/>
              </a:rPr>
              <a:t>？</a:t>
            </a:r>
            <a:endParaRPr lang="zh-CN" altLang="en-US" sz="3200">
              <a:solidFill>
                <a:srgbClr val="FF0000"/>
              </a:solidFill>
              <a:latin typeface="宋体" panose="02010600030101010101" pitchFamily="2" charset="-122"/>
            </a:endParaRPr>
          </a:p>
        </p:txBody>
      </p:sp>
      <p:sp>
        <p:nvSpPr>
          <p:cNvPr id="7" name="矩形 6"/>
          <p:cNvSpPr>
            <a:spLocks noChangeArrowheads="1"/>
          </p:cNvSpPr>
          <p:nvPr/>
        </p:nvSpPr>
        <p:spPr bwMode="auto">
          <a:xfrm>
            <a:off x="4117975" y="2944813"/>
            <a:ext cx="26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FF0000"/>
                </a:solidFill>
                <a:latin typeface="宋体" panose="02010600030101010101" pitchFamily="2" charset="-122"/>
              </a:rPr>
              <a:t>？</a:t>
            </a:r>
            <a:endParaRPr lang="zh-CN" altLang="en-US" sz="3200">
              <a:solidFill>
                <a:srgbClr val="FF0000"/>
              </a:solidFill>
              <a:latin typeface="宋体" panose="02010600030101010101" pitchFamily="2" charset="-122"/>
            </a:endParaRPr>
          </a:p>
        </p:txBody>
      </p:sp>
      <p:sp>
        <p:nvSpPr>
          <p:cNvPr id="8" name="矩形 7"/>
          <p:cNvSpPr>
            <a:spLocks noChangeArrowheads="1"/>
          </p:cNvSpPr>
          <p:nvPr/>
        </p:nvSpPr>
        <p:spPr bwMode="auto">
          <a:xfrm>
            <a:off x="3714750" y="4108450"/>
            <a:ext cx="35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FF0000"/>
                </a:solidFill>
                <a:latin typeface="宋体" panose="02010600030101010101" pitchFamily="2" charset="-122"/>
              </a:rPr>
              <a:t>？</a:t>
            </a:r>
            <a:endParaRPr lang="zh-CN" altLang="en-US" sz="3200">
              <a:solidFill>
                <a:srgbClr val="FF0000"/>
              </a:solidFill>
              <a:latin typeface="宋体" panose="02010600030101010101" pitchFamily="2" charset="-122"/>
            </a:endParaRPr>
          </a:p>
        </p:txBody>
      </p:sp>
      <p:cxnSp>
        <p:nvCxnSpPr>
          <p:cNvPr id="9" name="直接连接符 8"/>
          <p:cNvCxnSpPr/>
          <p:nvPr/>
        </p:nvCxnSpPr>
        <p:spPr>
          <a:xfrm>
            <a:off x="4572000" y="576263"/>
            <a:ext cx="0" cy="414972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矩形 29"/>
          <p:cNvSpPr>
            <a:spLocks noChangeArrowheads="1"/>
          </p:cNvSpPr>
          <p:nvPr/>
        </p:nvSpPr>
        <p:spPr bwMode="auto">
          <a:xfrm>
            <a:off x="4676775" y="1125538"/>
            <a:ext cx="412273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800" b="1">
                <a:solidFill>
                  <a:srgbClr val="0000FF"/>
                </a:solidFill>
                <a:latin typeface="楷体" panose="02010609060101010101" pitchFamily="49" charset="-122"/>
                <a:ea typeface="楷体" panose="02010609060101010101" pitchFamily="49" charset="-122"/>
              </a:rPr>
              <a:t>    这一连串的问句引人思考，看似在问，实际表达出作者对时光逝去而又无法挽留的无奈和对已逝日子的深深留恋。</a:t>
            </a:r>
          </a:p>
        </p:txBody>
      </p:sp>
      <p:pic>
        <p:nvPicPr>
          <p:cNvPr id="35851"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4763"/>
            <a:ext cx="9144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1"/>
          <p:cNvSpPr txBox="1">
            <a:spLocks noChangeArrowheads="1"/>
          </p:cNvSpPr>
          <p:nvPr/>
        </p:nvSpPr>
        <p:spPr bwMode="auto">
          <a:xfrm>
            <a:off x="1403350" y="3440113"/>
            <a:ext cx="68468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solidFill>
                  <a:srgbClr val="0000FF"/>
                </a:solidFill>
                <a:latin typeface="宋体" panose="02010600030101010101" pitchFamily="2" charset="-122"/>
              </a:rPr>
              <a:t>惋惜、后悔、茫然、痛苦或无奈</a:t>
            </a:r>
            <a:endParaRPr lang="en-US" altLang="zh-CN" sz="3200" b="1">
              <a:solidFill>
                <a:srgbClr val="0000FF"/>
              </a:solidFill>
              <a:latin typeface="宋体" panose="02010600030101010101" pitchFamily="2" charset="-122"/>
            </a:endParaRPr>
          </a:p>
        </p:txBody>
      </p:sp>
      <p:sp>
        <p:nvSpPr>
          <p:cNvPr id="2" name="矩形 1"/>
          <p:cNvSpPr>
            <a:spLocks noChangeArrowheads="1"/>
          </p:cNvSpPr>
          <p:nvPr/>
        </p:nvSpPr>
        <p:spPr bwMode="auto">
          <a:xfrm>
            <a:off x="827088" y="2066925"/>
            <a:ext cx="813593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楷体" panose="02010609060101010101" pitchFamily="49" charset="-122"/>
                <a:ea typeface="楷体" panose="02010609060101010101" pitchFamily="49" charset="-122"/>
              </a:rPr>
              <a:t>    有感情地朗读第</a:t>
            </a:r>
            <a:r>
              <a:rPr lang="en-US" altLang="zh-CN" sz="3200" b="1">
                <a:latin typeface="楷体" panose="02010609060101010101" pitchFamily="49" charset="-122"/>
                <a:ea typeface="楷体" panose="02010609060101010101" pitchFamily="49" charset="-122"/>
              </a:rPr>
              <a:t>1</a:t>
            </a:r>
            <a:r>
              <a:rPr lang="zh-CN" altLang="en-US" sz="3200" b="1">
                <a:latin typeface="楷体" panose="02010609060101010101" pitchFamily="49" charset="-122"/>
                <a:ea typeface="楷体" panose="02010609060101010101" pitchFamily="49" charset="-122"/>
              </a:rPr>
              <a:t>自然段，思考：作者写下这段文字时是一种怎样的心情？</a:t>
            </a:r>
          </a:p>
        </p:txBody>
      </p:sp>
      <p:pic>
        <p:nvPicPr>
          <p:cNvPr id="36869" name="图片 5"/>
          <p:cNvPicPr>
            <a:picLocks noChangeAspect="1" noChangeArrowheads="1"/>
          </p:cNvPicPr>
          <p:nvPr/>
        </p:nvPicPr>
        <p:blipFill>
          <a:blip r:embed="rId3">
            <a:extLst>
              <a:ext uri="{28A0092B-C50C-407E-A947-70E740481C1C}">
                <a14:useLocalDpi xmlns:a14="http://schemas.microsoft.com/office/drawing/2010/main" val="0"/>
              </a:ext>
            </a:extLst>
          </a:blip>
          <a:srcRect l="3003" t="25661" r="1485" b="57054"/>
          <a:stretch>
            <a:fillRect/>
          </a:stretch>
        </p:blipFill>
        <p:spPr bwMode="auto">
          <a:xfrm>
            <a:off x="1116013" y="242888"/>
            <a:ext cx="64801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矩形 7"/>
          <p:cNvSpPr>
            <a:spLocks noChangeArrowheads="1"/>
          </p:cNvSpPr>
          <p:nvPr/>
        </p:nvSpPr>
        <p:spPr bwMode="auto">
          <a:xfrm>
            <a:off x="1547813" y="4968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FF0000"/>
                </a:solidFill>
              </a:rPr>
              <a:t>①</a:t>
            </a:r>
          </a:p>
        </p:txBody>
      </p:sp>
      <p:pic>
        <p:nvPicPr>
          <p:cNvPr id="36871"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406400" y="2165350"/>
            <a:ext cx="8029575" cy="1690688"/>
          </a:xfrm>
          <a:prstGeom prst="rect">
            <a:avLst/>
          </a:prstGeom>
          <a:solidFill>
            <a:srgbClr val="FFFFFF"/>
          </a:solidFill>
          <a:ln>
            <a:noFill/>
          </a:ln>
        </p:spPr>
        <p:txBody>
          <a:bodyPr>
            <a:spAutoFit/>
          </a:bodyPr>
          <a:lstStyle>
            <a:lvl1pPr indent="3048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zh-CN" sz="2400" b="1" dirty="0">
                <a:solidFill>
                  <a:srgbClr val="0000FF"/>
                </a:solidFill>
                <a:latin typeface="+mn-ea"/>
                <a:ea typeface="+mn-ea"/>
                <a:cs typeface="Times New Roman" panose="02020603050405020304" pitchFamily="18" charset="0"/>
              </a:rPr>
              <a:t>如果把第</a:t>
            </a:r>
            <a:r>
              <a:rPr lang="en-US" altLang="zh-CN" sz="2400" b="1" dirty="0">
                <a:solidFill>
                  <a:srgbClr val="0000FF"/>
                </a:solidFill>
                <a:latin typeface="+mn-ea"/>
                <a:ea typeface="+mn-ea"/>
                <a:cs typeface="Times New Roman" panose="02020603050405020304" pitchFamily="18" charset="0"/>
              </a:rPr>
              <a:t>1</a:t>
            </a:r>
            <a:r>
              <a:rPr lang="zh-CN" altLang="zh-CN" sz="2400" b="1" dirty="0">
                <a:solidFill>
                  <a:srgbClr val="0000FF"/>
                </a:solidFill>
                <a:latin typeface="+mn-ea"/>
                <a:ea typeface="+mn-ea"/>
                <a:cs typeface="Times New Roman" panose="02020603050405020304" pitchFamily="18" charset="0"/>
              </a:rPr>
              <a:t>自然改为：</a:t>
            </a:r>
          </a:p>
          <a:p>
            <a:pPr>
              <a:lnSpc>
                <a:spcPct val="150000"/>
              </a:lnSpc>
              <a:defRPr/>
            </a:pPr>
            <a:r>
              <a:rPr lang="en-US" altLang="zh-CN" sz="2800" b="1" dirty="0">
                <a:latin typeface="+mn-ea"/>
                <a:ea typeface="+mn-ea"/>
                <a:cs typeface="Times New Roman" panose="02020603050405020304" pitchFamily="18" charset="0"/>
              </a:rPr>
              <a:t>   </a:t>
            </a:r>
            <a:r>
              <a:rPr lang="zh-CN" altLang="zh-CN" sz="2000" b="1" dirty="0">
                <a:latin typeface="+mn-ea"/>
                <a:ea typeface="+mn-ea"/>
                <a:cs typeface="Times New Roman" panose="02020603050405020304" pitchFamily="18" charset="0"/>
              </a:rPr>
              <a:t>燕子去了，有再来的时候；杨柳枯了，有再青的时候；桃花谢</a:t>
            </a:r>
            <a:endParaRPr lang="en-US" altLang="zh-CN" sz="2000" b="1" dirty="0">
              <a:latin typeface="+mn-ea"/>
              <a:ea typeface="+mn-ea"/>
              <a:cs typeface="Times New Roman" panose="02020603050405020304" pitchFamily="18" charset="0"/>
            </a:endParaRPr>
          </a:p>
          <a:p>
            <a:pPr>
              <a:lnSpc>
                <a:spcPct val="150000"/>
              </a:lnSpc>
              <a:defRPr/>
            </a:pPr>
            <a:r>
              <a:rPr lang="zh-CN" altLang="zh-CN" sz="2000" b="1" dirty="0">
                <a:latin typeface="+mn-ea"/>
                <a:ea typeface="+mn-ea"/>
                <a:cs typeface="Times New Roman" panose="02020603050405020304" pitchFamily="18" charset="0"/>
              </a:rPr>
              <a:t>了，有再开的时候。但是，我们的日子是一去不复返的！</a:t>
            </a:r>
          </a:p>
        </p:txBody>
      </p:sp>
      <p:pic>
        <p:nvPicPr>
          <p:cNvPr id="37892" name="图片 3"/>
          <p:cNvPicPr>
            <a:picLocks noChangeAspect="1" noChangeArrowheads="1"/>
          </p:cNvPicPr>
          <p:nvPr/>
        </p:nvPicPr>
        <p:blipFill>
          <a:blip r:embed="rId3">
            <a:extLst>
              <a:ext uri="{28A0092B-C50C-407E-A947-70E740481C1C}">
                <a14:useLocalDpi xmlns:a14="http://schemas.microsoft.com/office/drawing/2010/main" val="0"/>
              </a:ext>
            </a:extLst>
          </a:blip>
          <a:srcRect l="3003" t="25661" r="1485" b="57054"/>
          <a:stretch>
            <a:fillRect/>
          </a:stretch>
        </p:blipFill>
        <p:spPr bwMode="auto">
          <a:xfrm>
            <a:off x="900113" y="123825"/>
            <a:ext cx="64801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矩形 4"/>
          <p:cNvSpPr>
            <a:spLocks noChangeArrowheads="1"/>
          </p:cNvSpPr>
          <p:nvPr/>
        </p:nvSpPr>
        <p:spPr bwMode="auto">
          <a:xfrm>
            <a:off x="1347788" y="3905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FF0000"/>
                </a:solidFill>
              </a:rPr>
              <a:t>①</a:t>
            </a:r>
          </a:p>
        </p:txBody>
      </p:sp>
      <p:sp>
        <p:nvSpPr>
          <p:cNvPr id="6" name="文本框 5"/>
          <p:cNvSpPr txBox="1">
            <a:spLocks noChangeArrowheads="1"/>
          </p:cNvSpPr>
          <p:nvPr/>
        </p:nvSpPr>
        <p:spPr bwMode="auto">
          <a:xfrm>
            <a:off x="4110038" y="2005013"/>
            <a:ext cx="958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000" b="1">
                <a:solidFill>
                  <a:srgbClr val="FF0000"/>
                </a:solidFill>
              </a:rPr>
              <a:t>？</a:t>
            </a:r>
          </a:p>
        </p:txBody>
      </p:sp>
      <p:pic>
        <p:nvPicPr>
          <p:cNvPr id="37895"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文本框 11"/>
          <p:cNvSpPr txBox="1">
            <a:spLocks noChangeArrowheads="1"/>
          </p:cNvSpPr>
          <p:nvPr/>
        </p:nvSpPr>
        <p:spPr bwMode="auto">
          <a:xfrm>
            <a:off x="503238" y="915988"/>
            <a:ext cx="8137525" cy="1363662"/>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ts val="1000"/>
              </a:spcBef>
            </a:pPr>
            <a:r>
              <a:rPr lang="zh-CN" altLang="en-US" sz="2400" b="1" dirty="0">
                <a:latin typeface="宋体" panose="02010600030101010101" pitchFamily="2" charset="-122"/>
              </a:rPr>
              <a:t>    </a:t>
            </a:r>
            <a:r>
              <a:rPr lang="en-US" altLang="zh-CN" sz="2400" b="1" dirty="0">
                <a:latin typeface="宋体" panose="02010600030101010101" pitchFamily="2" charset="-122"/>
              </a:rPr>
              <a:t>……</a:t>
            </a:r>
            <a:r>
              <a:rPr lang="zh-CN" altLang="en-US" sz="2400" b="1" dirty="0">
                <a:latin typeface="宋体" panose="02010600030101010101" pitchFamily="2" charset="-122"/>
              </a:rPr>
              <a:t>在默默里算着，八千多日子已经从我手中溜去，像针尖上一滴水滴在大海里，我的日子滴在时间的流里，没有声音，也没有影子。我不禁头涔涔而泪潸潸了。</a:t>
            </a:r>
          </a:p>
        </p:txBody>
      </p:sp>
      <p:cxnSp>
        <p:nvCxnSpPr>
          <p:cNvPr id="4" name="直接连接符 3"/>
          <p:cNvCxnSpPr>
            <a:cxnSpLocks/>
          </p:cNvCxnSpPr>
          <p:nvPr/>
        </p:nvCxnSpPr>
        <p:spPr>
          <a:xfrm>
            <a:off x="3995738" y="1419225"/>
            <a:ext cx="1512887" cy="0"/>
          </a:xfrm>
          <a:prstGeom prst="line">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499992" y="279926"/>
            <a:ext cx="2244525" cy="584775"/>
          </a:xfrm>
          <a:prstGeom prst="rect">
            <a:avLst/>
          </a:prstGeom>
        </p:spPr>
        <p:txBody>
          <a:bodyPr wrap="none">
            <a:spAutoFit/>
          </a:bodyPr>
          <a:lstStyle/>
          <a:p>
            <a:pPr>
              <a:defRPr/>
            </a:pPr>
            <a:r>
              <a:rPr lang="zh-CN" altLang="en-US" sz="3200" b="1" dirty="0">
                <a:solidFill>
                  <a:prstClr val="black"/>
                </a:solidFill>
                <a:highlight>
                  <a:srgbClr val="FFFF00"/>
                </a:highlight>
                <a:latin typeface="楷体" panose="02010609060101010101" pitchFamily="49" charset="-122"/>
                <a:ea typeface="楷体" panose="02010609060101010101" pitchFamily="49" charset="-122"/>
              </a:rPr>
              <a:t>是多少年？</a:t>
            </a:r>
            <a:endParaRPr lang="zh-CN" altLang="en-US" dirty="0">
              <a:highlight>
                <a:srgbClr val="FFFF00"/>
              </a:highlight>
            </a:endParaRPr>
          </a:p>
        </p:txBody>
      </p:sp>
      <p:sp>
        <p:nvSpPr>
          <p:cNvPr id="7" name="TextBox 6"/>
          <p:cNvSpPr txBox="1"/>
          <p:nvPr/>
        </p:nvSpPr>
        <p:spPr>
          <a:xfrm>
            <a:off x="2484438" y="2719388"/>
            <a:ext cx="5111750" cy="2314575"/>
          </a:xfrm>
          <a:prstGeom prst="cloudCallout">
            <a:avLst>
              <a:gd name="adj1" fmla="val 78685"/>
              <a:gd name="adj2" fmla="val 25982"/>
            </a:avLst>
          </a:prstGeom>
          <a:solidFill>
            <a:srgbClr val="FFFFFF"/>
          </a:solidFill>
        </p:spPr>
        <p:style>
          <a:lnRef idx="2">
            <a:schemeClr val="accent6"/>
          </a:lnRef>
          <a:fillRef idx="1">
            <a:schemeClr val="lt1"/>
          </a:fillRef>
          <a:effectRef idx="0">
            <a:schemeClr val="accent6"/>
          </a:effectRef>
          <a:fontRef idx="minor">
            <a:schemeClr val="dk1"/>
          </a:fontRef>
        </p:style>
        <p:txBody>
          <a:bodyPr>
            <a:spAutoFit/>
          </a:bodyPr>
          <a:lstStyle/>
          <a:p>
            <a:pPr eaLnBrk="1" hangingPunct="1">
              <a:lnSpc>
                <a:spcPct val="120000"/>
              </a:lnSpc>
              <a:defRPr/>
            </a:pPr>
            <a:r>
              <a:rPr lang="zh-CN" altLang="en-US" sz="16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0000FF"/>
                </a:solidFill>
                <a:latin typeface="楷体" panose="02010609060101010101" pitchFamily="49" charset="-122"/>
                <a:ea typeface="楷体" panose="02010609060101010101" pitchFamily="49" charset="-122"/>
              </a:rPr>
              <a:t>朱自清出生于</a:t>
            </a:r>
            <a:r>
              <a:rPr lang="en-US" altLang="zh-CN" sz="2000" b="1" dirty="0">
                <a:solidFill>
                  <a:srgbClr val="0000FF"/>
                </a:solidFill>
                <a:latin typeface="楷体" panose="02010609060101010101" pitchFamily="49" charset="-122"/>
                <a:ea typeface="楷体" panose="02010609060101010101" pitchFamily="49" charset="-122"/>
              </a:rPr>
              <a:t>1898</a:t>
            </a:r>
            <a:r>
              <a:rPr lang="zh-CN" altLang="en-US" sz="2000" b="1" dirty="0">
                <a:solidFill>
                  <a:srgbClr val="0000FF"/>
                </a:solidFill>
                <a:latin typeface="楷体" panose="02010609060101010101" pitchFamily="49" charset="-122"/>
                <a:ea typeface="楷体" panose="02010609060101010101" pitchFamily="49" charset="-122"/>
              </a:rPr>
              <a:t>年，</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匆匆</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写于</a:t>
            </a:r>
            <a:r>
              <a:rPr lang="en-US" altLang="zh-CN" sz="2000" b="1" dirty="0">
                <a:solidFill>
                  <a:srgbClr val="0000FF"/>
                </a:solidFill>
                <a:latin typeface="楷体" panose="02010609060101010101" pitchFamily="49" charset="-122"/>
                <a:ea typeface="楷体" panose="02010609060101010101" pitchFamily="49" charset="-122"/>
              </a:rPr>
              <a:t>1922</a:t>
            </a:r>
            <a:r>
              <a:rPr lang="zh-CN" altLang="en-US" sz="2000" b="1" dirty="0">
                <a:solidFill>
                  <a:srgbClr val="0000FF"/>
                </a:solidFill>
                <a:latin typeface="楷体" panose="02010609060101010101" pitchFamily="49" charset="-122"/>
                <a:ea typeface="楷体" panose="02010609060101010101" pitchFamily="49" charset="-122"/>
              </a:rPr>
              <a:t>年</a:t>
            </a:r>
            <a:r>
              <a:rPr lang="en-US" altLang="zh-CN" sz="2000" b="1" dirty="0">
                <a:solidFill>
                  <a:srgbClr val="0000FF"/>
                </a:solidFill>
                <a:latin typeface="楷体" panose="02010609060101010101" pitchFamily="49" charset="-122"/>
                <a:ea typeface="楷体" panose="02010609060101010101" pitchFamily="49" charset="-122"/>
              </a:rPr>
              <a:t>3</a:t>
            </a:r>
            <a:r>
              <a:rPr lang="zh-CN" altLang="en-US" sz="2000" b="1" dirty="0">
                <a:solidFill>
                  <a:srgbClr val="0000FF"/>
                </a:solidFill>
                <a:latin typeface="楷体" panose="02010609060101010101" pitchFamily="49" charset="-122"/>
                <a:ea typeface="楷体" panose="02010609060101010101" pitchFamily="49" charset="-122"/>
              </a:rPr>
              <a:t>月</a:t>
            </a:r>
            <a:r>
              <a:rPr lang="en-US" altLang="zh-CN" sz="2000" b="1" dirty="0">
                <a:solidFill>
                  <a:srgbClr val="0000FF"/>
                </a:solidFill>
                <a:latin typeface="楷体" panose="02010609060101010101" pitchFamily="49" charset="-122"/>
                <a:ea typeface="楷体" panose="02010609060101010101" pitchFamily="49" charset="-122"/>
              </a:rPr>
              <a:t>28</a:t>
            </a:r>
            <a:r>
              <a:rPr lang="zh-CN" altLang="en-US" sz="2000" b="1" dirty="0">
                <a:solidFill>
                  <a:srgbClr val="0000FF"/>
                </a:solidFill>
                <a:latin typeface="楷体" panose="02010609060101010101" pitchFamily="49" charset="-122"/>
                <a:ea typeface="楷体" panose="02010609060101010101" pitchFamily="49" charset="-122"/>
              </a:rPr>
              <a:t>日，时年</a:t>
            </a:r>
            <a:r>
              <a:rPr lang="en-US" altLang="zh-CN" sz="2000" b="1" dirty="0">
                <a:solidFill>
                  <a:srgbClr val="0000FF"/>
                </a:solidFill>
                <a:latin typeface="楷体" panose="02010609060101010101" pitchFamily="49" charset="-122"/>
                <a:ea typeface="楷体" panose="02010609060101010101" pitchFamily="49" charset="-122"/>
              </a:rPr>
              <a:t>24</a:t>
            </a:r>
            <a:r>
              <a:rPr lang="zh-CN" altLang="en-US" sz="2000" b="1" dirty="0">
                <a:solidFill>
                  <a:srgbClr val="0000FF"/>
                </a:solidFill>
                <a:latin typeface="楷体" panose="02010609060101010101" pitchFamily="49" charset="-122"/>
                <a:ea typeface="楷体" panose="02010609060101010101" pitchFamily="49" charset="-122"/>
              </a:rPr>
              <a:t>岁，“八千多日子”大概就是</a:t>
            </a:r>
            <a:r>
              <a:rPr lang="en-US" altLang="zh-CN" sz="2000" b="1" dirty="0">
                <a:solidFill>
                  <a:srgbClr val="0000FF"/>
                </a:solidFill>
                <a:latin typeface="楷体" panose="02010609060101010101" pitchFamily="49" charset="-122"/>
                <a:ea typeface="楷体" panose="02010609060101010101" pitchFamily="49" charset="-122"/>
              </a:rPr>
              <a:t>24</a:t>
            </a:r>
            <a:r>
              <a:rPr lang="zh-CN" altLang="en-US" sz="2000" b="1" dirty="0">
                <a:solidFill>
                  <a:srgbClr val="0000FF"/>
                </a:solidFill>
                <a:latin typeface="楷体" panose="02010609060101010101" pitchFamily="49" charset="-122"/>
                <a:ea typeface="楷体" panose="02010609060101010101" pitchFamily="49" charset="-122"/>
              </a:rPr>
              <a:t>年。</a:t>
            </a:r>
            <a:endParaRPr lang="en-US" altLang="zh-CN" sz="2000" b="1" dirty="0">
              <a:solidFill>
                <a:srgbClr val="0000FF"/>
              </a:solidFill>
              <a:latin typeface="楷体" panose="02010609060101010101" pitchFamily="49" charset="-122"/>
              <a:ea typeface="楷体" panose="02010609060101010101" pitchFamily="49" charset="-122"/>
            </a:endParaRPr>
          </a:p>
        </p:txBody>
      </p:sp>
      <p:pic>
        <p:nvPicPr>
          <p:cNvPr id="38920"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矩形 28"/>
          <p:cNvSpPr>
            <a:spLocks noChangeArrowheads="1"/>
          </p:cNvSpPr>
          <p:nvPr/>
        </p:nvSpPr>
        <p:spPr bwMode="auto">
          <a:xfrm>
            <a:off x="755650" y="411163"/>
            <a:ext cx="42481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　　</a:t>
            </a:r>
            <a:r>
              <a:rPr lang="en-US" altLang="zh-CN" sz="3200" b="1">
                <a:latin typeface="宋体" panose="02010600030101010101" pitchFamily="2" charset="-122"/>
              </a:rPr>
              <a:t>……</a:t>
            </a:r>
            <a:r>
              <a:rPr lang="zh-CN" altLang="en-US" sz="3200" b="1">
                <a:latin typeface="宋体" panose="02010600030101010101" pitchFamily="2" charset="-122"/>
              </a:rPr>
              <a:t>在默默里算着，八千多日子已经从我手中溜去，像针尖上一滴水滴在大海里，我的日子滴在时间的流里，没有声音，也没有影子。</a:t>
            </a:r>
          </a:p>
        </p:txBody>
      </p:sp>
      <p:sp>
        <p:nvSpPr>
          <p:cNvPr id="17411" name="矩形 29"/>
          <p:cNvSpPr>
            <a:spLocks noChangeArrowheads="1"/>
          </p:cNvSpPr>
          <p:nvPr/>
        </p:nvSpPr>
        <p:spPr bwMode="auto">
          <a:xfrm>
            <a:off x="5219700" y="1017588"/>
            <a:ext cx="3384550" cy="60483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defRPr/>
            </a:pPr>
            <a:r>
              <a:rPr lang="zh-CN" altLang="en-US" sz="3200" b="1" dirty="0">
                <a:solidFill>
                  <a:schemeClr val="accent6">
                    <a:lumMod val="75000"/>
                  </a:schemeClr>
                </a:solidFill>
                <a:latin typeface="+mn-ea"/>
                <a:ea typeface="+mn-ea"/>
              </a:rPr>
              <a:t>　　</a:t>
            </a:r>
          </a:p>
        </p:txBody>
      </p:sp>
      <p:cxnSp>
        <p:nvCxnSpPr>
          <p:cNvPr id="9" name="直接连接符 8"/>
          <p:cNvCxnSpPr/>
          <p:nvPr/>
        </p:nvCxnSpPr>
        <p:spPr>
          <a:xfrm>
            <a:off x="4956175" y="469900"/>
            <a:ext cx="0" cy="424815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444875" y="2197100"/>
            <a:ext cx="1223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52488" y="2773363"/>
            <a:ext cx="381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52488" y="3349625"/>
            <a:ext cx="381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52488" y="3997325"/>
            <a:ext cx="381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852488" y="4560888"/>
            <a:ext cx="2232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a:spLocks noChangeArrowheads="1"/>
          </p:cNvSpPr>
          <p:nvPr/>
        </p:nvSpPr>
        <p:spPr bwMode="auto">
          <a:xfrm>
            <a:off x="5035550" y="954088"/>
            <a:ext cx="3679825" cy="3048000"/>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00FF"/>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作者在这里运用了极新奇巧妙的比喻，把过去的日子比喻成针尖上的水滴，把时间的流比喻成浩瀚的大海。日子显得那么渺小，消逝得无声无息，无影无踪，表现出作者十分无奈的情绪。</a:t>
            </a:r>
            <a:endParaRPr lang="zh-CN" altLang="en-US" sz="2400" b="1" dirty="0">
              <a:solidFill>
                <a:srgbClr val="0000FF"/>
              </a:solidFill>
              <a:latin typeface="楷体" panose="02010609060101010101" pitchFamily="49" charset="-122"/>
              <a:ea typeface="楷体" panose="02010609060101010101" pitchFamily="49" charset="-122"/>
            </a:endParaRPr>
          </a:p>
        </p:txBody>
      </p:sp>
      <p:pic>
        <p:nvPicPr>
          <p:cNvPr id="39948"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left)">
                                      <p:cBhvr>
                                        <p:cTn id="28" dur="500"/>
                                        <p:tgtEl>
                                          <p:spTgt spid="1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1"/>
          <p:cNvSpPr>
            <a:spLocks noChangeArrowheads="1"/>
          </p:cNvSpPr>
          <p:nvPr/>
        </p:nvSpPr>
        <p:spPr bwMode="auto">
          <a:xfrm>
            <a:off x="900113" y="987425"/>
            <a:ext cx="77041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ts val="1000"/>
              </a:spcBef>
              <a:buFont typeface="Wingdings" panose="05000000000000000000" pitchFamily="2" charset="2"/>
              <a:buChar char="Ø"/>
            </a:pPr>
            <a:r>
              <a:rPr lang="zh-CN" altLang="en-US" sz="3200" b="1">
                <a:latin typeface="楷体" panose="02010609060101010101" pitchFamily="49" charset="-122"/>
                <a:ea typeface="楷体" panose="02010609060101010101" pitchFamily="49" charset="-122"/>
              </a:rPr>
              <a:t>作者为什么“头涔涔而泪潸潸了”？</a:t>
            </a:r>
          </a:p>
        </p:txBody>
      </p:sp>
      <p:sp>
        <p:nvSpPr>
          <p:cNvPr id="2" name="文本框 1"/>
          <p:cNvSpPr txBox="1">
            <a:spLocks noChangeArrowheads="1"/>
          </p:cNvSpPr>
          <p:nvPr/>
        </p:nvSpPr>
        <p:spPr bwMode="auto">
          <a:xfrm>
            <a:off x="1008063" y="1851025"/>
            <a:ext cx="7127875" cy="923925"/>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zh-CN" b="1" dirty="0">
                <a:latin typeface="楷体" panose="02010609060101010101" pitchFamily="49" charset="-122"/>
                <a:ea typeface="楷体" panose="02010609060101010101" pitchFamily="49" charset="-122"/>
              </a:rPr>
              <a:t>头涔涔：形容汗水从头上不断向下流的样子。本课指时间如梭，作者却无力抓住而汗流不止。</a:t>
            </a:r>
            <a:endParaRPr lang="en-US" altLang="zh-CN" b="1" dirty="0">
              <a:latin typeface="楷体" panose="02010609060101010101" pitchFamily="49" charset="-122"/>
              <a:ea typeface="楷体" panose="02010609060101010101" pitchFamily="49" charset="-122"/>
            </a:endParaRPr>
          </a:p>
          <a:p>
            <a:r>
              <a:rPr lang="zh-CN" altLang="zh-CN" b="1" dirty="0">
                <a:latin typeface="楷体" panose="02010609060101010101" pitchFamily="49" charset="-122"/>
                <a:ea typeface="楷体" panose="02010609060101010101" pitchFamily="49" charset="-122"/>
              </a:rPr>
              <a:t>泪潸潸：流泪不止。本课指时间如梭，作者却无力抓住而泪流不止。</a:t>
            </a:r>
          </a:p>
        </p:txBody>
      </p:sp>
      <p:sp>
        <p:nvSpPr>
          <p:cNvPr id="4" name="文本框 3"/>
          <p:cNvSpPr txBox="1">
            <a:spLocks noChangeArrowheads="1"/>
          </p:cNvSpPr>
          <p:nvPr/>
        </p:nvSpPr>
        <p:spPr bwMode="auto">
          <a:xfrm>
            <a:off x="1016000" y="3265488"/>
            <a:ext cx="7610475" cy="461962"/>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zh-CN" sz="2400" b="1">
                <a:solidFill>
                  <a:srgbClr val="0000FF"/>
                </a:solidFill>
              </a:rPr>
              <a:t>作者为时光如梭，自己却无力抓住惋惜、留恋、自责。</a:t>
            </a:r>
          </a:p>
        </p:txBody>
      </p:sp>
      <p:pic>
        <p:nvPicPr>
          <p:cNvPr id="40966"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539750" y="1274763"/>
            <a:ext cx="81359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楷体" panose="02010609060101010101" pitchFamily="49" charset="-122"/>
                <a:ea typeface="楷体" panose="02010609060101010101" pitchFamily="49" charset="-122"/>
              </a:rPr>
              <a:t>    </a:t>
            </a:r>
          </a:p>
        </p:txBody>
      </p:sp>
      <p:sp>
        <p:nvSpPr>
          <p:cNvPr id="7" name="文本框 6"/>
          <p:cNvSpPr txBox="1"/>
          <p:nvPr/>
        </p:nvSpPr>
        <p:spPr>
          <a:xfrm>
            <a:off x="1140049" y="856701"/>
            <a:ext cx="6984776" cy="2830968"/>
          </a:xfrm>
          <a:prstGeom prst="rect">
            <a:avLst/>
          </a:prstGeom>
          <a:effectLst>
            <a:glow rad="63500">
              <a:schemeClr val="bg1">
                <a:lumMod val="95000"/>
                <a:alpha val="30000"/>
              </a:schemeClr>
            </a:glow>
            <a:softEdge rad="101600"/>
          </a:effectLst>
        </p:spPr>
        <p:style>
          <a:lnRef idx="1">
            <a:schemeClr val="accent1"/>
          </a:lnRef>
          <a:fillRef idx="2">
            <a:schemeClr val="accent1"/>
          </a:fillRef>
          <a:effectRef idx="1">
            <a:schemeClr val="accent1"/>
          </a:effectRef>
          <a:fontRef idx="minor">
            <a:schemeClr val="dk1"/>
          </a:fontRef>
        </p:style>
        <p:txBody>
          <a:bodyPr>
            <a:spAutoFit/>
          </a:bodyPr>
          <a:lstStyle/>
          <a:p>
            <a:pPr>
              <a:lnSpc>
                <a:spcPct val="130000"/>
              </a:lnSpc>
              <a:defRPr/>
            </a:pPr>
            <a:r>
              <a:rPr lang="en-US" altLang="zh-CN" sz="2800" b="1" dirty="0">
                <a:latin typeface="楷体" panose="02010609060101010101" pitchFamily="49" charset="-122"/>
                <a:ea typeface="楷体" panose="02010609060101010101" pitchFamily="49" charset="-122"/>
                <a:sym typeface="+mn-ea"/>
              </a:rPr>
              <a:t>    </a:t>
            </a:r>
            <a:r>
              <a:rPr lang="zh-CN" altLang="en-US" sz="2800" b="1" dirty="0">
                <a:latin typeface="楷体" panose="02010609060101010101" pitchFamily="49" charset="-122"/>
                <a:ea typeface="楷体" panose="02010609060101010101" pitchFamily="49" charset="-122"/>
                <a:sym typeface="+mn-ea"/>
              </a:rPr>
              <a:t>我不知道他们给了我多少日子，但我的手确乎是渐渐空虚了。</a:t>
            </a:r>
            <a:r>
              <a:rPr lang="en-US" altLang="zh-CN" sz="2800" b="1" dirty="0" err="1">
                <a:latin typeface="楷体" panose="02010609060101010101" pitchFamily="49" charset="-122"/>
                <a:ea typeface="楷体" panose="02010609060101010101" pitchFamily="49" charset="-122"/>
                <a:sym typeface="+mn-ea"/>
              </a:rPr>
              <a:t>在默默里算着，八千多日子已经从我手中溜去</a:t>
            </a:r>
            <a:r>
              <a:rPr lang="zh-CN" altLang="en-US" sz="2800" b="1" dirty="0">
                <a:latin typeface="楷体" panose="02010609060101010101" pitchFamily="49" charset="-122"/>
                <a:ea typeface="楷体" panose="02010609060101010101" pitchFamily="49" charset="-122"/>
                <a:sym typeface="+mn-ea"/>
              </a:rPr>
              <a:t>，</a:t>
            </a:r>
            <a:r>
              <a:rPr lang="en-US" altLang="zh-CN" sz="2800" b="1" dirty="0" err="1">
                <a:latin typeface="楷体" panose="02010609060101010101" pitchFamily="49" charset="-122"/>
                <a:ea typeface="楷体" panose="02010609060101010101" pitchFamily="49" charset="-122"/>
                <a:sym typeface="+mn-ea"/>
              </a:rPr>
              <a:t>像针尖上一滴水滴在大海里，我的日子滴在时间的流里，没有声音，也没有影子</a:t>
            </a:r>
            <a:r>
              <a:rPr lang="en-US" altLang="zh-CN" sz="2800" b="1" dirty="0">
                <a:latin typeface="楷体" panose="02010609060101010101" pitchFamily="49" charset="-122"/>
                <a:ea typeface="楷体" panose="02010609060101010101" pitchFamily="49" charset="-122"/>
                <a:sym typeface="+mn-ea"/>
              </a:rPr>
              <a:t>。</a:t>
            </a:r>
            <a:endParaRPr sz="3200" b="1" dirty="0">
              <a:latin typeface="+mj-ea"/>
              <a:ea typeface="+mj-ea"/>
            </a:endParaRPr>
          </a:p>
        </p:txBody>
      </p:sp>
      <p:pic>
        <p:nvPicPr>
          <p:cNvPr id="41991"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文本框 11"/>
          <p:cNvSpPr txBox="1">
            <a:spLocks noChangeArrowheads="1"/>
          </p:cNvSpPr>
          <p:nvPr/>
        </p:nvSpPr>
        <p:spPr bwMode="auto">
          <a:xfrm>
            <a:off x="457200" y="112713"/>
            <a:ext cx="21637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黑体" panose="02010609060101010101" pitchFamily="49" charset="-122"/>
                <a:ea typeface="黑体" panose="02010609060101010101" pitchFamily="49" charset="-122"/>
              </a:rPr>
              <a:t>板书设计</a:t>
            </a:r>
            <a:endParaRPr lang="en-US" altLang="zh-CN" sz="3200" b="1">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1233488" y="965200"/>
            <a:ext cx="962025" cy="954088"/>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楷体" panose="02010609060101010101" pitchFamily="49" charset="-122"/>
                <a:ea typeface="楷体" panose="02010609060101010101" pitchFamily="49" charset="-122"/>
              </a:rPr>
              <a:t>提出问题</a:t>
            </a:r>
          </a:p>
        </p:txBody>
      </p:sp>
      <p:sp>
        <p:nvSpPr>
          <p:cNvPr id="5" name="文本框 4"/>
          <p:cNvSpPr txBox="1">
            <a:spLocks noChangeArrowheads="1"/>
          </p:cNvSpPr>
          <p:nvPr/>
        </p:nvSpPr>
        <p:spPr bwMode="auto">
          <a:xfrm>
            <a:off x="1149350" y="2316163"/>
            <a:ext cx="962025" cy="95408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楷体" panose="02010609060101010101" pitchFamily="49" charset="-122"/>
                <a:ea typeface="楷体" panose="02010609060101010101" pitchFamily="49" charset="-122"/>
              </a:rPr>
              <a:t>具体说明</a:t>
            </a:r>
          </a:p>
        </p:txBody>
      </p:sp>
      <p:sp>
        <p:nvSpPr>
          <p:cNvPr id="7" name="文本框 6"/>
          <p:cNvSpPr txBox="1">
            <a:spLocks noChangeArrowheads="1"/>
          </p:cNvSpPr>
          <p:nvPr/>
        </p:nvSpPr>
        <p:spPr bwMode="auto">
          <a:xfrm>
            <a:off x="1235075" y="3519488"/>
            <a:ext cx="1179513" cy="95408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楷体" panose="02010609060101010101" pitchFamily="49" charset="-122"/>
                <a:ea typeface="楷体" panose="02010609060101010101" pitchFamily="49" charset="-122"/>
              </a:rPr>
              <a:t>照应开头</a:t>
            </a:r>
          </a:p>
        </p:txBody>
      </p:sp>
      <p:sp>
        <p:nvSpPr>
          <p:cNvPr id="8" name="矩形 7"/>
          <p:cNvSpPr>
            <a:spLocks noChangeArrowheads="1"/>
          </p:cNvSpPr>
          <p:nvPr/>
        </p:nvSpPr>
        <p:spPr bwMode="auto">
          <a:xfrm>
            <a:off x="2284413" y="1319213"/>
            <a:ext cx="676275" cy="76200"/>
          </a:xfrm>
          <a:prstGeom prst="rect">
            <a:avLst/>
          </a:prstGeom>
          <a:solidFill>
            <a:srgbClr val="0070C0"/>
          </a:solidFill>
          <a:ln w="9525">
            <a:solidFill>
              <a:srgbClr val="0070C0"/>
            </a:solidFill>
            <a:miter lim="800000"/>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9" name="文本框 8"/>
          <p:cNvSpPr txBox="1">
            <a:spLocks noChangeArrowheads="1"/>
          </p:cNvSpPr>
          <p:nvPr/>
        </p:nvSpPr>
        <p:spPr bwMode="auto">
          <a:xfrm>
            <a:off x="3063875" y="1052513"/>
            <a:ext cx="5535613" cy="50958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800" b="1" dirty="0">
                <a:latin typeface="楷体" panose="02010609060101010101" pitchFamily="49" charset="-122"/>
                <a:ea typeface="楷体" panose="02010609060101010101" pitchFamily="49" charset="-122"/>
              </a:rPr>
              <a:t>我们的日子为什么一去不复返呢？</a:t>
            </a:r>
          </a:p>
        </p:txBody>
      </p:sp>
      <p:sp>
        <p:nvSpPr>
          <p:cNvPr id="10" name="左大括号 9"/>
          <p:cNvSpPr>
            <a:spLocks/>
          </p:cNvSpPr>
          <p:nvPr/>
        </p:nvSpPr>
        <p:spPr bwMode="auto">
          <a:xfrm>
            <a:off x="2335213" y="2097088"/>
            <a:ext cx="104775" cy="1409700"/>
          </a:xfrm>
          <a:prstGeom prst="leftBrace">
            <a:avLst>
              <a:gd name="adj1" fmla="val 253705"/>
              <a:gd name="adj2" fmla="val 50000"/>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2532063" y="2116138"/>
            <a:ext cx="3605212" cy="508000"/>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800" b="1">
                <a:latin typeface="楷体" panose="02010609060101010101" pitchFamily="49" charset="-122"/>
                <a:ea typeface="楷体" panose="02010609060101010101" pitchFamily="49" charset="-122"/>
              </a:rPr>
              <a:t>像针尖上的一滴水</a:t>
            </a:r>
          </a:p>
        </p:txBody>
      </p:sp>
      <p:sp>
        <p:nvSpPr>
          <p:cNvPr id="15" name="矩形 14"/>
          <p:cNvSpPr>
            <a:spLocks noChangeArrowheads="1"/>
          </p:cNvSpPr>
          <p:nvPr/>
        </p:nvSpPr>
        <p:spPr bwMode="auto">
          <a:xfrm>
            <a:off x="2387600" y="4032250"/>
            <a:ext cx="676275" cy="98425"/>
          </a:xfrm>
          <a:prstGeom prst="rect">
            <a:avLst/>
          </a:prstGeom>
          <a:solidFill>
            <a:srgbClr val="0070C0"/>
          </a:solidFill>
          <a:ln w="9525">
            <a:solidFill>
              <a:srgbClr val="0070C0"/>
            </a:solidFill>
            <a:miter lim="800000"/>
            <a:headEnd/>
            <a:tailE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16" name="文本框 15"/>
          <p:cNvSpPr txBox="1">
            <a:spLocks noChangeArrowheads="1"/>
          </p:cNvSpPr>
          <p:nvPr/>
        </p:nvSpPr>
        <p:spPr bwMode="auto">
          <a:xfrm>
            <a:off x="3154363" y="3784600"/>
            <a:ext cx="5311775" cy="508000"/>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800" b="1">
                <a:latin typeface="楷体" panose="02010609060101010101" pitchFamily="49" charset="-122"/>
                <a:ea typeface="楷体" panose="02010609060101010101" pitchFamily="49" charset="-122"/>
              </a:rPr>
              <a:t>我们的日子为什么一去不复返呢？</a:t>
            </a:r>
          </a:p>
        </p:txBody>
      </p:sp>
      <p:sp>
        <p:nvSpPr>
          <p:cNvPr id="17" name="左大括号 16"/>
          <p:cNvSpPr>
            <a:spLocks/>
          </p:cNvSpPr>
          <p:nvPr/>
        </p:nvSpPr>
        <p:spPr bwMode="auto">
          <a:xfrm>
            <a:off x="1100138" y="1057275"/>
            <a:ext cx="133350" cy="3209925"/>
          </a:xfrm>
          <a:prstGeom prst="leftBrace">
            <a:avLst>
              <a:gd name="adj1" fmla="val 253642"/>
              <a:gd name="adj2" fmla="val 50000"/>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20" name="文本框 19"/>
          <p:cNvSpPr txBox="1">
            <a:spLocks noChangeArrowheads="1"/>
          </p:cNvSpPr>
          <p:nvPr/>
        </p:nvSpPr>
        <p:spPr bwMode="auto">
          <a:xfrm>
            <a:off x="390525" y="2103438"/>
            <a:ext cx="738188" cy="1549400"/>
          </a:xfrm>
          <a:prstGeom prst="rect">
            <a:avLst/>
          </a:prstGeom>
          <a:solidFill>
            <a:srgbClr val="FFFFFF"/>
          </a:solidFill>
          <a:ln>
            <a:noFill/>
          </a:ln>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latin typeface="宋体" panose="02010600030101010101" pitchFamily="2" charset="-122"/>
              </a:rPr>
              <a:t>匆 匆</a:t>
            </a:r>
          </a:p>
        </p:txBody>
      </p:sp>
      <p:sp>
        <p:nvSpPr>
          <p:cNvPr id="21" name="左大括号 20"/>
          <p:cNvSpPr>
            <a:spLocks/>
          </p:cNvSpPr>
          <p:nvPr/>
        </p:nvSpPr>
        <p:spPr bwMode="auto">
          <a:xfrm rot="10800000">
            <a:off x="6650038" y="2087563"/>
            <a:ext cx="104775" cy="1409700"/>
          </a:xfrm>
          <a:prstGeom prst="leftBrace">
            <a:avLst>
              <a:gd name="adj1" fmla="val 253705"/>
              <a:gd name="adj2" fmla="val 50000"/>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2" name="文本框 1"/>
          <p:cNvSpPr txBox="1">
            <a:spLocks noChangeArrowheads="1"/>
          </p:cNvSpPr>
          <p:nvPr/>
        </p:nvSpPr>
        <p:spPr bwMode="auto">
          <a:xfrm>
            <a:off x="6784975" y="2038350"/>
            <a:ext cx="1046163" cy="1509713"/>
          </a:xfrm>
          <a:prstGeom prst="rect">
            <a:avLst/>
          </a:prstGeom>
          <a:solidFill>
            <a:srgbClr val="FFFFFF"/>
          </a:solidFill>
          <a:ln>
            <a:noFill/>
          </a:ln>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a:latin typeface="楷体" panose="02010609060101010101" pitchFamily="49" charset="-122"/>
                <a:ea typeface="楷体" panose="02010609060101010101" pitchFamily="49" charset="-122"/>
              </a:rPr>
              <a:t>一去不返</a:t>
            </a:r>
            <a:endParaRPr lang="en-US" altLang="zh-CN"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时光飞逝</a:t>
            </a:r>
          </a:p>
        </p:txBody>
      </p:sp>
      <p:pic>
        <p:nvPicPr>
          <p:cNvPr id="43025"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5" grpId="0" animBg="1"/>
      <p:bldP spid="16" grpId="0" animBg="1"/>
      <p:bldP spid="17" grpId="0" animBg="1"/>
      <p:bldP spid="20" grpId="0" animBg="1"/>
      <p:bldP spid="21"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539750" y="1274763"/>
            <a:ext cx="81359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楷体" panose="02010609060101010101" pitchFamily="49" charset="-122"/>
                <a:ea typeface="楷体" panose="02010609060101010101" pitchFamily="49" charset="-122"/>
              </a:rPr>
              <a:t>    </a:t>
            </a:r>
          </a:p>
        </p:txBody>
      </p:sp>
      <p:sp>
        <p:nvSpPr>
          <p:cNvPr id="45061" name="文本框 6"/>
          <p:cNvSpPr txBox="1">
            <a:spLocks noChangeArrowheads="1"/>
          </p:cNvSpPr>
          <p:nvPr/>
        </p:nvSpPr>
        <p:spPr bwMode="auto">
          <a:xfrm>
            <a:off x="611188" y="627063"/>
            <a:ext cx="1987550" cy="52387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b="1" dirty="0">
                <a:solidFill>
                  <a:srgbClr val="0000FF"/>
                </a:solidFill>
                <a:latin typeface="+mn-ea"/>
                <a:ea typeface="+mn-ea"/>
              </a:rPr>
              <a:t>课外作业：</a:t>
            </a:r>
            <a:endParaRPr lang="en-US" altLang="zh-CN" sz="2800" b="1" dirty="0">
              <a:solidFill>
                <a:srgbClr val="0000FF"/>
              </a:solidFill>
              <a:latin typeface="+mn-ea"/>
              <a:ea typeface="+mn-ea"/>
            </a:endParaRPr>
          </a:p>
        </p:txBody>
      </p:sp>
      <p:sp>
        <p:nvSpPr>
          <p:cNvPr id="45062" name="文本框 7"/>
          <p:cNvSpPr txBox="1">
            <a:spLocks noChangeArrowheads="1"/>
          </p:cNvSpPr>
          <p:nvPr/>
        </p:nvSpPr>
        <p:spPr bwMode="auto">
          <a:xfrm>
            <a:off x="1835696" y="1584324"/>
            <a:ext cx="5065712" cy="128428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514350" indent="-514350" eaLnBrk="1" hangingPunct="1">
              <a:lnSpc>
                <a:spcPct val="150000"/>
              </a:lnSpc>
              <a:buFont typeface="+mj-lt"/>
              <a:buAutoNum type="arabicPeriod"/>
              <a:defRPr/>
            </a:pPr>
            <a:r>
              <a:rPr lang="zh-CN" altLang="en-US" sz="2800" b="1" dirty="0">
                <a:solidFill>
                  <a:srgbClr val="0000FF"/>
                </a:solidFill>
                <a:latin typeface="+mn-ea"/>
                <a:ea typeface="+mn-ea"/>
              </a:rPr>
              <a:t>背诵并抄写</a:t>
            </a:r>
            <a:r>
              <a:rPr lang="en-US" altLang="zh-CN" sz="2800" b="1" dirty="0">
                <a:solidFill>
                  <a:srgbClr val="0000FF"/>
                </a:solidFill>
                <a:latin typeface="+mn-ea"/>
                <a:ea typeface="+mn-ea"/>
              </a:rPr>
              <a:t>1</a:t>
            </a:r>
            <a:r>
              <a:rPr lang="zh-CN" altLang="en-US" sz="2800" b="1" dirty="0">
                <a:solidFill>
                  <a:srgbClr val="0000FF"/>
                </a:solidFill>
                <a:latin typeface="+mn-ea"/>
                <a:ea typeface="+mn-ea"/>
              </a:rPr>
              <a:t>、</a:t>
            </a:r>
            <a:r>
              <a:rPr lang="en-US" altLang="zh-CN" sz="2800" b="1" dirty="0">
                <a:solidFill>
                  <a:srgbClr val="0000FF"/>
                </a:solidFill>
                <a:latin typeface="+mn-ea"/>
                <a:ea typeface="+mn-ea"/>
              </a:rPr>
              <a:t>2</a:t>
            </a:r>
            <a:r>
              <a:rPr lang="zh-CN" altLang="en-US" sz="2800" b="1" dirty="0">
                <a:solidFill>
                  <a:srgbClr val="0000FF"/>
                </a:solidFill>
                <a:latin typeface="+mn-ea"/>
                <a:ea typeface="+mn-ea"/>
              </a:rPr>
              <a:t>自然段。</a:t>
            </a:r>
            <a:endParaRPr lang="en-US" altLang="zh-CN" sz="2800" b="1" dirty="0">
              <a:solidFill>
                <a:srgbClr val="0000FF"/>
              </a:solidFill>
              <a:latin typeface="+mn-ea"/>
              <a:ea typeface="+mn-ea"/>
            </a:endParaRPr>
          </a:p>
          <a:p>
            <a:pPr marL="514350" indent="-514350" eaLnBrk="1" hangingPunct="1">
              <a:lnSpc>
                <a:spcPct val="150000"/>
              </a:lnSpc>
              <a:buFont typeface="+mj-lt"/>
              <a:buAutoNum type="arabicPeriod"/>
              <a:defRPr/>
            </a:pPr>
            <a:r>
              <a:rPr lang="zh-CN" altLang="en-US" sz="2800" b="1">
                <a:solidFill>
                  <a:srgbClr val="0000FF"/>
                </a:solidFill>
                <a:latin typeface="+mn-ea"/>
                <a:ea typeface="+mn-ea"/>
              </a:rPr>
              <a:t>完成本课相关练习。</a:t>
            </a:r>
            <a:endParaRPr lang="zh-CN" altLang="en-US" sz="2800" b="1" dirty="0">
              <a:solidFill>
                <a:srgbClr val="0000FF"/>
              </a:solidFill>
              <a:latin typeface="+mn-ea"/>
              <a:ea typeface="+mn-ea"/>
            </a:endParaRPr>
          </a:p>
        </p:txBody>
      </p:sp>
      <p:pic>
        <p:nvPicPr>
          <p:cNvPr id="45063"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931863" y="989013"/>
            <a:ext cx="6983412" cy="604837"/>
          </a:xfrm>
          <a:prstGeom prst="rect">
            <a:avLst/>
          </a:prstGeom>
        </p:spPr>
        <p:txBody>
          <a:bodyPr>
            <a:spAutoFit/>
          </a:bodyPr>
          <a:lstStyle/>
          <a:p>
            <a:pPr marL="514350" indent="-514350">
              <a:lnSpc>
                <a:spcPct val="120000"/>
              </a:lnSpc>
              <a:buFont typeface="+mj-lt"/>
              <a:buAutoNum type="arabicPeriod"/>
              <a:defRPr/>
            </a:pPr>
            <a:r>
              <a:rPr lang="zh-CN" altLang="en-US" sz="3200" b="1" dirty="0">
                <a:latin typeface="+mn-ea"/>
                <a:ea typeface="+mn-ea"/>
              </a:rPr>
              <a:t>“匆匆”是什么意思呢？</a:t>
            </a:r>
          </a:p>
        </p:txBody>
      </p:sp>
      <p:sp>
        <p:nvSpPr>
          <p:cNvPr id="26" name="矩形 25"/>
          <p:cNvSpPr/>
          <p:nvPr/>
        </p:nvSpPr>
        <p:spPr>
          <a:xfrm>
            <a:off x="1835150" y="1655763"/>
            <a:ext cx="6983413" cy="604837"/>
          </a:xfrm>
          <a:prstGeom prst="rect">
            <a:avLst/>
          </a:prstGeom>
        </p:spPr>
        <p:txBody>
          <a:bodyPr>
            <a:spAutoFit/>
          </a:bodyPr>
          <a:lstStyle/>
          <a:p>
            <a:pPr>
              <a:lnSpc>
                <a:spcPct val="120000"/>
              </a:lnSpc>
              <a:defRPr/>
            </a:pPr>
            <a:r>
              <a:rPr lang="zh-CN" altLang="en-US" sz="3200" b="1" dirty="0">
                <a:solidFill>
                  <a:srgbClr val="0000FF"/>
                </a:solidFill>
                <a:latin typeface="+mn-ea"/>
              </a:rPr>
              <a:t>急急忙忙的样子。</a:t>
            </a:r>
            <a:endParaRPr lang="zh-CN" altLang="en-US" sz="3200" b="1" dirty="0">
              <a:solidFill>
                <a:srgbClr val="0000FF"/>
              </a:solidFill>
              <a:latin typeface="+mn-ea"/>
              <a:ea typeface="+mn-ea"/>
            </a:endParaRPr>
          </a:p>
        </p:txBody>
      </p:sp>
      <p:sp>
        <p:nvSpPr>
          <p:cNvPr id="27" name="矩形 26"/>
          <p:cNvSpPr/>
          <p:nvPr/>
        </p:nvSpPr>
        <p:spPr>
          <a:xfrm>
            <a:off x="931863" y="2579688"/>
            <a:ext cx="8247062" cy="604837"/>
          </a:xfrm>
          <a:prstGeom prst="rect">
            <a:avLst/>
          </a:prstGeom>
        </p:spPr>
        <p:txBody>
          <a:bodyPr>
            <a:spAutoFit/>
          </a:bodyPr>
          <a:lstStyle/>
          <a:p>
            <a:pPr marL="514350" indent="-514350">
              <a:lnSpc>
                <a:spcPct val="120000"/>
              </a:lnSpc>
              <a:buFont typeface="+mj-lt"/>
              <a:buAutoNum type="arabicPeriod" startAt="2"/>
              <a:defRPr/>
            </a:pPr>
            <a:r>
              <a:rPr lang="zh-CN" altLang="en-US" sz="3200" b="1" dirty="0">
                <a:latin typeface="+mn-ea"/>
                <a:ea typeface="+mn-ea"/>
              </a:rPr>
              <a:t>你们在生活中，有过追赶时间的体验吗？</a:t>
            </a:r>
          </a:p>
        </p:txBody>
      </p:sp>
      <p:pic>
        <p:nvPicPr>
          <p:cNvPr id="14342"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图片 1"/>
          <p:cNvPicPr>
            <a:picLocks noChangeAspect="1" noChangeArrowheads="1"/>
          </p:cNvPicPr>
          <p:nvPr/>
        </p:nvPicPr>
        <p:blipFill rotWithShape="1">
          <a:blip r:embed="rId3">
            <a:extLst>
              <a:ext uri="{28A0092B-C50C-407E-A947-70E740481C1C}">
                <a14:useLocalDpi xmlns:a14="http://schemas.microsoft.com/office/drawing/2010/main" val="0"/>
              </a:ext>
            </a:extLst>
          </a:blip>
          <a:srcRect t="23240"/>
          <a:stretch/>
        </p:blipFill>
        <p:spPr bwMode="auto">
          <a:xfrm>
            <a:off x="1475656" y="771550"/>
            <a:ext cx="5759450" cy="380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29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77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3563938" y="1592263"/>
            <a:ext cx="571500" cy="573087"/>
          </a:xfrm>
          <a:prstGeom prst="ellipse">
            <a:avLst/>
          </a:prstGeom>
          <a:solidFill>
            <a:srgbClr val="E72D8B"/>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16387" name="标题 1"/>
          <p:cNvSpPr txBox="1">
            <a:spLocks noChangeArrowheads="1"/>
          </p:cNvSpPr>
          <p:nvPr/>
        </p:nvSpPr>
        <p:spPr bwMode="auto">
          <a:xfrm>
            <a:off x="3130550" y="1422400"/>
            <a:ext cx="28813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dirty="0">
                <a:solidFill>
                  <a:srgbClr val="000000"/>
                </a:solidFill>
                <a:latin typeface="楷体" panose="02010609060101010101" pitchFamily="49" charset="-122"/>
                <a:ea typeface="楷体" panose="02010609060101010101" pitchFamily="49" charset="-122"/>
              </a:rPr>
              <a:t>8 </a:t>
            </a:r>
            <a:r>
              <a:rPr lang="zh-CN" altLang="en-US" sz="4400" b="1" dirty="0">
                <a:solidFill>
                  <a:srgbClr val="000000"/>
                </a:solidFill>
                <a:latin typeface="楷体" panose="02010609060101010101" pitchFamily="49" charset="-122"/>
                <a:ea typeface="楷体" panose="02010609060101010101" pitchFamily="49" charset="-122"/>
              </a:rPr>
              <a:t>匆匆</a:t>
            </a:r>
            <a:endParaRPr lang="en-US" altLang="zh-CN" sz="4400" b="1" dirty="0">
              <a:solidFill>
                <a:srgbClr val="000000"/>
              </a:solidFill>
              <a:latin typeface="楷体" panose="02010609060101010101" pitchFamily="49" charset="-122"/>
              <a:ea typeface="楷体" panose="02010609060101010101" pitchFamily="49" charset="-122"/>
            </a:endParaRPr>
          </a:p>
          <a:p>
            <a:pPr algn="ctr" eaLnBrk="1" hangingPunct="1">
              <a:buFont typeface="Arial" panose="020B0604020202020204" pitchFamily="34" charset="0"/>
              <a:buNone/>
            </a:pPr>
            <a:r>
              <a:rPr lang="zh-CN" altLang="en-US" sz="2400" b="1" dirty="0">
                <a:solidFill>
                  <a:srgbClr val="000000"/>
                </a:solidFill>
                <a:latin typeface="楷体" panose="02010609060101010101" pitchFamily="49" charset="-122"/>
                <a:ea typeface="楷体" panose="02010609060101010101" pitchFamily="49" charset="-122"/>
              </a:rPr>
              <a:t>   </a:t>
            </a:r>
            <a:endParaRPr lang="en-US" altLang="zh-CN" sz="2400" b="1" dirty="0">
              <a:solidFill>
                <a:srgbClr val="000000"/>
              </a:solidFill>
              <a:latin typeface="楷体" panose="02010609060101010101" pitchFamily="49" charset="-122"/>
              <a:ea typeface="楷体" panose="02010609060101010101" pitchFamily="49" charset="-122"/>
            </a:endParaRPr>
          </a:p>
          <a:p>
            <a:pPr algn="ctr" eaLnBrk="1" hangingPunct="1">
              <a:buFont typeface="Arial" panose="020B0604020202020204" pitchFamily="34" charset="0"/>
              <a:buNone/>
            </a:pPr>
            <a:r>
              <a:rPr lang="en-US" altLang="zh-CN" sz="2400" b="1" dirty="0">
                <a:solidFill>
                  <a:srgbClr val="000000"/>
                </a:solidFill>
                <a:latin typeface="楷体" panose="02010609060101010101" pitchFamily="49" charset="-122"/>
                <a:ea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rPr>
              <a:t>（第一课时）</a:t>
            </a:r>
            <a:endParaRPr lang="en-US" altLang="zh-CN" sz="2400" b="1" dirty="0">
              <a:solidFill>
                <a:srgbClr val="000000"/>
              </a:solidFill>
              <a:latin typeface="楷体" panose="02010609060101010101" pitchFamily="49" charset="-122"/>
              <a:ea typeface="楷体" panose="02010609060101010101" pitchFamily="49" charset="-122"/>
            </a:endParaRPr>
          </a:p>
        </p:txBody>
      </p:sp>
      <p:pic>
        <p:nvPicPr>
          <p:cNvPr id="16388" name="图片 2"/>
          <p:cNvPicPr>
            <a:picLocks noChangeAspect="1" noChangeArrowheads="1"/>
          </p:cNvPicPr>
          <p:nvPr/>
        </p:nvPicPr>
        <p:blipFill>
          <a:blip r:embed="rId4">
            <a:extLst>
              <a:ext uri="{28A0092B-C50C-407E-A947-70E740481C1C}">
                <a14:useLocalDpi xmlns:a14="http://schemas.microsoft.com/office/drawing/2010/main" val="0"/>
              </a:ext>
            </a:extLst>
          </a:blip>
          <a:srcRect l="35789"/>
          <a:stretch>
            <a:fillRect/>
          </a:stretch>
        </p:blipFill>
        <p:spPr bwMode="auto">
          <a:xfrm>
            <a:off x="395288" y="195263"/>
            <a:ext cx="23066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文本框 11"/>
          <p:cNvSpPr txBox="1">
            <a:spLocks noChangeArrowheads="1"/>
          </p:cNvSpPr>
          <p:nvPr/>
        </p:nvSpPr>
        <p:spPr bwMode="auto">
          <a:xfrm>
            <a:off x="2125663" y="915988"/>
            <a:ext cx="6805612" cy="3559175"/>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dirty="0">
                <a:latin typeface="楷体" panose="02010609060101010101" pitchFamily="49" charset="-122"/>
                <a:ea typeface="楷体" panose="02010609060101010101" pitchFamily="49" charset="-122"/>
              </a:rPr>
              <a:t>    朱自清（</a:t>
            </a:r>
            <a:r>
              <a:rPr lang="en-US" altLang="zh-CN" sz="3200" b="1" dirty="0">
                <a:latin typeface="楷体" panose="02010609060101010101" pitchFamily="49" charset="-122"/>
                <a:ea typeface="楷体" panose="02010609060101010101" pitchFamily="49" charset="-122"/>
              </a:rPr>
              <a:t>1898—1948</a:t>
            </a:r>
            <a:r>
              <a:rPr lang="zh-CN" altLang="en-US" sz="3200" b="1" dirty="0">
                <a:latin typeface="楷体" panose="02010609060101010101" pitchFamily="49" charset="-122"/>
                <a:ea typeface="楷体" panose="02010609060101010101" pitchFamily="49" charset="-122"/>
              </a:rPr>
              <a:t>），字佩弦，江苏人，著名散文家、诗人、学者。</a:t>
            </a:r>
            <a:endParaRPr lang="en-US" altLang="zh-CN" sz="3200" b="1" dirty="0">
              <a:latin typeface="楷体" panose="02010609060101010101" pitchFamily="49" charset="-122"/>
              <a:ea typeface="楷体" panose="02010609060101010101" pitchFamily="49" charset="-122"/>
            </a:endParaRPr>
          </a:p>
          <a:p>
            <a:pPr eaLnBrk="1" hangingPunct="1">
              <a:lnSpc>
                <a:spcPct val="120000"/>
              </a:lnSpc>
            </a:pPr>
            <a:r>
              <a:rPr lang="zh-CN" altLang="en-US" sz="3200" b="1" dirty="0">
                <a:latin typeface="楷体" panose="02010609060101010101" pitchFamily="49" charset="-122"/>
                <a:ea typeface="楷体" panose="02010609060101010101" pitchFamily="49" charset="-122"/>
              </a:rPr>
              <a:t>    主要作品有诗文集</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踪迹</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，散文集</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背影</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欧游杂记</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你我</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等，文艺论著</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诗言志辨</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等。他的散文以语言洗练、文笔秀丽著称。</a:t>
            </a:r>
            <a:endParaRPr lang="en-US" altLang="zh-CN" sz="3200" b="1" dirty="0">
              <a:latin typeface="楷体" panose="02010609060101010101" pitchFamily="49" charset="-122"/>
              <a:ea typeface="楷体" panose="02010609060101010101" pitchFamily="49" charset="-122"/>
            </a:endParaRPr>
          </a:p>
        </p:txBody>
      </p:sp>
      <p:sp>
        <p:nvSpPr>
          <p:cNvPr id="18436" name="文本框 11"/>
          <p:cNvSpPr txBox="1">
            <a:spLocks noChangeArrowheads="1"/>
          </p:cNvSpPr>
          <p:nvPr/>
        </p:nvSpPr>
        <p:spPr bwMode="auto">
          <a:xfrm>
            <a:off x="468313" y="123825"/>
            <a:ext cx="21637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黑体" panose="02010609060101010101" pitchFamily="49" charset="-122"/>
                <a:ea typeface="黑体" panose="02010609060101010101" pitchFamily="49" charset="-122"/>
              </a:rPr>
              <a:t>作者简介</a:t>
            </a:r>
            <a:endParaRPr lang="en-US" altLang="zh-CN" sz="3200" b="1">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stretch>
            <a:fillRect/>
          </a:stretch>
        </p:blipFill>
        <p:spPr>
          <a:xfrm>
            <a:off x="358775" y="1275605"/>
            <a:ext cx="1568927" cy="2157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8"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文本框 1"/>
          <p:cNvSpPr txBox="1">
            <a:spLocks noChangeArrowheads="1"/>
          </p:cNvSpPr>
          <p:nvPr/>
        </p:nvSpPr>
        <p:spPr bwMode="auto">
          <a:xfrm>
            <a:off x="1862138" y="17795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9460" name="文本框 2"/>
          <p:cNvSpPr txBox="1">
            <a:spLocks noChangeArrowheads="1"/>
          </p:cNvSpPr>
          <p:nvPr/>
        </p:nvSpPr>
        <p:spPr bwMode="auto">
          <a:xfrm>
            <a:off x="827088" y="1217613"/>
            <a:ext cx="8012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solidFill>
                  <a:srgbClr val="0000FF"/>
                </a:solidFill>
                <a:latin typeface="楷体" panose="02010609060101010101" pitchFamily="49" charset="-122"/>
                <a:ea typeface="楷体" panose="02010609060101010101" pitchFamily="49" charset="-122"/>
              </a:rPr>
              <a:t>请听课文视频朗读，让我们初步感知课文。</a:t>
            </a:r>
          </a:p>
        </p:txBody>
      </p:sp>
      <p:pic>
        <p:nvPicPr>
          <p:cNvPr id="19461"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文本框 11"/>
          <p:cNvSpPr txBox="1">
            <a:spLocks noChangeArrowheads="1"/>
          </p:cNvSpPr>
          <p:nvPr/>
        </p:nvSpPr>
        <p:spPr bwMode="auto">
          <a:xfrm>
            <a:off x="495300" y="125413"/>
            <a:ext cx="26955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生字我会认</a:t>
            </a:r>
            <a:endParaRPr lang="en-US" altLang="zh-CN" sz="3200" b="1">
              <a:latin typeface="宋体" panose="02010600030101010101" pitchFamily="2" charset="-122"/>
            </a:endParaRPr>
          </a:p>
        </p:txBody>
      </p:sp>
      <p:sp>
        <p:nvSpPr>
          <p:cNvPr id="2" name="矩形 1"/>
          <p:cNvSpPr>
            <a:spLocks noChangeArrowheads="1"/>
          </p:cNvSpPr>
          <p:nvPr/>
        </p:nvSpPr>
        <p:spPr bwMode="auto">
          <a:xfrm>
            <a:off x="1165225" y="1970088"/>
            <a:ext cx="6751638" cy="668337"/>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600" b="1">
                <a:latin typeface="楷体" panose="02010609060101010101" pitchFamily="49" charset="-122"/>
                <a:ea typeface="楷体" panose="02010609060101010101" pitchFamily="49" charset="-122"/>
              </a:rPr>
              <a:t>藏   挪   徘   徊   蒸   裸</a:t>
            </a:r>
          </a:p>
        </p:txBody>
      </p:sp>
      <p:sp>
        <p:nvSpPr>
          <p:cNvPr id="5" name="矩形 4"/>
          <p:cNvSpPr>
            <a:spLocks noChangeArrowheads="1"/>
          </p:cNvSpPr>
          <p:nvPr/>
        </p:nvSpPr>
        <p:spPr bwMode="auto">
          <a:xfrm>
            <a:off x="979488" y="1265238"/>
            <a:ext cx="1011237" cy="585787"/>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0000FF"/>
                </a:solidFill>
                <a:latin typeface="宋体" panose="02010600030101010101" pitchFamily="2" charset="-122"/>
              </a:rPr>
              <a:t>c</a:t>
            </a:r>
            <a:r>
              <a:rPr lang="zh-CN" altLang="en-US" sz="3200" b="1" dirty="0">
                <a:solidFill>
                  <a:srgbClr val="0000FF"/>
                </a:solidFill>
                <a:latin typeface="宋体" panose="02010600030101010101" pitchFamily="2" charset="-122"/>
              </a:rPr>
              <a:t>á</a:t>
            </a:r>
            <a:r>
              <a:rPr lang="en-US" altLang="zh-CN" sz="3200" b="1" dirty="0">
                <a:solidFill>
                  <a:srgbClr val="0000FF"/>
                </a:solidFill>
                <a:latin typeface="宋体" panose="02010600030101010101" pitchFamily="2" charset="-122"/>
              </a:rPr>
              <a:t>n</a:t>
            </a:r>
            <a:r>
              <a:rPr lang="zh-CN" altLang="en-US" sz="3200" b="1" dirty="0">
                <a:solidFill>
                  <a:srgbClr val="0000FF"/>
                </a:solidFill>
                <a:latin typeface="宋体" panose="02010600030101010101" pitchFamily="2" charset="-122"/>
              </a:rPr>
              <a:t>ɡ</a:t>
            </a:r>
            <a:endParaRPr lang="zh-CN" altLang="en-US" dirty="0">
              <a:solidFill>
                <a:srgbClr val="0000FF"/>
              </a:solidFill>
            </a:endParaRPr>
          </a:p>
        </p:txBody>
      </p:sp>
      <p:sp>
        <p:nvSpPr>
          <p:cNvPr id="8" name="矩形 7"/>
          <p:cNvSpPr>
            <a:spLocks noChangeArrowheads="1"/>
          </p:cNvSpPr>
          <p:nvPr/>
        </p:nvSpPr>
        <p:spPr bwMode="auto">
          <a:xfrm>
            <a:off x="2290763" y="1270000"/>
            <a:ext cx="804862" cy="585788"/>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宋体" panose="02010600030101010101" pitchFamily="2" charset="-122"/>
              </a:rPr>
              <a:t>nu</a:t>
            </a:r>
            <a:r>
              <a:rPr lang="zh-CN" altLang="en-US" sz="3200" b="1">
                <a:latin typeface="宋体" panose="02010600030101010101" pitchFamily="2" charset="-122"/>
              </a:rPr>
              <a:t>ó</a:t>
            </a:r>
            <a:endParaRPr lang="zh-CN" altLang="en-US"/>
          </a:p>
        </p:txBody>
      </p:sp>
      <p:sp>
        <p:nvSpPr>
          <p:cNvPr id="9" name="矩形 8"/>
          <p:cNvSpPr>
            <a:spLocks noChangeArrowheads="1"/>
          </p:cNvSpPr>
          <p:nvPr/>
        </p:nvSpPr>
        <p:spPr bwMode="auto">
          <a:xfrm>
            <a:off x="3449638" y="1246188"/>
            <a:ext cx="804862" cy="585787"/>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宋体" panose="02010600030101010101" pitchFamily="2" charset="-122"/>
              </a:rPr>
              <a:t>p</a:t>
            </a:r>
            <a:r>
              <a:rPr lang="zh-CN" altLang="en-US" sz="3200" b="1">
                <a:latin typeface="宋体" panose="02010600030101010101" pitchFamily="2" charset="-122"/>
              </a:rPr>
              <a:t>á</a:t>
            </a:r>
            <a:r>
              <a:rPr lang="en-US" altLang="zh-CN" sz="3200" b="1">
                <a:latin typeface="宋体" panose="02010600030101010101" pitchFamily="2" charset="-122"/>
              </a:rPr>
              <a:t>i</a:t>
            </a:r>
            <a:endParaRPr lang="zh-CN" altLang="en-US"/>
          </a:p>
        </p:txBody>
      </p:sp>
      <p:sp>
        <p:nvSpPr>
          <p:cNvPr id="10" name="矩形 9"/>
          <p:cNvSpPr>
            <a:spLocks noChangeArrowheads="1"/>
          </p:cNvSpPr>
          <p:nvPr/>
        </p:nvSpPr>
        <p:spPr bwMode="auto">
          <a:xfrm>
            <a:off x="4513263" y="1282700"/>
            <a:ext cx="1012825" cy="585788"/>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宋体" panose="02010600030101010101" pitchFamily="2" charset="-122"/>
              </a:rPr>
              <a:t>hu</a:t>
            </a:r>
            <a:r>
              <a:rPr lang="zh-CN" altLang="en-US" sz="3200" b="1">
                <a:latin typeface="宋体" panose="02010600030101010101" pitchFamily="2" charset="-122"/>
              </a:rPr>
              <a:t>á</a:t>
            </a:r>
            <a:r>
              <a:rPr lang="en-US" altLang="zh-CN" sz="3200" b="1">
                <a:latin typeface="宋体" panose="02010600030101010101" pitchFamily="2" charset="-122"/>
              </a:rPr>
              <a:t>i</a:t>
            </a:r>
            <a:endParaRPr lang="zh-CN" altLang="en-US"/>
          </a:p>
        </p:txBody>
      </p:sp>
      <p:sp>
        <p:nvSpPr>
          <p:cNvPr id="11" name="矩形 10"/>
          <p:cNvSpPr>
            <a:spLocks noChangeArrowheads="1"/>
          </p:cNvSpPr>
          <p:nvPr/>
        </p:nvSpPr>
        <p:spPr bwMode="auto">
          <a:xfrm>
            <a:off x="5510213" y="1292225"/>
            <a:ext cx="1219200" cy="585788"/>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宋体" panose="02010600030101010101" pitchFamily="2" charset="-122"/>
              </a:rPr>
              <a:t>zh</a:t>
            </a:r>
            <a:r>
              <a:rPr lang="zh-CN" altLang="en-US" sz="3200" b="1">
                <a:latin typeface="宋体" panose="02010600030101010101" pitchFamily="2" charset="-122"/>
              </a:rPr>
              <a:t>ē</a:t>
            </a:r>
            <a:r>
              <a:rPr lang="en-US" altLang="zh-CN" sz="3200" b="1">
                <a:latin typeface="宋体" panose="02010600030101010101" pitchFamily="2" charset="-122"/>
              </a:rPr>
              <a:t>n</a:t>
            </a:r>
            <a:r>
              <a:rPr lang="zh-CN" altLang="en-US" sz="3200" b="1">
                <a:latin typeface="宋体" panose="02010600030101010101" pitchFamily="2" charset="-122"/>
              </a:rPr>
              <a:t>ɡ</a:t>
            </a:r>
            <a:endParaRPr lang="zh-CN" altLang="en-US"/>
          </a:p>
        </p:txBody>
      </p:sp>
      <p:sp>
        <p:nvSpPr>
          <p:cNvPr id="12" name="矩形 11"/>
          <p:cNvSpPr>
            <a:spLocks noChangeArrowheads="1"/>
          </p:cNvSpPr>
          <p:nvPr/>
        </p:nvSpPr>
        <p:spPr bwMode="auto">
          <a:xfrm>
            <a:off x="5616575" y="2706688"/>
            <a:ext cx="1112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a:solidFill>
                  <a:srgbClr val="0000FF"/>
                </a:solidFill>
                <a:latin typeface="宋体" panose="02010600030101010101" pitchFamily="2" charset="-122"/>
              </a:rPr>
              <a:t>后鼻音</a:t>
            </a:r>
            <a:endParaRPr lang="zh-CN" altLang="en-US" sz="2400">
              <a:solidFill>
                <a:srgbClr val="0000FF"/>
              </a:solidFill>
            </a:endParaRPr>
          </a:p>
        </p:txBody>
      </p:sp>
      <p:sp>
        <p:nvSpPr>
          <p:cNvPr id="6" name="椭圆 5"/>
          <p:cNvSpPr/>
          <p:nvPr/>
        </p:nvSpPr>
        <p:spPr>
          <a:xfrm>
            <a:off x="5480050" y="1352550"/>
            <a:ext cx="1368425" cy="5111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a:spLocks noChangeArrowheads="1"/>
          </p:cNvSpPr>
          <p:nvPr/>
        </p:nvSpPr>
        <p:spPr bwMode="auto">
          <a:xfrm>
            <a:off x="979488" y="3430588"/>
            <a:ext cx="1123950" cy="646112"/>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a:solidFill>
                  <a:srgbClr val="000000"/>
                </a:solidFill>
                <a:latin typeface="楷体" panose="02010609060101010101" pitchFamily="49" charset="-122"/>
                <a:ea typeface="楷体" panose="02010609060101010101" pitchFamily="49" charset="-122"/>
              </a:rPr>
              <a:t>藏</a:t>
            </a:r>
            <a:r>
              <a:rPr lang="zh-CN" altLang="en-US" sz="3600" b="1">
                <a:solidFill>
                  <a:srgbClr val="000000"/>
                </a:solidFill>
                <a:latin typeface="宋体" panose="02010600030101010101" pitchFamily="2" charset="-122"/>
              </a:rPr>
              <a:t>：</a:t>
            </a:r>
            <a:endParaRPr lang="zh-CN" altLang="en-US">
              <a:solidFill>
                <a:srgbClr val="FF0000"/>
              </a:solidFill>
            </a:endParaRPr>
          </a:p>
        </p:txBody>
      </p:sp>
      <p:sp>
        <p:nvSpPr>
          <p:cNvPr id="14" name="矩形 13"/>
          <p:cNvSpPr>
            <a:spLocks noChangeArrowheads="1"/>
          </p:cNvSpPr>
          <p:nvPr/>
        </p:nvSpPr>
        <p:spPr bwMode="auto">
          <a:xfrm>
            <a:off x="6848475" y="1301750"/>
            <a:ext cx="804863" cy="585788"/>
          </a:xfrm>
          <a:prstGeom prst="rect">
            <a:avLst/>
          </a:prstGeom>
          <a:solidFill>
            <a:srgbClr val="FFFFFF"/>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宋体" panose="02010600030101010101" pitchFamily="2" charset="-122"/>
              </a:rPr>
              <a:t>luǒ</a:t>
            </a:r>
            <a:endParaRPr lang="zh-CN" altLang="en-US"/>
          </a:p>
        </p:txBody>
      </p:sp>
      <p:pic>
        <p:nvPicPr>
          <p:cNvPr id="4" name="图片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713" y="3430588"/>
            <a:ext cx="6904037" cy="427037"/>
          </a:xfrm>
          <a:prstGeom prst="rect">
            <a:avLst/>
          </a:prstGeom>
          <a:solidFill>
            <a:srgbClr val="FFFFFF"/>
          </a:solidFill>
          <a:ln>
            <a:noFill/>
          </a:ln>
        </p:spPr>
      </p:pic>
      <p:pic>
        <p:nvPicPr>
          <p:cNvPr id="20495"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0" grpId="0" animBg="1"/>
      <p:bldP spid="11" grpId="0" animBg="1"/>
      <p:bldP spid="12" grpId="0"/>
      <p:bldP spid="6"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4763"/>
            <a:ext cx="9144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4"/>
          <p:cNvSpPr txBox="1">
            <a:spLocks noChangeArrowheads="1"/>
          </p:cNvSpPr>
          <p:nvPr/>
        </p:nvSpPr>
        <p:spPr bwMode="auto">
          <a:xfrm>
            <a:off x="611188" y="411163"/>
            <a:ext cx="2236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b="1"/>
              <a:t>词语我会读</a:t>
            </a:r>
          </a:p>
        </p:txBody>
      </p:sp>
      <p:sp>
        <p:nvSpPr>
          <p:cNvPr id="21508" name="文本框 5"/>
          <p:cNvSpPr txBox="1">
            <a:spLocks noChangeArrowheads="1"/>
          </p:cNvSpPr>
          <p:nvPr/>
        </p:nvSpPr>
        <p:spPr bwMode="auto">
          <a:xfrm>
            <a:off x="971550" y="1320800"/>
            <a:ext cx="76104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3200" b="1">
                <a:solidFill>
                  <a:srgbClr val="0000FF"/>
                </a:solidFill>
                <a:latin typeface="楷体" panose="02010609060101010101" pitchFamily="49" charset="-122"/>
                <a:ea typeface="楷体" panose="02010609060101010101" pitchFamily="49" charset="-122"/>
              </a:rPr>
              <a:t>确乎  空虚  不禁  挪移  觉察  叹息  </a:t>
            </a:r>
            <a:endParaRPr lang="en-US" altLang="zh-CN" sz="3200" b="1">
              <a:solidFill>
                <a:srgbClr val="0000FF"/>
              </a:solidFill>
              <a:latin typeface="楷体" panose="02010609060101010101" pitchFamily="49" charset="-122"/>
              <a:ea typeface="楷体" panose="02010609060101010101" pitchFamily="49" charset="-122"/>
            </a:endParaRPr>
          </a:p>
          <a:p>
            <a:pPr>
              <a:lnSpc>
                <a:spcPct val="150000"/>
              </a:lnSpc>
            </a:pPr>
            <a:r>
              <a:rPr lang="zh-CN" altLang="en-US" sz="3200" b="1">
                <a:solidFill>
                  <a:srgbClr val="0000FF"/>
                </a:solidFill>
                <a:latin typeface="楷体" panose="02010609060101010101" pitchFamily="49" charset="-122"/>
                <a:ea typeface="楷体" panose="02010609060101010101" pitchFamily="49" charset="-122"/>
              </a:rPr>
              <a:t>徘徊</a:t>
            </a:r>
            <a:r>
              <a:rPr lang="en-US" altLang="zh-CN" sz="3200" b="1">
                <a:solidFill>
                  <a:srgbClr val="0000FF"/>
                </a:solidFill>
                <a:latin typeface="楷体" panose="02010609060101010101" pitchFamily="49" charset="-122"/>
                <a:ea typeface="楷体" panose="02010609060101010101" pitchFamily="49" charset="-122"/>
              </a:rPr>
              <a:t>  </a:t>
            </a:r>
            <a:r>
              <a:rPr lang="zh-CN" altLang="en-US" sz="3200" b="1">
                <a:solidFill>
                  <a:srgbClr val="0000FF"/>
                </a:solidFill>
                <a:latin typeface="楷体" panose="02010609060101010101" pitchFamily="49" charset="-122"/>
                <a:ea typeface="楷体" panose="02010609060101010101" pitchFamily="49" charset="-122"/>
              </a:rPr>
              <a:t>微风  何曾  游丝  赤裸裸</a:t>
            </a:r>
            <a:endParaRPr lang="en-US" altLang="zh-CN" sz="3200" b="1">
              <a:solidFill>
                <a:srgbClr val="0000FF"/>
              </a:solidFill>
              <a:latin typeface="楷体" panose="02010609060101010101" pitchFamily="49" charset="-122"/>
              <a:ea typeface="楷体" panose="02010609060101010101" pitchFamily="49" charset="-122"/>
            </a:endParaRPr>
          </a:p>
        </p:txBody>
      </p:sp>
      <p:pic>
        <p:nvPicPr>
          <p:cNvPr id="21509"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1870" y="-19050"/>
            <a:ext cx="82568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文本框 11"/>
          <p:cNvSpPr txBox="1">
            <a:spLocks noChangeArrowheads="1"/>
          </p:cNvSpPr>
          <p:nvPr/>
        </p:nvSpPr>
        <p:spPr bwMode="auto">
          <a:xfrm>
            <a:off x="527050" y="490538"/>
            <a:ext cx="8208963" cy="1058862"/>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800" b="1" dirty="0">
                <a:latin typeface="宋体" panose="02010600030101010101" pitchFamily="2" charset="-122"/>
              </a:rPr>
              <a:t>    请选择自己喜欢的方式读课文，注意读准字音，读通句子。把感觉难读或自己喜欢的句子多读几遍。</a:t>
            </a:r>
            <a:endParaRPr lang="en-US" altLang="zh-CN" sz="2800" b="1" dirty="0">
              <a:latin typeface="黑体" panose="02010609060101010101" pitchFamily="49" charset="-122"/>
              <a:ea typeface="黑体" panose="02010609060101010101" pitchFamily="49" charset="-122"/>
            </a:endParaRPr>
          </a:p>
        </p:txBody>
      </p:sp>
      <p:sp>
        <p:nvSpPr>
          <p:cNvPr id="22532" name="文本框 11"/>
          <p:cNvSpPr txBox="1">
            <a:spLocks noChangeArrowheads="1"/>
          </p:cNvSpPr>
          <p:nvPr/>
        </p:nvSpPr>
        <p:spPr bwMode="auto">
          <a:xfrm>
            <a:off x="684213" y="1635125"/>
            <a:ext cx="7775575" cy="1196975"/>
          </a:xfrm>
          <a:prstGeom prst="rect">
            <a:avLst/>
          </a:prstGeom>
          <a:solidFill>
            <a:srgbClr val="FFFFFF"/>
          </a:solidFill>
          <a:ln>
            <a:noFill/>
          </a:ln>
        </p:spPr>
        <p:txBody>
          <a:bodyPr>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Wingdings" panose="05000000000000000000" pitchFamily="2" charset="2"/>
              <a:buChar char="Ø"/>
            </a:pPr>
            <a:r>
              <a:rPr lang="zh-CN" altLang="en-US" sz="3200" b="1">
                <a:latin typeface="楷体" panose="02010609060101010101" pitchFamily="49" charset="-122"/>
                <a:ea typeface="楷体" panose="02010609060101010101" pitchFamily="49" charset="-122"/>
              </a:rPr>
              <a:t>作者在这篇文章中向我们提出了一个什么问题？</a:t>
            </a:r>
            <a:endParaRPr lang="en-US" altLang="zh-CN" sz="3200" b="1">
              <a:latin typeface="楷体" panose="02010609060101010101" pitchFamily="49" charset="-122"/>
              <a:ea typeface="楷体" panose="02010609060101010101" pitchFamily="49" charset="-122"/>
            </a:endParaRPr>
          </a:p>
        </p:txBody>
      </p:sp>
      <p:sp>
        <p:nvSpPr>
          <p:cNvPr id="7" name="文本框 11"/>
          <p:cNvSpPr txBox="1">
            <a:spLocks noChangeArrowheads="1"/>
          </p:cNvSpPr>
          <p:nvPr/>
        </p:nvSpPr>
        <p:spPr bwMode="auto">
          <a:xfrm>
            <a:off x="3059113" y="2260600"/>
            <a:ext cx="5940425" cy="541338"/>
          </a:xfrm>
          <a:prstGeom prst="rect">
            <a:avLst/>
          </a:prstGeom>
          <a:solidFill>
            <a:srgbClr val="FFFFF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800" b="1">
                <a:solidFill>
                  <a:srgbClr val="0000FF"/>
                </a:solidFill>
                <a:latin typeface="宋体" panose="02010600030101010101" pitchFamily="2" charset="-122"/>
              </a:rPr>
              <a:t>我们的日子为什么一去不复返呢？</a:t>
            </a:r>
            <a:endParaRPr lang="en-US" altLang="zh-CN" sz="2800" b="1">
              <a:solidFill>
                <a:srgbClr val="0000FF"/>
              </a:solidFill>
              <a:latin typeface="宋体" panose="02010600030101010101" pitchFamily="2" charset="-122"/>
            </a:endParaRPr>
          </a:p>
        </p:txBody>
      </p:sp>
      <p:sp>
        <p:nvSpPr>
          <p:cNvPr id="22534" name="矩形 7"/>
          <p:cNvSpPr>
            <a:spLocks noChangeArrowheads="1"/>
          </p:cNvSpPr>
          <p:nvPr/>
        </p:nvSpPr>
        <p:spPr bwMode="auto">
          <a:xfrm>
            <a:off x="684213" y="3087688"/>
            <a:ext cx="7848600" cy="1195387"/>
          </a:xfrm>
          <a:prstGeom prst="rect">
            <a:avLst/>
          </a:prstGeom>
          <a:solidFill>
            <a:srgbClr val="FFFFFF"/>
          </a:solidFill>
          <a:ln>
            <a:noFill/>
          </a:ln>
        </p:spPr>
        <p:txBody>
          <a:bodyPr>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Wingdings" panose="05000000000000000000" pitchFamily="2" charset="2"/>
              <a:buChar char="Ø"/>
            </a:pPr>
            <a:r>
              <a:rPr lang="zh-CN" altLang="en-US" sz="3200" b="1">
                <a:latin typeface="楷体" panose="02010609060101010101" pitchFamily="49" charset="-122"/>
                <a:ea typeface="楷体" panose="02010609060101010101" pitchFamily="49" charset="-122"/>
              </a:rPr>
              <a:t>这个问题在文中出现了几次？都在什么位置？用</a:t>
            </a:r>
            <a:r>
              <a:rPr lang="zh-CN" altLang="en-US" sz="3200" b="1">
                <a:solidFill>
                  <a:srgbClr val="FF00FF"/>
                </a:solidFill>
                <a:latin typeface="楷体" panose="02010609060101010101" pitchFamily="49" charset="-122"/>
                <a:ea typeface="楷体" panose="02010609060101010101" pitchFamily="49" charset="-122"/>
              </a:rPr>
              <a:t>横线</a:t>
            </a:r>
            <a:r>
              <a:rPr lang="zh-CN" altLang="en-US" sz="3200" b="1">
                <a:latin typeface="楷体" panose="02010609060101010101" pitchFamily="49" charset="-122"/>
                <a:ea typeface="楷体" panose="02010609060101010101" pitchFamily="49" charset="-122"/>
              </a:rPr>
              <a:t>在文中画出来。</a:t>
            </a:r>
          </a:p>
        </p:txBody>
      </p:sp>
      <p:pic>
        <p:nvPicPr>
          <p:cNvPr id="2" name="倒计时.m4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04250" y="3684588"/>
            <a:ext cx="2555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6443663" y="3675063"/>
            <a:ext cx="914400"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a:solidFill>
                  <a:srgbClr val="FF0000"/>
                </a:solidFill>
              </a:rPr>
              <a:t>两次</a:t>
            </a:r>
          </a:p>
        </p:txBody>
      </p:sp>
      <p:pic>
        <p:nvPicPr>
          <p:cNvPr id="22537" name="图片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40913" y="61913"/>
            <a:ext cx="5838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1114</Words>
  <Application>Microsoft Office PowerPoint</Application>
  <PresentationFormat>全屏显示(16:9)</PresentationFormat>
  <Paragraphs>119</Paragraphs>
  <Slides>32</Slides>
  <Notes>5</Notes>
  <HiddenSlides>0</HiddenSlides>
  <MMClips>1</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32</vt:i4>
      </vt:variant>
    </vt:vector>
  </HeadingPairs>
  <TitlesOfParts>
    <vt:vector size="41" baseType="lpstr">
      <vt:lpstr>黑体</vt:lpstr>
      <vt:lpstr>华文楷体</vt:lpstr>
      <vt:lpstr>楷体</vt:lpstr>
      <vt:lpstr>宋体</vt:lpstr>
      <vt:lpstr>Arial</vt:lpstr>
      <vt:lpstr>Calibri</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状元成才路</dc:title>
  <dc:subject>状元成才路</dc:subject>
  <dc:creator>状元成才路</dc:creator>
  <cp:keywords>状元成才路</cp:keywords>
  <dc:description>声  明_x000d_
_x000d_
 本文件仅用于个人学习、研究或欣赏，以及其他非商业性或非盈利性用途，但同时应遵守著作权法及其他相关法律的规定，不得侵犯本司及相关权利人的合法权利。_x000d_
 除此以外，将本文件任何内容用于其他用途时，应获得授权，如发现未经授权用于商业或盈利用途将追加侵权者的法律责任。_x000d_
_x000d_
武汉天成贵龙文化传播有限公司</dc:description>
  <cp:lastModifiedBy>Administrator</cp:lastModifiedBy>
  <cp:revision>584</cp:revision>
  <dcterms:created xsi:type="dcterms:W3CDTF">2016-10-29T08:56:49Z</dcterms:created>
  <dcterms:modified xsi:type="dcterms:W3CDTF">2024-12-23T10:27:39Z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来源">
    <vt:lpwstr>状元成才路系列</vt:lpwstr>
  </property>
  <property fmtid="{D5CDD505-2E9C-101B-9397-08002B2CF9AE}" pid="3" name="KSOProductBuildVer">
    <vt:lpwstr>2052-11.1.0.10132</vt:lpwstr>
  </property>
</Properties>
</file>