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4" r:id="rId2"/>
  </p:sldMasterIdLst>
  <p:notesMasterIdLst>
    <p:notesMasterId r:id="rId28"/>
  </p:notesMasterIdLst>
  <p:handoutMasterIdLst>
    <p:handoutMasterId r:id="rId29"/>
  </p:handoutMasterIdLst>
  <p:sldIdLst>
    <p:sldId id="783" r:id="rId3"/>
    <p:sldId id="797" r:id="rId4"/>
    <p:sldId id="798" r:id="rId5"/>
    <p:sldId id="799" r:id="rId6"/>
    <p:sldId id="805" r:id="rId7"/>
    <p:sldId id="803" r:id="rId8"/>
    <p:sldId id="661" r:id="rId9"/>
    <p:sldId id="813" r:id="rId10"/>
    <p:sldId id="814" r:id="rId11"/>
    <p:sldId id="815" r:id="rId12"/>
    <p:sldId id="816" r:id="rId13"/>
    <p:sldId id="819" r:id="rId14"/>
    <p:sldId id="820" r:id="rId15"/>
    <p:sldId id="821" r:id="rId16"/>
    <p:sldId id="822" r:id="rId17"/>
    <p:sldId id="824" r:id="rId18"/>
    <p:sldId id="837" r:id="rId19"/>
    <p:sldId id="823" r:id="rId20"/>
    <p:sldId id="825" r:id="rId21"/>
    <p:sldId id="826" r:id="rId22"/>
    <p:sldId id="828" r:id="rId23"/>
    <p:sldId id="810" r:id="rId24"/>
    <p:sldId id="811" r:id="rId25"/>
    <p:sldId id="838" r:id="rId26"/>
    <p:sldId id="839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黑体" panose="02010609060101010101" pitchFamily="49" charset="-122"/>
      <p:regular r:id="rId38"/>
    </p:embeddedFont>
    <p:embeddedFont>
      <p:font typeface="楷体" panose="02010609060101010101" pitchFamily="49" charset="-122"/>
      <p:regular r:id="rId39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A5567"/>
    <a:srgbClr val="0033CC"/>
    <a:srgbClr val="FF00FF"/>
    <a:srgbClr val="0000FF"/>
    <a:srgbClr val="FF0066"/>
    <a:srgbClr val="FF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4"/>
    <p:restoredTop sz="96256"/>
  </p:normalViewPr>
  <p:slideViewPr>
    <p:cSldViewPr snapToGrid="0" showGuides="1">
      <p:cViewPr varScale="1">
        <p:scale>
          <a:sx n="144" d="100"/>
          <a:sy n="144" d="100"/>
        </p:scale>
        <p:origin x="624" y="126"/>
      </p:cViewPr>
      <p:guideLst>
        <p:guide orient="horz" pos="164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4D2C78F-0905-43FE-A244-250F77034CD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224BF5-7CAB-403E-BE8E-F3DE96DF284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EADAE7-14C8-439F-9234-7DEAD04BE2F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2024/9/18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14A3BE-B20B-4158-89E0-8B76C6E4078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F7E9D3-7EDE-442E-AE58-6F64B2FB8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58" y="337220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762" y="-14287"/>
            <a:ext cx="9148763" cy="515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288" y="4114800"/>
            <a:ext cx="2135188" cy="782638"/>
          </a:xfrm>
          <a:prstGeom prst="rect">
            <a:avLst/>
          </a:prstGeom>
          <a:pattFill prst="lgGrid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744788" y="-47625"/>
            <a:ext cx="6350" cy="163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311900" y="-15875"/>
            <a:ext cx="7938" cy="1638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525" y="2560638"/>
            <a:ext cx="779463" cy="2582863"/>
          </a:xfrm>
          <a:prstGeom prst="rect">
            <a:avLst/>
          </a:prstGeom>
          <a:pattFill prst="dashUpDiag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40250" y="2586038"/>
            <a:ext cx="4587875" cy="2581275"/>
          </a:xfrm>
          <a:prstGeom prst="rect">
            <a:avLst/>
          </a:prstGeom>
          <a:pattFill prst="dash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00288" y="1482725"/>
            <a:ext cx="4103688" cy="2528888"/>
          </a:xfrm>
          <a:prstGeom prst="rect">
            <a:avLst/>
          </a:prstGeom>
          <a:pattFill prst="pct30">
            <a:fgClr>
              <a:srgbClr val="EDC2C9"/>
            </a:fgClr>
            <a:bgClr>
              <a:schemeClr val="bg1"/>
            </a:bgClr>
          </a:patt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935913" y="31750"/>
            <a:ext cx="1208088" cy="1443038"/>
          </a:xfrm>
          <a:custGeom>
            <a:avLst/>
            <a:gdLst>
              <a:gd name="connsiteX0" fmla="*/ 27012 w 1208468"/>
              <a:gd name="connsiteY0" fmla="*/ 0 h 1443389"/>
              <a:gd name="connsiteX1" fmla="*/ 1208468 w 1208468"/>
              <a:gd name="connsiteY1" fmla="*/ 0 h 1443389"/>
              <a:gd name="connsiteX2" fmla="*/ 1208468 w 1208468"/>
              <a:gd name="connsiteY2" fmla="*/ 1442571 h 1443389"/>
              <a:gd name="connsiteX3" fmla="*/ 1192260 w 1208468"/>
              <a:gd name="connsiteY3" fmla="*/ 1443389 h 1443389"/>
              <a:gd name="connsiteX4" fmla="*/ 0 w 1208468"/>
              <a:gd name="connsiteY4" fmla="*/ 251129 h 1443389"/>
              <a:gd name="connsiteX5" fmla="*/ 24223 w 1208468"/>
              <a:gd name="connsiteY5" fmla="*/ 10847 h 144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68" h="1443389">
                <a:moveTo>
                  <a:pt x="27012" y="0"/>
                </a:moveTo>
                <a:lnTo>
                  <a:pt x="1208468" y="0"/>
                </a:lnTo>
                <a:lnTo>
                  <a:pt x="1208468" y="1442571"/>
                </a:lnTo>
                <a:lnTo>
                  <a:pt x="1192260" y="1443389"/>
                </a:lnTo>
                <a:cubicBezTo>
                  <a:pt x="533793" y="1443389"/>
                  <a:pt x="0" y="909596"/>
                  <a:pt x="0" y="251129"/>
                </a:cubicBezTo>
                <a:cubicBezTo>
                  <a:pt x="0" y="168821"/>
                  <a:pt x="8341" y="88460"/>
                  <a:pt x="24223" y="1084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等腰三角形 11"/>
          <p:cNvSpPr/>
          <p:nvPr/>
        </p:nvSpPr>
        <p:spPr>
          <a:xfrm rot="20010022">
            <a:off x="862013" y="638175"/>
            <a:ext cx="798513" cy="68738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等腰三角形 12"/>
          <p:cNvSpPr/>
          <p:nvPr/>
        </p:nvSpPr>
        <p:spPr>
          <a:xfrm rot="20010022">
            <a:off x="998538" y="400050"/>
            <a:ext cx="798513" cy="687388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8261350" y="3602038"/>
            <a:ext cx="882650" cy="1295400"/>
          </a:xfrm>
          <a:custGeom>
            <a:avLst/>
            <a:gdLst>
              <a:gd name="connsiteX0" fmla="*/ 648043 w 882208"/>
              <a:gd name="connsiteY0" fmla="*/ 0 h 1296086"/>
              <a:gd name="connsiteX1" fmla="*/ 778646 w 882208"/>
              <a:gd name="connsiteY1" fmla="*/ 13166 h 1296086"/>
              <a:gd name="connsiteX2" fmla="*/ 882208 w 882208"/>
              <a:gd name="connsiteY2" fmla="*/ 45314 h 1296086"/>
              <a:gd name="connsiteX3" fmla="*/ 882208 w 882208"/>
              <a:gd name="connsiteY3" fmla="*/ 1250773 h 1296086"/>
              <a:gd name="connsiteX4" fmla="*/ 778646 w 882208"/>
              <a:gd name="connsiteY4" fmla="*/ 1282920 h 1296086"/>
              <a:gd name="connsiteX5" fmla="*/ 648043 w 882208"/>
              <a:gd name="connsiteY5" fmla="*/ 1296086 h 1296086"/>
              <a:gd name="connsiteX6" fmla="*/ 0 w 882208"/>
              <a:gd name="connsiteY6" fmla="*/ 648043 h 1296086"/>
              <a:gd name="connsiteX7" fmla="*/ 648043 w 882208"/>
              <a:gd name="connsiteY7" fmla="*/ 0 h 129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208" h="1296086">
                <a:moveTo>
                  <a:pt x="648043" y="0"/>
                </a:moveTo>
                <a:cubicBezTo>
                  <a:pt x="692781" y="0"/>
                  <a:pt x="736460" y="4534"/>
                  <a:pt x="778646" y="13166"/>
                </a:cubicBezTo>
                <a:lnTo>
                  <a:pt x="882208" y="45314"/>
                </a:lnTo>
                <a:lnTo>
                  <a:pt x="882208" y="1250773"/>
                </a:lnTo>
                <a:lnTo>
                  <a:pt x="778646" y="1282920"/>
                </a:lnTo>
                <a:cubicBezTo>
                  <a:pt x="736460" y="1291553"/>
                  <a:pt x="692781" y="1296086"/>
                  <a:pt x="648043" y="1296086"/>
                </a:cubicBezTo>
                <a:cubicBezTo>
                  <a:pt x="290139" y="1296086"/>
                  <a:pt x="0" y="1005947"/>
                  <a:pt x="0" y="648043"/>
                </a:cubicBezTo>
                <a:cubicBezTo>
                  <a:pt x="0" y="290139"/>
                  <a:pt x="290139" y="0"/>
                  <a:pt x="648043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不完整圆 17"/>
          <p:cNvSpPr/>
          <p:nvPr/>
        </p:nvSpPr>
        <p:spPr>
          <a:xfrm>
            <a:off x="8362950" y="3697288"/>
            <a:ext cx="1093788" cy="1095375"/>
          </a:xfrm>
          <a:prstGeom prst="pie">
            <a:avLst>
              <a:gd name="adj1" fmla="val 5413424"/>
              <a:gd name="adj2" fmla="val 1620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0" y="1533525"/>
            <a:ext cx="622300" cy="1290638"/>
          </a:xfrm>
          <a:custGeom>
            <a:avLst/>
            <a:gdLst>
              <a:gd name="connsiteX0" fmla="*/ 0 w 622986"/>
              <a:gd name="connsiteY0" fmla="*/ 0 h 1291034"/>
              <a:gd name="connsiteX1" fmla="*/ 105546 w 622986"/>
              <a:gd name="connsiteY1" fmla="*/ 10640 h 1291034"/>
              <a:gd name="connsiteX2" fmla="*/ 622986 w 622986"/>
              <a:gd name="connsiteY2" fmla="*/ 645517 h 1291034"/>
              <a:gd name="connsiteX3" fmla="*/ 105546 w 622986"/>
              <a:gd name="connsiteY3" fmla="*/ 1280394 h 1291034"/>
              <a:gd name="connsiteX4" fmla="*/ 0 w 622986"/>
              <a:gd name="connsiteY4" fmla="*/ 1291034 h 129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986" h="1291034">
                <a:moveTo>
                  <a:pt x="0" y="0"/>
                </a:moveTo>
                <a:lnTo>
                  <a:pt x="105546" y="10640"/>
                </a:lnTo>
                <a:cubicBezTo>
                  <a:pt x="400848" y="71068"/>
                  <a:pt x="622986" y="332351"/>
                  <a:pt x="622986" y="645517"/>
                </a:cubicBezTo>
                <a:cubicBezTo>
                  <a:pt x="622986" y="958683"/>
                  <a:pt x="400848" y="1219967"/>
                  <a:pt x="105546" y="1280394"/>
                </a:cubicBezTo>
                <a:lnTo>
                  <a:pt x="0" y="1291034"/>
                </a:lnTo>
                <a:close/>
              </a:path>
            </a:pathLst>
          </a:custGeom>
          <a:pattFill prst="ltVert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90800" y="1193800"/>
            <a:ext cx="3944938" cy="2579688"/>
          </a:xfrm>
          <a:prstGeom prst="rect">
            <a:avLst/>
          </a:prstGeom>
          <a:solidFill>
            <a:schemeClr val="bg1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任意多边形: 形状 20"/>
          <p:cNvSpPr/>
          <p:nvPr/>
        </p:nvSpPr>
        <p:spPr>
          <a:xfrm rot="8650525">
            <a:off x="296863" y="4714875"/>
            <a:ext cx="1462088" cy="593725"/>
          </a:xfrm>
          <a:custGeom>
            <a:avLst/>
            <a:gdLst>
              <a:gd name="connsiteX0" fmla="*/ 0 w 1943100"/>
              <a:gd name="connsiteY0" fmla="*/ 788708 h 788708"/>
              <a:gd name="connsiteX1" fmla="*/ 381000 w 1943100"/>
              <a:gd name="connsiteY1" fmla="*/ 293408 h 788708"/>
              <a:gd name="connsiteX2" fmla="*/ 812800 w 1943100"/>
              <a:gd name="connsiteY2" fmla="*/ 750608 h 788708"/>
              <a:gd name="connsiteX3" fmla="*/ 1117600 w 1943100"/>
              <a:gd name="connsiteY3" fmla="*/ 331508 h 788708"/>
              <a:gd name="connsiteX4" fmla="*/ 1270000 w 1943100"/>
              <a:gd name="connsiteY4" fmla="*/ 255308 h 788708"/>
              <a:gd name="connsiteX5" fmla="*/ 1511300 w 1943100"/>
              <a:gd name="connsiteY5" fmla="*/ 585508 h 788708"/>
              <a:gd name="connsiteX6" fmla="*/ 1600200 w 1943100"/>
              <a:gd name="connsiteY6" fmla="*/ 1308 h 788708"/>
              <a:gd name="connsiteX7" fmla="*/ 1943100 w 1943100"/>
              <a:gd name="connsiteY7" fmla="*/ 458508 h 78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788708">
                <a:moveTo>
                  <a:pt x="0" y="788708"/>
                </a:moveTo>
                <a:cubicBezTo>
                  <a:pt x="122766" y="544233"/>
                  <a:pt x="245533" y="299758"/>
                  <a:pt x="381000" y="293408"/>
                </a:cubicBezTo>
                <a:cubicBezTo>
                  <a:pt x="516467" y="287058"/>
                  <a:pt x="690033" y="744258"/>
                  <a:pt x="812800" y="750608"/>
                </a:cubicBezTo>
                <a:cubicBezTo>
                  <a:pt x="935567" y="756958"/>
                  <a:pt x="1041400" y="414058"/>
                  <a:pt x="1117600" y="331508"/>
                </a:cubicBezTo>
                <a:cubicBezTo>
                  <a:pt x="1193800" y="248958"/>
                  <a:pt x="1204383" y="212975"/>
                  <a:pt x="1270000" y="255308"/>
                </a:cubicBezTo>
                <a:cubicBezTo>
                  <a:pt x="1335617" y="297641"/>
                  <a:pt x="1456267" y="627841"/>
                  <a:pt x="1511300" y="585508"/>
                </a:cubicBezTo>
                <a:cubicBezTo>
                  <a:pt x="1566333" y="543175"/>
                  <a:pt x="1528233" y="22475"/>
                  <a:pt x="1600200" y="1308"/>
                </a:cubicBezTo>
                <a:cubicBezTo>
                  <a:pt x="1672167" y="-19859"/>
                  <a:pt x="1807633" y="219324"/>
                  <a:pt x="1943100" y="45850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等腰三角形 18"/>
          <p:cNvSpPr/>
          <p:nvPr/>
        </p:nvSpPr>
        <p:spPr>
          <a:xfrm rot="20010022">
            <a:off x="7529513" y="2055813"/>
            <a:ext cx="798513" cy="688975"/>
          </a:xfrm>
          <a:prstGeom prst="triangle">
            <a:avLst/>
          </a:prstGeom>
          <a:pattFill prst="pct4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/>
        </p:nvSpPr>
        <p:spPr>
          <a:xfrm rot="20010022">
            <a:off x="7889875" y="2400300"/>
            <a:ext cx="582613" cy="501650"/>
          </a:xfrm>
          <a:prstGeom prst="triangle">
            <a:avLst/>
          </a:prstGeom>
          <a:solidFill>
            <a:srgbClr val="EDC2C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227263" y="4051300"/>
            <a:ext cx="862013" cy="8620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8650525">
            <a:off x="468313" y="4911725"/>
            <a:ext cx="1462088" cy="593725"/>
          </a:xfrm>
          <a:custGeom>
            <a:avLst/>
            <a:gdLst>
              <a:gd name="connsiteX0" fmla="*/ 0 w 1943100"/>
              <a:gd name="connsiteY0" fmla="*/ 788708 h 788708"/>
              <a:gd name="connsiteX1" fmla="*/ 381000 w 1943100"/>
              <a:gd name="connsiteY1" fmla="*/ 293408 h 788708"/>
              <a:gd name="connsiteX2" fmla="*/ 812800 w 1943100"/>
              <a:gd name="connsiteY2" fmla="*/ 750608 h 788708"/>
              <a:gd name="connsiteX3" fmla="*/ 1117600 w 1943100"/>
              <a:gd name="connsiteY3" fmla="*/ 331508 h 788708"/>
              <a:gd name="connsiteX4" fmla="*/ 1270000 w 1943100"/>
              <a:gd name="connsiteY4" fmla="*/ 255308 h 788708"/>
              <a:gd name="connsiteX5" fmla="*/ 1511300 w 1943100"/>
              <a:gd name="connsiteY5" fmla="*/ 585508 h 788708"/>
              <a:gd name="connsiteX6" fmla="*/ 1600200 w 1943100"/>
              <a:gd name="connsiteY6" fmla="*/ 1308 h 788708"/>
              <a:gd name="connsiteX7" fmla="*/ 1943100 w 1943100"/>
              <a:gd name="connsiteY7" fmla="*/ 458508 h 78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3100" h="788708">
                <a:moveTo>
                  <a:pt x="0" y="788708"/>
                </a:moveTo>
                <a:cubicBezTo>
                  <a:pt x="122766" y="544233"/>
                  <a:pt x="245533" y="299758"/>
                  <a:pt x="381000" y="293408"/>
                </a:cubicBezTo>
                <a:cubicBezTo>
                  <a:pt x="516467" y="287058"/>
                  <a:pt x="690033" y="744258"/>
                  <a:pt x="812800" y="750608"/>
                </a:cubicBezTo>
                <a:cubicBezTo>
                  <a:pt x="935567" y="756958"/>
                  <a:pt x="1041400" y="414058"/>
                  <a:pt x="1117600" y="331508"/>
                </a:cubicBezTo>
                <a:cubicBezTo>
                  <a:pt x="1193800" y="248958"/>
                  <a:pt x="1204383" y="212975"/>
                  <a:pt x="1270000" y="255308"/>
                </a:cubicBezTo>
                <a:cubicBezTo>
                  <a:pt x="1335617" y="297641"/>
                  <a:pt x="1456267" y="627841"/>
                  <a:pt x="1511300" y="585508"/>
                </a:cubicBezTo>
                <a:cubicBezTo>
                  <a:pt x="1566333" y="543175"/>
                  <a:pt x="1528233" y="22475"/>
                  <a:pt x="1600200" y="1308"/>
                </a:cubicBezTo>
                <a:cubicBezTo>
                  <a:pt x="1672167" y="-19859"/>
                  <a:pt x="1807633" y="219324"/>
                  <a:pt x="1943100" y="45850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连接符: 曲线 33"/>
          <p:cNvCxnSpPr/>
          <p:nvPr/>
        </p:nvCxnSpPr>
        <p:spPr>
          <a:xfrm rot="10800000">
            <a:off x="2543175" y="998538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曲线 42"/>
          <p:cNvCxnSpPr/>
          <p:nvPr/>
        </p:nvCxnSpPr>
        <p:spPr>
          <a:xfrm rot="10800000">
            <a:off x="2417763" y="1114425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曲线 43"/>
          <p:cNvCxnSpPr/>
          <p:nvPr/>
        </p:nvCxnSpPr>
        <p:spPr>
          <a:xfrm rot="10800000">
            <a:off x="2282825" y="1249363"/>
            <a:ext cx="574675" cy="53498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等腰三角形 26"/>
          <p:cNvSpPr/>
          <p:nvPr/>
        </p:nvSpPr>
        <p:spPr>
          <a:xfrm rot="2315709">
            <a:off x="1139825" y="1797050"/>
            <a:ext cx="885825" cy="763588"/>
          </a:xfrm>
          <a:prstGeom prst="triangle">
            <a:avLst/>
          </a:prstGeom>
          <a:pattFill prst="pct75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/>
        </p:nvSpPr>
        <p:spPr>
          <a:xfrm rot="2315709">
            <a:off x="1457325" y="1804988"/>
            <a:ext cx="885825" cy="763588"/>
          </a:xfrm>
          <a:prstGeom prst="triangle">
            <a:avLst/>
          </a:prstGeom>
          <a:pattFill prst="pct5">
            <a:fgClr>
              <a:srgbClr val="9DC3E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5731BA7-E710-4047-AD93-5C9E2803F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08" y="55816"/>
            <a:ext cx="614041" cy="544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anchor="t"/>
          <a:lstStyle/>
          <a:p>
            <a:pPr lvl="0" eaLnBrk="0" hangingPunct="0"/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381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0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23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3"/>
          <p:cNvSpPr txBox="1"/>
          <p:nvPr/>
        </p:nvSpPr>
        <p:spPr>
          <a:xfrm>
            <a:off x="3589642" y="3588705"/>
            <a:ext cx="2709396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主讲：雨霏老师</a:t>
            </a:r>
          </a:p>
        </p:txBody>
      </p:sp>
      <p:sp>
        <p:nvSpPr>
          <p:cNvPr id="9220" name="TextBox 12"/>
          <p:cNvSpPr txBox="1"/>
          <p:nvPr/>
        </p:nvSpPr>
        <p:spPr>
          <a:xfrm>
            <a:off x="111307" y="132026"/>
            <a:ext cx="2327093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堂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258888" y="1203325"/>
            <a:ext cx="41434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统编版六年级下册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47402" y="2174563"/>
            <a:ext cx="4504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6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语文慕课堂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/>
          <p:cNvSpPr/>
          <p:nvPr/>
        </p:nvSpPr>
        <p:spPr>
          <a:xfrm>
            <a:off x="1407401" y="842168"/>
            <a:ext cx="6767513" cy="34591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读书须用意，一字值千金。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莫道君行早，更有早行人。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听君一席话，胜读十年书。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路遥知马力，日久见人心。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近水知鱼性，近山识鸟音。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6980" y="532130"/>
            <a:ext cx="287020" cy="250825"/>
          </a:xfrm>
          <a:prstGeom prst="rect">
            <a:avLst/>
          </a:prstGeom>
        </p:spPr>
      </p:pic>
      <p:pic>
        <p:nvPicPr>
          <p:cNvPr id="4" name="17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1270" y="850265"/>
            <a:ext cx="287655" cy="215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0961" grpId="0"/>
      <p:bldP spid="4096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/>
          <p:cNvSpPr/>
          <p:nvPr/>
        </p:nvSpPr>
        <p:spPr>
          <a:xfrm>
            <a:off x="1534795" y="691515"/>
            <a:ext cx="6767513" cy="1476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读书须用意，一字值千金。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线形标注 1 1"/>
          <p:cNvSpPr/>
          <p:nvPr/>
        </p:nvSpPr>
        <p:spPr>
          <a:xfrm rot="5400000">
            <a:off x="2605998" y="1584961"/>
            <a:ext cx="497206" cy="873125"/>
          </a:xfrm>
          <a:prstGeom prst="borderCallout1">
            <a:avLst>
              <a:gd name="adj1" fmla="val 18750"/>
              <a:gd name="adj2" fmla="val -8333"/>
              <a:gd name="adj3" fmla="val -3381"/>
              <a:gd name="adj4" fmla="val -657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7"/>
          <p:cNvSpPr txBox="1"/>
          <p:nvPr/>
        </p:nvSpPr>
        <p:spPr>
          <a:xfrm>
            <a:off x="2495550" y="1809750"/>
            <a:ext cx="8578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</a:rPr>
              <a:t>应该</a:t>
            </a:r>
          </a:p>
        </p:txBody>
      </p:sp>
      <p:sp>
        <p:nvSpPr>
          <p:cNvPr id="3" name="线形标注 1 2"/>
          <p:cNvSpPr/>
          <p:nvPr/>
        </p:nvSpPr>
        <p:spPr>
          <a:xfrm rot="5400000">
            <a:off x="5722143" y="1586072"/>
            <a:ext cx="494984" cy="873125"/>
          </a:xfrm>
          <a:prstGeom prst="borderCallout1">
            <a:avLst>
              <a:gd name="adj1" fmla="val 18750"/>
              <a:gd name="adj2" fmla="val -8333"/>
              <a:gd name="adj3" fmla="val 37418"/>
              <a:gd name="adj4" fmla="val -6569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5608595" y="1809750"/>
            <a:ext cx="8578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</a:rPr>
              <a:t>价值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255395" y="2705100"/>
            <a:ext cx="6928485" cy="11264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    </a:t>
            </a:r>
            <a:r>
              <a:rPr lang="zh-CN" sz="2800" b="1" dirty="0">
                <a:solidFill>
                  <a:srgbClr val="000000"/>
                </a:solidFill>
                <a:latin typeface="宋体" panose="02010600030101010101" pitchFamily="2" charset="-122"/>
              </a:rPr>
              <a:t>读书时应该好好下一番苦功夫，书中的每个字都价值千金。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1" grpId="1"/>
      <p:bldP spid="2" grpId="0" bldLvl="0" animBg="1"/>
      <p:bldP spid="2" grpId="1" animBg="1"/>
      <p:bldP spid="7" grpId="0"/>
      <p:bldP spid="7" grpId="1"/>
      <p:bldP spid="3" grpId="0" bldLvl="0" animBg="1"/>
      <p:bldP spid="3" grpId="1" animBg="1"/>
      <p:bldP spid="4" grpId="0"/>
      <p:bldP spid="4" grpId="1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可选过程 9"/>
          <p:cNvSpPr/>
          <p:nvPr/>
        </p:nvSpPr>
        <p:spPr>
          <a:xfrm>
            <a:off x="4386580" y="1568450"/>
            <a:ext cx="1258570" cy="487045"/>
          </a:xfrm>
          <a:prstGeom prst="flowChartAlternate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1" name="矩形 1"/>
          <p:cNvSpPr/>
          <p:nvPr/>
        </p:nvSpPr>
        <p:spPr>
          <a:xfrm>
            <a:off x="1534795" y="691515"/>
            <a:ext cx="6767513" cy="7835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莫道君行早，更有早行人。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4632960" y="1581702"/>
            <a:ext cx="8578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</a:rPr>
              <a:t>时间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978752" y="2778226"/>
            <a:ext cx="6263911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>
                <a:solidFill>
                  <a:srgbClr val="000000"/>
                </a:solidFill>
                <a:latin typeface="宋体" panose="02010600030101010101" pitchFamily="2" charset="-122"/>
              </a:defRPr>
            </a:lvl1pPr>
          </a:lstStyle>
          <a:p>
            <a:r>
              <a:rPr lang="zh-CN" dirty="0"/>
              <a:t>别说你出发得早，还有比你更早的人。多指办事已被别人抢先下手了。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>
          <a:xfrm>
            <a:off x="3844290" y="767715"/>
            <a:ext cx="617220" cy="65341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673090" y="780415"/>
            <a:ext cx="617220" cy="65341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0961" grpId="0"/>
      <p:bldP spid="40961" grpId="1"/>
      <p:bldP spid="4" grpId="0"/>
      <p:bldP spid="4" grpId="1"/>
      <p:bldP spid="100" grpId="0"/>
      <p:bldP spid="8" grpId="0" animBg="1"/>
      <p:bldP spid="8" grpId="1" animBg="1"/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/>
          <p:cNvSpPr/>
          <p:nvPr/>
        </p:nvSpPr>
        <p:spPr>
          <a:xfrm>
            <a:off x="1534795" y="691515"/>
            <a:ext cx="6767513" cy="7835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听君一席话，胜读十年书。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16874" y="2110119"/>
            <a:ext cx="6903085" cy="112646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>
                <a:solidFill>
                  <a:srgbClr val="000000"/>
                </a:solidFill>
                <a:latin typeface="宋体" panose="02010600030101010101" pitchFamily="2" charset="-122"/>
              </a:defRPr>
            </a:lvl1pPr>
          </a:lstStyle>
          <a:p>
            <a:r>
              <a:rPr lang="en-US" altLang="zh-CN" dirty="0"/>
              <a:t>    </a:t>
            </a:r>
            <a:r>
              <a:rPr lang="zh-CN" dirty="0"/>
              <a:t>与对方交谈的时间虽然很短，但是受益很大。胜过读许多年的书。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1" grpId="1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/>
          <p:cNvSpPr/>
          <p:nvPr/>
        </p:nvSpPr>
        <p:spPr>
          <a:xfrm>
            <a:off x="1534795" y="691515"/>
            <a:ext cx="6767513" cy="2168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路遥知马力，日久见人心。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线形标注 1 1"/>
          <p:cNvSpPr/>
          <p:nvPr/>
        </p:nvSpPr>
        <p:spPr>
          <a:xfrm rot="5400000">
            <a:off x="2886710" y="1229995"/>
            <a:ext cx="506730" cy="1573530"/>
          </a:xfrm>
          <a:prstGeom prst="borderCallout1">
            <a:avLst>
              <a:gd name="adj1" fmla="val 18750"/>
              <a:gd name="adj2" fmla="val -8333"/>
              <a:gd name="adj3" fmla="val -3381"/>
              <a:gd name="adj4" fmla="val -657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7"/>
          <p:cNvSpPr txBox="1"/>
          <p:nvPr/>
        </p:nvSpPr>
        <p:spPr>
          <a:xfrm>
            <a:off x="2502176" y="1795338"/>
            <a:ext cx="12884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</a:rPr>
              <a:t>马的脚力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156063" y="2557780"/>
            <a:ext cx="6867162" cy="16435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>
                <a:solidFill>
                  <a:srgbClr val="000000"/>
                </a:solidFill>
                <a:latin typeface="宋体" panose="02010600030101010101" pitchFamily="2" charset="-122"/>
              </a:defRPr>
            </a:lvl1pPr>
          </a:lstStyle>
          <a:p>
            <a:r>
              <a:rPr lang="en-US" altLang="zh-CN" dirty="0"/>
              <a:t>    </a:t>
            </a:r>
            <a:r>
              <a:rPr lang="zh-CN" dirty="0"/>
              <a:t>路途遥远，才可以知道马的脚力高低；经历的事情多了，时间长了，才能看出人心的善恶好歹。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1" grpId="1"/>
      <p:bldP spid="2" grpId="0" bldLvl="0" animBg="1"/>
      <p:bldP spid="2" grpId="1" animBg="1"/>
      <p:bldP spid="7" grpId="0"/>
      <p:bldP spid="7" grpId="1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1"/>
          <p:cNvSpPr/>
          <p:nvPr/>
        </p:nvSpPr>
        <p:spPr>
          <a:xfrm>
            <a:off x="1534795" y="691515"/>
            <a:ext cx="6767513" cy="1476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zh-CN" altLang="en-US" sz="3600" b="1" dirty="0">
                <a:solidFill>
                  <a:srgbClr val="C85365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近水知鱼性，近山识鸟音。</a:t>
            </a: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sz="3600" b="1" dirty="0">
              <a:solidFill>
                <a:srgbClr val="C85365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线形标注 1 1"/>
          <p:cNvSpPr/>
          <p:nvPr/>
        </p:nvSpPr>
        <p:spPr>
          <a:xfrm rot="5400000">
            <a:off x="2221230" y="1258570"/>
            <a:ext cx="546735" cy="1727200"/>
          </a:xfrm>
          <a:prstGeom prst="borderCallout1">
            <a:avLst>
              <a:gd name="adj1" fmla="val 18750"/>
              <a:gd name="adj2" fmla="val -8333"/>
              <a:gd name="adj3" fmla="val 54981"/>
              <a:gd name="adj4" fmla="val -98083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7"/>
          <p:cNvSpPr txBox="1"/>
          <p:nvPr/>
        </p:nvSpPr>
        <p:spPr>
          <a:xfrm>
            <a:off x="1762759" y="1891982"/>
            <a:ext cx="14636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</a:rPr>
              <a:t>临近，靠近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077685" y="2602865"/>
            <a:ext cx="6975565" cy="16435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>
                <a:solidFill>
                  <a:srgbClr val="000000"/>
                </a:solidFill>
                <a:latin typeface="宋体" panose="02010600030101010101" pitchFamily="2" charset="-122"/>
              </a:defRPr>
            </a:lvl1pPr>
          </a:lstStyle>
          <a:p>
            <a:r>
              <a:rPr lang="en-US" altLang="zh-CN" dirty="0"/>
              <a:t>    </a:t>
            </a:r>
            <a:r>
              <a:rPr lang="zh-CN" dirty="0"/>
              <a:t>临近水边，时间长了，就会懂得水中鱼的习性；靠近山林，时间长了，就能听懂林中鸟儿的声音。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1" grpId="1"/>
      <p:bldP spid="2" grpId="0" bldLvl="0" animBg="1"/>
      <p:bldP spid="2" grpId="1" animBg="1"/>
      <p:bldP spid="7" grpId="0"/>
      <p:bldP spid="7" grpId="1"/>
      <p:bldP spid="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52" y="316353"/>
            <a:ext cx="3147695" cy="4471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轻快悦耳钢琴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120" y="2261870"/>
            <a:ext cx="619125" cy="619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730" y="497205"/>
            <a:ext cx="4034155" cy="4034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11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26210" y="963930"/>
            <a:ext cx="591121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读书须用意，</a:t>
            </a:r>
            <a:r>
              <a:rPr lang="en-US" sz="3600" u="sng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</a:p>
          <a:p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莫道君行早，</a:t>
            </a:r>
            <a:r>
              <a:rPr lang="en-US" sz="3600" u="sng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</a:p>
          <a:p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听君一席话，</a:t>
            </a:r>
            <a:r>
              <a:rPr lang="en-US" sz="3600" u="sng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</a:p>
          <a:p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路遥知马力，</a:t>
            </a:r>
            <a:r>
              <a:rPr lang="en-US" sz="3600" u="sng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</a:p>
          <a:p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近水知鱼性，</a:t>
            </a:r>
            <a:r>
              <a:rPr lang="en-US" sz="3600" u="sng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                       </a:t>
            </a:r>
            <a:r>
              <a:rPr lang="en-US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36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  <a:endParaRPr lang="zh-CN" altLang="en-US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09575" y="843915"/>
            <a:ext cx="837946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龙教授出口成章，让我受益匪浅，真可谓“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”啊！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”希望我们的友情经得起时间的考验。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读书的秘诀是什么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？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老师说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“读书须用意，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为了看泰山日出，才才和爸爸不得不牺牲睡觉的时间。当来到最佳观景点的时候，那边早已站满了人，爸爸感慨地说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看着饲养员与海豚之间亲密的互动，状状很羡慕，爸爸说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zh-CN" sz="1800" b="1" u="sng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en-US" sz="200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en-US" sz="2000" u="sng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endParaRPr lang="zh-CN" altLang="en-US"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Lia-鳥の詩 ~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25725"/>
            <a:ext cx="335280" cy="255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251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 txBox="1"/>
          <p:nvPr/>
        </p:nvSpPr>
        <p:spPr>
          <a:xfrm>
            <a:off x="2997200" y="1958975"/>
            <a:ext cx="3148013" cy="7556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defTabSz="850900">
              <a:buFont typeface="Arial" panose="020B0604020202020204" pitchFamily="34" charset="0"/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语文园地二</a:t>
            </a:r>
          </a:p>
        </p:txBody>
      </p:sp>
      <p:pic>
        <p:nvPicPr>
          <p:cNvPr id="2" name="轻快活泼的旋律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0275" y="2830104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10845" y="859155"/>
            <a:ext cx="843216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龙教授出口成章，让我受益匪浅，真可谓“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听君一席话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胜读十年书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”啊！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路遥知马力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日久见人心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”希望我们的友情经得起时间的考验。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读书的秘诀是什么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？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老师说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读书须用意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一字值千金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。” 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为了看泰山日出，才才和爸爸不得不牺牲睡觉的时间。当来到最佳观景点的时候，那边早已站满了人，爸爸感慨地说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莫道君行早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更有早行人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。” </a:t>
            </a:r>
            <a:endParaRPr lang="en-US" sz="1800" b="1" dirty="0">
              <a:solidFill>
                <a:srgbClr val="00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en-US" alt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看着饲养员与海豚之间亲密的互动，状状很羡慕，爸爸说</a:t>
            </a:r>
            <a:r>
              <a:rPr lang="zh-CN" altLang="en-US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近水知鱼性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zh-CN" sz="1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近山识鸟音</a:t>
            </a:r>
            <a:r>
              <a:rPr lang="zh-CN" sz="18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。”</a:t>
            </a:r>
            <a:endParaRPr lang="zh-CN" altLang="en-US" sz="1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730" y="3124200"/>
            <a:ext cx="1762125" cy="16192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337582" y="1100092"/>
            <a:ext cx="6233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逢人且说三分话，未可全抛一片心。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37582" y="1650002"/>
            <a:ext cx="62337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有意栽花花不发，无心插柳柳成荫。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337582" y="2222772"/>
            <a:ext cx="62337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画虎画皮难画骨，知人知面不知心。</a:t>
            </a:r>
          </a:p>
          <a:p>
            <a:r>
              <a:rPr lang="zh-CN" sz="2800" b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钱财如粪土，仁义值千金。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6720" y="1010920"/>
            <a:ext cx="8356600" cy="2430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                       </a:t>
            </a:r>
            <a:r>
              <a:rPr lang="zh-CN" altLang="en-US" sz="2400"/>
              <a:t>                   </a:t>
            </a:r>
            <a:r>
              <a:rPr lang="zh-CN" altLang="en-US" sz="2000"/>
              <a:t>          </a:t>
            </a:r>
            <a:r>
              <a:rPr lang="zh-CN" altLang="en-US" sz="2000" b="1"/>
              <a:t> 不同译者对相同内容的表达不同                                     </a:t>
            </a:r>
          </a:p>
          <a:p>
            <a:r>
              <a:rPr lang="zh-CN" altLang="en-US" sz="2000" b="1"/>
              <a:t>                          词句段运用②</a:t>
            </a:r>
          </a:p>
          <a:p>
            <a:r>
              <a:rPr lang="zh-CN" altLang="en-US" sz="2000" b="1"/>
              <a:t>                                                      关注作品的译者，根据喜好挑选译本    </a:t>
            </a:r>
          </a:p>
          <a:p>
            <a:r>
              <a:rPr lang="zh-CN" altLang="en-US" sz="2400" b="1"/>
              <a:t>语文园地二</a:t>
            </a:r>
            <a:r>
              <a:rPr lang="zh-CN" altLang="en-US" sz="2000" b="1"/>
              <a:t>    </a:t>
            </a:r>
            <a:r>
              <a:rPr lang="zh-CN" altLang="en-US" sz="2400" b="1"/>
              <a:t>                              </a:t>
            </a:r>
          </a:p>
          <a:p>
            <a:r>
              <a:rPr lang="zh-CN" altLang="en-US" sz="2400" b="1"/>
              <a:t>                                              </a:t>
            </a:r>
            <a:r>
              <a:rPr lang="zh-CN" altLang="en-US" sz="2000" b="1"/>
              <a:t>理解《增广贤文》节选的格言和谚语   </a:t>
            </a:r>
          </a:p>
          <a:p>
            <a:r>
              <a:rPr lang="zh-CN" altLang="en-US" sz="2000" b="1"/>
              <a:t>                            日积月累</a:t>
            </a:r>
          </a:p>
          <a:p>
            <a:r>
              <a:rPr lang="zh-CN" altLang="en-US" sz="2000" b="1"/>
              <a:t>                                                       背诵《增广贤文》节选的格言和谚语</a:t>
            </a:r>
          </a:p>
        </p:txBody>
      </p:sp>
      <p:sp>
        <p:nvSpPr>
          <p:cNvPr id="3" name="左大括号 3"/>
          <p:cNvSpPr/>
          <p:nvPr/>
        </p:nvSpPr>
        <p:spPr>
          <a:xfrm>
            <a:off x="4030345" y="1183640"/>
            <a:ext cx="266700" cy="86106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4" name="左大括号 3"/>
          <p:cNvSpPr/>
          <p:nvPr/>
        </p:nvSpPr>
        <p:spPr>
          <a:xfrm>
            <a:off x="4047490" y="2530475"/>
            <a:ext cx="266700" cy="86106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5" name="左大括号 3"/>
          <p:cNvSpPr/>
          <p:nvPr/>
        </p:nvSpPr>
        <p:spPr>
          <a:xfrm>
            <a:off x="2136775" y="1525905"/>
            <a:ext cx="199390" cy="1437640"/>
          </a:xfrm>
          <a:prstGeom prst="leftBrace">
            <a:avLst/>
          </a:prstGeom>
          <a:ln w="19050" cmpd="sng"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sp>
      <p:sp>
        <p:nvSpPr>
          <p:cNvPr id="7" name="文本框 7"/>
          <p:cNvSpPr txBox="1"/>
          <p:nvPr/>
        </p:nvSpPr>
        <p:spPr>
          <a:xfrm>
            <a:off x="521970" y="314960"/>
            <a:ext cx="1929130" cy="6819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200" b="1" dirty="0">
                <a:solidFill>
                  <a:srgbClr val="FF0066"/>
                </a:solidFill>
                <a:latin typeface="+mj-lt"/>
                <a:ea typeface="宋体" panose="02010600030101010101" pitchFamily="2" charset="-122"/>
              </a:rPr>
              <a:t>学习小结</a:t>
            </a:r>
          </a:p>
        </p:txBody>
      </p:sp>
      <p:pic>
        <p:nvPicPr>
          <p:cNvPr id="6" name="舒缓的轻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650" y="35356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00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1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本框 3"/>
          <p:cNvSpPr txBox="1"/>
          <p:nvPr/>
        </p:nvSpPr>
        <p:spPr>
          <a:xfrm>
            <a:off x="514350" y="227013"/>
            <a:ext cx="2540000" cy="6080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作业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6" name="文本框 1"/>
          <p:cNvSpPr txBox="1"/>
          <p:nvPr/>
        </p:nvSpPr>
        <p:spPr>
          <a:xfrm>
            <a:off x="983891" y="1581831"/>
            <a:ext cx="7176218" cy="1979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背诵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日积月累</a:t>
            </a:r>
            <a:r>
              <a:rPr lang="en-US" altLang="zh-CN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”</a:t>
            </a: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里的五句话。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推荐一下自己喜欢的外国文学作品，注意说清译者和自己喜欢这个版本的理由。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读读《增广贤文》，收集几条谚语、格言，抄写下来。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完成本课相关的内容。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0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2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10_义务教育教科书语文六年级下册_租型_pdf_p0043_Pre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b="8756"/>
          <a:stretch/>
        </p:blipFill>
        <p:spPr>
          <a:xfrm>
            <a:off x="3575050" y="457473"/>
            <a:ext cx="3136900" cy="4010025"/>
          </a:xfrm>
          <a:prstGeom prst="rect">
            <a:avLst/>
          </a:prstGeom>
        </p:spPr>
      </p:pic>
      <p:sp>
        <p:nvSpPr>
          <p:cNvPr id="12" name="矩形 4"/>
          <p:cNvSpPr/>
          <p:nvPr/>
        </p:nvSpPr>
        <p:spPr>
          <a:xfrm>
            <a:off x="890270" y="1069658"/>
            <a:ext cx="591185" cy="20612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习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任</a:t>
            </a:r>
          </a:p>
          <a:p>
            <a:pPr eaLnBrk="0" hangingPunct="0"/>
            <a:r>
              <a:rPr lang="zh-CN" altLang="en-US" sz="3200" b="1" dirty="0">
                <a:solidFill>
                  <a:srgbClr val="CA556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务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755140" y="647065"/>
            <a:ext cx="1544955" cy="701040"/>
            <a:chOff x="2764" y="1019"/>
            <a:chExt cx="2433" cy="1104"/>
          </a:xfrm>
        </p:grpSpPr>
        <p:sp>
          <p:nvSpPr>
            <p:cNvPr id="4" name="右箭头 3"/>
            <p:cNvSpPr/>
            <p:nvPr/>
          </p:nvSpPr>
          <p:spPr>
            <a:xfrm>
              <a:off x="2765" y="1019"/>
              <a:ext cx="2433" cy="110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764" y="1256"/>
              <a:ext cx="212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/>
                <a:t>词句段运用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60855" y="2957195"/>
            <a:ext cx="1544320" cy="701040"/>
            <a:chOff x="2773" y="4657"/>
            <a:chExt cx="2432" cy="1104"/>
          </a:xfrm>
        </p:grpSpPr>
        <p:sp>
          <p:nvSpPr>
            <p:cNvPr id="10" name="右箭头 9"/>
            <p:cNvSpPr/>
            <p:nvPr/>
          </p:nvSpPr>
          <p:spPr>
            <a:xfrm>
              <a:off x="2773" y="4657"/>
              <a:ext cx="2433" cy="1105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20" y="4919"/>
              <a:ext cx="212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/>
                <a:t>日积月累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63" y="358114"/>
            <a:ext cx="5706084" cy="4300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" y="331470"/>
            <a:ext cx="936625" cy="8902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02435" y="372745"/>
            <a:ext cx="2285365" cy="4246245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87800" y="345440"/>
            <a:ext cx="2250440" cy="4246245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290945" y="400050"/>
            <a:ext cx="831215" cy="1294130"/>
          </a:xfrm>
          <a:prstGeom prst="ellipse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315075" y="1852930"/>
            <a:ext cx="831215" cy="1294130"/>
          </a:xfrm>
          <a:prstGeom prst="ellipse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303645" y="3247390"/>
            <a:ext cx="831215" cy="1294130"/>
          </a:xfrm>
          <a:prstGeom prst="ellipse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6725" y="2571750"/>
            <a:ext cx="1743075" cy="1338580"/>
            <a:chOff x="735" y="4050"/>
            <a:chExt cx="2745" cy="2108"/>
          </a:xfrm>
        </p:grpSpPr>
        <p:sp>
          <p:nvSpPr>
            <p:cNvPr id="15" name="右箭头标注 14"/>
            <p:cNvSpPr/>
            <p:nvPr/>
          </p:nvSpPr>
          <p:spPr>
            <a:xfrm>
              <a:off x="802" y="4050"/>
              <a:ext cx="2678" cy="2108"/>
            </a:xfrm>
            <a:prstGeom prst="rightArrowCallou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7"/>
            <p:cNvSpPr txBox="1"/>
            <p:nvPr/>
          </p:nvSpPr>
          <p:spPr>
            <a:xfrm>
              <a:off x="735" y="4277"/>
              <a:ext cx="1843" cy="16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内容相同，</a:t>
              </a:r>
            </a:p>
            <a:p>
              <a:pPr>
                <a:lnSpc>
                  <a:spcPct val="120000"/>
                </a:lnSpc>
              </a:pPr>
              <a:r>
                <a:rPr lang="zh-CN" altLang="en-US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语言表达不同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223125" y="2002790"/>
            <a:ext cx="1368425" cy="855345"/>
            <a:chOff x="11375" y="3154"/>
            <a:chExt cx="2155" cy="1347"/>
          </a:xfrm>
        </p:grpSpPr>
        <p:sp>
          <p:nvSpPr>
            <p:cNvPr id="16" name="右箭头标注 15"/>
            <p:cNvSpPr/>
            <p:nvPr/>
          </p:nvSpPr>
          <p:spPr>
            <a:xfrm rot="10800000">
              <a:off x="11375" y="3154"/>
              <a:ext cx="2070" cy="1347"/>
            </a:xfrm>
            <a:prstGeom prst="rightArrowCallou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7"/>
            <p:cNvSpPr txBox="1"/>
            <p:nvPr/>
          </p:nvSpPr>
          <p:spPr>
            <a:xfrm>
              <a:off x="12203" y="3252"/>
              <a:ext cx="1327" cy="1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zh-CN" altLang="en-US" sz="1800" b="1" dirty="0">
                  <a:latin typeface="Calibri" panose="020F0502020204030204" pitchFamily="34" charset="0"/>
                  <a:ea typeface="宋体" panose="02010600030101010101" pitchFamily="2" charset="-122"/>
                </a:rPr>
                <a:t>译者不同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0" animBg="1"/>
      <p:bldP spid="8" grpId="1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52" y="336232"/>
            <a:ext cx="3147695" cy="4471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185" y="1017270"/>
            <a:ext cx="2989580" cy="2989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" y="1399540"/>
            <a:ext cx="2541905" cy="2541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655" y="1297940"/>
            <a:ext cx="1821815" cy="2547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60" y="466725"/>
            <a:ext cx="4034155" cy="4034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标注 4"/>
          <p:cNvSpPr/>
          <p:nvPr/>
        </p:nvSpPr>
        <p:spPr>
          <a:xfrm rot="240000">
            <a:off x="3726815" y="2886075"/>
            <a:ext cx="3033395" cy="1167130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6" name="云形标注 5"/>
          <p:cNvSpPr/>
          <p:nvPr/>
        </p:nvSpPr>
        <p:spPr>
          <a:xfrm rot="20820000">
            <a:off x="2918861" y="455117"/>
            <a:ext cx="3457873" cy="2396683"/>
          </a:xfrm>
          <a:prstGeom prst="cloudCallout">
            <a:avLst>
              <a:gd name="adj1" fmla="val -60228"/>
              <a:gd name="adj2" fmla="val 265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800" b="1" strike="noStrike" noProof="1">
              <a:solidFill>
                <a:schemeClr val="tx1"/>
              </a:solidFill>
            </a:endParaRPr>
          </a:p>
        </p:txBody>
      </p:sp>
      <p:sp>
        <p:nvSpPr>
          <p:cNvPr id="2" name="文本框 7"/>
          <p:cNvSpPr txBox="1"/>
          <p:nvPr/>
        </p:nvSpPr>
        <p:spPr>
          <a:xfrm>
            <a:off x="3180864" y="857441"/>
            <a:ext cx="2817473" cy="1658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700"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谚语，是指广泛流传于民间的言简意赅的短语，类似成语，但口语性强，通俗易懂。多数谚语反映了劳动人民的生活实践经验。</a:t>
            </a:r>
          </a:p>
        </p:txBody>
      </p:sp>
      <p:sp>
        <p:nvSpPr>
          <p:cNvPr id="7" name="文本框 7"/>
          <p:cNvSpPr txBox="1"/>
          <p:nvPr/>
        </p:nvSpPr>
        <p:spPr>
          <a:xfrm>
            <a:off x="4144962" y="2895961"/>
            <a:ext cx="2197100" cy="1031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700" b="1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    格言，是指可以作为人们行为规范的言简意赅的语句。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3B5079-8141-4A8D-AACA-E7F9D0A54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97" y="1299107"/>
            <a:ext cx="1413418" cy="3193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2" grpId="0"/>
      <p:bldP spid="2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5" y="531495"/>
            <a:ext cx="4034155" cy="4034155"/>
          </a:xfrm>
          <a:prstGeom prst="rect">
            <a:avLst/>
          </a:prstGeom>
        </p:spPr>
      </p:pic>
      <p:sp>
        <p:nvSpPr>
          <p:cNvPr id="4" name="线形标注 2 3"/>
          <p:cNvSpPr/>
          <p:nvPr/>
        </p:nvSpPr>
        <p:spPr>
          <a:xfrm>
            <a:off x="5141595" y="920750"/>
            <a:ext cx="3384550" cy="37166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771"/>
              <a:gd name="adj6" fmla="val -2378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7"/>
          <p:cNvSpPr txBox="1"/>
          <p:nvPr/>
        </p:nvSpPr>
        <p:spPr>
          <a:xfrm>
            <a:off x="5213532" y="1009014"/>
            <a:ext cx="3419475" cy="3540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700" b="1" dirty="0">
                <a:solidFill>
                  <a:schemeClr val="bg1"/>
                </a:solidFill>
                <a:latin typeface="宋体" panose="02010600030101010101" pitchFamily="2" charset="-122"/>
              </a:rPr>
              <a:t>    《增广贤文》又名《昔时贤文》《古今贤文》。它由流传广泛的民间谚语及古代诗文中的经典语句选编而成，经过明、清两代文人的不断增补，将格言、谚语排列在一起。三言、四言、五言、六言、七言交错而出，内容广泛，从礼仪道德、典章制度到风物典故、天文地理，几乎无所不含，语句通顺，读来朗朗上口，传诵至今。</a:t>
            </a:r>
          </a:p>
        </p:txBody>
      </p:sp>
      <p:pic>
        <p:nvPicPr>
          <p:cNvPr id="6" name="Ba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11425"/>
            <a:ext cx="215265" cy="323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30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051,&quot;width&quot;:5033}"/>
</p:tagLst>
</file>

<file path=ppt/theme/theme1.xml><?xml version="1.0" encoding="utf-8"?>
<a:theme xmlns:a="http://schemas.openxmlformats.org/drawingml/2006/main" name="自定义设计方案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790</Words>
  <Application>Microsoft Office PowerPoint</Application>
  <PresentationFormat>全屏显示(16:9)</PresentationFormat>
  <Paragraphs>97</Paragraphs>
  <Slides>25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Calibri</vt:lpstr>
      <vt:lpstr>Cambria</vt:lpstr>
      <vt:lpstr>Wingdings</vt:lpstr>
      <vt:lpstr>黑体</vt:lpstr>
      <vt:lpstr>Arial</vt:lpstr>
      <vt:lpstr>楷体</vt:lpstr>
      <vt:lpstr>宋体</vt:lpstr>
      <vt:lpstr>自定义设计方案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状元成才路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
_x000d__x000d_
 本文件仅用于个人学习、研究或欣赏，以及其他非商业性或非盈利性用途，但同时应遵守著作权法及其他相关法律的规定，不得侵犯本司及相关权利人的合法权利。_x000d__x000d_
 除此以外，将本文件任何内容用于其他用途时，应获得授权，如发现未经授权用于商业或盈利用途将追加侵权者的法律责任。_x000d__x000d_
_x000d__x000d_
武汉天成贵龙文化传播有限公司_x000d__x000d_
湖北山河律师事务所</dc:description>
  <cp:lastModifiedBy>007</cp:lastModifiedBy>
  <cp:revision>2040</cp:revision>
  <dcterms:created xsi:type="dcterms:W3CDTF">2016-01-14T05:53:00Z</dcterms:created>
  <dcterms:modified xsi:type="dcterms:W3CDTF">2024-09-18T07:44:10Z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2052-11.1.0.10024</vt:lpwstr>
  </property>
</Properties>
</file>