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4" r:id="rId2"/>
  </p:sldMasterIdLst>
  <p:notesMasterIdLst>
    <p:notesMasterId r:id="rId28"/>
  </p:notesMasterIdLst>
  <p:handoutMasterIdLst>
    <p:handoutMasterId r:id="rId29"/>
  </p:handoutMasterIdLst>
  <p:sldIdLst>
    <p:sldId id="682" r:id="rId3"/>
    <p:sldId id="748" r:id="rId4"/>
    <p:sldId id="683" r:id="rId5"/>
    <p:sldId id="686" r:id="rId6"/>
    <p:sldId id="687" r:id="rId7"/>
    <p:sldId id="688" r:id="rId8"/>
    <p:sldId id="685" r:id="rId9"/>
    <p:sldId id="689" r:id="rId10"/>
    <p:sldId id="684" r:id="rId11"/>
    <p:sldId id="741" r:id="rId12"/>
    <p:sldId id="696" r:id="rId13"/>
    <p:sldId id="742" r:id="rId14"/>
    <p:sldId id="697" r:id="rId15"/>
    <p:sldId id="698" r:id="rId16"/>
    <p:sldId id="700" r:id="rId17"/>
    <p:sldId id="701" r:id="rId18"/>
    <p:sldId id="699" r:id="rId19"/>
    <p:sldId id="720" r:id="rId20"/>
    <p:sldId id="722" r:id="rId21"/>
    <p:sldId id="721" r:id="rId22"/>
    <p:sldId id="723" r:id="rId23"/>
    <p:sldId id="743" r:id="rId24"/>
    <p:sldId id="725" r:id="rId25"/>
    <p:sldId id="749" r:id="rId26"/>
    <p:sldId id="750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黑体" panose="02010609060101010101" pitchFamily="49" charset="-122"/>
      <p:regular r:id="rId38"/>
    </p:embeddedFont>
    <p:embeddedFont>
      <p:font typeface="楷体" panose="02010609060101010101" pitchFamily="49" charset="-122"/>
      <p:regular r:id="rId39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A5567"/>
    <a:srgbClr val="0033CC"/>
    <a:srgbClr val="FF00FF"/>
    <a:srgbClr val="0000FF"/>
    <a:srgbClr val="FF0066"/>
    <a:srgbClr val="FFFF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78" autoAdjust="0"/>
    <p:restoredTop sz="96256"/>
  </p:normalViewPr>
  <p:slideViewPr>
    <p:cSldViewPr snapToGrid="0" showGuides="1">
      <p:cViewPr varScale="1">
        <p:scale>
          <a:sx n="144" d="100"/>
          <a:sy n="144" d="100"/>
        </p:scale>
        <p:origin x="546" y="126"/>
      </p:cViewPr>
      <p:guideLst>
        <p:guide orient="horz" pos="1536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4D2C78F-0905-43FE-A244-250F77034CD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2024/9/19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F224BF5-7CAB-403E-BE8E-F3DE96DF284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EADAE7-14C8-439F-9234-7DEAD04BE2F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2024/9/19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14A3BE-B20B-4158-89E0-8B76C6E4078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150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21507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/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157A658-9C41-4DE7-8126-02C487A615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337" y="357689"/>
            <a:ext cx="614041" cy="5442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9075" y="-111125"/>
            <a:ext cx="2851150" cy="1014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6A8499C-AE4B-4E4C-A313-8E683151D4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337" y="357689"/>
            <a:ext cx="614041" cy="5442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4762" y="-14287"/>
            <a:ext cx="9148763" cy="5157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8288" y="4114800"/>
            <a:ext cx="2135188" cy="782638"/>
          </a:xfrm>
          <a:prstGeom prst="rect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2744788" y="-47625"/>
            <a:ext cx="6350" cy="16383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6311900" y="-15875"/>
            <a:ext cx="7938" cy="16383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9525" y="2560638"/>
            <a:ext cx="779463" cy="2582863"/>
          </a:xfrm>
          <a:prstGeom prst="rect">
            <a:avLst/>
          </a:prstGeom>
          <a:pattFill prst="dashUpDiag">
            <a:fgClr>
              <a:srgbClr val="9DC3E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40250" y="2586039"/>
            <a:ext cx="4587875" cy="2557462"/>
          </a:xfrm>
          <a:prstGeom prst="rect">
            <a:avLst/>
          </a:prstGeom>
          <a:pattFill prst="dashDn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00288" y="1482725"/>
            <a:ext cx="4103688" cy="2528888"/>
          </a:xfrm>
          <a:prstGeom prst="rect">
            <a:avLst/>
          </a:prstGeom>
          <a:pattFill prst="pct30">
            <a:fgClr>
              <a:srgbClr val="EDC2C9"/>
            </a:fgClr>
            <a:bgClr>
              <a:schemeClr val="bg1"/>
            </a:bgClr>
          </a:patt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7935913" y="31750"/>
            <a:ext cx="1208088" cy="1443038"/>
          </a:xfrm>
          <a:custGeom>
            <a:avLst/>
            <a:gdLst>
              <a:gd name="connsiteX0" fmla="*/ 27012 w 1208468"/>
              <a:gd name="connsiteY0" fmla="*/ 0 h 1443389"/>
              <a:gd name="connsiteX1" fmla="*/ 1208468 w 1208468"/>
              <a:gd name="connsiteY1" fmla="*/ 0 h 1443389"/>
              <a:gd name="connsiteX2" fmla="*/ 1208468 w 1208468"/>
              <a:gd name="connsiteY2" fmla="*/ 1442571 h 1443389"/>
              <a:gd name="connsiteX3" fmla="*/ 1192260 w 1208468"/>
              <a:gd name="connsiteY3" fmla="*/ 1443389 h 1443389"/>
              <a:gd name="connsiteX4" fmla="*/ 0 w 1208468"/>
              <a:gd name="connsiteY4" fmla="*/ 251129 h 1443389"/>
              <a:gd name="connsiteX5" fmla="*/ 24223 w 1208468"/>
              <a:gd name="connsiteY5" fmla="*/ 10847 h 144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68" h="1443389">
                <a:moveTo>
                  <a:pt x="27012" y="0"/>
                </a:moveTo>
                <a:lnTo>
                  <a:pt x="1208468" y="0"/>
                </a:lnTo>
                <a:lnTo>
                  <a:pt x="1208468" y="1442571"/>
                </a:lnTo>
                <a:lnTo>
                  <a:pt x="1192260" y="1443389"/>
                </a:lnTo>
                <a:cubicBezTo>
                  <a:pt x="533793" y="1443389"/>
                  <a:pt x="0" y="909596"/>
                  <a:pt x="0" y="251129"/>
                </a:cubicBezTo>
                <a:cubicBezTo>
                  <a:pt x="0" y="168821"/>
                  <a:pt x="8341" y="88460"/>
                  <a:pt x="24223" y="1084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" name="等腰三角形 11"/>
          <p:cNvSpPr/>
          <p:nvPr/>
        </p:nvSpPr>
        <p:spPr>
          <a:xfrm rot="20010022">
            <a:off x="862013" y="638175"/>
            <a:ext cx="798513" cy="68738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等腰三角形 12"/>
          <p:cNvSpPr/>
          <p:nvPr/>
        </p:nvSpPr>
        <p:spPr>
          <a:xfrm rot="20010022">
            <a:off x="998538" y="400050"/>
            <a:ext cx="798513" cy="687388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8261350" y="3602038"/>
            <a:ext cx="882650" cy="1295400"/>
          </a:xfrm>
          <a:custGeom>
            <a:avLst/>
            <a:gdLst>
              <a:gd name="connsiteX0" fmla="*/ 648043 w 882208"/>
              <a:gd name="connsiteY0" fmla="*/ 0 h 1296086"/>
              <a:gd name="connsiteX1" fmla="*/ 778646 w 882208"/>
              <a:gd name="connsiteY1" fmla="*/ 13166 h 1296086"/>
              <a:gd name="connsiteX2" fmla="*/ 882208 w 882208"/>
              <a:gd name="connsiteY2" fmla="*/ 45314 h 1296086"/>
              <a:gd name="connsiteX3" fmla="*/ 882208 w 882208"/>
              <a:gd name="connsiteY3" fmla="*/ 1250773 h 1296086"/>
              <a:gd name="connsiteX4" fmla="*/ 778646 w 882208"/>
              <a:gd name="connsiteY4" fmla="*/ 1282920 h 1296086"/>
              <a:gd name="connsiteX5" fmla="*/ 648043 w 882208"/>
              <a:gd name="connsiteY5" fmla="*/ 1296086 h 1296086"/>
              <a:gd name="connsiteX6" fmla="*/ 0 w 882208"/>
              <a:gd name="connsiteY6" fmla="*/ 648043 h 1296086"/>
              <a:gd name="connsiteX7" fmla="*/ 648043 w 882208"/>
              <a:gd name="connsiteY7" fmla="*/ 0 h 1296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2208" h="1296086">
                <a:moveTo>
                  <a:pt x="648043" y="0"/>
                </a:moveTo>
                <a:cubicBezTo>
                  <a:pt x="692781" y="0"/>
                  <a:pt x="736460" y="4534"/>
                  <a:pt x="778646" y="13166"/>
                </a:cubicBezTo>
                <a:lnTo>
                  <a:pt x="882208" y="45314"/>
                </a:lnTo>
                <a:lnTo>
                  <a:pt x="882208" y="1250773"/>
                </a:lnTo>
                <a:lnTo>
                  <a:pt x="778646" y="1282920"/>
                </a:lnTo>
                <a:cubicBezTo>
                  <a:pt x="736460" y="1291553"/>
                  <a:pt x="692781" y="1296086"/>
                  <a:pt x="648043" y="1296086"/>
                </a:cubicBezTo>
                <a:cubicBezTo>
                  <a:pt x="290139" y="1296086"/>
                  <a:pt x="0" y="1005947"/>
                  <a:pt x="0" y="648043"/>
                </a:cubicBezTo>
                <a:cubicBezTo>
                  <a:pt x="0" y="290139"/>
                  <a:pt x="290139" y="0"/>
                  <a:pt x="648043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不完整圆 17"/>
          <p:cNvSpPr/>
          <p:nvPr/>
        </p:nvSpPr>
        <p:spPr>
          <a:xfrm>
            <a:off x="8362950" y="3697288"/>
            <a:ext cx="1093788" cy="1095375"/>
          </a:xfrm>
          <a:prstGeom prst="pie">
            <a:avLst>
              <a:gd name="adj1" fmla="val 5413424"/>
              <a:gd name="adj2" fmla="val 1620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6" name="任意多边形 15"/>
          <p:cNvSpPr/>
          <p:nvPr/>
        </p:nvSpPr>
        <p:spPr>
          <a:xfrm>
            <a:off x="0" y="1533525"/>
            <a:ext cx="622300" cy="1290638"/>
          </a:xfrm>
          <a:custGeom>
            <a:avLst/>
            <a:gdLst>
              <a:gd name="connsiteX0" fmla="*/ 0 w 622986"/>
              <a:gd name="connsiteY0" fmla="*/ 0 h 1291034"/>
              <a:gd name="connsiteX1" fmla="*/ 105546 w 622986"/>
              <a:gd name="connsiteY1" fmla="*/ 10640 h 1291034"/>
              <a:gd name="connsiteX2" fmla="*/ 622986 w 622986"/>
              <a:gd name="connsiteY2" fmla="*/ 645517 h 1291034"/>
              <a:gd name="connsiteX3" fmla="*/ 105546 w 622986"/>
              <a:gd name="connsiteY3" fmla="*/ 1280394 h 1291034"/>
              <a:gd name="connsiteX4" fmla="*/ 0 w 622986"/>
              <a:gd name="connsiteY4" fmla="*/ 1291034 h 1291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986" h="1291034">
                <a:moveTo>
                  <a:pt x="0" y="0"/>
                </a:moveTo>
                <a:lnTo>
                  <a:pt x="105546" y="10640"/>
                </a:lnTo>
                <a:cubicBezTo>
                  <a:pt x="400848" y="71068"/>
                  <a:pt x="622986" y="332351"/>
                  <a:pt x="622986" y="645517"/>
                </a:cubicBezTo>
                <a:cubicBezTo>
                  <a:pt x="622986" y="958683"/>
                  <a:pt x="400848" y="1219967"/>
                  <a:pt x="105546" y="1280394"/>
                </a:cubicBezTo>
                <a:lnTo>
                  <a:pt x="0" y="1291034"/>
                </a:lnTo>
                <a:close/>
              </a:path>
            </a:pathLst>
          </a:custGeom>
          <a:pattFill prst="ltVert">
            <a:fgClr>
              <a:schemeClr val="tx1">
                <a:lumMod val="95000"/>
                <a:lumOff val="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90800" y="1193800"/>
            <a:ext cx="3944938" cy="2579688"/>
          </a:xfrm>
          <a:prstGeom prst="rect">
            <a:avLst/>
          </a:prstGeom>
          <a:solidFill>
            <a:schemeClr val="bg1"/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" name="任意多边形: 形状 20"/>
          <p:cNvSpPr/>
          <p:nvPr/>
        </p:nvSpPr>
        <p:spPr>
          <a:xfrm rot="8650525">
            <a:off x="296863" y="4714875"/>
            <a:ext cx="1462088" cy="593725"/>
          </a:xfrm>
          <a:custGeom>
            <a:avLst/>
            <a:gdLst>
              <a:gd name="connsiteX0" fmla="*/ 0 w 1943100"/>
              <a:gd name="connsiteY0" fmla="*/ 788708 h 788708"/>
              <a:gd name="connsiteX1" fmla="*/ 381000 w 1943100"/>
              <a:gd name="connsiteY1" fmla="*/ 293408 h 788708"/>
              <a:gd name="connsiteX2" fmla="*/ 812800 w 1943100"/>
              <a:gd name="connsiteY2" fmla="*/ 750608 h 788708"/>
              <a:gd name="connsiteX3" fmla="*/ 1117600 w 1943100"/>
              <a:gd name="connsiteY3" fmla="*/ 331508 h 788708"/>
              <a:gd name="connsiteX4" fmla="*/ 1270000 w 1943100"/>
              <a:gd name="connsiteY4" fmla="*/ 255308 h 788708"/>
              <a:gd name="connsiteX5" fmla="*/ 1511300 w 1943100"/>
              <a:gd name="connsiteY5" fmla="*/ 585508 h 788708"/>
              <a:gd name="connsiteX6" fmla="*/ 1600200 w 1943100"/>
              <a:gd name="connsiteY6" fmla="*/ 1308 h 788708"/>
              <a:gd name="connsiteX7" fmla="*/ 1943100 w 1943100"/>
              <a:gd name="connsiteY7" fmla="*/ 458508 h 78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3100" h="788708">
                <a:moveTo>
                  <a:pt x="0" y="788708"/>
                </a:moveTo>
                <a:cubicBezTo>
                  <a:pt x="122766" y="544233"/>
                  <a:pt x="245533" y="299758"/>
                  <a:pt x="381000" y="293408"/>
                </a:cubicBezTo>
                <a:cubicBezTo>
                  <a:pt x="516467" y="287058"/>
                  <a:pt x="690033" y="744258"/>
                  <a:pt x="812800" y="750608"/>
                </a:cubicBezTo>
                <a:cubicBezTo>
                  <a:pt x="935567" y="756958"/>
                  <a:pt x="1041400" y="414058"/>
                  <a:pt x="1117600" y="331508"/>
                </a:cubicBezTo>
                <a:cubicBezTo>
                  <a:pt x="1193800" y="248958"/>
                  <a:pt x="1204383" y="212975"/>
                  <a:pt x="1270000" y="255308"/>
                </a:cubicBezTo>
                <a:cubicBezTo>
                  <a:pt x="1335617" y="297641"/>
                  <a:pt x="1456267" y="627841"/>
                  <a:pt x="1511300" y="585508"/>
                </a:cubicBezTo>
                <a:cubicBezTo>
                  <a:pt x="1566333" y="543175"/>
                  <a:pt x="1528233" y="22475"/>
                  <a:pt x="1600200" y="1308"/>
                </a:cubicBezTo>
                <a:cubicBezTo>
                  <a:pt x="1672167" y="-19859"/>
                  <a:pt x="1807633" y="219324"/>
                  <a:pt x="1943100" y="45850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9" name="等腰三角形 18"/>
          <p:cNvSpPr/>
          <p:nvPr/>
        </p:nvSpPr>
        <p:spPr>
          <a:xfrm rot="20010022">
            <a:off x="7529513" y="2055813"/>
            <a:ext cx="798513" cy="688975"/>
          </a:xfrm>
          <a:prstGeom prst="triangle">
            <a:avLst/>
          </a:prstGeom>
          <a:pattFill prst="pct40">
            <a:fgClr>
              <a:srgbClr val="FFFF00"/>
            </a:fgClr>
            <a:bgClr>
              <a:schemeClr val="bg1"/>
            </a:bgClr>
          </a:patt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0" name="等腰三角形 19"/>
          <p:cNvSpPr/>
          <p:nvPr/>
        </p:nvSpPr>
        <p:spPr>
          <a:xfrm rot="20010022">
            <a:off x="7889875" y="2400300"/>
            <a:ext cx="582613" cy="501650"/>
          </a:xfrm>
          <a:prstGeom prst="triangle">
            <a:avLst/>
          </a:prstGeom>
          <a:solidFill>
            <a:srgbClr val="EDC2C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2227263" y="4051300"/>
            <a:ext cx="862013" cy="86201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2" name="任意多边形: 形状 30"/>
          <p:cNvSpPr/>
          <p:nvPr/>
        </p:nvSpPr>
        <p:spPr>
          <a:xfrm rot="8650525">
            <a:off x="468313" y="4911725"/>
            <a:ext cx="1462088" cy="593725"/>
          </a:xfrm>
          <a:custGeom>
            <a:avLst/>
            <a:gdLst>
              <a:gd name="connsiteX0" fmla="*/ 0 w 1943100"/>
              <a:gd name="connsiteY0" fmla="*/ 788708 h 788708"/>
              <a:gd name="connsiteX1" fmla="*/ 381000 w 1943100"/>
              <a:gd name="connsiteY1" fmla="*/ 293408 h 788708"/>
              <a:gd name="connsiteX2" fmla="*/ 812800 w 1943100"/>
              <a:gd name="connsiteY2" fmla="*/ 750608 h 788708"/>
              <a:gd name="connsiteX3" fmla="*/ 1117600 w 1943100"/>
              <a:gd name="connsiteY3" fmla="*/ 331508 h 788708"/>
              <a:gd name="connsiteX4" fmla="*/ 1270000 w 1943100"/>
              <a:gd name="connsiteY4" fmla="*/ 255308 h 788708"/>
              <a:gd name="connsiteX5" fmla="*/ 1511300 w 1943100"/>
              <a:gd name="connsiteY5" fmla="*/ 585508 h 788708"/>
              <a:gd name="connsiteX6" fmla="*/ 1600200 w 1943100"/>
              <a:gd name="connsiteY6" fmla="*/ 1308 h 788708"/>
              <a:gd name="connsiteX7" fmla="*/ 1943100 w 1943100"/>
              <a:gd name="connsiteY7" fmla="*/ 458508 h 78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3100" h="788708">
                <a:moveTo>
                  <a:pt x="0" y="788708"/>
                </a:moveTo>
                <a:cubicBezTo>
                  <a:pt x="122766" y="544233"/>
                  <a:pt x="245533" y="299758"/>
                  <a:pt x="381000" y="293408"/>
                </a:cubicBezTo>
                <a:cubicBezTo>
                  <a:pt x="516467" y="287058"/>
                  <a:pt x="690033" y="744258"/>
                  <a:pt x="812800" y="750608"/>
                </a:cubicBezTo>
                <a:cubicBezTo>
                  <a:pt x="935567" y="756958"/>
                  <a:pt x="1041400" y="414058"/>
                  <a:pt x="1117600" y="331508"/>
                </a:cubicBezTo>
                <a:cubicBezTo>
                  <a:pt x="1193800" y="248958"/>
                  <a:pt x="1204383" y="212975"/>
                  <a:pt x="1270000" y="255308"/>
                </a:cubicBezTo>
                <a:cubicBezTo>
                  <a:pt x="1335617" y="297641"/>
                  <a:pt x="1456267" y="627841"/>
                  <a:pt x="1511300" y="585508"/>
                </a:cubicBezTo>
                <a:cubicBezTo>
                  <a:pt x="1566333" y="543175"/>
                  <a:pt x="1528233" y="22475"/>
                  <a:pt x="1600200" y="1308"/>
                </a:cubicBezTo>
                <a:cubicBezTo>
                  <a:pt x="1672167" y="-19859"/>
                  <a:pt x="1807633" y="219324"/>
                  <a:pt x="1943100" y="45850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cxnSp>
        <p:nvCxnSpPr>
          <p:cNvPr id="24" name="连接符: 曲线 33"/>
          <p:cNvCxnSpPr/>
          <p:nvPr/>
        </p:nvCxnSpPr>
        <p:spPr>
          <a:xfrm rot="10800000">
            <a:off x="2543175" y="998538"/>
            <a:ext cx="574675" cy="53498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连接符: 曲线 42"/>
          <p:cNvCxnSpPr/>
          <p:nvPr/>
        </p:nvCxnSpPr>
        <p:spPr>
          <a:xfrm rot="10800000">
            <a:off x="2417763" y="1114425"/>
            <a:ext cx="574675" cy="53498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连接符: 曲线 43"/>
          <p:cNvCxnSpPr/>
          <p:nvPr/>
        </p:nvCxnSpPr>
        <p:spPr>
          <a:xfrm rot="10800000">
            <a:off x="2282825" y="1249363"/>
            <a:ext cx="574675" cy="53498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等腰三角形 26"/>
          <p:cNvSpPr/>
          <p:nvPr/>
        </p:nvSpPr>
        <p:spPr>
          <a:xfrm rot="2315709">
            <a:off x="1139825" y="1797050"/>
            <a:ext cx="885825" cy="763588"/>
          </a:xfrm>
          <a:prstGeom prst="triangle">
            <a:avLst/>
          </a:prstGeom>
          <a:pattFill prst="pct75">
            <a:fgClr>
              <a:srgbClr val="9DC3E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8" name="等腰三角形 27"/>
          <p:cNvSpPr/>
          <p:nvPr/>
        </p:nvSpPr>
        <p:spPr>
          <a:xfrm rot="2315709">
            <a:off x="1457325" y="1804988"/>
            <a:ext cx="885825" cy="763588"/>
          </a:xfrm>
          <a:prstGeom prst="triangle">
            <a:avLst/>
          </a:prstGeom>
          <a:pattFill prst="pct5">
            <a:fgClr>
              <a:srgbClr val="9DC3E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FEECC68A-23A6-4D2A-907C-7FE1579414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787" y="33839"/>
            <a:ext cx="614041" cy="5442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1"/>
          <p:cNvSpPr txBox="1"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FF"/>
          </a:solidFill>
          <a:ln w="9525">
            <a:noFill/>
          </a:ln>
        </p:spPr>
        <p:txBody>
          <a:bodyPr anchor="t"/>
          <a:lstStyle/>
          <a:p>
            <a:pPr lvl="0" eaLnBrk="0" hangingPunct="0"/>
            <a:endParaRPr lang="zh-CN" altLang="en-US" sz="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4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977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73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3"/>
          <p:cNvSpPr txBox="1"/>
          <p:nvPr/>
        </p:nvSpPr>
        <p:spPr>
          <a:xfrm>
            <a:off x="3326024" y="3700889"/>
            <a:ext cx="3068469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主讲：雨霏老师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79388" y="195263"/>
            <a:ext cx="233889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状元成才路慕课</a:t>
            </a:r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堂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892939" y="1150223"/>
            <a:ext cx="41097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统编版六年级下册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518284" y="2106829"/>
            <a:ext cx="479691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6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语文慕课堂</a:t>
            </a:r>
          </a:p>
        </p:txBody>
      </p:sp>
    </p:spTree>
  </p:cSld>
  <p:clrMapOvr>
    <a:masterClrMapping/>
  </p:clrMapOvr>
  <p:transition advTm="1833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311150"/>
            <a:ext cx="6411912" cy="436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1620838" y="1808299"/>
            <a:ext cx="3484562" cy="5340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抓住文章的主要情节  </a:t>
            </a: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844415" y="1732417"/>
            <a:ext cx="3486150" cy="6076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</a:t>
            </a: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细节 </a:t>
            </a:r>
            <a:r>
              <a:rPr lang="zh-CN" alt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216025" y="2294074"/>
            <a:ext cx="6028055" cy="6076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   </a:t>
            </a: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留意描写人物语言、动作、神态的句子   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828608" y="1184729"/>
            <a:ext cx="3486150" cy="6819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宋体" panose="02010600030101010101" pitchFamily="2" charset="-122"/>
              </a:rPr>
              <a:t>评价人物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655763" y="2973524"/>
            <a:ext cx="4310062" cy="5340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从多方位、多角度来思考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8" grpId="2"/>
      <p:bldP spid="9" grpId="1"/>
      <p:bldP spid="9" grpId="2"/>
      <p:bldP spid="10" grpId="1"/>
      <p:bldP spid="10" grpId="2"/>
      <p:bldP spid="11" grpId="1"/>
      <p:bldP spid="11" grpId="2"/>
      <p:bldP spid="12" grpId="1"/>
      <p:bldP spid="12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44538" y="1448208"/>
            <a:ext cx="7697788" cy="201901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marR="0" indent="-457200" defTabSz="914400">
              <a:lnSpc>
                <a:spcPct val="12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l"/>
            </a:pPr>
            <a:r>
              <a:rPr kumimoji="0" lang="zh-CN" altLang="en-US" sz="24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镇上的人排着队来到撒切尔法官家，搂着两个获救的孩子又亲又吻，</a:t>
            </a:r>
            <a:r>
              <a:rPr kumimoji="0" lang="en-US" altLang="zh-CN" sz="24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……</a:t>
            </a:r>
            <a:r>
              <a:rPr kumimoji="0" lang="zh-CN" altLang="en-US" sz="24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泪水如雨，洒了一地。</a:t>
            </a:r>
          </a:p>
          <a:p>
            <a:pPr marL="457200" marR="0" indent="-457200" defTabSz="914400">
              <a:lnSpc>
                <a:spcPct val="12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l"/>
            </a:pPr>
            <a:r>
              <a:rPr kumimoji="0" lang="zh-CN" altLang="en-US" sz="24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过了二十三，大家就更忙了，春节眨眼就到了啊。</a:t>
            </a:r>
          </a:p>
          <a:p>
            <a:pPr marL="457200" marR="0" indent="-457200" defTabSz="914400">
              <a:lnSpc>
                <a:spcPct val="12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400" b="1" noProof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他大吼了一声，大山都抖了三抖</a:t>
            </a:r>
            <a:r>
              <a:rPr kumimoji="0" lang="zh-CN" altLang="en-US" sz="24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。</a:t>
            </a:r>
            <a:endParaRPr kumimoji="0" lang="zh-CN" altLang="en-US" sz="2400" b="1" kern="1200" cap="none" spc="0" normalizeH="0" baseline="0" noProof="1">
              <a:solidFill>
                <a:srgbClr val="0033CC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文本框 3"/>
          <p:cNvSpPr txBox="1">
            <a:spLocks noChangeArrowheads="1"/>
          </p:cNvSpPr>
          <p:nvPr/>
        </p:nvSpPr>
        <p:spPr bwMode="auto">
          <a:xfrm>
            <a:off x="3974465" y="2068970"/>
            <a:ext cx="2994569" cy="5334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·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···  ····</a:t>
            </a:r>
          </a:p>
        </p:txBody>
      </p:sp>
      <p:sp>
        <p:nvSpPr>
          <p:cNvPr id="8" name="文本框 3"/>
          <p:cNvSpPr txBox="1">
            <a:spLocks noChangeArrowheads="1"/>
          </p:cNvSpPr>
          <p:nvPr/>
        </p:nvSpPr>
        <p:spPr bwMode="auto">
          <a:xfrm>
            <a:off x="5786754" y="2627262"/>
            <a:ext cx="1769019" cy="5334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·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····</a:t>
            </a:r>
          </a:p>
        </p:txBody>
      </p:sp>
      <p:sp>
        <p:nvSpPr>
          <p:cNvPr id="9" name="文本框 3"/>
          <p:cNvSpPr txBox="1">
            <a:spLocks noChangeArrowheads="1"/>
          </p:cNvSpPr>
          <p:nvPr/>
        </p:nvSpPr>
        <p:spPr bwMode="auto">
          <a:xfrm>
            <a:off x="3337469" y="3160662"/>
            <a:ext cx="2469061" cy="5334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·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······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矩形 4"/>
          <p:cNvSpPr>
            <a:spLocks noChangeArrowheads="1"/>
          </p:cNvSpPr>
          <p:nvPr/>
        </p:nvSpPr>
        <p:spPr bwMode="auto">
          <a:xfrm>
            <a:off x="0" y="53975"/>
            <a:ext cx="2500313" cy="6461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CA5567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词句段运用</a:t>
            </a:r>
          </a:p>
        </p:txBody>
      </p:sp>
      <p:sp>
        <p:nvSpPr>
          <p:cNvPr id="3" name="文本框 3"/>
          <p:cNvSpPr txBox="1">
            <a:spLocks noChangeArrowheads="1"/>
          </p:cNvSpPr>
          <p:nvPr/>
        </p:nvSpPr>
        <p:spPr bwMode="auto">
          <a:xfrm>
            <a:off x="520700" y="700088"/>
            <a:ext cx="7791450" cy="6826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 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44539" y="1740069"/>
            <a:ext cx="7697788" cy="18062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marR="0" indent="-457200" defTabSz="914400">
              <a:lnSpc>
                <a:spcPct val="120000"/>
              </a:lnSpc>
              <a:buClrTx/>
              <a:buSzTx/>
              <a:buFont typeface="Wingdings" panose="05000000000000000000" pitchFamily="2" charset="2"/>
              <a:buChar char="l"/>
            </a:pPr>
            <a:r>
              <a:rPr kumimoji="0" lang="zh-CN" altLang="en-US" sz="24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镇上的人排着队来到撒切尔法官家，搂着两个获救的孩子又亲又吻，</a:t>
            </a:r>
            <a:r>
              <a:rPr kumimoji="0" lang="en-US" altLang="zh-CN" sz="24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……</a:t>
            </a:r>
            <a:r>
              <a:rPr kumimoji="0" lang="zh-CN" altLang="en-US" sz="24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泪水如雨，洒了一地。</a:t>
            </a:r>
          </a:p>
          <a:p>
            <a:pPr marL="457200" marR="0" indent="-457200" defTabSz="914400">
              <a:lnSpc>
                <a:spcPct val="120000"/>
              </a:lnSpc>
              <a:buClrTx/>
              <a:buSzTx/>
              <a:buFont typeface="Wingdings" panose="05000000000000000000" pitchFamily="2" charset="2"/>
              <a:buChar char="l"/>
            </a:pPr>
            <a:r>
              <a:rPr kumimoji="0" lang="zh-CN" altLang="en-US" sz="24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过了二十三，大家就更忙了，春节眨眼就到了啊。</a:t>
            </a:r>
          </a:p>
          <a:p>
            <a:pPr marL="457200" marR="0" indent="-457200" defTabSz="914400">
              <a:lnSpc>
                <a:spcPct val="120000"/>
              </a:lnSpc>
              <a:buClrTx/>
              <a:buSzTx/>
              <a:buFont typeface="Wingdings" panose="05000000000000000000" pitchFamily="2" charset="2"/>
              <a:buChar char="l"/>
            </a:pPr>
            <a:r>
              <a:rPr kumimoji="0" lang="zh-CN" altLang="en-US" sz="24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他大吼了一声，大山都抖了三抖。</a:t>
            </a:r>
          </a:p>
        </p:txBody>
      </p:sp>
      <p:sp>
        <p:nvSpPr>
          <p:cNvPr id="20484" name="文本框 99"/>
          <p:cNvSpPr txBox="1"/>
          <p:nvPr/>
        </p:nvSpPr>
        <p:spPr>
          <a:xfrm>
            <a:off x="676141" y="832479"/>
            <a:ext cx="8144736" cy="8870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500" b="1" dirty="0">
                <a:latin typeface="宋体" panose="02010600030101010101" pitchFamily="2" charset="-122"/>
              </a:rPr>
              <a:t>    </a:t>
            </a:r>
            <a:r>
              <a:rPr lang="zh-CN" altLang="zh-CN" sz="2500" b="1" dirty="0">
                <a:latin typeface="宋体" panose="02010600030101010101" pitchFamily="2" charset="-122"/>
              </a:rPr>
              <a:t>读下面的句子，说说加点的部分有什么共同的特点。再从后面的词语中选择一两个，发挥想象，仿写句子。</a:t>
            </a:r>
            <a:endParaRPr lang="zh-CN" altLang="en-US" sz="2500" b="1" dirty="0">
              <a:latin typeface="宋体" panose="02010600030101010101" pitchFamily="2" charset="-122"/>
            </a:endParaRPr>
          </a:p>
        </p:txBody>
      </p:sp>
      <p:grpSp>
        <p:nvGrpSpPr>
          <p:cNvPr id="20485" name="组合 5"/>
          <p:cNvGrpSpPr/>
          <p:nvPr/>
        </p:nvGrpSpPr>
        <p:grpSpPr>
          <a:xfrm>
            <a:off x="3372486" y="2382280"/>
            <a:ext cx="4302125" cy="1442720"/>
            <a:chOff x="5310" y="4228"/>
            <a:chExt cx="6775" cy="2272"/>
          </a:xfrm>
        </p:grpSpPr>
        <p:sp>
          <p:nvSpPr>
            <p:cNvPr id="7" name="文本框 3"/>
            <p:cNvSpPr txBox="1">
              <a:spLocks noChangeArrowheads="1"/>
            </p:cNvSpPr>
            <p:nvPr/>
          </p:nvSpPr>
          <p:spPr bwMode="auto">
            <a:xfrm>
              <a:off x="6268" y="4228"/>
              <a:ext cx="4757" cy="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·</a:t>
              </a: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宋体" panose="02010600030101010101" pitchFamily="2" charset="-122"/>
                  <a:cs typeface="+mn-cs"/>
                </a:rPr>
                <a:t>···  ····</a:t>
              </a:r>
            </a:p>
          </p:txBody>
        </p:sp>
        <p:sp>
          <p:nvSpPr>
            <p:cNvPr id="8" name="文本框 3"/>
            <p:cNvSpPr txBox="1">
              <a:spLocks noChangeArrowheads="1"/>
            </p:cNvSpPr>
            <p:nvPr/>
          </p:nvSpPr>
          <p:spPr bwMode="auto">
            <a:xfrm>
              <a:off x="9124" y="4950"/>
              <a:ext cx="2961" cy="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·</a:t>
              </a: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宋体" panose="02010600030101010101" pitchFamily="2" charset="-122"/>
                  <a:cs typeface="+mn-cs"/>
                </a:rPr>
                <a:t>····</a:t>
              </a:r>
            </a:p>
          </p:txBody>
        </p:sp>
        <p:sp>
          <p:nvSpPr>
            <p:cNvPr id="9" name="文本框 3"/>
            <p:cNvSpPr txBox="1">
              <a:spLocks noChangeArrowheads="1"/>
            </p:cNvSpPr>
            <p:nvPr/>
          </p:nvSpPr>
          <p:spPr bwMode="auto">
            <a:xfrm>
              <a:off x="5310" y="5659"/>
              <a:ext cx="4051" cy="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·</a:t>
              </a: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宋体" panose="02010600030101010101" pitchFamily="2" charset="-122"/>
                  <a:cs typeface="+mn-cs"/>
                </a:rPr>
                <a:t>······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597025" y="3923665"/>
            <a:ext cx="5347970" cy="5340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　 饿   安静 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厚    盼望 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喜欢 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03860" y="942295"/>
            <a:ext cx="5588726" cy="336669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marR="0" indent="-457200" defTabSz="914400">
              <a:lnSpc>
                <a:spcPct val="12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l"/>
            </a:pPr>
            <a:r>
              <a:rPr kumimoji="0" lang="zh-CN" altLang="en-US" sz="24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镇上的人排着队来到撒切尔法官家，搂着两个获救的孩子又亲又吻，</a:t>
            </a:r>
            <a:r>
              <a:rPr kumimoji="0" lang="en-US" altLang="zh-CN" sz="24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……</a:t>
            </a:r>
            <a:r>
              <a:rPr kumimoji="0" lang="zh-CN" altLang="en-US" sz="24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泪水如雨，洒了一地。</a:t>
            </a:r>
          </a:p>
          <a:p>
            <a:pPr marL="457200" marR="0" indent="-457200" defTabSz="914400">
              <a:lnSpc>
                <a:spcPct val="12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l"/>
            </a:pPr>
            <a:r>
              <a:rPr kumimoji="0" lang="zh-CN" altLang="en-US" sz="24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过了二十三，大家就更忙了，春节眨眼就到了啊。</a:t>
            </a:r>
          </a:p>
          <a:p>
            <a:pPr marL="457200" marR="0" indent="-457200" defTabSz="914400">
              <a:lnSpc>
                <a:spcPct val="12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l"/>
            </a:pPr>
            <a:r>
              <a:rPr kumimoji="0" lang="zh-CN" altLang="en-US" sz="24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他大吼了一声，大山都抖了三抖。</a:t>
            </a:r>
            <a:endParaRPr kumimoji="0" lang="en-US" altLang="zh-CN" sz="3200" b="1" kern="1200" cap="none" spc="0" normalizeH="0" baseline="0" noProof="1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914400">
              <a:lnSpc>
                <a:spcPct val="12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</a:pPr>
            <a:endParaRPr kumimoji="0" lang="zh-CN" altLang="en-US" sz="2400" b="1" kern="1200" cap="none" spc="0" normalizeH="0" baseline="0" noProof="1">
              <a:solidFill>
                <a:srgbClr val="0033CC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云形标注 5"/>
          <p:cNvSpPr/>
          <p:nvPr/>
        </p:nvSpPr>
        <p:spPr>
          <a:xfrm rot="2100000">
            <a:off x="5838584" y="1378688"/>
            <a:ext cx="2825153" cy="3193872"/>
          </a:xfrm>
          <a:prstGeom prst="cloudCallout">
            <a:avLst>
              <a:gd name="adj1" fmla="val -66117"/>
              <a:gd name="adj2" fmla="val -221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2800" b="1" strike="noStrike" noProof="1">
              <a:solidFill>
                <a:schemeClr val="tx1"/>
              </a:solidFill>
            </a:endParaRPr>
          </a:p>
        </p:txBody>
      </p:sp>
      <p:sp>
        <p:nvSpPr>
          <p:cNvPr id="7" name="文本框 7"/>
          <p:cNvSpPr txBox="1"/>
          <p:nvPr/>
        </p:nvSpPr>
        <p:spPr>
          <a:xfrm>
            <a:off x="6016014" y="1868811"/>
            <a:ext cx="2616053" cy="20867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latin typeface="宋体" panose="02010600030101010101" pitchFamily="2" charset="-122"/>
              </a:rPr>
              <a:t>    “泪水如雨，洒了一地”用了夸张的修辞手法，写出了村里的人们看到两个得救的孩子喜极而泣的情景，写出了人们激动的心情。</a:t>
            </a:r>
          </a:p>
        </p:txBody>
      </p:sp>
      <p:sp>
        <p:nvSpPr>
          <p:cNvPr id="3" name="文本框 3"/>
          <p:cNvSpPr txBox="1">
            <a:spLocks noChangeArrowheads="1"/>
          </p:cNvSpPr>
          <p:nvPr/>
        </p:nvSpPr>
        <p:spPr bwMode="auto">
          <a:xfrm>
            <a:off x="867654" y="2031163"/>
            <a:ext cx="1499989" cy="5334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·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···  </a:t>
            </a: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391071" y="2030369"/>
            <a:ext cx="1509758" cy="534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·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···  </a:t>
            </a:r>
          </a:p>
        </p:txBody>
      </p:sp>
      <p:sp>
        <p:nvSpPr>
          <p:cNvPr id="8" name="文本框 3"/>
          <p:cNvSpPr txBox="1">
            <a:spLocks noChangeArrowheads="1"/>
          </p:cNvSpPr>
          <p:nvPr/>
        </p:nvSpPr>
        <p:spPr bwMode="auto">
          <a:xfrm>
            <a:off x="845950" y="3002728"/>
            <a:ext cx="2096457" cy="4766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·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···</a:t>
            </a:r>
          </a:p>
        </p:txBody>
      </p:sp>
      <p:sp>
        <p:nvSpPr>
          <p:cNvPr id="5" name="文本框 3"/>
          <p:cNvSpPr txBox="1">
            <a:spLocks noChangeArrowheads="1"/>
          </p:cNvSpPr>
          <p:nvPr/>
        </p:nvSpPr>
        <p:spPr bwMode="auto">
          <a:xfrm>
            <a:off x="4555158" y="3547425"/>
            <a:ext cx="876237" cy="5355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··</a:t>
            </a:r>
          </a:p>
        </p:txBody>
      </p:sp>
      <p:sp>
        <p:nvSpPr>
          <p:cNvPr id="9" name="文本框 3"/>
          <p:cNvSpPr txBox="1">
            <a:spLocks noChangeArrowheads="1"/>
          </p:cNvSpPr>
          <p:nvPr/>
        </p:nvSpPr>
        <p:spPr bwMode="auto">
          <a:xfrm>
            <a:off x="3021142" y="3547425"/>
            <a:ext cx="1761783" cy="5355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·</a:t>
            </a:r>
            <a:r>
              <a:rPr kumimoji="1" lang="en-US" altLang="zh-CN" sz="2400" b="1" dirty="0">
                <a:latin typeface="+mn-ea"/>
              </a:rPr>
              <a:t>····</a:t>
            </a:r>
            <a:endParaRPr kumimoji="1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56837" y="522887"/>
            <a:ext cx="4536440" cy="2616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b="1" dirty="0">
                <a:solidFill>
                  <a:srgbClr val="FFC000"/>
                </a:solidFill>
              </a:rPr>
              <a:t>○    </a:t>
            </a:r>
            <a:r>
              <a:rPr lang="zh-CN" altLang="en-US" b="1" dirty="0">
                <a:solidFill>
                  <a:schemeClr val="tx1"/>
                </a:solidFill>
              </a:rPr>
              <a:t>就印象深刻的人物和情节交流感受</a:t>
            </a:r>
          </a:p>
        </p:txBody>
      </p:sp>
      <p:sp>
        <p:nvSpPr>
          <p:cNvPr id="13" name="文本框 3"/>
          <p:cNvSpPr txBox="1">
            <a:spLocks noChangeArrowheads="1"/>
          </p:cNvSpPr>
          <p:nvPr/>
        </p:nvSpPr>
        <p:spPr bwMode="auto">
          <a:xfrm>
            <a:off x="5441068" y="2539729"/>
            <a:ext cx="446972" cy="5355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kumimoji="1" lang="en-US" altLang="zh-CN" sz="2400" b="1" dirty="0">
                <a:latin typeface="+mn-ea"/>
              </a:rPr>
              <a:t>·</a:t>
            </a:r>
            <a:endParaRPr kumimoji="1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/>
      <p:bldP spid="7" grpId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7"/>
          <p:cNvSpPr txBox="1"/>
          <p:nvPr/>
        </p:nvSpPr>
        <p:spPr>
          <a:xfrm>
            <a:off x="964693" y="1453546"/>
            <a:ext cx="7039619" cy="284084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latin typeface="Calibri" panose="020F0502020204030204" pitchFamily="34" charset="0"/>
                <a:ea typeface="宋体" panose="02010600030101010101" pitchFamily="2" charset="-122"/>
              </a:rPr>
              <a:t>         是指为了达到某种表达效果，对事物的形象、特征、作用、程度等方面故意夸大或缩小的修辞手法，其作用是能突出事物的本质特征，鲜明地表达作者的情感，引起读者的共鸣或联想。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839527" y="627338"/>
            <a:ext cx="1400175" cy="644525"/>
            <a:chOff x="1842" y="449"/>
            <a:chExt cx="2206" cy="1016"/>
          </a:xfrm>
        </p:grpSpPr>
        <p:sp>
          <p:nvSpPr>
            <p:cNvPr id="8" name="椭圆 7"/>
            <p:cNvSpPr/>
            <p:nvPr/>
          </p:nvSpPr>
          <p:spPr>
            <a:xfrm>
              <a:off x="1842" y="582"/>
              <a:ext cx="2190" cy="83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3559" name="文本框 8"/>
            <p:cNvSpPr txBox="1"/>
            <p:nvPr/>
          </p:nvSpPr>
          <p:spPr>
            <a:xfrm>
              <a:off x="2154" y="449"/>
              <a:ext cx="1895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zh-CN" altLang="zh-CN" sz="3000" b="1" dirty="0">
                  <a:latin typeface="Calibri" panose="020F0502020204030204" pitchFamily="34" charset="0"/>
                  <a:ea typeface="宋体" panose="02010600030101010101" pitchFamily="2" charset="-122"/>
                </a:rPr>
                <a:t>夸张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云形标注 5"/>
          <p:cNvSpPr/>
          <p:nvPr/>
        </p:nvSpPr>
        <p:spPr>
          <a:xfrm rot="660000">
            <a:off x="5752860" y="1082612"/>
            <a:ext cx="2959684" cy="3357563"/>
          </a:xfrm>
          <a:prstGeom prst="cloudCallout">
            <a:avLst>
              <a:gd name="adj1" fmla="val -59295"/>
              <a:gd name="adj2" fmla="val 2257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2800" b="1" strike="noStrike" noProof="1">
              <a:solidFill>
                <a:schemeClr val="tx1"/>
              </a:solidFill>
            </a:endParaRPr>
          </a:p>
        </p:txBody>
      </p:sp>
      <p:sp>
        <p:nvSpPr>
          <p:cNvPr id="7" name="文本框 7"/>
          <p:cNvSpPr txBox="1"/>
          <p:nvPr/>
        </p:nvSpPr>
        <p:spPr>
          <a:xfrm>
            <a:off x="5906694" y="1591854"/>
            <a:ext cx="2516187" cy="20867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b="1">
                <a:latin typeface="宋体" panose="02010600030101010101" pitchFamily="2" charset="-122"/>
              </a:defRPr>
            </a:lvl1pPr>
          </a:lstStyle>
          <a:p>
            <a:r>
              <a:rPr lang="zh-CN" altLang="en-US" dirty="0"/>
              <a:t>    “眨眼就到了”运用夸张的修辞手法，写出了春节即将到来时人们激动的心情，用“眨眼”写出了时间过得飞快，春节瞬间就要到来。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3860" y="942295"/>
            <a:ext cx="5588726" cy="336669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marR="0" indent="-457200" defTabSz="914400">
              <a:lnSpc>
                <a:spcPct val="12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l"/>
            </a:pPr>
            <a:r>
              <a:rPr kumimoji="0" lang="zh-CN" altLang="en-US" sz="24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镇上的人排着队来到撒切尔法官家，搂着两个获救的孩子又亲又吻，</a:t>
            </a:r>
            <a:r>
              <a:rPr kumimoji="0" lang="en-US" altLang="zh-CN" sz="24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……</a:t>
            </a:r>
            <a:r>
              <a:rPr kumimoji="0" lang="zh-CN" altLang="en-US" sz="24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泪水如雨，洒了一地。</a:t>
            </a:r>
          </a:p>
          <a:p>
            <a:pPr marL="457200" marR="0" indent="-457200" defTabSz="914400">
              <a:lnSpc>
                <a:spcPct val="12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l"/>
            </a:pPr>
            <a:r>
              <a:rPr kumimoji="0" lang="zh-CN" altLang="en-US" sz="24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过了二十三，大家就更忙了，春节眨眼就到了啊。</a:t>
            </a:r>
          </a:p>
          <a:p>
            <a:pPr marL="457200" marR="0" indent="-457200" defTabSz="914400">
              <a:lnSpc>
                <a:spcPct val="12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l"/>
            </a:pPr>
            <a:r>
              <a:rPr kumimoji="0" lang="zh-CN" altLang="en-US" sz="24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他大吼了一声，大山都抖了三抖。</a:t>
            </a:r>
          </a:p>
          <a:p>
            <a:pPr marR="0" defTabSz="914400">
              <a:lnSpc>
                <a:spcPct val="12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</a:pPr>
            <a:endParaRPr kumimoji="0" lang="zh-CN" altLang="en-US" sz="2400" b="1" kern="1200" cap="none" spc="0" normalizeH="0" baseline="0" noProof="1">
              <a:solidFill>
                <a:srgbClr val="0033CC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2" name="文本框 3"/>
          <p:cNvSpPr txBox="1">
            <a:spLocks noChangeArrowheads="1"/>
          </p:cNvSpPr>
          <p:nvPr/>
        </p:nvSpPr>
        <p:spPr bwMode="auto">
          <a:xfrm>
            <a:off x="867654" y="2031163"/>
            <a:ext cx="1499989" cy="5334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·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···  </a:t>
            </a: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2391071" y="2030369"/>
            <a:ext cx="1509758" cy="534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·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···  </a:t>
            </a:r>
          </a:p>
        </p:txBody>
      </p:sp>
      <p:sp>
        <p:nvSpPr>
          <p:cNvPr id="14" name="文本框 3"/>
          <p:cNvSpPr txBox="1">
            <a:spLocks noChangeArrowheads="1"/>
          </p:cNvSpPr>
          <p:nvPr/>
        </p:nvSpPr>
        <p:spPr bwMode="auto">
          <a:xfrm>
            <a:off x="845950" y="3002728"/>
            <a:ext cx="2096457" cy="4766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·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···</a:t>
            </a: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4572000" y="3573579"/>
            <a:ext cx="876237" cy="5355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··</a:t>
            </a:r>
          </a:p>
        </p:txBody>
      </p:sp>
      <p:sp>
        <p:nvSpPr>
          <p:cNvPr id="16" name="文本框 3"/>
          <p:cNvSpPr txBox="1">
            <a:spLocks noChangeArrowheads="1"/>
          </p:cNvSpPr>
          <p:nvPr/>
        </p:nvSpPr>
        <p:spPr bwMode="auto">
          <a:xfrm>
            <a:off x="2988707" y="3573580"/>
            <a:ext cx="1761783" cy="5355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·</a:t>
            </a:r>
            <a:r>
              <a:rPr kumimoji="1" lang="en-US" altLang="zh-CN" sz="2400" b="1" dirty="0">
                <a:latin typeface="+mn-ea"/>
              </a:rPr>
              <a:t>····</a:t>
            </a:r>
            <a:endParaRPr kumimoji="1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文本框 3"/>
          <p:cNvSpPr txBox="1">
            <a:spLocks noChangeArrowheads="1"/>
          </p:cNvSpPr>
          <p:nvPr/>
        </p:nvSpPr>
        <p:spPr bwMode="auto">
          <a:xfrm>
            <a:off x="5441068" y="2539729"/>
            <a:ext cx="446972" cy="5355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kumimoji="1" lang="en-US" altLang="zh-CN" sz="2400" b="1" dirty="0">
                <a:latin typeface="+mn-ea"/>
              </a:rPr>
              <a:t>·</a:t>
            </a:r>
            <a:endParaRPr kumimoji="1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云形标注 5"/>
          <p:cNvSpPr/>
          <p:nvPr/>
        </p:nvSpPr>
        <p:spPr>
          <a:xfrm rot="21240000">
            <a:off x="5909310" y="2480310"/>
            <a:ext cx="2440305" cy="2190750"/>
          </a:xfrm>
          <a:prstGeom prst="cloudCallout">
            <a:avLst>
              <a:gd name="adj1" fmla="val -60228"/>
              <a:gd name="adj2" fmla="val 2650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2800" b="1" strike="noStrike" noProof="1">
              <a:solidFill>
                <a:schemeClr val="tx1"/>
              </a:solidFill>
            </a:endParaRPr>
          </a:p>
        </p:txBody>
      </p:sp>
      <p:sp>
        <p:nvSpPr>
          <p:cNvPr id="7" name="文本框 7"/>
          <p:cNvSpPr txBox="1"/>
          <p:nvPr/>
        </p:nvSpPr>
        <p:spPr>
          <a:xfrm>
            <a:off x="6157913" y="2711450"/>
            <a:ext cx="1890712" cy="171014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b="1">
                <a:latin typeface="宋体" panose="02010600030101010101" pitchFamily="2" charset="-122"/>
              </a:defRPr>
            </a:lvl1pPr>
          </a:lstStyle>
          <a:p>
            <a:r>
              <a:rPr lang="zh-CN" altLang="en-US" dirty="0"/>
              <a:t>    “</a:t>
            </a:r>
            <a:r>
              <a:rPr lang="zh-CN" altLang="en-US" noProof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大山都抖了三抖</a:t>
            </a:r>
            <a:r>
              <a:rPr lang="zh-CN" altLang="en-US" dirty="0"/>
              <a:t>”运用夸张的修辞手法，表现了他吼的声音大。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3860" y="942295"/>
            <a:ext cx="5588726" cy="28465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marR="0" indent="-457200" defTabSz="914400">
              <a:lnSpc>
                <a:spcPct val="12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l"/>
            </a:pPr>
            <a:r>
              <a:rPr kumimoji="0" lang="zh-CN" altLang="en-US" sz="24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镇上的人排着队来到撒切尔法官家，搂着两个获救的孩子又亲又吻，</a:t>
            </a:r>
            <a:r>
              <a:rPr kumimoji="0" lang="en-US" altLang="zh-CN" sz="24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……</a:t>
            </a:r>
            <a:r>
              <a:rPr kumimoji="0" lang="zh-CN" altLang="en-US" sz="24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泪水如雨，洒了一地。</a:t>
            </a:r>
          </a:p>
          <a:p>
            <a:pPr marL="457200" marR="0" indent="-457200" defTabSz="914400">
              <a:lnSpc>
                <a:spcPct val="12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l"/>
            </a:pPr>
            <a:r>
              <a:rPr kumimoji="0" lang="zh-CN" altLang="en-US" sz="24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过了二十三，大家就更忙了，春节眨眼就到了啊。</a:t>
            </a:r>
          </a:p>
          <a:p>
            <a:pPr marL="457200" marR="0" indent="-457200" defTabSz="914400">
              <a:lnSpc>
                <a:spcPct val="12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l"/>
            </a:pPr>
            <a:r>
              <a:rPr kumimoji="0" lang="zh-CN" altLang="en-US" sz="24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他大吼了一声，大山都抖了三抖。</a:t>
            </a:r>
          </a:p>
        </p:txBody>
      </p:sp>
      <p:sp>
        <p:nvSpPr>
          <p:cNvPr id="12" name="文本框 3"/>
          <p:cNvSpPr txBox="1">
            <a:spLocks noChangeArrowheads="1"/>
          </p:cNvSpPr>
          <p:nvPr/>
        </p:nvSpPr>
        <p:spPr bwMode="auto">
          <a:xfrm>
            <a:off x="867654" y="2031163"/>
            <a:ext cx="1499989" cy="5334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·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···  </a:t>
            </a: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2391071" y="2030369"/>
            <a:ext cx="1509758" cy="534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·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···  </a:t>
            </a:r>
          </a:p>
        </p:txBody>
      </p:sp>
      <p:sp>
        <p:nvSpPr>
          <p:cNvPr id="14" name="文本框 3"/>
          <p:cNvSpPr txBox="1">
            <a:spLocks noChangeArrowheads="1"/>
          </p:cNvSpPr>
          <p:nvPr/>
        </p:nvSpPr>
        <p:spPr bwMode="auto">
          <a:xfrm>
            <a:off x="845950" y="3002728"/>
            <a:ext cx="2096457" cy="4766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·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···</a:t>
            </a: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4564831" y="3585714"/>
            <a:ext cx="876237" cy="5355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··</a:t>
            </a:r>
          </a:p>
        </p:txBody>
      </p:sp>
      <p:sp>
        <p:nvSpPr>
          <p:cNvPr id="16" name="文本框 3"/>
          <p:cNvSpPr txBox="1">
            <a:spLocks noChangeArrowheads="1"/>
          </p:cNvSpPr>
          <p:nvPr/>
        </p:nvSpPr>
        <p:spPr bwMode="auto">
          <a:xfrm>
            <a:off x="2985212" y="3597289"/>
            <a:ext cx="1761783" cy="5355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·</a:t>
            </a:r>
            <a:r>
              <a:rPr kumimoji="1" lang="en-US" altLang="zh-CN" sz="2400" b="1" dirty="0">
                <a:latin typeface="+mn-ea"/>
              </a:rPr>
              <a:t>····</a:t>
            </a:r>
            <a:endParaRPr kumimoji="1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文本框 3"/>
          <p:cNvSpPr txBox="1">
            <a:spLocks noChangeArrowheads="1"/>
          </p:cNvSpPr>
          <p:nvPr/>
        </p:nvSpPr>
        <p:spPr bwMode="auto">
          <a:xfrm>
            <a:off x="5441068" y="2539729"/>
            <a:ext cx="446972" cy="5355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kumimoji="1" lang="en-US" altLang="zh-CN" sz="2400" b="1" dirty="0">
                <a:latin typeface="+mn-ea"/>
              </a:rPr>
              <a:t>·</a:t>
            </a:r>
            <a:endParaRPr kumimoji="1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本框 99"/>
          <p:cNvSpPr txBox="1"/>
          <p:nvPr/>
        </p:nvSpPr>
        <p:spPr>
          <a:xfrm>
            <a:off x="685800" y="323850"/>
            <a:ext cx="6880225" cy="9887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600" b="1" dirty="0">
                <a:latin typeface="宋体" panose="02010600030101010101" pitchFamily="2" charset="-122"/>
              </a:rPr>
              <a:t>    </a:t>
            </a:r>
            <a:r>
              <a:rPr lang="zh-CN" altLang="zh-CN" sz="2600" b="1" dirty="0">
                <a:latin typeface="宋体" panose="02010600030101010101" pitchFamily="2" charset="-122"/>
              </a:rPr>
              <a:t>请你从饿、安静、厚、盼望、喜欢，这几个词语中选择一两个，发挥想象，仿写句子。</a:t>
            </a:r>
            <a:endParaRPr lang="zh-CN" altLang="en-US" sz="2600" b="1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本框 2"/>
          <p:cNvSpPr txBox="1"/>
          <p:nvPr/>
        </p:nvSpPr>
        <p:spPr>
          <a:xfrm>
            <a:off x="1585913" y="1268413"/>
            <a:ext cx="4392612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zh-CN" sz="2200" b="1">
                <a:latin typeface="Arial" panose="020B0604020202020204" pitchFamily="34" charset="0"/>
                <a:ea typeface="宋体" panose="02010600030101010101" pitchFamily="2" charset="-122"/>
              </a:rPr>
              <a:t>我饿得可以把一头大象都吃下去。</a:t>
            </a:r>
          </a:p>
          <a:p>
            <a:endParaRPr lang="zh-CN" altLang="en-US" sz="2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7651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50" y="1138238"/>
            <a:ext cx="862013" cy="862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2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2032000"/>
            <a:ext cx="862013" cy="86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3" name="文本框 6"/>
          <p:cNvSpPr txBox="1"/>
          <p:nvPr/>
        </p:nvSpPr>
        <p:spPr>
          <a:xfrm>
            <a:off x="1639888" y="2168525"/>
            <a:ext cx="4392612" cy="4302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zh-CN" sz="22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他的脸皮厚得连机关枪都打不透。</a:t>
            </a:r>
          </a:p>
        </p:txBody>
      </p:sp>
      <p:sp>
        <p:nvSpPr>
          <p:cNvPr id="6" name="云形标注 5"/>
          <p:cNvSpPr/>
          <p:nvPr/>
        </p:nvSpPr>
        <p:spPr>
          <a:xfrm>
            <a:off x="6031865" y="1280795"/>
            <a:ext cx="2292985" cy="1951355"/>
          </a:xfrm>
          <a:prstGeom prst="cloudCallout">
            <a:avLst>
              <a:gd name="adj1" fmla="val -60228"/>
              <a:gd name="adj2" fmla="val 2650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2800" b="1" strike="noStrike" noProof="1">
              <a:solidFill>
                <a:schemeClr val="tx1"/>
              </a:solidFill>
            </a:endParaRPr>
          </a:p>
        </p:txBody>
      </p:sp>
      <p:sp>
        <p:nvSpPr>
          <p:cNvPr id="7" name="文本框 7"/>
          <p:cNvSpPr txBox="1"/>
          <p:nvPr/>
        </p:nvSpPr>
        <p:spPr>
          <a:xfrm>
            <a:off x="6214110" y="1473672"/>
            <a:ext cx="1929130" cy="142192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b="1">
                <a:latin typeface="宋体" panose="02010600030101010101" pitchFamily="2" charset="-122"/>
              </a:defRPr>
            </a:lvl1pPr>
          </a:lstStyle>
          <a:p>
            <a:r>
              <a:rPr lang="zh-CN" altLang="en-US" dirty="0"/>
              <a:t>    夸张不是浮夸，不能失去生活的根本和基础，使用要恰当。</a:t>
            </a:r>
          </a:p>
        </p:txBody>
      </p:sp>
      <p:sp>
        <p:nvSpPr>
          <p:cNvPr id="11" name="文本框 99"/>
          <p:cNvSpPr txBox="1"/>
          <p:nvPr/>
        </p:nvSpPr>
        <p:spPr>
          <a:xfrm>
            <a:off x="685800" y="323850"/>
            <a:ext cx="6880225" cy="9887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600" b="1" dirty="0">
                <a:latin typeface="宋体" panose="02010600030101010101" pitchFamily="2" charset="-122"/>
              </a:rPr>
              <a:t>    </a:t>
            </a:r>
            <a:r>
              <a:rPr lang="zh-CN" altLang="zh-CN" sz="2600" b="1" dirty="0">
                <a:latin typeface="宋体" panose="02010600030101010101" pitchFamily="2" charset="-122"/>
              </a:rPr>
              <a:t>请你从饿、安静、厚、盼望、喜欢，这几个词语中选择一两个，发挥想象，仿写句子。</a:t>
            </a:r>
            <a:endParaRPr lang="zh-CN" altLang="en-US" sz="2600" b="1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27650" grpId="1"/>
      <p:bldP spid="27653" grpId="0"/>
      <p:bldP spid="27653" grpId="1"/>
      <p:bldP spid="6" grpId="0" bldLvl="0" animBg="1"/>
      <p:bldP spid="6" grpId="1" animBg="1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755627" y="524438"/>
            <a:ext cx="3804795" cy="4080692"/>
            <a:chOff x="3841296" y="381725"/>
            <a:chExt cx="3698241" cy="396641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/>
            <a:srcRect b="9342"/>
            <a:stretch>
              <a:fillRect/>
            </a:stretch>
          </p:blipFill>
          <p:spPr>
            <a:xfrm>
              <a:off x="3841296" y="381728"/>
              <a:ext cx="3698241" cy="396641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8370" y="381725"/>
              <a:ext cx="609524" cy="414123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AFD3B055-635F-4033-B366-91200067D8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580" y="1165118"/>
            <a:ext cx="3924316" cy="2590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1"/>
          <p:cNvSpPr txBox="1"/>
          <p:nvPr/>
        </p:nvSpPr>
        <p:spPr>
          <a:xfrm>
            <a:off x="2997200" y="1958975"/>
            <a:ext cx="3148013" cy="7556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 defTabSz="850900">
              <a:buFont typeface="Arial" panose="020B0604020202020204" pitchFamily="34" charset="0"/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语文园地二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7BC92C-727A-491F-85BD-23C8BF1EEA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839" y="-16634"/>
            <a:ext cx="3829049" cy="51319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5D671A-84C6-4EB6-85EC-46128A2A17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8888" y="-24960"/>
            <a:ext cx="3905058" cy="5168459"/>
          </a:xfrm>
          <a:prstGeom prst="rect">
            <a:avLst/>
          </a:prstGeom>
        </p:spPr>
      </p:pic>
      <p:sp>
        <p:nvSpPr>
          <p:cNvPr id="12" name="矩形 4"/>
          <p:cNvSpPr/>
          <p:nvPr/>
        </p:nvSpPr>
        <p:spPr>
          <a:xfrm>
            <a:off x="4342575" y="451980"/>
            <a:ext cx="596638" cy="206210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CA556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学</a:t>
            </a:r>
          </a:p>
          <a:p>
            <a:pPr eaLnBrk="0" hangingPunct="0"/>
            <a:r>
              <a:rPr lang="zh-CN" altLang="en-US" sz="3200" b="1" dirty="0">
                <a:solidFill>
                  <a:srgbClr val="CA556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习</a:t>
            </a:r>
          </a:p>
          <a:p>
            <a:pPr eaLnBrk="0" hangingPunct="0"/>
            <a:r>
              <a:rPr lang="zh-CN" altLang="en-US" sz="3200" b="1" dirty="0">
                <a:solidFill>
                  <a:srgbClr val="CA556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任</a:t>
            </a:r>
          </a:p>
          <a:p>
            <a:pPr eaLnBrk="0" hangingPunct="0"/>
            <a:r>
              <a:rPr lang="zh-CN" altLang="en-US" sz="3200" b="1" dirty="0">
                <a:solidFill>
                  <a:srgbClr val="CA556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务</a:t>
            </a:r>
          </a:p>
        </p:txBody>
      </p:sp>
      <p:pic>
        <p:nvPicPr>
          <p:cNvPr id="16" name="纯音乐-欢快轻音乐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8363" y="2571750"/>
            <a:ext cx="619125" cy="61912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904783" y="896227"/>
            <a:ext cx="962025" cy="249555"/>
          </a:xfrm>
          <a:prstGeom prst="ellipse">
            <a:avLst/>
          </a:prstGeom>
          <a:noFill/>
          <a:ln w="28575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974762" y="3446318"/>
            <a:ext cx="962025" cy="249555"/>
          </a:xfrm>
          <a:prstGeom prst="ellipse">
            <a:avLst/>
          </a:prstGeom>
          <a:noFill/>
          <a:ln w="28575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4803811" y="3405712"/>
            <a:ext cx="962025" cy="249555"/>
          </a:xfrm>
          <a:prstGeom prst="ellipse">
            <a:avLst/>
          </a:prstGeom>
          <a:noFill/>
          <a:ln w="28575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19066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  <p:bldP spid="12" grpId="1"/>
      <p:bldP spid="12" grpId="2"/>
      <p:bldP spid="13" grpId="1" animBg="1"/>
      <p:bldP spid="13" grpId="2" bldLvl="0" animBg="1"/>
      <p:bldP spid="14" grpId="1" animBg="1"/>
      <p:bldP spid="14" grpId="2" bldLvl="0" animBg="1"/>
      <p:bldP spid="15" grpId="1" animBg="1"/>
      <p:bldP spid="15" grpId="2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777875" y="292100"/>
            <a:ext cx="6594475" cy="45243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1</a:t>
            </a:r>
            <a:r>
              <a:rPr lang="en-US" altLang="zh-CN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.</a:t>
            </a:r>
            <a:r>
              <a:rPr lang="zh-CN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续写夸张句。</a:t>
            </a:r>
          </a:p>
          <a:p>
            <a:r>
              <a:rPr lang="zh-CN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叔叔真瘦</a:t>
            </a:r>
            <a:r>
              <a:rPr lang="en-US" altLang="zh-CN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_______________________________</a:t>
            </a:r>
            <a:r>
              <a:rPr lang="en-US" sz="2400" b="1" u="sng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                      </a:t>
            </a:r>
            <a:r>
              <a:rPr lang="en-US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           </a:t>
            </a:r>
            <a:endParaRPr lang="zh-CN" sz="2400" b="1" noProof="1">
              <a:solidFill>
                <a:srgbClr val="000000"/>
              </a:solidFill>
              <a:latin typeface="+mn-ea"/>
              <a:ea typeface="+mn-ea"/>
              <a:cs typeface="+mn-cs"/>
            </a:endParaRPr>
          </a:p>
          <a:p>
            <a:r>
              <a:rPr lang="zh-CN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2</a:t>
            </a:r>
            <a:r>
              <a:rPr lang="en-US" altLang="zh-CN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.</a:t>
            </a:r>
            <a:r>
              <a:rPr lang="zh-CN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改写夸张句。</a:t>
            </a:r>
          </a:p>
          <a:p>
            <a:r>
              <a:rPr lang="zh-CN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今晚的月亮真亮。（改为夸张句）</a:t>
            </a:r>
          </a:p>
          <a:p>
            <a:r>
              <a:rPr lang="en-US" sz="2400" b="1" u="sng" dirty="0">
                <a:solidFill>
                  <a:srgbClr val="000000"/>
                </a:solidFill>
                <a:latin typeface="+mn-ea"/>
                <a:ea typeface="+mn-ea"/>
                <a:sym typeface="+mn-ea"/>
              </a:rPr>
              <a:t>                              </a:t>
            </a:r>
            <a:r>
              <a:rPr lang="en-US" sz="1050" u="sng" dirty="0">
                <a:solidFill>
                  <a:srgbClr val="000000"/>
                </a:solidFill>
                <a:latin typeface="+mn-ea"/>
                <a:ea typeface="+mn-ea"/>
                <a:sym typeface="+mn-ea"/>
              </a:rPr>
              <a:t>  </a:t>
            </a:r>
            <a:r>
              <a:rPr lang="en-US" sz="2400" b="1" u="sng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              </a:t>
            </a:r>
            <a:r>
              <a:rPr lang="en-US" sz="2400" b="1" u="sng" noProof="1">
                <a:solidFill>
                  <a:srgbClr val="000000"/>
                </a:solidFill>
                <a:latin typeface="+mn-ea"/>
                <a:ea typeface="+mn-ea"/>
                <a:cs typeface="+mn-cs"/>
                <a:sym typeface="+mn-ea"/>
              </a:rPr>
              <a:t>                      </a:t>
            </a:r>
            <a:r>
              <a:rPr lang="en-US" sz="2400" b="1" noProof="1">
                <a:solidFill>
                  <a:srgbClr val="000000"/>
                </a:solidFill>
                <a:latin typeface="+mn-ea"/>
                <a:ea typeface="+mn-ea"/>
                <a:cs typeface="+mn-cs"/>
                <a:sym typeface="+mn-ea"/>
              </a:rPr>
              <a:t>    </a:t>
            </a:r>
            <a:r>
              <a:rPr lang="en-US" sz="2400" b="1" u="sng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                          </a:t>
            </a:r>
            <a:r>
              <a:rPr lang="zh-CN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3</a:t>
            </a:r>
            <a:r>
              <a:rPr lang="en-US" altLang="zh-CN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.</a:t>
            </a:r>
            <a:r>
              <a:rPr lang="zh-CN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试写夸张句。</a:t>
            </a:r>
          </a:p>
          <a:p>
            <a:r>
              <a:rPr lang="zh-CN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请你试着写几个夸张句</a:t>
            </a:r>
            <a:r>
              <a:rPr lang="en-US" sz="2400" b="1" u="sng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 </a:t>
            </a:r>
          </a:p>
          <a:p>
            <a:r>
              <a:rPr lang="en-US" altLang="zh-CN" sz="2400" b="1" noProof="1">
                <a:solidFill>
                  <a:srgbClr val="000000"/>
                </a:solidFill>
                <a:latin typeface="+mn-ea"/>
              </a:rPr>
              <a:t>___________________________________________________________________________________________________________________________</a:t>
            </a:r>
          </a:p>
          <a:p>
            <a:r>
              <a:rPr lang="en-US" altLang="zh-CN" sz="2400" b="1" noProof="1">
                <a:solidFill>
                  <a:srgbClr val="000000"/>
                </a:solidFill>
                <a:latin typeface="+mn-ea"/>
              </a:rPr>
              <a:t>_________________________________________</a:t>
            </a:r>
          </a:p>
          <a:p>
            <a:r>
              <a:rPr lang="en-US" altLang="zh-CN" sz="2400" b="1" noProof="1">
                <a:solidFill>
                  <a:srgbClr val="000000"/>
                </a:solidFill>
                <a:latin typeface="+mn-ea"/>
              </a:rPr>
              <a:t>_________________________________________</a:t>
            </a:r>
            <a:r>
              <a:rPr lang="en-US" altLang="zh-CN" sz="2400" b="1" u="sng" noProof="1">
                <a:solidFill>
                  <a:srgbClr val="000000"/>
                </a:solidFill>
                <a:latin typeface="+mn-ea"/>
              </a:rPr>
              <a:t>  </a:t>
            </a:r>
            <a:r>
              <a:rPr lang="en-US" sz="2400" b="1" u="sng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                         </a:t>
            </a:r>
            <a:r>
              <a:rPr lang="en-US" sz="1050" u="sng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                      </a:t>
            </a:r>
            <a:r>
              <a:rPr lang="en-US" sz="1050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  </a:t>
            </a:r>
            <a:endParaRPr lang="zh-CN" altLang="en-US" noProof="1"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777875" y="282575"/>
            <a:ext cx="6594475" cy="45227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1</a:t>
            </a:r>
            <a:r>
              <a:rPr lang="en-US" altLang="zh-CN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.</a:t>
            </a:r>
            <a:r>
              <a:rPr lang="zh-CN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续写夸张句。</a:t>
            </a:r>
          </a:p>
          <a:p>
            <a:r>
              <a:rPr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叔叔真瘦，好像一阵风就能把他吹走。</a:t>
            </a:r>
            <a:r>
              <a:rPr lang="en-US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           </a:t>
            </a:r>
            <a:endParaRPr lang="zh-CN" sz="2400" b="1" noProof="1">
              <a:solidFill>
                <a:srgbClr val="000000"/>
              </a:solidFill>
              <a:latin typeface="+mn-ea"/>
              <a:ea typeface="+mn-ea"/>
              <a:cs typeface="+mn-cs"/>
            </a:endParaRPr>
          </a:p>
          <a:p>
            <a:r>
              <a:rPr lang="zh-CN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2</a:t>
            </a:r>
            <a:r>
              <a:rPr lang="en-US" altLang="zh-CN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.</a:t>
            </a:r>
            <a:r>
              <a:rPr lang="zh-CN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改写夸张句。</a:t>
            </a:r>
          </a:p>
          <a:p>
            <a:r>
              <a:rPr lang="zh-CN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今晚的月亮真亮。（改为夸张句）</a:t>
            </a:r>
            <a:r>
              <a:rPr lang="en-US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             </a:t>
            </a:r>
            <a:endParaRPr lang="en-US" sz="2400" b="1" u="sng" noProof="1">
              <a:solidFill>
                <a:srgbClr val="000000"/>
              </a:solidFill>
              <a:latin typeface="+mn-ea"/>
              <a:ea typeface="+mn-ea"/>
              <a:cs typeface="+mn-cs"/>
            </a:endParaRPr>
          </a:p>
          <a:p>
            <a:r>
              <a:rPr lang="en-US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今晚的月亮真亮，照得大地如同白昼。 </a:t>
            </a:r>
            <a:r>
              <a:rPr lang="en-US" sz="2400" b="1" u="sng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                           </a:t>
            </a:r>
            <a:r>
              <a:rPr lang="en-US" sz="2400" b="1" u="sng" noProof="1">
                <a:solidFill>
                  <a:srgbClr val="000000"/>
                </a:solidFill>
                <a:latin typeface="+mn-ea"/>
                <a:ea typeface="+mn-ea"/>
                <a:cs typeface="+mn-cs"/>
                <a:sym typeface="+mn-ea"/>
              </a:rPr>
              <a:t>                      </a:t>
            </a:r>
            <a:r>
              <a:rPr lang="en-US" sz="2400" b="1" noProof="1">
                <a:solidFill>
                  <a:srgbClr val="000000"/>
                </a:solidFill>
                <a:latin typeface="+mn-ea"/>
                <a:ea typeface="+mn-ea"/>
                <a:cs typeface="+mn-cs"/>
                <a:sym typeface="+mn-ea"/>
              </a:rPr>
              <a:t>    </a:t>
            </a:r>
            <a:r>
              <a:rPr lang="en-US" sz="2400" b="1" u="sng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                           </a:t>
            </a:r>
            <a:r>
              <a:rPr lang="en-US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 </a:t>
            </a:r>
            <a:endParaRPr lang="zh-CN" sz="2400" b="1" noProof="1">
              <a:solidFill>
                <a:srgbClr val="000000"/>
              </a:solidFill>
              <a:latin typeface="+mn-ea"/>
              <a:ea typeface="+mn-ea"/>
              <a:cs typeface="+mn-cs"/>
            </a:endParaRPr>
          </a:p>
          <a:p>
            <a:r>
              <a:rPr lang="zh-CN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3</a:t>
            </a:r>
            <a:r>
              <a:rPr lang="en-US" altLang="zh-CN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.</a:t>
            </a:r>
            <a:r>
              <a:rPr lang="zh-CN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试写夸张句。</a:t>
            </a:r>
          </a:p>
          <a:p>
            <a:r>
              <a:rPr lang="zh-CN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请你试着写几个夸张句</a:t>
            </a:r>
            <a:endParaRPr lang="zh-CN" sz="2400" b="1" noProof="1">
              <a:solidFill>
                <a:srgbClr val="000000"/>
              </a:solidFill>
              <a:latin typeface="+mn-ea"/>
              <a:ea typeface="+mn-ea"/>
            </a:endParaRPr>
          </a:p>
          <a:p>
            <a:r>
              <a:rPr lang="en-US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这辆车开得像蜗牛一样慢。</a:t>
            </a:r>
            <a:endParaRPr lang="en-US" sz="2400" b="1" noProof="1">
              <a:solidFill>
                <a:srgbClr val="000000"/>
              </a:solidFill>
              <a:latin typeface="+mn-ea"/>
              <a:ea typeface="+mn-ea"/>
            </a:endParaRPr>
          </a:p>
          <a:p>
            <a:r>
              <a:rPr lang="en-US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一片片花海，一眼望不到头。</a:t>
            </a:r>
            <a:endParaRPr lang="en-US" sz="2400" b="1" noProof="1">
              <a:solidFill>
                <a:srgbClr val="000000"/>
              </a:solidFill>
              <a:latin typeface="+mn-ea"/>
              <a:ea typeface="+mn-ea"/>
            </a:endParaRPr>
          </a:p>
          <a:p>
            <a:r>
              <a:rPr lang="en-US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好小的面包，连塞牙缝都不够。</a:t>
            </a:r>
            <a:endParaRPr lang="en-US" sz="2400" b="1" noProof="1">
              <a:solidFill>
                <a:srgbClr val="000000"/>
              </a:solidFill>
              <a:latin typeface="+mn-ea"/>
              <a:ea typeface="+mn-ea"/>
            </a:endParaRPr>
          </a:p>
          <a:p>
            <a:r>
              <a:rPr lang="en-US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这个桔子酸得我的牙齿都快掉了。</a:t>
            </a:r>
            <a:endParaRPr lang="en-US" sz="2400" b="1" noProof="1">
              <a:solidFill>
                <a:srgbClr val="000000"/>
              </a:solidFill>
              <a:latin typeface="+mn-ea"/>
              <a:ea typeface="+mn-ea"/>
            </a:endParaRPr>
          </a:p>
          <a:p>
            <a:r>
              <a:rPr lang="en-US" sz="2400" b="1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秋天，丰硕的果实饱满得几乎要溢出水来。</a:t>
            </a:r>
            <a:r>
              <a:rPr lang="en-US" sz="2000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   </a:t>
            </a:r>
            <a:r>
              <a:rPr lang="en-US" sz="1050" u="sng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   </a:t>
            </a:r>
            <a:r>
              <a:rPr lang="en-US" sz="1050" noProof="1">
                <a:solidFill>
                  <a:srgbClr val="000000"/>
                </a:solidFill>
                <a:latin typeface="+mn-ea"/>
                <a:ea typeface="+mn-ea"/>
                <a:cs typeface="+mn-cs"/>
              </a:rPr>
              <a:t>  </a:t>
            </a:r>
            <a:endParaRPr lang="zh-CN" altLang="en-US" noProof="1"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25475" y="1350555"/>
            <a:ext cx="8157845" cy="2430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/>
              <a:t>                       </a:t>
            </a:r>
            <a:r>
              <a:rPr lang="zh-CN" altLang="en-US" sz="2400" dirty="0"/>
              <a:t>                   </a:t>
            </a:r>
            <a:r>
              <a:rPr lang="zh-CN" altLang="en-US" sz="2000" dirty="0"/>
              <a:t>       </a:t>
            </a:r>
            <a:r>
              <a:rPr lang="zh-CN" altLang="en-US" sz="2000" b="1" dirty="0"/>
              <a:t>抓住文章的主要情节（细节）</a:t>
            </a:r>
          </a:p>
          <a:p>
            <a:r>
              <a:rPr lang="zh-CN" altLang="en-US" sz="2000" b="1" dirty="0"/>
              <a:t>                            交流平台        留意描写人物语言、动作、神态的句子</a:t>
            </a:r>
          </a:p>
          <a:p>
            <a:r>
              <a:rPr lang="zh-CN" altLang="en-US" sz="2000" b="1" dirty="0"/>
              <a:t>                                                  从多方位、多角度来思考</a:t>
            </a:r>
          </a:p>
          <a:p>
            <a:r>
              <a:rPr lang="zh-CN" altLang="en-US" sz="2000" b="1" dirty="0"/>
              <a:t>语文园地二    </a:t>
            </a:r>
            <a:r>
              <a:rPr lang="zh-CN" altLang="en-US" sz="2400" b="1" dirty="0"/>
              <a:t>                              </a:t>
            </a:r>
          </a:p>
          <a:p>
            <a:r>
              <a:rPr lang="zh-CN" altLang="en-US" sz="2400" b="1" dirty="0"/>
              <a:t>                                           </a:t>
            </a:r>
            <a:r>
              <a:rPr lang="zh-CN" altLang="en-US" sz="2000" b="1" dirty="0"/>
              <a:t>了解夸张的表达效果</a:t>
            </a:r>
          </a:p>
          <a:p>
            <a:r>
              <a:rPr lang="zh-CN" altLang="en-US" sz="2000" b="1" dirty="0"/>
              <a:t>                        词句段运用①</a:t>
            </a:r>
          </a:p>
          <a:p>
            <a:r>
              <a:rPr lang="zh-CN" altLang="en-US" sz="2000" b="1" dirty="0"/>
              <a:t>                                                    运用夸张的手法写话</a:t>
            </a:r>
          </a:p>
        </p:txBody>
      </p:sp>
      <p:sp>
        <p:nvSpPr>
          <p:cNvPr id="3" name="左大括号 3"/>
          <p:cNvSpPr/>
          <p:nvPr/>
        </p:nvSpPr>
        <p:spPr>
          <a:xfrm>
            <a:off x="3996055" y="1523275"/>
            <a:ext cx="266700" cy="861060"/>
          </a:xfrm>
          <a:prstGeom prst="leftBrace">
            <a:avLst/>
          </a:prstGeom>
          <a:ln w="19050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sp>
      <p:sp>
        <p:nvSpPr>
          <p:cNvPr id="4" name="左大括号 3"/>
          <p:cNvSpPr/>
          <p:nvPr/>
        </p:nvSpPr>
        <p:spPr>
          <a:xfrm>
            <a:off x="4047490" y="2870110"/>
            <a:ext cx="266700" cy="861060"/>
          </a:xfrm>
          <a:prstGeom prst="leftBrace">
            <a:avLst/>
          </a:prstGeom>
          <a:ln w="19050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sp>
      <p:sp>
        <p:nvSpPr>
          <p:cNvPr id="5" name="左大括号 3"/>
          <p:cNvSpPr/>
          <p:nvPr/>
        </p:nvSpPr>
        <p:spPr>
          <a:xfrm>
            <a:off x="2136775" y="1865540"/>
            <a:ext cx="199390" cy="1437640"/>
          </a:xfrm>
          <a:prstGeom prst="leftBrace">
            <a:avLst/>
          </a:prstGeom>
          <a:ln w="19050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sp>
      <p:sp>
        <p:nvSpPr>
          <p:cNvPr id="7" name="文本框 7"/>
          <p:cNvSpPr txBox="1"/>
          <p:nvPr/>
        </p:nvSpPr>
        <p:spPr>
          <a:xfrm>
            <a:off x="521970" y="314960"/>
            <a:ext cx="1929130" cy="6819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3200" b="1" dirty="0">
                <a:solidFill>
                  <a:srgbClr val="FF0066"/>
                </a:solidFill>
                <a:latin typeface="+mj-lt"/>
                <a:ea typeface="宋体" panose="02010600030101010101" pitchFamily="2" charset="-122"/>
              </a:rPr>
              <a:t>学习小结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文本框 3"/>
          <p:cNvSpPr txBox="1"/>
          <p:nvPr/>
        </p:nvSpPr>
        <p:spPr>
          <a:xfrm>
            <a:off x="514350" y="227013"/>
            <a:ext cx="2540000" cy="6080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作业</a:t>
            </a:r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46" name="文本框 1"/>
          <p:cNvSpPr txBox="1"/>
          <p:nvPr/>
        </p:nvSpPr>
        <p:spPr>
          <a:xfrm>
            <a:off x="1092277" y="1593950"/>
            <a:ext cx="6959445" cy="1955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1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请从“饿、安静、厚、盼望、喜欢”这几个词语中选择一两个，发挥想象，用上夸张的修辞手法写句子。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1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你喜欢哪本名著中的哪个人物？试着写几句话评价他。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1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完成本课相关的内容。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344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196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722" y="349981"/>
            <a:ext cx="7179034" cy="441741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975" y="805650"/>
            <a:ext cx="6526395" cy="4015829"/>
          </a:xfrm>
          <a:prstGeom prst="rect">
            <a:avLst/>
          </a:prstGeom>
        </p:spPr>
      </p:pic>
      <p:sp>
        <p:nvSpPr>
          <p:cNvPr id="12289" name="矩形 4"/>
          <p:cNvSpPr/>
          <p:nvPr/>
        </p:nvSpPr>
        <p:spPr>
          <a:xfrm>
            <a:off x="307975" y="71438"/>
            <a:ext cx="2036763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CA556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交流平台</a:t>
            </a:r>
          </a:p>
        </p:txBody>
      </p:sp>
      <p:sp>
        <p:nvSpPr>
          <p:cNvPr id="5" name="文本框 3"/>
          <p:cNvSpPr txBox="1">
            <a:spLocks noChangeArrowheads="1"/>
          </p:cNvSpPr>
          <p:nvPr/>
        </p:nvSpPr>
        <p:spPr bwMode="auto">
          <a:xfrm>
            <a:off x="2351364" y="292784"/>
            <a:ext cx="4910827" cy="4926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从他们的对话中，你发现了什么？</a:t>
            </a:r>
          </a:p>
        </p:txBody>
      </p:sp>
      <p:sp>
        <p:nvSpPr>
          <p:cNvPr id="6" name="云形标注 5"/>
          <p:cNvSpPr/>
          <p:nvPr/>
        </p:nvSpPr>
        <p:spPr>
          <a:xfrm rot="3540000">
            <a:off x="6346183" y="1419894"/>
            <a:ext cx="2139950" cy="2686929"/>
          </a:xfrm>
          <a:prstGeom prst="cloudCallout">
            <a:avLst>
              <a:gd name="adj1" fmla="val -69128"/>
              <a:gd name="adj2" fmla="val 2802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2800" b="1" strike="noStrike" noProof="1">
              <a:solidFill>
                <a:schemeClr val="tx1"/>
              </a:solidFill>
            </a:endParaRPr>
          </a:p>
        </p:txBody>
      </p:sp>
      <p:sp>
        <p:nvSpPr>
          <p:cNvPr id="7" name="文本框 7"/>
          <p:cNvSpPr txBox="1"/>
          <p:nvPr/>
        </p:nvSpPr>
        <p:spPr>
          <a:xfrm>
            <a:off x="6384872" y="1904661"/>
            <a:ext cx="2062571" cy="171739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b="1" dirty="0">
                <a:latin typeface="宋体" panose="02010600030101010101" pitchFamily="2" charset="-122"/>
              </a:rPr>
              <a:t>    读名著时，他们会对书里的人物作出自己的评价。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4250" y="803532"/>
            <a:ext cx="6526395" cy="4015829"/>
          </a:xfrm>
          <a:prstGeom prst="rect">
            <a:avLst/>
          </a:prstGeom>
        </p:spPr>
      </p:pic>
      <p:sp>
        <p:nvSpPr>
          <p:cNvPr id="13313" name="矩形 4"/>
          <p:cNvSpPr/>
          <p:nvPr/>
        </p:nvSpPr>
        <p:spPr>
          <a:xfrm>
            <a:off x="307975" y="71438"/>
            <a:ext cx="2036763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CA556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交流平台</a:t>
            </a:r>
          </a:p>
        </p:txBody>
      </p:sp>
      <p:sp>
        <p:nvSpPr>
          <p:cNvPr id="5" name="文本框 3"/>
          <p:cNvSpPr txBox="1">
            <a:spLocks noChangeArrowheads="1"/>
          </p:cNvSpPr>
          <p:nvPr/>
        </p:nvSpPr>
        <p:spPr bwMode="auto">
          <a:xfrm>
            <a:off x="2254250" y="268288"/>
            <a:ext cx="7245350" cy="5524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从他们的发言中，你明白了什么？</a:t>
            </a:r>
          </a:p>
        </p:txBody>
      </p:sp>
      <p:sp>
        <p:nvSpPr>
          <p:cNvPr id="6" name="云形标注 5"/>
          <p:cNvSpPr/>
          <p:nvPr/>
        </p:nvSpPr>
        <p:spPr>
          <a:xfrm rot="15180000">
            <a:off x="673530" y="293571"/>
            <a:ext cx="2208253" cy="3155839"/>
          </a:xfrm>
          <a:prstGeom prst="cloudCallout">
            <a:avLst>
              <a:gd name="adj1" fmla="val -56483"/>
              <a:gd name="adj2" fmla="val 4504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2800" b="1" strike="noStrike" noProof="1">
              <a:solidFill>
                <a:schemeClr val="tx1"/>
              </a:solidFill>
            </a:endParaRPr>
          </a:p>
        </p:txBody>
      </p:sp>
      <p:sp>
        <p:nvSpPr>
          <p:cNvPr id="7" name="文本框 7"/>
          <p:cNvSpPr txBox="1"/>
          <p:nvPr/>
        </p:nvSpPr>
        <p:spPr>
          <a:xfrm>
            <a:off x="481167" y="1103570"/>
            <a:ext cx="2592977" cy="158197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>
              <a:lnSpc>
                <a:spcPct val="110000"/>
              </a:lnSpc>
              <a:defRPr sz="2400" b="1">
                <a:latin typeface="Calibri" panose="020F0502020204030204" pitchFamily="34" charset="0"/>
              </a:defRPr>
            </a:lvl1pPr>
          </a:lstStyle>
          <a:p>
            <a:r>
              <a:rPr lang="zh-CN" altLang="en-US" sz="2200" dirty="0">
                <a:latin typeface="宋体" panose="02010600030101010101" pitchFamily="2" charset="-122"/>
              </a:rPr>
              <a:t>    留意描写人物语言、动作、神态的句子，从中能看出一个人的性格。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975" y="805650"/>
            <a:ext cx="6526395" cy="4015829"/>
          </a:xfrm>
          <a:prstGeom prst="rect">
            <a:avLst/>
          </a:prstGeom>
        </p:spPr>
      </p:pic>
      <p:sp>
        <p:nvSpPr>
          <p:cNvPr id="14337" name="矩形 4"/>
          <p:cNvSpPr/>
          <p:nvPr/>
        </p:nvSpPr>
        <p:spPr>
          <a:xfrm>
            <a:off x="307975" y="71438"/>
            <a:ext cx="2036763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CA556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交流平台</a:t>
            </a:r>
          </a:p>
        </p:txBody>
      </p:sp>
      <p:sp>
        <p:nvSpPr>
          <p:cNvPr id="5" name="文本框 3"/>
          <p:cNvSpPr txBox="1">
            <a:spLocks noChangeArrowheads="1"/>
          </p:cNvSpPr>
          <p:nvPr/>
        </p:nvSpPr>
        <p:spPr bwMode="auto">
          <a:xfrm>
            <a:off x="2254250" y="268288"/>
            <a:ext cx="7245350" cy="5524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从他们的发言中，你明白了什么？</a:t>
            </a:r>
          </a:p>
        </p:txBody>
      </p:sp>
      <p:sp>
        <p:nvSpPr>
          <p:cNvPr id="6" name="云形标注 5"/>
          <p:cNvSpPr/>
          <p:nvPr/>
        </p:nvSpPr>
        <p:spPr>
          <a:xfrm rot="20760000">
            <a:off x="6126457" y="1694697"/>
            <a:ext cx="2750213" cy="2150745"/>
          </a:xfrm>
          <a:prstGeom prst="cloudCallout">
            <a:avLst>
              <a:gd name="adj1" fmla="val -61032"/>
              <a:gd name="adj2" fmla="val 3526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2800" b="1" strike="noStrike" noProof="1">
              <a:solidFill>
                <a:schemeClr val="tx1"/>
              </a:solidFill>
            </a:endParaRPr>
          </a:p>
        </p:txBody>
      </p:sp>
      <p:sp>
        <p:nvSpPr>
          <p:cNvPr id="7" name="文本框 7"/>
          <p:cNvSpPr txBox="1"/>
          <p:nvPr/>
        </p:nvSpPr>
        <p:spPr>
          <a:xfrm>
            <a:off x="6387138" y="1964120"/>
            <a:ext cx="2228850" cy="158197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>
              <a:lnSpc>
                <a:spcPct val="110000"/>
              </a:lnSpc>
              <a:defRPr sz="2200" b="1">
                <a:latin typeface="宋体" panose="02010600030101010101" pitchFamily="2" charset="-122"/>
              </a:defRPr>
            </a:lvl1pPr>
          </a:lstStyle>
          <a:p>
            <a:r>
              <a:rPr lang="zh-CN" altLang="en-US" dirty="0"/>
              <a:t>    每个人都是立体的、多面的，评价人物时角度不能太单一。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879600" y="1493838"/>
            <a:ext cx="1711325" cy="2317750"/>
            <a:chOff x="1892" y="2396"/>
            <a:chExt cx="2696" cy="3650"/>
          </a:xfrm>
        </p:grpSpPr>
        <p:pic>
          <p:nvPicPr>
            <p:cNvPr id="1536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92" y="2396"/>
              <a:ext cx="2696" cy="279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63" name="文本框 7"/>
            <p:cNvSpPr txBox="1"/>
            <p:nvPr/>
          </p:nvSpPr>
          <p:spPr>
            <a:xfrm>
              <a:off x="2321" y="5205"/>
              <a:ext cx="1793" cy="8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鲁滨逊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590925" y="1498600"/>
            <a:ext cx="1897063" cy="2279650"/>
            <a:chOff x="5426" y="2455"/>
            <a:chExt cx="2986" cy="3590"/>
          </a:xfrm>
        </p:grpSpPr>
        <p:pic>
          <p:nvPicPr>
            <p:cNvPr id="15365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6" y="2455"/>
              <a:ext cx="2986" cy="273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66" name="文本框 7"/>
            <p:cNvSpPr txBox="1"/>
            <p:nvPr/>
          </p:nvSpPr>
          <p:spPr>
            <a:xfrm>
              <a:off x="6103" y="5205"/>
              <a:ext cx="1932" cy="8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尼尔斯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499101" y="1355725"/>
            <a:ext cx="1915082" cy="2336800"/>
            <a:chOff x="9286" y="2171"/>
            <a:chExt cx="3017" cy="3680"/>
          </a:xfrm>
        </p:grpSpPr>
        <p:pic>
          <p:nvPicPr>
            <p:cNvPr id="15368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86" y="2171"/>
              <a:ext cx="2686" cy="296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69" name="文本框 7"/>
            <p:cNvSpPr txBox="1"/>
            <p:nvPr/>
          </p:nvSpPr>
          <p:spPr>
            <a:xfrm>
              <a:off x="9314" y="5100"/>
              <a:ext cx="2989" cy="75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002060"/>
                  </a:solidFill>
                  <a:latin typeface="+mn-ea"/>
                  <a:ea typeface="+mn-ea"/>
                </a:rPr>
                <a:t>汤姆</a:t>
              </a:r>
              <a:r>
                <a:rPr lang="en-US" altLang="zh-CN" sz="2400" b="1" dirty="0">
                  <a:solidFill>
                    <a:srgbClr val="002060"/>
                  </a:solidFill>
                  <a:latin typeface="+mn-ea"/>
                  <a:ea typeface="+mn-ea"/>
                </a:rPr>
                <a:t>·</a:t>
              </a:r>
              <a:r>
                <a:rPr lang="zh-CN" altLang="en-US" sz="2400" b="1" dirty="0">
                  <a:solidFill>
                    <a:srgbClr val="002060"/>
                  </a:solidFill>
                  <a:latin typeface="+mn-ea"/>
                  <a:ea typeface="+mn-ea"/>
                </a:rPr>
                <a:t>索亚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云形标注 5"/>
          <p:cNvSpPr/>
          <p:nvPr/>
        </p:nvSpPr>
        <p:spPr>
          <a:xfrm rot="15600000">
            <a:off x="1070490" y="-85712"/>
            <a:ext cx="1002030" cy="2101769"/>
          </a:xfrm>
          <a:prstGeom prst="cloudCallout">
            <a:avLst>
              <a:gd name="adj1" fmla="val -60228"/>
              <a:gd name="adj2" fmla="val 2650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2800" b="1" strike="noStrike" noProof="1">
              <a:solidFill>
                <a:schemeClr val="tx1"/>
              </a:solidFill>
            </a:endParaRPr>
          </a:p>
        </p:txBody>
      </p:sp>
      <p:sp>
        <p:nvSpPr>
          <p:cNvPr id="7" name="文本框 7"/>
          <p:cNvSpPr txBox="1"/>
          <p:nvPr/>
        </p:nvSpPr>
        <p:spPr>
          <a:xfrm>
            <a:off x="744892" y="553735"/>
            <a:ext cx="1589087" cy="79169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>
              <a:lnSpc>
                <a:spcPct val="110000"/>
              </a:lnSpc>
              <a:defRPr sz="2200" b="1">
                <a:latin typeface="宋体" panose="02010600030101010101" pitchFamily="2" charset="-122"/>
              </a:defRPr>
            </a:lvl1pPr>
          </a:lstStyle>
          <a:p>
            <a:r>
              <a:rPr lang="zh-CN" altLang="en-US" dirty="0"/>
              <a:t>鲁滨逊</a:t>
            </a:r>
          </a:p>
          <a:p>
            <a:r>
              <a:rPr lang="zh-CN" altLang="en-US" dirty="0"/>
              <a:t>智慧、乐观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395" y="300355"/>
            <a:ext cx="911225" cy="946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云形标注 4"/>
          <p:cNvSpPr/>
          <p:nvPr/>
        </p:nvSpPr>
        <p:spPr>
          <a:xfrm rot="180000">
            <a:off x="6582860" y="882045"/>
            <a:ext cx="2118457" cy="1072515"/>
          </a:xfrm>
          <a:prstGeom prst="cloudCallout">
            <a:avLst>
              <a:gd name="adj1" fmla="val -60228"/>
              <a:gd name="adj2" fmla="val 2650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2800" b="1" strike="noStrike" noProof="1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80529" y="967423"/>
            <a:ext cx="1770135" cy="83715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>
              <a:lnSpc>
                <a:spcPct val="110000"/>
              </a:lnSpc>
              <a:defRPr sz="2200" b="1">
                <a:latin typeface="宋体" panose="02010600030101010101" pitchFamily="2" charset="-122"/>
              </a:defRPr>
            </a:lvl1pPr>
          </a:lstStyle>
          <a:p>
            <a:r>
              <a:rPr lang="zh-CN" altLang="en-US" dirty="0"/>
              <a:t>汤姆·索亚乐观、勇敢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80" y="311785"/>
            <a:ext cx="992505" cy="10966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415925" y="1753235"/>
            <a:ext cx="2361565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宋体" panose="02010600030101010101" pitchFamily="2" charset="-122"/>
              </a:rPr>
              <a:t>    </a:t>
            </a:r>
            <a:r>
              <a:rPr lang="zh-CN" sz="1800" b="1" dirty="0">
                <a:latin typeface="宋体" panose="02010600030101010101" pitchFamily="2" charset="-122"/>
              </a:rPr>
              <a:t>“在这根方木杆的侧面，我每天用刀子刻一道痕，每第七道刻痕比其他的长一倍，每月第一天的刻痕再长一倍，这样，我就有了日历。”</a:t>
            </a:r>
            <a:endParaRPr lang="zh-CN" altLang="en-US" sz="1800" b="1" dirty="0">
              <a:latin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835775" y="1950720"/>
            <a:ext cx="1864995" cy="2584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800" b="1">
                <a:latin typeface="宋体" panose="02010600030101010101" pitchFamily="2" charset="-122"/>
              </a:defRPr>
            </a:lvl1pPr>
          </a:lstStyle>
          <a:p>
            <a:r>
              <a:rPr lang="en-US" altLang="zh-CN" dirty="0"/>
              <a:t>    “</a:t>
            </a:r>
            <a:r>
              <a:rPr lang="zh-CN" dirty="0"/>
              <a:t>他还讲了自己如何费</a:t>
            </a:r>
            <a:r>
              <a:rPr lang="zh-CN" altLang="en-US" dirty="0"/>
              <a:t>尽</a:t>
            </a:r>
            <a:r>
              <a:rPr lang="zh-CN" dirty="0"/>
              <a:t>口舌说服了贝琪，当她摸索着爬到洞口，看见那一小块太阳光时，怎样兴奋得不得了，简直就要高兴死了。</a:t>
            </a:r>
            <a:r>
              <a:rPr lang="en-US" altLang="zh-CN" dirty="0"/>
              <a:t>”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FB7179D-7760-4FD0-9DDA-562A425247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61" y="1696737"/>
            <a:ext cx="1168114" cy="26394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66ED6B7-CDDE-435B-8FD0-3CD0F0291D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427" y="1816005"/>
            <a:ext cx="1517818" cy="2181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  <p:bldP spid="7" grpId="1"/>
      <p:bldP spid="5" grpId="0" bldLvl="0" animBg="1"/>
      <p:bldP spid="8" grpId="0"/>
      <p:bldP spid="8" grpId="1"/>
      <p:bldP spid="100" grpId="0"/>
      <p:bldP spid="100" grpId="1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2722879" y="384174"/>
            <a:ext cx="3698241" cy="4375151"/>
            <a:chOff x="3841296" y="381725"/>
            <a:chExt cx="3698241" cy="437515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41296" y="381726"/>
              <a:ext cx="3698241" cy="43751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8370" y="381725"/>
              <a:ext cx="609524" cy="4141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1122</Words>
  <Application>Microsoft Office PowerPoint</Application>
  <PresentationFormat>全屏显示(16:9)</PresentationFormat>
  <Paragraphs>118</Paragraphs>
  <Slides>25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4" baseType="lpstr">
      <vt:lpstr>宋体</vt:lpstr>
      <vt:lpstr>楷体</vt:lpstr>
      <vt:lpstr>Calibri</vt:lpstr>
      <vt:lpstr>Cambria</vt:lpstr>
      <vt:lpstr>黑体</vt:lpstr>
      <vt:lpstr>Wingdings</vt:lpstr>
      <vt:lpstr>Arial</vt:lpstr>
      <vt:lpstr>自定义设计方案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状元成才路</Manager>
  <Company>状元成才路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状元成才路</dc:creator>
  <cp:keywords>状元成才路</cp:keywords>
  <dc:description>声  明_x000d__x000d_
_x000d__x000d_
 本文件仅用于个人学习、研究或欣赏，以及其他非商业性或非盈利性用途，但同时应遵守著作权法及其他相关法律的规定，不得侵犯本司及相关权利人的合法权利。_x000d__x000d_
 除此以外，将本文件任何内容用于其他用途时，应获得授权，如发现未经授权用于商业或盈利用途将追加侵权者的法律责任。_x000d__x000d_
_x000d__x000d_
武汉天成贵龙文化传播有限公司_x000d__x000d_
湖北山河律师事务所</dc:description>
  <cp:lastModifiedBy>007</cp:lastModifiedBy>
  <cp:revision>2046</cp:revision>
  <dcterms:created xsi:type="dcterms:W3CDTF">2016-01-14T05:53:00Z</dcterms:created>
  <dcterms:modified xsi:type="dcterms:W3CDTF">2024-09-19T06:15:24Z</dcterms:modified>
  <cp:category>状元成才路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2052-11.1.0.10024</vt:lpwstr>
  </property>
</Properties>
</file>