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3664" r:id="rId2"/>
    <p:sldMasterId id="2147483699" r:id="rId3"/>
  </p:sldMasterIdLst>
  <p:notesMasterIdLst>
    <p:notesMasterId r:id="rId33"/>
  </p:notesMasterIdLst>
  <p:handoutMasterIdLst>
    <p:handoutMasterId r:id="rId34"/>
  </p:handoutMasterIdLst>
  <p:sldIdLst>
    <p:sldId id="287" r:id="rId4"/>
    <p:sldId id="522" r:id="rId5"/>
    <p:sldId id="470" r:id="rId6"/>
    <p:sldId id="497" r:id="rId7"/>
    <p:sldId id="498" r:id="rId8"/>
    <p:sldId id="499" r:id="rId9"/>
    <p:sldId id="505" r:id="rId10"/>
    <p:sldId id="500" r:id="rId11"/>
    <p:sldId id="501" r:id="rId12"/>
    <p:sldId id="503" r:id="rId13"/>
    <p:sldId id="504" r:id="rId14"/>
    <p:sldId id="502" r:id="rId15"/>
    <p:sldId id="506" r:id="rId16"/>
    <p:sldId id="518" r:id="rId17"/>
    <p:sldId id="507" r:id="rId18"/>
    <p:sldId id="508" r:id="rId19"/>
    <p:sldId id="509" r:id="rId20"/>
    <p:sldId id="510" r:id="rId21"/>
    <p:sldId id="511" r:id="rId22"/>
    <p:sldId id="519" r:id="rId23"/>
    <p:sldId id="512" r:id="rId24"/>
    <p:sldId id="513" r:id="rId25"/>
    <p:sldId id="514" r:id="rId26"/>
    <p:sldId id="515" r:id="rId27"/>
    <p:sldId id="516" r:id="rId28"/>
    <p:sldId id="520" r:id="rId29"/>
    <p:sldId id="521" r:id="rId30"/>
    <p:sldId id="523" r:id="rId31"/>
    <p:sldId id="524" r:id="rId32"/>
  </p:sldIdLst>
  <p:sldSz cx="9144000" cy="5143500" type="screen16x9"/>
  <p:notesSz cx="6858000" cy="9144000"/>
  <p:custDataLst>
    <p:tags r:id="rId3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9" userDrawn="1">
          <p15:clr>
            <a:srgbClr val="A4A3A4"/>
          </p15:clr>
        </p15:guide>
        <p15:guide id="2" pos="29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34A1F"/>
    <a:srgbClr val="E6E6E6"/>
    <a:srgbClr val="E1D9B1"/>
    <a:srgbClr val="C9422A"/>
    <a:srgbClr val="D3D9AB"/>
    <a:srgbClr val="4B8C5A"/>
    <a:srgbClr val="F8F6AA"/>
    <a:srgbClr val="EEEEEE"/>
    <a:srgbClr val="509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8" autoAdjust="0"/>
    <p:restoredTop sz="97778" autoAdjust="0"/>
  </p:normalViewPr>
  <p:slideViewPr>
    <p:cSldViewPr snapToGrid="0" showGuides="1">
      <p:cViewPr varScale="1">
        <p:scale>
          <a:sx n="145" d="100"/>
          <a:sy n="145" d="100"/>
        </p:scale>
        <p:origin x="744" y="108"/>
      </p:cViewPr>
      <p:guideLst>
        <p:guide orient="horz" pos="1649"/>
        <p:guide pos="291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E53BC4-DC50-443E-84E7-F11CDC533E4C}" type="datetimeFigureOut">
              <a:rPr lang="zh-CN" altLang="en-US" smtClean="0"/>
              <a:t>2024/9/14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ED4CCA-878E-4380-AD82-EABE1D6FEB7E}"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2024/9/14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21"/>
          <a:stretch>
            <a:fillRect/>
          </a:stretch>
        </p:blipFill>
        <p:spPr>
          <a:xfrm>
            <a:off x="0" y="1"/>
            <a:ext cx="9145190" cy="5143500"/>
          </a:xfrm>
          <a:prstGeom prst="rect">
            <a:avLst/>
          </a:prstGeom>
        </p:spPr>
      </p:pic>
      <p:grpSp>
        <p:nvGrpSpPr>
          <p:cNvPr id="11" name="组合 10"/>
          <p:cNvGrpSpPr/>
          <p:nvPr userDrawn="1"/>
        </p:nvGrpSpPr>
        <p:grpSpPr>
          <a:xfrm>
            <a:off x="5201" y="0"/>
            <a:ext cx="8798402" cy="5170101"/>
            <a:chOff x="-43060" y="425655"/>
            <a:chExt cx="10350525" cy="6084357"/>
          </a:xfrm>
        </p:grpSpPr>
        <p:pic>
          <p:nvPicPr>
            <p:cNvPr id="12" name="图片 11"/>
            <p:cNvPicPr>
              <a:picLocks noChangeAspect="1"/>
            </p:cNvPicPr>
            <p:nvPr userDrawn="1"/>
          </p:nvPicPr>
          <p:blipFill rotWithShape="1">
            <a:blip r:embed="rId3">
              <a:extLst>
                <a:ext uri="{28A0092B-C50C-407E-A947-70E740481C1C}">
                  <a14:useLocalDpi xmlns:a14="http://schemas.microsoft.com/office/drawing/2010/main" val="0"/>
                </a:ext>
              </a:extLst>
            </a:blip>
            <a:srcRect t="32070" r="7498" b="10483"/>
            <a:stretch>
              <a:fillRect/>
            </a:stretch>
          </p:blipFill>
          <p:spPr>
            <a:xfrm>
              <a:off x="-43060" y="425655"/>
              <a:ext cx="10350525" cy="6084357"/>
            </a:xfrm>
            <a:prstGeom prst="rect">
              <a:avLst/>
            </a:prstGeom>
          </p:spPr>
        </p:pic>
        <p:pic>
          <p:nvPicPr>
            <p:cNvPr id="13" name="图片 12"/>
            <p:cNvPicPr>
              <a:picLocks noChangeAspect="1"/>
            </p:cNvPicPr>
            <p:nvPr userDrawn="1"/>
          </p:nvPicPr>
          <p:blipFill rotWithShape="1">
            <a:blip r:embed="rId4">
              <a:extLst>
                <a:ext uri="{28A0092B-C50C-407E-A947-70E740481C1C}">
                  <a14:useLocalDpi xmlns:a14="http://schemas.microsoft.com/office/drawing/2010/main" val="0"/>
                </a:ext>
              </a:extLst>
            </a:blip>
            <a:srcRect l="2494" t="32766" r="14411" b="3973"/>
            <a:stretch>
              <a:fillRect/>
            </a:stretch>
          </p:blipFill>
          <p:spPr>
            <a:xfrm>
              <a:off x="0" y="425655"/>
              <a:ext cx="9498983" cy="6043247"/>
            </a:xfrm>
            <a:prstGeom prst="rect">
              <a:avLst/>
            </a:prstGeom>
          </p:spPr>
        </p:pic>
      </p:grpSp>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8"/>
            <a:ext cx="9145190" cy="2398968"/>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90" y="2745222"/>
            <a:ext cx="9145190" cy="2398968"/>
          </a:xfrm>
          <a:prstGeom prst="rect">
            <a:avLst/>
          </a:prstGeom>
        </p:spPr>
      </p:pic>
      <p:pic>
        <p:nvPicPr>
          <p:cNvPr id="15" name="图片 14"/>
          <p:cNvPicPr>
            <a:picLocks noChangeAspect="1"/>
          </p:cNvPicPr>
          <p:nvPr userDrawn="1"/>
        </p:nvPicPr>
        <p:blipFill rotWithShape="1">
          <a:blip r:embed="rId6" cstate="print">
            <a:extLst>
              <a:ext uri="{28A0092B-C50C-407E-A947-70E740481C1C}">
                <a14:useLocalDpi xmlns:a14="http://schemas.microsoft.com/office/drawing/2010/main" val="0"/>
              </a:ext>
            </a:extLst>
          </a:blip>
          <a:srcRect t="10255" b="19219"/>
          <a:stretch>
            <a:fillRect/>
          </a:stretch>
        </p:blipFill>
        <p:spPr>
          <a:xfrm>
            <a:off x="616569" y="633678"/>
            <a:ext cx="7909672" cy="3766198"/>
          </a:xfrm>
          <a:prstGeom prst="rect">
            <a:avLst/>
          </a:prstGeom>
          <a:effectLst>
            <a:outerShdw blurRad="63500" sx="101000" sy="101000" algn="ctr" rotWithShape="0">
              <a:prstClr val="black">
                <a:alpha val="20000"/>
              </a:prstClr>
            </a:outerShdw>
          </a:effectLst>
        </p:spPr>
      </p:pic>
      <p:sp>
        <p:nvSpPr>
          <p:cNvPr id="18" name="文本框 17"/>
          <p:cNvSpPr txBox="1"/>
          <p:nvPr userDrawn="1"/>
        </p:nvSpPr>
        <p:spPr>
          <a:xfrm rot="19524300">
            <a:off x="3889931" y="2382918"/>
            <a:ext cx="1362948"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16" name="图片 15">
            <a:extLst>
              <a:ext uri="{FF2B5EF4-FFF2-40B4-BE49-F238E27FC236}">
                <a16:creationId xmlns:a16="http://schemas.microsoft.com/office/drawing/2014/main" id="{20264363-D1ED-4B1E-905B-D7D70190663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44408" y="64170"/>
            <a:ext cx="614041" cy="54426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7173" name="TextBox 6"/>
          <p:cNvSpPr txBox="1"/>
          <p:nvPr userDrawn="1"/>
        </p:nvSpPr>
        <p:spPr>
          <a:xfrm>
            <a:off x="0" y="0"/>
            <a:ext cx="9144000" cy="5143500"/>
          </a:xfrm>
          <a:prstGeom prst="rect">
            <a:avLst/>
          </a:prstGeom>
          <a:solidFill>
            <a:srgbClr val="0000FF"/>
          </a:solidFill>
          <a:ln w="9525">
            <a:noFill/>
          </a:ln>
        </p:spPr>
        <p:txBody>
          <a:bodyPr anchor="t"/>
          <a:lstStyle/>
          <a:p>
            <a:pPr lvl="0" eaLnBrk="0" fontAlgn="base" hangingPunct="0"/>
            <a:endParaRPr lang="zh-CN" altLang="en-US" sz="101" strike="noStrike" noProof="1">
              <a:latin typeface="Calibri" panose="020F0502020204030204" pitchFamily="34" charset="0"/>
              <a:ea typeface="楷体" panose="02010609060101010101" pitchFamily="49" charset="-122"/>
            </a:endParaRPr>
          </a:p>
        </p:txBody>
      </p:sp>
    </p:spTree>
    <p:extLst>
      <p:ext uri="{BB962C8B-B14F-4D97-AF65-F5344CB8AC3E}">
        <p14:creationId xmlns:p14="http://schemas.microsoft.com/office/powerpoint/2010/main" val="200156291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7998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49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44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21"/>
          <a:stretch>
            <a:fillRect/>
          </a:stretch>
        </p:blipFill>
        <p:spPr>
          <a:xfrm>
            <a:off x="0" y="1"/>
            <a:ext cx="9145190" cy="5143500"/>
          </a:xfrm>
          <a:prstGeom prst="rect">
            <a:avLst/>
          </a:prstGeom>
        </p:spPr>
      </p:pic>
      <p:grpSp>
        <p:nvGrpSpPr>
          <p:cNvPr id="11" name="组合 10"/>
          <p:cNvGrpSpPr/>
          <p:nvPr userDrawn="1"/>
        </p:nvGrpSpPr>
        <p:grpSpPr>
          <a:xfrm>
            <a:off x="5201" y="0"/>
            <a:ext cx="8798402" cy="5170101"/>
            <a:chOff x="-43060" y="425655"/>
            <a:chExt cx="10350525" cy="6084357"/>
          </a:xfrm>
        </p:grpSpPr>
        <p:pic>
          <p:nvPicPr>
            <p:cNvPr id="12" name="图片 11"/>
            <p:cNvPicPr>
              <a:picLocks noChangeAspect="1"/>
            </p:cNvPicPr>
            <p:nvPr userDrawn="1"/>
          </p:nvPicPr>
          <p:blipFill rotWithShape="1">
            <a:blip r:embed="rId3">
              <a:extLst>
                <a:ext uri="{28A0092B-C50C-407E-A947-70E740481C1C}">
                  <a14:useLocalDpi xmlns:a14="http://schemas.microsoft.com/office/drawing/2010/main" val="0"/>
                </a:ext>
              </a:extLst>
            </a:blip>
            <a:srcRect t="32070" r="7498" b="10483"/>
            <a:stretch>
              <a:fillRect/>
            </a:stretch>
          </p:blipFill>
          <p:spPr>
            <a:xfrm>
              <a:off x="-43060" y="425655"/>
              <a:ext cx="10350525" cy="6084357"/>
            </a:xfrm>
            <a:prstGeom prst="rect">
              <a:avLst/>
            </a:prstGeom>
          </p:spPr>
        </p:pic>
        <p:pic>
          <p:nvPicPr>
            <p:cNvPr id="13" name="图片 12"/>
            <p:cNvPicPr>
              <a:picLocks noChangeAspect="1"/>
            </p:cNvPicPr>
            <p:nvPr userDrawn="1"/>
          </p:nvPicPr>
          <p:blipFill rotWithShape="1">
            <a:blip r:embed="rId4">
              <a:extLst>
                <a:ext uri="{28A0092B-C50C-407E-A947-70E740481C1C}">
                  <a14:useLocalDpi xmlns:a14="http://schemas.microsoft.com/office/drawing/2010/main" val="0"/>
                </a:ext>
              </a:extLst>
            </a:blip>
            <a:srcRect l="2494" t="32766" r="14411" b="3973"/>
            <a:stretch>
              <a:fillRect/>
            </a:stretch>
          </p:blipFill>
          <p:spPr>
            <a:xfrm>
              <a:off x="0" y="425655"/>
              <a:ext cx="9498983" cy="6043247"/>
            </a:xfrm>
            <a:prstGeom prst="rect">
              <a:avLst/>
            </a:prstGeom>
          </p:spPr>
        </p:pic>
      </p:grpSp>
      <p:grpSp>
        <p:nvGrpSpPr>
          <p:cNvPr id="2" name="组合 1"/>
          <p:cNvGrpSpPr/>
          <p:nvPr userDrawn="1"/>
        </p:nvGrpSpPr>
        <p:grpSpPr>
          <a:xfrm>
            <a:off x="-1190" y="389"/>
            <a:ext cx="9146381" cy="5143801"/>
            <a:chOff x="-1587" y="518"/>
            <a:chExt cx="12193587" cy="6859990"/>
          </a:xfrm>
        </p:grpSpPr>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18"/>
              <a:ext cx="12192000" cy="3199364"/>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587" y="3661144"/>
              <a:ext cx="12192000" cy="3199364"/>
            </a:xfrm>
            <a:prstGeom prst="rect">
              <a:avLst/>
            </a:prstGeom>
          </p:spPr>
        </p:pic>
      </p:grpSp>
      <p:grpSp>
        <p:nvGrpSpPr>
          <p:cNvPr id="18" name="组合 17"/>
          <p:cNvGrpSpPr/>
          <p:nvPr userDrawn="1"/>
        </p:nvGrpSpPr>
        <p:grpSpPr>
          <a:xfrm>
            <a:off x="184855" y="148102"/>
            <a:ext cx="8774292" cy="4873897"/>
            <a:chOff x="315713" y="154851"/>
            <a:chExt cx="11697533" cy="6500034"/>
          </a:xfrm>
        </p:grpSpPr>
        <p:sp>
          <p:nvSpPr>
            <p:cNvPr id="20" name="矩形 19"/>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23" name="图片 22"/>
            <p:cNvPicPr>
              <a:picLocks noChangeAspect="1"/>
            </p:cNvPicPr>
            <p:nvPr userDrawn="1"/>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3" y="-2443899"/>
              <a:ext cx="6500034" cy="11697533"/>
            </a:xfrm>
            <a:prstGeom prst="rect">
              <a:avLst/>
            </a:prstGeom>
          </p:spPr>
        </p:pic>
      </p:grpSp>
      <p:sp>
        <p:nvSpPr>
          <p:cNvPr id="16" name="文本框 15"/>
          <p:cNvSpPr txBox="1"/>
          <p:nvPr userDrawn="1"/>
        </p:nvSpPr>
        <p:spPr>
          <a:xfrm rot="19524300">
            <a:off x="3889932" y="2005383"/>
            <a:ext cx="1362948"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15" name="图片 14">
            <a:extLst>
              <a:ext uri="{FF2B5EF4-FFF2-40B4-BE49-F238E27FC236}">
                <a16:creationId xmlns:a16="http://schemas.microsoft.com/office/drawing/2014/main" id="{4EED5931-04F3-4752-8556-51C92C59C4D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16358" y="311820"/>
            <a:ext cx="614041" cy="5442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 b="14777"/>
          <a:stretch>
            <a:fillRect/>
          </a:stretch>
        </p:blipFill>
        <p:spPr>
          <a:xfrm>
            <a:off x="0" y="-18043"/>
            <a:ext cx="9145190" cy="5160352"/>
          </a:xfrm>
          <a:prstGeom prst="rect">
            <a:avLst/>
          </a:prstGeom>
        </p:spPr>
      </p:pic>
      <p:sp>
        <p:nvSpPr>
          <p:cNvPr id="20" name="文本框 19"/>
          <p:cNvSpPr txBox="1"/>
          <p:nvPr userDrawn="1"/>
        </p:nvSpPr>
        <p:spPr>
          <a:xfrm rot="19524300">
            <a:off x="3889931" y="2382918"/>
            <a:ext cx="1362948"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5" name="图片 4">
            <a:extLst>
              <a:ext uri="{FF2B5EF4-FFF2-40B4-BE49-F238E27FC236}">
                <a16:creationId xmlns:a16="http://schemas.microsoft.com/office/drawing/2014/main" id="{BC075DCF-A549-4CCA-8F30-0FA24EC759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28558" y="45120"/>
            <a:ext cx="614041" cy="54426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8" name="图片 7" descr="图片包含 鲜花, 花瓶, 植物, 餐桌&#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t="16520" b="27230"/>
          <a:stretch>
            <a:fillRect/>
          </a:stretch>
        </p:blipFill>
        <p:spPr>
          <a:xfrm rot="10800000">
            <a:off x="15" y="7"/>
            <a:ext cx="9145175" cy="5142302"/>
          </a:xfrm>
          <a:prstGeom prst="rect">
            <a:avLst/>
          </a:prstGeom>
        </p:spPr>
      </p:pic>
      <p:sp>
        <p:nvSpPr>
          <p:cNvPr id="9" name="文本框 8"/>
          <p:cNvSpPr txBox="1"/>
          <p:nvPr userDrawn="1"/>
        </p:nvSpPr>
        <p:spPr>
          <a:xfrm rot="19524300">
            <a:off x="3492437" y="2295064"/>
            <a:ext cx="2262974"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65703" y="7"/>
            <a:ext cx="1190802" cy="63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0" y="0"/>
            <a:ext cx="9145190" cy="5142309"/>
          </a:xfrm>
          <a:prstGeom prst="rect">
            <a:avLst/>
          </a:prstGeom>
        </p:spPr>
      </p:pic>
      <p:sp>
        <p:nvSpPr>
          <p:cNvPr id="6" name="矩形 5"/>
          <p:cNvSpPr/>
          <p:nvPr userDrawn="1"/>
        </p:nvSpPr>
        <p:spPr>
          <a:xfrm>
            <a:off x="558652" y="501925"/>
            <a:ext cx="8025506" cy="413846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sp>
        <p:nvSpPr>
          <p:cNvPr id="7" name="文本框 6"/>
          <p:cNvSpPr txBox="1"/>
          <p:nvPr userDrawn="1"/>
        </p:nvSpPr>
        <p:spPr>
          <a:xfrm rot="19524300">
            <a:off x="3606752" y="2409337"/>
            <a:ext cx="2262974"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11" name="图片 10">
            <a:extLst>
              <a:ext uri="{FF2B5EF4-FFF2-40B4-BE49-F238E27FC236}">
                <a16:creationId xmlns:a16="http://schemas.microsoft.com/office/drawing/2014/main" id="{7E1C4C37-D49B-4DC8-971F-A25D46260E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47063" y="591333"/>
            <a:ext cx="614041" cy="544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descr="图片包含 鲜花, 花瓶, 植物, 餐桌&#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t="29363" b="14387"/>
          <a:stretch>
            <a:fillRect/>
          </a:stretch>
        </p:blipFill>
        <p:spPr>
          <a:xfrm>
            <a:off x="15" y="7"/>
            <a:ext cx="9145175" cy="5142302"/>
          </a:xfrm>
          <a:prstGeom prst="rect">
            <a:avLst/>
          </a:prstGeom>
        </p:spPr>
      </p:pic>
      <p:sp>
        <p:nvSpPr>
          <p:cNvPr id="8" name="矩形 7"/>
          <p:cNvSpPr/>
          <p:nvPr userDrawn="1"/>
        </p:nvSpPr>
        <p:spPr>
          <a:xfrm>
            <a:off x="594437" y="596625"/>
            <a:ext cx="7876295" cy="4010958"/>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sp>
        <p:nvSpPr>
          <p:cNvPr id="9" name="文本框 8"/>
          <p:cNvSpPr txBox="1"/>
          <p:nvPr userDrawn="1"/>
        </p:nvSpPr>
        <p:spPr>
          <a:xfrm rot="19524300">
            <a:off x="3492437" y="2295064"/>
            <a:ext cx="2262974"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6" name="图片 5">
            <a:extLst>
              <a:ext uri="{FF2B5EF4-FFF2-40B4-BE49-F238E27FC236}">
                <a16:creationId xmlns:a16="http://schemas.microsoft.com/office/drawing/2014/main" id="{84086A4B-133C-4CAA-8F69-EC71723102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80858" y="642020"/>
            <a:ext cx="614041" cy="544264"/>
          </a:xfrm>
          <a:prstGeom prst="rect">
            <a:avLst/>
          </a:prstGeom>
        </p:spPr>
      </p:pic>
    </p:spTree>
    <p:extLst>
      <p:ext uri="{BB962C8B-B14F-4D97-AF65-F5344CB8AC3E}">
        <p14:creationId xmlns:p14="http://schemas.microsoft.com/office/powerpoint/2010/main" val="409314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9" name="图片 8" descr="图片包含 鲜花, 花瓶, 植物, 餐桌&#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t="29363" b="14387"/>
          <a:stretch>
            <a:fillRect/>
          </a:stretch>
        </p:blipFill>
        <p:spPr>
          <a:xfrm>
            <a:off x="15" y="7"/>
            <a:ext cx="9145175" cy="5142302"/>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1" b="45401"/>
          <a:stretch>
            <a:fillRect/>
          </a:stretch>
        </p:blipFill>
        <p:spPr>
          <a:xfrm>
            <a:off x="21322" y="3417248"/>
            <a:ext cx="9123868" cy="1725062"/>
          </a:xfrm>
          <a:prstGeom prst="rect">
            <a:avLst/>
          </a:prstGeom>
        </p:spPr>
      </p:pic>
      <p:sp>
        <p:nvSpPr>
          <p:cNvPr id="12" name="文本框 11"/>
          <p:cNvSpPr txBox="1"/>
          <p:nvPr userDrawn="1"/>
        </p:nvSpPr>
        <p:spPr>
          <a:xfrm rot="19524300">
            <a:off x="3492437" y="2295064"/>
            <a:ext cx="2262974"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6" name="图片 5">
            <a:extLst>
              <a:ext uri="{FF2B5EF4-FFF2-40B4-BE49-F238E27FC236}">
                <a16:creationId xmlns:a16="http://schemas.microsoft.com/office/drawing/2014/main" id="{ACD79A63-564F-4E4C-A9F1-68B86CC9AD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96808" y="57820"/>
            <a:ext cx="614041" cy="544264"/>
          </a:xfrm>
          <a:prstGeom prst="rect">
            <a:avLst/>
          </a:prstGeom>
        </p:spPr>
      </p:pic>
    </p:spTree>
    <p:extLst>
      <p:ext uri="{BB962C8B-B14F-4D97-AF65-F5344CB8AC3E}">
        <p14:creationId xmlns:p14="http://schemas.microsoft.com/office/powerpoint/2010/main" val="33246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0" name="图片 9" descr="图片包含 鲜花, 花瓶, 植物, 餐桌&#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t="29363" b="14387"/>
          <a:stretch>
            <a:fillRect/>
          </a:stretch>
        </p:blipFill>
        <p:spPr>
          <a:xfrm>
            <a:off x="15" y="7"/>
            <a:ext cx="9145175" cy="5142302"/>
          </a:xfrm>
          <a:prstGeom prst="rect">
            <a:avLst/>
          </a:prstGeom>
        </p:spPr>
      </p:pic>
      <p:sp>
        <p:nvSpPr>
          <p:cNvPr id="11" name="文本框 10"/>
          <p:cNvSpPr txBox="1"/>
          <p:nvPr userDrawn="1"/>
        </p:nvSpPr>
        <p:spPr>
          <a:xfrm rot="19524300">
            <a:off x="3492437" y="2295064"/>
            <a:ext cx="2262974"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5" name="图片 4">
            <a:extLst>
              <a:ext uri="{FF2B5EF4-FFF2-40B4-BE49-F238E27FC236}">
                <a16:creationId xmlns:a16="http://schemas.microsoft.com/office/drawing/2014/main" id="{E2AD5DDD-368D-48E7-BA61-1FBCD34882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96808" y="57820"/>
            <a:ext cx="614041" cy="544264"/>
          </a:xfrm>
          <a:prstGeom prst="rect">
            <a:avLst/>
          </a:prstGeom>
        </p:spPr>
      </p:pic>
    </p:spTree>
    <p:extLst>
      <p:ext uri="{BB962C8B-B14F-4D97-AF65-F5344CB8AC3E}">
        <p14:creationId xmlns:p14="http://schemas.microsoft.com/office/powerpoint/2010/main" val="80894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 b="14777"/>
          <a:stretch>
            <a:fillRect/>
          </a:stretch>
        </p:blipFill>
        <p:spPr>
          <a:xfrm>
            <a:off x="0" y="-18043"/>
            <a:ext cx="9145190" cy="5160352"/>
          </a:xfrm>
          <a:prstGeom prst="rect">
            <a:avLst/>
          </a:prstGeom>
        </p:spPr>
      </p:pic>
      <p:pic>
        <p:nvPicPr>
          <p:cNvPr id="18" name="图片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947528"/>
            <a:ext cx="9139989" cy="4201923"/>
          </a:xfrm>
          <a:prstGeom prst="rect">
            <a:avLst/>
          </a:prstGeom>
        </p:spPr>
      </p:pic>
      <p:grpSp>
        <p:nvGrpSpPr>
          <p:cNvPr id="6" name="组合 5"/>
          <p:cNvGrpSpPr/>
          <p:nvPr userDrawn="1"/>
        </p:nvGrpSpPr>
        <p:grpSpPr>
          <a:xfrm>
            <a:off x="-553524" y="-226097"/>
            <a:ext cx="8725765" cy="5939564"/>
            <a:chOff x="-417094" y="-510359"/>
            <a:chExt cx="11632839" cy="7921252"/>
          </a:xfrm>
        </p:grpSpPr>
        <p:sp>
          <p:nvSpPr>
            <p:cNvPr id="16" name="矩形: 圆角 6"/>
            <p:cNvSpPr/>
            <p:nvPr userDrawn="1"/>
          </p:nvSpPr>
          <p:spPr>
            <a:xfrm>
              <a:off x="-417094" y="787490"/>
              <a:ext cx="10681880" cy="4890295"/>
            </a:xfrm>
            <a:prstGeom prst="roundRect">
              <a:avLst>
                <a:gd name="adj" fmla="val 0"/>
              </a:avLst>
            </a:prstGeom>
            <a:solidFill>
              <a:srgbClr val="E1D9B1"/>
            </a:solidFill>
            <a:ln w="327025">
              <a:solidFill>
                <a:srgbClr val="C94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pic>
          <p:nvPicPr>
            <p:cNvPr id="5" name="图片 4"/>
            <p:cNvPicPr>
              <a:picLocks noChangeAspect="1"/>
            </p:cNvPicPr>
            <p:nvPr userDrawn="1"/>
          </p:nvPicPr>
          <p:blipFill rotWithShape="1">
            <a:blip r:embed="rId4" cstate="print">
              <a:extLst>
                <a:ext uri="{28A0092B-C50C-407E-A947-70E740481C1C}">
                  <a14:useLocalDpi xmlns:a14="http://schemas.microsoft.com/office/drawing/2010/main" val="0"/>
                </a:ext>
              </a:extLst>
            </a:blip>
            <a:srcRect l="35079" t="4030" b="84424"/>
            <a:stretch>
              <a:fillRect/>
            </a:stretch>
          </p:blipFill>
          <p:spPr>
            <a:xfrm rot="5400000">
              <a:off x="6601217" y="2796365"/>
              <a:ext cx="7921252" cy="1307804"/>
            </a:xfrm>
            <a:prstGeom prst="rect">
              <a:avLst/>
            </a:prstGeom>
          </p:spPr>
        </p:pic>
      </p:grpSp>
      <p:sp>
        <p:nvSpPr>
          <p:cNvPr id="7" name="矩形 6"/>
          <p:cNvSpPr/>
          <p:nvPr userDrawn="1"/>
        </p:nvSpPr>
        <p:spPr>
          <a:xfrm>
            <a:off x="-1865137" y="-382681"/>
            <a:ext cx="1859935" cy="62527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11" name="文本框 10"/>
          <p:cNvSpPr txBox="1"/>
          <p:nvPr userDrawn="1"/>
        </p:nvSpPr>
        <p:spPr>
          <a:xfrm rot="19524300">
            <a:off x="3889931" y="2382918"/>
            <a:ext cx="1362948"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10" name="图片 9">
            <a:extLst>
              <a:ext uri="{FF2B5EF4-FFF2-40B4-BE49-F238E27FC236}">
                <a16:creationId xmlns:a16="http://schemas.microsoft.com/office/drawing/2014/main" id="{B5037433-D7F8-438E-B67B-3399B999A43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96808" y="57820"/>
            <a:ext cx="614041" cy="544264"/>
          </a:xfrm>
          <a:prstGeom prst="rect">
            <a:avLst/>
          </a:prstGeom>
        </p:spPr>
      </p:pic>
    </p:spTree>
    <p:extLst>
      <p:ext uri="{BB962C8B-B14F-4D97-AF65-F5344CB8AC3E}">
        <p14:creationId xmlns:p14="http://schemas.microsoft.com/office/powerpoint/2010/main" val="275286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8" name="图片 7" descr="图片包含 鲜花, 花瓶, 植物, 餐桌&#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t="16520" b="27230"/>
          <a:stretch>
            <a:fillRect/>
          </a:stretch>
        </p:blipFill>
        <p:spPr>
          <a:xfrm rot="10800000">
            <a:off x="15" y="7"/>
            <a:ext cx="9145175" cy="5142302"/>
          </a:xfrm>
          <a:prstGeom prst="rect">
            <a:avLst/>
          </a:prstGeom>
        </p:spPr>
      </p:pic>
      <p:sp>
        <p:nvSpPr>
          <p:cNvPr id="9" name="文本框 8"/>
          <p:cNvSpPr txBox="1"/>
          <p:nvPr userDrawn="1"/>
        </p:nvSpPr>
        <p:spPr>
          <a:xfrm rot="19524300">
            <a:off x="3492437" y="2295064"/>
            <a:ext cx="2262974"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65703" y="7"/>
            <a:ext cx="1190802" cy="63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0" y="0"/>
            <a:ext cx="9145190" cy="5142309"/>
          </a:xfrm>
          <a:prstGeom prst="rect">
            <a:avLst/>
          </a:prstGeom>
        </p:spPr>
      </p:pic>
      <p:sp>
        <p:nvSpPr>
          <p:cNvPr id="6" name="矩形 5"/>
          <p:cNvSpPr/>
          <p:nvPr userDrawn="1"/>
        </p:nvSpPr>
        <p:spPr>
          <a:xfrm>
            <a:off x="558652" y="501925"/>
            <a:ext cx="8025506" cy="413846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sp>
        <p:nvSpPr>
          <p:cNvPr id="7" name="文本框 6"/>
          <p:cNvSpPr txBox="1"/>
          <p:nvPr userDrawn="1"/>
        </p:nvSpPr>
        <p:spPr>
          <a:xfrm rot="19524300">
            <a:off x="3606752" y="2409337"/>
            <a:ext cx="2262974"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l="9131" t="38281" r="9150" b="38594"/>
          <a:stretch>
            <a:fillRect/>
          </a:stretch>
        </p:blipFill>
        <p:spPr>
          <a:xfrm>
            <a:off x="535850" y="319882"/>
            <a:ext cx="3110821" cy="879991"/>
          </a:xfrm>
          <a:prstGeom prst="rect">
            <a:avLst/>
          </a:prstGeom>
        </p:spPr>
      </p:pic>
      <p:pic>
        <p:nvPicPr>
          <p:cNvPr id="11" name="图片 10">
            <a:extLst>
              <a:ext uri="{FF2B5EF4-FFF2-40B4-BE49-F238E27FC236}">
                <a16:creationId xmlns:a16="http://schemas.microsoft.com/office/drawing/2014/main" id="{83D84DBE-C472-4319-96ED-AC2A0F8C74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99270" y="543590"/>
            <a:ext cx="614041" cy="544264"/>
          </a:xfrm>
          <a:prstGeom prst="rect">
            <a:avLst/>
          </a:prstGeom>
        </p:spPr>
      </p:pic>
    </p:spTree>
    <p:extLst>
      <p:ext uri="{BB962C8B-B14F-4D97-AF65-F5344CB8AC3E}">
        <p14:creationId xmlns:p14="http://schemas.microsoft.com/office/powerpoint/2010/main" val="368503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60" r:id="rId4"/>
    <p:sldLayoutId id="2147483696" r:id="rId5"/>
    <p:sldLayoutId id="2147483697" r:id="rId6"/>
    <p:sldLayoutId id="2147483698" r:id="rId7"/>
    <p:sldLayoutId id="2147483690" r:id="rId8"/>
    <p:sldLayoutId id="2147483691" r:id="rId9"/>
  </p:sldLayoutIdLst>
  <p:txStyles>
    <p:titleStyle>
      <a:lvl1pPr algn="l" defTabSz="685617"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404" indent="-171404" algn="l" defTabSz="685617"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213" indent="-171404" algn="l" defTabSz="6856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21" indent="-171404" algn="l" defTabSz="6856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30"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39"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56"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064"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873" indent="-171404" algn="l" defTabSz="6856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698495"/>
      </p:ext>
    </p:extLst>
  </p:cSld>
  <p:clrMap bg1="lt1" tx1="dk1" bg2="lt2" tx2="dk2" accent1="accent1" accent2="accent2" accent3="accent3" accent4="accent4" accent5="accent5" accent6="accent6" hlink="hlink" folHlink="folHlink"/>
  <p:sldLayoutIdLst>
    <p:sldLayoutId id="2147483676" r:id="rId1"/>
    <p:sldLayoutId id="2147483677" r:id="rId2"/>
  </p:sldLayoutIdLst>
  <mc:AlternateContent xmlns:mc="http://schemas.openxmlformats.org/markup-compatibility/2006" xmlns:p14="http://schemas.microsoft.com/office/powerpoint/2010/main">
    <mc:Choice Requires="p14">
      <p:transition spd="slow" p14:dur="1500">
        <p:random/>
      </p:transition>
    </mc:Choice>
    <mc:Fallback xmlns="">
      <p:transition spd="slow" advTm="3000">
        <p:random/>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106165"/>
      </p:ext>
    </p:extLst>
  </p:cSld>
  <p:clrMap bg1="lt1" tx1="dk1" bg2="lt2" tx2="dk2" accent1="accent1" accent2="accent2" accent3="accent3" accent4="accent4" accent5="accent5" accent6="accent6" hlink="hlink" folHlink="folHlink"/>
  <p:sldLayoutIdLst>
    <p:sldLayoutId id="2147483700" r:id="rId1"/>
    <p:sldLayoutId id="2147483701" r:id="rId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3.jpe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3.jpe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48.jpe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49.jpe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28.pn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27.jpe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3.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3"/>
          <p:cNvSpPr txBox="1"/>
          <p:nvPr/>
        </p:nvSpPr>
        <p:spPr>
          <a:xfrm>
            <a:off x="3529390" y="3716719"/>
            <a:ext cx="2619628" cy="507703"/>
          </a:xfrm>
          <a:prstGeom prst="rect">
            <a:avLst/>
          </a:prstGeom>
          <a:noFill/>
          <a:ln w="9525">
            <a:noFill/>
          </a:ln>
        </p:spPr>
        <p:txBody>
          <a:bodyPr wrap="none" anchor="t">
            <a:spAutoFit/>
          </a:bodyPr>
          <a:lstStyle/>
          <a:p>
            <a:pPr eaLnBrk="0" hangingPunct="0"/>
            <a:r>
              <a:rPr lang="zh-CN" altLang="en-US" sz="2699" b="1" dirty="0">
                <a:solidFill>
                  <a:schemeClr val="bg1"/>
                </a:solidFill>
                <a:latin typeface="楷体" panose="02010609060101010101" pitchFamily="49" charset="-122"/>
                <a:ea typeface="楷体" panose="02010609060101010101" pitchFamily="49" charset="-122"/>
              </a:rPr>
              <a:t>主讲：田心老师</a:t>
            </a:r>
          </a:p>
        </p:txBody>
      </p:sp>
      <p:sp>
        <p:nvSpPr>
          <p:cNvPr id="15363" name="TextBox 12"/>
          <p:cNvSpPr txBox="1"/>
          <p:nvPr/>
        </p:nvSpPr>
        <p:spPr>
          <a:xfrm>
            <a:off x="93945" y="101165"/>
            <a:ext cx="2371853" cy="481478"/>
          </a:xfrm>
          <a:prstGeom prst="rect">
            <a:avLst/>
          </a:prstGeom>
          <a:noFill/>
          <a:ln w="9525">
            <a:noFill/>
          </a:ln>
        </p:spPr>
        <p:txBody>
          <a:bodyPr wrap="square" anchor="t">
            <a:spAutoFit/>
          </a:bodyPr>
          <a:lstStyle/>
          <a:p>
            <a:pPr eaLnBrk="0" hangingPunct="0">
              <a:lnSpc>
                <a:spcPct val="150000"/>
              </a:lnSpc>
            </a:pPr>
            <a:r>
              <a:rPr lang="zh-CN" altLang="zh-CN" sz="1998" b="1" noProof="1">
                <a:solidFill>
                  <a:schemeClr val="bg1"/>
                </a:solidFill>
                <a:latin typeface="楷体" panose="02010609060101010101" pitchFamily="49" charset="-122"/>
                <a:ea typeface="楷体" panose="02010609060101010101" pitchFamily="49" charset="-122"/>
              </a:rPr>
              <a:t>状元成才路慕课</a:t>
            </a:r>
            <a:r>
              <a:rPr lang="zh-CN" altLang="en-US" sz="1998" b="1" noProof="1">
                <a:solidFill>
                  <a:schemeClr val="bg1"/>
                </a:solidFill>
                <a:latin typeface="楷体" panose="02010609060101010101" pitchFamily="49" charset="-122"/>
                <a:ea typeface="楷体" panose="02010609060101010101" pitchFamily="49" charset="-122"/>
              </a:rPr>
              <a:t>堂</a:t>
            </a:r>
            <a:endParaRPr lang="zh-CN" altLang="zh-CN" sz="1998" b="1" noProof="1">
              <a:solidFill>
                <a:schemeClr val="bg1"/>
              </a:solidFill>
              <a:latin typeface="楷体" panose="02010609060101010101" pitchFamily="49" charset="-122"/>
              <a:ea typeface="楷体" panose="02010609060101010101" pitchFamily="49" charset="-122"/>
            </a:endParaRPr>
          </a:p>
        </p:txBody>
      </p:sp>
      <p:sp>
        <p:nvSpPr>
          <p:cNvPr id="28675" name="TextBox 12"/>
          <p:cNvSpPr txBox="1"/>
          <p:nvPr/>
        </p:nvSpPr>
        <p:spPr>
          <a:xfrm>
            <a:off x="1088302" y="916190"/>
            <a:ext cx="7420863" cy="2307683"/>
          </a:xfrm>
          <a:prstGeom prst="rect">
            <a:avLst/>
          </a:prstGeom>
          <a:noFill/>
          <a:ln w="9525">
            <a:noFill/>
          </a:ln>
        </p:spPr>
        <p:txBody>
          <a:bodyPr anchor="t">
            <a:spAutoFit/>
          </a:bodyPr>
          <a:lstStyle/>
          <a:p>
            <a:pPr>
              <a:lnSpc>
                <a:spcPct val="150000"/>
              </a:lnSpc>
            </a:pPr>
            <a:r>
              <a:rPr lang="zh-CN" altLang="en-US" sz="3599" b="1" dirty="0">
                <a:solidFill>
                  <a:schemeClr val="bg1"/>
                </a:solidFill>
                <a:latin typeface="楷体" panose="02010609060101010101" pitchFamily="49" charset="-122"/>
                <a:ea typeface="楷体" panose="02010609060101010101" pitchFamily="49" charset="-122"/>
              </a:rPr>
              <a:t>统编版六年级下册</a:t>
            </a:r>
            <a:endParaRPr lang="en-US" altLang="zh-CN" sz="3599" b="1" dirty="0">
              <a:solidFill>
                <a:schemeClr val="bg1"/>
              </a:solidFill>
              <a:latin typeface="楷体" panose="02010609060101010101" pitchFamily="49" charset="-122"/>
              <a:ea typeface="楷体" panose="02010609060101010101" pitchFamily="49" charset="-122"/>
            </a:endParaRPr>
          </a:p>
          <a:p>
            <a:pPr algn="ctr">
              <a:lnSpc>
                <a:spcPct val="150000"/>
              </a:lnSpc>
            </a:pPr>
            <a:r>
              <a:rPr lang="zh-CN" altLang="en-US" sz="5998" b="1" dirty="0">
                <a:solidFill>
                  <a:schemeClr val="bg1"/>
                </a:solidFill>
                <a:latin typeface="楷体" panose="02010609060101010101" pitchFamily="49" charset="-122"/>
                <a:ea typeface="楷体" panose="02010609060101010101" pitchFamily="49" charset="-122"/>
              </a:rPr>
              <a:t>语文慕课堂</a:t>
            </a:r>
            <a:endParaRPr lang="en-US" altLang="zh-CN" sz="5998" b="1" dirty="0">
              <a:solidFill>
                <a:schemeClr val="bg1"/>
              </a:solidFill>
              <a:latin typeface="楷体" panose="02010609060101010101" pitchFamily="49" charset="-122"/>
              <a:ea typeface="楷体" panose="02010609060101010101" pitchFamily="49" charset="-122"/>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14" name="组合 13"/>
          <p:cNvGrpSpPr/>
          <p:nvPr/>
        </p:nvGrpSpPr>
        <p:grpSpPr>
          <a:xfrm>
            <a:off x="186441" y="134801"/>
            <a:ext cx="8771119" cy="4873897"/>
            <a:chOff x="315712" y="137112"/>
            <a:chExt cx="11697533" cy="6500035"/>
          </a:xfrm>
        </p:grpSpPr>
        <p:sp>
          <p:nvSpPr>
            <p:cNvPr id="15" name="矩形 14"/>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6" name="图片 15"/>
            <p:cNvPicPr>
              <a:picLocks noChangeAspect="1"/>
            </p:cNvPicPr>
            <p:nvPr userDrawn="1"/>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1" y="-2461637"/>
              <a:ext cx="6500035" cy="11697533"/>
            </a:xfrm>
            <a:prstGeom prst="rect">
              <a:avLst/>
            </a:prstGeom>
          </p:spPr>
        </p:pic>
      </p:grpSp>
      <p:pic>
        <p:nvPicPr>
          <p:cNvPr id="2" name="图片 1"/>
          <p:cNvPicPr>
            <a:picLocks noChangeAspect="1"/>
          </p:cNvPicPr>
          <p:nvPr/>
        </p:nvPicPr>
        <p:blipFill rotWithShape="1">
          <a:blip r:embed="rId6"/>
          <a:srcRect l="9226" t="6647" r="10583" b="11529"/>
          <a:stretch>
            <a:fillRect/>
          </a:stretch>
        </p:blipFill>
        <p:spPr>
          <a:xfrm>
            <a:off x="1380029" y="941404"/>
            <a:ext cx="2961727" cy="3820104"/>
          </a:xfrm>
          <a:prstGeom prst="rect">
            <a:avLst/>
          </a:prstGeom>
        </p:spPr>
      </p:pic>
      <p:pic>
        <p:nvPicPr>
          <p:cNvPr id="3" name="图片 2"/>
          <p:cNvPicPr>
            <a:picLocks noChangeAspect="1"/>
          </p:cNvPicPr>
          <p:nvPr/>
        </p:nvPicPr>
        <p:blipFill rotWithShape="1">
          <a:blip r:embed="rId7"/>
          <a:srcRect l="9448" t="-514" r="8473" b="57938"/>
          <a:stretch>
            <a:fillRect/>
          </a:stretch>
        </p:blipFill>
        <p:spPr>
          <a:xfrm>
            <a:off x="4527518" y="829239"/>
            <a:ext cx="2993671" cy="1966134"/>
          </a:xfrm>
          <a:prstGeom prst="rect">
            <a:avLst/>
          </a:prstGeom>
        </p:spPr>
      </p:pic>
      <p:pic>
        <p:nvPicPr>
          <p:cNvPr id="4" name="图片 3" descr="图片包含 文字&#10;&#10;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8017" t="55828" r="9969"/>
          <a:stretch>
            <a:fillRect/>
          </a:stretch>
        </p:blipFill>
        <p:spPr>
          <a:xfrm>
            <a:off x="4572596" y="2795372"/>
            <a:ext cx="2953306" cy="1966135"/>
          </a:xfrm>
          <a:prstGeom prst="rect">
            <a:avLst/>
          </a:prstGeom>
        </p:spPr>
      </p:pic>
      <p:sp>
        <p:nvSpPr>
          <p:cNvPr id="6" name="矩形: 圆角 5"/>
          <p:cNvSpPr/>
          <p:nvPr/>
        </p:nvSpPr>
        <p:spPr>
          <a:xfrm>
            <a:off x="1485417" y="3063179"/>
            <a:ext cx="2716229" cy="11537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1" dirty="0">
              <a:ea typeface="楷体" panose="02010609060101010101" pitchFamily="49" charset="-122"/>
            </a:endParaRPr>
          </a:p>
        </p:txBody>
      </p:sp>
      <p:sp>
        <p:nvSpPr>
          <p:cNvPr id="11" name="矩形 10"/>
          <p:cNvSpPr/>
          <p:nvPr/>
        </p:nvSpPr>
        <p:spPr>
          <a:xfrm>
            <a:off x="374340" y="459994"/>
            <a:ext cx="3816106" cy="369332"/>
          </a:xfrm>
          <a:prstGeom prst="rect">
            <a:avLst/>
          </a:prstGeom>
          <a:noFill/>
        </p:spPr>
        <p:txBody>
          <a:bodyPr wrap="square" rtlCol="0">
            <a:spAutoFit/>
          </a:bodyPr>
          <a:lstStyle/>
          <a:p>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鲁滨逊漂流记</a:t>
            </a:r>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作品梗概</a:t>
            </a:r>
          </a:p>
        </p:txBody>
      </p:sp>
      <p:pic>
        <p:nvPicPr>
          <p:cNvPr id="12" name="图片 11">
            <a:extLst>
              <a:ext uri="{FF2B5EF4-FFF2-40B4-BE49-F238E27FC236}">
                <a16:creationId xmlns:a16="http://schemas.microsoft.com/office/drawing/2014/main" id="{7CE90B49-092B-41C8-95BC-2F1A6B4CD2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8" name="组合 7"/>
          <p:cNvGrpSpPr/>
          <p:nvPr/>
        </p:nvGrpSpPr>
        <p:grpSpPr>
          <a:xfrm>
            <a:off x="186440" y="134801"/>
            <a:ext cx="8771119" cy="4873897"/>
            <a:chOff x="315710" y="137113"/>
            <a:chExt cx="11697533" cy="6500034"/>
          </a:xfrm>
        </p:grpSpPr>
        <p:sp>
          <p:nvSpPr>
            <p:cNvPr id="9" name="矩形 8"/>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0" name="图片 9"/>
            <p:cNvPicPr>
              <a:picLocks noChangeAspect="1"/>
            </p:cNvPicPr>
            <p:nvPr userDrawn="1"/>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0" y="-2461637"/>
              <a:ext cx="6500034" cy="11697533"/>
            </a:xfrm>
            <a:prstGeom prst="rect">
              <a:avLst/>
            </a:prstGeom>
          </p:spPr>
        </p:pic>
      </p:grpSp>
      <p:pic>
        <p:nvPicPr>
          <p:cNvPr id="2" name="图片 1" descr="手机屏幕截图&#10;&#10;描述已自动生成"/>
          <p:cNvPicPr>
            <a:picLocks noChangeAspect="1"/>
          </p:cNvPicPr>
          <p:nvPr/>
        </p:nvPicPr>
        <p:blipFill rotWithShape="1">
          <a:blip r:embed="rId6">
            <a:extLst>
              <a:ext uri="{BEBA8EAE-BF5A-486C-A8C5-ECC9F3942E4B}">
                <a14:imgProps xmlns:a14="http://schemas.microsoft.com/office/drawing/2010/main">
                  <a14:imgLayer r:embed="rId7">
                    <a14:imgEffect>
                      <a14:sharpenSoften amount="30000"/>
                    </a14:imgEffect>
                  </a14:imgLayer>
                </a14:imgProps>
              </a:ext>
              <a:ext uri="{28A0092B-C50C-407E-A947-70E740481C1C}">
                <a14:useLocalDpi xmlns:a14="http://schemas.microsoft.com/office/drawing/2010/main" val="0"/>
              </a:ext>
            </a:extLst>
          </a:blip>
          <a:srcRect l="4658" t="36646" r="4711" b="11877"/>
          <a:stretch>
            <a:fillRect/>
          </a:stretch>
        </p:blipFill>
        <p:spPr>
          <a:xfrm>
            <a:off x="720258" y="1808769"/>
            <a:ext cx="7435869" cy="2303300"/>
          </a:xfrm>
          <a:prstGeom prst="rect">
            <a:avLst/>
          </a:prstGeom>
        </p:spPr>
      </p:pic>
      <p:sp>
        <p:nvSpPr>
          <p:cNvPr id="3" name="文本框 2"/>
          <p:cNvSpPr txBox="1"/>
          <p:nvPr/>
        </p:nvSpPr>
        <p:spPr>
          <a:xfrm>
            <a:off x="2366458" y="925788"/>
            <a:ext cx="4984654" cy="507703"/>
          </a:xfrm>
          <a:prstGeom prst="rect">
            <a:avLst/>
          </a:prstGeom>
          <a:noFill/>
        </p:spPr>
        <p:txBody>
          <a:bodyPr wrap="square" rtlCol="0">
            <a:spAutoFit/>
          </a:bodyPr>
          <a:lstStyle>
            <a:defPPr>
              <a:defRPr lang="zh-CN"/>
            </a:defPPr>
            <a:lvl1pPr>
              <a:defRPr sz="2400" b="1">
                <a:solidFill>
                  <a:schemeClr val="accent6">
                    <a:lumMod val="75000"/>
                  </a:schemeClr>
                </a:solidFill>
                <a:latin typeface="楷体" panose="02010609060101010101" pitchFamily="49" charset="-122"/>
                <a:ea typeface="楷体" panose="02010609060101010101" pitchFamily="49" charset="-122"/>
              </a:defRPr>
            </a:lvl1pPr>
          </a:lstStyle>
          <a:p>
            <a:r>
              <a:rPr lang="en-US" altLang="zh-CN" sz="2699" dirty="0">
                <a:solidFill>
                  <a:schemeClr val="accent2">
                    <a:lumMod val="75000"/>
                  </a:schemeClr>
                </a:solidFill>
              </a:rPr>
              <a:t>《</a:t>
            </a:r>
            <a:r>
              <a:rPr lang="zh-CN" altLang="en-US" sz="2699" dirty="0">
                <a:solidFill>
                  <a:schemeClr val="accent2">
                    <a:lumMod val="75000"/>
                  </a:schemeClr>
                </a:solidFill>
              </a:rPr>
              <a:t>鲁滨逊漂流记</a:t>
            </a:r>
            <a:r>
              <a:rPr lang="en-US" altLang="zh-CN" sz="2699" dirty="0">
                <a:solidFill>
                  <a:schemeClr val="accent2">
                    <a:lumMod val="75000"/>
                  </a:schemeClr>
                </a:solidFill>
              </a:rPr>
              <a:t>》</a:t>
            </a:r>
            <a:r>
              <a:rPr lang="zh-CN" altLang="en-US" sz="2699" dirty="0">
                <a:solidFill>
                  <a:schemeClr val="accent2">
                    <a:lumMod val="75000"/>
                  </a:schemeClr>
                </a:solidFill>
              </a:rPr>
              <a:t>情节结构图</a:t>
            </a:r>
          </a:p>
        </p:txBody>
      </p:sp>
      <p:pic>
        <p:nvPicPr>
          <p:cNvPr id="12" name="图片 11">
            <a:extLst>
              <a:ext uri="{FF2B5EF4-FFF2-40B4-BE49-F238E27FC236}">
                <a16:creationId xmlns:a16="http://schemas.microsoft.com/office/drawing/2014/main" id="{86095F59-530E-4243-AD3C-B22E5DC108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4029" y="1879512"/>
            <a:ext cx="609462" cy="600036"/>
          </a:xfrm>
          <a:prstGeom prst="rect">
            <a:avLst/>
          </a:prstGeom>
          <a:solidFill>
            <a:schemeClr val="accent2">
              <a:lumMod val="75000"/>
            </a:schemeClr>
          </a:solidFill>
          <a:ln>
            <a:noFill/>
          </a:ln>
        </p:spPr>
        <p:txBody>
          <a:bodyPr wrap="none" rtlCol="0">
            <a:spAutoFit/>
          </a:bodyPr>
          <a:lstStyle/>
          <a:p>
            <a:pPr algn="l"/>
            <a:r>
              <a:rPr lang="zh-CN" altLang="en-US" sz="32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理</a:t>
            </a:r>
          </a:p>
        </p:txBody>
      </p:sp>
      <p:sp>
        <p:nvSpPr>
          <p:cNvPr id="3" name="文本框 2"/>
          <p:cNvSpPr txBox="1"/>
          <p:nvPr/>
        </p:nvSpPr>
        <p:spPr>
          <a:xfrm>
            <a:off x="1174029" y="2598534"/>
            <a:ext cx="609462" cy="600036"/>
          </a:xfrm>
          <a:prstGeom prst="rect">
            <a:avLst/>
          </a:prstGeom>
          <a:solidFill>
            <a:schemeClr val="accent2">
              <a:lumMod val="75000"/>
            </a:schemeClr>
          </a:solidFill>
          <a:ln>
            <a:noFill/>
          </a:ln>
        </p:spPr>
        <p:txBody>
          <a:bodyPr wrap="none" rtlCol="0">
            <a:spAutoFit/>
          </a:bodyPr>
          <a:lstStyle/>
          <a:p>
            <a:pPr algn="l"/>
            <a:r>
              <a:rPr lang="zh-CN" altLang="en-US" sz="32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筛</a:t>
            </a:r>
          </a:p>
        </p:txBody>
      </p:sp>
      <p:sp>
        <p:nvSpPr>
          <p:cNvPr id="4" name="文本框 3"/>
          <p:cNvSpPr txBox="1"/>
          <p:nvPr/>
        </p:nvSpPr>
        <p:spPr>
          <a:xfrm>
            <a:off x="1894106" y="1879512"/>
            <a:ext cx="4007828" cy="600036"/>
          </a:xfrm>
          <a:prstGeom prst="rect">
            <a:avLst/>
          </a:prstGeom>
          <a:solidFill>
            <a:schemeClr val="accent2">
              <a:lumMod val="75000"/>
            </a:schemeClr>
          </a:solidFill>
          <a:ln>
            <a:noFill/>
          </a:ln>
        </p:spPr>
        <p:txBody>
          <a:bodyPr wrap="none" rtlCol="0">
            <a:spAutoFit/>
          </a:bodyPr>
          <a:lstStyle>
            <a:defPPr>
              <a:defRPr lang="zh-CN"/>
            </a:defPPr>
            <a:lvl1pPr>
              <a:defRPr sz="4800" b="1">
                <a:latin typeface="宋体" panose="02010600030101010101" pitchFamily="2" charset="-122"/>
                <a:ea typeface="宋体" panose="02010600030101010101" pitchFamily="2" charset="-122"/>
              </a:defRPr>
            </a:lvl1pPr>
          </a:lstStyle>
          <a:p>
            <a:pPr algn="l"/>
            <a:r>
              <a:rPr lang="zh-CN" altLang="zh-CN" sz="32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读懂内容，理清脉络</a:t>
            </a:r>
            <a:endParaRPr lang="zh-CN" altLang="en-US" sz="32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 name="文本框 4"/>
          <p:cNvSpPr txBox="1"/>
          <p:nvPr/>
        </p:nvSpPr>
        <p:spPr>
          <a:xfrm>
            <a:off x="1894106" y="2598533"/>
            <a:ext cx="4857420" cy="600036"/>
          </a:xfrm>
          <a:prstGeom prst="rect">
            <a:avLst/>
          </a:prstGeom>
          <a:solidFill>
            <a:schemeClr val="accent2">
              <a:lumMod val="75000"/>
            </a:schemeClr>
          </a:solidFill>
          <a:ln>
            <a:noFill/>
          </a:ln>
        </p:spPr>
        <p:txBody>
          <a:bodyPr wrap="none" rtlCol="0">
            <a:spAutoFit/>
          </a:bodyPr>
          <a:lstStyle>
            <a:defPPr>
              <a:defRPr lang="zh-CN"/>
            </a:defPPr>
            <a:lvl1pPr>
              <a:defRPr sz="4800" b="1">
                <a:latin typeface="宋体" panose="02010600030101010101" pitchFamily="2" charset="-122"/>
                <a:ea typeface="宋体" panose="02010600030101010101" pitchFamily="2" charset="-122"/>
              </a:defRPr>
            </a:lvl1pPr>
          </a:lstStyle>
          <a:p>
            <a:pPr algn="l"/>
            <a:r>
              <a:rPr lang="zh-CN" altLang="zh-CN" sz="32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筛选重点，去除</a:t>
            </a:r>
            <a:r>
              <a:rPr lang="en-US" altLang="zh-CN" sz="32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zh-CN" altLang="zh-CN" sz="32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枝叶</a:t>
            </a:r>
            <a:r>
              <a:rPr lang="en-US" altLang="zh-CN" sz="32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endParaRPr lang="zh-CN" altLang="en-US" sz="32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16" name="组合 15"/>
          <p:cNvGrpSpPr/>
          <p:nvPr/>
        </p:nvGrpSpPr>
        <p:grpSpPr>
          <a:xfrm>
            <a:off x="186440" y="134801"/>
            <a:ext cx="8771119" cy="4873897"/>
            <a:chOff x="315710" y="137113"/>
            <a:chExt cx="11697533" cy="6500033"/>
          </a:xfrm>
        </p:grpSpPr>
        <p:sp>
          <p:nvSpPr>
            <p:cNvPr id="17" name="矩形 16"/>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8" name="图片 17"/>
            <p:cNvPicPr>
              <a:picLocks noChangeAspect="1"/>
            </p:cNvPicPr>
            <p:nvPr userDrawn="1"/>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0" y="-2461637"/>
              <a:ext cx="6500033" cy="11697533"/>
            </a:xfrm>
            <a:prstGeom prst="rect">
              <a:avLst/>
            </a:prstGeom>
          </p:spPr>
        </p:pic>
      </p:grpSp>
      <p:sp>
        <p:nvSpPr>
          <p:cNvPr id="9" name="矩形 8"/>
          <p:cNvSpPr/>
          <p:nvPr/>
        </p:nvSpPr>
        <p:spPr>
          <a:xfrm>
            <a:off x="374340" y="562861"/>
            <a:ext cx="3816106" cy="369332"/>
          </a:xfrm>
          <a:prstGeom prst="rect">
            <a:avLst/>
          </a:prstGeom>
          <a:noFill/>
        </p:spPr>
        <p:txBody>
          <a:bodyPr wrap="square" rtlCol="0">
            <a:spAutoFit/>
          </a:bodyPr>
          <a:lstStyle/>
          <a:p>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鲁滨逊漂流记</a:t>
            </a:r>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原文节选</a:t>
            </a:r>
          </a:p>
        </p:txBody>
      </p:sp>
      <p:pic>
        <p:nvPicPr>
          <p:cNvPr id="4" name="图片 3">
            <a:extLst>
              <a:ext uri="{FF2B5EF4-FFF2-40B4-BE49-F238E27FC236}">
                <a16:creationId xmlns:a16="http://schemas.microsoft.com/office/drawing/2014/main" id="{2189F885-9B05-40A9-90FE-AD9D82BFCAD7}"/>
              </a:ext>
            </a:extLst>
          </p:cNvPr>
          <p:cNvPicPr>
            <a:picLocks noChangeAspect="1"/>
          </p:cNvPicPr>
          <p:nvPr/>
        </p:nvPicPr>
        <p:blipFill>
          <a:blip r:embed="rId6"/>
          <a:stretch>
            <a:fillRect/>
          </a:stretch>
        </p:blipFill>
        <p:spPr>
          <a:xfrm>
            <a:off x="523834" y="1237491"/>
            <a:ext cx="2229809" cy="1255103"/>
          </a:xfrm>
          <a:prstGeom prst="rect">
            <a:avLst/>
          </a:prstGeom>
        </p:spPr>
      </p:pic>
      <p:pic>
        <p:nvPicPr>
          <p:cNvPr id="13" name="图片 12">
            <a:extLst>
              <a:ext uri="{FF2B5EF4-FFF2-40B4-BE49-F238E27FC236}">
                <a16:creationId xmlns:a16="http://schemas.microsoft.com/office/drawing/2014/main" id="{67060C7C-086A-4094-9842-38668CB06AB2}"/>
              </a:ext>
            </a:extLst>
          </p:cNvPr>
          <p:cNvPicPr>
            <a:picLocks noChangeAspect="1"/>
          </p:cNvPicPr>
          <p:nvPr/>
        </p:nvPicPr>
        <p:blipFill>
          <a:blip r:embed="rId7"/>
          <a:stretch>
            <a:fillRect/>
          </a:stretch>
        </p:blipFill>
        <p:spPr>
          <a:xfrm>
            <a:off x="525137" y="2492594"/>
            <a:ext cx="2228506" cy="1429480"/>
          </a:xfrm>
          <a:prstGeom prst="rect">
            <a:avLst/>
          </a:prstGeom>
        </p:spPr>
      </p:pic>
      <p:pic>
        <p:nvPicPr>
          <p:cNvPr id="19" name="图片 18">
            <a:extLst>
              <a:ext uri="{FF2B5EF4-FFF2-40B4-BE49-F238E27FC236}">
                <a16:creationId xmlns:a16="http://schemas.microsoft.com/office/drawing/2014/main" id="{C7598E7F-08EE-41AE-9DEE-BA162CED32AB}"/>
              </a:ext>
            </a:extLst>
          </p:cNvPr>
          <p:cNvPicPr>
            <a:picLocks noChangeAspect="1"/>
          </p:cNvPicPr>
          <p:nvPr/>
        </p:nvPicPr>
        <p:blipFill>
          <a:blip r:embed="rId8"/>
          <a:stretch>
            <a:fillRect/>
          </a:stretch>
        </p:blipFill>
        <p:spPr>
          <a:xfrm>
            <a:off x="2753643" y="1237491"/>
            <a:ext cx="1869370" cy="2684583"/>
          </a:xfrm>
          <a:prstGeom prst="rect">
            <a:avLst/>
          </a:prstGeom>
        </p:spPr>
      </p:pic>
      <p:pic>
        <p:nvPicPr>
          <p:cNvPr id="21" name="图片 20">
            <a:extLst>
              <a:ext uri="{FF2B5EF4-FFF2-40B4-BE49-F238E27FC236}">
                <a16:creationId xmlns:a16="http://schemas.microsoft.com/office/drawing/2014/main" id="{E6B47F9F-0EF4-4EE6-8880-28B6A913C917}"/>
              </a:ext>
            </a:extLst>
          </p:cNvPr>
          <p:cNvPicPr>
            <a:picLocks noChangeAspect="1"/>
          </p:cNvPicPr>
          <p:nvPr/>
        </p:nvPicPr>
        <p:blipFill>
          <a:blip r:embed="rId9"/>
          <a:stretch>
            <a:fillRect/>
          </a:stretch>
        </p:blipFill>
        <p:spPr>
          <a:xfrm>
            <a:off x="4623013" y="1237491"/>
            <a:ext cx="2076328" cy="2684583"/>
          </a:xfrm>
          <a:prstGeom prst="rect">
            <a:avLst/>
          </a:prstGeom>
        </p:spPr>
      </p:pic>
      <p:pic>
        <p:nvPicPr>
          <p:cNvPr id="23" name="图片 22">
            <a:extLst>
              <a:ext uri="{FF2B5EF4-FFF2-40B4-BE49-F238E27FC236}">
                <a16:creationId xmlns:a16="http://schemas.microsoft.com/office/drawing/2014/main" id="{BBEB4902-232E-4CB6-91ED-71BD02087F24}"/>
              </a:ext>
            </a:extLst>
          </p:cNvPr>
          <p:cNvPicPr>
            <a:picLocks noChangeAspect="1"/>
          </p:cNvPicPr>
          <p:nvPr/>
        </p:nvPicPr>
        <p:blipFill>
          <a:blip r:embed="rId10"/>
          <a:stretch>
            <a:fillRect/>
          </a:stretch>
        </p:blipFill>
        <p:spPr>
          <a:xfrm>
            <a:off x="6697140" y="1237491"/>
            <a:ext cx="1986466" cy="837179"/>
          </a:xfrm>
          <a:prstGeom prst="rect">
            <a:avLst/>
          </a:prstGeom>
        </p:spPr>
      </p:pic>
      <p:pic>
        <p:nvPicPr>
          <p:cNvPr id="14" name="图片 13">
            <a:extLst>
              <a:ext uri="{FF2B5EF4-FFF2-40B4-BE49-F238E27FC236}">
                <a16:creationId xmlns:a16="http://schemas.microsoft.com/office/drawing/2014/main" id="{A5805333-B492-4806-90F3-27E526BED6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10" name="组合 9"/>
          <p:cNvGrpSpPr/>
          <p:nvPr/>
        </p:nvGrpSpPr>
        <p:grpSpPr>
          <a:xfrm>
            <a:off x="186441" y="135341"/>
            <a:ext cx="8771119" cy="4873897"/>
            <a:chOff x="315711" y="137833"/>
            <a:chExt cx="11697533" cy="6500034"/>
          </a:xfrm>
        </p:grpSpPr>
        <p:sp>
          <p:nvSpPr>
            <p:cNvPr id="11" name="矩形 10"/>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2" name="图片 11"/>
            <p:cNvPicPr>
              <a:picLocks noChangeAspect="1"/>
            </p:cNvPicPr>
            <p:nvPr userDrawn="1"/>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1" y="-2460917"/>
              <a:ext cx="6500034" cy="11697533"/>
            </a:xfrm>
            <a:prstGeom prst="rect">
              <a:avLst/>
            </a:prstGeom>
          </p:spPr>
        </p:pic>
      </p:grpSp>
      <p:pic>
        <p:nvPicPr>
          <p:cNvPr id="2" name="图片 1"/>
          <p:cNvPicPr>
            <a:picLocks noChangeAspect="1"/>
          </p:cNvPicPr>
          <p:nvPr/>
        </p:nvPicPr>
        <p:blipFill rotWithShape="1">
          <a:blip r:embed="rId6"/>
          <a:srcRect l="9226" t="6647" r="10583" b="11529"/>
          <a:stretch>
            <a:fillRect/>
          </a:stretch>
        </p:blipFill>
        <p:spPr>
          <a:xfrm>
            <a:off x="1537692" y="1074611"/>
            <a:ext cx="2658753" cy="3429321"/>
          </a:xfrm>
          <a:prstGeom prst="rect">
            <a:avLst/>
          </a:prstGeom>
        </p:spPr>
      </p:pic>
      <p:pic>
        <p:nvPicPr>
          <p:cNvPr id="3" name="图片 2"/>
          <p:cNvPicPr>
            <a:picLocks noChangeAspect="1"/>
          </p:cNvPicPr>
          <p:nvPr/>
        </p:nvPicPr>
        <p:blipFill rotWithShape="1">
          <a:blip r:embed="rId7"/>
          <a:srcRect l="9448" t="-514" r="8473" b="57938"/>
          <a:stretch>
            <a:fillRect/>
          </a:stretch>
        </p:blipFill>
        <p:spPr>
          <a:xfrm>
            <a:off x="4628661" y="645952"/>
            <a:ext cx="2935407" cy="1927869"/>
          </a:xfrm>
          <a:prstGeom prst="rect">
            <a:avLst/>
          </a:prstGeom>
        </p:spPr>
      </p:pic>
      <p:pic>
        <p:nvPicPr>
          <p:cNvPr id="4" name="图片 3" descr="图片包含 文字&#10;&#10;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8017" t="55828" r="9969"/>
          <a:stretch>
            <a:fillRect/>
          </a:stretch>
        </p:blipFill>
        <p:spPr>
          <a:xfrm>
            <a:off x="4662695" y="2573820"/>
            <a:ext cx="2914557" cy="1940338"/>
          </a:xfrm>
          <a:prstGeom prst="rect">
            <a:avLst/>
          </a:prstGeom>
        </p:spPr>
      </p:pic>
      <p:sp>
        <p:nvSpPr>
          <p:cNvPr id="5" name="矩形 4"/>
          <p:cNvSpPr/>
          <p:nvPr/>
        </p:nvSpPr>
        <p:spPr>
          <a:xfrm>
            <a:off x="440463" y="583798"/>
            <a:ext cx="3816106" cy="369332"/>
          </a:xfrm>
          <a:prstGeom prst="rect">
            <a:avLst/>
          </a:prstGeom>
          <a:noFill/>
        </p:spPr>
        <p:txBody>
          <a:bodyPr wrap="square" rtlCol="0">
            <a:spAutoFit/>
          </a:bodyPr>
          <a:lstStyle/>
          <a:p>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鲁滨逊漂流记</a:t>
            </a:r>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作品梗概</a:t>
            </a:r>
          </a:p>
        </p:txBody>
      </p:sp>
      <p:pic>
        <p:nvPicPr>
          <p:cNvPr id="14" name="图片 13">
            <a:extLst>
              <a:ext uri="{FF2B5EF4-FFF2-40B4-BE49-F238E27FC236}">
                <a16:creationId xmlns:a16="http://schemas.microsoft.com/office/drawing/2014/main" id="{C4B72B76-F266-465A-8C01-E1395FCD30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6711" b="18016"/>
          <a:stretch>
            <a:fillRect/>
          </a:stretch>
        </p:blipFill>
        <p:spPr>
          <a:xfrm>
            <a:off x="1654" y="1"/>
            <a:ext cx="9140694" cy="5143500"/>
          </a:xfrm>
          <a:prstGeom prst="rect">
            <a:avLst/>
          </a:prstGeom>
        </p:spPr>
      </p:pic>
      <p:grpSp>
        <p:nvGrpSpPr>
          <p:cNvPr id="27" name="组合 26"/>
          <p:cNvGrpSpPr/>
          <p:nvPr/>
        </p:nvGrpSpPr>
        <p:grpSpPr>
          <a:xfrm>
            <a:off x="186441" y="135341"/>
            <a:ext cx="8771119" cy="4873897"/>
            <a:chOff x="315711" y="137833"/>
            <a:chExt cx="11697533" cy="6500034"/>
          </a:xfrm>
        </p:grpSpPr>
        <p:sp>
          <p:nvSpPr>
            <p:cNvPr id="28" name="矩形 27"/>
            <p:cNvSpPr/>
            <p:nvPr userDrawn="1"/>
          </p:nvSpPr>
          <p:spPr>
            <a:xfrm>
              <a:off x="540142" y="300833"/>
              <a:ext cx="11248673" cy="6174032"/>
            </a:xfrm>
            <a:prstGeom prst="rect">
              <a:avLst/>
            </a:prstGeom>
            <a:solidFill>
              <a:srgbClr val="FFFFFF">
                <a:alpha val="94000"/>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30" name="图片 29"/>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1" y="-2460917"/>
              <a:ext cx="6500034" cy="11697533"/>
            </a:xfrm>
            <a:prstGeom prst="rect">
              <a:avLst/>
            </a:prstGeom>
          </p:spPr>
        </p:pic>
      </p:grpSp>
      <p:sp>
        <p:nvSpPr>
          <p:cNvPr id="2" name="文本框 1"/>
          <p:cNvSpPr txBox="1"/>
          <p:nvPr/>
        </p:nvSpPr>
        <p:spPr>
          <a:xfrm>
            <a:off x="433148" y="474877"/>
            <a:ext cx="4776912" cy="4247317"/>
          </a:xfrm>
          <a:prstGeom prst="rect">
            <a:avLst/>
          </a:prstGeom>
          <a:solidFill>
            <a:srgbClr val="D3D9AB"/>
          </a:solidFill>
        </p:spPr>
        <p:txBody>
          <a:bodyPr wrap="square" rtlCol="0">
            <a:spAutoFit/>
          </a:bodyPr>
          <a:lstStyle/>
          <a:p>
            <a:r>
              <a:rPr lang="en-US" altLang="zh-CN" sz="1500"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我几次到船上去，取出了许多东西。有几件虽然不值什么钱，对我来说却很有用，比如笔、墨水，还有纸，在船长、大副、炮手和木匠保管的物品中找到的几个包裹、三四个罗盘、几台数学仪器，还有日晷、望远镜、地图和航海类的书籍。我把它们一股脑堆在一起，以备不时之需。</a:t>
            </a:r>
            <a:br>
              <a:rPr lang="en-US" altLang="zh-CN" sz="1500" kern="100" dirty="0">
                <a:latin typeface="楷体" panose="02010609060101010101" pitchFamily="49" charset="-122"/>
                <a:ea typeface="楷体" panose="02010609060101010101" pitchFamily="49" charset="-122"/>
                <a:cs typeface="Times New Roman" panose="02020603050405020304" pitchFamily="18" charset="0"/>
              </a:rPr>
            </a:br>
            <a:r>
              <a:rPr lang="en-US" altLang="zh-CN" sz="1500"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还要提到的是，我们的船上有一条狗和两只猫。那两只猫是我带上岸的</a:t>
            </a:r>
            <a:r>
              <a:rPr lang="zh-CN" altLang="en-US" sz="1500"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至于那条狗，是在我带着第一批货上岸的第二天，它自己从船上跳出来，游上岸到我这儿来的，在以后的许多年里是我可信任的仆役。我不稀罕它给我弄来什么东西，也不稀罕它同我做伴</a:t>
            </a:r>
            <a:r>
              <a:rPr lang="zh-CN" altLang="en-US" sz="1500"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我只需要它同我聊聊天，但是它却办不到。找到了笔、墨水和纸之后，我尽最大的可能节省使用。只要我还有墨水，就能把事情记得非常准确。但是墨水用完以后，我就办不到了，因为我想尽办法还是制造不出墨水来。</a:t>
            </a:r>
            <a:br>
              <a:rPr lang="en-US" altLang="zh-CN" sz="1500" kern="100" dirty="0">
                <a:latin typeface="楷体" panose="02010609060101010101" pitchFamily="49" charset="-122"/>
                <a:ea typeface="楷体" panose="02010609060101010101" pitchFamily="49" charset="-122"/>
                <a:cs typeface="Times New Roman" panose="02020603050405020304" pitchFamily="18" charset="0"/>
              </a:rPr>
            </a:br>
            <a:r>
              <a:rPr lang="en-US" altLang="zh-CN" sz="1500"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尽管我收罗了这么多东西，还是缺少许多，比如墨水，还有用来挖土或者运土的铲子、鹤嘴锄、铁锨，以及针线。至于内衣之类</a:t>
            </a:r>
            <a:r>
              <a:rPr lang="en-US" altLang="zh-CN" sz="1500"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虽然缺乏，但我很快就习惯了。</a:t>
            </a:r>
          </a:p>
        </p:txBody>
      </p:sp>
      <p:sp>
        <p:nvSpPr>
          <p:cNvPr id="3" name="文本框 2"/>
          <p:cNvSpPr txBox="1"/>
          <p:nvPr/>
        </p:nvSpPr>
        <p:spPr>
          <a:xfrm>
            <a:off x="5273097" y="2158521"/>
            <a:ext cx="3431861" cy="1708160"/>
          </a:xfrm>
          <a:prstGeom prst="rect">
            <a:avLst/>
          </a:prstGeom>
          <a:solidFill>
            <a:srgbClr val="D3D9AB"/>
          </a:solidFill>
        </p:spPr>
        <p:txBody>
          <a:bodyPr wrap="square" rtlCol="0">
            <a:spAutoFit/>
          </a:bodyPr>
          <a:lstStyle/>
          <a:p>
            <a:r>
              <a:rPr lang="en-US" altLang="zh-CN" sz="1500" kern="100" dirty="0">
                <a:latin typeface="楷体" panose="02010609060101010101" pitchFamily="49" charset="-122"/>
                <a:ea typeface="楷体" panose="02010609060101010101" pitchFamily="49" charset="-122"/>
                <a:cs typeface="Times New Roman" panose="02020603050405020304" pitchFamily="18" charset="0"/>
              </a:rPr>
              <a:t>    </a:t>
            </a:r>
            <a:r>
              <a:rPr lang="zh-CN" altLang="en-US" sz="1500" kern="100" dirty="0">
                <a:latin typeface="楷体" panose="02010609060101010101" pitchFamily="49" charset="-122"/>
                <a:ea typeface="楷体" panose="02010609060101010101" pitchFamily="49" charset="-122"/>
                <a:cs typeface="Times New Roman" panose="02020603050405020304" pitchFamily="18" charset="0"/>
                <a:sym typeface="+mn-ea"/>
              </a:rPr>
              <a:t>等到潮水退了，鲁滨逊看到那大船竟然还浮在海面上，离岸并不远。他就找了一些木头做木筏，划到船边。</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在船舱里，鲁滨逊找到很</a:t>
            </a:r>
            <a:r>
              <a:rPr lang="zh-CN" altLang="zh-CN" sz="1500" u="sng" kern="100" dirty="0">
                <a:latin typeface="楷体" panose="02010609060101010101" pitchFamily="49" charset="-122"/>
                <a:ea typeface="楷体" panose="02010609060101010101" pitchFamily="49" charset="-122"/>
                <a:cs typeface="Times New Roman" panose="02020603050405020304" pitchFamily="18" charset="0"/>
              </a:rPr>
              <a:t>多可以用、可以吃的东西</a:t>
            </a:r>
            <a:r>
              <a:rPr lang="zh-CN" altLang="zh-CN" sz="1500" kern="100" dirty="0">
                <a:latin typeface="楷体" panose="02010609060101010101" pitchFamily="49" charset="-122"/>
                <a:ea typeface="楷体" panose="02010609060101010101" pitchFamily="49" charset="-122"/>
                <a:cs typeface="Times New Roman" panose="02020603050405020304" pitchFamily="18" charset="0"/>
              </a:rPr>
              <a:t>，陆续搬到岸上。没有淹死的一条狗、两只猫陪着他，这使他在凄凉中感到一丝安慰。</a:t>
            </a:r>
          </a:p>
        </p:txBody>
      </p:sp>
      <p:cxnSp>
        <p:nvCxnSpPr>
          <p:cNvPr id="5" name="直接连接符 4"/>
          <p:cNvCxnSpPr/>
          <p:nvPr/>
        </p:nvCxnSpPr>
        <p:spPr>
          <a:xfrm>
            <a:off x="3965669" y="734576"/>
            <a:ext cx="11555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a:off x="497659" y="979815"/>
            <a:ext cx="462358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497659" y="1225054"/>
            <a:ext cx="462358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直接连接符 9"/>
          <p:cNvCxnSpPr/>
          <p:nvPr/>
        </p:nvCxnSpPr>
        <p:spPr>
          <a:xfrm>
            <a:off x="433149" y="1456169"/>
            <a:ext cx="462358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a:off x="457857" y="1671877"/>
            <a:ext cx="18206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直接连接符 12"/>
          <p:cNvCxnSpPr/>
          <p:nvPr/>
        </p:nvCxnSpPr>
        <p:spPr>
          <a:xfrm>
            <a:off x="3634404" y="3274274"/>
            <a:ext cx="142232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a:off x="527034" y="3495279"/>
            <a:ext cx="291477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flipV="1">
            <a:off x="2224601" y="2113563"/>
            <a:ext cx="2827308" cy="642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 name="直接连接符 28"/>
          <p:cNvCxnSpPr/>
          <p:nvPr/>
        </p:nvCxnSpPr>
        <p:spPr>
          <a:xfrm flipV="1">
            <a:off x="497659" y="2329270"/>
            <a:ext cx="4559074" cy="1155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1" name="直接连接符 30"/>
          <p:cNvCxnSpPr/>
          <p:nvPr/>
        </p:nvCxnSpPr>
        <p:spPr>
          <a:xfrm flipV="1">
            <a:off x="497659" y="2583495"/>
            <a:ext cx="4559074" cy="48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3" name="直接连接符 32"/>
          <p:cNvCxnSpPr/>
          <p:nvPr/>
        </p:nvCxnSpPr>
        <p:spPr>
          <a:xfrm>
            <a:off x="482251" y="2805961"/>
            <a:ext cx="456965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5" name="直接连接符 34"/>
          <p:cNvCxnSpPr/>
          <p:nvPr/>
        </p:nvCxnSpPr>
        <p:spPr>
          <a:xfrm>
            <a:off x="497659" y="3033225"/>
            <a:ext cx="456965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6" name="直接连接符 35"/>
          <p:cNvCxnSpPr/>
          <p:nvPr/>
        </p:nvCxnSpPr>
        <p:spPr>
          <a:xfrm>
            <a:off x="527034" y="3260489"/>
            <a:ext cx="2914773" cy="1378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flipV="1">
            <a:off x="5409977" y="3545315"/>
            <a:ext cx="2827308" cy="642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5366797" y="3767218"/>
            <a:ext cx="1272722" cy="2571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516092" y="3311552"/>
            <a:ext cx="1051793" cy="18093"/>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25" name="图片 24">
            <a:extLst>
              <a:ext uri="{FF2B5EF4-FFF2-40B4-BE49-F238E27FC236}">
                <a16:creationId xmlns:a16="http://schemas.microsoft.com/office/drawing/2014/main" id="{5B1AAB31-1664-43EB-8096-F224DFF80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61838" y="1610946"/>
            <a:ext cx="6967761" cy="461537"/>
          </a:xfrm>
          <a:prstGeom prst="rect">
            <a:avLst/>
          </a:prstGeom>
          <a:noFill/>
        </p:spPr>
        <p:txBody>
          <a:bodyPr wrap="square" rtlCol="0">
            <a:spAutoFit/>
          </a:bodyPr>
          <a:lstStyle/>
          <a:p>
            <a:r>
              <a:rPr lang="zh-CN" altLang="zh-CN" sz="2399" b="1" kern="100" dirty="0">
                <a:ea typeface="楷体" panose="02010609060101010101" pitchFamily="49" charset="-122"/>
                <a:cs typeface="Times New Roman" panose="02020603050405020304" pitchFamily="18" charset="0"/>
              </a:rPr>
              <a:t>把第一人称换成第三人称</a:t>
            </a:r>
            <a:r>
              <a:rPr lang="zh-CN" altLang="en-US" sz="2399" b="1" kern="100" dirty="0">
                <a:ea typeface="楷体" panose="02010609060101010101" pitchFamily="49" charset="-122"/>
                <a:cs typeface="Times New Roman" panose="02020603050405020304" pitchFamily="18" charset="0"/>
              </a:rPr>
              <a:t>。</a:t>
            </a:r>
            <a:endParaRPr lang="en-US" altLang="zh-CN" sz="2399" b="1" kern="100" dirty="0">
              <a:ea typeface="楷体" panose="02010609060101010101" pitchFamily="49" charset="-122"/>
              <a:cs typeface="Times New Roman" panose="02020603050405020304" pitchFamily="18" charset="0"/>
            </a:endParaRPr>
          </a:p>
        </p:txBody>
      </p:sp>
      <p:sp>
        <p:nvSpPr>
          <p:cNvPr id="4" name="文本框 3"/>
          <p:cNvSpPr txBox="1"/>
          <p:nvPr/>
        </p:nvSpPr>
        <p:spPr>
          <a:xfrm>
            <a:off x="1861837" y="2967515"/>
            <a:ext cx="4840198" cy="461537"/>
          </a:xfrm>
          <a:prstGeom prst="rect">
            <a:avLst/>
          </a:prstGeom>
          <a:noFill/>
        </p:spPr>
        <p:txBody>
          <a:bodyPr wrap="square" rtlCol="0">
            <a:spAutoFit/>
          </a:bodyPr>
          <a:lstStyle/>
          <a:p>
            <a:r>
              <a:rPr lang="zh-CN" altLang="zh-CN" sz="2399" b="1" kern="100" dirty="0">
                <a:ea typeface="楷体" panose="02010609060101010101" pitchFamily="49" charset="-122"/>
                <a:cs typeface="Times New Roman" panose="02020603050405020304" pitchFamily="18" charset="0"/>
              </a:rPr>
              <a:t>将描述性语言变成叙述性语言。</a:t>
            </a:r>
            <a:endParaRPr lang="zh-CN" altLang="en-US" sz="2399" b="1" kern="100" dirty="0">
              <a:ea typeface="楷体" panose="02010609060101010101" pitchFamily="49" charset="-122"/>
              <a:cs typeface="Times New Roman" panose="02020603050405020304" pitchFamily="18" charset="0"/>
            </a:endParaRPr>
          </a:p>
        </p:txBody>
      </p:sp>
      <p:pic>
        <p:nvPicPr>
          <p:cNvPr id="8" name="图片 7"/>
          <p:cNvPicPr>
            <a:picLocks noChangeAspect="1"/>
          </p:cNvPicPr>
          <p:nvPr/>
        </p:nvPicPr>
        <p:blipFill rotWithShape="1">
          <a:blip r:embed="rId2"/>
          <a:srcRect r="74737"/>
          <a:stretch>
            <a:fillRect/>
          </a:stretch>
        </p:blipFill>
        <p:spPr>
          <a:xfrm>
            <a:off x="634900" y="1198380"/>
            <a:ext cx="1074842" cy="1263610"/>
          </a:xfrm>
          <a:prstGeom prst="rect">
            <a:avLst/>
          </a:prstGeom>
          <a:effectLst>
            <a:outerShdw blurRad="63500" sx="101000" sy="101000" algn="ctr" rotWithShape="0">
              <a:prstClr val="black">
                <a:alpha val="40000"/>
              </a:prstClr>
            </a:outerShdw>
          </a:effectLst>
        </p:spPr>
      </p:pic>
      <p:pic>
        <p:nvPicPr>
          <p:cNvPr id="9" name="图片 8"/>
          <p:cNvPicPr>
            <a:picLocks noChangeAspect="1"/>
          </p:cNvPicPr>
          <p:nvPr/>
        </p:nvPicPr>
        <p:blipFill rotWithShape="1">
          <a:blip r:embed="rId2"/>
          <a:srcRect r="74737"/>
          <a:stretch>
            <a:fillRect/>
          </a:stretch>
        </p:blipFill>
        <p:spPr>
          <a:xfrm>
            <a:off x="634900" y="2554949"/>
            <a:ext cx="1074842" cy="1263610"/>
          </a:xfrm>
          <a:prstGeom prst="rect">
            <a:avLst/>
          </a:prstGeom>
          <a:effectLst>
            <a:outerShdw blurRad="63500" sx="101000" sy="101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15" name="组合 14"/>
          <p:cNvGrpSpPr/>
          <p:nvPr/>
        </p:nvGrpSpPr>
        <p:grpSpPr>
          <a:xfrm>
            <a:off x="186441" y="127042"/>
            <a:ext cx="8771119" cy="4873897"/>
            <a:chOff x="315711" y="137833"/>
            <a:chExt cx="11697533" cy="6500034"/>
          </a:xfrm>
        </p:grpSpPr>
        <p:sp>
          <p:nvSpPr>
            <p:cNvPr id="16" name="矩形 15"/>
            <p:cNvSpPr/>
            <p:nvPr userDrawn="1"/>
          </p:nvSpPr>
          <p:spPr>
            <a:xfrm>
              <a:off x="540142" y="300833"/>
              <a:ext cx="11248673" cy="6174032"/>
            </a:xfrm>
            <a:prstGeom prst="rect">
              <a:avLst/>
            </a:prstGeom>
            <a:solidFill>
              <a:srgbClr val="FFFFFF">
                <a:alpha val="94000"/>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7" name="图片 16"/>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1" y="-2460917"/>
              <a:ext cx="6500034" cy="11697533"/>
            </a:xfrm>
            <a:prstGeom prst="rect">
              <a:avLst/>
            </a:prstGeom>
          </p:spPr>
        </p:pic>
      </p:grpSp>
      <p:sp>
        <p:nvSpPr>
          <p:cNvPr id="2" name="Rectangle 142"/>
          <p:cNvSpPr>
            <a:spLocks noChangeArrowheads="1"/>
          </p:cNvSpPr>
          <p:nvPr/>
        </p:nvSpPr>
        <p:spPr bwMode="auto">
          <a:xfrm>
            <a:off x="4111460" y="3577276"/>
            <a:ext cx="412024" cy="38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3" name="Rectangle 144"/>
          <p:cNvSpPr>
            <a:spLocks noChangeArrowheads="1"/>
          </p:cNvSpPr>
          <p:nvPr/>
        </p:nvSpPr>
        <p:spPr bwMode="auto">
          <a:xfrm>
            <a:off x="4731929" y="3239812"/>
            <a:ext cx="412025" cy="6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4" name="Rectangle 146"/>
          <p:cNvSpPr>
            <a:spLocks noChangeArrowheads="1"/>
          </p:cNvSpPr>
          <p:nvPr/>
        </p:nvSpPr>
        <p:spPr bwMode="auto">
          <a:xfrm>
            <a:off x="5383645" y="2901456"/>
            <a:ext cx="410903" cy="8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5" name="Rectangle 148"/>
          <p:cNvSpPr>
            <a:spLocks noChangeArrowheads="1"/>
          </p:cNvSpPr>
          <p:nvPr/>
        </p:nvSpPr>
        <p:spPr bwMode="auto">
          <a:xfrm>
            <a:off x="6003222" y="2563991"/>
            <a:ext cx="412025" cy="114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6" name="Rectangle 150"/>
          <p:cNvSpPr>
            <a:spLocks noChangeArrowheads="1"/>
          </p:cNvSpPr>
          <p:nvPr/>
        </p:nvSpPr>
        <p:spPr bwMode="auto">
          <a:xfrm>
            <a:off x="6654047" y="2225634"/>
            <a:ext cx="412024" cy="140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pic>
        <p:nvPicPr>
          <p:cNvPr id="7" name="图片 6"/>
          <p:cNvPicPr>
            <a:picLocks noChangeAspect="1"/>
          </p:cNvPicPr>
          <p:nvPr/>
        </p:nvPicPr>
        <p:blipFill rotWithShape="1">
          <a:blip r:embed="rId5"/>
          <a:srcRect l="9226" t="6647" r="10583" b="11529"/>
          <a:stretch>
            <a:fillRect/>
          </a:stretch>
        </p:blipFill>
        <p:spPr>
          <a:xfrm>
            <a:off x="1368888" y="1163100"/>
            <a:ext cx="2539409" cy="3275388"/>
          </a:xfrm>
          <a:prstGeom prst="rect">
            <a:avLst/>
          </a:prstGeom>
        </p:spPr>
      </p:pic>
      <p:pic>
        <p:nvPicPr>
          <p:cNvPr id="8" name="图片 7"/>
          <p:cNvPicPr>
            <a:picLocks noChangeAspect="1"/>
          </p:cNvPicPr>
          <p:nvPr/>
        </p:nvPicPr>
        <p:blipFill rotWithShape="1">
          <a:blip r:embed="rId6"/>
          <a:srcRect l="9448" t="-514" r="8473" b="57938"/>
          <a:stretch>
            <a:fillRect/>
          </a:stretch>
        </p:blipFill>
        <p:spPr>
          <a:xfrm>
            <a:off x="4653303" y="643292"/>
            <a:ext cx="2927176" cy="1948739"/>
          </a:xfrm>
          <a:prstGeom prst="rect">
            <a:avLst/>
          </a:prstGeom>
        </p:spPr>
      </p:pic>
      <p:pic>
        <p:nvPicPr>
          <p:cNvPr id="9" name="图片 8" descr="图片包含 文字&#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8017" t="55828" r="9969"/>
          <a:stretch>
            <a:fillRect/>
          </a:stretch>
        </p:blipFill>
        <p:spPr>
          <a:xfrm>
            <a:off x="4710938" y="2630401"/>
            <a:ext cx="2869541" cy="1910369"/>
          </a:xfrm>
          <a:prstGeom prst="rect">
            <a:avLst/>
          </a:prstGeom>
        </p:spPr>
      </p:pic>
      <p:sp>
        <p:nvSpPr>
          <p:cNvPr id="10" name="矩形 9"/>
          <p:cNvSpPr/>
          <p:nvPr/>
        </p:nvSpPr>
        <p:spPr>
          <a:xfrm>
            <a:off x="374340" y="539089"/>
            <a:ext cx="3782358" cy="369332"/>
          </a:xfrm>
          <a:prstGeom prst="rect">
            <a:avLst/>
          </a:prstGeom>
          <a:noFill/>
        </p:spPr>
        <p:txBody>
          <a:bodyPr wrap="square" rtlCol="0">
            <a:spAutoFit/>
          </a:bodyPr>
          <a:lstStyle/>
          <a:p>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鲁滨逊漂流记</a:t>
            </a:r>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作品梗概</a:t>
            </a:r>
          </a:p>
        </p:txBody>
      </p:sp>
      <p:sp>
        <p:nvSpPr>
          <p:cNvPr id="12" name="矩形: 圆角 11"/>
          <p:cNvSpPr/>
          <p:nvPr/>
        </p:nvSpPr>
        <p:spPr>
          <a:xfrm>
            <a:off x="1449975" y="3958528"/>
            <a:ext cx="2458322" cy="47996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27" name="矩形: 圆角 26"/>
          <p:cNvSpPr/>
          <p:nvPr/>
        </p:nvSpPr>
        <p:spPr>
          <a:xfrm>
            <a:off x="4864893" y="688500"/>
            <a:ext cx="2609457" cy="78988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28" name="矩形: 圆角 27"/>
          <p:cNvSpPr/>
          <p:nvPr/>
        </p:nvSpPr>
        <p:spPr>
          <a:xfrm>
            <a:off x="1452964" y="3577276"/>
            <a:ext cx="2458322" cy="38125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29" name="矩形: 圆角 28"/>
          <p:cNvSpPr/>
          <p:nvPr/>
        </p:nvSpPr>
        <p:spPr>
          <a:xfrm>
            <a:off x="4864893" y="1481705"/>
            <a:ext cx="2609457" cy="60136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pic>
        <p:nvPicPr>
          <p:cNvPr id="20" name="图片 19">
            <a:extLst>
              <a:ext uri="{FF2B5EF4-FFF2-40B4-BE49-F238E27FC236}">
                <a16:creationId xmlns:a16="http://schemas.microsoft.com/office/drawing/2014/main" id="{CB84AD16-1AD3-4BB5-BD50-E3200BCCF4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3940" y="2345074"/>
            <a:ext cx="7902081" cy="1514454"/>
          </a:xfrm>
          <a:prstGeom prst="rect">
            <a:avLst/>
          </a:prstGeom>
          <a:noFill/>
        </p:spPr>
        <p:txBody>
          <a:bodyPr wrap="square" rtlCol="0">
            <a:spAutoFit/>
          </a:bodyPr>
          <a:lstStyle/>
          <a:p>
            <a:pPr>
              <a:lnSpc>
                <a:spcPct val="150000"/>
              </a:lnSpc>
            </a:pPr>
            <a:r>
              <a:rPr lang="en-US" altLang="zh-CN" sz="1800" b="1" dirty="0">
                <a:latin typeface="楷体" panose="02010609060101010101" pitchFamily="49" charset="-122"/>
                <a:ea typeface="楷体" panose="02010609060101010101" pitchFamily="49" charset="-122"/>
              </a:rPr>
              <a:t>    </a:t>
            </a:r>
            <a:r>
              <a:rPr lang="zh-CN" altLang="zh-CN" sz="1800" b="1" dirty="0">
                <a:latin typeface="楷体" panose="02010609060101010101" pitchFamily="49" charset="-122"/>
                <a:ea typeface="楷体" panose="02010609060101010101" pitchFamily="49" charset="-122"/>
              </a:rPr>
              <a:t>有一天，鲁滨逊忽然发现海边沙滩上出现了人的脚印。他惊恐万分，猜想这一定是附近的野人留下来的。他担心这些野人会来吃</a:t>
            </a:r>
            <a:r>
              <a:rPr lang="zh-CN" altLang="zh-CN" sz="1800" b="1">
                <a:latin typeface="楷体" panose="02010609060101010101" pitchFamily="49" charset="-122"/>
                <a:ea typeface="楷体" panose="02010609060101010101" pitchFamily="49" charset="-122"/>
              </a:rPr>
              <a:t>掉他</a:t>
            </a:r>
            <a:r>
              <a:rPr lang="en-US" altLang="zh-CN" sz="1800" b="1">
                <a:latin typeface="楷体" panose="02010609060101010101" pitchFamily="49" charset="-122"/>
                <a:ea typeface="楷体" panose="02010609060101010101" pitchFamily="49" charset="-122"/>
              </a:rPr>
              <a:t>,</a:t>
            </a:r>
            <a:r>
              <a:rPr lang="zh-CN" altLang="zh-CN" sz="1800" b="1">
                <a:latin typeface="楷体" panose="02010609060101010101" pitchFamily="49" charset="-122"/>
                <a:ea typeface="楷体" panose="02010609060101010101" pitchFamily="49" charset="-122"/>
              </a:rPr>
              <a:t>于是</a:t>
            </a:r>
            <a:r>
              <a:rPr lang="zh-CN" altLang="zh-CN" sz="1800" b="1" dirty="0">
                <a:latin typeface="楷体" panose="02010609060101010101" pitchFamily="49" charset="-122"/>
                <a:ea typeface="楷体" panose="02010609060101010101" pitchFamily="49" charset="-122"/>
              </a:rPr>
              <a:t>在住所前的空地上密密麻麻地插上树枝作防御，又把羊分在几个地方圈</a:t>
            </a:r>
            <a:r>
              <a:rPr lang="zh-CN" altLang="en-US" sz="1800" b="1" dirty="0">
                <a:latin typeface="楷体" panose="02010609060101010101" pitchFamily="49" charset="-122"/>
                <a:ea typeface="楷体" panose="02010609060101010101" pitchFamily="49" charset="-122"/>
              </a:rPr>
              <a:t>养</a:t>
            </a:r>
            <a:r>
              <a:rPr lang="zh-CN" altLang="zh-CN" sz="1800" b="1" dirty="0">
                <a:latin typeface="楷体" panose="02010609060101010101" pitchFamily="49" charset="-122"/>
                <a:ea typeface="楷体" panose="02010609060101010101" pitchFamily="49" charset="-122"/>
              </a:rPr>
              <a:t>。</a:t>
            </a:r>
          </a:p>
          <a:p>
            <a:pPr algn="l">
              <a:lnSpc>
                <a:spcPct val="150000"/>
              </a:lnSpc>
            </a:pPr>
            <a:endParaRPr lang="zh-CN" altLang="en-US" sz="761" b="1" dirty="0">
              <a:ea typeface="楷体" panose="02010609060101010101" pitchFamily="49" charset="-122"/>
            </a:endParaRPr>
          </a:p>
        </p:txBody>
      </p:sp>
      <p:cxnSp>
        <p:nvCxnSpPr>
          <p:cNvPr id="3" name="直接连接符 2"/>
          <p:cNvCxnSpPr/>
          <p:nvPr/>
        </p:nvCxnSpPr>
        <p:spPr>
          <a:xfrm flipV="1">
            <a:off x="2139710" y="2789809"/>
            <a:ext cx="4382813" cy="276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30604" y="2042092"/>
            <a:ext cx="900910" cy="415370"/>
          </a:xfrm>
          <a:prstGeom prst="rect">
            <a:avLst/>
          </a:prstGeom>
          <a:noFill/>
        </p:spPr>
        <p:txBody>
          <a:bodyPr wrap="square" rtlCol="0">
            <a:spAutoFit/>
          </a:bodyPr>
          <a:lstStyle/>
          <a:p>
            <a:endParaRPr lang="zh-CN" altLang="en-US" sz="2099" b="1" dirty="0">
              <a:solidFill>
                <a:schemeClr val="accent2">
                  <a:lumMod val="75000"/>
                </a:schemeClr>
              </a:solidFill>
              <a:latin typeface="楷体" panose="02010609060101010101" pitchFamily="49" charset="-122"/>
              <a:ea typeface="楷体" panose="02010609060101010101" pitchFamily="49" charset="-122"/>
            </a:endParaRPr>
          </a:p>
        </p:txBody>
      </p:sp>
      <p:cxnSp>
        <p:nvCxnSpPr>
          <p:cNvPr id="5" name="直接连接符 4"/>
          <p:cNvCxnSpPr/>
          <p:nvPr/>
        </p:nvCxnSpPr>
        <p:spPr>
          <a:xfrm>
            <a:off x="6700735" y="2817429"/>
            <a:ext cx="1697075"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8925" y="3263314"/>
            <a:ext cx="6233394"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56756" y="2046788"/>
            <a:ext cx="846273" cy="415370"/>
          </a:xfrm>
          <a:prstGeom prst="rect">
            <a:avLst/>
          </a:prstGeom>
          <a:noFill/>
        </p:spPr>
        <p:txBody>
          <a:bodyPr wrap="square" rtlCol="0">
            <a:spAutoFit/>
          </a:bodyPr>
          <a:lstStyle/>
          <a:p>
            <a:r>
              <a:rPr lang="zh-CN" altLang="en-US" sz="2099" b="1" dirty="0">
                <a:solidFill>
                  <a:schemeClr val="accent2">
                    <a:lumMod val="75000"/>
                  </a:schemeClr>
                </a:solidFill>
                <a:latin typeface="楷体" panose="02010609060101010101" pitchFamily="49" charset="-122"/>
                <a:ea typeface="楷体" panose="02010609060101010101" pitchFamily="49" charset="-122"/>
              </a:rPr>
              <a:t>想法</a:t>
            </a:r>
          </a:p>
        </p:txBody>
      </p:sp>
      <p:cxnSp>
        <p:nvCxnSpPr>
          <p:cNvPr id="8" name="直接连接符 7"/>
          <p:cNvCxnSpPr/>
          <p:nvPr/>
        </p:nvCxnSpPr>
        <p:spPr>
          <a:xfrm>
            <a:off x="694971" y="3637259"/>
            <a:ext cx="68543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144100" y="3244795"/>
            <a:ext cx="1046730" cy="185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37583" y="3621620"/>
            <a:ext cx="897011" cy="415370"/>
          </a:xfrm>
          <a:prstGeom prst="rect">
            <a:avLst/>
          </a:prstGeom>
          <a:noFill/>
        </p:spPr>
        <p:txBody>
          <a:bodyPr wrap="square" rtlCol="0">
            <a:spAutoFit/>
          </a:bodyPr>
          <a:lstStyle/>
          <a:p>
            <a:r>
              <a:rPr lang="zh-CN" altLang="en-US" sz="2099" b="1" dirty="0">
                <a:solidFill>
                  <a:schemeClr val="accent2">
                    <a:lumMod val="75000"/>
                  </a:schemeClr>
                </a:solidFill>
                <a:latin typeface="楷体" panose="02010609060101010101" pitchFamily="49" charset="-122"/>
                <a:ea typeface="楷体" panose="02010609060101010101" pitchFamily="49" charset="-122"/>
              </a:rPr>
              <a:t>做法</a:t>
            </a:r>
          </a:p>
        </p:txBody>
      </p:sp>
      <p:sp>
        <p:nvSpPr>
          <p:cNvPr id="11" name="文本框 10"/>
          <p:cNvSpPr txBox="1"/>
          <p:nvPr/>
        </p:nvSpPr>
        <p:spPr>
          <a:xfrm>
            <a:off x="694971" y="1178510"/>
            <a:ext cx="8044911" cy="932178"/>
          </a:xfrm>
          <a:prstGeom prst="rect">
            <a:avLst/>
          </a:prstGeom>
          <a:noFill/>
        </p:spPr>
        <p:txBody>
          <a:bodyPr wrap="square" rtlCol="0">
            <a:spAutoFit/>
          </a:bodyPr>
          <a:lstStyle/>
          <a:p>
            <a:pPr>
              <a:lnSpc>
                <a:spcPct val="130000"/>
              </a:lnSpc>
            </a:pPr>
            <a:r>
              <a:rPr lang="en-US" altLang="zh-CN" sz="2099" b="1" dirty="0">
                <a:latin typeface="楷体" panose="02010609060101010101" pitchFamily="49" charset="-122"/>
                <a:ea typeface="楷体" panose="02010609060101010101" pitchFamily="49" charset="-122"/>
              </a:rPr>
              <a:t>    </a:t>
            </a:r>
            <a:r>
              <a:rPr lang="zh-CN" altLang="zh-CN" sz="2099" b="1" dirty="0">
                <a:latin typeface="楷体" panose="02010609060101010101" pitchFamily="49" charset="-122"/>
                <a:ea typeface="楷体" panose="02010609060101010101" pitchFamily="49" charset="-122"/>
              </a:rPr>
              <a:t>用“鲁滨逊遇到了什么问题？他是怎么解决的？结果怎样？</a:t>
            </a:r>
            <a:r>
              <a:rPr lang="zh-CN" altLang="en-US" sz="2099" b="1" dirty="0">
                <a:latin typeface="楷体" panose="02010609060101010101" pitchFamily="49" charset="-122"/>
                <a:ea typeface="楷体" panose="02010609060101010101" pitchFamily="49" charset="-122"/>
              </a:rPr>
              <a:t>”的方法</a:t>
            </a:r>
            <a:r>
              <a:rPr lang="zh-CN" altLang="zh-CN" sz="2099" b="1" dirty="0">
                <a:latin typeface="楷体" panose="02010609060101010101" pitchFamily="49" charset="-122"/>
                <a:ea typeface="楷体" panose="02010609060101010101" pitchFamily="49" charset="-122"/>
              </a:rPr>
              <a:t>概括内容。</a:t>
            </a:r>
            <a:endParaRPr lang="zh-CN" altLang="en-US" sz="2099" b="1" dirty="0">
              <a:latin typeface="楷体" panose="02010609060101010101" pitchFamily="49" charset="-122"/>
              <a:ea typeface="楷体" panose="02010609060101010101" pitchFamily="49" charset="-122"/>
            </a:endParaRPr>
          </a:p>
        </p:txBody>
      </p:sp>
      <p:sp>
        <p:nvSpPr>
          <p:cNvPr id="12" name="矩形 11">
            <a:extLst>
              <a:ext uri="{FF2B5EF4-FFF2-40B4-BE49-F238E27FC236}">
                <a16:creationId xmlns:a16="http://schemas.microsoft.com/office/drawing/2014/main" id="{82FEA470-35F1-4E0E-8C8D-9D9E1ABB348F}"/>
              </a:ext>
            </a:extLst>
          </p:cNvPr>
          <p:cNvSpPr/>
          <p:nvPr/>
        </p:nvSpPr>
        <p:spPr>
          <a:xfrm>
            <a:off x="4634503" y="2021379"/>
            <a:ext cx="897011" cy="415370"/>
          </a:xfrm>
          <a:prstGeom prst="rect">
            <a:avLst/>
          </a:prstGeom>
          <a:noFill/>
        </p:spPr>
        <p:txBody>
          <a:bodyPr wrap="square" rtlCol="0">
            <a:spAutoFit/>
          </a:bodyPr>
          <a:lstStyle/>
          <a:p>
            <a:r>
              <a:rPr lang="zh-CN" altLang="en-US" sz="2099" b="1" dirty="0">
                <a:solidFill>
                  <a:schemeClr val="accent2">
                    <a:lumMod val="75000"/>
                  </a:schemeClr>
                </a:solidFill>
                <a:latin typeface="楷体" panose="02010609060101010101" pitchFamily="49" charset="-122"/>
                <a:ea typeface="楷体" panose="02010609060101010101" pitchFamily="49" charset="-122"/>
              </a:rPr>
              <a:t>问题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p:cNvGraphicFramePr>
            <a:graphicFrameLocks noGrp="1"/>
          </p:cNvGraphicFramePr>
          <p:nvPr>
            <p:custDataLst>
              <p:tags r:id="rId1"/>
            </p:custDataLst>
            <p:extLst>
              <p:ext uri="{D42A27DB-BD31-4B8C-83A1-F6EECF244321}">
                <p14:modId xmlns:p14="http://schemas.microsoft.com/office/powerpoint/2010/main" val="2928240737"/>
              </p:ext>
            </p:extLst>
          </p:nvPr>
        </p:nvGraphicFramePr>
        <p:xfrm>
          <a:off x="681736" y="886098"/>
          <a:ext cx="7832918" cy="3992882"/>
        </p:xfrm>
        <a:graphic>
          <a:graphicData uri="http://schemas.openxmlformats.org/drawingml/2006/table">
            <a:tbl>
              <a:tblPr firstRow="1" firstCol="1" bandRow="1">
                <a:tableStyleId>{21E4AEA4-8DFA-4A89-87EB-49C32662AFE0}</a:tableStyleId>
              </a:tblPr>
              <a:tblGrid>
                <a:gridCol w="1046225">
                  <a:extLst>
                    <a:ext uri="{9D8B030D-6E8A-4147-A177-3AD203B41FA5}">
                      <a16:colId xmlns:a16="http://schemas.microsoft.com/office/drawing/2014/main" val="20000"/>
                    </a:ext>
                  </a:extLst>
                </a:gridCol>
                <a:gridCol w="1900683">
                  <a:extLst>
                    <a:ext uri="{9D8B030D-6E8A-4147-A177-3AD203B41FA5}">
                      <a16:colId xmlns:a16="http://schemas.microsoft.com/office/drawing/2014/main" val="20001"/>
                    </a:ext>
                  </a:extLst>
                </a:gridCol>
                <a:gridCol w="1647247">
                  <a:extLst>
                    <a:ext uri="{9D8B030D-6E8A-4147-A177-3AD203B41FA5}">
                      <a16:colId xmlns:a16="http://schemas.microsoft.com/office/drawing/2014/main" val="20002"/>
                    </a:ext>
                  </a:extLst>
                </a:gridCol>
                <a:gridCol w="1825228">
                  <a:extLst>
                    <a:ext uri="{9D8B030D-6E8A-4147-A177-3AD203B41FA5}">
                      <a16:colId xmlns:a16="http://schemas.microsoft.com/office/drawing/2014/main" val="20003"/>
                    </a:ext>
                  </a:extLst>
                </a:gridCol>
                <a:gridCol w="1413535">
                  <a:extLst>
                    <a:ext uri="{9D8B030D-6E8A-4147-A177-3AD203B41FA5}">
                      <a16:colId xmlns:a16="http://schemas.microsoft.com/office/drawing/2014/main" val="20004"/>
                    </a:ext>
                  </a:extLst>
                </a:gridCol>
              </a:tblGrid>
              <a:tr h="410139">
                <a:tc>
                  <a:txBody>
                    <a:bodyPr/>
                    <a:lstStyle/>
                    <a:p>
                      <a:pPr algn="ctr">
                        <a:lnSpc>
                          <a:spcPct val="100000"/>
                        </a:lnSpc>
                        <a:spcAft>
                          <a:spcPts val="0"/>
                        </a:spcAft>
                      </a:pPr>
                      <a:r>
                        <a:rPr lang="zh-CN" sz="2100" b="1" dirty="0">
                          <a:effectLst/>
                          <a:latin typeface="楷体" panose="02010609060101010101" pitchFamily="49" charset="-122"/>
                          <a:ea typeface="楷体" panose="02010609060101010101" pitchFamily="49" charset="-122"/>
                        </a:rPr>
                        <a:t>情节</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ctr">
                        <a:lnSpc>
                          <a:spcPct val="100000"/>
                        </a:lnSpc>
                        <a:spcAft>
                          <a:spcPts val="0"/>
                        </a:spcAft>
                      </a:pPr>
                      <a:r>
                        <a:rPr lang="zh-CN" sz="2100" b="1" dirty="0">
                          <a:effectLst/>
                          <a:latin typeface="楷体" panose="02010609060101010101" pitchFamily="49" charset="-122"/>
                          <a:ea typeface="楷体" panose="02010609060101010101" pitchFamily="49" charset="-122"/>
                        </a:rPr>
                        <a:t>问题</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ctr">
                        <a:lnSpc>
                          <a:spcPct val="100000"/>
                        </a:lnSpc>
                        <a:spcAft>
                          <a:spcPts val="0"/>
                        </a:spcAft>
                      </a:pPr>
                      <a:r>
                        <a:rPr lang="zh-CN" sz="2100" b="1" dirty="0">
                          <a:effectLst/>
                          <a:latin typeface="楷体" panose="02010609060101010101" pitchFamily="49" charset="-122"/>
                          <a:ea typeface="楷体" panose="02010609060101010101" pitchFamily="49" charset="-122"/>
                        </a:rPr>
                        <a:t>想法</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ctr">
                        <a:lnSpc>
                          <a:spcPct val="100000"/>
                        </a:lnSpc>
                        <a:spcAft>
                          <a:spcPts val="0"/>
                        </a:spcAft>
                      </a:pPr>
                      <a:r>
                        <a:rPr lang="zh-CN" sz="2100" b="1" dirty="0">
                          <a:effectLst/>
                          <a:latin typeface="楷体" panose="02010609060101010101" pitchFamily="49" charset="-122"/>
                          <a:ea typeface="楷体" panose="02010609060101010101" pitchFamily="49" charset="-122"/>
                        </a:rPr>
                        <a:t>做法</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ctr">
                        <a:lnSpc>
                          <a:spcPct val="100000"/>
                        </a:lnSpc>
                        <a:spcAft>
                          <a:spcPts val="0"/>
                        </a:spcAft>
                      </a:pPr>
                      <a:r>
                        <a:rPr lang="zh-CN" sz="2100" b="1" dirty="0">
                          <a:effectLst/>
                          <a:latin typeface="楷体" panose="02010609060101010101" pitchFamily="49" charset="-122"/>
                          <a:ea typeface="楷体" panose="02010609060101010101" pitchFamily="49" charset="-122"/>
                        </a:rPr>
                        <a:t>结果</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extLst>
                  <a:ext uri="{0D108BD9-81ED-4DB2-BD59-A6C34878D82A}">
                    <a16:rowId xmlns:a16="http://schemas.microsoft.com/office/drawing/2014/main" val="10000"/>
                  </a:ext>
                </a:extLst>
              </a:tr>
              <a:tr h="1371283">
                <a:tc>
                  <a:txBody>
                    <a:bodyPr/>
                    <a:lstStyle/>
                    <a:p>
                      <a:pPr algn="ctr">
                        <a:lnSpc>
                          <a:spcPct val="130000"/>
                        </a:lnSpc>
                        <a:spcAft>
                          <a:spcPts val="0"/>
                        </a:spcAft>
                      </a:pPr>
                      <a:r>
                        <a:rPr lang="zh-CN" sz="2100" b="1" dirty="0">
                          <a:effectLst/>
                          <a:latin typeface="楷体" panose="02010609060101010101" pitchFamily="49" charset="-122"/>
                          <a:ea typeface="楷体" panose="02010609060101010101" pitchFamily="49" charset="-122"/>
                        </a:rPr>
                        <a:t>防范</a:t>
                      </a:r>
                      <a:endParaRPr lang="en-US" altLang="zh-CN" sz="2100" b="1" dirty="0">
                        <a:effectLst/>
                        <a:latin typeface="楷体" panose="02010609060101010101" pitchFamily="49" charset="-122"/>
                        <a:ea typeface="楷体" panose="02010609060101010101" pitchFamily="49" charset="-122"/>
                      </a:endParaRPr>
                    </a:p>
                    <a:p>
                      <a:pPr algn="ctr">
                        <a:lnSpc>
                          <a:spcPct val="130000"/>
                        </a:lnSpc>
                        <a:spcAft>
                          <a:spcPts val="0"/>
                        </a:spcAft>
                      </a:pPr>
                      <a:r>
                        <a:rPr lang="zh-CN" sz="2100" b="1" dirty="0">
                          <a:effectLst/>
                          <a:latin typeface="楷体" panose="02010609060101010101" pitchFamily="49" charset="-122"/>
                          <a:ea typeface="楷体" panose="02010609060101010101" pitchFamily="49" charset="-122"/>
                        </a:rPr>
                        <a:t>野人</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nchor="ctr"/>
                </a:tc>
                <a:tc>
                  <a:txBody>
                    <a:bodyPr/>
                    <a:lstStyle/>
                    <a:p>
                      <a:pPr algn="l">
                        <a:lnSpc>
                          <a:spcPct val="100000"/>
                        </a:lnSpc>
                        <a:spcAft>
                          <a:spcPts val="0"/>
                        </a:spcAft>
                      </a:pPr>
                      <a:endParaRPr lang="en-US" altLang="zh-CN" sz="1500" b="1" dirty="0">
                        <a:effectLst/>
                        <a:latin typeface="楷体" panose="02010609060101010101" pitchFamily="49" charset="-122"/>
                        <a:ea typeface="楷体" panose="02010609060101010101" pitchFamily="49" charset="-122"/>
                      </a:endParaRPr>
                    </a:p>
                    <a:p>
                      <a:pPr algn="l">
                        <a:lnSpc>
                          <a:spcPct val="100000"/>
                        </a:lnSpc>
                        <a:spcAft>
                          <a:spcPts val="0"/>
                        </a:spcAft>
                      </a:pPr>
                      <a:r>
                        <a:rPr lang="zh-CN" sz="1600" b="1" dirty="0">
                          <a:effectLst/>
                          <a:latin typeface="楷体" panose="02010609060101010101" pitchFamily="49" charset="-122"/>
                          <a:ea typeface="楷体" panose="02010609060101010101" pitchFamily="49" charset="-122"/>
                        </a:rPr>
                        <a:t>鲁滨逊忽然发现海边沙滩上出现了人的脚印。</a:t>
                      </a:r>
                      <a:endParaRPr lang="zh-CN" sz="16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nchor="ctr"/>
                </a:tc>
                <a:tc>
                  <a:txBody>
                    <a:bodyPr/>
                    <a:lstStyle/>
                    <a:p>
                      <a:pPr algn="l">
                        <a:lnSpc>
                          <a:spcPct val="100000"/>
                        </a:lnSpc>
                        <a:spcAft>
                          <a:spcPts val="0"/>
                        </a:spcAft>
                      </a:pPr>
                      <a:r>
                        <a:rPr lang="zh-CN" sz="1600" b="1" dirty="0">
                          <a:effectLst/>
                          <a:latin typeface="楷体" panose="02010609060101010101" pitchFamily="49" charset="-122"/>
                          <a:ea typeface="楷体" panose="02010609060101010101" pitchFamily="49" charset="-122"/>
                        </a:rPr>
                        <a:t>他惊恐万分，猜想这一定是附近的野人留下来的。他担心这些野人会来吃掉他。</a:t>
                      </a:r>
                      <a:endParaRPr lang="zh-CN" sz="16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nchor="ctr"/>
                </a:tc>
                <a:tc>
                  <a:txBody>
                    <a:bodyPr/>
                    <a:lstStyle/>
                    <a:p>
                      <a:pPr algn="l">
                        <a:lnSpc>
                          <a:spcPct val="100000"/>
                        </a:lnSpc>
                        <a:spcAft>
                          <a:spcPts val="0"/>
                        </a:spcAft>
                      </a:pPr>
                      <a:endParaRPr lang="en-US" altLang="zh-CN" sz="1600" b="1" dirty="0">
                        <a:effectLst/>
                        <a:latin typeface="楷体" panose="02010609060101010101" pitchFamily="49" charset="-122"/>
                        <a:ea typeface="楷体" panose="02010609060101010101" pitchFamily="49" charset="-122"/>
                      </a:endParaRPr>
                    </a:p>
                    <a:p>
                      <a:pPr algn="l">
                        <a:lnSpc>
                          <a:spcPct val="100000"/>
                        </a:lnSpc>
                        <a:spcAft>
                          <a:spcPts val="0"/>
                        </a:spcAft>
                      </a:pPr>
                      <a:r>
                        <a:rPr lang="zh-CN" sz="1600" b="1" dirty="0">
                          <a:effectLst/>
                          <a:latin typeface="楷体" panose="02010609060101010101" pitchFamily="49" charset="-122"/>
                          <a:ea typeface="楷体" panose="02010609060101010101" pitchFamily="49" charset="-122"/>
                        </a:rPr>
                        <a:t>在住所前的空地上密密麻麻地插上树枝作防御，又把羊分在几个地方圈</a:t>
                      </a:r>
                      <a:r>
                        <a:rPr lang="zh-CN" altLang="en-US" sz="1600" b="1" dirty="0">
                          <a:effectLst/>
                          <a:latin typeface="楷体" panose="02010609060101010101" pitchFamily="49" charset="-122"/>
                          <a:ea typeface="楷体" panose="02010609060101010101" pitchFamily="49" charset="-122"/>
                        </a:rPr>
                        <a:t>养</a:t>
                      </a:r>
                      <a:r>
                        <a:rPr lang="zh-CN" sz="1600" b="1" dirty="0">
                          <a:effectLst/>
                          <a:latin typeface="楷体" panose="02010609060101010101" pitchFamily="49" charset="-122"/>
                          <a:ea typeface="楷体" panose="02010609060101010101" pitchFamily="49" charset="-122"/>
                        </a:rPr>
                        <a:t>。</a:t>
                      </a:r>
                      <a:endParaRPr lang="zh-CN" sz="16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l">
                        <a:lnSpc>
                          <a:spcPct val="150000"/>
                        </a:lnSpc>
                        <a:spcAft>
                          <a:spcPts val="0"/>
                        </a:spcAft>
                      </a:pPr>
                      <a:r>
                        <a:rPr lang="en-US" sz="1500" b="1" dirty="0">
                          <a:effectLst/>
                          <a:latin typeface="楷体" panose="02010609060101010101" pitchFamily="49" charset="-122"/>
                          <a:ea typeface="楷体" panose="02010609060101010101" pitchFamily="49" charset="-122"/>
                        </a:rPr>
                        <a:t> </a:t>
                      </a:r>
                      <a:endParaRPr lang="zh-CN"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extLst>
                  <a:ext uri="{0D108BD9-81ED-4DB2-BD59-A6C34878D82A}">
                    <a16:rowId xmlns:a16="http://schemas.microsoft.com/office/drawing/2014/main" val="10001"/>
                  </a:ext>
                </a:extLst>
              </a:tr>
              <a:tr h="985708">
                <a:tc>
                  <a:txBody>
                    <a:bodyPr/>
                    <a:lstStyle/>
                    <a:p>
                      <a:pPr algn="ctr">
                        <a:lnSpc>
                          <a:spcPct val="130000"/>
                        </a:lnSpc>
                        <a:spcAft>
                          <a:spcPts val="0"/>
                        </a:spcAft>
                      </a:pPr>
                      <a:r>
                        <a:rPr lang="zh-CN" sz="2100" b="1" dirty="0">
                          <a:effectLst/>
                          <a:latin typeface="楷体" panose="02010609060101010101" pitchFamily="49" charset="-122"/>
                          <a:ea typeface="楷体" panose="02010609060101010101" pitchFamily="49" charset="-122"/>
                        </a:rPr>
                        <a:t>种植</a:t>
                      </a:r>
                      <a:endParaRPr lang="en-US" altLang="zh-CN" sz="2100" b="1" dirty="0">
                        <a:effectLst/>
                        <a:latin typeface="楷体" panose="02010609060101010101" pitchFamily="49" charset="-122"/>
                        <a:ea typeface="楷体" panose="02010609060101010101" pitchFamily="49" charset="-122"/>
                      </a:endParaRPr>
                    </a:p>
                    <a:p>
                      <a:pPr algn="ctr">
                        <a:lnSpc>
                          <a:spcPct val="130000"/>
                        </a:lnSpc>
                        <a:spcAft>
                          <a:spcPts val="0"/>
                        </a:spcAft>
                      </a:pPr>
                      <a:r>
                        <a:rPr lang="zh-CN" sz="2100" b="1" dirty="0">
                          <a:effectLst/>
                          <a:latin typeface="楷体" panose="02010609060101010101" pitchFamily="49" charset="-122"/>
                          <a:ea typeface="楷体" panose="02010609060101010101" pitchFamily="49" charset="-122"/>
                        </a:rPr>
                        <a:t>粮食</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nchor="ctr"/>
                </a:tc>
                <a:tc>
                  <a:txBody>
                    <a:bodyPr/>
                    <a:lstStyle/>
                    <a:p>
                      <a:pPr algn="l">
                        <a:lnSpc>
                          <a:spcPct val="150000"/>
                        </a:lnSpc>
                        <a:spcAft>
                          <a:spcPts val="0"/>
                        </a:spcAft>
                      </a:pPr>
                      <a:endParaRPr lang="zh-CN"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l">
                        <a:lnSpc>
                          <a:spcPct val="120000"/>
                        </a:lnSpc>
                        <a:spcAft>
                          <a:spcPts val="0"/>
                        </a:spcAft>
                      </a:pPr>
                      <a:r>
                        <a:rPr lang="zh-CN" altLang="zh-CN" sz="1600" b="1" dirty="0">
                          <a:latin typeface="楷体" panose="02010609060101010101" pitchFamily="49" charset="-122"/>
                          <a:ea typeface="楷体" panose="02010609060101010101" pitchFamily="49" charset="-122"/>
                          <a:sym typeface="+mn-ea"/>
                        </a:rPr>
                        <a:t>要想活下去，就得想办法。</a:t>
                      </a:r>
                      <a:endParaRPr lang="zh-CN" altLang="zh-CN" sz="1500" b="1" dirty="0">
                        <a:effectLst/>
                        <a:latin typeface="楷体" panose="02010609060101010101" pitchFamily="49" charset="-122"/>
                        <a:ea typeface="楷体" panose="02010609060101010101" pitchFamily="49" charset="-122"/>
                        <a:cs typeface="Times New Roman" panose="02020603050405020304" pitchFamily="18" charset="0"/>
                        <a:sym typeface="+mn-ea"/>
                      </a:endParaRPr>
                    </a:p>
                  </a:txBody>
                  <a:tcPr marL="36452" marR="36452" marT="0" marB="0" anchor="ctr"/>
                </a:tc>
                <a:tc>
                  <a:txBody>
                    <a:bodyPr/>
                    <a:lstStyle/>
                    <a:p>
                      <a:pPr algn="l">
                        <a:lnSpc>
                          <a:spcPct val="150000"/>
                        </a:lnSpc>
                        <a:spcAft>
                          <a:spcPts val="0"/>
                        </a:spcAft>
                      </a:pPr>
                      <a:endParaRPr lang="zh-CN"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l">
                        <a:lnSpc>
                          <a:spcPct val="150000"/>
                        </a:lnSpc>
                        <a:spcAft>
                          <a:spcPts val="0"/>
                        </a:spcAft>
                      </a:pPr>
                      <a:endParaRPr lang="zh-CN"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extLst>
                  <a:ext uri="{0D108BD9-81ED-4DB2-BD59-A6C34878D82A}">
                    <a16:rowId xmlns:a16="http://schemas.microsoft.com/office/drawing/2014/main" val="10002"/>
                  </a:ext>
                </a:extLst>
              </a:tr>
              <a:tr h="1225752">
                <a:tc>
                  <a:txBody>
                    <a:bodyPr/>
                    <a:lstStyle/>
                    <a:p>
                      <a:pPr algn="ctr">
                        <a:lnSpc>
                          <a:spcPct val="130000"/>
                        </a:lnSpc>
                        <a:spcAft>
                          <a:spcPts val="0"/>
                        </a:spcAft>
                      </a:pPr>
                      <a:r>
                        <a:rPr lang="zh-CN" sz="2100" b="1" dirty="0">
                          <a:effectLst/>
                          <a:latin typeface="楷体" panose="02010609060101010101" pitchFamily="49" charset="-122"/>
                          <a:ea typeface="楷体" panose="02010609060101010101" pitchFamily="49" charset="-122"/>
                        </a:rPr>
                        <a:t>搭建</a:t>
                      </a:r>
                      <a:endParaRPr lang="en-US" altLang="zh-CN" sz="2100" b="1" dirty="0">
                        <a:effectLst/>
                        <a:latin typeface="楷体" panose="02010609060101010101" pitchFamily="49" charset="-122"/>
                        <a:ea typeface="楷体" panose="02010609060101010101" pitchFamily="49" charset="-122"/>
                      </a:endParaRPr>
                    </a:p>
                    <a:p>
                      <a:pPr algn="ctr">
                        <a:lnSpc>
                          <a:spcPct val="130000"/>
                        </a:lnSpc>
                        <a:spcAft>
                          <a:spcPts val="0"/>
                        </a:spcAft>
                      </a:pPr>
                      <a:r>
                        <a:rPr lang="zh-CN" sz="2100" b="1" dirty="0">
                          <a:effectLst/>
                          <a:latin typeface="楷体" panose="02010609060101010101" pitchFamily="49" charset="-122"/>
                          <a:ea typeface="楷体" panose="02010609060101010101" pitchFamily="49" charset="-122"/>
                        </a:rPr>
                        <a:t>帐篷</a:t>
                      </a:r>
                      <a:endParaRPr lang="zh-CN" sz="21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nchor="ctr"/>
                </a:tc>
                <a:tc>
                  <a:txBody>
                    <a:bodyPr/>
                    <a:lstStyle/>
                    <a:p>
                      <a:pPr algn="ctr">
                        <a:lnSpc>
                          <a:spcPct val="150000"/>
                        </a:lnSpc>
                        <a:spcAft>
                          <a:spcPts val="0"/>
                        </a:spcAft>
                      </a:pPr>
                      <a:r>
                        <a:rPr lang="en-US" sz="1500" b="1" dirty="0">
                          <a:effectLst/>
                          <a:latin typeface="楷体" panose="02010609060101010101" pitchFamily="49" charset="-122"/>
                          <a:ea typeface="楷体" panose="02010609060101010101" pitchFamily="49" charset="-122"/>
                        </a:rPr>
                        <a:t> </a:t>
                      </a:r>
                      <a:r>
                        <a:rPr lang="zh-CN" altLang="en-US" sz="1500" b="1" dirty="0">
                          <a:effectLst/>
                          <a:latin typeface="楷体" panose="02010609060101010101" pitchFamily="49" charset="-122"/>
                          <a:ea typeface="楷体" panose="02010609060101010101" pitchFamily="49" charset="-122"/>
                        </a:rPr>
                        <a:t>他没有住的地方。</a:t>
                      </a:r>
                      <a:endParaRPr lang="zh-CN" altLang="en-US"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nchor="ctr"/>
                </a:tc>
                <a:tc>
                  <a:txBody>
                    <a:bodyPr/>
                    <a:lstStyle/>
                    <a:p>
                      <a:pPr algn="l">
                        <a:lnSpc>
                          <a:spcPct val="150000"/>
                        </a:lnSpc>
                        <a:spcAft>
                          <a:spcPts val="0"/>
                        </a:spcAft>
                      </a:pPr>
                      <a:endParaRPr lang="zh-CN"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l">
                        <a:lnSpc>
                          <a:spcPct val="150000"/>
                        </a:lnSpc>
                        <a:spcAft>
                          <a:spcPts val="0"/>
                        </a:spcAft>
                      </a:pPr>
                      <a:endParaRPr lang="zh-CN"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tc>
                  <a:txBody>
                    <a:bodyPr/>
                    <a:lstStyle/>
                    <a:p>
                      <a:pPr algn="l">
                        <a:lnSpc>
                          <a:spcPct val="150000"/>
                        </a:lnSpc>
                        <a:spcAft>
                          <a:spcPts val="0"/>
                        </a:spcAft>
                      </a:pPr>
                      <a:r>
                        <a:rPr lang="en-US" sz="1500" b="1" dirty="0">
                          <a:effectLst/>
                          <a:latin typeface="楷体" panose="02010609060101010101" pitchFamily="49" charset="-122"/>
                          <a:ea typeface="楷体" panose="02010609060101010101" pitchFamily="49" charset="-122"/>
                        </a:rPr>
                        <a:t> </a:t>
                      </a:r>
                      <a:endParaRPr lang="zh-CN" sz="15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6452" marR="36452" marT="0" marB="0"/>
                </a:tc>
                <a:extLst>
                  <a:ext uri="{0D108BD9-81ED-4DB2-BD59-A6C34878D82A}">
                    <a16:rowId xmlns:a16="http://schemas.microsoft.com/office/drawing/2014/main" val="10003"/>
                  </a:ext>
                </a:extLst>
              </a:tr>
            </a:tbl>
          </a:graphicData>
        </a:graphic>
      </p:graphicFrame>
      <p:grpSp>
        <p:nvGrpSpPr>
          <p:cNvPr id="2" name="组合 1"/>
          <p:cNvGrpSpPr/>
          <p:nvPr/>
        </p:nvGrpSpPr>
        <p:grpSpPr>
          <a:xfrm>
            <a:off x="1934957" y="2230074"/>
            <a:ext cx="6682966" cy="2793303"/>
            <a:chOff x="2498125" y="2669320"/>
            <a:chExt cx="8912683" cy="3725264"/>
          </a:xfrm>
        </p:grpSpPr>
        <p:sp>
          <p:nvSpPr>
            <p:cNvPr id="12" name="Rectangle 142"/>
            <p:cNvSpPr>
              <a:spLocks noChangeArrowheads="1"/>
            </p:cNvSpPr>
            <p:nvPr/>
          </p:nvSpPr>
          <p:spPr bwMode="auto">
            <a:xfrm>
              <a:off x="4784708" y="4471926"/>
              <a:ext cx="552036" cy="88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13" name="Rectangle 144"/>
            <p:cNvSpPr>
              <a:spLocks noChangeArrowheads="1"/>
            </p:cNvSpPr>
            <p:nvPr/>
          </p:nvSpPr>
          <p:spPr bwMode="auto">
            <a:xfrm>
              <a:off x="5612192" y="4021871"/>
              <a:ext cx="552038" cy="147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14" name="Rectangle 146"/>
            <p:cNvSpPr>
              <a:spLocks noChangeArrowheads="1"/>
            </p:cNvSpPr>
            <p:nvPr/>
          </p:nvSpPr>
          <p:spPr bwMode="auto">
            <a:xfrm>
              <a:off x="6481348" y="3570624"/>
              <a:ext cx="550533" cy="206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15" name="Rectangle 148"/>
            <p:cNvSpPr>
              <a:spLocks noChangeArrowheads="1"/>
            </p:cNvSpPr>
            <p:nvPr/>
          </p:nvSpPr>
          <p:spPr bwMode="auto">
            <a:xfrm>
              <a:off x="7307642" y="3120568"/>
              <a:ext cx="552038" cy="265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16" name="Rectangle 150"/>
            <p:cNvSpPr>
              <a:spLocks noChangeArrowheads="1"/>
            </p:cNvSpPr>
            <p:nvPr/>
          </p:nvSpPr>
          <p:spPr bwMode="auto">
            <a:xfrm>
              <a:off x="8175608" y="2669320"/>
              <a:ext cx="552036" cy="324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18" name="文本框 17"/>
            <p:cNvSpPr txBox="1"/>
            <p:nvPr/>
          </p:nvSpPr>
          <p:spPr>
            <a:xfrm>
              <a:off x="2498125" y="3514750"/>
              <a:ext cx="2016635" cy="933806"/>
            </a:xfrm>
            <a:prstGeom prst="rect">
              <a:avLst/>
            </a:prstGeom>
            <a:noFill/>
          </p:spPr>
          <p:txBody>
            <a:bodyPr wrap="square" rtlCol="0">
              <a:spAutoFit/>
            </a:bodyPr>
            <a:lstStyle/>
            <a:p>
              <a:r>
                <a:rPr lang="zh-CN" altLang="zh-CN" sz="1600" b="1" dirty="0">
                  <a:latin typeface="楷体" panose="02010609060101010101" pitchFamily="49" charset="-122"/>
                  <a:ea typeface="楷体" panose="02010609060101010101" pitchFamily="49" charset="-122"/>
                </a:rPr>
                <a:t>船上搬下来的食物越来越少。</a:t>
              </a:r>
              <a:endParaRPr lang="zh-CN" altLang="zh-CN" sz="1600" b="1" dirty="0">
                <a:latin typeface="楷体" panose="02010609060101010101" pitchFamily="49" charset="-122"/>
                <a:ea typeface="楷体" panose="02010609060101010101" pitchFamily="49" charset="-122"/>
                <a:cs typeface="Times New Roman" panose="02020603050405020304" pitchFamily="18" charset="0"/>
              </a:endParaRPr>
            </a:p>
            <a:p>
              <a:pPr algn="l"/>
              <a:endParaRPr lang="zh-CN" altLang="en-US" sz="700" b="1" dirty="0">
                <a:ea typeface="楷体" panose="02010609060101010101" pitchFamily="49" charset="-122"/>
              </a:endParaRPr>
            </a:p>
          </p:txBody>
        </p:sp>
        <p:sp>
          <p:nvSpPr>
            <p:cNvPr id="19" name="文本框 18"/>
            <p:cNvSpPr txBox="1"/>
            <p:nvPr/>
          </p:nvSpPr>
          <p:spPr>
            <a:xfrm>
              <a:off x="6912572" y="3195050"/>
              <a:ext cx="2499986" cy="1600809"/>
            </a:xfrm>
            <a:prstGeom prst="rect">
              <a:avLst/>
            </a:prstGeom>
            <a:noFill/>
          </p:spPr>
          <p:txBody>
            <a:bodyPr wrap="square" rtlCol="0">
              <a:spAutoFit/>
            </a:bodyPr>
            <a:lstStyle/>
            <a:p>
              <a:r>
                <a:rPr lang="zh-CN" altLang="zh-CN" sz="1600" b="1" dirty="0">
                  <a:latin typeface="楷体" panose="02010609060101010101" pitchFamily="49" charset="-122"/>
                  <a:ea typeface="楷体" panose="02010609060101010101" pitchFamily="49" charset="-122"/>
                </a:rPr>
                <a:t>鲁滨逊从船上搬来的东西里还有一些麦子</a:t>
              </a:r>
              <a:r>
                <a:rPr lang="en-US" altLang="zh-CN" sz="1600" dirty="0">
                  <a:latin typeface="宋体" panose="02010600030101010101" pitchFamily="2" charset="-122"/>
                  <a:ea typeface="宋体" panose="02010600030101010101" pitchFamily="2" charset="-122"/>
                  <a:cs typeface="Arial" panose="020B0604020202020204" pitchFamily="34" charset="0"/>
                  <a:sym typeface="+mn-ea"/>
                </a:rPr>
                <a:t>……</a:t>
              </a:r>
              <a:r>
                <a:rPr lang="zh-CN" altLang="zh-CN" sz="1600" b="1" dirty="0">
                  <a:latin typeface="楷体" panose="02010609060101010101" pitchFamily="49" charset="-122"/>
                  <a:ea typeface="楷体" panose="02010609060101010101" pitchFamily="49" charset="-122"/>
                </a:rPr>
                <a:t>他就随意把它们丢撒在地上。</a:t>
              </a:r>
              <a:endParaRPr lang="zh-CN" altLang="zh-CN" sz="1600" b="1" dirty="0">
                <a:latin typeface="楷体" panose="02010609060101010101" pitchFamily="49" charset="-122"/>
                <a:ea typeface="楷体" panose="02010609060101010101" pitchFamily="49" charset="-122"/>
                <a:cs typeface="Times New Roman" panose="02020603050405020304" pitchFamily="18" charset="0"/>
              </a:endParaRPr>
            </a:p>
            <a:p>
              <a:pPr algn="l"/>
              <a:endParaRPr lang="zh-CN" altLang="en-US" sz="800" b="1" dirty="0">
                <a:ea typeface="楷体" panose="02010609060101010101" pitchFamily="49" charset="-122"/>
              </a:endParaRPr>
            </a:p>
          </p:txBody>
        </p:sp>
        <p:sp>
          <p:nvSpPr>
            <p:cNvPr id="20" name="文本框 19"/>
            <p:cNvSpPr txBox="1"/>
            <p:nvPr/>
          </p:nvSpPr>
          <p:spPr>
            <a:xfrm>
              <a:off x="9400646" y="3348431"/>
              <a:ext cx="2010162" cy="1262176"/>
            </a:xfrm>
            <a:prstGeom prst="rect">
              <a:avLst/>
            </a:prstGeom>
            <a:noFill/>
          </p:spPr>
          <p:txBody>
            <a:bodyPr wrap="square" rtlCol="0">
              <a:spAutoFit/>
            </a:bodyPr>
            <a:lstStyle/>
            <a:p>
              <a:r>
                <a:rPr lang="zh-CN" altLang="zh-CN" sz="1600" b="1" dirty="0">
                  <a:latin typeface="楷体" panose="02010609060101010101" pitchFamily="49" charset="-122"/>
                  <a:ea typeface="楷体" panose="02010609060101010101" pitchFamily="49" charset="-122"/>
                </a:rPr>
                <a:t>不久竟长出了嫩芽，后来又结出了穗子。</a:t>
              </a:r>
              <a:endParaRPr lang="zh-CN" altLang="zh-CN" sz="1600" b="1" dirty="0">
                <a:latin typeface="楷体" panose="02010609060101010101" pitchFamily="49" charset="-122"/>
                <a:ea typeface="楷体" panose="02010609060101010101" pitchFamily="49" charset="-122"/>
                <a:cs typeface="Times New Roman" panose="02020603050405020304" pitchFamily="18" charset="0"/>
              </a:endParaRPr>
            </a:p>
            <a:p>
              <a:pPr algn="l"/>
              <a:endParaRPr lang="zh-CN" altLang="en-US" sz="750" b="1" dirty="0">
                <a:ea typeface="楷体" panose="02010609060101010101" pitchFamily="49" charset="-122"/>
              </a:endParaRPr>
            </a:p>
          </p:txBody>
        </p:sp>
        <p:sp>
          <p:nvSpPr>
            <p:cNvPr id="21" name="文本框 20"/>
            <p:cNvSpPr txBox="1"/>
            <p:nvPr/>
          </p:nvSpPr>
          <p:spPr>
            <a:xfrm>
              <a:off x="4779401" y="4654738"/>
              <a:ext cx="2181754" cy="1436623"/>
            </a:xfrm>
            <a:prstGeom prst="rect">
              <a:avLst/>
            </a:prstGeom>
            <a:noFill/>
          </p:spPr>
          <p:txBody>
            <a:bodyPr wrap="square" rtlCol="0">
              <a:spAutoFit/>
            </a:bodyPr>
            <a:lstStyle/>
            <a:p>
              <a:r>
                <a:rPr lang="zh-CN" altLang="zh-CN" sz="1600" b="1" dirty="0">
                  <a:latin typeface="楷体" panose="02010609060101010101" pitchFamily="49" charset="-122"/>
                  <a:ea typeface="楷体" panose="02010609060101010101" pitchFamily="49" charset="-122"/>
                </a:rPr>
                <a:t>那儿可以看到海面，</a:t>
              </a:r>
              <a:r>
                <a:rPr lang="zh-CN" altLang="zh-CN" sz="1600" b="1" dirty="0">
                  <a:latin typeface="楷体" panose="02010609060101010101" pitchFamily="49" charset="-122"/>
                  <a:ea typeface="楷体" panose="02010609060101010101" pitchFamily="49" charset="-122"/>
                  <a:sym typeface="+mn-ea"/>
                </a:rPr>
                <a:t>他希望</a:t>
              </a:r>
              <a:r>
                <a:rPr lang="zh-CN" altLang="zh-CN" sz="1600" b="1" dirty="0">
                  <a:latin typeface="楷体" panose="02010609060101010101" pitchFamily="49" charset="-122"/>
                  <a:ea typeface="楷体" panose="02010609060101010101" pitchFamily="49" charset="-122"/>
                </a:rPr>
                <a:t>瞧见过往的船只，以便请求救援。</a:t>
              </a:r>
              <a:endParaRPr lang="zh-CN" altLang="zh-CN" sz="1600" b="1" dirty="0">
                <a:latin typeface="楷体" panose="02010609060101010101" pitchFamily="49" charset="-122"/>
                <a:ea typeface="楷体" panose="02010609060101010101" pitchFamily="49" charset="-122"/>
                <a:cs typeface="Times New Roman" panose="02020603050405020304" pitchFamily="18" charset="0"/>
              </a:endParaRPr>
            </a:p>
          </p:txBody>
        </p:sp>
        <p:sp>
          <p:nvSpPr>
            <p:cNvPr id="22" name="文本框 21"/>
            <p:cNvSpPr txBox="1"/>
            <p:nvPr/>
          </p:nvSpPr>
          <p:spPr>
            <a:xfrm>
              <a:off x="6958872" y="4609068"/>
              <a:ext cx="2382550" cy="1785516"/>
            </a:xfrm>
            <a:prstGeom prst="rect">
              <a:avLst/>
            </a:prstGeom>
            <a:noFill/>
          </p:spPr>
          <p:txBody>
            <a:bodyPr wrap="square" rtlCol="0">
              <a:spAutoFit/>
            </a:bodyPr>
            <a:lstStyle/>
            <a:p>
              <a:r>
                <a:rPr lang="zh-CN" altLang="zh-CN" sz="1400" b="1" dirty="0">
                  <a:latin typeface="楷体" panose="02010609060101010101" pitchFamily="49" charset="-122"/>
                  <a:ea typeface="楷体" panose="02010609060101010101" pitchFamily="49" charset="-122"/>
                </a:rPr>
                <a:t>鲁滨逊在山坡上选择了一块有水源、可以防御野兽的地方，用木头和船帆搭起一座简陋的帐篷。</a:t>
              </a:r>
              <a:endParaRPr lang="zh-CN" altLang="zh-CN" sz="1400" b="1" dirty="0">
                <a:latin typeface="楷体" panose="02010609060101010101" pitchFamily="49" charset="-122"/>
                <a:ea typeface="楷体" panose="02010609060101010101" pitchFamily="49" charset="-122"/>
                <a:cs typeface="Times New Roman" panose="02020603050405020304" pitchFamily="18" charset="0"/>
              </a:endParaRPr>
            </a:p>
            <a:p>
              <a:pPr algn="l"/>
              <a:endParaRPr lang="zh-CN" altLang="en-US" sz="1050" b="1" dirty="0">
                <a:ea typeface="楷体" panose="02010609060101010101" pitchFamily="49" charset="-122"/>
              </a:endParaRPr>
            </a:p>
          </p:txBody>
        </p:sp>
      </p:grpSp>
      <p:sp>
        <p:nvSpPr>
          <p:cNvPr id="3" name="文本框 2"/>
          <p:cNvSpPr txBox="1"/>
          <p:nvPr/>
        </p:nvSpPr>
        <p:spPr>
          <a:xfrm>
            <a:off x="7290401" y="2112156"/>
            <a:ext cx="308539" cy="248081"/>
          </a:xfrm>
          <a:prstGeom prst="rect">
            <a:avLst/>
          </a:prstGeom>
          <a:noFill/>
        </p:spPr>
        <p:txBody>
          <a:bodyPr wrap="square" rtlCol="0" anchor="t">
            <a:spAutoFit/>
          </a:bodyPr>
          <a:lstStyle/>
          <a:p>
            <a:endParaRPr lang="zh-CN" altLang="en-US" sz="1012">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1367" t="1839" r="1342"/>
          <a:stretch>
            <a:fillRect/>
          </a:stretch>
        </p:blipFill>
        <p:spPr>
          <a:xfrm>
            <a:off x="2522330" y="2686362"/>
            <a:ext cx="1928294" cy="1463574"/>
          </a:xfrm>
          <a:prstGeom prst="round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1" r="1295"/>
          <a:stretch>
            <a:fillRect/>
          </a:stretch>
        </p:blipFill>
        <p:spPr>
          <a:xfrm>
            <a:off x="2756624" y="946674"/>
            <a:ext cx="1459706" cy="1567658"/>
          </a:xfrm>
          <a:prstGeom prst="roundRect">
            <a:avLst/>
          </a:prstGeom>
        </p:spPr>
      </p:pic>
      <p:pic>
        <p:nvPicPr>
          <p:cNvPr id="6" name="图片 5"/>
          <p:cNvPicPr>
            <a:picLocks noChangeAspect="1"/>
          </p:cNvPicPr>
          <p:nvPr/>
        </p:nvPicPr>
        <p:blipFill rotWithShape="1">
          <a:blip r:embed="rId5"/>
          <a:srcRect r="1392"/>
          <a:stretch>
            <a:fillRect/>
          </a:stretch>
        </p:blipFill>
        <p:spPr>
          <a:xfrm>
            <a:off x="4676439" y="1336571"/>
            <a:ext cx="2513876" cy="2523924"/>
          </a:xfrm>
          <a:prstGeom prst="roundRect">
            <a:avLst/>
          </a:prstGeom>
        </p:spPr>
      </p:pic>
      <p:pic>
        <p:nvPicPr>
          <p:cNvPr id="7" name="图片 6"/>
          <p:cNvPicPr>
            <a:picLocks noChangeAspect="1"/>
          </p:cNvPicPr>
          <p:nvPr/>
        </p:nvPicPr>
        <p:blipFill>
          <a:blip r:embed="rId6"/>
          <a:stretch>
            <a:fillRect/>
          </a:stretch>
        </p:blipFill>
        <p:spPr>
          <a:xfrm>
            <a:off x="216702" y="2659812"/>
            <a:ext cx="2051515" cy="1510186"/>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7522" y="1232727"/>
            <a:ext cx="3924685" cy="415370"/>
          </a:xfrm>
          <a:prstGeom prst="rect">
            <a:avLst/>
          </a:prstGeom>
          <a:noFill/>
        </p:spPr>
        <p:txBody>
          <a:bodyPr wrap="square" rtlCol="0">
            <a:spAutoFit/>
          </a:bodyPr>
          <a:lstStyle/>
          <a:p>
            <a:r>
              <a:rPr lang="zh-CN" altLang="zh-CN" sz="2099" b="1" kern="100" dirty="0">
                <a:ea typeface="楷体" panose="02010609060101010101" pitchFamily="49" charset="-122"/>
                <a:cs typeface="Times New Roman" panose="02020603050405020304" pitchFamily="18" charset="0"/>
              </a:rPr>
              <a:t>把第一人称换成第三人称</a:t>
            </a:r>
            <a:r>
              <a:rPr lang="zh-CN" altLang="en-US" sz="2099" b="1" kern="100" dirty="0">
                <a:ea typeface="楷体" panose="02010609060101010101" pitchFamily="49" charset="-122"/>
                <a:cs typeface="Times New Roman" panose="02020603050405020304" pitchFamily="18" charset="0"/>
              </a:rPr>
              <a:t>。</a:t>
            </a:r>
            <a:endParaRPr lang="en-US" altLang="zh-CN" sz="2099" b="1" kern="100" dirty="0">
              <a:ea typeface="楷体" panose="02010609060101010101" pitchFamily="49" charset="-122"/>
              <a:cs typeface="Times New Roman" panose="02020603050405020304" pitchFamily="18" charset="0"/>
            </a:endParaRPr>
          </a:p>
        </p:txBody>
      </p:sp>
      <p:sp>
        <p:nvSpPr>
          <p:cNvPr id="4" name="文本框 3"/>
          <p:cNvSpPr txBox="1"/>
          <p:nvPr/>
        </p:nvSpPr>
        <p:spPr>
          <a:xfrm>
            <a:off x="1307521" y="2249615"/>
            <a:ext cx="3977371" cy="415370"/>
          </a:xfrm>
          <a:prstGeom prst="rect">
            <a:avLst/>
          </a:prstGeom>
          <a:noFill/>
        </p:spPr>
        <p:txBody>
          <a:bodyPr wrap="none" rtlCol="0">
            <a:spAutoFit/>
          </a:bodyPr>
          <a:lstStyle/>
          <a:p>
            <a:r>
              <a:rPr lang="zh-CN" altLang="zh-CN" sz="2099" b="1" kern="100" dirty="0">
                <a:ea typeface="楷体" panose="02010609060101010101" pitchFamily="49" charset="-122"/>
                <a:cs typeface="Times New Roman" panose="02020603050405020304" pitchFamily="18" charset="0"/>
              </a:rPr>
              <a:t>将描述性语言变成叙述性语言。</a:t>
            </a:r>
            <a:endParaRPr lang="zh-CN" altLang="en-US" sz="2099" b="1" kern="100" dirty="0">
              <a:ea typeface="楷体" panose="02010609060101010101" pitchFamily="49" charset="-122"/>
              <a:cs typeface="Times New Roman" panose="02020603050405020304" pitchFamily="18" charset="0"/>
            </a:endParaRPr>
          </a:p>
        </p:txBody>
      </p:sp>
      <p:sp>
        <p:nvSpPr>
          <p:cNvPr id="6" name="文本框 5"/>
          <p:cNvSpPr txBox="1"/>
          <p:nvPr/>
        </p:nvSpPr>
        <p:spPr>
          <a:xfrm rot="10800000" flipV="1">
            <a:off x="1307523" y="3085236"/>
            <a:ext cx="5887351" cy="1061444"/>
          </a:xfrm>
          <a:prstGeom prst="rect">
            <a:avLst/>
          </a:prstGeom>
          <a:noFill/>
        </p:spPr>
        <p:txBody>
          <a:bodyPr wrap="square" rtlCol="0">
            <a:spAutoFit/>
          </a:bodyPr>
          <a:lstStyle/>
          <a:p>
            <a:r>
              <a:rPr lang="zh-CN" altLang="zh-CN" sz="2099" b="1" kern="100" dirty="0">
                <a:ea typeface="楷体" panose="02010609060101010101" pitchFamily="49" charset="-122"/>
                <a:cs typeface="Times New Roman" panose="02020603050405020304" pitchFamily="18" charset="0"/>
              </a:rPr>
              <a:t>在小说类的作品中，</a:t>
            </a:r>
            <a:r>
              <a:rPr lang="zh-CN" altLang="en-US" sz="2099" b="1" kern="100" dirty="0">
                <a:ea typeface="楷体" panose="02010609060101010101" pitchFamily="49" charset="-122"/>
                <a:cs typeface="Times New Roman" panose="02020603050405020304" pitchFamily="18" charset="0"/>
              </a:rPr>
              <a:t>可以</a:t>
            </a:r>
            <a:r>
              <a:rPr lang="zh-CN" altLang="zh-CN" sz="2099" b="1" kern="100" dirty="0">
                <a:ea typeface="楷体" panose="02010609060101010101" pitchFamily="49" charset="-122"/>
                <a:cs typeface="Times New Roman" panose="02020603050405020304" pitchFamily="18" charset="0"/>
              </a:rPr>
              <a:t>通过简要</a:t>
            </a:r>
            <a:r>
              <a:rPr lang="zh-CN" altLang="zh-CN" sz="2099" b="1" kern="100">
                <a:ea typeface="楷体" panose="02010609060101010101" pitchFamily="49" charset="-122"/>
                <a:cs typeface="Times New Roman" panose="02020603050405020304" pitchFamily="18" charset="0"/>
              </a:rPr>
              <a:t>回答“情况”</a:t>
            </a:r>
            <a:endParaRPr lang="en-US" altLang="zh-CN" sz="2099" b="1" kern="100">
              <a:ea typeface="楷体" panose="02010609060101010101" pitchFamily="49" charset="-122"/>
              <a:cs typeface="Times New Roman" panose="02020603050405020304" pitchFamily="18" charset="0"/>
            </a:endParaRPr>
          </a:p>
          <a:p>
            <a:r>
              <a:rPr lang="zh-CN" altLang="zh-CN" sz="2099" b="1" kern="100">
                <a:ea typeface="楷体" panose="02010609060101010101" pitchFamily="49" charset="-122"/>
                <a:cs typeface="Times New Roman" panose="02020603050405020304" pitchFamily="18" charset="0"/>
              </a:rPr>
              <a:t>“想法”</a:t>
            </a:r>
            <a:r>
              <a:rPr lang="zh-CN" altLang="zh-CN" sz="2099" b="1" kern="100" dirty="0">
                <a:ea typeface="楷体" panose="02010609060101010101" pitchFamily="49" charset="-122"/>
                <a:cs typeface="Times New Roman" panose="02020603050405020304" pitchFamily="18" charset="0"/>
              </a:rPr>
              <a:t>“做法”“结果”</a:t>
            </a:r>
            <a:r>
              <a:rPr lang="zh-CN" altLang="en-US" sz="2099" b="1" kern="100" dirty="0">
                <a:ea typeface="楷体" panose="02010609060101010101" pitchFamily="49" charset="-122"/>
                <a:cs typeface="Times New Roman" panose="02020603050405020304" pitchFamily="18" charset="0"/>
              </a:rPr>
              <a:t>等</a:t>
            </a:r>
            <a:r>
              <a:rPr lang="zh-CN" altLang="zh-CN" sz="2099" b="1" kern="100" dirty="0">
                <a:ea typeface="楷体" panose="02010609060101010101" pitchFamily="49" charset="-122"/>
                <a:cs typeface="Times New Roman" panose="02020603050405020304" pitchFamily="18" charset="0"/>
              </a:rPr>
              <a:t>问题来简要概括重点内容。</a:t>
            </a:r>
            <a:endParaRPr lang="zh-CN" altLang="en-US" sz="2099" b="1" kern="100" dirty="0">
              <a:ea typeface="楷体" panose="02010609060101010101" pitchFamily="49" charset="-122"/>
              <a:cs typeface="Times New Roman" panose="02020603050405020304" pitchFamily="18" charset="0"/>
            </a:endParaRPr>
          </a:p>
        </p:txBody>
      </p:sp>
      <p:pic>
        <p:nvPicPr>
          <p:cNvPr id="11" name="图片 10"/>
          <p:cNvPicPr>
            <a:picLocks noChangeAspect="1"/>
          </p:cNvPicPr>
          <p:nvPr/>
        </p:nvPicPr>
        <p:blipFill rotWithShape="1">
          <a:blip r:embed="rId2"/>
          <a:srcRect r="74737"/>
          <a:stretch>
            <a:fillRect/>
          </a:stretch>
        </p:blipFill>
        <p:spPr>
          <a:xfrm>
            <a:off x="466690" y="1005345"/>
            <a:ext cx="720544" cy="847089"/>
          </a:xfrm>
          <a:prstGeom prst="rect">
            <a:avLst/>
          </a:prstGeom>
          <a:effectLst>
            <a:outerShdw blurRad="63500" sx="101000" sy="101000" algn="ctr" rotWithShape="0">
              <a:prstClr val="black">
                <a:alpha val="40000"/>
              </a:prstClr>
            </a:outerShdw>
          </a:effectLst>
        </p:spPr>
      </p:pic>
      <p:pic>
        <p:nvPicPr>
          <p:cNvPr id="12" name="图片 11"/>
          <p:cNvPicPr>
            <a:picLocks noChangeAspect="1"/>
          </p:cNvPicPr>
          <p:nvPr/>
        </p:nvPicPr>
        <p:blipFill rotWithShape="1">
          <a:blip r:embed="rId2"/>
          <a:srcRect r="74737"/>
          <a:stretch>
            <a:fillRect/>
          </a:stretch>
        </p:blipFill>
        <p:spPr>
          <a:xfrm>
            <a:off x="466690" y="2042926"/>
            <a:ext cx="720544" cy="847089"/>
          </a:xfrm>
          <a:prstGeom prst="rect">
            <a:avLst/>
          </a:prstGeom>
          <a:effectLst>
            <a:outerShdw blurRad="63500" sx="101000" sy="101000" algn="ctr" rotWithShape="0">
              <a:prstClr val="black">
                <a:alpha val="40000"/>
              </a:prstClr>
            </a:outerShdw>
          </a:effectLst>
        </p:spPr>
      </p:pic>
      <p:pic>
        <p:nvPicPr>
          <p:cNvPr id="13" name="图片 12"/>
          <p:cNvPicPr>
            <a:picLocks noChangeAspect="1"/>
          </p:cNvPicPr>
          <p:nvPr/>
        </p:nvPicPr>
        <p:blipFill rotWithShape="1">
          <a:blip r:embed="rId2"/>
          <a:srcRect r="74737"/>
          <a:stretch>
            <a:fillRect/>
          </a:stretch>
        </p:blipFill>
        <p:spPr>
          <a:xfrm>
            <a:off x="466690" y="3080507"/>
            <a:ext cx="720544" cy="847089"/>
          </a:xfrm>
          <a:prstGeom prst="rect">
            <a:avLst/>
          </a:prstGeom>
          <a:effectLst>
            <a:outerShdw blurRad="63500" sx="101000" sy="101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9830" y="1448365"/>
            <a:ext cx="532518" cy="507703"/>
          </a:xfrm>
          <a:prstGeom prst="rect">
            <a:avLst/>
          </a:prstGeom>
          <a:solidFill>
            <a:schemeClr val="accent2">
              <a:lumMod val="75000"/>
            </a:schemeClr>
          </a:solidFill>
          <a:ln>
            <a:noFill/>
          </a:ln>
        </p:spPr>
        <p:txBody>
          <a:bodyPr wrap="none" rtlCol="0">
            <a:spAutoFit/>
          </a:bodyPr>
          <a:lstStyle/>
          <a:p>
            <a:pPr algn="l"/>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理</a:t>
            </a:r>
          </a:p>
        </p:txBody>
      </p:sp>
      <p:sp>
        <p:nvSpPr>
          <p:cNvPr id="3" name="文本框 2"/>
          <p:cNvSpPr txBox="1"/>
          <p:nvPr/>
        </p:nvSpPr>
        <p:spPr>
          <a:xfrm>
            <a:off x="1639830" y="2167387"/>
            <a:ext cx="532518" cy="507703"/>
          </a:xfrm>
          <a:prstGeom prst="rect">
            <a:avLst/>
          </a:prstGeom>
          <a:solidFill>
            <a:schemeClr val="accent2">
              <a:lumMod val="75000"/>
            </a:schemeClr>
          </a:solidFill>
          <a:ln>
            <a:noFill/>
          </a:ln>
        </p:spPr>
        <p:txBody>
          <a:bodyPr wrap="none" rtlCol="0">
            <a:spAutoFit/>
          </a:bodyPr>
          <a:lstStyle/>
          <a:p>
            <a:pPr algn="l"/>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筛</a:t>
            </a:r>
          </a:p>
        </p:txBody>
      </p:sp>
      <p:sp>
        <p:nvSpPr>
          <p:cNvPr id="4" name="文本框 3"/>
          <p:cNvSpPr txBox="1"/>
          <p:nvPr/>
        </p:nvSpPr>
        <p:spPr>
          <a:xfrm>
            <a:off x="2359907" y="1448365"/>
            <a:ext cx="3315331" cy="507703"/>
          </a:xfrm>
          <a:prstGeom prst="rect">
            <a:avLst/>
          </a:prstGeom>
          <a:solidFill>
            <a:schemeClr val="accent2">
              <a:lumMod val="75000"/>
            </a:schemeClr>
          </a:solidFill>
          <a:ln>
            <a:noFill/>
          </a:ln>
        </p:spPr>
        <p:txBody>
          <a:bodyPr wrap="none" rtlCol="0">
            <a:spAutoFit/>
          </a:bodyPr>
          <a:lstStyle>
            <a:defPPr>
              <a:defRPr lang="zh-CN"/>
            </a:defPPr>
            <a:lvl1pPr>
              <a:defRPr sz="4800" b="1">
                <a:latin typeface="宋体" panose="02010600030101010101" pitchFamily="2" charset="-122"/>
                <a:ea typeface="宋体" panose="02010600030101010101" pitchFamily="2" charset="-122"/>
              </a:defRPr>
            </a:lvl1pPr>
          </a:lstStyle>
          <a:p>
            <a:pPr algn="l"/>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读懂内容，理清脉络</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 name="文本框 4"/>
          <p:cNvSpPr txBox="1"/>
          <p:nvPr/>
        </p:nvSpPr>
        <p:spPr>
          <a:xfrm>
            <a:off x="2359907" y="2167386"/>
            <a:ext cx="4011034" cy="507703"/>
          </a:xfrm>
          <a:prstGeom prst="rect">
            <a:avLst/>
          </a:prstGeom>
          <a:solidFill>
            <a:schemeClr val="accent2">
              <a:lumMod val="75000"/>
            </a:schemeClr>
          </a:solidFill>
          <a:ln>
            <a:noFill/>
          </a:ln>
        </p:spPr>
        <p:txBody>
          <a:bodyPr wrap="none" rtlCol="0">
            <a:spAutoFit/>
          </a:bodyPr>
          <a:lstStyle>
            <a:defPPr>
              <a:defRPr lang="zh-CN"/>
            </a:defPPr>
            <a:lvl1pPr>
              <a:defRPr sz="4800" b="1">
                <a:latin typeface="宋体" panose="02010600030101010101" pitchFamily="2" charset="-122"/>
                <a:ea typeface="宋体" panose="02010600030101010101" pitchFamily="2" charset="-122"/>
              </a:defRPr>
            </a:lvl1pPr>
          </a:lstStyle>
          <a:p>
            <a:pPr algn="l"/>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筛选重点，去除</a:t>
            </a:r>
            <a:r>
              <a:rPr lang="en-US"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枝叶</a:t>
            </a:r>
            <a:r>
              <a:rPr lang="en-US"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6" name="文本框 5"/>
          <p:cNvSpPr txBox="1"/>
          <p:nvPr/>
        </p:nvSpPr>
        <p:spPr>
          <a:xfrm>
            <a:off x="1644343" y="2940538"/>
            <a:ext cx="532518" cy="507703"/>
          </a:xfrm>
          <a:prstGeom prst="rect">
            <a:avLst/>
          </a:prstGeom>
          <a:solidFill>
            <a:schemeClr val="accent2">
              <a:lumMod val="75000"/>
            </a:schemeClr>
          </a:solidFill>
          <a:ln>
            <a:noFill/>
          </a:ln>
        </p:spPr>
        <p:txBody>
          <a:bodyPr wrap="none" rtlCol="0">
            <a:spAutoFit/>
          </a:bodyPr>
          <a:lstStyle/>
          <a:p>
            <a:r>
              <a:rPr lang="zh-CN" altLang="zh-CN"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炼</a:t>
            </a:r>
            <a:endPar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7" name="文本框 6"/>
          <p:cNvSpPr txBox="1"/>
          <p:nvPr/>
        </p:nvSpPr>
        <p:spPr>
          <a:xfrm>
            <a:off x="2364421" y="2940538"/>
            <a:ext cx="3315331" cy="507703"/>
          </a:xfrm>
          <a:prstGeom prst="rect">
            <a:avLst/>
          </a:prstGeom>
          <a:solidFill>
            <a:schemeClr val="accent2">
              <a:lumMod val="75000"/>
            </a:schemeClr>
          </a:solidFill>
          <a:ln>
            <a:noFill/>
          </a:ln>
        </p:spPr>
        <p:txBody>
          <a:bodyPr wrap="none" rtlCol="0">
            <a:spAutoFit/>
          </a:bodyPr>
          <a:lstStyle>
            <a:defPPr>
              <a:defRPr lang="zh-CN"/>
            </a:defPPr>
            <a:lvl1pPr>
              <a:defRPr sz="4800" b="1">
                <a:latin typeface="宋体" panose="02010600030101010101" pitchFamily="2" charset="-122"/>
                <a:ea typeface="宋体" panose="02010600030101010101" pitchFamily="2" charset="-122"/>
              </a:defRPr>
            </a:lvl1pPr>
          </a:lstStyle>
          <a:p>
            <a:pPr algn="l"/>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概括内容，提炼成段</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2">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28" name="组合 27"/>
          <p:cNvGrpSpPr/>
          <p:nvPr/>
        </p:nvGrpSpPr>
        <p:grpSpPr>
          <a:xfrm>
            <a:off x="300715" y="249614"/>
            <a:ext cx="8771119" cy="4873897"/>
            <a:chOff x="315711" y="137833"/>
            <a:chExt cx="11697533" cy="6500034"/>
          </a:xfrm>
        </p:grpSpPr>
        <p:sp>
          <p:nvSpPr>
            <p:cNvPr id="29" name="矩形 28"/>
            <p:cNvSpPr/>
            <p:nvPr userDrawn="1"/>
          </p:nvSpPr>
          <p:spPr>
            <a:xfrm>
              <a:off x="540142" y="300833"/>
              <a:ext cx="11248673" cy="6174032"/>
            </a:xfrm>
            <a:prstGeom prst="rect">
              <a:avLst/>
            </a:prstGeom>
            <a:solidFill>
              <a:srgbClr val="FFFFFF">
                <a:alpha val="94000"/>
              </a:srgbClr>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685617">
                <a:defRPr/>
              </a:pPr>
              <a:endParaRPr lang="zh-CN" altLang="en-US" kern="0" dirty="0">
                <a:solidFill>
                  <a:prstClr val="white"/>
                </a:solidFill>
                <a:latin typeface="仓耳玄三M W05" panose="02020400000000000000" pitchFamily="18" charset="-122"/>
                <a:ea typeface="仓耳玄三M W05" panose="02020400000000000000" pitchFamily="18" charset="-122"/>
              </a:endParaRPr>
            </a:p>
          </p:txBody>
        </p:sp>
        <p:pic>
          <p:nvPicPr>
            <p:cNvPr id="30" name="图片 29"/>
            <p:cNvPicPr>
              <a:picLocks noChangeAspect="1"/>
            </p:cNvPicPr>
            <p:nvPr userDrawn="1"/>
          </p:nvPicPr>
          <p:blipFill rotWithShape="1">
            <a:blip r:embed="rId3" cstate="print">
              <a:duotone>
                <a:srgbClr val="FFC000">
                  <a:shade val="45000"/>
                  <a:satMod val="135000"/>
                </a:srgb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1" y="-2460917"/>
              <a:ext cx="6500034" cy="11697533"/>
            </a:xfrm>
            <a:prstGeom prst="rect">
              <a:avLst/>
            </a:prstGeom>
          </p:spPr>
        </p:pic>
      </p:grpSp>
      <p:pic>
        <p:nvPicPr>
          <p:cNvPr id="2" name="图片 1"/>
          <p:cNvPicPr>
            <a:picLocks noChangeAspect="1"/>
          </p:cNvPicPr>
          <p:nvPr/>
        </p:nvPicPr>
        <p:blipFill rotWithShape="1">
          <a:blip r:embed="rId5"/>
          <a:srcRect l="9226" t="6647" r="10583" b="11529"/>
          <a:stretch>
            <a:fillRect/>
          </a:stretch>
        </p:blipFill>
        <p:spPr>
          <a:xfrm>
            <a:off x="868668" y="629037"/>
            <a:ext cx="3427403" cy="4420743"/>
          </a:xfrm>
          <a:prstGeom prst="rect">
            <a:avLst/>
          </a:prstGeom>
        </p:spPr>
      </p:pic>
      <p:pic>
        <p:nvPicPr>
          <p:cNvPr id="3" name="图片 2"/>
          <p:cNvPicPr>
            <a:picLocks noChangeAspect="1"/>
          </p:cNvPicPr>
          <p:nvPr/>
        </p:nvPicPr>
        <p:blipFill rotWithShape="1">
          <a:blip r:embed="rId6"/>
          <a:srcRect l="9448" t="-514" r="8473" b="57938"/>
          <a:stretch>
            <a:fillRect/>
          </a:stretch>
        </p:blipFill>
        <p:spPr>
          <a:xfrm>
            <a:off x="4249485" y="571229"/>
            <a:ext cx="3334111" cy="2219650"/>
          </a:xfrm>
          <a:prstGeom prst="rect">
            <a:avLst/>
          </a:prstGeom>
        </p:spPr>
      </p:pic>
      <p:pic>
        <p:nvPicPr>
          <p:cNvPr id="4" name="图片 3" descr="图片包含 文字&#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8017" t="55828" r="9969"/>
          <a:stretch>
            <a:fillRect/>
          </a:stretch>
        </p:blipFill>
        <p:spPr>
          <a:xfrm>
            <a:off x="4293389" y="2790879"/>
            <a:ext cx="3334111" cy="2219650"/>
          </a:xfrm>
          <a:prstGeom prst="rect">
            <a:avLst/>
          </a:prstGeom>
        </p:spPr>
      </p:pic>
      <p:sp>
        <p:nvSpPr>
          <p:cNvPr id="5" name="矩形 4"/>
          <p:cNvSpPr/>
          <p:nvPr/>
        </p:nvSpPr>
        <p:spPr>
          <a:xfrm>
            <a:off x="512122" y="398143"/>
            <a:ext cx="3854924" cy="369332"/>
          </a:xfrm>
          <a:prstGeom prst="rect">
            <a:avLst/>
          </a:prstGeom>
          <a:noFill/>
        </p:spPr>
        <p:txBody>
          <a:bodyPr wrap="square" rtlCol="0">
            <a:spAutoFit/>
          </a:bodyPr>
          <a:lstStyle/>
          <a:p>
            <a:r>
              <a:rPr lang="en-US" altLang="zh-CN" sz="1800" b="1" dirty="0">
                <a:solidFill>
                  <a:srgbClr val="A34A1F"/>
                </a:solidFill>
                <a:latin typeface="楷体" panose="02010609060101010101" pitchFamily="49" charset="-122"/>
                <a:ea typeface="楷体" panose="02010609060101010101" pitchFamily="49" charset="-122"/>
              </a:rPr>
              <a:t>《</a:t>
            </a:r>
            <a:r>
              <a:rPr lang="zh-CN" altLang="en-US" sz="1800" b="1" dirty="0">
                <a:solidFill>
                  <a:srgbClr val="A34A1F"/>
                </a:solidFill>
                <a:latin typeface="楷体" panose="02010609060101010101" pitchFamily="49" charset="-122"/>
                <a:ea typeface="楷体" panose="02010609060101010101" pitchFamily="49" charset="-122"/>
              </a:rPr>
              <a:t>鲁滨逊漂流记</a:t>
            </a:r>
            <a:r>
              <a:rPr lang="en-US" altLang="zh-CN" sz="1800" b="1" dirty="0">
                <a:solidFill>
                  <a:srgbClr val="A34A1F"/>
                </a:solidFill>
                <a:latin typeface="楷体" panose="02010609060101010101" pitchFamily="49" charset="-122"/>
                <a:ea typeface="楷体" panose="02010609060101010101" pitchFamily="49" charset="-122"/>
              </a:rPr>
              <a:t>》</a:t>
            </a:r>
            <a:r>
              <a:rPr lang="zh-CN" altLang="en-US" sz="1800" b="1" dirty="0">
                <a:solidFill>
                  <a:srgbClr val="A34A1F"/>
                </a:solidFill>
                <a:latin typeface="楷体" panose="02010609060101010101" pitchFamily="49" charset="-122"/>
                <a:ea typeface="楷体" panose="02010609060101010101" pitchFamily="49" charset="-122"/>
              </a:rPr>
              <a:t>作品梗概</a:t>
            </a:r>
          </a:p>
        </p:txBody>
      </p:sp>
      <p:cxnSp>
        <p:nvCxnSpPr>
          <p:cNvPr id="6" name="直接连接符 5"/>
          <p:cNvCxnSpPr/>
          <p:nvPr/>
        </p:nvCxnSpPr>
        <p:spPr>
          <a:xfrm flipV="1">
            <a:off x="1267307" y="1993683"/>
            <a:ext cx="29309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283375" y="2547168"/>
            <a:ext cx="29309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691986" y="1683411"/>
            <a:ext cx="676222"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697922" y="3032180"/>
            <a:ext cx="517872"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241997" y="4957028"/>
            <a:ext cx="294968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495250" y="812531"/>
            <a:ext cx="1421291"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241997" y="4580658"/>
            <a:ext cx="28705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1005864" y="4767376"/>
            <a:ext cx="1764596" cy="29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3608E1EB-0AAE-4908-A1E9-213A9EE94D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725" y="402522"/>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972485" y="924237"/>
          <a:ext cx="7041304" cy="3389687"/>
        </p:xfrm>
        <a:graphic>
          <a:graphicData uri="http://schemas.openxmlformats.org/drawingml/2006/table">
            <a:tbl>
              <a:tblPr firstRow="1" firstCol="1" bandRow="1">
                <a:tableStyleId>{7DF18680-E054-41AD-8BC1-D1AEF772440D}</a:tableStyleId>
              </a:tblPr>
              <a:tblGrid>
                <a:gridCol w="1225039">
                  <a:extLst>
                    <a:ext uri="{9D8B030D-6E8A-4147-A177-3AD203B41FA5}">
                      <a16:colId xmlns:a16="http://schemas.microsoft.com/office/drawing/2014/main" val="20000"/>
                    </a:ext>
                  </a:extLst>
                </a:gridCol>
                <a:gridCol w="5816265">
                  <a:extLst>
                    <a:ext uri="{9D8B030D-6E8A-4147-A177-3AD203B41FA5}">
                      <a16:colId xmlns:a16="http://schemas.microsoft.com/office/drawing/2014/main" val="20001"/>
                    </a:ext>
                  </a:extLst>
                </a:gridCol>
              </a:tblGrid>
              <a:tr h="599390">
                <a:tc>
                  <a:txBody>
                    <a:bodyPr/>
                    <a:lstStyle/>
                    <a:p>
                      <a:pPr algn="ctr">
                        <a:lnSpc>
                          <a:spcPct val="150000"/>
                        </a:lnSpc>
                        <a:spcAft>
                          <a:spcPts val="0"/>
                        </a:spcAft>
                      </a:pPr>
                      <a:r>
                        <a:rPr lang="zh-CN" sz="1800" b="1" dirty="0">
                          <a:effectLst/>
                          <a:latin typeface="楷体" panose="02010609060101010101" pitchFamily="49" charset="-122"/>
                          <a:ea typeface="楷体" panose="02010609060101010101" pitchFamily="49" charset="-122"/>
                        </a:rPr>
                        <a:t>连接方式</a:t>
                      </a:r>
                      <a:endParaRPr lang="zh-CN" sz="18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nchor="ctr"/>
                </a:tc>
                <a:tc>
                  <a:txBody>
                    <a:bodyPr/>
                    <a:lstStyle/>
                    <a:p>
                      <a:pPr algn="ctr">
                        <a:lnSpc>
                          <a:spcPct val="150000"/>
                        </a:lnSpc>
                        <a:spcAft>
                          <a:spcPts val="0"/>
                        </a:spcAft>
                      </a:pPr>
                      <a:r>
                        <a:rPr lang="zh-CN" sz="1800" b="1" dirty="0">
                          <a:effectLst/>
                          <a:latin typeface="楷体" panose="02010609060101010101" pitchFamily="49" charset="-122"/>
                          <a:ea typeface="楷体" panose="02010609060101010101" pitchFamily="49" charset="-122"/>
                        </a:rPr>
                        <a:t>具体内容</a:t>
                      </a:r>
                      <a:endParaRPr lang="zh-CN" sz="13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nchor="ctr"/>
                </a:tc>
                <a:extLst>
                  <a:ext uri="{0D108BD9-81ED-4DB2-BD59-A6C34878D82A}">
                    <a16:rowId xmlns:a16="http://schemas.microsoft.com/office/drawing/2014/main" val="10000"/>
                  </a:ext>
                </a:extLst>
              </a:tr>
              <a:tr h="743095">
                <a:tc>
                  <a:txBody>
                    <a:bodyPr/>
                    <a:lstStyle/>
                    <a:p>
                      <a:pPr algn="ctr">
                        <a:lnSpc>
                          <a:spcPct val="150000"/>
                        </a:lnSpc>
                        <a:spcAft>
                          <a:spcPts val="0"/>
                        </a:spcAft>
                      </a:pPr>
                      <a:r>
                        <a:rPr lang="zh-CN" sz="1800" b="1" dirty="0">
                          <a:effectLst/>
                          <a:latin typeface="楷体" panose="02010609060101010101" pitchFamily="49" charset="-122"/>
                          <a:ea typeface="楷体" panose="02010609060101010101" pitchFamily="49" charset="-122"/>
                        </a:rPr>
                        <a:t>时间推移</a:t>
                      </a:r>
                      <a:endParaRPr lang="zh-CN" sz="18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nchor="ctr"/>
                </a:tc>
                <a:tc>
                  <a:txBody>
                    <a:bodyPr/>
                    <a:lstStyle/>
                    <a:p>
                      <a:pPr>
                        <a:lnSpc>
                          <a:spcPct val="130000"/>
                        </a:lnSpc>
                        <a:spcAft>
                          <a:spcPts val="0"/>
                        </a:spcAft>
                      </a:pPr>
                      <a:r>
                        <a:rPr lang="en-US" altLang="zh-CN" sz="1800" b="1" dirty="0">
                          <a:effectLst/>
                          <a:latin typeface="楷体" panose="02010609060101010101" pitchFamily="49" charset="-122"/>
                          <a:ea typeface="楷体" panose="02010609060101010101" pitchFamily="49" charset="-122"/>
                        </a:rPr>
                        <a:t>     </a:t>
                      </a:r>
                      <a:r>
                        <a:rPr lang="zh-CN" sz="1800" b="1" dirty="0">
                          <a:effectLst/>
                          <a:latin typeface="楷体" panose="02010609060101010101" pitchFamily="49" charset="-122"/>
                          <a:ea typeface="楷体" panose="02010609060101010101" pitchFamily="49" charset="-122"/>
                        </a:rPr>
                        <a:t>从前</a:t>
                      </a:r>
                      <a:r>
                        <a:rPr lang="zh-CN" altLang="zh-CN" sz="1800" b="1" dirty="0">
                          <a:effectLst/>
                          <a:latin typeface="楷体" panose="02010609060101010101" pitchFamily="49" charset="-122"/>
                          <a:ea typeface="楷体" panose="02010609060101010101" pitchFamily="49" charset="-122"/>
                        </a:rPr>
                        <a:t>……</a:t>
                      </a:r>
                      <a:r>
                        <a:rPr lang="zh-CN" sz="1800" b="1" dirty="0">
                          <a:effectLst/>
                          <a:latin typeface="楷体" panose="02010609060101010101" pitchFamily="49" charset="-122"/>
                          <a:ea typeface="楷体" panose="02010609060101010101" pitchFamily="49" charset="-122"/>
                        </a:rPr>
                        <a:t>有一次</a:t>
                      </a:r>
                      <a:r>
                        <a:rPr lang="zh-CN" altLang="zh-CN" sz="1800" b="1" dirty="0">
                          <a:effectLst/>
                          <a:latin typeface="楷体" panose="02010609060101010101" pitchFamily="49" charset="-122"/>
                          <a:ea typeface="楷体" panose="02010609060101010101" pitchFamily="49" charset="-122"/>
                        </a:rPr>
                        <a:t>……</a:t>
                      </a:r>
                      <a:r>
                        <a:rPr lang="zh-CN" sz="1800" b="1" dirty="0">
                          <a:effectLst/>
                          <a:latin typeface="楷体" panose="02010609060101010101" pitchFamily="49" charset="-122"/>
                          <a:ea typeface="楷体" panose="02010609060101010101" pitchFamily="49" charset="-122"/>
                        </a:rPr>
                        <a:t>很多年过去了</a:t>
                      </a:r>
                      <a:r>
                        <a:rPr lang="zh-CN" altLang="zh-CN" sz="1800" b="1" dirty="0">
                          <a:effectLst/>
                          <a:latin typeface="楷体" panose="02010609060101010101" pitchFamily="49" charset="-122"/>
                          <a:ea typeface="楷体" panose="02010609060101010101" pitchFamily="49" charset="-122"/>
                        </a:rPr>
                        <a:t>……</a:t>
                      </a:r>
                      <a:r>
                        <a:rPr lang="zh-CN" sz="1800" b="1" dirty="0">
                          <a:effectLst/>
                          <a:latin typeface="楷体" panose="02010609060101010101" pitchFamily="49" charset="-122"/>
                          <a:ea typeface="楷体" panose="02010609060101010101" pitchFamily="49" charset="-122"/>
                        </a:rPr>
                        <a:t>又过了几年……</a:t>
                      </a:r>
                      <a:endParaRPr lang="zh-CN" sz="18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tc>
                <a:extLst>
                  <a:ext uri="{0D108BD9-81ED-4DB2-BD59-A6C34878D82A}">
                    <a16:rowId xmlns:a16="http://schemas.microsoft.com/office/drawing/2014/main" val="10001"/>
                  </a:ext>
                </a:extLst>
              </a:tr>
              <a:tr h="1023775">
                <a:tc>
                  <a:txBody>
                    <a:bodyPr/>
                    <a:lstStyle/>
                    <a:p>
                      <a:pPr algn="ctr">
                        <a:lnSpc>
                          <a:spcPct val="150000"/>
                        </a:lnSpc>
                        <a:spcAft>
                          <a:spcPts val="0"/>
                        </a:spcAft>
                      </a:pPr>
                      <a:endParaRPr lang="zh-CN" sz="13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nchor="ctr"/>
                </a:tc>
                <a:tc>
                  <a:txBody>
                    <a:bodyPr/>
                    <a:lstStyle/>
                    <a:p>
                      <a:pPr>
                        <a:lnSpc>
                          <a:spcPct val="150000"/>
                        </a:lnSpc>
                        <a:spcAft>
                          <a:spcPts val="0"/>
                        </a:spcAft>
                      </a:pPr>
                      <a:endParaRPr lang="zh-CN" sz="13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tc>
                <a:extLst>
                  <a:ext uri="{0D108BD9-81ED-4DB2-BD59-A6C34878D82A}">
                    <a16:rowId xmlns:a16="http://schemas.microsoft.com/office/drawing/2014/main" val="10002"/>
                  </a:ext>
                </a:extLst>
              </a:tr>
              <a:tr h="1023427">
                <a:tc>
                  <a:txBody>
                    <a:bodyPr/>
                    <a:lstStyle/>
                    <a:p>
                      <a:pPr algn="ctr">
                        <a:lnSpc>
                          <a:spcPct val="150000"/>
                        </a:lnSpc>
                        <a:spcAft>
                          <a:spcPts val="0"/>
                        </a:spcAft>
                      </a:pPr>
                      <a:endParaRPr lang="zh-CN" sz="13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nchor="ctr"/>
                </a:tc>
                <a:tc>
                  <a:txBody>
                    <a:bodyPr/>
                    <a:lstStyle/>
                    <a:p>
                      <a:pPr>
                        <a:lnSpc>
                          <a:spcPct val="150000"/>
                        </a:lnSpc>
                        <a:spcAft>
                          <a:spcPts val="0"/>
                        </a:spcAft>
                      </a:pPr>
                      <a:endParaRPr lang="zh-CN" sz="1300" b="1" dirty="0">
                        <a:effectLst/>
                        <a:latin typeface="楷体" panose="02010609060101010101" pitchFamily="49" charset="-122"/>
                        <a:ea typeface="楷体" panose="02010609060101010101" pitchFamily="49" charset="-122"/>
                        <a:cs typeface="Times New Roman" panose="02020603050405020304" pitchFamily="18" charset="0"/>
                      </a:endParaRPr>
                    </a:p>
                  </a:txBody>
                  <a:tcPr marL="38567" marR="38567" marT="0" marB="0"/>
                </a:tc>
                <a:extLst>
                  <a:ext uri="{0D108BD9-81ED-4DB2-BD59-A6C34878D82A}">
                    <a16:rowId xmlns:a16="http://schemas.microsoft.com/office/drawing/2014/main" val="10003"/>
                  </a:ext>
                </a:extLst>
              </a:tr>
            </a:tbl>
          </a:graphicData>
        </a:graphic>
      </p:graphicFrame>
      <p:sp>
        <p:nvSpPr>
          <p:cNvPr id="3" name="文本框 2"/>
          <p:cNvSpPr txBox="1"/>
          <p:nvPr/>
        </p:nvSpPr>
        <p:spPr>
          <a:xfrm>
            <a:off x="1055496" y="2571750"/>
            <a:ext cx="1100913" cy="923330"/>
          </a:xfrm>
          <a:prstGeom prst="rect">
            <a:avLst/>
          </a:prstGeom>
          <a:noFill/>
        </p:spPr>
        <p:txBody>
          <a:bodyPr wrap="square" rtlCol="0">
            <a:spAutoFit/>
          </a:bodyPr>
          <a:lstStyle/>
          <a:p>
            <a:pPr algn="ctr">
              <a:lnSpc>
                <a:spcPct val="150000"/>
              </a:lnSpc>
            </a:pPr>
            <a:r>
              <a:rPr lang="zh-CN" altLang="zh-CN" sz="1800" b="1" dirty="0">
                <a:solidFill>
                  <a:schemeClr val="lt1"/>
                </a:solidFill>
                <a:latin typeface="楷体" panose="02010609060101010101" pitchFamily="49" charset="-122"/>
                <a:ea typeface="楷体" panose="02010609060101010101" pitchFamily="49" charset="-122"/>
              </a:rPr>
              <a:t>关联词语</a:t>
            </a:r>
          </a:p>
        </p:txBody>
      </p:sp>
      <p:sp>
        <p:nvSpPr>
          <p:cNvPr id="4" name="文本框 3"/>
          <p:cNvSpPr txBox="1"/>
          <p:nvPr/>
        </p:nvSpPr>
        <p:spPr>
          <a:xfrm>
            <a:off x="2308364" y="2412513"/>
            <a:ext cx="5553469" cy="812530"/>
          </a:xfrm>
          <a:prstGeom prst="rect">
            <a:avLst/>
          </a:prstGeom>
          <a:noFill/>
        </p:spPr>
        <p:txBody>
          <a:bodyPr wrap="square" rtlCol="0">
            <a:spAutoFit/>
          </a:bodyPr>
          <a:lstStyle/>
          <a:p>
            <a:pPr>
              <a:lnSpc>
                <a:spcPct val="130000"/>
              </a:lnSpc>
            </a:pPr>
            <a:r>
              <a:rPr lang="en-US" altLang="zh-CN" sz="1800" b="1" dirty="0">
                <a:solidFill>
                  <a:schemeClr val="dk1"/>
                </a:solidFill>
                <a:latin typeface="楷体" panose="02010609060101010101" pitchFamily="49" charset="-122"/>
                <a:ea typeface="楷体" panose="02010609060101010101" pitchFamily="49" charset="-122"/>
              </a:rPr>
              <a:t>    </a:t>
            </a:r>
            <a:r>
              <a:rPr lang="zh-CN" altLang="zh-CN" sz="1800" b="1" dirty="0">
                <a:solidFill>
                  <a:schemeClr val="dk1"/>
                </a:solidFill>
                <a:latin typeface="楷体" panose="02010609060101010101" pitchFamily="49" charset="-122"/>
                <a:ea typeface="楷体" panose="02010609060101010101" pitchFamily="49" charset="-122"/>
              </a:rPr>
              <a:t>他每天</a:t>
            </a:r>
            <a:r>
              <a:rPr lang="zh-CN" altLang="zh-CN" sz="1800" b="1" dirty="0">
                <a:solidFill>
                  <a:srgbClr val="FF0000"/>
                </a:solidFill>
                <a:latin typeface="楷体" panose="02010609060101010101" pitchFamily="49" charset="-122"/>
                <a:ea typeface="楷体" panose="02010609060101010101" pitchFamily="49" charset="-122"/>
              </a:rPr>
              <a:t>要么</a:t>
            </a:r>
            <a:r>
              <a:rPr lang="zh-CN" altLang="zh-CN" sz="1800" b="1" dirty="0">
                <a:solidFill>
                  <a:schemeClr val="dk1"/>
                </a:solidFill>
                <a:latin typeface="楷体" panose="02010609060101010101" pitchFamily="49" charset="-122"/>
                <a:ea typeface="楷体" panose="02010609060101010101" pitchFamily="49" charset="-122"/>
              </a:rPr>
              <a:t>拿着枪，带着狗到森林里去打猎，</a:t>
            </a:r>
            <a:r>
              <a:rPr lang="zh-CN" altLang="zh-CN" sz="1800" b="1" dirty="0">
                <a:solidFill>
                  <a:srgbClr val="FF0000"/>
                </a:solidFill>
                <a:latin typeface="楷体" panose="02010609060101010101" pitchFamily="49" charset="-122"/>
                <a:ea typeface="楷体" panose="02010609060101010101" pitchFamily="49" charset="-122"/>
              </a:rPr>
              <a:t>要么</a:t>
            </a:r>
            <a:r>
              <a:rPr lang="zh-CN" altLang="zh-CN" sz="1800" b="1" dirty="0">
                <a:solidFill>
                  <a:schemeClr val="dk1"/>
                </a:solidFill>
                <a:latin typeface="楷体" panose="02010609060101010101" pitchFamily="49" charset="-122"/>
                <a:ea typeface="楷体" panose="02010609060101010101" pitchFamily="49" charset="-122"/>
              </a:rPr>
              <a:t>到海边去捕鱼，还把捕到的活山羊</a:t>
            </a:r>
            <a:r>
              <a:rPr lang="zh-CN" altLang="en-US" sz="1800" b="1" dirty="0">
                <a:solidFill>
                  <a:schemeClr val="dk1"/>
                </a:solidFill>
                <a:latin typeface="楷体" panose="02010609060101010101" pitchFamily="49" charset="-122"/>
                <a:ea typeface="楷体" panose="02010609060101010101" pitchFamily="49" charset="-122"/>
              </a:rPr>
              <a:t>畜养</a:t>
            </a:r>
            <a:r>
              <a:rPr lang="zh-CN" altLang="zh-CN" sz="1800" b="1" dirty="0">
                <a:solidFill>
                  <a:schemeClr val="dk1"/>
                </a:solidFill>
                <a:latin typeface="楷体" panose="02010609060101010101" pitchFamily="49" charset="-122"/>
                <a:ea typeface="楷体" panose="02010609060101010101" pitchFamily="49" charset="-122"/>
              </a:rPr>
              <a:t>起来</a:t>
            </a:r>
            <a:r>
              <a:rPr lang="zh-CN" altLang="en-US" sz="1800" b="1" dirty="0">
                <a:solidFill>
                  <a:schemeClr val="dk1"/>
                </a:solidFill>
                <a:latin typeface="楷体" panose="02010609060101010101" pitchFamily="49" charset="-122"/>
                <a:ea typeface="楷体" panose="02010609060101010101" pitchFamily="49" charset="-122"/>
              </a:rPr>
              <a:t>。</a:t>
            </a:r>
            <a:endParaRPr lang="zh-CN" altLang="zh-CN" sz="1800" b="1" dirty="0">
              <a:solidFill>
                <a:schemeClr val="dk1"/>
              </a:solidFill>
              <a:latin typeface="楷体" panose="02010609060101010101" pitchFamily="49" charset="-122"/>
              <a:ea typeface="楷体" panose="02010609060101010101" pitchFamily="49" charset="-122"/>
            </a:endParaRPr>
          </a:p>
        </p:txBody>
      </p:sp>
      <p:sp>
        <p:nvSpPr>
          <p:cNvPr id="5" name="文本框 4"/>
          <p:cNvSpPr txBox="1"/>
          <p:nvPr/>
        </p:nvSpPr>
        <p:spPr>
          <a:xfrm>
            <a:off x="1134436" y="3624985"/>
            <a:ext cx="943033" cy="369332"/>
          </a:xfrm>
          <a:prstGeom prst="rect">
            <a:avLst/>
          </a:prstGeom>
          <a:noFill/>
        </p:spPr>
        <p:txBody>
          <a:bodyPr wrap="square" rtlCol="0">
            <a:spAutoFit/>
          </a:bodyPr>
          <a:lstStyle/>
          <a:p>
            <a:r>
              <a:rPr lang="zh-CN" altLang="zh-CN" sz="1800" b="1" dirty="0">
                <a:solidFill>
                  <a:schemeClr val="lt1"/>
                </a:solidFill>
                <a:latin typeface="楷体" panose="02010609060101010101" pitchFamily="49" charset="-122"/>
                <a:ea typeface="楷体" panose="02010609060101010101" pitchFamily="49" charset="-122"/>
              </a:rPr>
              <a:t>过渡句</a:t>
            </a:r>
          </a:p>
        </p:txBody>
      </p:sp>
      <p:sp>
        <p:nvSpPr>
          <p:cNvPr id="6" name="文本框 5"/>
          <p:cNvSpPr txBox="1"/>
          <p:nvPr/>
        </p:nvSpPr>
        <p:spPr>
          <a:xfrm>
            <a:off x="2331501" y="3428968"/>
            <a:ext cx="5507195" cy="812530"/>
          </a:xfrm>
          <a:prstGeom prst="rect">
            <a:avLst/>
          </a:prstGeom>
          <a:noFill/>
        </p:spPr>
        <p:txBody>
          <a:bodyPr wrap="square" rtlCol="0">
            <a:spAutoFit/>
          </a:bodyPr>
          <a:lstStyle/>
          <a:p>
            <a:pPr>
              <a:lnSpc>
                <a:spcPct val="130000"/>
              </a:lnSpc>
            </a:pPr>
            <a:r>
              <a:rPr lang="en-US" altLang="zh-CN" sz="1800" b="1" dirty="0">
                <a:solidFill>
                  <a:schemeClr val="dk1"/>
                </a:solidFill>
                <a:latin typeface="楷体" panose="02010609060101010101" pitchFamily="49" charset="-122"/>
                <a:ea typeface="楷体" panose="02010609060101010101" pitchFamily="49" charset="-122"/>
              </a:rPr>
              <a:t>    </a:t>
            </a:r>
            <a:r>
              <a:rPr lang="zh-CN" altLang="zh-CN" sz="1800" b="1" dirty="0">
                <a:solidFill>
                  <a:schemeClr val="dk1"/>
                </a:solidFill>
                <a:latin typeface="楷体" panose="02010609060101010101" pitchFamily="49" charset="-122"/>
                <a:ea typeface="楷体" panose="02010609060101010101" pitchFamily="49" charset="-122"/>
              </a:rPr>
              <a:t>鲁滨逊在岛上定居下来，过着寂寞的生活。船上搬下来的食物越来越少，要</a:t>
            </a:r>
            <a:r>
              <a:rPr lang="zh-CN" altLang="zh-CN" sz="1800" b="1" dirty="0">
                <a:solidFill>
                  <a:schemeClr val="dk1"/>
                </a:solidFill>
                <a:latin typeface="楷体" panose="02010609060101010101" pitchFamily="49" charset="-122"/>
                <a:ea typeface="楷体" panose="02010609060101010101" pitchFamily="49" charset="-122"/>
                <a:sym typeface="+mn-ea"/>
              </a:rPr>
              <a:t>想</a:t>
            </a:r>
            <a:r>
              <a:rPr lang="zh-CN" altLang="zh-CN" sz="1800" b="1" dirty="0">
                <a:solidFill>
                  <a:schemeClr val="dk1"/>
                </a:solidFill>
                <a:latin typeface="楷体" panose="02010609060101010101" pitchFamily="49" charset="-122"/>
                <a:ea typeface="楷体" panose="02010609060101010101" pitchFamily="49" charset="-122"/>
              </a:rPr>
              <a:t>活下去，就得想办法</a:t>
            </a:r>
            <a:r>
              <a:rPr lang="zh-CN" altLang="en-US" sz="1800" b="1" dirty="0">
                <a:solidFill>
                  <a:schemeClr val="dk1"/>
                </a:solidFill>
                <a:latin typeface="楷体" panose="02010609060101010101" pitchFamily="49" charset="-122"/>
                <a:ea typeface="楷体" panose="02010609060101010101" pitchFamily="49" charset="-122"/>
              </a:rPr>
              <a:t>。</a:t>
            </a:r>
            <a:endParaRPr lang="zh-CN" altLang="zh-CN" sz="1800" b="1" dirty="0">
              <a:solidFill>
                <a:schemeClr val="dk1"/>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00827" y="1250308"/>
            <a:ext cx="456197" cy="507703"/>
          </a:xfrm>
          <a:prstGeom prst="rect">
            <a:avLst/>
          </a:prstGeom>
          <a:solidFill>
            <a:schemeClr val="accent2">
              <a:lumMod val="75000"/>
            </a:schemeClr>
          </a:solidFill>
          <a:ln>
            <a:noFill/>
          </a:ln>
        </p:spPr>
        <p:txBody>
          <a:bodyPr wrap="square" rtlCol="0">
            <a:spAutoFit/>
          </a:bodyPr>
          <a:lstStyle/>
          <a:p>
            <a:pPr algn="l"/>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理</a:t>
            </a:r>
          </a:p>
        </p:txBody>
      </p:sp>
      <p:sp>
        <p:nvSpPr>
          <p:cNvPr id="3" name="文本框 2"/>
          <p:cNvSpPr txBox="1"/>
          <p:nvPr/>
        </p:nvSpPr>
        <p:spPr>
          <a:xfrm>
            <a:off x="1700827" y="1969330"/>
            <a:ext cx="454384" cy="507703"/>
          </a:xfrm>
          <a:prstGeom prst="rect">
            <a:avLst/>
          </a:prstGeom>
          <a:solidFill>
            <a:schemeClr val="accent2">
              <a:lumMod val="75000"/>
            </a:schemeClr>
          </a:solidFill>
          <a:ln>
            <a:noFill/>
          </a:ln>
        </p:spPr>
        <p:txBody>
          <a:bodyPr wrap="square" rtlCol="0">
            <a:spAutoFit/>
          </a:bodyPr>
          <a:lstStyle/>
          <a:p>
            <a:pPr algn="l"/>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筛</a:t>
            </a:r>
          </a:p>
        </p:txBody>
      </p:sp>
      <p:sp>
        <p:nvSpPr>
          <p:cNvPr id="4" name="文本框 3"/>
          <p:cNvSpPr txBox="1"/>
          <p:nvPr/>
        </p:nvSpPr>
        <p:spPr>
          <a:xfrm>
            <a:off x="2420903" y="1250308"/>
            <a:ext cx="3641058"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读懂内容，理清脉络</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 name="文本框 4"/>
          <p:cNvSpPr txBox="1"/>
          <p:nvPr/>
        </p:nvSpPr>
        <p:spPr>
          <a:xfrm>
            <a:off x="2420920" y="1969314"/>
            <a:ext cx="3641041"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筛选重点，去除</a:t>
            </a:r>
            <a:r>
              <a:rPr lang="en-US"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枝叶</a:t>
            </a:r>
            <a:r>
              <a:rPr lang="en-US"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p>
        </p:txBody>
      </p:sp>
      <p:sp>
        <p:nvSpPr>
          <p:cNvPr id="6" name="文本框 5"/>
          <p:cNvSpPr txBox="1"/>
          <p:nvPr/>
        </p:nvSpPr>
        <p:spPr>
          <a:xfrm>
            <a:off x="1705339" y="2742481"/>
            <a:ext cx="454384" cy="507703"/>
          </a:xfrm>
          <a:prstGeom prst="rect">
            <a:avLst/>
          </a:prstGeom>
          <a:solidFill>
            <a:schemeClr val="accent2">
              <a:lumMod val="75000"/>
            </a:schemeClr>
          </a:solidFill>
          <a:ln>
            <a:noFill/>
          </a:ln>
        </p:spPr>
        <p:txBody>
          <a:bodyPr wrap="square" rtlCol="0">
            <a:spAutoFit/>
          </a:bodyPr>
          <a:lstStyle/>
          <a:p>
            <a:r>
              <a:rPr lang="zh-CN" altLang="zh-CN"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炼</a:t>
            </a:r>
            <a:endPar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7" name="文本框 6"/>
          <p:cNvSpPr txBox="1"/>
          <p:nvPr/>
        </p:nvSpPr>
        <p:spPr>
          <a:xfrm>
            <a:off x="2425417" y="2742481"/>
            <a:ext cx="3636544"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概括内容，提炼成段</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8" name="文本框 7"/>
          <p:cNvSpPr txBox="1"/>
          <p:nvPr/>
        </p:nvSpPr>
        <p:spPr>
          <a:xfrm>
            <a:off x="1705339" y="3482591"/>
            <a:ext cx="454384" cy="507703"/>
          </a:xfrm>
          <a:prstGeom prst="rect">
            <a:avLst/>
          </a:prstGeom>
          <a:solidFill>
            <a:schemeClr val="accent2">
              <a:lumMod val="75000"/>
            </a:schemeClr>
          </a:solidFill>
          <a:ln>
            <a:noFill/>
          </a:ln>
        </p:spPr>
        <p:txBody>
          <a:bodyPr wrap="square" rtlCol="0">
            <a:spAutoFit/>
          </a:bodyPr>
          <a:lstStyle/>
          <a:p>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连</a:t>
            </a:r>
          </a:p>
        </p:txBody>
      </p:sp>
      <p:sp>
        <p:nvSpPr>
          <p:cNvPr id="9" name="文本框 8"/>
          <p:cNvSpPr txBox="1"/>
          <p:nvPr/>
        </p:nvSpPr>
        <p:spPr>
          <a:xfrm>
            <a:off x="2425417" y="3482590"/>
            <a:ext cx="3636544"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锤炼语句，连段成文</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t="37606" b="21773"/>
          <a:stretch>
            <a:fillRect/>
          </a:stretch>
        </p:blipFill>
        <p:spPr>
          <a:xfrm>
            <a:off x="-5607" y="0"/>
            <a:ext cx="9147955" cy="5194304"/>
          </a:xfrm>
          <a:prstGeom prst="rect">
            <a:avLst/>
          </a:prstGeom>
        </p:spPr>
      </p:pic>
      <p:grpSp>
        <p:nvGrpSpPr>
          <p:cNvPr id="16" name="组合 15"/>
          <p:cNvGrpSpPr/>
          <p:nvPr/>
        </p:nvGrpSpPr>
        <p:grpSpPr>
          <a:xfrm>
            <a:off x="4068" y="86415"/>
            <a:ext cx="9138279" cy="5107889"/>
            <a:chOff x="315711" y="137833"/>
            <a:chExt cx="11697533" cy="6500034"/>
          </a:xfrm>
        </p:grpSpPr>
        <p:sp>
          <p:nvSpPr>
            <p:cNvPr id="17" name="矩形 16"/>
            <p:cNvSpPr/>
            <p:nvPr userDrawn="1"/>
          </p:nvSpPr>
          <p:spPr>
            <a:xfrm>
              <a:off x="540142" y="300833"/>
              <a:ext cx="11248673" cy="6174032"/>
            </a:xfrm>
            <a:prstGeom prst="rect">
              <a:avLst/>
            </a:prstGeom>
            <a:solidFill>
              <a:schemeClr val="bg1">
                <a:alpha val="94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8" name="图片 17"/>
            <p:cNvPicPr>
              <a:picLocks noChangeAspect="1"/>
            </p:cNvPicPr>
            <p:nvPr userDrawn="1"/>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1" y="-2460917"/>
              <a:ext cx="6500034" cy="11697533"/>
            </a:xfrm>
            <a:prstGeom prst="rect">
              <a:avLst/>
            </a:prstGeom>
          </p:spPr>
        </p:pic>
      </p:grpSp>
      <p:sp>
        <p:nvSpPr>
          <p:cNvPr id="2" name="文本框 1"/>
          <p:cNvSpPr txBox="1"/>
          <p:nvPr/>
        </p:nvSpPr>
        <p:spPr>
          <a:xfrm>
            <a:off x="246892" y="259457"/>
            <a:ext cx="8651407" cy="4678204"/>
          </a:xfrm>
          <a:prstGeom prst="rect">
            <a:avLst/>
          </a:prstGeom>
          <a:noFill/>
        </p:spPr>
        <p:txBody>
          <a:bodyPr wrap="square" rtlCol="0">
            <a:spAutoFit/>
          </a:bodyPr>
          <a:lstStyle/>
          <a:p>
            <a:pPr algn="ctr"/>
            <a:r>
              <a:rPr lang="zh-CN" altLang="zh-CN" sz="1800" b="1" kern="100" dirty="0">
                <a:latin typeface="等线" panose="02010600030101010101" pitchFamily="2" charset="-122"/>
                <a:ea typeface="楷体" panose="02010609060101010101" pitchFamily="49" charset="-122"/>
                <a:cs typeface="Times New Roman" panose="02020603050405020304" pitchFamily="18" charset="0"/>
              </a:rPr>
              <a:t>《骑鹅旅行记》梗概</a:t>
            </a:r>
            <a:endParaRPr lang="en-US" altLang="zh-CN" sz="1800" b="1" kern="100" dirty="0">
              <a:latin typeface="等线" panose="02010600030101010101" pitchFamily="2" charset="-122"/>
              <a:ea typeface="楷体" panose="02010609060101010101" pitchFamily="49" charset="-122"/>
              <a:cs typeface="Times New Roman" panose="02020603050405020304" pitchFamily="18" charset="0"/>
            </a:endParaRPr>
          </a:p>
          <a:p>
            <a:pPr algn="ctr"/>
            <a:endParaRPr lang="zh-CN" altLang="zh-CN" sz="1000" kern="100" dirty="0">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小淘气尼尔斯由于没有对小狐仙兑现诺言而被变成了能听懂动物语言的拇指般大小的小人儿。此时，家里的雄</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鹅</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莫顿想要跟随大雁们一起飞行</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尼尔斯为了不让雄鹅飞走，想要抱住雄鹅，却被带上了高空，他不得不和雄鹅莫顿以及雁群一起旅行。</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尼尔斯、雄鹅莫顿以及雁群在湖畔休息</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坏狐狸斯密尔叼住了其中一只大雁，尼尔斯解救了这只大雁。</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大伙儿受到邀请参加鹤之舞表演大会。在舞会上，尼尔斯发现斯密尔再次捕捉大雁。斯密尔触犯了大会规则，被狐狸家族赶走，因而斯密尔怀恨在心。</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在厄兰岛，雄鹅莫顿发现了受伤的小灰雁邓芬。尼尔斯帮助邓芬恢复健康，邓芬加入了旅行的队伍。</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乌鸦首领黑旋风绑架了尼尔斯</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尼尔斯杀死黑旋风逃了出来，斯密尔发现了尼尔斯的行踪，一直跟踪着他。</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在达那拉省</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尼尔斯解救了渡鸦巴塔基</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为表感谢，巴塔基向尼尔斯讲述了矿山的故事。</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斯密尔装作是雁群的好朋友，让白鸽给雁群传递口信，在天鹅湖会面。尼尔斯发现了斯密尔的诡计</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让大狗抓住了坏狐狸。</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旅行还在继续。乌普萨拉有一位大学生弄丢了朋友的手稿，尼尔斯帮大学生找回了手稿，经历这件事后，这位大学生明白了背弃朋友是种丑恶行为。</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小灰雁邓芬一路跟着雁群，到达了天鹅湖。小灰雁邓芬请求大雁阿卡允许自己回家一趟</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可是他们却遭到了邓芬两个坏姐姐的刁难。 </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斯德哥尔摩郊区有个叫斯康森的公园，里面收罗了很多动物，供</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人</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们欣赏。尼尔斯凭借智慧解救了老鹰高尔果，并且帮助坏狐狸逃出囚笼重归大自然。</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小狐仙提出条件，如果尼尔斯想重新变回正常人</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就必须杀掉自己的伙伴雄鹅莫顿。尼尔斯为了救莫顿，放弃了变回正常人的机会。尼尔斯终于通过考验</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重新变回了正常人，并和雁群进行了告别。</a:t>
            </a:r>
          </a:p>
          <a:p>
            <a:pPr algn="just"/>
            <a:r>
              <a:rPr lang="en-US" altLang="zh-CN" kern="100" dirty="0">
                <a:latin typeface="楷体" panose="02010609060101010101" pitchFamily="49" charset="-122"/>
                <a:ea typeface="楷体" panose="02010609060101010101" pitchFamily="49" charset="-122"/>
                <a:cs typeface="Times New Roman" panose="02020603050405020304" pitchFamily="18" charset="0"/>
              </a:rPr>
              <a:t>    </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经历了这一系列的旅行</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a:t>
            </a:r>
            <a:r>
              <a:rPr lang="zh-CN" altLang="zh-CN" kern="100" dirty="0">
                <a:latin typeface="楷体" panose="02010609060101010101" pitchFamily="49" charset="-122"/>
                <a:ea typeface="楷体" panose="02010609060101010101" pitchFamily="49" charset="-122"/>
                <a:cs typeface="Times New Roman" panose="02020603050405020304" pitchFamily="18" charset="0"/>
              </a:rPr>
              <a:t>尼尔斯从一个小淘气变成了一个勇敢、善良的孩子。</a:t>
            </a:r>
          </a:p>
        </p:txBody>
      </p:sp>
      <p:sp>
        <p:nvSpPr>
          <p:cNvPr id="3" name="文本框 2"/>
          <p:cNvSpPr txBox="1"/>
          <p:nvPr/>
        </p:nvSpPr>
        <p:spPr>
          <a:xfrm>
            <a:off x="5990482" y="841406"/>
            <a:ext cx="2954655" cy="461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zh-CN" altLang="en-US" sz="2399" kern="100">
                <a:ea typeface="楷体" panose="02010609060101010101" pitchFamily="49" charset="-122"/>
                <a:cs typeface="Times New Roman" panose="02020603050405020304" pitchFamily="18" charset="0"/>
              </a:rPr>
              <a:t>脉络清晰，内容全面</a:t>
            </a:r>
          </a:p>
        </p:txBody>
      </p:sp>
      <p:sp>
        <p:nvSpPr>
          <p:cNvPr id="4" name="文本框 3"/>
          <p:cNvSpPr txBox="1"/>
          <p:nvPr/>
        </p:nvSpPr>
        <p:spPr>
          <a:xfrm>
            <a:off x="5375073" y="1806258"/>
            <a:ext cx="3570208" cy="461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zh-CN" altLang="zh-CN" sz="2399" kern="100">
                <a:ea typeface="楷体" panose="02010609060101010101" pitchFamily="49" charset="-122"/>
                <a:cs typeface="Times New Roman" panose="02020603050405020304" pitchFamily="18" charset="0"/>
              </a:rPr>
              <a:t>筛选重点，去除“枝叶”</a:t>
            </a:r>
            <a:endParaRPr lang="zh-CN" altLang="en-US" sz="2399" kern="100">
              <a:ea typeface="楷体" panose="02010609060101010101" pitchFamily="49" charset="-122"/>
              <a:cs typeface="Times New Roman" panose="02020603050405020304" pitchFamily="18" charset="0"/>
            </a:endParaRPr>
          </a:p>
        </p:txBody>
      </p:sp>
      <p:sp>
        <p:nvSpPr>
          <p:cNvPr id="5" name="文本框 4"/>
          <p:cNvSpPr txBox="1"/>
          <p:nvPr/>
        </p:nvSpPr>
        <p:spPr>
          <a:xfrm>
            <a:off x="5990483" y="2912834"/>
            <a:ext cx="2954655" cy="461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zh-CN" altLang="zh-CN" sz="2399" kern="100">
                <a:ea typeface="楷体" panose="02010609060101010101" pitchFamily="49" charset="-122"/>
                <a:cs typeface="Times New Roman" panose="02020603050405020304" pitchFamily="18" charset="0"/>
              </a:rPr>
              <a:t>概括内容，提炼成段</a:t>
            </a:r>
            <a:endParaRPr lang="zh-CN" altLang="en-US" sz="2399" kern="100">
              <a:ea typeface="楷体" panose="02010609060101010101" pitchFamily="49" charset="-122"/>
              <a:cs typeface="Times New Roman" panose="02020603050405020304" pitchFamily="18" charset="0"/>
            </a:endParaRPr>
          </a:p>
        </p:txBody>
      </p:sp>
      <p:sp>
        <p:nvSpPr>
          <p:cNvPr id="6" name="文本框 5"/>
          <p:cNvSpPr txBox="1"/>
          <p:nvPr/>
        </p:nvSpPr>
        <p:spPr>
          <a:xfrm>
            <a:off x="5985344" y="3824701"/>
            <a:ext cx="2954655" cy="461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zh-CN" altLang="zh-CN" sz="2399" kern="100">
                <a:ea typeface="楷体" panose="02010609060101010101" pitchFamily="49" charset="-122"/>
                <a:cs typeface="Times New Roman" panose="02020603050405020304" pitchFamily="18" charset="0"/>
              </a:rPr>
              <a:t>锤炼语句，连段成文</a:t>
            </a:r>
            <a:endParaRPr lang="zh-CN" altLang="en-US" sz="2399" kern="100">
              <a:ea typeface="楷体"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855ECDFC-B7E2-4A25-BB2C-327F81971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3622" y="168591"/>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12005" y="1223500"/>
            <a:ext cx="456197" cy="507703"/>
          </a:xfrm>
          <a:prstGeom prst="rect">
            <a:avLst/>
          </a:prstGeom>
          <a:solidFill>
            <a:schemeClr val="accent2">
              <a:lumMod val="75000"/>
            </a:schemeClr>
          </a:solidFill>
          <a:ln>
            <a:noFill/>
          </a:ln>
        </p:spPr>
        <p:txBody>
          <a:bodyPr wrap="square" rtlCol="0">
            <a:spAutoFit/>
          </a:bodyPr>
          <a:lstStyle/>
          <a:p>
            <a:pPr algn="l"/>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理</a:t>
            </a:r>
          </a:p>
        </p:txBody>
      </p:sp>
      <p:sp>
        <p:nvSpPr>
          <p:cNvPr id="3" name="文本框 2"/>
          <p:cNvSpPr txBox="1"/>
          <p:nvPr/>
        </p:nvSpPr>
        <p:spPr>
          <a:xfrm>
            <a:off x="2312005" y="1942522"/>
            <a:ext cx="454384" cy="507703"/>
          </a:xfrm>
          <a:prstGeom prst="rect">
            <a:avLst/>
          </a:prstGeom>
          <a:solidFill>
            <a:schemeClr val="accent2">
              <a:lumMod val="75000"/>
            </a:schemeClr>
          </a:solidFill>
          <a:ln>
            <a:noFill/>
          </a:ln>
        </p:spPr>
        <p:txBody>
          <a:bodyPr wrap="square" rtlCol="0">
            <a:spAutoFit/>
          </a:bodyPr>
          <a:lstStyle/>
          <a:p>
            <a:pPr algn="l"/>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筛</a:t>
            </a:r>
          </a:p>
        </p:txBody>
      </p:sp>
      <p:sp>
        <p:nvSpPr>
          <p:cNvPr id="4" name="文本框 3"/>
          <p:cNvSpPr txBox="1"/>
          <p:nvPr/>
        </p:nvSpPr>
        <p:spPr>
          <a:xfrm>
            <a:off x="3032082" y="1223500"/>
            <a:ext cx="3857196"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读懂内容，理清脉络</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 name="文本框 4"/>
          <p:cNvSpPr txBox="1"/>
          <p:nvPr/>
        </p:nvSpPr>
        <p:spPr>
          <a:xfrm>
            <a:off x="3032070" y="1942651"/>
            <a:ext cx="3857208"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筛选重点，去除</a:t>
            </a:r>
            <a:r>
              <a:rPr lang="en-US"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枝叶</a:t>
            </a:r>
            <a:r>
              <a:rPr lang="en-US"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6" name="文本框 5"/>
          <p:cNvSpPr txBox="1"/>
          <p:nvPr/>
        </p:nvSpPr>
        <p:spPr>
          <a:xfrm>
            <a:off x="2316518" y="2715672"/>
            <a:ext cx="454384" cy="507703"/>
          </a:xfrm>
          <a:prstGeom prst="rect">
            <a:avLst/>
          </a:prstGeom>
          <a:solidFill>
            <a:schemeClr val="accent2">
              <a:lumMod val="75000"/>
            </a:schemeClr>
          </a:solidFill>
          <a:ln>
            <a:noFill/>
          </a:ln>
        </p:spPr>
        <p:txBody>
          <a:bodyPr wrap="square" rtlCol="0">
            <a:spAutoFit/>
          </a:bodyPr>
          <a:lstStyle/>
          <a:p>
            <a:r>
              <a:rPr lang="zh-CN" altLang="zh-CN"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炼</a:t>
            </a:r>
            <a:endPar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7" name="文本框 6"/>
          <p:cNvSpPr txBox="1"/>
          <p:nvPr/>
        </p:nvSpPr>
        <p:spPr>
          <a:xfrm>
            <a:off x="3036594" y="2715672"/>
            <a:ext cx="3852683"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概括内容，提炼成段</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8" name="文本框 7"/>
          <p:cNvSpPr txBox="1"/>
          <p:nvPr/>
        </p:nvSpPr>
        <p:spPr>
          <a:xfrm>
            <a:off x="2316518" y="3455782"/>
            <a:ext cx="454384" cy="507703"/>
          </a:xfrm>
          <a:prstGeom prst="rect">
            <a:avLst/>
          </a:prstGeom>
          <a:solidFill>
            <a:schemeClr val="accent2">
              <a:lumMod val="75000"/>
            </a:schemeClr>
          </a:solidFill>
          <a:ln>
            <a:noFill/>
          </a:ln>
        </p:spPr>
        <p:txBody>
          <a:bodyPr wrap="square" rtlCol="0">
            <a:spAutoFit/>
          </a:bodyPr>
          <a:lstStyle/>
          <a:p>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连</a:t>
            </a:r>
          </a:p>
        </p:txBody>
      </p:sp>
      <p:sp>
        <p:nvSpPr>
          <p:cNvPr id="9" name="文本框 8"/>
          <p:cNvSpPr txBox="1"/>
          <p:nvPr/>
        </p:nvSpPr>
        <p:spPr>
          <a:xfrm>
            <a:off x="3036595" y="3455782"/>
            <a:ext cx="3852682" cy="507703"/>
          </a:xfrm>
          <a:prstGeom prst="rect">
            <a:avLst/>
          </a:prstGeom>
          <a:solidFill>
            <a:schemeClr val="accent2">
              <a:lumMod val="75000"/>
            </a:schemeClr>
          </a:solidFill>
          <a:ln>
            <a:noFill/>
          </a:ln>
        </p:spPr>
        <p:txBody>
          <a:bodyPr wrap="square" rtlCol="0">
            <a:spAutoFit/>
          </a:bodyPr>
          <a:lstStyle>
            <a:defPPr>
              <a:defRPr lang="zh-CN"/>
            </a:defPPr>
            <a:lvl1pPr>
              <a:defRPr sz="4800" b="1">
                <a:latin typeface="宋体" panose="02010600030101010101" pitchFamily="2" charset="-122"/>
                <a:ea typeface="宋体" panose="02010600030101010101" pitchFamily="2" charset="-122"/>
              </a:defRPr>
            </a:lvl1pPr>
          </a:lstStyle>
          <a:p>
            <a:r>
              <a:rPr lang="zh-CN" altLang="zh-CN"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锤炼语句，连段成文</a:t>
            </a:r>
            <a:endParaRPr lang="zh-CN" altLang="en-US" sz="2699"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0" name="文本框 9"/>
          <p:cNvSpPr txBox="1"/>
          <p:nvPr/>
        </p:nvSpPr>
        <p:spPr>
          <a:xfrm>
            <a:off x="379385" y="2417387"/>
            <a:ext cx="1621597" cy="507703"/>
          </a:xfrm>
          <a:prstGeom prst="rect">
            <a:avLst/>
          </a:prstGeom>
          <a:solidFill>
            <a:schemeClr val="accent2">
              <a:lumMod val="75000"/>
            </a:schemeClr>
          </a:solidFill>
          <a:ln>
            <a:noFill/>
          </a:ln>
        </p:spPr>
        <p:txBody>
          <a:bodyPr wrap="square" rtlCol="0">
            <a:spAutoFit/>
          </a:bodyPr>
          <a:lstStyle/>
          <a:p>
            <a:pPr algn="l"/>
            <a:r>
              <a:rPr lang="zh-CN" altLang="en-US" sz="2699"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作品梗概</a:t>
            </a:r>
          </a:p>
        </p:txBody>
      </p:sp>
      <p:sp>
        <p:nvSpPr>
          <p:cNvPr id="11" name="左大括号 10"/>
          <p:cNvSpPr/>
          <p:nvPr/>
        </p:nvSpPr>
        <p:spPr>
          <a:xfrm>
            <a:off x="2098964" y="1457162"/>
            <a:ext cx="174545" cy="2322635"/>
          </a:xfrm>
          <a:prstGeom prst="leftBrace">
            <a:avLst/>
          </a:prstGeom>
          <a:noFill/>
          <a:ln w="25400">
            <a:solidFill>
              <a:srgbClr val="A34A1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761" dirty="0">
              <a:solidFill>
                <a:schemeClr val="bg1"/>
              </a:solidFill>
              <a:effectLst>
                <a:outerShdw blurRad="38100" dist="38100" dir="2700000" algn="tl">
                  <a:srgbClr val="000000">
                    <a:alpha val="43137"/>
                  </a:srgbClr>
                </a:outerShdw>
              </a:effectLst>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2065" y="1933314"/>
            <a:ext cx="6688049" cy="1061444"/>
          </a:xfrm>
          <a:prstGeom prst="rect">
            <a:avLst/>
          </a:prstGeom>
          <a:noFill/>
        </p:spPr>
        <p:txBody>
          <a:bodyPr wrap="none" rtlCol="0">
            <a:spAutoFit/>
          </a:bodyPr>
          <a:lstStyle/>
          <a:p>
            <a:pPr algn="just"/>
            <a:r>
              <a:rPr lang="en-US" altLang="zh-CN" sz="2099" b="1" kern="100" dirty="0">
                <a:latin typeface="楷体" panose="02010609060101010101" pitchFamily="49" charset="-122"/>
                <a:ea typeface="楷体" panose="02010609060101010101" pitchFamily="49" charset="-122"/>
                <a:cs typeface="Times New Roman" panose="02020603050405020304" pitchFamily="18" charset="0"/>
              </a:rPr>
              <a:t>1.</a:t>
            </a:r>
            <a:r>
              <a:rPr lang="zh-CN" altLang="zh-CN" sz="2099" b="1" kern="100" dirty="0">
                <a:latin typeface="楷体" panose="02010609060101010101" pitchFamily="49" charset="-122"/>
                <a:ea typeface="楷体" panose="02010609060101010101" pitchFamily="49" charset="-122"/>
                <a:cs typeface="Times New Roman" panose="02020603050405020304" pitchFamily="18" charset="0"/>
              </a:rPr>
              <a:t>运用所学方法，写写文学作品的梗概。</a:t>
            </a:r>
            <a:endParaRPr lang="en-US" altLang="zh-CN" sz="2099" b="1" kern="100" dirty="0">
              <a:latin typeface="楷体" panose="02010609060101010101" pitchFamily="49" charset="-122"/>
              <a:ea typeface="楷体" panose="02010609060101010101" pitchFamily="49" charset="-122"/>
              <a:cs typeface="Times New Roman" panose="02020603050405020304" pitchFamily="18" charset="0"/>
            </a:endParaRPr>
          </a:p>
          <a:p>
            <a:pPr algn="just"/>
            <a:endParaRPr lang="zh-CN" altLang="zh-CN" sz="2099" b="1" kern="100" dirty="0">
              <a:latin typeface="楷体" panose="02010609060101010101" pitchFamily="49" charset="-122"/>
              <a:ea typeface="楷体" panose="02010609060101010101" pitchFamily="49" charset="-122"/>
              <a:cs typeface="Times New Roman" panose="02020603050405020304" pitchFamily="18" charset="0"/>
            </a:endParaRPr>
          </a:p>
          <a:p>
            <a:pPr algn="just"/>
            <a:r>
              <a:rPr lang="en-US" altLang="zh-CN" sz="2099" b="1" kern="100" dirty="0">
                <a:latin typeface="楷体" panose="02010609060101010101" pitchFamily="49" charset="-122"/>
                <a:ea typeface="楷体" panose="02010609060101010101" pitchFamily="49" charset="-122"/>
                <a:cs typeface="Times New Roman" panose="02020603050405020304" pitchFamily="18" charset="0"/>
              </a:rPr>
              <a:t>2.</a:t>
            </a:r>
            <a:r>
              <a:rPr lang="zh-CN" altLang="zh-CN" sz="2099" b="1" kern="100" dirty="0">
                <a:latin typeface="楷体" panose="02010609060101010101" pitchFamily="49" charset="-122"/>
                <a:ea typeface="楷体" panose="02010609060101010101" pitchFamily="49" charset="-122"/>
                <a:cs typeface="Times New Roman" panose="02020603050405020304" pitchFamily="18" charset="0"/>
              </a:rPr>
              <a:t>写好之后多读几遍，和同学交换习作，认真修改。　</a:t>
            </a:r>
          </a:p>
        </p:txBody>
      </p:sp>
      <p:sp>
        <p:nvSpPr>
          <p:cNvPr id="3" name="文本框 2"/>
          <p:cNvSpPr txBox="1"/>
          <p:nvPr/>
        </p:nvSpPr>
        <p:spPr>
          <a:xfrm>
            <a:off x="1150925" y="455472"/>
            <a:ext cx="2110851" cy="553870"/>
          </a:xfrm>
          <a:prstGeom prst="rect">
            <a:avLst/>
          </a:prstGeom>
          <a:noFill/>
        </p:spPr>
        <p:txBody>
          <a:bodyPr wrap="square" rtlCol="0">
            <a:spAutoFit/>
          </a:bodyPr>
          <a:lstStyle/>
          <a:p>
            <a:r>
              <a:rPr lang="zh-CN" altLang="en-US" sz="2999" b="1" dirty="0">
                <a:solidFill>
                  <a:schemeClr val="bg1"/>
                </a:solidFill>
                <a:latin typeface="楷体" panose="02010609060101010101" pitchFamily="49" charset="-122"/>
                <a:ea typeface="楷体" panose="02010609060101010101" pitchFamily="49" charset="-122"/>
                <a:cs typeface="楷体" panose="02010609060101010101" pitchFamily="49" charset="-122"/>
              </a:rPr>
              <a:t>课后</a:t>
            </a:r>
            <a:r>
              <a:rPr lang="zh-CN" altLang="en-US" sz="2999" b="1">
                <a:solidFill>
                  <a:schemeClr val="bg1"/>
                </a:solidFill>
                <a:latin typeface="楷体" panose="02010609060101010101" pitchFamily="49" charset="-122"/>
                <a:ea typeface="楷体" panose="02010609060101010101" pitchFamily="49" charset="-122"/>
                <a:cs typeface="楷体" panose="02010609060101010101" pitchFamily="49" charset="-122"/>
              </a:rPr>
              <a:t>作业：</a:t>
            </a:r>
            <a:endParaRPr lang="zh-CN" altLang="en-US" sz="2999" b="1" dirty="0">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394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1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_14"/>
          <p:cNvSpPr txBox="1">
            <a:spLocks noChangeArrowheads="1"/>
          </p:cNvSpPr>
          <p:nvPr/>
        </p:nvSpPr>
        <p:spPr bwMode="auto">
          <a:xfrm>
            <a:off x="1670798" y="1667120"/>
            <a:ext cx="5803594" cy="93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399" b="1" dirty="0">
                <a:solidFill>
                  <a:schemeClr val="tx1"/>
                </a:solidFill>
                <a:latin typeface="楷体" panose="02010609060101010101" pitchFamily="49" charset="-122"/>
                <a:ea typeface="楷体" panose="02010609060101010101" pitchFamily="49" charset="-122"/>
              </a:rPr>
              <a:t>习作：写作品梗概</a:t>
            </a:r>
          </a:p>
        </p:txBody>
      </p:sp>
      <p:sp>
        <p:nvSpPr>
          <p:cNvPr id="24" name="_16"/>
          <p:cNvSpPr txBox="1">
            <a:spLocks noChangeArrowheads="1"/>
          </p:cNvSpPr>
          <p:nvPr/>
        </p:nvSpPr>
        <p:spPr bwMode="auto">
          <a:xfrm>
            <a:off x="2578891" y="3383111"/>
            <a:ext cx="3987407" cy="5469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5" rIns="68551" bIns="3427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1800" dirty="0">
                <a:solidFill>
                  <a:schemeClr val="tx1"/>
                </a:solidFill>
                <a:latin typeface="华文楷体" panose="02010600040101010101" pitchFamily="2" charset="-122"/>
                <a:ea typeface="华文楷体" panose="02010600040101010101" pitchFamily="2" charset="-122"/>
              </a:rPr>
              <a:t>六年级语文下册</a:t>
            </a:r>
            <a:endParaRPr lang="zh-CN" altLang="zh-CN" sz="1800" dirty="0">
              <a:solidFill>
                <a:schemeClr val="tx1"/>
              </a:solidFill>
              <a:latin typeface="华文楷体" panose="02010600040101010101" pitchFamily="2" charset="-122"/>
              <a:ea typeface="华文楷体" panose="02010600040101010101" pitchFamily="2" charset="-122"/>
            </a:endParaRPr>
          </a:p>
        </p:txBody>
      </p:sp>
      <p:sp>
        <p:nvSpPr>
          <p:cNvPr id="7" name="_16"/>
          <p:cNvSpPr txBox="1">
            <a:spLocks noChangeArrowheads="1"/>
          </p:cNvSpPr>
          <p:nvPr/>
        </p:nvSpPr>
        <p:spPr bwMode="auto">
          <a:xfrm>
            <a:off x="2578891" y="2717336"/>
            <a:ext cx="3987407" cy="5469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1" tIns="34275" rIns="68551" bIns="3427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2699" dirty="0">
                <a:solidFill>
                  <a:schemeClr val="tx1"/>
                </a:solidFill>
                <a:latin typeface="华文楷体" panose="02010600040101010101" pitchFamily="2" charset="-122"/>
                <a:ea typeface="华文楷体" panose="02010600040101010101" pitchFamily="2" charset="-122"/>
              </a:rPr>
              <a:t>第一课时</a:t>
            </a:r>
            <a:endParaRPr lang="zh-CN" altLang="zh-CN" sz="2699" dirty="0">
              <a:solidFill>
                <a:schemeClr val="tx1"/>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EF2B520-5E66-4518-ABA1-40FA9037ECD5}"/>
              </a:ext>
            </a:extLst>
          </p:cNvPr>
          <p:cNvPicPr>
            <a:picLocks noChangeAspect="1"/>
          </p:cNvPicPr>
          <p:nvPr/>
        </p:nvPicPr>
        <p:blipFill>
          <a:blip r:embed="rId3"/>
          <a:stretch>
            <a:fillRect/>
          </a:stretch>
        </p:blipFill>
        <p:spPr>
          <a:xfrm>
            <a:off x="758983" y="446337"/>
            <a:ext cx="3494414" cy="4250826"/>
          </a:xfrm>
          <a:prstGeom prst="rect">
            <a:avLst/>
          </a:prstGeom>
          <a:ln>
            <a:noFill/>
          </a:ln>
          <a:effectLst>
            <a:outerShdw blurRad="190500" algn="tl" rotWithShape="0">
              <a:srgbClr val="000000">
                <a:alpha val="70000"/>
              </a:srgbClr>
            </a:outerShdw>
          </a:effectLst>
        </p:spPr>
      </p:pic>
      <p:sp>
        <p:nvSpPr>
          <p:cNvPr id="4" name="矩形: 圆角 3"/>
          <p:cNvSpPr/>
          <p:nvPr/>
        </p:nvSpPr>
        <p:spPr>
          <a:xfrm>
            <a:off x="763065" y="4300638"/>
            <a:ext cx="3490331" cy="3965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1" dirty="0">
              <a:ea typeface="楷体" panose="02010609060101010101" pitchFamily="49" charset="-122"/>
            </a:endParaRPr>
          </a:p>
        </p:txBody>
      </p:sp>
      <p:sp>
        <p:nvSpPr>
          <p:cNvPr id="5" name="对话气泡: 圆角矩形 4"/>
          <p:cNvSpPr/>
          <p:nvPr/>
        </p:nvSpPr>
        <p:spPr>
          <a:xfrm>
            <a:off x="4453576" y="1499045"/>
            <a:ext cx="4036809" cy="2272632"/>
          </a:xfrm>
          <a:prstGeom prst="wedgeRoundRectCallout">
            <a:avLst>
              <a:gd name="adj1" fmla="val -59192"/>
              <a:gd name="adj2" fmla="val 66229"/>
              <a:gd name="adj3" fmla="val 16667"/>
            </a:avLst>
          </a:prstGeom>
          <a:solidFill>
            <a:schemeClr val="accent2">
              <a:lumMod val="60000"/>
              <a:lumOff val="40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297101" indent="-297101" algn="just">
              <a:buFont typeface="+mj-lt"/>
              <a:buAutoNum type="arabicPeriod"/>
            </a:pPr>
            <a:r>
              <a:rPr lang="zh-CN" altLang="zh-CN" sz="2399" b="1" kern="1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选择一本读过的书，写作品梗概。</a:t>
            </a:r>
          </a:p>
          <a:p>
            <a:pPr marL="297101" indent="-297101" algn="just">
              <a:buFont typeface="+mj-lt"/>
              <a:buAutoNum type="arabicPeriod"/>
            </a:pPr>
            <a:r>
              <a:rPr lang="zh-CN" altLang="zh-CN" sz="2399" b="1" kern="1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与家人、同学分享梗概，并根据反馈进行修改。</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941" y="569695"/>
            <a:ext cx="5061088" cy="923701"/>
            <a:chOff x="-67475" y="759769"/>
            <a:chExt cx="6749679" cy="1231887"/>
          </a:xfrm>
        </p:grpSpPr>
        <p:sp>
          <p:nvSpPr>
            <p:cNvPr id="5" name="矩形 4"/>
            <p:cNvSpPr/>
            <p:nvPr/>
          </p:nvSpPr>
          <p:spPr>
            <a:xfrm>
              <a:off x="990200" y="1309788"/>
              <a:ext cx="5692004" cy="608838"/>
            </a:xfrm>
            <a:prstGeom prst="rect">
              <a:avLst/>
            </a:prstGeom>
            <a:solidFill>
              <a:srgbClr val="A3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23981"/>
            <a:stretch>
              <a:fillRect/>
            </a:stretch>
          </p:blipFill>
          <p:spPr>
            <a:xfrm>
              <a:off x="-67475" y="759769"/>
              <a:ext cx="1620506" cy="1231887"/>
            </a:xfrm>
            <a:prstGeom prst="rect">
              <a:avLst/>
            </a:prstGeom>
          </p:spPr>
        </p:pic>
      </p:grpSp>
      <p:sp>
        <p:nvSpPr>
          <p:cNvPr id="2" name="文本框 1"/>
          <p:cNvSpPr txBox="1"/>
          <p:nvPr/>
        </p:nvSpPr>
        <p:spPr>
          <a:xfrm>
            <a:off x="1166157" y="942332"/>
            <a:ext cx="3707158" cy="600036"/>
          </a:xfrm>
          <a:prstGeom prst="rect">
            <a:avLst/>
          </a:prstGeom>
          <a:noFill/>
        </p:spPr>
        <p:txBody>
          <a:bodyPr wrap="square" rtlCol="0">
            <a:spAutoFit/>
          </a:bodyPr>
          <a:lstStyle/>
          <a:p>
            <a:r>
              <a:rPr lang="zh-CN" altLang="zh-CN" sz="3299" b="1" kern="100" dirty="0">
                <a:solidFill>
                  <a:schemeClr val="bg1"/>
                </a:solidFill>
                <a:ea typeface="楷体" panose="02010609060101010101" pitchFamily="49" charset="-122"/>
                <a:cs typeface="Times New Roman" panose="02020603050405020304" pitchFamily="18" charset="0"/>
              </a:rPr>
              <a:t>什么是作品梗概呢？</a:t>
            </a:r>
            <a:endParaRPr lang="en-US" altLang="zh-CN" sz="3299" b="1" kern="100" dirty="0">
              <a:solidFill>
                <a:schemeClr val="bg1"/>
              </a:solidFill>
              <a:ea typeface="楷体" panose="02010609060101010101" pitchFamily="49" charset="-122"/>
              <a:cs typeface="Times New Roman" panose="02020603050405020304" pitchFamily="18" charset="0"/>
            </a:endParaRPr>
          </a:p>
        </p:txBody>
      </p:sp>
      <p:sp>
        <p:nvSpPr>
          <p:cNvPr id="3" name="文本框 2"/>
          <p:cNvSpPr txBox="1"/>
          <p:nvPr/>
        </p:nvSpPr>
        <p:spPr>
          <a:xfrm>
            <a:off x="362597" y="1891917"/>
            <a:ext cx="6884787" cy="1338443"/>
          </a:xfrm>
          <a:prstGeom prst="rect">
            <a:avLst/>
          </a:prstGeom>
          <a:noFill/>
        </p:spPr>
        <p:txBody>
          <a:bodyPr wrap="square" rtlCol="0">
            <a:spAutoFit/>
          </a:bodyPr>
          <a:lstStyle/>
          <a:p>
            <a:pPr>
              <a:lnSpc>
                <a:spcPct val="150000"/>
              </a:lnSpc>
            </a:pPr>
            <a:r>
              <a:rPr lang="en-US" altLang="zh-CN" sz="2699" b="1"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    </a:t>
            </a:r>
            <a:r>
              <a:rPr lang="zh-CN" altLang="zh-CN" sz="2699" b="1" kern="1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梗概</a:t>
            </a:r>
            <a:r>
              <a:rPr lang="zh-CN" altLang="zh-CN" sz="2699" b="1" kern="100" dirty="0">
                <a:latin typeface="楷体" panose="02010609060101010101" pitchFamily="49" charset="-122"/>
                <a:ea typeface="楷体" panose="02010609060101010101" pitchFamily="49" charset="-122"/>
                <a:cs typeface="Times New Roman" panose="02020603050405020304" pitchFamily="18" charset="0"/>
              </a:rPr>
              <a:t>是对作品内容的浓缩和概括，了解作品梗概是把握名著主要内容的方法之一。</a:t>
            </a:r>
            <a:endParaRPr lang="zh-CN" altLang="en-US" sz="2699"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b="19784"/>
          <a:stretch>
            <a:fillRect/>
          </a:stretch>
        </p:blipFill>
        <p:spPr>
          <a:xfrm>
            <a:off x="4572596" y="-1"/>
            <a:ext cx="4570941" cy="5143501"/>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731" t="24971" r="1898" b="7838"/>
          <a:stretch>
            <a:fillRect/>
          </a:stretch>
        </p:blipFill>
        <p:spPr>
          <a:xfrm>
            <a:off x="1653" y="0"/>
            <a:ext cx="4570942" cy="5143500"/>
          </a:xfrm>
          <a:prstGeom prst="rect">
            <a:avLst/>
          </a:prstGeom>
        </p:spPr>
      </p:pic>
      <p:grpSp>
        <p:nvGrpSpPr>
          <p:cNvPr id="13" name="组合 12"/>
          <p:cNvGrpSpPr/>
          <p:nvPr/>
        </p:nvGrpSpPr>
        <p:grpSpPr>
          <a:xfrm>
            <a:off x="186440" y="134801"/>
            <a:ext cx="8771119" cy="4873897"/>
            <a:chOff x="315710" y="137112"/>
            <a:chExt cx="11697533" cy="6500034"/>
          </a:xfrm>
        </p:grpSpPr>
        <p:sp>
          <p:nvSpPr>
            <p:cNvPr id="14" name="矩形 13"/>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5" name="图片 14"/>
            <p:cNvPicPr>
              <a:picLocks noChangeAspect="1"/>
            </p:cNvPicPr>
            <p:nvPr userDrawn="1"/>
          </p:nvPicPr>
          <p:blipFill rotWithShape="1">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0" y="-2461638"/>
              <a:ext cx="6500034" cy="11697533"/>
            </a:xfrm>
            <a:prstGeom prst="rect">
              <a:avLst/>
            </a:prstGeom>
          </p:spPr>
        </p:pic>
      </p:grpSp>
      <p:grpSp>
        <p:nvGrpSpPr>
          <p:cNvPr id="10" name="组合 9"/>
          <p:cNvGrpSpPr/>
          <p:nvPr/>
        </p:nvGrpSpPr>
        <p:grpSpPr>
          <a:xfrm>
            <a:off x="608183" y="1264860"/>
            <a:ext cx="4328275" cy="2977262"/>
            <a:chOff x="164493" y="1206433"/>
            <a:chExt cx="6475915" cy="4454544"/>
          </a:xfrm>
        </p:grpSpPr>
        <p:pic>
          <p:nvPicPr>
            <p:cNvPr id="2" name="图片 1"/>
            <p:cNvPicPr>
              <a:picLocks noChangeAspect="1"/>
            </p:cNvPicPr>
            <p:nvPr/>
          </p:nvPicPr>
          <p:blipFill rotWithShape="1">
            <a:blip r:embed="rId7"/>
            <a:srcRect l="9226" t="6647" r="10583" b="11529"/>
            <a:stretch>
              <a:fillRect/>
            </a:stretch>
          </p:blipFill>
          <p:spPr>
            <a:xfrm>
              <a:off x="164493" y="1620644"/>
              <a:ext cx="3132470" cy="4040333"/>
            </a:xfrm>
            <a:prstGeom prst="rect">
              <a:avLst/>
            </a:prstGeom>
          </p:spPr>
        </p:pic>
        <p:pic>
          <p:nvPicPr>
            <p:cNvPr id="3" name="图片 2"/>
            <p:cNvPicPr>
              <a:picLocks noChangeAspect="1"/>
            </p:cNvPicPr>
            <p:nvPr/>
          </p:nvPicPr>
          <p:blipFill rotWithShape="1">
            <a:blip r:embed="rId8"/>
            <a:srcRect l="9448" t="-514" r="8473" b="57938"/>
            <a:stretch>
              <a:fillRect/>
            </a:stretch>
          </p:blipFill>
          <p:spPr>
            <a:xfrm>
              <a:off x="3296963" y="1206433"/>
              <a:ext cx="3343445" cy="2225865"/>
            </a:xfrm>
            <a:prstGeom prst="rect">
              <a:avLst/>
            </a:prstGeom>
          </p:spPr>
        </p:pic>
        <p:pic>
          <p:nvPicPr>
            <p:cNvPr id="4" name="图片 3" descr="图片包含 文字&#10;&#10;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l="8017" t="55828" r="9969"/>
            <a:stretch>
              <a:fillRect/>
            </a:stretch>
          </p:blipFill>
          <p:spPr>
            <a:xfrm>
              <a:off x="3296963" y="3429794"/>
              <a:ext cx="3343445" cy="2225865"/>
            </a:xfrm>
            <a:prstGeom prst="rect">
              <a:avLst/>
            </a:prstGeom>
          </p:spPr>
        </p:pic>
      </p:grpSp>
      <p:grpSp>
        <p:nvGrpSpPr>
          <p:cNvPr id="9" name="组合 8"/>
          <p:cNvGrpSpPr/>
          <p:nvPr/>
        </p:nvGrpSpPr>
        <p:grpSpPr>
          <a:xfrm>
            <a:off x="4936458" y="1312334"/>
            <a:ext cx="3460200" cy="2882314"/>
            <a:chOff x="6600498" y="1004796"/>
            <a:chExt cx="5360363" cy="4465132"/>
          </a:xfrm>
        </p:grpSpPr>
        <p:pic>
          <p:nvPicPr>
            <p:cNvPr id="6" name="图片 5"/>
            <p:cNvPicPr>
              <a:picLocks noChangeAspect="1"/>
            </p:cNvPicPr>
            <p:nvPr/>
          </p:nvPicPr>
          <p:blipFill>
            <a:blip r:embed="rId10"/>
            <a:stretch>
              <a:fillRect/>
            </a:stretch>
          </p:blipFill>
          <p:spPr>
            <a:xfrm>
              <a:off x="6600498" y="1004796"/>
              <a:ext cx="5343335" cy="2655982"/>
            </a:xfrm>
            <a:prstGeom prst="rect">
              <a:avLst/>
            </a:prstGeom>
          </p:spPr>
        </p:pic>
        <p:pic>
          <p:nvPicPr>
            <p:cNvPr id="8" name="图片 7" descr="文本&#10;&#10;描述已自动生成"/>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0408" y="3573628"/>
              <a:ext cx="5320453" cy="1896300"/>
            </a:xfrm>
            <a:prstGeom prst="rect">
              <a:avLst/>
            </a:prstGeom>
          </p:spPr>
        </p:pic>
      </p:grpSp>
      <p:pic>
        <p:nvPicPr>
          <p:cNvPr id="16" name="图片 15">
            <a:extLst>
              <a:ext uri="{FF2B5EF4-FFF2-40B4-BE49-F238E27FC236}">
                <a16:creationId xmlns:a16="http://schemas.microsoft.com/office/drawing/2014/main" id="{E5B76734-61D9-4ACF-BC40-5280F5DFAF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16" name="组合 15"/>
          <p:cNvGrpSpPr/>
          <p:nvPr/>
        </p:nvGrpSpPr>
        <p:grpSpPr>
          <a:xfrm>
            <a:off x="186440" y="134801"/>
            <a:ext cx="8771119" cy="4873897"/>
            <a:chOff x="315710" y="137113"/>
            <a:chExt cx="11697533" cy="6500034"/>
          </a:xfrm>
        </p:grpSpPr>
        <p:sp>
          <p:nvSpPr>
            <p:cNvPr id="17" name="矩形 16"/>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8" name="图片 17"/>
            <p:cNvPicPr>
              <a:picLocks noChangeAspect="1"/>
            </p:cNvPicPr>
            <p:nvPr userDrawn="1"/>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0" y="-2461637"/>
              <a:ext cx="6500034" cy="11697533"/>
            </a:xfrm>
            <a:prstGeom prst="rect">
              <a:avLst/>
            </a:prstGeom>
          </p:spPr>
        </p:pic>
      </p:grpSp>
      <p:sp>
        <p:nvSpPr>
          <p:cNvPr id="13" name="文本框 12"/>
          <p:cNvSpPr txBox="1"/>
          <p:nvPr/>
        </p:nvSpPr>
        <p:spPr>
          <a:xfrm rot="19524300">
            <a:off x="3492827" y="2295064"/>
            <a:ext cx="2262156" cy="369332"/>
          </a:xfrm>
          <a:prstGeom prst="rect">
            <a:avLst/>
          </a:prstGeom>
          <a:noFill/>
        </p:spPr>
        <p:txBody>
          <a:bodyPr wrap="square">
            <a:spAutoFit/>
          </a:bodyPr>
          <a:lstStyle/>
          <a:p>
            <a:pPr eaLnBrk="1" hangingPunct="1">
              <a:defRPr/>
            </a:pPr>
            <a:r>
              <a:rPr lang="zh-CN" altLang="en-US" sz="1800" dirty="0">
                <a:solidFill>
                  <a:schemeClr val="bg1">
                    <a:lumMod val="65000"/>
                    <a:alpha val="40000"/>
                  </a:schemeClr>
                </a:solidFill>
                <a:latin typeface="楷体" panose="02010609060101010101" pitchFamily="49" charset="-122"/>
                <a:ea typeface="楷体" panose="02010609060101010101" pitchFamily="49" charset="-122"/>
              </a:rPr>
              <a:t>状元成才路</a:t>
            </a:r>
          </a:p>
        </p:txBody>
      </p:sp>
      <p:grpSp>
        <p:nvGrpSpPr>
          <p:cNvPr id="10" name="组合 9"/>
          <p:cNvGrpSpPr/>
          <p:nvPr/>
        </p:nvGrpSpPr>
        <p:grpSpPr>
          <a:xfrm>
            <a:off x="1645339" y="799021"/>
            <a:ext cx="5834396" cy="3835995"/>
            <a:chOff x="164493" y="1206433"/>
            <a:chExt cx="6475915" cy="4454544"/>
          </a:xfrm>
        </p:grpSpPr>
        <p:pic>
          <p:nvPicPr>
            <p:cNvPr id="2" name="图片 1"/>
            <p:cNvPicPr>
              <a:picLocks noChangeAspect="1"/>
            </p:cNvPicPr>
            <p:nvPr/>
          </p:nvPicPr>
          <p:blipFill rotWithShape="1">
            <a:blip r:embed="rId6"/>
            <a:srcRect l="9226" t="6647" r="10583" b="11529"/>
            <a:stretch>
              <a:fillRect/>
            </a:stretch>
          </p:blipFill>
          <p:spPr>
            <a:xfrm>
              <a:off x="164493" y="1620644"/>
              <a:ext cx="3132470" cy="4040333"/>
            </a:xfrm>
            <a:prstGeom prst="rect">
              <a:avLst/>
            </a:prstGeom>
          </p:spPr>
        </p:pic>
        <p:pic>
          <p:nvPicPr>
            <p:cNvPr id="3" name="图片 2"/>
            <p:cNvPicPr>
              <a:picLocks noChangeAspect="1"/>
            </p:cNvPicPr>
            <p:nvPr/>
          </p:nvPicPr>
          <p:blipFill rotWithShape="1">
            <a:blip r:embed="rId7"/>
            <a:srcRect l="9448" t="-514" r="8473" b="57938"/>
            <a:stretch>
              <a:fillRect/>
            </a:stretch>
          </p:blipFill>
          <p:spPr>
            <a:xfrm>
              <a:off x="3296963" y="1206433"/>
              <a:ext cx="3343445" cy="2225865"/>
            </a:xfrm>
            <a:prstGeom prst="rect">
              <a:avLst/>
            </a:prstGeom>
          </p:spPr>
        </p:pic>
        <p:pic>
          <p:nvPicPr>
            <p:cNvPr id="4" name="图片 3" descr="图片包含 文字&#10;&#10;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8017" t="55828" r="9969"/>
            <a:stretch>
              <a:fillRect/>
            </a:stretch>
          </p:blipFill>
          <p:spPr>
            <a:xfrm>
              <a:off x="3296963" y="3429794"/>
              <a:ext cx="3343445" cy="2225865"/>
            </a:xfrm>
            <a:prstGeom prst="rect">
              <a:avLst/>
            </a:prstGeom>
          </p:spPr>
        </p:pic>
      </p:grpSp>
      <p:sp>
        <p:nvSpPr>
          <p:cNvPr id="6" name="矩形 5"/>
          <p:cNvSpPr/>
          <p:nvPr/>
        </p:nvSpPr>
        <p:spPr>
          <a:xfrm>
            <a:off x="374340" y="459994"/>
            <a:ext cx="3816106" cy="369332"/>
          </a:xfrm>
          <a:prstGeom prst="rect">
            <a:avLst/>
          </a:prstGeom>
          <a:noFill/>
        </p:spPr>
        <p:txBody>
          <a:bodyPr wrap="square" rtlCol="0">
            <a:spAutoFit/>
          </a:bodyPr>
          <a:lstStyle/>
          <a:p>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鲁滨逊漂流记</a:t>
            </a:r>
            <a:r>
              <a:rPr lang="en-US" altLang="zh-CN" sz="1800" b="1" dirty="0">
                <a:solidFill>
                  <a:schemeClr val="accent2">
                    <a:lumMod val="75000"/>
                  </a:schemeClr>
                </a:solidFill>
                <a:latin typeface="楷体" panose="02010609060101010101" pitchFamily="49" charset="-122"/>
                <a:ea typeface="楷体" panose="02010609060101010101" pitchFamily="49" charset="-122"/>
              </a:rPr>
              <a:t>》</a:t>
            </a:r>
            <a:r>
              <a:rPr lang="zh-CN" altLang="en-US" sz="1800" b="1" dirty="0">
                <a:solidFill>
                  <a:schemeClr val="accent2">
                    <a:lumMod val="75000"/>
                  </a:schemeClr>
                </a:solidFill>
                <a:latin typeface="楷体" panose="02010609060101010101" pitchFamily="49" charset="-122"/>
                <a:ea typeface="楷体" panose="02010609060101010101" pitchFamily="49" charset="-122"/>
              </a:rPr>
              <a:t>作品梗概</a:t>
            </a:r>
          </a:p>
        </p:txBody>
      </p:sp>
      <p:pic>
        <p:nvPicPr>
          <p:cNvPr id="14" name="图片 13">
            <a:extLst>
              <a:ext uri="{FF2B5EF4-FFF2-40B4-BE49-F238E27FC236}">
                <a16:creationId xmlns:a16="http://schemas.microsoft.com/office/drawing/2014/main" id="{929C0946-FCA9-49D2-A90A-0298E1F481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8941" y="569695"/>
            <a:ext cx="3576119" cy="923701"/>
            <a:chOff x="-67475" y="759769"/>
            <a:chExt cx="4769262" cy="1231887"/>
          </a:xfrm>
        </p:grpSpPr>
        <p:sp>
          <p:nvSpPr>
            <p:cNvPr id="7" name="矩形 6"/>
            <p:cNvSpPr/>
            <p:nvPr/>
          </p:nvSpPr>
          <p:spPr>
            <a:xfrm>
              <a:off x="990200" y="1309788"/>
              <a:ext cx="3711587" cy="608838"/>
            </a:xfrm>
            <a:prstGeom prst="rect">
              <a:avLst/>
            </a:prstGeom>
            <a:solidFill>
              <a:srgbClr val="A34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23981"/>
            <a:stretch>
              <a:fillRect/>
            </a:stretch>
          </p:blipFill>
          <p:spPr>
            <a:xfrm>
              <a:off x="-67475" y="759769"/>
              <a:ext cx="1620506" cy="1231887"/>
            </a:xfrm>
            <a:prstGeom prst="rect">
              <a:avLst/>
            </a:prstGeom>
          </p:spPr>
        </p:pic>
      </p:grpSp>
      <p:sp>
        <p:nvSpPr>
          <p:cNvPr id="2" name="文本框 1"/>
          <p:cNvSpPr txBox="1"/>
          <p:nvPr/>
        </p:nvSpPr>
        <p:spPr>
          <a:xfrm flipH="1">
            <a:off x="1645711" y="1743313"/>
            <a:ext cx="3883296" cy="461537"/>
          </a:xfrm>
          <a:prstGeom prst="rect">
            <a:avLst/>
          </a:prstGeom>
          <a:noFill/>
        </p:spPr>
        <p:txBody>
          <a:bodyPr wrap="square" rtlCol="0">
            <a:spAutoFit/>
          </a:bodyPr>
          <a:lstStyle/>
          <a:p>
            <a:r>
              <a:rPr lang="zh-CN" altLang="zh-CN" sz="2399" b="1" kern="100" dirty="0">
                <a:ea typeface="楷体" panose="02010609060101010101" pitchFamily="49" charset="-122"/>
                <a:cs typeface="Times New Roman" panose="02020603050405020304" pitchFamily="18" charset="0"/>
              </a:rPr>
              <a:t>语言简练，篇幅短小</a:t>
            </a:r>
            <a:r>
              <a:rPr lang="zh-CN" altLang="en-US" sz="2399" b="1" kern="100" dirty="0">
                <a:ea typeface="楷体" panose="02010609060101010101" pitchFamily="49" charset="-122"/>
                <a:cs typeface="Times New Roman" panose="02020603050405020304" pitchFamily="18" charset="0"/>
              </a:rPr>
              <a:t>。</a:t>
            </a:r>
            <a:endParaRPr lang="zh-CN" altLang="en-US" sz="2399" b="1" dirty="0"/>
          </a:p>
        </p:txBody>
      </p:sp>
      <p:sp>
        <p:nvSpPr>
          <p:cNvPr id="3" name="文本框 2"/>
          <p:cNvSpPr txBox="1"/>
          <p:nvPr/>
        </p:nvSpPr>
        <p:spPr>
          <a:xfrm>
            <a:off x="1645711" y="2344295"/>
            <a:ext cx="5453473" cy="830740"/>
          </a:xfrm>
          <a:prstGeom prst="rect">
            <a:avLst/>
          </a:prstGeom>
          <a:noFill/>
        </p:spPr>
        <p:txBody>
          <a:bodyPr wrap="square" rtlCol="0">
            <a:spAutoFit/>
          </a:bodyPr>
          <a:lstStyle/>
          <a:p>
            <a:r>
              <a:rPr lang="zh-CN" altLang="zh-CN" sz="2399" b="1" kern="100" dirty="0">
                <a:ea typeface="楷体" panose="02010609060101010101" pitchFamily="49" charset="-122"/>
                <a:cs typeface="Times New Roman" panose="02020603050405020304" pitchFamily="18" charset="0"/>
              </a:rPr>
              <a:t>包含时间、地点、人物、起因、经过、结果等关键内容。</a:t>
            </a:r>
            <a:endParaRPr lang="zh-CN" altLang="en-US" sz="2399" b="1" kern="100" dirty="0">
              <a:ea typeface="楷体" panose="02010609060101010101" pitchFamily="49" charset="-122"/>
              <a:cs typeface="Times New Roman" panose="02020603050405020304" pitchFamily="18" charset="0"/>
            </a:endParaRPr>
          </a:p>
        </p:txBody>
      </p:sp>
      <p:sp>
        <p:nvSpPr>
          <p:cNvPr id="4" name="文本框 3"/>
          <p:cNvSpPr txBox="1"/>
          <p:nvPr/>
        </p:nvSpPr>
        <p:spPr>
          <a:xfrm>
            <a:off x="1645711" y="3427739"/>
            <a:ext cx="5081728" cy="461537"/>
          </a:xfrm>
          <a:prstGeom prst="rect">
            <a:avLst/>
          </a:prstGeom>
          <a:noFill/>
        </p:spPr>
        <p:txBody>
          <a:bodyPr wrap="square" rtlCol="0">
            <a:spAutoFit/>
          </a:bodyPr>
          <a:lstStyle/>
          <a:p>
            <a:r>
              <a:rPr lang="zh-CN" altLang="zh-CN" sz="2399" b="1" kern="100" dirty="0">
                <a:ea typeface="楷体" panose="02010609060101010101" pitchFamily="49" charset="-122"/>
                <a:cs typeface="Times New Roman" panose="02020603050405020304" pitchFamily="18" charset="0"/>
              </a:rPr>
              <a:t>写作顺序和原著大体一致</a:t>
            </a:r>
            <a:r>
              <a:rPr lang="zh-CN" altLang="en-US" sz="2399" b="1" kern="100" dirty="0">
                <a:ea typeface="楷体" panose="02010609060101010101" pitchFamily="49" charset="-122"/>
                <a:cs typeface="Times New Roman" panose="02020603050405020304" pitchFamily="18" charset="0"/>
              </a:rPr>
              <a:t>。</a:t>
            </a:r>
          </a:p>
        </p:txBody>
      </p:sp>
      <p:sp>
        <p:nvSpPr>
          <p:cNvPr id="5" name="文本框 4"/>
          <p:cNvSpPr txBox="1"/>
          <p:nvPr/>
        </p:nvSpPr>
        <p:spPr>
          <a:xfrm>
            <a:off x="1166157" y="907845"/>
            <a:ext cx="2361020" cy="553870"/>
          </a:xfrm>
          <a:prstGeom prst="rect">
            <a:avLst/>
          </a:prstGeom>
          <a:noFill/>
        </p:spPr>
        <p:txBody>
          <a:bodyPr wrap="square" rtlCol="0">
            <a:spAutoFit/>
          </a:bodyPr>
          <a:lstStyle/>
          <a:p>
            <a:r>
              <a:rPr lang="zh-CN" altLang="en-US" sz="2999" b="1" dirty="0">
                <a:solidFill>
                  <a:schemeClr val="bg1"/>
                </a:solidFill>
                <a:latin typeface="楷体" panose="02010609060101010101" pitchFamily="49" charset="-122"/>
                <a:ea typeface="楷体" panose="02010609060101010101" pitchFamily="49" charset="-122"/>
              </a:rPr>
              <a:t>梗概的特点：</a:t>
            </a: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44131" y="1567665"/>
            <a:ext cx="1072123" cy="763266"/>
          </a:xfrm>
          <a:custGeom>
            <a:avLst/>
            <a:gdLst>
              <a:gd name="connsiteX0" fmla="*/ 0 w 2770872"/>
              <a:gd name="connsiteY0" fmla="*/ 0 h 1972641"/>
              <a:gd name="connsiteX1" fmla="*/ 2770872 w 2770872"/>
              <a:gd name="connsiteY1" fmla="*/ 0 h 1972641"/>
              <a:gd name="connsiteX2" fmla="*/ 2770872 w 2770872"/>
              <a:gd name="connsiteY2" fmla="*/ 1972641 h 1972641"/>
              <a:gd name="connsiteX3" fmla="*/ 2428403 w 2770872"/>
              <a:gd name="connsiteY3" fmla="*/ 1972641 h 1972641"/>
              <a:gd name="connsiteX4" fmla="*/ 2428403 w 2770872"/>
              <a:gd name="connsiteY4" fmla="*/ 1368392 h 1972641"/>
              <a:gd name="connsiteX5" fmla="*/ 1807514 w 2770872"/>
              <a:gd name="connsiteY5" fmla="*/ 1368392 h 1972641"/>
              <a:gd name="connsiteX6" fmla="*/ 1807514 w 2770872"/>
              <a:gd name="connsiteY6" fmla="*/ 1972641 h 1972641"/>
              <a:gd name="connsiteX7" fmla="*/ 0 w 2770872"/>
              <a:gd name="connsiteY7" fmla="*/ 1972641 h 19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872" h="1972641">
                <a:moveTo>
                  <a:pt x="0" y="0"/>
                </a:moveTo>
                <a:lnTo>
                  <a:pt x="2770872" y="0"/>
                </a:lnTo>
                <a:lnTo>
                  <a:pt x="2770872" y="1972641"/>
                </a:lnTo>
                <a:lnTo>
                  <a:pt x="2428403" y="1972641"/>
                </a:lnTo>
                <a:lnTo>
                  <a:pt x="2428403" y="1368392"/>
                </a:lnTo>
                <a:lnTo>
                  <a:pt x="1807514" y="1368392"/>
                </a:lnTo>
                <a:lnTo>
                  <a:pt x="1807514" y="1972641"/>
                </a:lnTo>
                <a:lnTo>
                  <a:pt x="0" y="1972641"/>
                </a:lnTo>
                <a:close/>
              </a:path>
            </a:pathLst>
          </a:cu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44131" y="2225016"/>
            <a:ext cx="1072123" cy="763266"/>
          </a:xfrm>
          <a:custGeom>
            <a:avLst/>
            <a:gdLst>
              <a:gd name="connsiteX0" fmla="*/ 0 w 2770872"/>
              <a:gd name="connsiteY0" fmla="*/ 0 h 1972641"/>
              <a:gd name="connsiteX1" fmla="*/ 2770872 w 2770872"/>
              <a:gd name="connsiteY1" fmla="*/ 0 h 1972641"/>
              <a:gd name="connsiteX2" fmla="*/ 2770872 w 2770872"/>
              <a:gd name="connsiteY2" fmla="*/ 1972641 h 1972641"/>
              <a:gd name="connsiteX3" fmla="*/ 2428403 w 2770872"/>
              <a:gd name="connsiteY3" fmla="*/ 1972641 h 1972641"/>
              <a:gd name="connsiteX4" fmla="*/ 2428403 w 2770872"/>
              <a:gd name="connsiteY4" fmla="*/ 1368392 h 1972641"/>
              <a:gd name="connsiteX5" fmla="*/ 1807514 w 2770872"/>
              <a:gd name="connsiteY5" fmla="*/ 1368392 h 1972641"/>
              <a:gd name="connsiteX6" fmla="*/ 1807514 w 2770872"/>
              <a:gd name="connsiteY6" fmla="*/ 1972641 h 1972641"/>
              <a:gd name="connsiteX7" fmla="*/ 0 w 2770872"/>
              <a:gd name="connsiteY7" fmla="*/ 1972641 h 19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872" h="1972641">
                <a:moveTo>
                  <a:pt x="0" y="0"/>
                </a:moveTo>
                <a:lnTo>
                  <a:pt x="2770872" y="0"/>
                </a:lnTo>
                <a:lnTo>
                  <a:pt x="2770872" y="1972641"/>
                </a:lnTo>
                <a:lnTo>
                  <a:pt x="2428403" y="1972641"/>
                </a:lnTo>
                <a:lnTo>
                  <a:pt x="2428403" y="1368392"/>
                </a:lnTo>
                <a:lnTo>
                  <a:pt x="1807514" y="1368392"/>
                </a:lnTo>
                <a:lnTo>
                  <a:pt x="1807514" y="1972641"/>
                </a:lnTo>
                <a:lnTo>
                  <a:pt x="0" y="1972641"/>
                </a:lnTo>
                <a:close/>
              </a:path>
            </a:pathLst>
          </a:cu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44131" y="3264000"/>
            <a:ext cx="1072123" cy="763266"/>
          </a:xfrm>
          <a:custGeom>
            <a:avLst/>
            <a:gdLst>
              <a:gd name="connsiteX0" fmla="*/ 0 w 2770872"/>
              <a:gd name="connsiteY0" fmla="*/ 0 h 1972641"/>
              <a:gd name="connsiteX1" fmla="*/ 2770872 w 2770872"/>
              <a:gd name="connsiteY1" fmla="*/ 0 h 1972641"/>
              <a:gd name="connsiteX2" fmla="*/ 2770872 w 2770872"/>
              <a:gd name="connsiteY2" fmla="*/ 1972641 h 1972641"/>
              <a:gd name="connsiteX3" fmla="*/ 2428403 w 2770872"/>
              <a:gd name="connsiteY3" fmla="*/ 1972641 h 1972641"/>
              <a:gd name="connsiteX4" fmla="*/ 2428403 w 2770872"/>
              <a:gd name="connsiteY4" fmla="*/ 1368392 h 1972641"/>
              <a:gd name="connsiteX5" fmla="*/ 1807514 w 2770872"/>
              <a:gd name="connsiteY5" fmla="*/ 1368392 h 1972641"/>
              <a:gd name="connsiteX6" fmla="*/ 1807514 w 2770872"/>
              <a:gd name="connsiteY6" fmla="*/ 1972641 h 1972641"/>
              <a:gd name="connsiteX7" fmla="*/ 0 w 2770872"/>
              <a:gd name="connsiteY7" fmla="*/ 1972641 h 19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872" h="1972641">
                <a:moveTo>
                  <a:pt x="0" y="0"/>
                </a:moveTo>
                <a:lnTo>
                  <a:pt x="2770872" y="0"/>
                </a:lnTo>
                <a:lnTo>
                  <a:pt x="2770872" y="1972641"/>
                </a:lnTo>
                <a:lnTo>
                  <a:pt x="2428403" y="1972641"/>
                </a:lnTo>
                <a:lnTo>
                  <a:pt x="2428403" y="1368392"/>
                </a:lnTo>
                <a:lnTo>
                  <a:pt x="1807514" y="1368392"/>
                </a:lnTo>
                <a:lnTo>
                  <a:pt x="1807514" y="1972641"/>
                </a:lnTo>
                <a:lnTo>
                  <a:pt x="0" y="1972641"/>
                </a:lnTo>
                <a:close/>
              </a:path>
            </a:pathLst>
          </a:cu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2905" t="16765" r="2273" b="8216"/>
          <a:stretch>
            <a:fillRect/>
          </a:stretch>
        </p:blipFill>
        <p:spPr>
          <a:xfrm>
            <a:off x="2248" y="0"/>
            <a:ext cx="9140694" cy="5143500"/>
          </a:xfrm>
          <a:prstGeom prst="rect">
            <a:avLst/>
          </a:prstGeom>
        </p:spPr>
      </p:pic>
      <p:grpSp>
        <p:nvGrpSpPr>
          <p:cNvPr id="17" name="组合 16"/>
          <p:cNvGrpSpPr/>
          <p:nvPr/>
        </p:nvGrpSpPr>
        <p:grpSpPr>
          <a:xfrm>
            <a:off x="186440" y="134801"/>
            <a:ext cx="8771119" cy="4873897"/>
            <a:chOff x="315710" y="137113"/>
            <a:chExt cx="11697533" cy="6500033"/>
          </a:xfrm>
        </p:grpSpPr>
        <p:sp>
          <p:nvSpPr>
            <p:cNvPr id="18" name="矩形 17"/>
            <p:cNvSpPr/>
            <p:nvPr userDrawn="1"/>
          </p:nvSpPr>
          <p:spPr>
            <a:xfrm>
              <a:off x="540142" y="300833"/>
              <a:ext cx="11248673" cy="6174032"/>
            </a:xfrm>
            <a:prstGeom prst="rect">
              <a:avLst/>
            </a:prstGeom>
            <a:solidFill>
              <a:srgbClr val="FFFFFF">
                <a:alpha val="93725"/>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dirty="0">
                <a:latin typeface="仓耳玄三M W05" panose="02020400000000000000" pitchFamily="18" charset="-122"/>
                <a:ea typeface="仓耳玄三M W05" panose="02020400000000000000" pitchFamily="18" charset="-122"/>
              </a:endParaRPr>
            </a:p>
          </p:txBody>
        </p:sp>
        <p:pic>
          <p:nvPicPr>
            <p:cNvPr id="19" name="图片 18"/>
            <p:cNvPicPr>
              <a:picLocks noChangeAspect="1"/>
            </p:cNvPicPr>
            <p:nvPr userDrawn="1"/>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4421" t="3065" r="4066" b="2877"/>
            <a:stretch>
              <a:fillRect/>
            </a:stretch>
          </p:blipFill>
          <p:spPr>
            <a:xfrm rot="16200000">
              <a:off x="2914460" y="-2461637"/>
              <a:ext cx="6500033" cy="11697533"/>
            </a:xfrm>
            <a:prstGeom prst="rect">
              <a:avLst/>
            </a:prstGeom>
          </p:spPr>
        </p:pic>
      </p:grpSp>
      <p:sp>
        <p:nvSpPr>
          <p:cNvPr id="2" name="Rectangle 142"/>
          <p:cNvSpPr>
            <a:spLocks noChangeArrowheads="1"/>
          </p:cNvSpPr>
          <p:nvPr/>
        </p:nvSpPr>
        <p:spPr bwMode="auto">
          <a:xfrm>
            <a:off x="2987434" y="3149832"/>
            <a:ext cx="434694" cy="52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3" name="Rectangle 144"/>
          <p:cNvSpPr>
            <a:spLocks noChangeArrowheads="1"/>
          </p:cNvSpPr>
          <p:nvPr/>
        </p:nvSpPr>
        <p:spPr bwMode="auto">
          <a:xfrm>
            <a:off x="3607903" y="2812368"/>
            <a:ext cx="434695" cy="87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4" name="Rectangle 148"/>
          <p:cNvSpPr>
            <a:spLocks noChangeArrowheads="1"/>
          </p:cNvSpPr>
          <p:nvPr/>
        </p:nvSpPr>
        <p:spPr bwMode="auto">
          <a:xfrm>
            <a:off x="4879196" y="2136548"/>
            <a:ext cx="434695" cy="15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sp>
        <p:nvSpPr>
          <p:cNvPr id="5" name="Rectangle 150"/>
          <p:cNvSpPr>
            <a:spLocks noChangeArrowheads="1"/>
          </p:cNvSpPr>
          <p:nvPr/>
        </p:nvSpPr>
        <p:spPr bwMode="auto">
          <a:xfrm>
            <a:off x="5530020" y="1798191"/>
            <a:ext cx="434694" cy="193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012" dirty="0">
              <a:ea typeface="楷体" panose="02010609060101010101" pitchFamily="49" charset="-122"/>
            </a:endParaRPr>
          </a:p>
        </p:txBody>
      </p:sp>
      <p:pic>
        <p:nvPicPr>
          <p:cNvPr id="6" name="图片 5"/>
          <p:cNvPicPr>
            <a:picLocks noChangeAspect="1"/>
          </p:cNvPicPr>
          <p:nvPr/>
        </p:nvPicPr>
        <p:blipFill>
          <a:blip r:embed="rId6"/>
          <a:stretch>
            <a:fillRect/>
          </a:stretch>
        </p:blipFill>
        <p:spPr>
          <a:xfrm>
            <a:off x="5455307" y="916139"/>
            <a:ext cx="2570497" cy="3488532"/>
          </a:xfrm>
          <a:prstGeom prst="rect">
            <a:avLst/>
          </a:prstGeom>
        </p:spPr>
      </p:pic>
      <p:grpSp>
        <p:nvGrpSpPr>
          <p:cNvPr id="7" name="组合 6"/>
          <p:cNvGrpSpPr/>
          <p:nvPr/>
        </p:nvGrpSpPr>
        <p:grpSpPr>
          <a:xfrm>
            <a:off x="748185" y="983344"/>
            <a:ext cx="4565706" cy="3354123"/>
            <a:chOff x="32072" y="655820"/>
            <a:chExt cx="8459373" cy="5678194"/>
          </a:xfrm>
        </p:grpSpPr>
        <p:pic>
          <p:nvPicPr>
            <p:cNvPr id="8" name="图片 7"/>
            <p:cNvPicPr>
              <a:picLocks noChangeAspect="1"/>
            </p:cNvPicPr>
            <p:nvPr/>
          </p:nvPicPr>
          <p:blipFill rotWithShape="1">
            <a:blip r:embed="rId7"/>
            <a:srcRect l="9226" t="6647" r="10583" b="11529"/>
            <a:stretch>
              <a:fillRect/>
            </a:stretch>
          </p:blipFill>
          <p:spPr>
            <a:xfrm>
              <a:off x="32072" y="655820"/>
              <a:ext cx="4109896" cy="5678194"/>
            </a:xfrm>
            <a:prstGeom prst="rect">
              <a:avLst/>
            </a:prstGeom>
          </p:spPr>
        </p:pic>
        <p:pic>
          <p:nvPicPr>
            <p:cNvPr id="9" name="图片 8"/>
            <p:cNvPicPr>
              <a:picLocks noChangeAspect="1"/>
            </p:cNvPicPr>
            <p:nvPr/>
          </p:nvPicPr>
          <p:blipFill rotWithShape="1">
            <a:blip r:embed="rId8"/>
            <a:srcRect l="9448" t="-514" r="8473" b="57938"/>
            <a:stretch>
              <a:fillRect/>
            </a:stretch>
          </p:blipFill>
          <p:spPr>
            <a:xfrm>
              <a:off x="4113490" y="655820"/>
              <a:ext cx="4363586" cy="2905014"/>
            </a:xfrm>
            <a:prstGeom prst="rect">
              <a:avLst/>
            </a:prstGeom>
          </p:spPr>
        </p:pic>
        <p:pic>
          <p:nvPicPr>
            <p:cNvPr id="10" name="图片 9" descr="图片包含 文字&#10;&#10;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l="8017" t="55828" r="9969"/>
            <a:stretch>
              <a:fillRect/>
            </a:stretch>
          </p:blipFill>
          <p:spPr>
            <a:xfrm>
              <a:off x="4127859" y="3429000"/>
              <a:ext cx="4363586" cy="2905014"/>
            </a:xfrm>
            <a:prstGeom prst="rect">
              <a:avLst/>
            </a:prstGeom>
          </p:spPr>
        </p:pic>
      </p:grpSp>
      <p:sp>
        <p:nvSpPr>
          <p:cNvPr id="11" name="矩形: 圆角 10"/>
          <p:cNvSpPr/>
          <p:nvPr/>
        </p:nvSpPr>
        <p:spPr>
          <a:xfrm>
            <a:off x="6740555" y="2847682"/>
            <a:ext cx="938087" cy="16105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1" dirty="0">
              <a:ea typeface="楷体" panose="02010609060101010101" pitchFamily="49" charset="-122"/>
            </a:endParaRPr>
          </a:p>
        </p:txBody>
      </p:sp>
      <p:pic>
        <p:nvPicPr>
          <p:cNvPr id="21" name="图片 20">
            <a:extLst>
              <a:ext uri="{FF2B5EF4-FFF2-40B4-BE49-F238E27FC236}">
                <a16:creationId xmlns:a16="http://schemas.microsoft.com/office/drawing/2014/main" id="{E0CC0CD9-632E-4B9B-841A-44EFB4F4C9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9637" y="347835"/>
            <a:ext cx="614041" cy="544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wwww.33ppt.com"/>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2fa44b1a-fbc4-4832-bf1a-0413f0c6f541}"/>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f1ba722d-feb8-4444-b8f2-2bc5200ac59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2">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1619</Words>
  <Application>Microsoft Office PowerPoint</Application>
  <PresentationFormat>全屏显示(16:9)</PresentationFormat>
  <Paragraphs>132</Paragraphs>
  <Slides>29</Slides>
  <Notes>14</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29</vt:i4>
      </vt:variant>
    </vt:vector>
  </HeadingPairs>
  <TitlesOfParts>
    <vt:vector size="39" baseType="lpstr">
      <vt:lpstr>仓耳玄三M W05</vt:lpstr>
      <vt:lpstr>等线</vt:lpstr>
      <vt:lpstr>华文楷体</vt:lpstr>
      <vt:lpstr>楷体</vt:lpstr>
      <vt:lpstr>宋体</vt:lpstr>
      <vt:lpstr>Arial</vt:lpstr>
      <vt:lpstr>Calibri</vt:lpstr>
      <vt:lpstr>自定义设计方案</vt:lpstr>
      <vt:lpstr>www.33ppt.com 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007</cp:lastModifiedBy>
  <cp:revision>124</cp:revision>
  <dcterms:created xsi:type="dcterms:W3CDTF">2015-12-01T09:06:00Z</dcterms:created>
  <dcterms:modified xsi:type="dcterms:W3CDTF">2024-09-14T07:35:57Z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