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5" r:id="rId2"/>
  </p:sldMasterIdLst>
  <p:notesMasterIdLst>
    <p:notesMasterId r:id="rId31"/>
  </p:notesMasterIdLst>
  <p:handoutMasterIdLst>
    <p:handoutMasterId r:id="rId32"/>
  </p:handoutMasterIdLst>
  <p:sldIdLst>
    <p:sldId id="727" r:id="rId3"/>
    <p:sldId id="728" r:id="rId4"/>
    <p:sldId id="307" r:id="rId5"/>
    <p:sldId id="615" r:id="rId6"/>
    <p:sldId id="669" r:id="rId7"/>
    <p:sldId id="788" r:id="rId8"/>
    <p:sldId id="789" r:id="rId9"/>
    <p:sldId id="670" r:id="rId10"/>
    <p:sldId id="671" r:id="rId11"/>
    <p:sldId id="672" r:id="rId12"/>
    <p:sldId id="790" r:id="rId13"/>
    <p:sldId id="791" r:id="rId14"/>
    <p:sldId id="792" r:id="rId15"/>
    <p:sldId id="794" r:id="rId16"/>
    <p:sldId id="793" r:id="rId17"/>
    <p:sldId id="795" r:id="rId18"/>
    <p:sldId id="797" r:id="rId19"/>
    <p:sldId id="796" r:id="rId20"/>
    <p:sldId id="798" r:id="rId21"/>
    <p:sldId id="799" r:id="rId22"/>
    <p:sldId id="800" r:id="rId23"/>
    <p:sldId id="803" r:id="rId24"/>
    <p:sldId id="804" r:id="rId25"/>
    <p:sldId id="805" r:id="rId26"/>
    <p:sldId id="801" r:id="rId27"/>
    <p:sldId id="812" r:id="rId28"/>
    <p:sldId id="815" r:id="rId29"/>
    <p:sldId id="814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黑体" panose="02010609060101010101" pitchFamily="49" charset="-122"/>
      <p:regular r:id="rId37"/>
    </p:embeddedFont>
    <p:embeddedFont>
      <p:font typeface="华文楷体" panose="02010600040101010101" pitchFamily="2" charset="-122"/>
      <p:regular r:id="rId38"/>
    </p:embeddedFont>
    <p:embeddedFont>
      <p:font typeface="楷体" panose="02010609060101010101" pitchFamily="49" charset="-122"/>
      <p:regular r:id="rId39"/>
    </p:embeddedFont>
  </p:embeddedFont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00FF"/>
    <a:srgbClr val="FF0066"/>
    <a:srgbClr val="FFFF99"/>
    <a:srgbClr val="FFFFFF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4"/>
    <p:restoredTop sz="96256"/>
  </p:normalViewPr>
  <p:slideViewPr>
    <p:cSldViewPr snapToGrid="0" showGuides="1">
      <p:cViewPr varScale="1">
        <p:scale>
          <a:sx n="144" d="100"/>
          <a:sy n="144" d="100"/>
        </p:scale>
        <p:origin x="624" y="126"/>
      </p:cViewPr>
      <p:guideLst>
        <p:guide orient="horz" pos="16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1B4B93-D4A4-4CD0-9CB5-80241A3D9CB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4F6D2E-4B3E-4306-A7F5-F55004F5485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79A3AC-31A3-4B7C-9AF8-10570482F77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8256C-0093-4E00-A0AD-4A10E5477AC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36525" y="130175"/>
            <a:ext cx="8885238" cy="4852988"/>
          </a:xfrm>
          <a:custGeom>
            <a:avLst/>
            <a:gdLst>
              <a:gd name="connsiteX0" fmla="*/ 0 w 8884800"/>
              <a:gd name="connsiteY0" fmla="*/ 0 h 4852800"/>
              <a:gd name="connsiteX1" fmla="*/ 7711200 w 8884800"/>
              <a:gd name="connsiteY1" fmla="*/ 0 h 4852800"/>
              <a:gd name="connsiteX2" fmla="*/ 7711200 w 8884800"/>
              <a:gd name="connsiteY2" fmla="*/ 525600 h 4852800"/>
              <a:gd name="connsiteX3" fmla="*/ 8884800 w 8884800"/>
              <a:gd name="connsiteY3" fmla="*/ 525600 h 4852800"/>
              <a:gd name="connsiteX4" fmla="*/ 8884800 w 8884800"/>
              <a:gd name="connsiteY4" fmla="*/ 4852800 h 4852800"/>
              <a:gd name="connsiteX5" fmla="*/ 0 w 8884800"/>
              <a:gd name="connsiteY5" fmla="*/ 4852800 h 48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4800" h="4852800">
                <a:moveTo>
                  <a:pt x="0" y="0"/>
                </a:moveTo>
                <a:lnTo>
                  <a:pt x="7711200" y="0"/>
                </a:lnTo>
                <a:lnTo>
                  <a:pt x="7711200" y="525600"/>
                </a:lnTo>
                <a:lnTo>
                  <a:pt x="8884800" y="525600"/>
                </a:lnTo>
                <a:lnTo>
                  <a:pt x="8884800" y="4852800"/>
                </a:lnTo>
                <a:lnTo>
                  <a:pt x="0" y="4852800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4" name="图片 5"/>
          <p:cNvPicPr>
            <a:picLocks noChangeAspect="1"/>
          </p:cNvPicPr>
          <p:nvPr userDrawn="1"/>
        </p:nvPicPr>
        <p:blipFill>
          <a:blip r:embed="rId3"/>
          <a:srcRect l="41602" t="17497" r="41881" b="37849"/>
          <a:stretch>
            <a:fillRect/>
          </a:stretch>
        </p:blipFill>
        <p:spPr>
          <a:xfrm>
            <a:off x="-93662" y="0"/>
            <a:ext cx="849312" cy="2297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4"/>
          <a:srcRect l="21725" t="67168" r="21861" b="6937"/>
          <a:stretch>
            <a:fillRect/>
          </a:stretch>
        </p:blipFill>
        <p:spPr>
          <a:xfrm>
            <a:off x="7145338" y="4260850"/>
            <a:ext cx="2041525" cy="938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75794D-0B1C-4F3B-AE0F-010B0F16BB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4170"/>
            <a:ext cx="614041" cy="544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"/>
          <p:cNvPicPr>
            <a:picLocks noChangeAspect="1"/>
          </p:cNvPicPr>
          <p:nvPr userDrawn="1"/>
        </p:nvPicPr>
        <p:blipFill>
          <a:blip r:embed="rId3">
            <a:lum bright="70001" contrast="-70000"/>
          </a:blip>
          <a:srcRect l="5740" r="629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25450" y="1835150"/>
            <a:ext cx="1189038" cy="353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-2646896">
            <a:off x="-490537" y="-325437"/>
            <a:ext cx="1965325" cy="145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01025" y="3643313"/>
            <a:ext cx="1160463" cy="161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10BFF5-E7F6-40F3-95A1-1CC4322853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4170"/>
            <a:ext cx="614041" cy="544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 userDrawn="1"/>
        </p:nvSpPr>
        <p:spPr>
          <a:xfrm>
            <a:off x="136525" y="130175"/>
            <a:ext cx="8885238" cy="4852988"/>
          </a:xfrm>
          <a:custGeom>
            <a:avLst/>
            <a:gdLst>
              <a:gd name="connsiteX0" fmla="*/ 0 w 8884800"/>
              <a:gd name="connsiteY0" fmla="*/ 0 h 4852800"/>
              <a:gd name="connsiteX1" fmla="*/ 7711200 w 8884800"/>
              <a:gd name="connsiteY1" fmla="*/ 0 h 4852800"/>
              <a:gd name="connsiteX2" fmla="*/ 7711200 w 8884800"/>
              <a:gd name="connsiteY2" fmla="*/ 525600 h 4852800"/>
              <a:gd name="connsiteX3" fmla="*/ 8884800 w 8884800"/>
              <a:gd name="connsiteY3" fmla="*/ 525600 h 4852800"/>
              <a:gd name="connsiteX4" fmla="*/ 8884800 w 8884800"/>
              <a:gd name="connsiteY4" fmla="*/ 4852800 h 4852800"/>
              <a:gd name="connsiteX5" fmla="*/ 0 w 8884800"/>
              <a:gd name="connsiteY5" fmla="*/ 4852800 h 48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4800" h="4852800">
                <a:moveTo>
                  <a:pt x="0" y="0"/>
                </a:moveTo>
                <a:lnTo>
                  <a:pt x="7711200" y="0"/>
                </a:lnTo>
                <a:lnTo>
                  <a:pt x="7711200" y="525600"/>
                </a:lnTo>
                <a:lnTo>
                  <a:pt x="8884800" y="525600"/>
                </a:lnTo>
                <a:lnTo>
                  <a:pt x="8884800" y="4852800"/>
                </a:lnTo>
                <a:lnTo>
                  <a:pt x="0" y="4852800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5"/>
          <p:cNvPicPr>
            <a:picLocks noChangeAspect="1"/>
          </p:cNvPicPr>
          <p:nvPr userDrawn="1"/>
        </p:nvPicPr>
        <p:blipFill>
          <a:blip r:embed="rId3"/>
          <a:srcRect l="41602" t="17497" r="41881" b="37849"/>
          <a:stretch>
            <a:fillRect/>
          </a:stretch>
        </p:blipFill>
        <p:spPr>
          <a:xfrm>
            <a:off x="-93662" y="0"/>
            <a:ext cx="849312" cy="2297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 l="21725" t="67168" r="21861" b="6937"/>
          <a:stretch>
            <a:fillRect/>
          </a:stretch>
        </p:blipFill>
        <p:spPr>
          <a:xfrm>
            <a:off x="7145338" y="4260850"/>
            <a:ext cx="2041525" cy="938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11ECF4-8769-4F63-866B-DF11314ED0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4170"/>
            <a:ext cx="614041" cy="544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8D03FC-6AD0-481E-9EE3-F974784CD0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4170"/>
            <a:ext cx="614041" cy="544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 anchor="t" anchorCtr="0"/>
          <a:lstStyle/>
          <a:p>
            <a:pPr lvl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9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1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2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2"/>
          <p:cNvSpPr txBox="1"/>
          <p:nvPr/>
        </p:nvSpPr>
        <p:spPr>
          <a:xfrm>
            <a:off x="989467" y="915988"/>
            <a:ext cx="74231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统编版六年级下册</a:t>
            </a:r>
            <a:endParaRPr lang="en-US" altLang="zh-CN" sz="3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语文慕课堂</a:t>
            </a:r>
            <a:endParaRPr lang="en-US" altLang="zh-CN" sz="6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46" name="TextBox 13"/>
          <p:cNvSpPr txBox="1"/>
          <p:nvPr/>
        </p:nvSpPr>
        <p:spPr>
          <a:xfrm>
            <a:off x="3195502" y="3590245"/>
            <a:ext cx="26860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主讲：柳柳老师</a:t>
            </a:r>
          </a:p>
        </p:txBody>
      </p:sp>
      <p:sp>
        <p:nvSpPr>
          <p:cNvPr id="6147" name="TextBox 1"/>
          <p:cNvSpPr txBox="1"/>
          <p:nvPr/>
        </p:nvSpPr>
        <p:spPr>
          <a:xfrm>
            <a:off x="100013" y="131763"/>
            <a:ext cx="28908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堂</a:t>
            </a: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" y="-1905"/>
            <a:ext cx="9168130" cy="5283835"/>
          </a:xfrm>
          <a:prstGeom prst="rect">
            <a:avLst/>
          </a:prstGeom>
        </p:spPr>
      </p:pic>
      <p:sp>
        <p:nvSpPr>
          <p:cNvPr id="12290" name="矩形 4"/>
          <p:cNvSpPr/>
          <p:nvPr/>
        </p:nvSpPr>
        <p:spPr>
          <a:xfrm>
            <a:off x="430848" y="29845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创作故事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31165" y="1085850"/>
            <a:ext cx="8199120" cy="3817620"/>
          </a:xfrm>
          <a:prstGeom prst="roundRect">
            <a:avLst/>
          </a:prstGeom>
          <a:solidFill>
            <a:srgbClr val="FFFFF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47700" y="1268095"/>
            <a:ext cx="7748905" cy="363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1862年的一个夏日，卡罗尔带领着院长的三位女儿泛舟于泰晤士河上。在河岸小憩喝茶时，他给孩子们编了一个奇幻故事，主人公的名字便来源于三姐妹中最伶俐可爱的小女孩——七岁的小爱丽丝。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回家后，卡罗尔应爱丽丝的请求把故事写了下来，并亲自作插图送给了爱丽丝。后来，卡罗尔将故事进一步加以润色，并于1865年以《爱丽丝漫游奇境》为名正式出版。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40" y="3810"/>
            <a:ext cx="9142730" cy="513524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31165" y="1557655"/>
            <a:ext cx="8199120" cy="3086735"/>
          </a:xfrm>
          <a:prstGeom prst="round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77240" y="1786255"/>
            <a:ext cx="7748905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《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爱丽丝漫游奇境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写成于1864年前后，在这之前的欧美儿童小说，大多否定儿童的想象力、幻想力，宣扬知识、美德，努力将儿童培养为适应社会实际的僵化的人。这相当于给儿童的想象力套上了一把沉重的、无形的锁。因此，《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爱丽丝漫游奇境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》的出版，在当时的英国儿童文学史上具有划时代的意义。</a:t>
            </a:r>
          </a:p>
        </p:txBody>
      </p:sp>
      <p:sp>
        <p:nvSpPr>
          <p:cNvPr id="12290" name="矩形 4"/>
          <p:cNvSpPr/>
          <p:nvPr/>
        </p:nvSpPr>
        <p:spPr>
          <a:xfrm>
            <a:off x="430848" y="29845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时代背景</a:t>
            </a:r>
          </a:p>
        </p:txBody>
      </p:sp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430848" y="29845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阅读方法</a:t>
            </a:r>
          </a:p>
        </p:txBody>
      </p:sp>
      <p:sp>
        <p:nvSpPr>
          <p:cNvPr id="3" name="对角圆角矩形 2"/>
          <p:cNvSpPr/>
          <p:nvPr/>
        </p:nvSpPr>
        <p:spPr>
          <a:xfrm>
            <a:off x="1285240" y="1898015"/>
            <a:ext cx="6896100" cy="2202180"/>
          </a:xfrm>
          <a:prstGeom prst="round2DiagRect">
            <a:avLst/>
          </a:prstGeom>
          <a:solidFill>
            <a:schemeClr val="accent3">
              <a:lumMod val="20000"/>
              <a:lumOff val="80000"/>
              <a:alpha val="85000"/>
            </a:schemeClr>
          </a:solidFill>
          <a:ln w="28575" cmpd="dbl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1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20000">
            <a:off x="7346315" y="1539240"/>
            <a:ext cx="1153795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62710" y="2126615"/>
            <a:ext cx="6741160" cy="178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读书前，先大致了解名著的写作背景，能帮助我们理解作品的内容和价值。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430848" y="29845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故事梗概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81380" y="1132840"/>
            <a:ext cx="771588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25000"/>
              </a:lnSpc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b="1" dirty="0"/>
              <a:t>    </a:t>
            </a:r>
            <a:r>
              <a:rPr lang="zh-CN" b="1" dirty="0"/>
              <a:t>一位可爱的英国小女孩爱丽丝在百般无聊之际，发现了一只揣着怀表、会说话的白兔。她追赶着它而不慎掉进了一个兔子洞，由此坠入了神奇的地下世界。</a:t>
            </a:r>
          </a:p>
          <a:p>
            <a:r>
              <a:rPr lang="en-US" altLang="zh-CN" b="1" dirty="0"/>
              <a:t>    </a:t>
            </a:r>
            <a:r>
              <a:rPr lang="zh-CN" b="1" dirty="0"/>
              <a:t>在这个世界里，喝一口水就能缩得如同老鼠大小，吃一块蛋糕又会变成巨人，同一块蘑菇吃右边就变矮，吃其左边则又长高，在这个世界里，似乎所有吃的东西都有古怪。</a:t>
            </a:r>
            <a:endParaRPr lang="zh-CN" altLang="en-US" b="1" dirty="0"/>
          </a:p>
        </p:txBody>
      </p:sp>
      <p:pic>
        <p:nvPicPr>
          <p:cNvPr id="2" name="纯音乐 - 童年的回忆 (钢琴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5350" y="-4641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0" grpId="0"/>
      <p:bldP spid="10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430848" y="29845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故事梗概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58520" y="1141095"/>
            <a:ext cx="771588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eaLnBrk="1" hangingPunct="1"/>
            <a:r>
              <a:rPr lang="en-US" altLang="zh-CN" b="1" dirty="0"/>
              <a:t>    </a:t>
            </a:r>
            <a:r>
              <a:rPr lang="zh-CN" b="1" dirty="0"/>
              <a:t>她还遇到了一大堆人和动物：渡渡鸟、蜥蜴比尔、柴郡猫、疯帽匠、三月野兔、睡鼠、素甲鱼、鹰头狮、丑陋的公爵夫人。</a:t>
            </a:r>
          </a:p>
          <a:p>
            <a:pPr eaLnBrk="1" hangingPunct="1"/>
            <a:r>
              <a:rPr lang="en-US" altLang="zh-CN" b="1" dirty="0"/>
              <a:t>    </a:t>
            </a:r>
            <a:r>
              <a:rPr lang="zh-CN" b="1" dirty="0"/>
              <a:t>她在一扇小门后的大花园里遇到了一整副的扑克牌，牌里粗暴的红桃王后、老好人红桃国王和神气活现的红桃杰克等。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27100" y="1371600"/>
            <a:ext cx="741108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25000"/>
              </a:lnSpc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b="1" dirty="0">
                <a:sym typeface="+mn-ea"/>
              </a:rPr>
              <a:t>    </a:t>
            </a:r>
            <a:r>
              <a:rPr lang="zh-CN" b="1" dirty="0">
                <a:sym typeface="+mn-ea"/>
              </a:rPr>
              <a:t>在这个奇幻疯狂的世界里，似乎只有爱丽丝是清醒的人，她不断探险，同时又不断追问“我是谁”，在探险的同时不断认识自我，不断成长，在终于成长为一个“大”姑娘的时候，她猛然惊醒，才发现原来这一切都是自己的一个梦境。</a:t>
            </a:r>
          </a:p>
        </p:txBody>
      </p:sp>
      <p:sp>
        <p:nvSpPr>
          <p:cNvPr id="12290" name="矩形 4"/>
          <p:cNvSpPr/>
          <p:nvPr/>
        </p:nvSpPr>
        <p:spPr>
          <a:xfrm>
            <a:off x="430848" y="29845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故事梗概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27099" y="3892550"/>
            <a:ext cx="753274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你觉得其中的哪一部分最不可思议？你对哪一部分最感兴趣呢？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430848" y="29845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学生交流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80440" y="1038225"/>
            <a:ext cx="74193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你觉得其中的哪一部分最不可思议？你对哪一部分最感兴趣呢？</a:t>
            </a:r>
            <a:endParaRPr lang="zh-CN" altLang="en-US" sz="2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$$]MH0B_AK{MR)RJ%A}JM{V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" y="1930400"/>
            <a:ext cx="1773555" cy="1877060"/>
          </a:xfrm>
          <a:prstGeom prst="rect">
            <a:avLst/>
          </a:prstGeom>
        </p:spPr>
      </p:pic>
      <p:pic>
        <p:nvPicPr>
          <p:cNvPr id="4" name="图片 3" descr="Y_~D9EM1XJ5)BW2MDOZ4F5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1515" y="2691765"/>
            <a:ext cx="1815465" cy="186944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75740" y="1760855"/>
            <a:ext cx="6438265" cy="1066800"/>
            <a:chOff x="2324" y="2773"/>
            <a:chExt cx="10139" cy="1680"/>
          </a:xfrm>
        </p:grpSpPr>
        <p:sp>
          <p:nvSpPr>
            <p:cNvPr id="5" name="圆角矩形标注 4"/>
            <p:cNvSpPr/>
            <p:nvPr/>
          </p:nvSpPr>
          <p:spPr>
            <a:xfrm>
              <a:off x="2324" y="2773"/>
              <a:ext cx="10139" cy="1680"/>
            </a:xfrm>
            <a:prstGeom prst="wedgeRoundRectCallout">
              <a:avLst>
                <a:gd name="adj1" fmla="val -47669"/>
                <a:gd name="adj2" fmla="val 71785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468" y="2773"/>
              <a:ext cx="9995" cy="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读了故事梗概，我觉得很奇妙，但是也有些疑问，在那个奇妙的世界里，所有吃的东西都有古怪，同一个蘑菇吃了左边右边效果不同，这里是不是有什么更深刻的意义呢？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10260" y="3686175"/>
            <a:ext cx="6438265" cy="1066800"/>
            <a:chOff x="2324" y="2773"/>
            <a:chExt cx="10139" cy="1680"/>
          </a:xfrm>
        </p:grpSpPr>
        <p:sp>
          <p:nvSpPr>
            <p:cNvPr id="9" name="圆角矩形标注 8"/>
            <p:cNvSpPr/>
            <p:nvPr/>
          </p:nvSpPr>
          <p:spPr>
            <a:xfrm>
              <a:off x="2324" y="2773"/>
              <a:ext cx="10139" cy="1680"/>
            </a:xfrm>
            <a:prstGeom prst="wedgeRoundRectCallout">
              <a:avLst>
                <a:gd name="adj1" fmla="val 45946"/>
                <a:gd name="adj2" fmla="val -76785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68" y="2773"/>
              <a:ext cx="9791" cy="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latinLnBrk="1" hangingPunct="1">
                <a:lnSpc>
                  <a:spcPct val="120000"/>
                </a:lnSpc>
              </a:pP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爱丽丝遇到了许多名字都很古怪的人物，像是“柴郡猫”“疯帽子”“渡渡鸟”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这些名字有什么特殊含义吗？里面的故事可能是在讽刺当时的社会吧。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430848" y="29845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阅读方法</a:t>
            </a:r>
          </a:p>
        </p:txBody>
      </p:sp>
      <p:sp>
        <p:nvSpPr>
          <p:cNvPr id="3" name="对角圆角矩形 2"/>
          <p:cNvSpPr/>
          <p:nvPr/>
        </p:nvSpPr>
        <p:spPr>
          <a:xfrm>
            <a:off x="1135018" y="1630227"/>
            <a:ext cx="6896100" cy="220218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 w="28575" cmpd="dbl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1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20000">
            <a:off x="7196093" y="1271452"/>
            <a:ext cx="1153795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2488" y="1910897"/>
            <a:ext cx="674116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在读书之前，我们可以先读读故事梗概，它能帮助我们了解书中的内容，我们也可以猜猜梗概中的故事情节会如何展开。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"/>
          <p:cNvPicPr>
            <a:picLocks noChangeAspect="1"/>
          </p:cNvPicPr>
          <p:nvPr/>
        </p:nvPicPr>
        <p:blipFill>
          <a:blip r:embed="rId2"/>
          <a:srcRect r="11957"/>
          <a:stretch>
            <a:fillRect/>
          </a:stretch>
        </p:blipFill>
        <p:spPr>
          <a:xfrm>
            <a:off x="-22860" y="10160"/>
            <a:ext cx="9169400" cy="5133975"/>
          </a:xfrm>
          <a:prstGeom prst="rect">
            <a:avLst/>
          </a:prstGeom>
        </p:spPr>
      </p:pic>
      <p:sp>
        <p:nvSpPr>
          <p:cNvPr id="12290" name="矩形 4"/>
          <p:cNvSpPr/>
          <p:nvPr/>
        </p:nvSpPr>
        <p:spPr>
          <a:xfrm>
            <a:off x="247968" y="184150"/>
            <a:ext cx="3400425" cy="521970"/>
          </a:xfrm>
          <a:prstGeom prst="rect">
            <a:avLst/>
          </a:prstGeom>
          <a:solidFill>
            <a:srgbClr val="FFFFFF">
              <a:alpha val="64000"/>
            </a:srgbClr>
          </a:solidFill>
          <a:ln w="9525">
            <a:noFill/>
          </a:ln>
          <a:effectLst>
            <a:softEdge rad="76200"/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《爱丽丝漫游奇境》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30225" y="1593669"/>
            <a:ext cx="7973695" cy="2488474"/>
          </a:xfrm>
          <a:prstGeom prst="round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55015" y="1713230"/>
            <a:ext cx="7748905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这本书，表面上荒诞不经，但在奇异的情节背后，隐藏着严密的逻辑。卡罗尔是英国著名的数学家，读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他写的那些看似疯狂的话，就像是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一场高难度的智力游戏，同时你又能从幽默的语言之中，看到作者对现实的些许嘲弄。</a:t>
            </a: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430848" y="298450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制定阅读计划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755650" y="2282190"/>
          <a:ext cx="7632700" cy="1600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8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书籍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字数</a:t>
                      </a:r>
                      <a:r>
                        <a:rPr lang="en-US" altLang="zh-CN" sz="2400"/>
                        <a:t>\</a:t>
                      </a:r>
                      <a:r>
                        <a:rPr lang="zh-CN" altLang="en-US" sz="2400"/>
                        <a:t>页数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计划每天阅读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共计用时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《鲁滨逊漂流记》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25</a:t>
                      </a:r>
                      <a:r>
                        <a:rPr lang="zh-CN" altLang="en-US" sz="2400"/>
                        <a:t>万字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1</a:t>
                      </a:r>
                      <a:r>
                        <a:rPr lang="zh-CN" altLang="en-US" sz="2400"/>
                        <a:t>小时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r>
                        <a:rPr lang="zh-CN" altLang="en-US" sz="2400"/>
                        <a:t>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35735" y="1456055"/>
            <a:ext cx="676656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请你为自己制订一个阅读计划吧！</a:t>
            </a: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720" y="299720"/>
            <a:ext cx="1156335" cy="11563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158"/>
          <a:stretch>
            <a:fillRect/>
          </a:stretch>
        </p:blipFill>
        <p:spPr>
          <a:xfrm>
            <a:off x="4301490" y="299720"/>
            <a:ext cx="1247775" cy="119634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>
                  <a:alpha val="100000"/>
                </a:srgbClr>
              </a:clrFrom>
              <a:clrTo>
                <a:srgbClr val="FFFE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535" y="303530"/>
            <a:ext cx="1192530" cy="119253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9225" y="244475"/>
            <a:ext cx="1311275" cy="131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29640" y="1016000"/>
            <a:ext cx="3056255" cy="305625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158"/>
          <a:stretch>
            <a:fillRect/>
          </a:stretch>
        </p:blipFill>
        <p:spPr>
          <a:xfrm>
            <a:off x="2922270" y="830580"/>
            <a:ext cx="3298825" cy="316166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>
                  <a:alpha val="100000"/>
                </a:srgbClr>
              </a:clrFrom>
              <a:clrTo>
                <a:srgbClr val="FFFE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20000">
            <a:off x="5118735" y="1123315"/>
            <a:ext cx="3151505" cy="315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430848" y="29845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阅读方法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F9DDAA-93D9-46AD-983C-C3582A0A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55" y="1634905"/>
            <a:ext cx="7557025" cy="21000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430848" y="298450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做好读书笔记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52320" y="1003935"/>
            <a:ext cx="6611620" cy="12134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我们可以在页面的空白处随时写下自己的感触。</a:t>
            </a:r>
          </a:p>
        </p:txBody>
      </p:sp>
      <p:pic>
        <p:nvPicPr>
          <p:cNvPr id="4" name="图片 3" descr="$$]MH0B_AK{MR)RJ%A}JM{V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85" y="735965"/>
            <a:ext cx="1590675" cy="1683385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60" y="2217420"/>
            <a:ext cx="3810000" cy="285750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524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430848" y="298450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做好读书笔记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0415" y="1003935"/>
            <a:ext cx="6892925" cy="12134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看到特别喜欢的段落，可以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摘抄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在笔记本中，并把页码标注出来。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7RBJJ[74FE]ZMMVP%]J0U{I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7765" y="818515"/>
            <a:ext cx="1226185" cy="1583690"/>
          </a:xfrm>
          <a:prstGeom prst="rect">
            <a:avLst/>
          </a:prstGeom>
        </p:spPr>
      </p:pic>
      <p:pic>
        <p:nvPicPr>
          <p:cNvPr id="6" name="图片 5" descr="7"/>
          <p:cNvPicPr>
            <a:picLocks noChangeAspect="1"/>
          </p:cNvPicPr>
          <p:nvPr/>
        </p:nvPicPr>
        <p:blipFill>
          <a:blip r:embed="rId3"/>
          <a:srcRect t="16500"/>
          <a:stretch>
            <a:fillRect/>
          </a:stretch>
        </p:blipFill>
        <p:spPr>
          <a:xfrm>
            <a:off x="3038475" y="2289810"/>
            <a:ext cx="2376805" cy="2646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430848" y="298450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做好读书笔记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13280" y="1032647"/>
            <a:ext cx="6764020" cy="107478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遇到人物关系比较复杂的情况，可以画一个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人物图谱</a:t>
            </a: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，以便阅读时随时查阅。</a:t>
            </a:r>
          </a:p>
        </p:txBody>
      </p:sp>
      <p:pic>
        <p:nvPicPr>
          <p:cNvPr id="2" name="图片 1" descr="Y_~D9EM1XJ5)BW2MDOZ4F5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165" y="764540"/>
            <a:ext cx="1815465" cy="1869440"/>
          </a:xfrm>
          <a:prstGeom prst="rect">
            <a:avLst/>
          </a:prstGeom>
        </p:spPr>
      </p:pic>
      <p:pic>
        <p:nvPicPr>
          <p:cNvPr id="6" name="图片 5" descr="10"/>
          <p:cNvPicPr>
            <a:picLocks noChangeAspect="1"/>
          </p:cNvPicPr>
          <p:nvPr/>
        </p:nvPicPr>
        <p:blipFill>
          <a:blip r:embed="rId3"/>
          <a:srcRect r="11865" b="10613"/>
          <a:stretch>
            <a:fillRect/>
          </a:stretch>
        </p:blipFill>
        <p:spPr>
          <a:xfrm>
            <a:off x="618490" y="2569210"/>
            <a:ext cx="3712845" cy="22733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8" name="图片 7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240" y="2413635"/>
            <a:ext cx="3340735" cy="25057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430848" y="298450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做好读书笔记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69126" y="1718038"/>
            <a:ext cx="5935980" cy="17741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读完整本书以后，还可以写出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全书的结构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，以及作者在书中想要表达的一些想法。</a:t>
            </a:r>
          </a:p>
        </p:txBody>
      </p:sp>
      <p:pic>
        <p:nvPicPr>
          <p:cNvPr id="4" name="图片 3" descr="U]QJQ35E(P_CQS8M6(B{T2V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2083" y="1718038"/>
            <a:ext cx="11334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720408" y="48895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21585" y="1296035"/>
            <a:ext cx="182880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4945" y="1072515"/>
            <a:ext cx="377952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漫步世界名著花园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51230" y="2545715"/>
            <a:ext cx="1570355" cy="929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做好</a:t>
            </a:r>
          </a:p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读书计划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288030" y="2055495"/>
            <a:ext cx="2209800" cy="6635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读故事梗概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288030" y="3089275"/>
            <a:ext cx="2209800" cy="6635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了解写作背景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457950" y="2491740"/>
            <a:ext cx="1570355" cy="929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做好</a:t>
            </a:r>
          </a:p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读书笔记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521585" y="2397760"/>
            <a:ext cx="766445" cy="612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4" idx="3"/>
            <a:endCxn id="6" idx="1"/>
          </p:cNvCxnSpPr>
          <p:nvPr/>
        </p:nvCxnSpPr>
        <p:spPr>
          <a:xfrm>
            <a:off x="2521585" y="3010535"/>
            <a:ext cx="766445" cy="4108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7" idx="1"/>
          </p:cNvCxnSpPr>
          <p:nvPr/>
        </p:nvCxnSpPr>
        <p:spPr>
          <a:xfrm>
            <a:off x="5497830" y="2366010"/>
            <a:ext cx="960120" cy="590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7" idx="1"/>
          </p:cNvCxnSpPr>
          <p:nvPr/>
        </p:nvCxnSpPr>
        <p:spPr>
          <a:xfrm flipV="1">
            <a:off x="5497830" y="2956560"/>
            <a:ext cx="960120" cy="46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720408" y="48895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作业布置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9940" y="1555115"/>
            <a:ext cx="7748905" cy="24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制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订</a:t>
            </a:r>
            <a:r>
              <a:rPr lang="en-US" altLang="zh-CN"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属于你的阅读计划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altLang="zh-CN"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阅读时用自己喜欢的方式做读书笔记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altLang="zh-CN"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读完一本书后，绘制完成这本书的“结构图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575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79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/>
          <p:nvPr/>
        </p:nvSpPr>
        <p:spPr>
          <a:xfrm>
            <a:off x="2893060" y="1642110"/>
            <a:ext cx="5937250" cy="1524635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</a:ln>
          <a:effectLst>
            <a:softEdge rad="127000"/>
          </a:effectLst>
        </p:spPr>
        <p:txBody>
          <a:bodyPr/>
          <a:lstStyle/>
          <a:p>
            <a:pPr algn="ctr" defTabSz="850900" eaLnBrk="1" hangingPunct="1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快乐读书吧 </a:t>
            </a:r>
          </a:p>
          <a:p>
            <a:pPr algn="ctr" defTabSz="850900" eaLnBrk="1" hangingPunct="1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漫步世界名著花园</a:t>
            </a:r>
          </a:p>
        </p:txBody>
      </p:sp>
      <p:pic>
        <p:nvPicPr>
          <p:cNvPr id="9219" name="图片 2"/>
          <p:cNvPicPr>
            <a:picLocks noChangeAspect="1"/>
          </p:cNvPicPr>
          <p:nvPr/>
        </p:nvPicPr>
        <p:blipFill>
          <a:blip r:embed="rId3"/>
          <a:srcRect l="34729"/>
          <a:stretch>
            <a:fillRect/>
          </a:stretch>
        </p:blipFill>
        <p:spPr>
          <a:xfrm>
            <a:off x="6616065" y="4499293"/>
            <a:ext cx="2343150" cy="461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660400" y="1402715"/>
            <a:ext cx="5267325" cy="21583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我相信这书的文学的价值，比起莎士比亚最正经的书亦比得上，不过又是一派罢了。</a:t>
            </a:r>
          </a:p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——赵元任</a:t>
            </a:r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6285" y="898525"/>
            <a:ext cx="3345815" cy="334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4063" y="758508"/>
            <a:ext cx="7635875" cy="378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爱丽丝挨着姐姐坐在河岸上，她无事可做，开始感到非常腻烦。她朝姐姐看的书瞥了两眼，但是书里既没有插图，也没有对话，“没有插图或对话的书，有什么用？”爱丽丝想道。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她独自考虑（她尽可能用心，因为炎热的天气使她十分困倦，头脑迟钝），编一个雏菊花环的乐趣，能不能抵消站起来采摘雏菊的麻烦。这时候，一只粉红眼睛的白兔突然跑过她身边。</a:t>
            </a:r>
          </a:p>
        </p:txBody>
      </p:sp>
      <p:sp>
        <p:nvSpPr>
          <p:cNvPr id="12290" name="矩形 4"/>
          <p:cNvSpPr/>
          <p:nvPr/>
        </p:nvSpPr>
        <p:spPr>
          <a:xfrm>
            <a:off x="1363663" y="298450"/>
            <a:ext cx="35496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《爱丽丝漫游奇境》片段</a:t>
            </a:r>
          </a:p>
        </p:txBody>
      </p:sp>
      <p:pic>
        <p:nvPicPr>
          <p:cNvPr id="3" name="爱丽丝片段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7230" y="-5784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4063" y="1267778"/>
            <a:ext cx="7635875" cy="28968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件事没有什么特别引人注意之处，爱丽丝听到兔子自言自语说：“哎呀！哎呀！我太晚啦！”，也没有认为十分异乎寻常（她事后回想起来时，觉得应该感到诧异，但当时这一切似乎相当自然）。然而，当兔子从坎肩口袋里掏出一块表，看看时间，继续匆匆跑去时，爱丽丝猛地跳了起来，因为她突然想到以前从没有见过</a:t>
            </a:r>
          </a:p>
        </p:txBody>
      </p:sp>
      <p:sp>
        <p:nvSpPr>
          <p:cNvPr id="12290" name="矩形 4"/>
          <p:cNvSpPr/>
          <p:nvPr/>
        </p:nvSpPr>
        <p:spPr>
          <a:xfrm>
            <a:off x="1409383" y="320040"/>
            <a:ext cx="35496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《爱丽丝漫游奇境》片段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588" y="1054418"/>
            <a:ext cx="7635875" cy="2306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兔子穿坎肩，也没有见过从坎肩口袋里掏出表来的兔子，她怀着极大的好奇心，跟在兔子后面跑过田野，恰好看到它跳进树篱下面的一个大兔子洞。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爱丽丝马上跟在它后面跳了下去，根本没有考虑怎么出来的问题。</a:t>
            </a:r>
          </a:p>
        </p:txBody>
      </p:sp>
      <p:sp>
        <p:nvSpPr>
          <p:cNvPr id="12290" name="矩形 4"/>
          <p:cNvSpPr/>
          <p:nvPr/>
        </p:nvSpPr>
        <p:spPr>
          <a:xfrm>
            <a:off x="1394143" y="297180"/>
            <a:ext cx="35496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《爱丽丝漫游奇境》片段</a:t>
            </a:r>
          </a:p>
        </p:txBody>
      </p:sp>
      <p:pic>
        <p:nvPicPr>
          <p:cNvPr id="3" name="图片 2" descr="1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4110" y="2761615"/>
            <a:ext cx="2271395" cy="227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685800" y="1430655"/>
            <a:ext cx="8014335" cy="1863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有些名著读起来，不像流行读物那样通俗易懂，在阅读时，我们需要掌握一定的阅读方法，帮助我们更好地理解名著内容。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78480" y="1264285"/>
            <a:ext cx="5693410" cy="2896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刘易斯·卡罗尔，英国著名的数学家，有不少数学著作。他多才多艺，兴趣广泛，在小说、童话、诗歌、逻辑等方面，都有很深的造诣。</a:t>
            </a:r>
          </a:p>
        </p:txBody>
      </p:sp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rcRect b="13002"/>
          <a:stretch>
            <a:fillRect/>
          </a:stretch>
        </p:blipFill>
        <p:spPr>
          <a:xfrm>
            <a:off x="629285" y="1287780"/>
            <a:ext cx="2372995" cy="256857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2290" name="矩形 4"/>
          <p:cNvSpPr/>
          <p:nvPr/>
        </p:nvSpPr>
        <p:spPr>
          <a:xfrm>
            <a:off x="628968" y="34417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认识作者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eaLnBrk="1" hangingPunct="1">
          <a:lnSpc>
            <a:spcPct val="120000"/>
          </a:lnSpc>
          <a:defRPr sz="3200" b="1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1114</Words>
  <Application>Microsoft Office PowerPoint</Application>
  <PresentationFormat>全屏显示(16:9)</PresentationFormat>
  <Paragraphs>74</Paragraphs>
  <Slides>28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Calibri</vt:lpstr>
      <vt:lpstr>华文楷体</vt:lpstr>
      <vt:lpstr>黑体</vt:lpstr>
      <vt:lpstr>Arial</vt:lpstr>
      <vt:lpstr>Times New Roman</vt:lpstr>
      <vt:lpstr>宋体</vt:lpstr>
      <vt:lpstr>楷体</vt:lpstr>
      <vt:lpstr>3_Office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</dc:creator>
  <cp:keywords>状元成才路</cp:keywords>
  <dc:description>声  明_x000d__x000d__x000d__x000d__x000d_
_x000d__x000d__x000d__x000d__x000d_
 本文件仅用于个人学习、研究或欣赏，以及其他非商业性或非盈利性用途，但同时应遵守著作权法及其他相关法律的规定，不得侵犯本司及相关权利人的合法权利。_x000d__x000d__x000d__x000d__x000d_
 除此以外，将本文件任何内容用于其他用途时，应获得授权，如发现未经授权用于商业或盈利用途将追加侵权者的法律责任。_x000d__x000d__x000d__x000d__x000d_
_x000d__x000d__x000d__x000d__x000d_
武汉天成贵龙文化传播有限公司_x000d__x000d__x000d__x000d__x000d_
湖北山河律师事务所</dc:description>
  <cp:lastModifiedBy>007</cp:lastModifiedBy>
  <cp:revision>2062</cp:revision>
  <dcterms:created xsi:type="dcterms:W3CDTF">2016-01-14T05:53:00Z</dcterms:created>
  <dcterms:modified xsi:type="dcterms:W3CDTF">2024-09-19T05:50:19Z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2052-11.1.0.10024</vt:lpwstr>
  </property>
</Properties>
</file>