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2" r:id="rId1"/>
    <p:sldMasterId id="2147483680" r:id="rId2"/>
    <p:sldMasterId id="2147483696" r:id="rId3"/>
  </p:sldMasterIdLst>
  <p:notesMasterIdLst>
    <p:notesMasterId r:id="rId19"/>
  </p:notesMasterIdLst>
  <p:sldIdLst>
    <p:sldId id="287" r:id="rId4"/>
    <p:sldId id="470" r:id="rId5"/>
    <p:sldId id="352" r:id="rId6"/>
    <p:sldId id="520" r:id="rId7"/>
    <p:sldId id="471" r:id="rId8"/>
    <p:sldId id="472" r:id="rId9"/>
    <p:sldId id="526" r:id="rId10"/>
    <p:sldId id="473" r:id="rId11"/>
    <p:sldId id="521" r:id="rId12"/>
    <p:sldId id="474" r:id="rId13"/>
    <p:sldId id="475" r:id="rId14"/>
    <p:sldId id="476" r:id="rId15"/>
    <p:sldId id="524" r:id="rId16"/>
    <p:sldId id="529" r:id="rId17"/>
    <p:sldId id="528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EEEE"/>
    <a:srgbClr val="509EAB"/>
    <a:srgbClr val="0C8983"/>
    <a:srgbClr val="8ACAAC"/>
    <a:srgbClr val="B8206C"/>
    <a:srgbClr val="537F6E"/>
    <a:srgbClr val="F3A8BC"/>
    <a:srgbClr val="C13940"/>
    <a:srgbClr val="15AA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8" autoAdjust="0"/>
    <p:restoredTop sz="97778" autoAdjust="0"/>
  </p:normalViewPr>
  <p:slideViewPr>
    <p:cSldViewPr snapToGrid="0" showGuides="1">
      <p:cViewPr varScale="1">
        <p:scale>
          <a:sx n="145" d="100"/>
          <a:sy n="145" d="100"/>
        </p:scale>
        <p:origin x="74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1"/>
          <a:stretch>
            <a:fillRect/>
          </a:stretch>
        </p:blipFill>
        <p:spPr>
          <a:xfrm>
            <a:off x="0" y="1"/>
            <a:ext cx="9145190" cy="514350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5201" y="0"/>
            <a:ext cx="8798402" cy="5170101"/>
            <a:chOff x="-43060" y="425655"/>
            <a:chExt cx="10350525" cy="6084357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70" r="7498" b="10483"/>
            <a:stretch>
              <a:fillRect/>
            </a:stretch>
          </p:blipFill>
          <p:spPr>
            <a:xfrm>
              <a:off x="-43060" y="425655"/>
              <a:ext cx="10350525" cy="608435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" t="32766" r="14411" b="3973"/>
            <a:stretch>
              <a:fillRect/>
            </a:stretch>
          </p:blipFill>
          <p:spPr>
            <a:xfrm>
              <a:off x="0" y="425655"/>
              <a:ext cx="9498983" cy="604324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 userDrawn="1"/>
        </p:nvGrpSpPr>
        <p:grpSpPr>
          <a:xfrm>
            <a:off x="-1190" y="389"/>
            <a:ext cx="9146381" cy="5143801"/>
            <a:chOff x="-1587" y="518"/>
            <a:chExt cx="12193587" cy="6859990"/>
          </a:xfrm>
        </p:grpSpPr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8"/>
              <a:ext cx="12192000" cy="319936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587" y="3661144"/>
              <a:ext cx="12192000" cy="3199364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 userDrawn="1"/>
        </p:nvGrpSpPr>
        <p:grpSpPr>
          <a:xfrm>
            <a:off x="184854" y="135341"/>
            <a:ext cx="8774292" cy="4873897"/>
            <a:chOff x="315711" y="137833"/>
            <a:chExt cx="11697533" cy="6500034"/>
          </a:xfrm>
        </p:grpSpPr>
        <p:sp>
          <p:nvSpPr>
            <p:cNvPr id="20" name="矩形 19"/>
            <p:cNvSpPr/>
            <p:nvPr userDrawn="1"/>
          </p:nvSpPr>
          <p:spPr>
            <a:xfrm>
              <a:off x="540142" y="300833"/>
              <a:ext cx="11248673" cy="6174032"/>
            </a:xfrm>
            <a:prstGeom prst="rect">
              <a:avLst/>
            </a:prstGeom>
            <a:solidFill>
              <a:srgbClr val="FFFFFF">
                <a:alpha val="93725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2" dirty="0"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 userDrawn="1"/>
          </p:nvPicPr>
          <p:blipFill rotWithShape="1"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3065" r="4066" b="2877"/>
            <a:stretch>
              <a:fillRect/>
            </a:stretch>
          </p:blipFill>
          <p:spPr>
            <a:xfrm rot="16200000">
              <a:off x="2914461" y="-2460917"/>
              <a:ext cx="6500034" cy="11697533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 userDrawn="1"/>
        </p:nvSpPr>
        <p:spPr>
          <a:xfrm rot="19524300">
            <a:off x="3889932" y="2005383"/>
            <a:ext cx="1362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1800" dirty="0">
                <a:solidFill>
                  <a:schemeClr val="bg1">
                    <a:lumMod val="65000"/>
                    <a:alpha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608193A-7E2A-43CF-B959-B965C95DAB4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858" y="324520"/>
            <a:ext cx="614041" cy="544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" b="14777"/>
          <a:stretch>
            <a:fillRect/>
          </a:stretch>
        </p:blipFill>
        <p:spPr>
          <a:xfrm>
            <a:off x="0" y="-18043"/>
            <a:ext cx="9145190" cy="5160352"/>
          </a:xfrm>
          <a:prstGeom prst="rect">
            <a:avLst/>
          </a:prstGeom>
        </p:spPr>
      </p:pic>
      <p:sp>
        <p:nvSpPr>
          <p:cNvPr id="20" name="文本框 19"/>
          <p:cNvSpPr txBox="1"/>
          <p:nvPr userDrawn="1"/>
        </p:nvSpPr>
        <p:spPr>
          <a:xfrm rot="19524300">
            <a:off x="3889931" y="2382918"/>
            <a:ext cx="1362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1800" dirty="0">
                <a:solidFill>
                  <a:schemeClr val="bg1">
                    <a:lumMod val="65000"/>
                    <a:alpha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D2A1FD9-1106-44E3-A491-29E79E2AB1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4170"/>
            <a:ext cx="614041" cy="544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文本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Box 6"/>
          <p:cNvSpPr txBox="1"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  <p:txBody>
          <a:bodyPr anchor="t"/>
          <a:lstStyle/>
          <a:p>
            <a:pPr lvl="0" eaLnBrk="0" fontAlgn="base" hangingPunct="0"/>
            <a:endParaRPr lang="zh-CN" altLang="en-US" sz="101" strike="noStrike" noProof="1">
              <a:latin typeface="Calibri" panose="020F0502020204030204" pitchFamily="34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709099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1"/>
          <a:stretch>
            <a:fillRect/>
          </a:stretch>
        </p:blipFill>
        <p:spPr>
          <a:xfrm>
            <a:off x="0" y="1"/>
            <a:ext cx="9145190" cy="514350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5201" y="0"/>
            <a:ext cx="8798402" cy="5170101"/>
            <a:chOff x="-43060" y="425655"/>
            <a:chExt cx="10350525" cy="6084357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70" r="7498" b="10483"/>
            <a:stretch>
              <a:fillRect/>
            </a:stretch>
          </p:blipFill>
          <p:spPr>
            <a:xfrm>
              <a:off x="-43060" y="425655"/>
              <a:ext cx="10350525" cy="608435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" t="32766" r="14411" b="3973"/>
            <a:stretch>
              <a:fillRect/>
            </a:stretch>
          </p:blipFill>
          <p:spPr>
            <a:xfrm>
              <a:off x="0" y="425655"/>
              <a:ext cx="9498983" cy="6043247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"/>
            <a:ext cx="9145190" cy="23989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90" y="2745222"/>
            <a:ext cx="9145190" cy="23989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5" b="19219"/>
          <a:stretch>
            <a:fillRect/>
          </a:stretch>
        </p:blipFill>
        <p:spPr>
          <a:xfrm>
            <a:off x="616569" y="633678"/>
            <a:ext cx="7909672" cy="3766198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</p:pic>
      <p:sp>
        <p:nvSpPr>
          <p:cNvPr id="18" name="文本框 17"/>
          <p:cNvSpPr txBox="1"/>
          <p:nvPr userDrawn="1"/>
        </p:nvSpPr>
        <p:spPr>
          <a:xfrm rot="19524300">
            <a:off x="3889931" y="2382918"/>
            <a:ext cx="1362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1800" dirty="0">
                <a:solidFill>
                  <a:schemeClr val="bg1">
                    <a:lumMod val="65000"/>
                    <a:alpha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4037BAD-E04D-4E92-A898-A31201AB51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4170"/>
            <a:ext cx="614041" cy="54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0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" b="14777"/>
          <a:stretch>
            <a:fillRect/>
          </a:stretch>
        </p:blipFill>
        <p:spPr>
          <a:xfrm>
            <a:off x="0" y="-18043"/>
            <a:ext cx="9145190" cy="516035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947528"/>
            <a:ext cx="9139989" cy="4201923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-553524" y="-226097"/>
            <a:ext cx="8725765" cy="5939564"/>
            <a:chOff x="-417094" y="-510359"/>
            <a:chExt cx="11632839" cy="7921252"/>
          </a:xfrm>
        </p:grpSpPr>
        <p:sp>
          <p:nvSpPr>
            <p:cNvPr id="16" name="矩形: 圆角 6"/>
            <p:cNvSpPr/>
            <p:nvPr userDrawn="1"/>
          </p:nvSpPr>
          <p:spPr>
            <a:xfrm>
              <a:off x="-417094" y="787490"/>
              <a:ext cx="10681880" cy="4890295"/>
            </a:xfrm>
            <a:prstGeom prst="roundRect">
              <a:avLst>
                <a:gd name="adj" fmla="val 0"/>
              </a:avLst>
            </a:prstGeom>
            <a:solidFill>
              <a:srgbClr val="E1D9B1"/>
            </a:solidFill>
            <a:ln w="327025">
              <a:solidFill>
                <a:srgbClr val="C942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2"/>
            </a:p>
          </p:txBody>
        </p:sp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9" t="4030" b="84424"/>
            <a:stretch>
              <a:fillRect/>
            </a:stretch>
          </p:blipFill>
          <p:spPr>
            <a:xfrm rot="5400000">
              <a:off x="6601217" y="2796365"/>
              <a:ext cx="7921252" cy="1307804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 userDrawn="1"/>
        </p:nvSpPr>
        <p:spPr>
          <a:xfrm>
            <a:off x="-1865137" y="-382681"/>
            <a:ext cx="1859935" cy="62527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1" name="文本框 10"/>
          <p:cNvSpPr txBox="1"/>
          <p:nvPr userDrawn="1"/>
        </p:nvSpPr>
        <p:spPr>
          <a:xfrm rot="19524300">
            <a:off x="3889931" y="2382918"/>
            <a:ext cx="1362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1800" dirty="0">
                <a:solidFill>
                  <a:schemeClr val="bg1">
                    <a:lumMod val="65000"/>
                    <a:alpha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C9CE2E8-B851-473D-9A27-556AA37C7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4170"/>
            <a:ext cx="614041" cy="54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5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鲜花, 花瓶, 植物, 餐桌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3" b="14387"/>
          <a:stretch>
            <a:fillRect/>
          </a:stretch>
        </p:blipFill>
        <p:spPr>
          <a:xfrm>
            <a:off x="15" y="7"/>
            <a:ext cx="9145175" cy="5142302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97985" y="131474"/>
            <a:ext cx="8958520" cy="4879369"/>
          </a:xfrm>
          <a:prstGeom prst="rect">
            <a:avLst/>
          </a:prstGeom>
          <a:solidFill>
            <a:srgbClr val="FFFFFF">
              <a:alpha val="84706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1" name="文本框 10"/>
          <p:cNvSpPr txBox="1"/>
          <p:nvPr userDrawn="1"/>
        </p:nvSpPr>
        <p:spPr>
          <a:xfrm rot="19524300">
            <a:off x="3492437" y="2295064"/>
            <a:ext cx="2262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1800" dirty="0">
                <a:solidFill>
                  <a:schemeClr val="bg1">
                    <a:lumMod val="65000"/>
                    <a:alpha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11C0304-199A-4D64-A68E-E2FF895973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58" y="191170"/>
            <a:ext cx="614041" cy="54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4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979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72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95" r:id="rId3"/>
  </p:sldLayoutIdLst>
  <p:txStyles>
    <p:titleStyle>
      <a:lvl1pPr algn="l" defTabSz="685617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4" indent="-171404" algn="l" defTabSz="6856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213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21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30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39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47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56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64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73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43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28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3"/>
          <p:cNvSpPr txBox="1"/>
          <p:nvPr/>
        </p:nvSpPr>
        <p:spPr>
          <a:xfrm>
            <a:off x="3529390" y="3716719"/>
            <a:ext cx="2619628" cy="50770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699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主讲：田心老师</a:t>
            </a:r>
          </a:p>
        </p:txBody>
      </p:sp>
      <p:sp>
        <p:nvSpPr>
          <p:cNvPr id="15363" name="TextBox 12"/>
          <p:cNvSpPr txBox="1"/>
          <p:nvPr/>
        </p:nvSpPr>
        <p:spPr>
          <a:xfrm>
            <a:off x="140907" y="119950"/>
            <a:ext cx="5565350" cy="553549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zh-CN" sz="1998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</a:t>
            </a:r>
            <a:r>
              <a:rPr lang="zh-CN" altLang="en-US" sz="1998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堂</a:t>
            </a:r>
            <a:endParaRPr lang="zh-CN" altLang="zh-CN" sz="1998" b="1" noProof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675" name="TextBox 12"/>
          <p:cNvSpPr txBox="1"/>
          <p:nvPr/>
        </p:nvSpPr>
        <p:spPr>
          <a:xfrm>
            <a:off x="1088302" y="916190"/>
            <a:ext cx="7420863" cy="230768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599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统编版六年级下册</a:t>
            </a:r>
            <a:endParaRPr lang="en-US" altLang="zh-CN" sz="3599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5998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语文慕课堂</a:t>
            </a:r>
            <a:endParaRPr lang="en-US" altLang="zh-CN" sz="5998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" b="16287"/>
          <a:stretch>
            <a:fillRect/>
          </a:stretch>
        </p:blipFill>
        <p:spPr>
          <a:xfrm>
            <a:off x="1653" y="0"/>
            <a:ext cx="9140695" cy="51435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02737" y="135341"/>
            <a:ext cx="8938527" cy="4873897"/>
            <a:chOff x="315711" y="137833"/>
            <a:chExt cx="11697533" cy="6500034"/>
          </a:xfrm>
        </p:grpSpPr>
        <p:sp>
          <p:nvSpPr>
            <p:cNvPr id="16" name="矩形 15"/>
            <p:cNvSpPr/>
            <p:nvPr userDrawn="1"/>
          </p:nvSpPr>
          <p:spPr>
            <a:xfrm>
              <a:off x="540142" y="300833"/>
              <a:ext cx="11248673" cy="6174032"/>
            </a:xfrm>
            <a:prstGeom prst="rect">
              <a:avLst/>
            </a:prstGeom>
            <a:solidFill>
              <a:srgbClr val="FFFFFF">
                <a:alpha val="94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2" dirty="0"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3065" r="4066" b="2877"/>
            <a:stretch>
              <a:fillRect/>
            </a:stretch>
          </p:blipFill>
          <p:spPr>
            <a:xfrm rot="16200000">
              <a:off x="2914461" y="-2460917"/>
              <a:ext cx="6500034" cy="11697533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247296" y="558203"/>
            <a:ext cx="8772174" cy="4051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5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《童年》梗概</a:t>
            </a:r>
          </a:p>
          <a:p>
            <a:r>
              <a:rPr lang="en-US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高尔基是著名的苏联无产阶级作家，社会主义现实主义文学的奠基人，但在他幼年时，是十分贫苦的。</a:t>
            </a:r>
            <a:endParaRPr lang="zh-CN" altLang="zh-CN" sz="1425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阿廖沙三岁时父亲死于霍乱，连自己的弟弟也丧了命。没有办法，外祖母便带着阿廖沙与母亲寄居在尼日尼的诺弗哥罗德城。那里住着他的外祖父。外祖父年轻时做过纤夫，后来开染坊成了小业主。当阿廖沙来到的时候，外祖父的家业开始衰败，他的两个舅舅米哈伊尔和雅科夫为了分家以得到祖父的遗产而争吵</a:t>
            </a:r>
            <a:r>
              <a:rPr lang="zh-CN" altLang="en-US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、斗殴</a:t>
            </a:r>
            <a:r>
              <a:rPr lang="zh-CN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，甚至要侵吞他母亲的嫁妆。他们的行为使家中鸡犬不宁，这一切都让外祖父变得越来越专横暴躁。</a:t>
            </a:r>
            <a:br>
              <a:rPr lang="en-US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在这样黑暗、阴冷的环境下，阿廖沙却能够获得一丝丝生活的美好与甜蜜。</a:t>
            </a:r>
            <a:endParaRPr lang="zh-CN" altLang="zh-CN" sz="1425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但是好景不长，一天，阿廖沙出于好奇，在表哥的怂恿下，将一块白桌布扔进染缸里染成蓝色，结果被外祖父用竹条痛打了一顿，几乎失去知觉，并得了场大病。从此，阿廖沙便不再与人过度亲切，总是不安地观察周围的人，对自己与他人得到的屈辱与痛苦都难以忍受，母亲在这种黑暗生活中无法忍受住压迫，便独自离去。之后，外祖父迁家到卡那特街，招了两个房客，其中</a:t>
            </a:r>
            <a:r>
              <a:rPr lang="zh-CN" altLang="en-US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一位是</a:t>
            </a:r>
            <a:r>
              <a:rPr lang="zh-CN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进步的知识分子，绰号叫</a:t>
            </a:r>
            <a:r>
              <a:rPr lang="zh-CN" altLang="en-US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好事情</a:t>
            </a:r>
            <a:r>
              <a:rPr lang="zh-CN" altLang="en-US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，另一</a:t>
            </a:r>
            <a:r>
              <a:rPr lang="zh-CN" altLang="en-US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位</a:t>
            </a:r>
            <a:r>
              <a:rPr lang="zh-CN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是抢劫教堂后伪装成车夫的残忍又奴隶习气的彼得，引起阿廖沙的反感。</a:t>
            </a:r>
            <a:br>
              <a:rPr lang="en-US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母亲刚开始教阿廖沙读书，可在生活的压迫下，她变得漫不经心，爱发脾气，后来在丈夫的毒打下而变得不再美丽，十分冷酷</a:t>
            </a:r>
            <a:r>
              <a:rPr lang="zh-CN" altLang="en-US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尖刻，还将一切不幸的怒火发泄到无辜的阿廖沙身上。由于和继父不和，阿廖沙又回到外祖父家，这时外祖父已经破产了，生活越来越困苦，阿廖沙放学后与邻居的孩子们靠卖破烂赚学费，在这过程中</a:t>
            </a:r>
            <a:r>
              <a:rPr lang="zh-CN" altLang="en-US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他得到了友谊与同情，同时也</a:t>
            </a:r>
            <a:r>
              <a:rPr lang="zh-CN" altLang="en-US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遭</a:t>
            </a:r>
            <a:r>
              <a:rPr lang="zh-CN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到学校的责难，让他又一次失去信心，想离开大人，独自生活。</a:t>
            </a:r>
            <a:br>
              <a:rPr lang="en-US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最终，阿廖沙以优异的成绩读完三年书就永远离开课堂，在安葬了因贫苦与疾病去世的母亲后，便到“人间</a:t>
            </a:r>
            <a:r>
              <a:rPr lang="zh-CN" altLang="en-US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1425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去谋生。</a:t>
            </a:r>
            <a:endParaRPr lang="zh-CN" altLang="zh-CN" sz="1425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88333" y="1876053"/>
            <a:ext cx="1800493" cy="4153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zh-CN" sz="2099" kern="100">
                <a:solidFill>
                  <a:srgbClr val="1E1E1E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去掉</a:t>
            </a:r>
            <a:r>
              <a:rPr lang="zh-CN" altLang="en-US" sz="2099" kern="100">
                <a:solidFill>
                  <a:srgbClr val="1E1E1E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心理描写</a:t>
            </a:r>
            <a:endParaRPr lang="zh-CN" altLang="en-US" sz="2099"/>
          </a:p>
        </p:txBody>
      </p:sp>
      <p:sp>
        <p:nvSpPr>
          <p:cNvPr id="5" name="文本框 4"/>
          <p:cNvSpPr txBox="1"/>
          <p:nvPr/>
        </p:nvSpPr>
        <p:spPr>
          <a:xfrm>
            <a:off x="6988333" y="2536664"/>
            <a:ext cx="1800493" cy="4153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zh-CN" sz="2099" kern="100">
                <a:solidFill>
                  <a:srgbClr val="1E1E1E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去掉</a:t>
            </a:r>
            <a:r>
              <a:rPr lang="zh-CN" altLang="en-US" sz="2099" kern="100">
                <a:solidFill>
                  <a:srgbClr val="1E1E1E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次要内容</a:t>
            </a:r>
            <a:endParaRPr lang="zh-CN" altLang="en-US" sz="2099"/>
          </a:p>
        </p:txBody>
      </p:sp>
      <p:sp>
        <p:nvSpPr>
          <p:cNvPr id="6" name="文本框 5"/>
          <p:cNvSpPr txBox="1"/>
          <p:nvPr/>
        </p:nvSpPr>
        <p:spPr>
          <a:xfrm>
            <a:off x="6103568" y="3494861"/>
            <a:ext cx="2608406" cy="4153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099" kern="100">
                <a:solidFill>
                  <a:srgbClr val="1E1E1E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合理概述，揭示主旨</a:t>
            </a:r>
            <a:endParaRPr lang="zh-CN" altLang="en-US" sz="2099"/>
          </a:p>
        </p:txBody>
      </p:sp>
      <p:sp>
        <p:nvSpPr>
          <p:cNvPr id="7" name="文本框 6"/>
          <p:cNvSpPr txBox="1"/>
          <p:nvPr/>
        </p:nvSpPr>
        <p:spPr>
          <a:xfrm>
            <a:off x="6103568" y="4233667"/>
            <a:ext cx="2608406" cy="4153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zh-CN" sz="2099" kern="100">
                <a:solidFill>
                  <a:srgbClr val="1E1E1E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加上表示衔接的句子</a:t>
            </a:r>
            <a:endParaRPr lang="zh-CN" altLang="en-US" sz="2099" kern="100">
              <a:solidFill>
                <a:srgbClr val="1E1E1E"/>
              </a:solidFill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D0E7273-8E8F-4E5B-AEAA-7C2F7D72C5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427" y="332163"/>
            <a:ext cx="614041" cy="54426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19090" y="713671"/>
            <a:ext cx="2069797" cy="4153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zh-CN" sz="2099" kern="100" dirty="0">
                <a:solidFill>
                  <a:srgbClr val="1E1E1E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去掉修饰性语句</a:t>
            </a:r>
            <a:endParaRPr lang="zh-CN" altLang="en-US" sz="2099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0" b="23407"/>
          <a:stretch>
            <a:fillRect/>
          </a:stretch>
        </p:blipFill>
        <p:spPr>
          <a:xfrm>
            <a:off x="1654" y="0"/>
            <a:ext cx="9140694" cy="51435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94047" y="135341"/>
            <a:ext cx="8955907" cy="4873897"/>
            <a:chOff x="315711" y="137833"/>
            <a:chExt cx="11697533" cy="6500034"/>
          </a:xfrm>
        </p:grpSpPr>
        <p:sp>
          <p:nvSpPr>
            <p:cNvPr id="7" name="矩形 6"/>
            <p:cNvSpPr/>
            <p:nvPr userDrawn="1"/>
          </p:nvSpPr>
          <p:spPr>
            <a:xfrm>
              <a:off x="540142" y="300833"/>
              <a:ext cx="11248673" cy="6174032"/>
            </a:xfrm>
            <a:prstGeom prst="rect">
              <a:avLst/>
            </a:prstGeom>
            <a:solidFill>
              <a:srgbClr val="FFFFFF">
                <a:alpha val="94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2" dirty="0"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3065" r="4066" b="2877"/>
            <a:stretch>
              <a:fillRect/>
            </a:stretch>
          </p:blipFill>
          <p:spPr>
            <a:xfrm rot="16200000">
              <a:off x="2914461" y="-2460917"/>
              <a:ext cx="6500034" cy="11697533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327278" y="504616"/>
            <a:ext cx="8481921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500" b="1" kern="100" dirty="0"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《童年》梗概</a:t>
            </a:r>
            <a:endParaRPr lang="zh-CN" altLang="zh-CN" sz="1500" b="1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高尔基是著名的苏联无产阶级作家，社会主义现实主义文学的奠基人，但在他幼年时，是十分贫苦的。</a:t>
            </a:r>
          </a:p>
          <a:p>
            <a:pPr algn="just"/>
            <a:r>
              <a:rPr lang="en-US" altLang="zh-CN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阿廖沙三岁时，失去了父亲，母亲将他寄养在外祖父家。他来到外祖父家时，外祖父的家业开始衰败，加上两个舅舅为了分家和侵吞阿廖沙母亲的嫁妆而不断争吵，这一切都让外祖父变得越来越专横暴躁。</a:t>
            </a:r>
          </a:p>
          <a:p>
            <a:pPr algn="just"/>
            <a:r>
              <a:rPr lang="en-US" altLang="zh-CN" sz="1500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500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在这样黑暗、阴冷的环境下，阿廖沙却能够获得一丝丝生活的美好与甜蜜</a:t>
            </a:r>
            <a:r>
              <a:rPr lang="zh-CN" altLang="en-US" sz="1500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zh-CN" sz="1500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与乐观、纯朴而又善良的小茨冈成为朋友</a:t>
            </a:r>
            <a:r>
              <a:rPr lang="zh-CN" altLang="en-US" sz="1500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zh-CN" altLang="zh-CN" sz="1500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结识了正直、友好的老工人格里戈</a:t>
            </a:r>
            <a:r>
              <a:rPr lang="zh-CN" altLang="en-US" sz="1500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zh-CN" altLang="zh-CN" sz="1500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而外祖母给阿廖沙的影响是最深的，外祖母善良公正，热爱生活，给阿廖沙讲怜悯穷人和弱者，歌颂正义与光明的故事。</a:t>
            </a:r>
            <a:endParaRPr lang="zh-CN" altLang="zh-CN" sz="15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500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500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但是好景不长，一天，</a:t>
            </a:r>
            <a:r>
              <a:rPr lang="zh-CN" altLang="zh-CN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阿廖沙在表哥的怂恿下，将一块白桌布扔进染缸里染成蓝色，结果被外祖父用竹条痛打了一顿，几乎失去知觉，并得了一场大病。母亲在这种黑暗生活中无法忍受住压迫</a:t>
            </a:r>
            <a:r>
              <a:rPr lang="zh-CN" altLang="en-US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便独自离去。</a:t>
            </a:r>
          </a:p>
          <a:p>
            <a:pPr algn="just"/>
            <a:r>
              <a:rPr lang="en-US" altLang="zh-CN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母亲在一天早晨回来了，再次将阿廖沙带回自己身边。刚开始母亲教阿廖沙读书，可在生活的压迫下，她变得漫不经心，爱发脾气，后来在丈夫的毒打下而变得不再美丽，十分冷酷</a:t>
            </a:r>
            <a:r>
              <a:rPr lang="zh-CN" altLang="en-US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尖刻，还将一切不幸的怒火发泄到无辜的阿廖沙身上。由于和继父不和，阿廖沙又回到外祖父家，这时外祖父已经破产了，生活越来越困苦。阿廖沙放学后与邻居的孩子们靠卖破烂赚学费，在这过程中</a:t>
            </a:r>
            <a:r>
              <a:rPr lang="zh-CN" altLang="en-US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他得到了友谊与同情，同时</a:t>
            </a:r>
            <a:r>
              <a:rPr lang="zh-CN" altLang="en-US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也遭</a:t>
            </a:r>
            <a:r>
              <a:rPr lang="zh-CN" altLang="zh-CN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到学校的责难，让他又一次失去信心，想离开大人，独自生活。</a:t>
            </a:r>
          </a:p>
          <a:p>
            <a:pPr algn="just"/>
            <a:r>
              <a:rPr lang="en-US" altLang="zh-CN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最终</a:t>
            </a:r>
            <a:r>
              <a:rPr lang="zh-CN" altLang="en-US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15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阿廖沙以优异的成绩读完三年书就永远离开课堂，在安葬了因贫苦与疾病去世的母亲后，便到“人间”去谋生。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F7CB6AB-4C43-4158-ABE3-A23B6BA664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42" y="263063"/>
            <a:ext cx="614041" cy="544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9535" y="852561"/>
            <a:ext cx="838612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①</a:t>
            </a:r>
            <a: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听了大家的建议，小作者将第</a:t>
            </a:r>
            <a: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自然段中描述性语言改为了叙述性语言，语言表达更加精炼了。</a:t>
            </a:r>
          </a:p>
          <a:p>
            <a:pPr algn="just">
              <a:lnSpc>
                <a:spcPct val="150000"/>
              </a:lnSpc>
            </a:pPr>
            <a:r>
              <a:rPr lang="en-US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②</a:t>
            </a:r>
            <a:r>
              <a:rPr lang="en-US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自然段加入了对好朋友</a:t>
            </a:r>
            <a:r>
              <a:rPr lang="zh-CN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小茨冈、老工人格里戈和外祖母的介绍，强调了阿廖沙在“黑暗、阴冷的环境下”获得“美好与甜蜜”的原因，筛选重要内容，有利于揭示文章主旨。</a:t>
            </a:r>
            <a:endParaRPr lang="zh-CN" altLang="zh-CN" sz="18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③</a:t>
            </a:r>
            <a:r>
              <a:rPr lang="en-US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自然段中删去了人物的心理描写，同时去掉了次要内容，表达更加简洁有序了。</a:t>
            </a:r>
            <a:endParaRPr lang="zh-CN" altLang="zh-CN" sz="18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④ </a:t>
            </a:r>
            <a:r>
              <a:rPr lang="zh-CN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自然段，小作者加入了“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母亲在一天早晨回来了，再次将阿廖沙带回自己身边</a:t>
            </a:r>
            <a:r>
              <a:rPr lang="zh-CN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”这句话，使前后文内容合理衔接起来，段落、内容之间更加连贯了</a:t>
            </a:r>
            <a:r>
              <a:rPr lang="zh-CN" altLang="zh-CN" sz="1800" b="1" kern="100" dirty="0">
                <a:solidFill>
                  <a:srgbClr val="1E1E1E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zh-CN" sz="18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48941" y="569695"/>
            <a:ext cx="3094003" cy="923701"/>
            <a:chOff x="-67475" y="759769"/>
            <a:chExt cx="4126292" cy="1231887"/>
          </a:xfrm>
        </p:grpSpPr>
        <p:sp>
          <p:nvSpPr>
            <p:cNvPr id="5" name="矩形 4"/>
            <p:cNvSpPr/>
            <p:nvPr/>
          </p:nvSpPr>
          <p:spPr>
            <a:xfrm>
              <a:off x="990201" y="1309788"/>
              <a:ext cx="3068616" cy="608838"/>
            </a:xfrm>
            <a:prstGeom prst="rect">
              <a:avLst/>
            </a:prstGeom>
            <a:solidFill>
              <a:srgbClr val="A34A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2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981"/>
            <a:stretch>
              <a:fillRect/>
            </a:stretch>
          </p:blipFill>
          <p:spPr>
            <a:xfrm>
              <a:off x="-67475" y="759769"/>
              <a:ext cx="1620506" cy="1231887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076669" y="944227"/>
            <a:ext cx="1910551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99" b="1" kern="1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课后作业</a:t>
            </a:r>
            <a:r>
              <a:rPr lang="zh-CN" altLang="zh-CN" sz="2999" b="1" kern="1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999" b="1" kern="1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5667" y="1983859"/>
            <a:ext cx="6798656" cy="1199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14270" algn="just"/>
            <a:r>
              <a:rPr lang="en-US" altLang="zh-CN" sz="2399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zh-CN" sz="2399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根据习作评价标准，先自行修改自己的习作。</a:t>
            </a:r>
            <a:endParaRPr lang="en-US" altLang="zh-CN" sz="2399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114270" algn="just"/>
            <a:endParaRPr lang="zh-CN" altLang="zh-CN" sz="2399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114270" algn="just"/>
            <a:r>
              <a:rPr lang="en-US" altLang="zh-CN" sz="2399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zh-CN" sz="2399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根据别人的意见，修改、完善自己的习作。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293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354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_14"/>
          <p:cNvSpPr txBox="1">
            <a:spLocks noChangeArrowheads="1"/>
          </p:cNvSpPr>
          <p:nvPr/>
        </p:nvSpPr>
        <p:spPr bwMode="auto">
          <a:xfrm>
            <a:off x="1670798" y="1667120"/>
            <a:ext cx="5803594" cy="93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34282" rIns="68564" bIns="34282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5399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习作：写作品梗概</a:t>
            </a:r>
          </a:p>
        </p:txBody>
      </p:sp>
      <p:sp>
        <p:nvSpPr>
          <p:cNvPr id="6" name="_16"/>
          <p:cNvSpPr txBox="1">
            <a:spLocks noChangeArrowheads="1"/>
          </p:cNvSpPr>
          <p:nvPr/>
        </p:nvSpPr>
        <p:spPr bwMode="auto">
          <a:xfrm>
            <a:off x="2578891" y="3383111"/>
            <a:ext cx="3987407" cy="54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1" tIns="34275" rIns="68551" bIns="3427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1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六年级语文下册</a:t>
            </a:r>
            <a:endParaRPr lang="zh-CN" altLang="zh-CN" sz="18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_16"/>
          <p:cNvSpPr txBox="1">
            <a:spLocks noChangeArrowheads="1"/>
          </p:cNvSpPr>
          <p:nvPr/>
        </p:nvSpPr>
        <p:spPr bwMode="auto">
          <a:xfrm>
            <a:off x="2578891" y="2717336"/>
            <a:ext cx="3987407" cy="54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1" tIns="34275" rIns="68551" bIns="3427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699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第二课时</a:t>
            </a:r>
            <a:endParaRPr lang="zh-CN" altLang="zh-CN" sz="2699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48941" y="569695"/>
            <a:ext cx="3094003" cy="923701"/>
            <a:chOff x="-67475" y="759769"/>
            <a:chExt cx="4126292" cy="1231887"/>
          </a:xfrm>
        </p:grpSpPr>
        <p:sp>
          <p:nvSpPr>
            <p:cNvPr id="6" name="矩形 5"/>
            <p:cNvSpPr/>
            <p:nvPr/>
          </p:nvSpPr>
          <p:spPr>
            <a:xfrm>
              <a:off x="990201" y="1309788"/>
              <a:ext cx="3068616" cy="608838"/>
            </a:xfrm>
            <a:prstGeom prst="rect">
              <a:avLst/>
            </a:prstGeom>
            <a:solidFill>
              <a:srgbClr val="A34A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2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981"/>
            <a:stretch>
              <a:fillRect/>
            </a:stretch>
          </p:blipFill>
          <p:spPr>
            <a:xfrm>
              <a:off x="-67475" y="759769"/>
              <a:ext cx="1620506" cy="123188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650512" y="1905815"/>
            <a:ext cx="5983671" cy="143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660" indent="-385660" algn="just">
              <a:lnSpc>
                <a:spcPct val="120000"/>
              </a:lnSpc>
              <a:spcBef>
                <a:spcPts val="1350"/>
              </a:spcBef>
              <a:buFont typeface="+mj-lt"/>
              <a:buAutoNum type="arabicPeriod"/>
            </a:pPr>
            <a:r>
              <a:rPr lang="zh-CN" altLang="zh-CN" sz="2099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运用“理、筛、炼、连”的基本方法，写一写作品梗概。</a:t>
            </a:r>
          </a:p>
          <a:p>
            <a:pPr marL="385660" indent="-385660" algn="just">
              <a:lnSpc>
                <a:spcPct val="120000"/>
              </a:lnSpc>
              <a:spcBef>
                <a:spcPts val="1350"/>
              </a:spcBef>
              <a:buFont typeface="+mj-lt"/>
              <a:buAutoNum type="arabicPeriod"/>
            </a:pPr>
            <a:r>
              <a:rPr lang="zh-CN" altLang="zh-CN" sz="2099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与同学进行分享，并根据反馈进行修改。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76669" y="944227"/>
            <a:ext cx="1910551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999" b="1" kern="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习作要求：</a:t>
            </a:r>
            <a:endParaRPr lang="en-US" altLang="zh-CN" sz="2999" b="1" kern="1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68894" y="1248029"/>
            <a:ext cx="456197" cy="5077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6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理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368894" y="1967051"/>
            <a:ext cx="454384" cy="5077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6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筛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88970" y="1248029"/>
            <a:ext cx="3492040" cy="5077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800" b="1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zh-CN" sz="269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读懂内容，理清脉络</a:t>
            </a:r>
            <a:endParaRPr lang="zh-CN" altLang="en-US" sz="269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88970" y="1967051"/>
            <a:ext cx="3492040" cy="5077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800" b="1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zh-CN" sz="269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筛选重点，去除枝叶</a:t>
            </a:r>
            <a:endParaRPr lang="zh-CN" altLang="en-US" sz="269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73406" y="2740202"/>
            <a:ext cx="454384" cy="5077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zh-CN" sz="26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炼</a:t>
            </a:r>
            <a:endParaRPr lang="zh-CN" altLang="en-US" sz="269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93483" y="2740202"/>
            <a:ext cx="3492040" cy="5077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800" b="1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zh-CN" sz="269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概括内容，提炼成段</a:t>
            </a:r>
            <a:endParaRPr lang="zh-CN" altLang="en-US" sz="269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73406" y="3480312"/>
            <a:ext cx="454384" cy="5077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6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连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093483" y="3480311"/>
            <a:ext cx="3492040" cy="5077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800" b="1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zh-CN" sz="269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锤炼语句，连段成文</a:t>
            </a:r>
            <a:endParaRPr lang="zh-CN" altLang="en-US" sz="269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6273" y="2441916"/>
            <a:ext cx="1621597" cy="5077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6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作品梗概</a:t>
            </a:r>
          </a:p>
        </p:txBody>
      </p:sp>
      <p:sp>
        <p:nvSpPr>
          <p:cNvPr id="11" name="左大括号 10"/>
          <p:cNvSpPr/>
          <p:nvPr/>
        </p:nvSpPr>
        <p:spPr>
          <a:xfrm>
            <a:off x="2155853" y="1481692"/>
            <a:ext cx="174545" cy="2322635"/>
          </a:xfrm>
          <a:prstGeom prst="leftBrace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76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/>
          <p:cNvGraphicFramePr>
            <a:graphicFrameLocks noGrp="1"/>
          </p:cNvGraphicFramePr>
          <p:nvPr/>
        </p:nvGraphicFramePr>
        <p:xfrm>
          <a:off x="564034" y="1114394"/>
          <a:ext cx="7822321" cy="35745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69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2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评价标准</a:t>
                      </a: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等级</a:t>
                      </a: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作品脉络清晰，写作意图明确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筛选重要内容，凸显核心环节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语言简洁明了，提炼内容成段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段落衔接自然，做到连段成文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书写规范整洁，表达通顺流畅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564034" y="454526"/>
            <a:ext cx="6991016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399" b="1" kern="100" dirty="0">
                <a:ea typeface="楷体" panose="02010609060101010101" pitchFamily="49" charset="-122"/>
                <a:cs typeface="Times New Roman" panose="02020603050405020304" pitchFamily="18" charset="0"/>
              </a:rPr>
              <a:t>参照评分标准先进行自评，看看自己能得几星呢？</a:t>
            </a:r>
            <a:endParaRPr lang="zh-CN" altLang="en-US" sz="2399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854" y="865722"/>
            <a:ext cx="82202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在小说类作品中，你能够按照故事发展的顺序理清脉络，把故事情节写完整吗？</a:t>
            </a:r>
          </a:p>
          <a:p>
            <a:pPr algn="just"/>
            <a: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你会借助目录小标题或情节结构图梳理作品内容，分清作品的主要内容和次要内容吗？</a:t>
            </a:r>
          </a:p>
          <a:p>
            <a:pPr algn="just"/>
            <a: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你会在作品梗概中保留与主旨有关的“主干”内容，删去与主旨无关的“枝叶”吗？</a:t>
            </a:r>
          </a:p>
          <a:p>
            <a:pPr algn="just"/>
            <a: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你能通过概述作品的重要内容和情节，揭示文章的主旨吗？</a:t>
            </a:r>
          </a:p>
          <a:p>
            <a:pPr algn="just"/>
            <a: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你会准确地将作品中的第一人称转换成第三人称吗？</a:t>
            </a:r>
          </a:p>
          <a:p>
            <a:pPr algn="just"/>
            <a: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你会将作品中的描写性语言改为叙述性语言，使语言更加简洁明了吗？</a:t>
            </a:r>
          </a:p>
          <a:p>
            <a:pPr algn="just"/>
            <a: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在小说类作品中，你会通过提炼简单的问题，概括内容成段吗？</a:t>
            </a:r>
          </a:p>
          <a:p>
            <a:pPr algn="just"/>
            <a: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你会通过加入前后情节衔接的语句，使用表示时间推移、地点变化、环境变化的词语，运用关联词语等方式让段落、内容之间更连贯吗？</a:t>
            </a:r>
          </a:p>
          <a:p>
            <a:pPr algn="just"/>
            <a: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你能做到语句通顺流畅，文字表达规范吗？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/>
          <p:cNvGraphicFramePr>
            <a:graphicFrameLocks noGrp="1"/>
          </p:cNvGraphicFramePr>
          <p:nvPr/>
        </p:nvGraphicFramePr>
        <p:xfrm>
          <a:off x="564034" y="1114394"/>
          <a:ext cx="7822321" cy="35745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69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2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评价标准</a:t>
                      </a: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等级</a:t>
                      </a: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作品脉络清晰，写作意图明确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筛选重要内容，凸显核心环节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语言简洁明了，提炼内容成段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段落衔接自然，做到连段成文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书写规范整洁，表达通顺流畅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564034" y="454526"/>
            <a:ext cx="6991016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399" b="1" kern="100" dirty="0">
                <a:ea typeface="楷体" panose="02010609060101010101" pitchFamily="49" charset="-122"/>
                <a:cs typeface="Times New Roman" panose="02020603050405020304" pitchFamily="18" charset="0"/>
              </a:rPr>
              <a:t>参照评分标准先进行自评，看看自己能得几星呢？</a:t>
            </a:r>
            <a:endParaRPr lang="zh-CN" altLang="en-US" sz="2399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4"/>
          <a:stretch>
            <a:fillRect/>
          </a:stretch>
        </p:blipFill>
        <p:spPr>
          <a:xfrm>
            <a:off x="1653" y="0"/>
            <a:ext cx="9140694" cy="51435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86441" y="135341"/>
            <a:ext cx="8771119" cy="4873897"/>
            <a:chOff x="315711" y="137833"/>
            <a:chExt cx="11697533" cy="6500034"/>
          </a:xfrm>
        </p:grpSpPr>
        <p:sp>
          <p:nvSpPr>
            <p:cNvPr id="13" name="矩形 12"/>
            <p:cNvSpPr/>
            <p:nvPr userDrawn="1"/>
          </p:nvSpPr>
          <p:spPr>
            <a:xfrm>
              <a:off x="540142" y="300833"/>
              <a:ext cx="11248673" cy="6174032"/>
            </a:xfrm>
            <a:prstGeom prst="rect">
              <a:avLst/>
            </a:prstGeom>
            <a:solidFill>
              <a:srgbClr val="FFFFFF">
                <a:alpha val="94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2" dirty="0"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3065" r="4066" b="2877"/>
            <a:stretch>
              <a:fillRect/>
            </a:stretch>
          </p:blipFill>
          <p:spPr>
            <a:xfrm rot="16200000">
              <a:off x="2914461" y="-2460917"/>
              <a:ext cx="6500034" cy="11697533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662274" y="466424"/>
            <a:ext cx="8006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《木偶奇遇记》梗概</a:t>
            </a:r>
            <a:endParaRPr lang="en-US" altLang="zh-CN" sz="18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endParaRPr lang="zh-CN" altLang="zh-CN" sz="18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一位老人把一块会说话的木头雕成木偶，并取名为“匹诺曹”。他把匹诺曹当成自己的儿子。</a:t>
            </a:r>
            <a:b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老人用上衣换来识字课本供匹诺曹上学，可是匹诺曹一心贪玩，为了看戏不惜卖掉课本。后来在木偶戏班得到了剧团经理的五枚金币。回家路上却受到瘸腿狐狸和瞎眼猫的欺骗，金币被抢走</a:t>
            </a:r>
            <a:r>
              <a:rPr lang="zh-CN" altLang="en-US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傻乎乎的匹诺曹也被抓进了监狱。出狱后，匹诺曹又因贪吃葡萄被农夫的捕兽器夹住，随后被农夫带回家看守鸡舍。夜里，他因帮助农夫抓住偷鸡贼而重获自由。他一心想成为一个用功读书的好孩子，可是经不起诱惑，在坏同学的怂恿下逃学到海边看鲨鱼</a:t>
            </a:r>
            <a:r>
              <a:rPr lang="zh-CN" altLang="en-US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后来又被引诱到玩乐国，在疯狂地玩了几个月之后</a:t>
            </a:r>
            <a:r>
              <a:rPr lang="zh-CN" altLang="en-US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变成了一头蠢驴，最后还是仙女搭救了他。令人意外的是，匹诺曹父子在鲨鱼腹中重逢，并想方设法逃了出来。匹诺曹又上学了，他念书特别用功，还帮助同学复习功课，同学们都很喜欢他。</a:t>
            </a:r>
            <a:b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后来，匹诺曹终于变成了一个真正的孩子，一个诚实、听话、爱学习</a:t>
            </a:r>
            <a:r>
              <a:rPr lang="en-US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1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还能帮助父亲的好孩子。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772684" y="1463487"/>
            <a:ext cx="3877985" cy="4615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zh-CN" sz="2399" kern="100" dirty="0">
                <a:solidFill>
                  <a:srgbClr val="1E1E1E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按故事发展的顺序</a:t>
            </a:r>
            <a:r>
              <a:rPr lang="zh-CN" altLang="en-US" sz="2399" kern="100" dirty="0">
                <a:solidFill>
                  <a:srgbClr val="1E1E1E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进行</a:t>
            </a:r>
            <a:r>
              <a:rPr lang="zh-CN" altLang="zh-CN" sz="2399" kern="100" dirty="0">
                <a:solidFill>
                  <a:srgbClr val="1E1E1E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概述</a:t>
            </a:r>
            <a:endParaRPr lang="zh-CN" altLang="en-US" sz="3599" dirty="0"/>
          </a:p>
        </p:txBody>
      </p:sp>
      <p:sp>
        <p:nvSpPr>
          <p:cNvPr id="6" name="文本框 5"/>
          <p:cNvSpPr txBox="1"/>
          <p:nvPr/>
        </p:nvSpPr>
        <p:spPr>
          <a:xfrm>
            <a:off x="6618916" y="2300667"/>
            <a:ext cx="2031325" cy="4615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zh-CN" sz="2399" kern="100">
                <a:solidFill>
                  <a:srgbClr val="1E1E1E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语言简洁精炼</a:t>
            </a:r>
            <a:endParaRPr lang="zh-CN" altLang="en-US" sz="2399" kern="100">
              <a:solidFill>
                <a:srgbClr val="1E1E1E"/>
              </a:solidFill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96122" y="3495173"/>
            <a:ext cx="2954655" cy="4615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399" kern="100" dirty="0">
                <a:ea typeface="楷体" panose="02010609060101010101" pitchFamily="49" charset="-122"/>
                <a:cs typeface="Times New Roman" panose="02020603050405020304" pitchFamily="18" charset="0"/>
              </a:rPr>
              <a:t>语意连贯，衔接自然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83FE11D-6654-4FDB-9115-4B08BB7729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427" y="332163"/>
            <a:ext cx="614041" cy="544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/>
          <p:cNvGraphicFramePr>
            <a:graphicFrameLocks noGrp="1"/>
          </p:cNvGraphicFramePr>
          <p:nvPr/>
        </p:nvGraphicFramePr>
        <p:xfrm>
          <a:off x="604420" y="1118315"/>
          <a:ext cx="7822320" cy="35745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40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1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评价标准</a:t>
                      </a: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等级</a:t>
                      </a: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作品脉络清晰，写作意图明确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筛选重要内容，凸显核心环节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语言简洁明了，提炼内容成段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段落衔接自然，做到连段成文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763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书写规范整洁，表达通顺流畅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64" marR="68564" marT="34282" marB="3428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564034" y="454526"/>
            <a:ext cx="6991016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399" b="1" kern="100" dirty="0">
                <a:ea typeface="楷体" panose="02010609060101010101" pitchFamily="49" charset="-122"/>
                <a:cs typeface="Times New Roman" panose="02020603050405020304" pitchFamily="18" charset="0"/>
              </a:rPr>
              <a:t>参照评分标准先进行自评，看看自己能得几星呢？</a:t>
            </a:r>
            <a:endParaRPr lang="zh-CN" altLang="en-US" sz="2399" b="1" dirty="0"/>
          </a:p>
        </p:txBody>
      </p:sp>
      <p:sp>
        <p:nvSpPr>
          <p:cNvPr id="4" name="星形: 五角 3"/>
          <p:cNvSpPr/>
          <p:nvPr/>
        </p:nvSpPr>
        <p:spPr>
          <a:xfrm>
            <a:off x="4644573" y="1795614"/>
            <a:ext cx="454526" cy="43141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星形: 五角 4"/>
          <p:cNvSpPr/>
          <p:nvPr/>
        </p:nvSpPr>
        <p:spPr>
          <a:xfrm>
            <a:off x="5267300" y="1795613"/>
            <a:ext cx="454526" cy="43141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星形: 五角 5"/>
          <p:cNvSpPr/>
          <p:nvPr/>
        </p:nvSpPr>
        <p:spPr>
          <a:xfrm>
            <a:off x="5890027" y="1795612"/>
            <a:ext cx="454526" cy="43141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星形: 五角 6"/>
          <p:cNvSpPr/>
          <p:nvPr/>
        </p:nvSpPr>
        <p:spPr>
          <a:xfrm>
            <a:off x="4644572" y="2418340"/>
            <a:ext cx="454526" cy="43141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星形: 五角 7"/>
          <p:cNvSpPr/>
          <p:nvPr/>
        </p:nvSpPr>
        <p:spPr>
          <a:xfrm>
            <a:off x="5267300" y="2418340"/>
            <a:ext cx="454526" cy="43141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星形: 五角 8"/>
          <p:cNvSpPr/>
          <p:nvPr/>
        </p:nvSpPr>
        <p:spPr>
          <a:xfrm>
            <a:off x="5890027" y="2429208"/>
            <a:ext cx="454526" cy="43141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星形: 五角 9"/>
          <p:cNvSpPr/>
          <p:nvPr/>
        </p:nvSpPr>
        <p:spPr>
          <a:xfrm>
            <a:off x="4647782" y="2958247"/>
            <a:ext cx="454526" cy="43141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星形: 五角 10"/>
          <p:cNvSpPr/>
          <p:nvPr/>
        </p:nvSpPr>
        <p:spPr>
          <a:xfrm>
            <a:off x="5285918" y="2958246"/>
            <a:ext cx="454526" cy="43141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星形: 五角 11"/>
          <p:cNvSpPr/>
          <p:nvPr/>
        </p:nvSpPr>
        <p:spPr>
          <a:xfrm>
            <a:off x="5924053" y="2940621"/>
            <a:ext cx="454526" cy="43141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星形: 五角 12"/>
          <p:cNvSpPr/>
          <p:nvPr/>
        </p:nvSpPr>
        <p:spPr>
          <a:xfrm>
            <a:off x="4644572" y="3542781"/>
            <a:ext cx="454526" cy="43141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星形: 五角 13"/>
          <p:cNvSpPr/>
          <p:nvPr/>
        </p:nvSpPr>
        <p:spPr>
          <a:xfrm>
            <a:off x="5267299" y="3542781"/>
            <a:ext cx="454526" cy="43141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星形: 五角 14"/>
          <p:cNvSpPr/>
          <p:nvPr/>
        </p:nvSpPr>
        <p:spPr>
          <a:xfrm>
            <a:off x="5924053" y="3543401"/>
            <a:ext cx="454526" cy="43141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星形: 五角 15"/>
          <p:cNvSpPr/>
          <p:nvPr/>
        </p:nvSpPr>
        <p:spPr>
          <a:xfrm>
            <a:off x="4644572" y="4152351"/>
            <a:ext cx="454526" cy="43141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星形: 五角 16"/>
          <p:cNvSpPr/>
          <p:nvPr/>
        </p:nvSpPr>
        <p:spPr>
          <a:xfrm>
            <a:off x="5285918" y="4165507"/>
            <a:ext cx="454526" cy="43141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星形: 五角 17"/>
          <p:cNvSpPr/>
          <p:nvPr/>
        </p:nvSpPr>
        <p:spPr>
          <a:xfrm>
            <a:off x="5924053" y="4172571"/>
            <a:ext cx="454526" cy="43141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wwww.33ppt.com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1836</Words>
  <Application>Microsoft Office PowerPoint</Application>
  <PresentationFormat>全屏显示(16:9)</PresentationFormat>
  <Paragraphs>93</Paragraphs>
  <Slides>15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仓耳玄三M W05</vt:lpstr>
      <vt:lpstr>等线</vt:lpstr>
      <vt:lpstr>华文楷体</vt:lpstr>
      <vt:lpstr>楷体</vt:lpstr>
      <vt:lpstr>Arial</vt:lpstr>
      <vt:lpstr>Calibri</vt:lpstr>
      <vt:lpstr>自定义设计方案</vt:lpstr>
      <vt:lpstr>1_自定义设计方案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007</cp:lastModifiedBy>
  <cp:revision>67</cp:revision>
  <dcterms:created xsi:type="dcterms:W3CDTF">2015-12-01T09:06:00Z</dcterms:created>
  <dcterms:modified xsi:type="dcterms:W3CDTF">2024-09-14T07:54:39Z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