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4" r:id="rId2"/>
  </p:sldMasterIdLst>
  <p:notesMasterIdLst>
    <p:notesMasterId r:id="rId49"/>
  </p:notesMasterIdLst>
  <p:handoutMasterIdLst>
    <p:handoutMasterId r:id="rId50"/>
  </p:handoutMasterIdLst>
  <p:sldIdLst>
    <p:sldId id="1287" r:id="rId3"/>
    <p:sldId id="1002" r:id="rId4"/>
    <p:sldId id="978" r:id="rId5"/>
    <p:sldId id="1020" r:id="rId6"/>
    <p:sldId id="523" r:id="rId7"/>
    <p:sldId id="1142" r:id="rId8"/>
    <p:sldId id="1143" r:id="rId9"/>
    <p:sldId id="991" r:id="rId10"/>
    <p:sldId id="1151" r:id="rId11"/>
    <p:sldId id="1275" r:id="rId12"/>
    <p:sldId id="1153" r:id="rId13"/>
    <p:sldId id="1152" r:id="rId14"/>
    <p:sldId id="1162" r:id="rId15"/>
    <p:sldId id="1042" r:id="rId16"/>
    <p:sldId id="1043" r:id="rId17"/>
    <p:sldId id="1045" r:id="rId18"/>
    <p:sldId id="1163" r:id="rId19"/>
    <p:sldId id="1167" r:id="rId20"/>
    <p:sldId id="1009" r:id="rId21"/>
    <p:sldId id="1334" r:id="rId22"/>
    <p:sldId id="1168" r:id="rId23"/>
    <p:sldId id="1014" r:id="rId24"/>
    <p:sldId id="1276" r:id="rId25"/>
    <p:sldId id="1335" r:id="rId26"/>
    <p:sldId id="1277" r:id="rId27"/>
    <p:sldId id="1336" r:id="rId28"/>
    <p:sldId id="1279" r:id="rId29"/>
    <p:sldId id="1337" r:id="rId30"/>
    <p:sldId id="1171" r:id="rId31"/>
    <p:sldId id="1281" r:id="rId32"/>
    <p:sldId id="1282" r:id="rId33"/>
    <p:sldId id="1338" r:id="rId34"/>
    <p:sldId id="1173" r:id="rId35"/>
    <p:sldId id="1178" r:id="rId36"/>
    <p:sldId id="1049" r:id="rId37"/>
    <p:sldId id="1050" r:id="rId38"/>
    <p:sldId id="1053" r:id="rId39"/>
    <p:sldId id="989" r:id="rId40"/>
    <p:sldId id="1031" r:id="rId41"/>
    <p:sldId id="1034" r:id="rId42"/>
    <p:sldId id="1179" r:id="rId43"/>
    <p:sldId id="1035" r:id="rId44"/>
    <p:sldId id="1040" r:id="rId45"/>
    <p:sldId id="1181" r:id="rId46"/>
    <p:sldId id="1341" r:id="rId47"/>
    <p:sldId id="1340" r:id="rId48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51"/>
    </p:embeddedFont>
    <p:embeddedFont>
      <p:font typeface="华文楷体" panose="02010600040101010101" pitchFamily="2" charset="-122"/>
      <p:regular r:id="rId52"/>
    </p:embeddedFont>
    <p:embeddedFont>
      <p:font typeface="楷体" panose="02010609060101010101" pitchFamily="49" charset="-122"/>
      <p:regular r:id="rId53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5">
          <p15:clr>
            <a:srgbClr val="A4A3A4"/>
          </p15:clr>
        </p15:guide>
        <p15:guide id="2" pos="15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2">
          <p15:clr>
            <a:srgbClr val="A4A3A4"/>
          </p15:clr>
        </p15:guide>
        <p15:guide id="2" pos="22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FF"/>
    <a:srgbClr val="0066CC"/>
    <a:srgbClr val="FFFFFF"/>
    <a:srgbClr val="FF6600"/>
    <a:srgbClr val="FFFFCC"/>
    <a:srgbClr val="CC3300"/>
    <a:srgbClr val="00B050"/>
    <a:srgbClr val="A38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7" autoAdjust="0"/>
    <p:restoredTop sz="94660"/>
  </p:normalViewPr>
  <p:slideViewPr>
    <p:cSldViewPr>
      <p:cViewPr varScale="1">
        <p:scale>
          <a:sx n="147" d="100"/>
          <a:sy n="147" d="100"/>
        </p:scale>
        <p:origin x="714" y="120"/>
      </p:cViewPr>
      <p:guideLst>
        <p:guide orient="horz" pos="2605"/>
        <p:guide pos="15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22"/>
        <p:guide pos="22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506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  <p:sp>
        <p:nvSpPr>
          <p:cNvPr id="4506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506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  <p:sp>
        <p:nvSpPr>
          <p:cNvPr id="4506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506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  <p:sp>
        <p:nvSpPr>
          <p:cNvPr id="4506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506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  <p:sp>
        <p:nvSpPr>
          <p:cNvPr id="4506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506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  <p:sp>
        <p:nvSpPr>
          <p:cNvPr id="4506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506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  <p:sp>
        <p:nvSpPr>
          <p:cNvPr id="4506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r>
              <a:rPr lang="zh-CN" altLang="en-US" sz="1200" dirty="0">
                <a:ea typeface="楷体" panose="02010609060101010101" pitchFamily="49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270672-31AD-4E33-828F-96B8AF669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14041" cy="544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92F239D-F477-49FB-8CF3-F6BA601BF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14041" cy="544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F2DFB42-117A-4DB5-9502-CE28F210A6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14041" cy="544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B9832C-DBE1-44E1-8D03-010EFDBFC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14041" cy="544264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30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9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7" b="8179"/>
          <a:stretch>
            <a:fillRect/>
          </a:stretch>
        </p:blipFill>
        <p:spPr bwMode="auto">
          <a:xfrm>
            <a:off x="1" y="3848099"/>
            <a:ext cx="9144000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istrator\AppData\Roaming\Tencent\Users\785852412\QQ\WinTemp\RichOle\R~H68Q8FLSSNCY2UK`2LX]M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89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5188" y="3075806"/>
            <a:ext cx="1366031" cy="183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95250" y="-118110"/>
            <a:ext cx="9239250" cy="5271135"/>
          </a:xfrm>
          <a:prstGeom prst="rect">
            <a:avLst/>
          </a:prstGeom>
          <a:solidFill>
            <a:srgbClr val="0300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TextBox 12"/>
          <p:cNvSpPr txBox="1"/>
          <p:nvPr/>
        </p:nvSpPr>
        <p:spPr>
          <a:xfrm>
            <a:off x="774700" y="1000897"/>
            <a:ext cx="7423150" cy="209191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30101010101" charset="-122"/>
                <a:ea typeface="华文楷体" panose="02010600030101010101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30101010101" charset="-122"/>
              <a:ea typeface="华文楷体" panose="02010600030101010101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语文慕课堂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3275856" y="3446243"/>
            <a:ext cx="2698175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bg1"/>
                </a:solidFill>
                <a:latin typeface="华文楷体" panose="02010600030101010101" charset="-122"/>
                <a:ea typeface="华文楷体" panose="02010600030101010101" charset="-122"/>
              </a:rPr>
              <a:t>主讲：桃子老师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07950" y="123825"/>
            <a:ext cx="2890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86000" defTabSz="914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43200" defTabSz="914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200400" defTabSz="914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7600" defTabSz="9144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1800" dirty="0"/>
              <a:t>状元成才路慕课</a:t>
            </a:r>
            <a:r>
              <a:rPr lang="zh-CN" altLang="en-US" sz="1800" dirty="0"/>
              <a:t>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9468" y="981075"/>
            <a:ext cx="8825064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用小标题的方式，说一说，尼尔斯经历了哪些事？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4428" y="353874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整体感知</a:t>
            </a:r>
          </a:p>
        </p:txBody>
      </p:sp>
      <p:grpSp>
        <p:nvGrpSpPr>
          <p:cNvPr id="8194" name="组合 7"/>
          <p:cNvGrpSpPr/>
          <p:nvPr/>
        </p:nvGrpSpPr>
        <p:grpSpPr>
          <a:xfrm>
            <a:off x="883920" y="2253615"/>
            <a:ext cx="1996440" cy="949960"/>
            <a:chOff x="2822517" y="1444502"/>
            <a:chExt cx="2669908" cy="1522976"/>
          </a:xfrm>
        </p:grpSpPr>
        <p:pic>
          <p:nvPicPr>
            <p:cNvPr id="8198" name="图片 2"/>
            <p:cNvPicPr>
              <a:picLocks noChangeAspect="1"/>
            </p:cNvPicPr>
            <p:nvPr/>
          </p:nvPicPr>
          <p:blipFill>
            <a:blip r:embed="rId2"/>
            <a:srcRect l="2751" t="4266" r="7492" b="18933"/>
            <a:stretch>
              <a:fillRect/>
            </a:stretch>
          </p:blipFill>
          <p:spPr>
            <a:xfrm>
              <a:off x="2822517" y="1444502"/>
              <a:ext cx="2669908" cy="15229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9" name="矩形 4"/>
            <p:cNvSpPr/>
            <p:nvPr/>
          </p:nvSpPr>
          <p:spPr>
            <a:xfrm>
              <a:off x="3257310" y="2052268"/>
              <a:ext cx="1776542" cy="639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变成小人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573780" y="2253615"/>
            <a:ext cx="1996440" cy="949960"/>
            <a:chOff x="2822517" y="1444502"/>
            <a:chExt cx="2669908" cy="1522976"/>
          </a:xfrm>
        </p:grpSpPr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2"/>
            <a:srcRect l="2751" t="4266" r="7492" b="18933"/>
            <a:stretch>
              <a:fillRect/>
            </a:stretch>
          </p:blipFill>
          <p:spPr>
            <a:xfrm>
              <a:off x="2822517" y="1444502"/>
              <a:ext cx="2669908" cy="15229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矩形 4"/>
            <p:cNvSpPr/>
            <p:nvPr/>
          </p:nvSpPr>
          <p:spPr>
            <a:xfrm>
              <a:off x="3257310" y="1705235"/>
              <a:ext cx="1776542" cy="11348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被麻雀和鸡群嘲笑</a:t>
              </a:r>
            </a:p>
          </p:txBody>
        </p:sp>
      </p:grpSp>
      <p:grpSp>
        <p:nvGrpSpPr>
          <p:cNvPr id="17" name="组合 7"/>
          <p:cNvGrpSpPr/>
          <p:nvPr/>
        </p:nvGrpSpPr>
        <p:grpSpPr>
          <a:xfrm>
            <a:off x="6405925" y="2295211"/>
            <a:ext cx="1996440" cy="949960"/>
            <a:chOff x="2822517" y="1444502"/>
            <a:chExt cx="2669908" cy="1522976"/>
          </a:xfrm>
        </p:grpSpPr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2"/>
            <a:srcRect l="2751" t="4266" r="7492" b="18933"/>
            <a:stretch>
              <a:fillRect/>
            </a:stretch>
          </p:blipFill>
          <p:spPr>
            <a:xfrm>
              <a:off x="2822517" y="1444502"/>
              <a:ext cx="2669908" cy="15229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矩形 4"/>
            <p:cNvSpPr/>
            <p:nvPr/>
          </p:nvSpPr>
          <p:spPr>
            <a:xfrm>
              <a:off x="3257310" y="2052268"/>
              <a:ext cx="1776542" cy="639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被猫捉弄</a:t>
              </a:r>
            </a:p>
          </p:txBody>
        </p:sp>
      </p:grpSp>
      <p:grpSp>
        <p:nvGrpSpPr>
          <p:cNvPr id="20" name="组合 7"/>
          <p:cNvGrpSpPr/>
          <p:nvPr/>
        </p:nvGrpSpPr>
        <p:grpSpPr>
          <a:xfrm>
            <a:off x="903605" y="3406778"/>
            <a:ext cx="1996440" cy="949960"/>
            <a:chOff x="2822517" y="1444502"/>
            <a:chExt cx="2669908" cy="1522976"/>
          </a:xfrm>
        </p:grpSpPr>
        <p:pic>
          <p:nvPicPr>
            <p:cNvPr id="21" name="图片 2"/>
            <p:cNvPicPr>
              <a:picLocks noChangeAspect="1"/>
            </p:cNvPicPr>
            <p:nvPr/>
          </p:nvPicPr>
          <p:blipFill>
            <a:blip r:embed="rId2"/>
            <a:srcRect l="2751" t="4266" r="7492" b="18933"/>
            <a:stretch>
              <a:fillRect/>
            </a:stretch>
          </p:blipFill>
          <p:spPr>
            <a:xfrm>
              <a:off x="2822517" y="1444502"/>
              <a:ext cx="2669908" cy="15229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矩形 4"/>
            <p:cNvSpPr/>
            <p:nvPr/>
          </p:nvSpPr>
          <p:spPr>
            <a:xfrm>
              <a:off x="3257310" y="2052268"/>
              <a:ext cx="1776542" cy="639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被牛教训</a:t>
              </a:r>
            </a:p>
          </p:txBody>
        </p:sp>
      </p:grpSp>
      <p:grpSp>
        <p:nvGrpSpPr>
          <p:cNvPr id="23" name="组合 7"/>
          <p:cNvGrpSpPr/>
          <p:nvPr/>
        </p:nvGrpSpPr>
        <p:grpSpPr>
          <a:xfrm>
            <a:off x="3573780" y="3406778"/>
            <a:ext cx="1996440" cy="949960"/>
            <a:chOff x="2822517" y="1444502"/>
            <a:chExt cx="2669908" cy="1522976"/>
          </a:xfrm>
        </p:grpSpPr>
        <p:pic>
          <p:nvPicPr>
            <p:cNvPr id="24" name="图片 2"/>
            <p:cNvPicPr>
              <a:picLocks noChangeAspect="1"/>
            </p:cNvPicPr>
            <p:nvPr/>
          </p:nvPicPr>
          <p:blipFill>
            <a:blip r:embed="rId2"/>
            <a:srcRect l="2751" t="4266" r="7492" b="18933"/>
            <a:stretch>
              <a:fillRect/>
            </a:stretch>
          </p:blipFill>
          <p:spPr>
            <a:xfrm>
              <a:off x="2822517" y="1444502"/>
              <a:ext cx="2669908" cy="15229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矩形 4"/>
            <p:cNvSpPr/>
            <p:nvPr/>
          </p:nvSpPr>
          <p:spPr>
            <a:xfrm>
              <a:off x="3257310" y="2052268"/>
              <a:ext cx="1776542" cy="639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骑鹅离家</a:t>
              </a:r>
            </a:p>
          </p:txBody>
        </p:sp>
      </p:grpSp>
      <p:sp>
        <p:nvSpPr>
          <p:cNvPr id="26" name="右箭头 25"/>
          <p:cNvSpPr/>
          <p:nvPr/>
        </p:nvSpPr>
        <p:spPr>
          <a:xfrm>
            <a:off x="2916555" y="2715895"/>
            <a:ext cx="576580" cy="28765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5626735" y="2699385"/>
            <a:ext cx="576580" cy="28765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2900045" y="3847465"/>
            <a:ext cx="576580" cy="28765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文本框 4"/>
          <p:cNvSpPr txBox="1"/>
          <p:nvPr/>
        </p:nvSpPr>
        <p:spPr>
          <a:xfrm>
            <a:off x="215265" y="2059311"/>
            <a:ext cx="2239963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骑鹅旅行记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00020" y="1028399"/>
            <a:ext cx="3282950" cy="27489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变成小人（</a:t>
            </a:r>
            <a:r>
              <a:rPr kumimoji="0" lang="en-US" altLang="zh-CN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1</a:t>
            </a:r>
            <a:r>
              <a:rPr kumimoji="0" lang="zh-CN" altLang="en-US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～</a:t>
            </a:r>
            <a:r>
              <a:rPr kumimoji="0" lang="en-US" altLang="zh-CN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3</a:t>
            </a:r>
            <a:r>
              <a:rPr kumimoji="0" lang="zh-CN" altLang="en-US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）</a:t>
            </a:r>
            <a:endParaRPr kumimoji="0" lang="en-US" altLang="zh-CN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altLang="zh-CN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求助受辱（</a:t>
            </a:r>
            <a:r>
              <a:rPr kumimoji="0" lang="en-US" altLang="zh-CN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4</a:t>
            </a:r>
            <a:r>
              <a:rPr kumimoji="0" lang="zh-CN" altLang="en-US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～</a:t>
            </a:r>
            <a:r>
              <a:rPr kumimoji="0" lang="en-US" altLang="zh-CN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29</a:t>
            </a:r>
            <a:r>
              <a:rPr kumimoji="0" lang="zh-CN" altLang="en-US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）</a:t>
            </a: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28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骑鹅离家（3</a:t>
            </a:r>
            <a:r>
              <a:rPr kumimoji="0" lang="en-US" altLang="zh-CN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0</a:t>
            </a:r>
            <a:r>
              <a:rPr kumimoji="0" lang="zh-CN" altLang="en-US" sz="28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～48）</a:t>
            </a:r>
            <a:endParaRPr kumimoji="0" lang="zh-CN" altLang="en-US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</p:txBody>
      </p:sp>
      <p:sp>
        <p:nvSpPr>
          <p:cNvPr id="15" name="AutoShape 3"/>
          <p:cNvSpPr/>
          <p:nvPr/>
        </p:nvSpPr>
        <p:spPr>
          <a:xfrm>
            <a:off x="2447925" y="1178260"/>
            <a:ext cx="286385" cy="2428790"/>
          </a:xfrm>
          <a:prstGeom prst="leftBrace">
            <a:avLst>
              <a:gd name="adj1" fmla="val 32581"/>
              <a:gd name="adj2" fmla="val 50000"/>
            </a:avLst>
          </a:prstGeom>
          <a:noFill/>
          <a:ln w="28575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1" hangingPunct="1"/>
            <a:endParaRPr lang="zh-CN" altLang="en-US" sz="3200" dirty="0">
              <a:solidFill>
                <a:srgbClr val="0070C0"/>
              </a:solidFill>
              <a:latin typeface="Times New Roman" panose="02020603050405020304" charset="0"/>
              <a:ea typeface="楷体" panose="02010609060101010101" pitchFamily="49" charset="-122"/>
            </a:endParaRPr>
          </a:p>
        </p:txBody>
      </p:sp>
      <p:sp>
        <p:nvSpPr>
          <p:cNvPr id="16" name="AutoShape 3"/>
          <p:cNvSpPr/>
          <p:nvPr/>
        </p:nvSpPr>
        <p:spPr>
          <a:xfrm>
            <a:off x="5580112" y="1571006"/>
            <a:ext cx="286385" cy="1704975"/>
          </a:xfrm>
          <a:prstGeom prst="leftBrace">
            <a:avLst>
              <a:gd name="adj1" fmla="val 32570"/>
              <a:gd name="adj2" fmla="val 50000"/>
            </a:avLst>
          </a:prstGeom>
          <a:noFill/>
          <a:ln w="28575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1" hangingPunct="1"/>
            <a:endParaRPr lang="zh-CN" altLang="en-US" sz="3200" dirty="0">
              <a:solidFill>
                <a:srgbClr val="0070C0"/>
              </a:solidFill>
              <a:latin typeface="Times New Roman" panose="02020603050405020304" charset="0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58452" y="1520361"/>
            <a:ext cx="2957964" cy="1806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被麻雀和鸡群嘲笑 </a:t>
            </a:r>
            <a:endParaRPr kumimoji="0" lang="en-US" altLang="zh-CN" sz="24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lang="en-US" altLang="zh-CN" sz="2400" b="1" spc="-15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      </a:t>
            </a:r>
            <a:r>
              <a:rPr kumimoji="0" lang="zh-CN" altLang="en-US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（</a:t>
            </a:r>
            <a:r>
              <a:rPr kumimoji="0" lang="en-US" altLang="zh-CN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4～10</a:t>
            </a:r>
            <a:r>
              <a:rPr kumimoji="0" lang="zh-CN" altLang="en-US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）</a:t>
            </a:r>
            <a:endParaRPr kumimoji="0" lang="en-US" altLang="zh-CN" sz="24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被猫捉弄（</a:t>
            </a:r>
            <a:r>
              <a:rPr kumimoji="0" lang="en-US" altLang="zh-CN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11～22</a:t>
            </a:r>
            <a:r>
              <a:rPr kumimoji="0" lang="zh-CN" altLang="en-US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）被牛教训（</a:t>
            </a:r>
            <a:r>
              <a:rPr kumimoji="0" lang="en-US" altLang="zh-CN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23～29</a:t>
            </a:r>
            <a:r>
              <a:rPr kumimoji="0" lang="zh-CN" altLang="en-US" sz="24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51620" y="1275606"/>
            <a:ext cx="684076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本文讲述了尼尔斯变成小人后，在寻找狐仙和解的过程中，遭到了鸡雀嘲笑，被猫捉弄，被牛教训，最后骑鹅离开，飞向蓝天的故事。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87624" y="1419622"/>
            <a:ext cx="6684010" cy="199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sz="36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通过学习我们知道，尼尔斯被小狐仙变小了，变小后的尼尔斯发现自己有什么变化呢</a:t>
            </a:r>
            <a:r>
              <a:rPr sz="3600" b="1" dirty="0"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99592" y="1980605"/>
            <a:ext cx="7036279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他那淡黄的头发、鼻子上的雀斑、皮裤和袜子上的补丁都和过去一模一样，只不过变得很小很小罢了。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681240" y="3422172"/>
            <a:ext cx="1455420" cy="500380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9592" y="1203598"/>
            <a:ext cx="692948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男孩简直不敢相信他会变成小狐仙。</a:t>
            </a:r>
          </a:p>
        </p:txBody>
      </p:sp>
      <p:sp>
        <p:nvSpPr>
          <p:cNvPr id="15" name="矩形 14"/>
          <p:cNvSpPr/>
          <p:nvPr/>
        </p:nvSpPr>
        <p:spPr>
          <a:xfrm>
            <a:off x="2415875" y="1350613"/>
            <a:ext cx="2131060" cy="500380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668" y="530913"/>
            <a:ext cx="2736304" cy="5730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他变得很小很小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948931" y="488588"/>
            <a:ext cx="1831340" cy="572770"/>
            <a:chOff x="1979712" y="1059582"/>
            <a:chExt cx="2664296" cy="504056"/>
          </a:xfrm>
        </p:grpSpPr>
        <p:sp>
          <p:nvSpPr>
            <p:cNvPr id="5" name="矩形标注 4"/>
            <p:cNvSpPr/>
            <p:nvPr/>
          </p:nvSpPr>
          <p:spPr>
            <a:xfrm>
              <a:off x="1979712" y="1059582"/>
              <a:ext cx="2664296" cy="504056"/>
            </a:xfrm>
            <a:prstGeom prst="wedgeRectCallout">
              <a:avLst>
                <a:gd name="adj1" fmla="val -21157"/>
                <a:gd name="adj2" fmla="val 101862"/>
              </a:avLst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51720" y="1131590"/>
              <a:ext cx="2520280" cy="296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心理活动描写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 rot="10800000">
            <a:off x="4075931" y="3772808"/>
            <a:ext cx="1654175" cy="561975"/>
            <a:chOff x="1979712" y="1059582"/>
            <a:chExt cx="2664296" cy="504056"/>
          </a:xfrm>
        </p:grpSpPr>
        <p:sp>
          <p:nvSpPr>
            <p:cNvPr id="4" name="矩形标注 3"/>
            <p:cNvSpPr/>
            <p:nvPr/>
          </p:nvSpPr>
          <p:spPr>
            <a:xfrm>
              <a:off x="1979712" y="1059582"/>
              <a:ext cx="2664296" cy="504056"/>
            </a:xfrm>
            <a:prstGeom prst="wedgeRectCallout">
              <a:avLst>
                <a:gd name="adj1" fmla="val -21157"/>
                <a:gd name="adj2" fmla="val 101862"/>
              </a:avLst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5"/>
            <p:cNvSpPr txBox="1"/>
            <p:nvPr/>
          </p:nvSpPr>
          <p:spPr>
            <a:xfrm rot="10800000">
              <a:off x="2655024" y="1175817"/>
              <a:ext cx="1916926" cy="3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外貌描写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5" grpId="0" bldLvl="0" animBg="1"/>
      <p:bldP spid="1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67544" y="1309085"/>
            <a:ext cx="8083502" cy="157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麻雀）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一看见男孩就叫了起来：“叽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叽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，叽叽，快看</a:t>
            </a:r>
            <a:r>
              <a:rPr lang="zh-CN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放鹅娃尼尔斯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！快看拇指大的小人儿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！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快看拇指大的小人儿</a:t>
            </a:r>
            <a:r>
              <a:rPr lang="zh-CN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尼尔斯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·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豪</a:t>
            </a:r>
            <a:r>
              <a:rPr lang="zh-CN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尔耶松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！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”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28588" y="1869228"/>
            <a:ext cx="3366135" cy="523240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6130" y="3048134"/>
            <a:ext cx="8244916" cy="1333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男孩尼尔斯变成了一个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_________________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的小狐仙。</a:t>
            </a:r>
          </a:p>
        </p:txBody>
      </p:sp>
      <p:sp>
        <p:nvSpPr>
          <p:cNvPr id="5" name="矩形 4"/>
          <p:cNvSpPr/>
          <p:nvPr/>
        </p:nvSpPr>
        <p:spPr>
          <a:xfrm>
            <a:off x="5940152" y="3048134"/>
            <a:ext cx="3034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只有拇指般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3727805"/>
            <a:ext cx="10972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72000" y="713108"/>
            <a:ext cx="1659890" cy="412115"/>
            <a:chOff x="1979712" y="1059582"/>
            <a:chExt cx="2664296" cy="504056"/>
          </a:xfrm>
        </p:grpSpPr>
        <p:sp>
          <p:nvSpPr>
            <p:cNvPr id="10" name="矩形标注 9"/>
            <p:cNvSpPr/>
            <p:nvPr/>
          </p:nvSpPr>
          <p:spPr>
            <a:xfrm>
              <a:off x="1979712" y="1059582"/>
              <a:ext cx="2664296" cy="504056"/>
            </a:xfrm>
            <a:prstGeom prst="wedgeRectCallout">
              <a:avLst>
                <a:gd name="adj1" fmla="val -21157"/>
                <a:gd name="adj2" fmla="val 101862"/>
              </a:avLst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2051720" y="1131590"/>
              <a:ext cx="2520280" cy="41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语言描写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89776" y="1410189"/>
            <a:ext cx="74423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sz="24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然而最奇怪的是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</a:t>
            </a:r>
            <a:r>
              <a:rPr sz="24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男孩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竟</a:t>
            </a:r>
            <a:r>
              <a:rPr sz="24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听懂了他们说的话。他大为吃惊</a:t>
            </a:r>
            <a:r>
              <a:rPr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就一动</a:t>
            </a:r>
            <a:r>
              <a:rPr sz="24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不动地站在台阶上听了起来</a:t>
            </a:r>
            <a:r>
              <a:rPr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。“这可能是因为我变成了小狐仙的缘故吧！”他自语着，“</a:t>
            </a:r>
            <a:r>
              <a:rPr sz="24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肯定是由于这个原因，我才听懂了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他们说的话</a:t>
            </a:r>
            <a:r>
              <a:rPr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。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”</a:t>
            </a:r>
            <a:endParaRPr sz="24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44867" y="2059614"/>
            <a:ext cx="1350869" cy="499745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05100" y="2578277"/>
            <a:ext cx="1368152" cy="500066"/>
          </a:xfrm>
          <a:prstGeom prst="rect">
            <a:avLst/>
          </a:prstGeom>
          <a:noFill/>
          <a:ln>
            <a:solidFill>
              <a:srgbClr val="FF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613939"/>
            <a:ext cx="2686050" cy="5730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听懂动物的话</a:t>
            </a:r>
          </a:p>
        </p:txBody>
      </p:sp>
      <p:sp>
        <p:nvSpPr>
          <p:cNvPr id="11" name="线形标注 1 10"/>
          <p:cNvSpPr/>
          <p:nvPr/>
        </p:nvSpPr>
        <p:spPr>
          <a:xfrm>
            <a:off x="2256314" y="3810291"/>
            <a:ext cx="4286280" cy="719270"/>
          </a:xfrm>
          <a:prstGeom prst="borderCallout1">
            <a:avLst>
              <a:gd name="adj1" fmla="val 97459"/>
              <a:gd name="adj2" fmla="val -23"/>
              <a:gd name="adj3" fmla="val 131058"/>
              <a:gd name="adj4" fmla="val -728"/>
            </a:avLst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心理活动描写、语言描写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0" grpId="0" bldLvl="0" animBg="1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28980" y="483518"/>
            <a:ext cx="768604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在变小之后，尼尔斯的世界发生了怎样的变化？完成表格。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（学习提示：可通过动物们和尼尔斯自己的语言、动作、神态、心理等方面进行圈点勾画和批注。）</a:t>
            </a:r>
            <a:endParaRPr lang="zh-CN" altLang="en-US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125757"/>
              </p:ext>
            </p:extLst>
          </p:nvPr>
        </p:nvGraphicFramePr>
        <p:xfrm>
          <a:off x="917575" y="1851670"/>
          <a:ext cx="7308850" cy="2423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2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77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遇到的动物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对待尼尔斯的态度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改变的原因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尼尔斯的表现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400" b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-1"/>
          <p:cNvGraphicFramePr/>
          <p:nvPr>
            <p:extLst>
              <p:ext uri="{D42A27DB-BD31-4B8C-83A1-F6EECF244321}">
                <p14:modId xmlns:p14="http://schemas.microsoft.com/office/powerpoint/2010/main" val="1400891754"/>
              </p:ext>
            </p:extLst>
          </p:nvPr>
        </p:nvGraphicFramePr>
        <p:xfrm>
          <a:off x="1115616" y="987574"/>
          <a:ext cx="7122795" cy="2913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遇到的动物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对待尼尔斯的态度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改变原因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尼尔斯的表现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6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401364" y="3013035"/>
            <a:ext cx="13379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牛群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67693" y="2123787"/>
            <a:ext cx="805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猫咪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36720" y="1585566"/>
            <a:ext cx="1757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麻雀、公鸡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850943" cy="697101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71601" y="943610"/>
            <a:ext cx="7128792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algn="l"/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    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门廊外面的地板上有一只麻雀在跳来跳去。他一看见男孩就叫了起来：“叽叽，叽叽，快看放鹅娃尼尔斯！快看拇指大的小人儿！快看拇指大的小人儿尼尔斯</a:t>
            </a:r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·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豪尔耶松！”</a:t>
            </a:r>
          </a:p>
          <a:p>
            <a:pPr marL="0" algn="l"/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院子里的鹅和鸡立即掉过头来盯着男孩，并发出了一阵使人无法忍受的咯咯声。“咯咯里咕，”公鸡叫道，“他活该，咯咯里咕，他扯过我的鸡冠！”</a:t>
            </a:r>
          </a:p>
          <a:p>
            <a:pPr marL="0" algn="l"/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那些鸡没完没了地叫着：“他活该！他活该</a:t>
            </a:r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……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”他实在无法忍受，捡起一块石头朝他们扔了过去，并骂道：“住嘴！你们这群坏家伙！”</a:t>
            </a:r>
          </a:p>
          <a:p>
            <a:pPr marL="0" algn="l"/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可是他没有想到，他已不再是原来的样子，鸡根本就不怕他。整群鸡都跑到他身边，站在他周围叫着：“咕咕咕，你活该！咕咕咕，你活该！”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骑鹅旅行记片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850943" cy="697101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71601" y="943610"/>
            <a:ext cx="7128792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algn="l"/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    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门廊外面的地板上有一只麻雀在跳来跳去。他一看见男孩就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叫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了起来：“叽叽，叽叽，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快看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放鹅娃尼尔斯！快看拇指大的小人儿！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快看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拇指大的小人儿尼尔斯</a:t>
            </a:r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·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豪尔耶松！”</a:t>
            </a:r>
          </a:p>
          <a:p>
            <a:pPr marL="0" algn="l"/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院子里的鹅和鸡立即掉过头来盯着男孩，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并发出了一阵使人无法忍受的咯咯声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。“咯咯里咕，”公鸡叫道，“他活该，咯咯里咕，他扯过我的鸡冠！”</a:t>
            </a:r>
          </a:p>
          <a:p>
            <a:pPr marL="0" algn="l"/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那些鸡没完没了地叫着：“他活该！他活该</a:t>
            </a:r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……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他实在无法忍受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捡起一块石头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朝他们扔了过去，并骂道：“住嘴！你们这群坏家伙！”</a:t>
            </a:r>
          </a:p>
          <a:p>
            <a:pPr marL="0" algn="l"/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可是他没有想到，他已不再是原来的样子，鸡根本就不怕他。整群鸡都跑到他身边，站在他周围叫着：“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咕咕咕，你活该！咕咕咕，你活该！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-1"/>
          <p:cNvGraphicFramePr/>
          <p:nvPr>
            <p:extLst>
              <p:ext uri="{D42A27DB-BD31-4B8C-83A1-F6EECF244321}">
                <p14:modId xmlns:p14="http://schemas.microsoft.com/office/powerpoint/2010/main" val="2853027103"/>
              </p:ext>
            </p:extLst>
          </p:nvPr>
        </p:nvGraphicFramePr>
        <p:xfrm>
          <a:off x="1115616" y="1059582"/>
          <a:ext cx="7122795" cy="2913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7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遇到的动物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对待尼尔斯的态度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改变原因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尼尔斯的表现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6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188975" y="1659414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嘲笑、憎恨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71709" y="1659414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麻雀、公鸡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05334" y="2188408"/>
            <a:ext cx="820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猫咪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05333" y="3003798"/>
            <a:ext cx="820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牛群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73973" y="1659414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扯公鸡鸡冠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53372" y="1674803"/>
            <a:ext cx="161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丢石头、叫骂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115333"/>
            <a:ext cx="3800108" cy="4769958"/>
          </a:xfrm>
          <a:prstGeom prst="rect">
            <a:avLst/>
          </a:prstGeom>
        </p:spPr>
      </p:pic>
      <p:sp>
        <p:nvSpPr>
          <p:cNvPr id="7" name="矩形标注 6"/>
          <p:cNvSpPr/>
          <p:nvPr/>
        </p:nvSpPr>
        <p:spPr>
          <a:xfrm>
            <a:off x="251520" y="488154"/>
            <a:ext cx="2904641" cy="1323439"/>
          </a:xfrm>
          <a:prstGeom prst="wedgeRectCallout">
            <a:avLst>
              <a:gd name="adj1" fmla="val 59498"/>
              <a:gd name="adj2" fmla="val 5768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亲爱的猫咪，院子里各个角落和暗洞你不是都很熟悉吗？请你告诉我，在哪里能找到小狐仙？</a:t>
            </a:r>
          </a:p>
        </p:txBody>
      </p:sp>
      <p:sp>
        <p:nvSpPr>
          <p:cNvPr id="8" name="矩形标注 7"/>
          <p:cNvSpPr/>
          <p:nvPr/>
        </p:nvSpPr>
        <p:spPr>
          <a:xfrm>
            <a:off x="6251776" y="564561"/>
            <a:ext cx="2626168" cy="1015663"/>
          </a:xfrm>
          <a:prstGeom prst="wedgeRectCallout">
            <a:avLst>
              <a:gd name="adj1" fmla="val -60833"/>
              <a:gd name="adj2" fmla="val 53809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我知道小狐仙住在什么地方，但是这并不等于说我愿意告诉你。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251520" y="3441647"/>
            <a:ext cx="3048657" cy="1015663"/>
          </a:xfrm>
          <a:prstGeom prst="wedgeRectCallout">
            <a:avLst>
              <a:gd name="adj1" fmla="val 51201"/>
              <a:gd name="adj2" fmla="val -7372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亲爱的猫咪，你可得帮我的忙啊！你没看见他把我变成什么样子了吗？</a:t>
            </a:r>
          </a:p>
        </p:txBody>
      </p:sp>
      <p:sp>
        <p:nvSpPr>
          <p:cNvPr id="10" name="矩形标注 9"/>
          <p:cNvSpPr/>
          <p:nvPr/>
        </p:nvSpPr>
        <p:spPr>
          <a:xfrm>
            <a:off x="6444208" y="2305780"/>
            <a:ext cx="2500388" cy="1015663"/>
          </a:xfrm>
          <a:prstGeom prst="wedgeRectCallout">
            <a:avLst>
              <a:gd name="adj1" fmla="val -79825"/>
              <a:gd name="adj2" fmla="val -55429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要我帮你的忙？是不是因为你经常揪我的尾巴？</a:t>
            </a:r>
            <a:r>
              <a:rPr 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251520" y="2305780"/>
            <a:ext cx="2571768" cy="707886"/>
          </a:xfrm>
          <a:prstGeom prst="wedgeRectCallout">
            <a:avLst>
              <a:gd name="adj1" fmla="val 65279"/>
              <a:gd name="adj2" fmla="val 33562"/>
            </a:avLst>
          </a:prstGeom>
          <a:solidFill>
            <a:srgbClr val="FFFFFF">
              <a:alpha val="87059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怎么着？我还要揪你的尾巴！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47398" y="1203598"/>
            <a:ext cx="7502217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/>
              <a:t>    </a:t>
            </a:r>
            <a:r>
              <a:rPr dirty="0" err="1"/>
              <a:t>这时男孩恼怒了。他已经完全忘</a:t>
            </a:r>
            <a:r>
              <a:rPr lang="zh-CN" altLang="en-US" dirty="0"/>
              <a:t>了</a:t>
            </a:r>
            <a:r>
              <a:rPr dirty="0" err="1"/>
              <a:t>他现在是多么弱小无力</a:t>
            </a:r>
            <a:r>
              <a:rPr dirty="0"/>
              <a:t>。“</a:t>
            </a:r>
            <a:r>
              <a:rPr dirty="0" err="1"/>
              <a:t>怎么着？我还要揪你的尾巴</a:t>
            </a:r>
            <a:r>
              <a:rPr dirty="0"/>
              <a:t>！”</a:t>
            </a:r>
            <a:r>
              <a:rPr dirty="0" err="1"/>
              <a:t>他说着便向猫扑了过去</a:t>
            </a:r>
            <a:r>
              <a:rPr dirty="0"/>
              <a:t>。</a:t>
            </a:r>
          </a:p>
          <a:p>
            <a:pPr>
              <a:lnSpc>
                <a:spcPct val="110000"/>
              </a:lnSpc>
            </a:pPr>
            <a:r>
              <a:rPr lang="en-US" dirty="0"/>
              <a:t>    </a:t>
            </a:r>
            <a:r>
              <a:rPr dirty="0"/>
              <a:t>转眼间，猫摇身一变，男孩几乎不敢相信他还是刚才那个动物。他全身的毛都竖了起来，拱起腰，伸直了腿，四脚抓地，尾巴变得粗而短，两耳朝后，嘴里嘶叫着，瞪大的眼睛冒着火星。</a:t>
            </a:r>
          </a:p>
          <a:p>
            <a:pPr>
              <a:lnSpc>
                <a:spcPct val="110000"/>
              </a:lnSpc>
            </a:pPr>
            <a:r>
              <a:rPr lang="en-US" dirty="0"/>
              <a:t>    </a:t>
            </a:r>
            <a:r>
              <a:rPr dirty="0" err="1"/>
              <a:t>男孩对猫并不示弱，反而向前逼近了一步。这时猫突然一跃</a:t>
            </a:r>
            <a:r>
              <a:rPr lang="zh-CN" altLang="en-US" dirty="0"/>
              <a:t>，</a:t>
            </a:r>
            <a:r>
              <a:rPr dirty="0" err="1"/>
              <a:t>径直朝他扑了过去，把他</a:t>
            </a:r>
            <a:r>
              <a:rPr lang="zh-CN" altLang="en-US" dirty="0"/>
              <a:t>扑</a:t>
            </a:r>
            <a:r>
              <a:rPr dirty="0" err="1"/>
              <a:t>倒在地，跳到他身上，前爪按住他的胸口，对着他的咽喉张开了大嘴</a:t>
            </a:r>
            <a:r>
              <a:rPr dirty="0"/>
              <a:t>。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47398" y="1203598"/>
            <a:ext cx="7502217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/>
              <a:t>    </a:t>
            </a:r>
            <a:r>
              <a:rPr dirty="0" err="1"/>
              <a:t>这时男孩</a:t>
            </a:r>
            <a:r>
              <a:rPr dirty="0" err="1">
                <a:solidFill>
                  <a:srgbClr val="FF0000"/>
                </a:solidFill>
              </a:rPr>
              <a:t>恼怒</a:t>
            </a:r>
            <a:r>
              <a:rPr dirty="0" err="1"/>
              <a:t>了。他已经完全忘</a:t>
            </a:r>
            <a:r>
              <a:rPr lang="zh-CN" altLang="en-US" dirty="0"/>
              <a:t>了</a:t>
            </a:r>
            <a:r>
              <a:rPr dirty="0" err="1"/>
              <a:t>他现在是多么弱小无力</a:t>
            </a:r>
            <a:r>
              <a:rPr dirty="0"/>
              <a:t>。“</a:t>
            </a:r>
            <a:r>
              <a:rPr dirty="0" err="1"/>
              <a:t>怎么着？我还要</a:t>
            </a:r>
            <a:r>
              <a:rPr dirty="0" err="1">
                <a:solidFill>
                  <a:srgbClr val="FF0000"/>
                </a:solidFill>
              </a:rPr>
              <a:t>揪你的尾巴</a:t>
            </a:r>
            <a:r>
              <a:rPr dirty="0"/>
              <a:t>！”</a:t>
            </a:r>
            <a:r>
              <a:rPr dirty="0" err="1"/>
              <a:t>他说着便向猫</a:t>
            </a:r>
            <a:r>
              <a:rPr dirty="0" err="1">
                <a:solidFill>
                  <a:srgbClr val="FF0000"/>
                </a:solidFill>
              </a:rPr>
              <a:t>扑</a:t>
            </a:r>
            <a:r>
              <a:rPr dirty="0" err="1"/>
              <a:t>了过去</a:t>
            </a:r>
            <a:r>
              <a:rPr dirty="0"/>
              <a:t>。</a:t>
            </a:r>
          </a:p>
          <a:p>
            <a:pPr>
              <a:lnSpc>
                <a:spcPct val="110000"/>
              </a:lnSpc>
            </a:pPr>
            <a:r>
              <a:rPr lang="en-US" dirty="0"/>
              <a:t>    </a:t>
            </a:r>
            <a:r>
              <a:rPr dirty="0"/>
              <a:t>转眼间，猫摇身一变，男孩几乎不敢相信他还是刚才那个动物。他全身的毛都竖了起来，拱起腰，伸直了腿，四脚抓地，尾巴变得粗而短，两耳朝后，嘴里嘶叫着，瞪大的眼睛冒着火星。</a:t>
            </a:r>
          </a:p>
          <a:p>
            <a:pPr>
              <a:lnSpc>
                <a:spcPct val="110000"/>
              </a:lnSpc>
            </a:pPr>
            <a:r>
              <a:rPr lang="en-US" dirty="0"/>
              <a:t>    </a:t>
            </a:r>
            <a:r>
              <a:rPr dirty="0" err="1"/>
              <a:t>男孩对猫</a:t>
            </a:r>
            <a:r>
              <a:rPr dirty="0" err="1">
                <a:solidFill>
                  <a:srgbClr val="FF0000"/>
                </a:solidFill>
              </a:rPr>
              <a:t>并不示弱</a:t>
            </a:r>
            <a:r>
              <a:rPr dirty="0" err="1"/>
              <a:t>，</a:t>
            </a:r>
            <a:r>
              <a:rPr dirty="0" err="1">
                <a:solidFill>
                  <a:srgbClr val="FF0000"/>
                </a:solidFill>
              </a:rPr>
              <a:t>反而向前逼近了一步</a:t>
            </a:r>
            <a:r>
              <a:rPr dirty="0" err="1"/>
              <a:t>。这时猫突然一跃</a:t>
            </a:r>
            <a:r>
              <a:rPr lang="zh-CN" altLang="en-US" dirty="0"/>
              <a:t>，</a:t>
            </a:r>
            <a:r>
              <a:rPr dirty="0" err="1"/>
              <a:t>径直朝他扑了过去，把他</a:t>
            </a:r>
            <a:r>
              <a:rPr lang="zh-CN" altLang="en-US" dirty="0"/>
              <a:t>扑</a:t>
            </a:r>
            <a:r>
              <a:rPr dirty="0" err="1"/>
              <a:t>倒在地，跳到他身上，前爪按住他的胸口，对着他的咽喉张开了大嘴</a:t>
            </a:r>
            <a:r>
              <a:rPr dirty="0"/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39360" y="3784600"/>
            <a:ext cx="1980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不害怕</a:t>
            </a:r>
          </a:p>
        </p:txBody>
      </p:sp>
      <p:sp>
        <p:nvSpPr>
          <p:cNvPr id="7" name="矩形标注 6"/>
          <p:cNvSpPr/>
          <p:nvPr/>
        </p:nvSpPr>
        <p:spPr>
          <a:xfrm>
            <a:off x="4815205" y="3863975"/>
            <a:ext cx="2025015" cy="504190"/>
          </a:xfrm>
          <a:prstGeom prst="wedgeRectCallout">
            <a:avLst>
              <a:gd name="adj1" fmla="val -21157"/>
              <a:gd name="adj2" fmla="val 101862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3096260" y="529590"/>
            <a:ext cx="1508760" cy="460374"/>
          </a:xfrm>
          <a:prstGeom prst="wedgeRectCallout">
            <a:avLst>
              <a:gd name="adj1" fmla="val 34779"/>
              <a:gd name="adj2" fmla="val 91291"/>
            </a:avLst>
          </a:prstGeom>
          <a:solidFill>
            <a:srgbClr val="FFFFFF">
              <a:alpha val="87059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动作描写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71600" y="1275606"/>
            <a:ext cx="7286193" cy="25299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defRPr>
            </a:lvl1pPr>
          </a:lstStyle>
          <a:p>
            <a:r>
              <a:rPr lang="en-US" sz="2400" dirty="0"/>
              <a:t>    </a:t>
            </a:r>
            <a:r>
              <a:rPr sz="2400" dirty="0" err="1"/>
              <a:t>男孩感觉到猫的爪子穿过他的背心和衬衣</a:t>
            </a:r>
            <a:r>
              <a:rPr lang="zh-CN" altLang="en-US" sz="2400" dirty="0"/>
              <a:t>，</a:t>
            </a:r>
            <a:r>
              <a:rPr sz="2400" dirty="0" err="1"/>
              <a:t>刺进了他的</a:t>
            </a:r>
            <a:r>
              <a:rPr lang="zh-CN" altLang="en-US" sz="2400" dirty="0"/>
              <a:t>皮肤</a:t>
            </a:r>
            <a:r>
              <a:rPr sz="2400" dirty="0"/>
              <a:t>，</a:t>
            </a:r>
            <a:r>
              <a:rPr sz="2400" dirty="0" err="1"/>
              <a:t>锋利的犬牙触到了他的咽喉。他拼命地喊着救命</a:t>
            </a:r>
            <a:r>
              <a:rPr sz="2400" dirty="0"/>
              <a:t>。</a:t>
            </a:r>
          </a:p>
          <a:p>
            <a:r>
              <a:rPr lang="en-US" sz="2400" dirty="0"/>
              <a:t>    </a:t>
            </a:r>
            <a:r>
              <a:rPr sz="2400" dirty="0" err="1"/>
              <a:t>可是一个人也没有来。他断定，他死亡的时刻到了</a:t>
            </a:r>
            <a:r>
              <a:rPr lang="zh-CN" altLang="en-US" sz="2400" dirty="0"/>
              <a:t>。</a:t>
            </a:r>
            <a:r>
              <a:rPr sz="2400" dirty="0" err="1"/>
              <a:t>正在这时，他又觉得猫把爪子收了回去，松开了他的喉咙</a:t>
            </a:r>
            <a:r>
              <a:rPr sz="2400" dirty="0"/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71600" y="1275606"/>
            <a:ext cx="7286193" cy="25299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defRPr>
            </a:lvl1pPr>
          </a:lstStyle>
          <a:p>
            <a:r>
              <a:rPr lang="en-US" sz="2400" dirty="0"/>
              <a:t>    </a:t>
            </a:r>
            <a:r>
              <a:rPr sz="2400" dirty="0" err="1"/>
              <a:t>男孩感觉到猫的爪子</a:t>
            </a:r>
            <a:r>
              <a:rPr sz="2400" dirty="0" err="1">
                <a:solidFill>
                  <a:srgbClr val="FF0000"/>
                </a:solidFill>
              </a:rPr>
              <a:t>穿过</a:t>
            </a:r>
            <a:r>
              <a:rPr sz="2400" dirty="0" err="1"/>
              <a:t>他的背心和衬衣</a:t>
            </a:r>
            <a:r>
              <a:rPr lang="zh-CN" altLang="en-US" sz="2400" dirty="0"/>
              <a:t>，</a:t>
            </a:r>
            <a:r>
              <a:rPr sz="2400" dirty="0" err="1">
                <a:solidFill>
                  <a:srgbClr val="FF0000"/>
                </a:solidFill>
              </a:rPr>
              <a:t>刺进</a:t>
            </a:r>
            <a:r>
              <a:rPr sz="2400" dirty="0" err="1"/>
              <a:t>了他的</a:t>
            </a:r>
            <a:r>
              <a:rPr lang="zh-CN" altLang="en-US" sz="2400" dirty="0"/>
              <a:t>皮肤</a:t>
            </a:r>
            <a:r>
              <a:rPr sz="2400" dirty="0"/>
              <a:t>，</a:t>
            </a:r>
            <a:r>
              <a:rPr sz="2400" dirty="0" err="1"/>
              <a:t>锋利的犬牙</a:t>
            </a:r>
            <a:r>
              <a:rPr sz="2400" dirty="0" err="1">
                <a:solidFill>
                  <a:srgbClr val="FF0000"/>
                </a:solidFill>
              </a:rPr>
              <a:t>触到</a:t>
            </a:r>
            <a:r>
              <a:rPr sz="2400" dirty="0" err="1"/>
              <a:t>了他的咽喉。</a:t>
            </a:r>
            <a:r>
              <a:rPr sz="2400" dirty="0" err="1">
                <a:solidFill>
                  <a:srgbClr val="FF0000"/>
                </a:solidFill>
              </a:rPr>
              <a:t>他拼命地喊着救命</a:t>
            </a:r>
            <a:r>
              <a:rPr sz="2400" dirty="0"/>
              <a:t>。</a:t>
            </a:r>
          </a:p>
          <a:p>
            <a:r>
              <a:rPr lang="en-US" sz="2400" dirty="0"/>
              <a:t>    </a:t>
            </a:r>
            <a:r>
              <a:rPr sz="2400" dirty="0" err="1"/>
              <a:t>可是一个人也没有来。</a:t>
            </a:r>
            <a:r>
              <a:rPr sz="2400" dirty="0" err="1">
                <a:solidFill>
                  <a:srgbClr val="FF0000"/>
                </a:solidFill>
              </a:rPr>
              <a:t>他断定，他死亡的时刻到了</a:t>
            </a:r>
            <a:r>
              <a:rPr lang="zh-CN" altLang="en-US" sz="2400" dirty="0"/>
              <a:t>。</a:t>
            </a:r>
            <a:r>
              <a:rPr sz="2400" dirty="0" err="1"/>
              <a:t>正在这时，他又觉得猫把爪子收了回去，松开了他的喉咙</a:t>
            </a:r>
            <a:r>
              <a:rPr sz="2400" dirty="0"/>
              <a:t>。</a:t>
            </a:r>
          </a:p>
        </p:txBody>
      </p:sp>
      <p:sp>
        <p:nvSpPr>
          <p:cNvPr id="5" name="矩形标注 4"/>
          <p:cNvSpPr/>
          <p:nvPr/>
        </p:nvSpPr>
        <p:spPr>
          <a:xfrm>
            <a:off x="2033270" y="529590"/>
            <a:ext cx="3714750" cy="460374"/>
          </a:xfrm>
          <a:prstGeom prst="wedgeRectCallout">
            <a:avLst>
              <a:gd name="adj1" fmla="val 26543"/>
              <a:gd name="adj2" fmla="val 122797"/>
            </a:avLst>
          </a:prstGeom>
          <a:solidFill>
            <a:srgbClr val="FFFFFF">
              <a:alpha val="87059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动作描写，猫咪占了上风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469890" y="3425825"/>
            <a:ext cx="1980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害怕</a:t>
            </a:r>
          </a:p>
        </p:txBody>
      </p:sp>
      <p:sp>
        <p:nvSpPr>
          <p:cNvPr id="7" name="矩形标注 6"/>
          <p:cNvSpPr/>
          <p:nvPr/>
        </p:nvSpPr>
        <p:spPr>
          <a:xfrm>
            <a:off x="5364088" y="3505200"/>
            <a:ext cx="1483752" cy="504190"/>
          </a:xfrm>
          <a:prstGeom prst="wedgeRectCallout">
            <a:avLst>
              <a:gd name="adj1" fmla="val -21157"/>
              <a:gd name="adj2" fmla="val 101862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93015" y="1141894"/>
            <a:ext cx="7502469" cy="2934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defRPr>
            </a:lvl1pPr>
          </a:lstStyle>
          <a:p>
            <a:r>
              <a:rPr lang="en-US" sz="2800" dirty="0"/>
              <a:t>    </a:t>
            </a:r>
            <a:r>
              <a:rPr sz="2800" dirty="0"/>
              <a:t>“</a:t>
            </a:r>
            <a:r>
              <a:rPr sz="2800" dirty="0" err="1"/>
              <a:t>好了</a:t>
            </a:r>
            <a:r>
              <a:rPr sz="2800" dirty="0"/>
              <a:t>，”</a:t>
            </a:r>
            <a:r>
              <a:rPr sz="2800" dirty="0" err="1"/>
              <a:t>猫说</a:t>
            </a:r>
            <a:r>
              <a:rPr sz="2800" dirty="0"/>
              <a:t>，“</a:t>
            </a:r>
            <a:r>
              <a:rPr sz="2800" dirty="0" err="1"/>
              <a:t>这回够了，看在女主人的面</a:t>
            </a:r>
            <a:r>
              <a:rPr lang="zh-CN" altLang="en-US" sz="2800" dirty="0"/>
              <a:t>子</a:t>
            </a:r>
            <a:r>
              <a:rPr sz="2800" dirty="0" err="1"/>
              <a:t>上，这次我饶了你。我只想让你知道</a:t>
            </a:r>
            <a:r>
              <a:rPr lang="zh-CN" altLang="en-US" sz="2800" dirty="0"/>
              <a:t>，</a:t>
            </a:r>
            <a:r>
              <a:rPr sz="2800" dirty="0" err="1"/>
              <a:t>咱们俩现在究竟谁厉害</a:t>
            </a:r>
            <a:r>
              <a:rPr sz="2800" dirty="0"/>
              <a:t>。”</a:t>
            </a:r>
          </a:p>
          <a:p>
            <a:r>
              <a:rPr lang="en-US" sz="2800" dirty="0"/>
              <a:t>    </a:t>
            </a:r>
            <a:r>
              <a:rPr lang="zh-CN" sz="2800" dirty="0"/>
              <a:t>说</a:t>
            </a:r>
            <a:r>
              <a:rPr sz="2800" dirty="0" err="1"/>
              <a:t>着，猫就走开了，看上去像他来的时候一样温柔和善。男孩羞得连一句话也说不出来</a:t>
            </a:r>
            <a:r>
              <a:rPr lang="zh-CN" altLang="en-US" sz="2800" dirty="0"/>
              <a:t>，</a:t>
            </a:r>
            <a:r>
              <a:rPr sz="2800" dirty="0" err="1"/>
              <a:t>赶紧溜到牛棚里去找小狐仙了</a:t>
            </a:r>
            <a:r>
              <a:rPr sz="2800" dirty="0"/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93015" y="1141894"/>
            <a:ext cx="7502469" cy="2934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defRPr>
            </a:lvl1pPr>
          </a:lstStyle>
          <a:p>
            <a:r>
              <a:rPr lang="en-US" sz="2800" dirty="0"/>
              <a:t>    </a:t>
            </a:r>
            <a:r>
              <a:rPr sz="2800" dirty="0"/>
              <a:t>“</a:t>
            </a:r>
            <a:r>
              <a:rPr sz="2800" dirty="0" err="1"/>
              <a:t>好了</a:t>
            </a:r>
            <a:r>
              <a:rPr sz="2800" dirty="0"/>
              <a:t>，”</a:t>
            </a:r>
            <a:r>
              <a:rPr sz="2800" dirty="0" err="1"/>
              <a:t>猫说</a:t>
            </a:r>
            <a:r>
              <a:rPr sz="2800" dirty="0"/>
              <a:t>，“</a:t>
            </a:r>
            <a:r>
              <a:rPr sz="2800" dirty="0" err="1"/>
              <a:t>这回够了，看在女主人的面</a:t>
            </a:r>
            <a:r>
              <a:rPr lang="zh-CN" altLang="en-US" sz="2800" dirty="0"/>
              <a:t>子</a:t>
            </a:r>
            <a:r>
              <a:rPr sz="2800" dirty="0" err="1"/>
              <a:t>上，这次我饶了你。我只想让你知道</a:t>
            </a:r>
            <a:r>
              <a:rPr lang="zh-CN" altLang="en-US" sz="2800" dirty="0"/>
              <a:t>，</a:t>
            </a:r>
            <a:r>
              <a:rPr sz="2800" dirty="0" err="1"/>
              <a:t>咱们俩现在究竟谁厉害</a:t>
            </a:r>
            <a:r>
              <a:rPr sz="2800" dirty="0"/>
              <a:t>。”</a:t>
            </a:r>
          </a:p>
          <a:p>
            <a:r>
              <a:rPr lang="en-US" sz="2800" dirty="0"/>
              <a:t>    </a:t>
            </a:r>
            <a:r>
              <a:rPr lang="zh-CN" altLang="en-US" sz="2800" dirty="0"/>
              <a:t>说</a:t>
            </a:r>
            <a:r>
              <a:rPr sz="2800" dirty="0" err="1"/>
              <a:t>着，猫就走开了，看上去像他来的时候一样温柔和善。男孩</a:t>
            </a:r>
            <a:r>
              <a:rPr sz="2800" dirty="0" err="1">
                <a:solidFill>
                  <a:srgbClr val="FF0000"/>
                </a:solidFill>
              </a:rPr>
              <a:t>羞</a:t>
            </a:r>
            <a:r>
              <a:rPr sz="2800" dirty="0" err="1"/>
              <a:t>得连一句话也说不出来</a:t>
            </a:r>
            <a:r>
              <a:rPr lang="zh-CN" altLang="en-US" sz="2800" dirty="0"/>
              <a:t>，</a:t>
            </a:r>
            <a:r>
              <a:rPr sz="2800" dirty="0" err="1"/>
              <a:t>赶紧溜到牛棚里去找小狐仙了</a:t>
            </a:r>
            <a:r>
              <a:rPr sz="2800" dirty="0"/>
              <a:t>。</a:t>
            </a:r>
          </a:p>
        </p:txBody>
      </p:sp>
      <p:sp>
        <p:nvSpPr>
          <p:cNvPr id="5" name="矩形标注 4"/>
          <p:cNvSpPr/>
          <p:nvPr/>
        </p:nvSpPr>
        <p:spPr>
          <a:xfrm>
            <a:off x="2044889" y="529291"/>
            <a:ext cx="2571768" cy="460374"/>
          </a:xfrm>
          <a:prstGeom prst="wedgeRectCallout">
            <a:avLst>
              <a:gd name="adj1" fmla="val 51498"/>
              <a:gd name="adj2" fmla="val 148823"/>
            </a:avLst>
          </a:prstGeom>
          <a:solidFill>
            <a:srgbClr val="FFFFFF">
              <a:alpha val="87059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猫咪放过他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00420" y="3856355"/>
            <a:ext cx="1980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羞愧</a:t>
            </a:r>
          </a:p>
        </p:txBody>
      </p:sp>
      <p:sp>
        <p:nvSpPr>
          <p:cNvPr id="7" name="矩形标注 6"/>
          <p:cNvSpPr/>
          <p:nvPr/>
        </p:nvSpPr>
        <p:spPr>
          <a:xfrm>
            <a:off x="5819775" y="3935730"/>
            <a:ext cx="1534160" cy="504190"/>
          </a:xfrm>
          <a:prstGeom prst="wedgeRectCallout">
            <a:avLst>
              <a:gd name="adj1" fmla="val -43765"/>
              <a:gd name="adj2" fmla="val -100761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-1"/>
          <p:cNvGraphicFramePr/>
          <p:nvPr>
            <p:extLst>
              <p:ext uri="{D42A27DB-BD31-4B8C-83A1-F6EECF244321}">
                <p14:modId xmlns:p14="http://schemas.microsoft.com/office/powerpoint/2010/main" val="3537043128"/>
              </p:ext>
            </p:extLst>
          </p:nvPr>
        </p:nvGraphicFramePr>
        <p:xfrm>
          <a:off x="827584" y="915566"/>
          <a:ext cx="7661597" cy="2913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7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遇到的动物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对待尼尔斯的态度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改变原因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尼尔斯的表现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6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942134" y="1509926"/>
            <a:ext cx="155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嘲笑、憎恨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75539" y="1509926"/>
            <a:ext cx="1725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麻雀、公鸡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14909" y="2043326"/>
            <a:ext cx="142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猫咪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4909" y="2917458"/>
            <a:ext cx="142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牛群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47439" y="1509926"/>
            <a:ext cx="149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扯公鸡鸡冠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00517" y="1492662"/>
            <a:ext cx="1725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丢石头、叫骂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942134" y="2038127"/>
            <a:ext cx="151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攻击、威胁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744899" y="2038127"/>
            <a:ext cx="149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揪猫咪尾巴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57055" y="2017172"/>
            <a:ext cx="241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不怕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—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害怕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—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羞愧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2483768" y="1131590"/>
            <a:ext cx="6143525" cy="26752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u="sng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塞尔玛</a:t>
            </a:r>
            <a:r>
              <a:rPr lang="en-US" altLang="zh-CN" sz="2800" b="1" u="sng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·</a:t>
            </a:r>
            <a:r>
              <a:rPr lang="zh-CN" altLang="en-US" sz="2800" b="1" u="sng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拉格洛芙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瑞典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女作家，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1909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年诺贝尔文学奖获得者。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《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尼尔斯骑鹅旅行记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》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是其代表作，也是一部与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《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王尔德童话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》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和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《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安徒生童话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》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齐名、享誉世界的儿童小说。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/>
          <a:stretch>
            <a:fillRect/>
          </a:stretch>
        </p:blipFill>
        <p:spPr bwMode="auto">
          <a:xfrm>
            <a:off x="293671" y="990686"/>
            <a:ext cx="2080124" cy="289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4335" y="994410"/>
            <a:ext cx="8613140" cy="2832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“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你过来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，”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名叫五月玫瑰的牛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说，</a:t>
            </a:r>
            <a:r>
              <a:rPr 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“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我给你一蹄子，让你永远不能忘记！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”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>
              <a:lnSpc>
                <a:spcPct val="110000"/>
              </a:lnSpc>
            </a:pP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“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你过来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，”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名叫金百合的牛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说，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“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我要让你在我的角上跳舞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。”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“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你过来，我也叫你尝尝去年夏天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你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经常用木鞋打我的滋味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！”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名叫星星的牛吼道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。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“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你过来，你曾经把马蜂放进我的耳朵，现在我要报仇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！”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金百合叫着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。</a:t>
            </a:r>
          </a:p>
          <a:p>
            <a:pPr>
              <a:lnSpc>
                <a:spcPct val="110000"/>
              </a:lnSpc>
            </a:pP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>
              <a:lnSpc>
                <a:spcPct val="110000"/>
              </a:lnSpc>
            </a:pPr>
            <a:r>
              <a:rPr 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    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“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你做的事都应该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遭</a:t>
            </a:r>
            <a:r>
              <a:rPr sz="1800" b="1" dirty="0" err="1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报应了。你曾多次从你母亲腿下抽走她挤奶时坐的小凳，你多次在你母亲提着奶桶走过时伸脚绊倒她，你多次气得她站在这里流眼泪</a:t>
            </a:r>
            <a:r>
              <a:rPr sz="18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！”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  <a:cs typeface="Tahoma" panose="020B060403050404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86450" y="4110990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生气、控诉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07704" y="2787774"/>
            <a:ext cx="497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-简" panose="02010800040101010101" charset="-122"/>
              </a:rPr>
              <a:t>——</a:t>
            </a:r>
            <a:r>
              <a:rPr lang="zh-CN" altLang="en-US" sz="1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用木鞋打牛、把马蜂放进牛耳朵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938676" y="3712390"/>
            <a:ext cx="20897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-简" panose="02010800040101010101" charset="-122"/>
              </a:rPr>
              <a:t>——</a:t>
            </a:r>
            <a:r>
              <a:rPr lang="zh-CN" altLang="en-US" sz="20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气哭母亲</a:t>
            </a:r>
          </a:p>
        </p:txBody>
      </p:sp>
      <p:sp>
        <p:nvSpPr>
          <p:cNvPr id="2" name="矩形标注 1"/>
          <p:cNvSpPr/>
          <p:nvPr/>
        </p:nvSpPr>
        <p:spPr>
          <a:xfrm>
            <a:off x="5786755" y="3916045"/>
            <a:ext cx="2003425" cy="770890"/>
          </a:xfrm>
          <a:prstGeom prst="wedgeRectCallout">
            <a:avLst>
              <a:gd name="adj1" fmla="val -38002"/>
              <a:gd name="adj2" fmla="val -85752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标注 4"/>
          <p:cNvSpPr/>
          <p:nvPr/>
        </p:nvSpPr>
        <p:spPr>
          <a:xfrm>
            <a:off x="2267744" y="421724"/>
            <a:ext cx="2571768" cy="460374"/>
          </a:xfrm>
          <a:prstGeom prst="wedgeRectCallout">
            <a:avLst>
              <a:gd name="adj1" fmla="val 51498"/>
              <a:gd name="adj2" fmla="val 148823"/>
            </a:avLst>
          </a:prstGeom>
          <a:solidFill>
            <a:srgbClr val="FFFFFF">
              <a:alpha val="87059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语言描写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2" grpId="0" bldLvl="0" animBg="1"/>
      <p:bldP spid="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393" y="1336799"/>
            <a:ext cx="7704856" cy="2404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    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男孩想对她们说，过去他对她们不好，现在</a:t>
            </a:r>
            <a:r>
              <a:rPr sz="2800" b="1" dirty="0" err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后悔了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，只要告诉他小狐仙在哪里，以后他就再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也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不捣蛋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了</a:t>
            </a:r>
            <a:r>
              <a:rPr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。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但是牛都不听他说话。她们吵闹得非常凶，他真担心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哪头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牛会挣断缰绳，所以他觉得还是趁早溜掉为妙</a:t>
            </a:r>
            <a:r>
              <a:rPr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393" y="1336799"/>
            <a:ext cx="7704856" cy="2404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    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男孩想对她们说，</a:t>
            </a:r>
            <a:r>
              <a:rPr sz="28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过去他对她们不好，现在后悔了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，只要告诉他小狐仙在哪里，</a:t>
            </a:r>
            <a:r>
              <a:rPr sz="28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以后他就再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也</a:t>
            </a:r>
            <a:r>
              <a:rPr sz="28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不捣蛋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了</a:t>
            </a:r>
            <a:r>
              <a:rPr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。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但是牛都不听他说话。她们吵闹得非常凶，他真担心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哪头</a:t>
            </a:r>
            <a:r>
              <a:rPr sz="2800" b="1" dirty="0" err="1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牛会挣断缰绳，所以他觉得还是趁早溜掉为妙</a:t>
            </a:r>
            <a:r>
              <a:rPr sz="2800" b="1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charset="0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16630" y="3756660"/>
            <a:ext cx="2621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心理活动描写</a:t>
            </a:r>
          </a:p>
        </p:txBody>
      </p:sp>
      <p:sp>
        <p:nvSpPr>
          <p:cNvPr id="7" name="矩形标注 6"/>
          <p:cNvSpPr/>
          <p:nvPr/>
        </p:nvSpPr>
        <p:spPr>
          <a:xfrm>
            <a:off x="3037840" y="529590"/>
            <a:ext cx="1668780" cy="460374"/>
          </a:xfrm>
          <a:prstGeom prst="wedgeRectCallout">
            <a:avLst>
              <a:gd name="adj1" fmla="val 51498"/>
              <a:gd name="adj2" fmla="val 148823"/>
            </a:avLst>
          </a:prstGeom>
          <a:solidFill>
            <a:srgbClr val="FFFFFF">
              <a:alpha val="87059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后悔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-1"/>
          <p:cNvGraphicFramePr/>
          <p:nvPr>
            <p:extLst>
              <p:ext uri="{D42A27DB-BD31-4B8C-83A1-F6EECF244321}">
                <p14:modId xmlns:p14="http://schemas.microsoft.com/office/powerpoint/2010/main" val="3908401172"/>
              </p:ext>
            </p:extLst>
          </p:nvPr>
        </p:nvGraphicFramePr>
        <p:xfrm>
          <a:off x="683568" y="843558"/>
          <a:ext cx="7776864" cy="2913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7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0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遇到的动物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对待尼尔斯的态度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改变原因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尼尔斯的表现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6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756927" y="1429445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嘲笑、憎恨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39064" y="1428914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麻雀、公鸡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74711" y="1958811"/>
            <a:ext cx="820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猫咪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75381" y="2861528"/>
            <a:ext cx="76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牛群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638677" y="1428914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扯公鸡鸡冠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20427" y="1459692"/>
            <a:ext cx="161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丢石头、叫骂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56927" y="1958811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攻击、威胁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03979" y="1956172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揪猫咪尾巴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47266" y="1956172"/>
            <a:ext cx="2462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不怕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—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害怕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—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羞愧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756927" y="2857874"/>
            <a:ext cx="1488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教训、控诉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6436" y="2432492"/>
            <a:ext cx="1560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用木鞋打牛、马蜂放进牛耳朵，气哭母亲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93906" y="2781243"/>
            <a:ext cx="81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后悔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文本框 4"/>
          <p:cNvSpPr txBox="1"/>
          <p:nvPr/>
        </p:nvSpPr>
        <p:spPr>
          <a:xfrm>
            <a:off x="1742703" y="2135271"/>
            <a:ext cx="2239963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尼尔斯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23928" y="915566"/>
            <a:ext cx="3282950" cy="30441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变得拇指大小</a:t>
            </a:r>
            <a:endParaRPr kumimoji="0" lang="en-US" altLang="zh-CN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听懂动物语言</a:t>
            </a: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3200" b="1" kern="1200" cap="none" spc="-150" normalizeH="0" baseline="0" noProof="0" dirty="0">
              <a:solidFill>
                <a:srgbClr val="251618"/>
              </a:solidFill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-150" normalizeH="0" baseline="0" noProof="0" dirty="0">
                <a:solidFill>
                  <a:srgbClr val="25161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受到动物欺负</a:t>
            </a:r>
          </a:p>
        </p:txBody>
      </p:sp>
      <p:sp>
        <p:nvSpPr>
          <p:cNvPr id="15" name="AutoShape 3"/>
          <p:cNvSpPr/>
          <p:nvPr/>
        </p:nvSpPr>
        <p:spPr>
          <a:xfrm>
            <a:off x="3476253" y="971634"/>
            <a:ext cx="355600" cy="2968625"/>
          </a:xfrm>
          <a:prstGeom prst="leftBrace">
            <a:avLst>
              <a:gd name="adj1" fmla="val 32581"/>
              <a:gd name="adj2" fmla="val 50000"/>
            </a:avLst>
          </a:prstGeom>
          <a:noFill/>
          <a:ln w="28575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1" hangingPunct="1"/>
            <a:endParaRPr lang="zh-CN" altLang="en-US" sz="3200" dirty="0">
              <a:solidFill>
                <a:srgbClr val="0070C0"/>
              </a:solidFill>
              <a:latin typeface="Times New Roman" panose="02020603050405020304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987574"/>
            <a:ext cx="7920880" cy="3328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尼尔斯以前</a:t>
            </a:r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经常欺负和捉弄鸡鹅、猫、牛群等动物们</a:t>
            </a:r>
            <a:r>
              <a:rPr lang="zh-CN" altLang="en-US" sz="36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，变成小狐仙后却</a:t>
            </a:r>
            <a:r>
              <a:rPr lang="zh-CN" altLang="en-US" sz="36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受到了他们的威胁、憎恶和攻击</a:t>
            </a:r>
            <a:r>
              <a:rPr lang="zh-CN" altLang="en-US" sz="36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，整个世界发生了翻天覆地的变化。作者的想象多么神奇啊！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1275606"/>
            <a:ext cx="590465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学习了课文，你来评价一下，尼尔斯是一个怎样的孩子呢？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00034" y="1214428"/>
            <a:ext cx="80010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说着，猫就走开了，看上去像他来的时候一样温柔和善。男孩羞得连一句话也说不出来，赶紧溜到牛棚里去找小狐仙了。</a:t>
            </a:r>
          </a:p>
        </p:txBody>
      </p:sp>
      <p:sp>
        <p:nvSpPr>
          <p:cNvPr id="25" name="椭圆 24"/>
          <p:cNvSpPr/>
          <p:nvPr/>
        </p:nvSpPr>
        <p:spPr>
          <a:xfrm>
            <a:off x="3419872" y="1995686"/>
            <a:ext cx="432048" cy="476021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线形标注 1 25"/>
          <p:cNvSpPr/>
          <p:nvPr/>
        </p:nvSpPr>
        <p:spPr>
          <a:xfrm>
            <a:off x="1475656" y="3555295"/>
            <a:ext cx="5760640" cy="600632"/>
          </a:xfrm>
          <a:prstGeom prst="borderCallout1">
            <a:avLst>
              <a:gd name="adj1" fmla="val -305"/>
              <a:gd name="adj2" fmla="val 34302"/>
              <a:gd name="adj3" fmla="val -176964"/>
              <a:gd name="adj4" fmla="val 37482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认识到了自己平时的错误，很羞愧。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99717" y="1850971"/>
            <a:ext cx="8032976" cy="111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男孩想对她们说，过去他对她们不好，现在后悔了，只要告诉他小狐仙在哪里，以后他就再也不捣蛋了。</a:t>
            </a:r>
          </a:p>
        </p:txBody>
      </p:sp>
      <p:sp>
        <p:nvSpPr>
          <p:cNvPr id="20" name="椭圆 19"/>
          <p:cNvSpPr/>
          <p:nvPr/>
        </p:nvSpPr>
        <p:spPr>
          <a:xfrm flipV="1">
            <a:off x="6948263" y="1923044"/>
            <a:ext cx="770501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V="1">
            <a:off x="6156176" y="2506023"/>
            <a:ext cx="933182" cy="545277"/>
          </a:xfrm>
          <a:prstGeom prst="ellipse">
            <a:avLst/>
          </a:prstGeom>
          <a:grpFill/>
          <a:ln>
            <a:solidFill>
              <a:srgbClr val="00B05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线形标注 1 22"/>
          <p:cNvSpPr/>
          <p:nvPr/>
        </p:nvSpPr>
        <p:spPr>
          <a:xfrm>
            <a:off x="1331640" y="3412029"/>
            <a:ext cx="6167038" cy="714398"/>
          </a:xfrm>
          <a:prstGeom prst="borderCallout1">
            <a:avLst>
              <a:gd name="adj1" fmla="val 97118"/>
              <a:gd name="adj2" fmla="val 96629"/>
              <a:gd name="adj3" fmla="val 96393"/>
              <a:gd name="adj4" fmla="val 96494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认识到自己的错误，心中懊悔又害怕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974839"/>
            <a:ext cx="5466496" cy="652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能认识到自己的错误，知错就改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2" grpId="0" bldLvl="0" animBg="1"/>
      <p:bldP spid="23" grpId="0" bldLvl="0" animBg="1"/>
      <p:bldP spid="7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714348" y="1266789"/>
            <a:ext cx="7500958" cy="1930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“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如果这只大雄鹅飞走，可是一个很大的损失，”他想，“父母从教堂回来时，发现雄鹅不见了，他们会伤心的。”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</p:txBody>
      </p:sp>
      <p:sp>
        <p:nvSpPr>
          <p:cNvPr id="3" name="线形标注 1 2"/>
          <p:cNvSpPr/>
          <p:nvPr/>
        </p:nvSpPr>
        <p:spPr>
          <a:xfrm>
            <a:off x="2214546" y="3442686"/>
            <a:ext cx="4500594" cy="1001272"/>
          </a:xfrm>
          <a:prstGeom prst="borderCallout1">
            <a:avLst>
              <a:gd name="adj1" fmla="val -28252"/>
              <a:gd name="adj2" fmla="val 26018"/>
              <a:gd name="adj3" fmla="val -1400"/>
              <a:gd name="adj4" fmla="val 4025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男孩在转变，已经学会为家人着想，开始关心父母。</a:t>
            </a:r>
          </a:p>
        </p:txBody>
      </p:sp>
      <p:sp>
        <p:nvSpPr>
          <p:cNvPr id="4" name="椭圆 3"/>
          <p:cNvSpPr/>
          <p:nvPr/>
        </p:nvSpPr>
        <p:spPr>
          <a:xfrm flipV="1">
            <a:off x="2555776" y="2625622"/>
            <a:ext cx="223224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38260" y="627534"/>
            <a:ext cx="3223895" cy="5730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善良、为他人着想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771550"/>
            <a:ext cx="522287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一个不爱学习、喜欢搞恶作剧的顽皮孩子尼尔斯，被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小狐仙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用魔法变成了一个小人。他骑在他家的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雄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鹅背上，进行了一次神奇而又魔幻的长途旅行。</a:t>
            </a:r>
          </a:p>
        </p:txBody>
      </p:sp>
      <p:pic>
        <p:nvPicPr>
          <p:cNvPr id="2052" name="Picture 4" descr="http://img14.360buyimg.com/popWaterMark/g13/M00/12/1B/rBEhVFJqGF0IAAAAAA1UbAycefkAAElEgOc6lEADVSE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43558"/>
            <a:ext cx="2528570" cy="380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8662" y="1143941"/>
            <a:ext cx="7387754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要想舒服一点儿，他唯一能做的就是设法爬到鹅背上去。他费了九牛二虎之力总算爬了上去。然而要在翅膀中间光滑的脊背上坐稳，也不是一件容易的事，何况翅膀还在不停地扇动。为了不滑下去，他不得不用两只手紧紧地抓住雄鹅的羽毛。</a:t>
            </a:r>
          </a:p>
        </p:txBody>
      </p:sp>
      <p:sp>
        <p:nvSpPr>
          <p:cNvPr id="3" name="线形标注 1 2"/>
          <p:cNvSpPr/>
          <p:nvPr/>
        </p:nvSpPr>
        <p:spPr>
          <a:xfrm>
            <a:off x="2143125" y="4215130"/>
            <a:ext cx="2430145" cy="643255"/>
          </a:xfrm>
          <a:prstGeom prst="borderCallout1">
            <a:avLst>
              <a:gd name="adj1" fmla="val -69900"/>
              <a:gd name="adj2" fmla="val 15080"/>
              <a:gd name="adj3" fmla="val -3741"/>
              <a:gd name="adj4" fmla="val 1327"/>
            </a:avLst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勇敢、顽强</a:t>
            </a:r>
          </a:p>
        </p:txBody>
      </p:sp>
      <p:sp>
        <p:nvSpPr>
          <p:cNvPr id="4" name="椭圆 3"/>
          <p:cNvSpPr/>
          <p:nvPr/>
        </p:nvSpPr>
        <p:spPr>
          <a:xfrm flipV="1">
            <a:off x="3143240" y="1787200"/>
            <a:ext cx="1857388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flipV="1">
            <a:off x="2214546" y="3430274"/>
            <a:ext cx="1637374" cy="571504"/>
          </a:xfrm>
          <a:prstGeom prst="ellipse">
            <a:avLst/>
          </a:prstGeom>
          <a:grpFill/>
          <a:ln>
            <a:solidFill>
              <a:schemeClr val="accent2">
                <a:lumMod val="5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28930" y="483235"/>
            <a:ext cx="2092960" cy="5730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勇敢、顽强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顺序访问存储器 9"/>
          <p:cNvSpPr/>
          <p:nvPr/>
        </p:nvSpPr>
        <p:spPr>
          <a:xfrm>
            <a:off x="1473200" y="341630"/>
            <a:ext cx="2016125" cy="1440180"/>
          </a:xfrm>
          <a:prstGeom prst="flowChartMagneticTape">
            <a:avLst/>
          </a:prstGeom>
          <a:grpFill/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771015" y="831215"/>
            <a:ext cx="1419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调皮捣蛋</a:t>
            </a:r>
          </a:p>
        </p:txBody>
      </p:sp>
      <p:sp>
        <p:nvSpPr>
          <p:cNvPr id="12" name="流程图: 顺序访问存储器 11"/>
          <p:cNvSpPr/>
          <p:nvPr/>
        </p:nvSpPr>
        <p:spPr>
          <a:xfrm>
            <a:off x="788035" y="1899285"/>
            <a:ext cx="2016125" cy="1440180"/>
          </a:xfrm>
          <a:prstGeom prst="flowChartMagneticTape">
            <a:avLst/>
          </a:prstGeom>
          <a:grpFill/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85850" y="2388870"/>
            <a:ext cx="1419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知错能改</a:t>
            </a:r>
          </a:p>
        </p:txBody>
      </p:sp>
      <p:sp>
        <p:nvSpPr>
          <p:cNvPr id="14" name="流程图: 顺序访问存储器 13"/>
          <p:cNvSpPr/>
          <p:nvPr/>
        </p:nvSpPr>
        <p:spPr>
          <a:xfrm rot="10800000">
            <a:off x="5734050" y="721360"/>
            <a:ext cx="2016125" cy="1440180"/>
          </a:xfrm>
          <a:prstGeom prst="flowChartMagneticTape">
            <a:avLst/>
          </a:prstGeom>
          <a:grpFill/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318885" y="1210945"/>
            <a:ext cx="1419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善良</a:t>
            </a:r>
          </a:p>
        </p:txBody>
      </p:sp>
      <p:sp>
        <p:nvSpPr>
          <p:cNvPr id="16" name="流程图: 顺序访问存储器 15"/>
          <p:cNvSpPr/>
          <p:nvPr/>
        </p:nvSpPr>
        <p:spPr>
          <a:xfrm rot="10800000">
            <a:off x="5764530" y="2459990"/>
            <a:ext cx="2016125" cy="1440180"/>
          </a:xfrm>
          <a:prstGeom prst="flowChartMagneticTape">
            <a:avLst/>
          </a:prstGeom>
          <a:grpFill/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062345" y="2949575"/>
            <a:ext cx="1419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勇敢顽强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313180" y="4099560"/>
            <a:ext cx="6210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每个人都是立体的、多面的，只有把他的各种特点都整合起来，多角度地进行评价，我们才能得到一个完整的他！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243" y="721360"/>
            <a:ext cx="1847389" cy="268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12" grpId="0" bldLvl="0" animBg="1"/>
      <p:bldP spid="13" grpId="0"/>
      <p:bldP spid="14" grpId="0" bldLvl="0" animBg="1"/>
      <p:bldP spid="15" grpId="0"/>
      <p:bldP spid="16" grpId="0" bldLvl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55576" y="1275606"/>
            <a:ext cx="7632848" cy="2377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尼尔斯原来经常欺负动物，后来被小狐仙惩罚变小，在寻找小狐仙的过程中，他认识到自己原来的错误，决心改正，变得勇敢和顽强。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843F72-4479-4567-9D2D-AE08DFB88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b="59025"/>
          <a:stretch/>
        </p:blipFill>
        <p:spPr>
          <a:xfrm>
            <a:off x="4716016" y="2157206"/>
            <a:ext cx="3419880" cy="1984076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997085"/>
            <a:ext cx="8208912" cy="1076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   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《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骑鹅旅行记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》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中还有许多有趣的故事。观察下面的插图，猜猜它们讲述怎样的神奇？</a:t>
            </a:r>
            <a:endParaRPr kumimoji="0" lang="zh-CN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5410" r="14304" b="15156"/>
          <a:stretch>
            <a:fillRect/>
          </a:stretch>
        </p:blipFill>
        <p:spPr bwMode="auto">
          <a:xfrm>
            <a:off x="827584" y="2156911"/>
            <a:ext cx="3457111" cy="198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87352" y="4219206"/>
            <a:ext cx="2736304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鹤之舞表演大会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036030" y="4219890"/>
            <a:ext cx="2736304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大海中的白银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7343587" y="4218167"/>
            <a:ext cx="335134" cy="4723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3877236" y="4218167"/>
            <a:ext cx="335134" cy="472337"/>
          </a:xfrm>
          <a:prstGeom prst="rect">
            <a:avLst/>
          </a:prstGeom>
        </p:spPr>
      </p:pic>
      <p:sp>
        <p:nvSpPr>
          <p:cNvPr id="10" name="文本框 14"/>
          <p:cNvSpPr txBox="1"/>
          <p:nvPr/>
        </p:nvSpPr>
        <p:spPr>
          <a:xfrm>
            <a:off x="395536" y="339502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拓展延伸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4"/>
          <p:cNvSpPr txBox="1"/>
          <p:nvPr/>
        </p:nvSpPr>
        <p:spPr>
          <a:xfrm>
            <a:off x="332582" y="483518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课后作业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187624" y="1419622"/>
            <a:ext cx="6840220" cy="194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1</a:t>
            </a:r>
            <a:r>
              <a:rPr 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.</a:t>
            </a:r>
            <a:r>
              <a:rPr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带着自己的猜想，课下读一读《骑鹅旅行记》中“鹤之舞表演大会”和“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大海中的白银</a:t>
            </a:r>
            <a:r>
              <a:rPr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”全文</a:t>
            </a: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，试着写一写故事梗概。</a:t>
            </a:r>
            <a:endParaRPr sz="24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indent="0"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</a:t>
            </a:r>
            <a:r>
              <a:rPr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2</a:t>
            </a:r>
            <a:r>
              <a:rPr 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.</a:t>
            </a: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完成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相关练习</a:t>
            </a: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599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173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499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extBox 48"/>
          <p:cNvSpPr txBox="1"/>
          <p:nvPr/>
        </p:nvSpPr>
        <p:spPr>
          <a:xfrm>
            <a:off x="539552" y="3579862"/>
            <a:ext cx="6470426" cy="807913"/>
          </a:xfrm>
          <a:prstGeom prst="rect">
            <a:avLst/>
          </a:prstGeom>
          <a:noFill/>
          <a:ln w="19050">
            <a:noFill/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</a:rPr>
              <a:t>6</a:t>
            </a:r>
            <a:r>
              <a:rPr lang="en-US" altLang="zh-CN" sz="4800" b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</a:rPr>
              <a:t>*</a:t>
            </a:r>
            <a:r>
              <a:rPr lang="en-US" altLang="zh-CN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</a:rPr>
              <a:t> </a:t>
            </a:r>
            <a:r>
              <a:rPr lang="zh-CN" alt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</a:rPr>
              <a:t>骑鹅旅行记（节选）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EE9F8C79-E9B2-4681-A382-679C736BC1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89"/>
          <a:stretch>
            <a:fillRect/>
          </a:stretch>
        </p:blipFill>
        <p:spPr>
          <a:xfrm>
            <a:off x="179512" y="123478"/>
            <a:ext cx="2295525" cy="461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4"/>
          <p:cNvSpPr txBox="1"/>
          <p:nvPr/>
        </p:nvSpPr>
        <p:spPr>
          <a:xfrm>
            <a:off x="653667" y="361942"/>
            <a:ext cx="4033837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课文导读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27" y="1131590"/>
            <a:ext cx="6856154" cy="3278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4"/>
          <p:cNvSpPr txBox="1"/>
          <p:nvPr/>
        </p:nvSpPr>
        <p:spPr>
          <a:xfrm>
            <a:off x="653667" y="361942"/>
            <a:ext cx="4033837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自学提示单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27584" y="1419622"/>
            <a:ext cx="73476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kern="0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（1）默读课文，读准字音，读通句子。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    （2）</a:t>
            </a:r>
            <a:r>
              <a:rPr lang="zh-CN" altLang="en-US" sz="3600" b="1" kern="0" dirty="0"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  <a:sym typeface="+mn-ea"/>
              </a:rPr>
              <a:t>梳理文章脉络，想一想小男孩尼尔斯经历了哪些事情。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宋体-简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0962" y="871641"/>
            <a:ext cx="8825064" cy="60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梳理文章脉络，想一想小男孩尼尔斯经历了哪些事情。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4428" y="353874"/>
            <a:ext cx="2147372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整体感知</a:t>
            </a:r>
          </a:p>
        </p:txBody>
      </p:sp>
      <p:sp>
        <p:nvSpPr>
          <p:cNvPr id="9" name="文本框 12"/>
          <p:cNvSpPr txBox="1"/>
          <p:nvPr/>
        </p:nvSpPr>
        <p:spPr>
          <a:xfrm>
            <a:off x="3059832" y="1982888"/>
            <a:ext cx="2686050" cy="47666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变成小人（</a:t>
            </a:r>
            <a:r>
              <a:rPr lang="en-US" altLang="zh-CN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1</a:t>
            </a: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～</a:t>
            </a:r>
            <a:r>
              <a:rPr lang="en-US" altLang="zh-CN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3</a:t>
            </a:r>
            <a:r>
              <a:rPr lang="zh-CN" altLang="en-US" sz="20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-简" panose="02010800040101010101" charset="-122"/>
              </a:rPr>
              <a:t>）</a:t>
            </a:r>
          </a:p>
        </p:txBody>
      </p:sp>
      <p:sp>
        <p:nvSpPr>
          <p:cNvPr id="10" name="文本框 12"/>
          <p:cNvSpPr txBox="1">
            <a:spLocks noChangeArrowheads="1"/>
          </p:cNvSpPr>
          <p:nvPr/>
        </p:nvSpPr>
        <p:spPr bwMode="auto">
          <a:xfrm>
            <a:off x="3059832" y="2748334"/>
            <a:ext cx="3138170" cy="476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cs typeface="宋体-简" panose="02010800040101010101" charset="-122"/>
              </a:rPr>
              <a:t>动物控诉（</a:t>
            </a:r>
            <a:r>
              <a:rPr kumimoji="0" lang="en-US" altLang="zh-CN" sz="2400" b="1" i="0" u="none" strike="noStrike" kern="1200" cap="none" spc="-1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cs typeface="宋体-简" panose="02010800040101010101" charset="-122"/>
              </a:rPr>
              <a:t>4～29</a:t>
            </a:r>
            <a:r>
              <a:rPr kumimoji="0" lang="zh-CN" alt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cs typeface="宋体-简" panose="02010800040101010101" charset="-122"/>
              </a:rPr>
              <a:t>）</a:t>
            </a:r>
            <a:endParaRPr kumimoji="0" lang="zh-CN" altLang="en-US" sz="2800" b="1" i="0" u="none" strike="noStrike" kern="1200" cap="none" spc="-1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cs typeface="宋体-简" panose="02010800040101010101" charset="-122"/>
            </a:endParaRPr>
          </a:p>
        </p:txBody>
      </p:sp>
      <p:sp>
        <p:nvSpPr>
          <p:cNvPr id="11" name="文本框 12"/>
          <p:cNvSpPr txBox="1">
            <a:spLocks noChangeArrowheads="1"/>
          </p:cNvSpPr>
          <p:nvPr/>
        </p:nvSpPr>
        <p:spPr bwMode="auto">
          <a:xfrm>
            <a:off x="3059832" y="3456414"/>
            <a:ext cx="3194050" cy="5340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cs typeface="宋体-简" panose="02010800040101010101" charset="-122"/>
              </a:rPr>
              <a:t>骑鹅飞天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cs typeface="宋体-简" panose="02010800040101010101" charset="-122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cs typeface="宋体-简" panose="02010800040101010101" charset="-122"/>
              </a:rPr>
              <a:t>30～48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cs typeface="宋体-简" panose="02010800040101010101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3" y="1112941"/>
            <a:ext cx="7344817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latin typeface="宋体" panose="02010600030101010101" pitchFamily="2" charset="-122"/>
                <a:ea typeface="宋体" panose="02010600030101010101" pitchFamily="2" charset="-122"/>
              </a:rPr>
              <a:t>    用小标题的方式，说一说：尼尔斯经历了哪些事？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4428" y="353874"/>
            <a:ext cx="2147372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整体感知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592" y="2593975"/>
            <a:ext cx="7272808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小提示：找一找文中出现了哪些人物，与尼尔斯之间发生了什么，也可以仔细观察文中的四幅插图。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aed659f-8320-4523-8d38-eacdc8c5422a}"/>
</p:tagLst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2167</Words>
  <Application>Microsoft Office PowerPoint</Application>
  <PresentationFormat>全屏显示(16:9)</PresentationFormat>
  <Paragraphs>223</Paragraphs>
  <Slides>46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46</vt:i4>
      </vt:variant>
    </vt:vector>
  </HeadingPairs>
  <TitlesOfParts>
    <vt:vector size="55" baseType="lpstr">
      <vt:lpstr>宋体</vt:lpstr>
      <vt:lpstr>Arial</vt:lpstr>
      <vt:lpstr>Calibri</vt:lpstr>
      <vt:lpstr>楷体</vt:lpstr>
      <vt:lpstr>华文楷体</vt:lpstr>
      <vt:lpstr>黑体</vt:lpstr>
      <vt:lpstr>Times New Roman</vt:lpstr>
      <vt:lpstr>《七彩课堂》课件模板（新）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127</cp:revision>
  <dcterms:created xsi:type="dcterms:W3CDTF">2020-02-22T15:15:00Z</dcterms:created>
  <dcterms:modified xsi:type="dcterms:W3CDTF">2024-12-23T09:59:24Z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2052-11.1.0.10024</vt:lpwstr>
  </property>
</Properties>
</file>