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647" r:id="rId2"/>
    <p:sldId id="579" r:id="rId3"/>
    <p:sldId id="584" r:id="rId4"/>
    <p:sldId id="474" r:id="rId5"/>
    <p:sldId id="384" r:id="rId6"/>
    <p:sldId id="544" r:id="rId7"/>
    <p:sldId id="545" r:id="rId8"/>
    <p:sldId id="548" r:id="rId9"/>
    <p:sldId id="549" r:id="rId10"/>
    <p:sldId id="550" r:id="rId11"/>
    <p:sldId id="475" r:id="rId12"/>
    <p:sldId id="551" r:id="rId13"/>
    <p:sldId id="643" r:id="rId14"/>
    <p:sldId id="552" r:id="rId15"/>
    <p:sldId id="553" r:id="rId16"/>
    <p:sldId id="554" r:id="rId17"/>
    <p:sldId id="644" r:id="rId18"/>
    <p:sldId id="557" r:id="rId19"/>
    <p:sldId id="555" r:id="rId20"/>
    <p:sldId id="558" r:id="rId21"/>
    <p:sldId id="559" r:id="rId22"/>
    <p:sldId id="560" r:id="rId23"/>
    <p:sldId id="562" r:id="rId24"/>
    <p:sldId id="563" r:id="rId25"/>
    <p:sldId id="386" r:id="rId26"/>
    <p:sldId id="387" r:id="rId27"/>
    <p:sldId id="645" r:id="rId28"/>
    <p:sldId id="646"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楷体" panose="02010609060101010101" pitchFamily="49" charset="-122"/>
      <p:regular r:id="rId36"/>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82">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6D0"/>
    <a:srgbClr val="97E0EC"/>
    <a:srgbClr val="88D080"/>
    <a:srgbClr val="B7DEE8"/>
    <a:srgbClr val="6FC665"/>
    <a:srgbClr val="FFFFFF"/>
    <a:srgbClr val="74AD2C"/>
    <a:srgbClr val="9BCC6E"/>
    <a:srgbClr val="4B9E2E"/>
    <a:srgbClr val="FBD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5DD94C1-F147-4A61-8F6D-3B83190AE75C}" styleName="{9f79f143-ae6f-4255-9c4c-a9e624403a97}">
    <a:wholeTbl>
      <a:tcTxStyle>
        <a:fontRef idx="none">
          <a:prstClr val="black"/>
        </a:fontRef>
      </a:tcTxStyle>
      <a:tcStyle>
        <a:tcBdr>
          <a:left>
            <a:ln w="19050" cmpd="sng">
              <a:solidFill>
                <a:srgbClr val="D7D7D7"/>
              </a:solidFill>
            </a:ln>
          </a:left>
          <a:right>
            <a:ln w="19050" cmpd="sng">
              <a:solidFill>
                <a:srgbClr val="D7D7D7"/>
              </a:solidFill>
            </a:ln>
          </a:right>
          <a:top>
            <a:ln w="19050" cmpd="sng">
              <a:solidFill>
                <a:srgbClr val="D7D7D7"/>
              </a:solidFill>
            </a:ln>
          </a:top>
          <a:bottom>
            <a:ln w="19050" cmpd="sng">
              <a:solidFill>
                <a:srgbClr val="D7D7D7"/>
              </a:solidFill>
            </a:ln>
          </a:bottom>
          <a:insideH>
            <a:ln w="19050" cmpd="sng">
              <a:solidFill>
                <a:srgbClr val="D7D7D7"/>
              </a:solidFill>
            </a:ln>
          </a:insideH>
          <a:insideV>
            <a:ln w="19050" cmpd="sng">
              <a:solidFill>
                <a:srgbClr val="D7D7D7"/>
              </a:solidFill>
            </a:ln>
          </a:insideV>
        </a:tcBdr>
        <a:fill>
          <a:solidFill>
            <a:srgbClr val="FEFEFE"/>
          </a:solidFill>
        </a:fill>
      </a:tcStyle>
    </a:wholeTbl>
    <a:firstCol>
      <a:tcTxStyle>
        <a:fontRef idx="none">
          <a:prstClr val="black"/>
        </a:fontRef>
      </a:tcTxStyle>
      <a:tcStyle>
        <a:tcBdr>
          <a:right>
            <a:ln w="19050" cmpd="sng">
              <a:solidFill>
                <a:srgbClr val="FEFEFE"/>
              </a:solidFill>
            </a:ln>
          </a:right>
        </a:tcBdr>
        <a:fill>
          <a:solidFill>
            <a:srgbClr val="DBD1E2"/>
          </a:solidFill>
        </a:fill>
      </a:tcStyle>
    </a:firstCol>
    <a:firstRow>
      <a:tcTxStyle>
        <a:fontRef idx="none">
          <a:prstClr val="black"/>
        </a:fontRef>
      </a:tcTxStyle>
      <a:tcStyle>
        <a:tcBdr>
          <a:left>
            <a:ln w="19050" cmpd="sng">
              <a:solidFill>
                <a:srgbClr val="FEFEFE"/>
              </a:solidFill>
            </a:ln>
          </a:left>
          <a:right>
            <a:ln w="19050" cmpd="sng">
              <a:solidFill>
                <a:srgbClr val="FEFEFE"/>
              </a:solidFill>
            </a:ln>
          </a:right>
          <a:top>
            <a:ln w="19050" cmpd="sng">
              <a:solidFill>
                <a:srgbClr val="FEFEFE"/>
              </a:solidFill>
            </a:ln>
          </a:top>
          <a:bottom>
            <a:ln w="19050" cmpd="sng">
              <a:solidFill>
                <a:srgbClr val="FEFEFE"/>
              </a:solidFill>
            </a:ln>
          </a:bottom>
          <a:insideH>
            <a:ln w="19050" cmpd="sng">
              <a:solidFill>
                <a:srgbClr val="FEFEFE"/>
              </a:solidFill>
            </a:ln>
          </a:insideH>
          <a:insideV>
            <a:ln w="19050" cmpd="sng">
              <a:solidFill>
                <a:srgbClr val="FEFEFE"/>
              </a:solidFill>
            </a:ln>
          </a:insideV>
        </a:tcBdr>
        <a:fill>
          <a:solidFill>
            <a:srgbClr val="9879A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6365"/>
  </p:normalViewPr>
  <p:slideViewPr>
    <p:cSldViewPr showGuides="1">
      <p:cViewPr varScale="1">
        <p:scale>
          <a:sx n="145" d="100"/>
          <a:sy n="145" d="100"/>
        </p:scale>
        <p:origin x="828" y="108"/>
      </p:cViewPr>
      <p:guideLst>
        <p:guide orient="horz" pos="1582"/>
        <p:guide pos="28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B070B9C-B4FD-44F2-8B3F-6CD1CF2E6644}"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2024/9/13</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DCEE12D-D66C-475B-9BE9-903243B8A050}"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B9F997F-3FB3-41C5-B304-DAF34CC73BFD}"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2024/9/13</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4DE3E513-B8A9-4FAD-8C4F-F04F44CA29E2}"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alpha val="100000"/>
              </a:srgbClr>
            </a:solidFill>
            <a:miter lim="800000"/>
          </a:ln>
        </p:spPr>
      </p:sp>
      <p:sp>
        <p:nvSpPr>
          <p:cNvPr id="409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4100"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4101"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584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3584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584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3584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584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3584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584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3584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584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3584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8826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C4CF51F-197A-4894-9823-71F86A941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64170"/>
            <a:ext cx="614041" cy="5442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928E582-9B0A-4E54-8975-C408CE9829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408" y="64170"/>
            <a:ext cx="614041" cy="5442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02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65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143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4" r:id="rId5"/>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C885E4C-8F76-4FC1-991C-72DD91A81D40}"/>
              </a:ext>
            </a:extLst>
          </p:cNvPr>
          <p:cNvSpPr/>
          <p:nvPr/>
        </p:nvSpPr>
        <p:spPr>
          <a:xfrm>
            <a:off x="-95250" y="-118110"/>
            <a:ext cx="9239250" cy="5271135"/>
          </a:xfrm>
          <a:prstGeom prst="rect">
            <a:avLst/>
          </a:prstGeom>
          <a:solidFill>
            <a:srgbClr val="0300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trike="noStrike" noProof="1"/>
          </a:p>
        </p:txBody>
      </p:sp>
      <p:sp>
        <p:nvSpPr>
          <p:cNvPr id="8" name="文本框 3">
            <a:extLst>
              <a:ext uri="{FF2B5EF4-FFF2-40B4-BE49-F238E27FC236}">
                <a16:creationId xmlns:a16="http://schemas.microsoft.com/office/drawing/2014/main" id="{9AC247C2-5F88-4884-9D98-37CF823F53ED}"/>
              </a:ext>
            </a:extLst>
          </p:cNvPr>
          <p:cNvSpPr txBox="1"/>
          <p:nvPr/>
        </p:nvSpPr>
        <p:spPr>
          <a:xfrm>
            <a:off x="79375" y="196850"/>
            <a:ext cx="2249334" cy="400110"/>
          </a:xfrm>
          <a:prstGeom prst="rect">
            <a:avLst/>
          </a:prstGeom>
          <a:noFill/>
          <a:ln w="9525">
            <a:noFill/>
          </a:ln>
        </p:spPr>
        <p:txBody>
          <a:bodyPr wrap="none" anchor="t">
            <a:spAutoFit/>
          </a:bodyPr>
          <a:lstStyle/>
          <a:p>
            <a:r>
              <a:rPr lang="zh-CN" altLang="zh-CN" sz="2000" b="1" dirty="0">
                <a:solidFill>
                  <a:schemeClr val="bg1"/>
                </a:solidFill>
                <a:latin typeface="楷体" panose="02010609060101010101" pitchFamily="49" charset="-122"/>
                <a:ea typeface="楷体" panose="02010609060101010101" pitchFamily="49" charset="-122"/>
              </a:rPr>
              <a:t>状元成才路慕课</a:t>
            </a:r>
            <a:r>
              <a:rPr lang="zh-CN" altLang="en-US" sz="2000" b="1" dirty="0">
                <a:solidFill>
                  <a:schemeClr val="bg1"/>
                </a:solidFill>
                <a:latin typeface="楷体" panose="02010609060101010101" pitchFamily="49" charset="-122"/>
                <a:ea typeface="楷体" panose="02010609060101010101" pitchFamily="49" charset="-122"/>
              </a:rPr>
              <a:t>堂</a:t>
            </a:r>
          </a:p>
        </p:txBody>
      </p:sp>
      <p:sp>
        <p:nvSpPr>
          <p:cNvPr id="9" name="文本框 4">
            <a:extLst>
              <a:ext uri="{FF2B5EF4-FFF2-40B4-BE49-F238E27FC236}">
                <a16:creationId xmlns:a16="http://schemas.microsoft.com/office/drawing/2014/main" id="{4E1B3F55-C24E-4158-BBDA-5241A95A8BFC}"/>
              </a:ext>
            </a:extLst>
          </p:cNvPr>
          <p:cNvSpPr txBox="1"/>
          <p:nvPr/>
        </p:nvSpPr>
        <p:spPr>
          <a:xfrm>
            <a:off x="547092" y="1080840"/>
            <a:ext cx="4267200" cy="706437"/>
          </a:xfrm>
          <a:prstGeom prst="rect">
            <a:avLst/>
          </a:prstGeom>
          <a:noFill/>
          <a:ln w="9525">
            <a:noFill/>
          </a:ln>
        </p:spPr>
        <p:txBody>
          <a:bodyPr wrap="none" anchor="t">
            <a:spAutoFit/>
          </a:bodyPr>
          <a:lstStyle/>
          <a:p>
            <a:pPr eaLnBrk="0" hangingPunct="0"/>
            <a:r>
              <a:rPr lang="zh-CN" altLang="en-US" sz="4000" b="1" dirty="0">
                <a:solidFill>
                  <a:schemeClr val="bg1"/>
                </a:solidFill>
                <a:latin typeface="楷体" panose="02010609060101010101" pitchFamily="49" charset="-122"/>
                <a:ea typeface="楷体" panose="02010609060101010101" pitchFamily="49" charset="-122"/>
              </a:rPr>
              <a:t>统编版六年级下册</a:t>
            </a:r>
          </a:p>
        </p:txBody>
      </p:sp>
      <p:sp>
        <p:nvSpPr>
          <p:cNvPr id="10" name="文本框 5">
            <a:extLst>
              <a:ext uri="{FF2B5EF4-FFF2-40B4-BE49-F238E27FC236}">
                <a16:creationId xmlns:a16="http://schemas.microsoft.com/office/drawing/2014/main" id="{FD5DA5A2-6983-4B84-9770-2ACCB0E4D889}"/>
              </a:ext>
            </a:extLst>
          </p:cNvPr>
          <p:cNvSpPr txBox="1"/>
          <p:nvPr>
            <p:custDataLst>
              <p:tags r:id="rId1"/>
            </p:custDataLst>
          </p:nvPr>
        </p:nvSpPr>
        <p:spPr>
          <a:xfrm>
            <a:off x="2340123" y="2137095"/>
            <a:ext cx="4368504" cy="1092607"/>
          </a:xfrm>
          <a:prstGeom prst="rect">
            <a:avLst/>
          </a:prstGeom>
          <a:noFill/>
          <a:ln w="9525">
            <a:noFill/>
          </a:ln>
        </p:spPr>
        <p:txBody>
          <a:bodyPr wrap="none" anchor="t">
            <a:spAutoFit/>
          </a:bodyPr>
          <a:lstStyle/>
          <a:p>
            <a:pPr eaLnBrk="0" hangingPunct="0"/>
            <a:r>
              <a:rPr lang="zh-CN" altLang="en-US" sz="6500" b="1" dirty="0">
                <a:solidFill>
                  <a:schemeClr val="bg1"/>
                </a:solidFill>
                <a:latin typeface="楷体" panose="02010609060101010101" pitchFamily="49" charset="-122"/>
                <a:ea typeface="楷体" panose="02010609060101010101" pitchFamily="49" charset="-122"/>
              </a:rPr>
              <a:t>语文慕课堂</a:t>
            </a:r>
          </a:p>
        </p:txBody>
      </p:sp>
      <p:sp>
        <p:nvSpPr>
          <p:cNvPr id="11" name="文本框 6">
            <a:extLst>
              <a:ext uri="{FF2B5EF4-FFF2-40B4-BE49-F238E27FC236}">
                <a16:creationId xmlns:a16="http://schemas.microsoft.com/office/drawing/2014/main" id="{764DCC51-E651-4E36-9139-9F2BD4C4E3F3}"/>
              </a:ext>
            </a:extLst>
          </p:cNvPr>
          <p:cNvSpPr txBox="1"/>
          <p:nvPr>
            <p:custDataLst>
              <p:tags r:id="rId2"/>
            </p:custDataLst>
          </p:nvPr>
        </p:nvSpPr>
        <p:spPr>
          <a:xfrm>
            <a:off x="3059832" y="3507854"/>
            <a:ext cx="3384376" cy="584200"/>
          </a:xfrm>
          <a:prstGeom prst="rect">
            <a:avLst/>
          </a:prstGeom>
          <a:noFill/>
          <a:ln w="9525">
            <a:noFill/>
          </a:ln>
        </p:spPr>
        <p:txBody>
          <a:bodyPr wrap="square" anchor="t">
            <a:spAutoFit/>
          </a:bodyPr>
          <a:lstStyle/>
          <a:p>
            <a:pPr eaLnBrk="0" hangingPunct="0"/>
            <a:r>
              <a:rPr lang="zh-CN" altLang="en-US" sz="3200" b="1" dirty="0">
                <a:solidFill>
                  <a:schemeClr val="bg1"/>
                </a:solidFill>
                <a:latin typeface="楷体" panose="02010609060101010101" pitchFamily="49" charset="-122"/>
                <a:ea typeface="楷体" panose="02010609060101010101" pitchFamily="49" charset="-122"/>
              </a:rPr>
              <a:t>主讲：丸子老师</a:t>
            </a:r>
          </a:p>
        </p:txBody>
      </p:sp>
    </p:spTree>
    <p:extLst>
      <p:ext uri="{BB962C8B-B14F-4D97-AF65-F5344CB8AC3E}">
        <p14:creationId xmlns:p14="http://schemas.microsoft.com/office/powerpoint/2010/main" val="10725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250" y="1237615"/>
            <a:ext cx="1612900" cy="521970"/>
          </a:xfrm>
          <a:prstGeom prst="rect">
            <a:avLst/>
          </a:prstGeom>
          <a:solidFill>
            <a:schemeClr val="accent5">
              <a:lumMod val="40000"/>
              <a:lumOff val="60000"/>
            </a:schemeClr>
          </a:solidFill>
        </p:spPr>
        <p:txBody>
          <a:bodyPr wrap="none" rtlCol="0">
            <a:spAutoFit/>
          </a:bodyPr>
          <a:lstStyle/>
          <a:p>
            <a:r>
              <a:rPr lang="zh-CN" altLang="en-US" sz="2800" b="1">
                <a:solidFill>
                  <a:schemeClr val="accent1"/>
                </a:solidFill>
              </a:rPr>
              <a:t>缺乏食物</a:t>
            </a:r>
          </a:p>
        </p:txBody>
      </p:sp>
      <p:sp>
        <p:nvSpPr>
          <p:cNvPr id="6" name="文本框 5"/>
          <p:cNvSpPr txBox="1"/>
          <p:nvPr/>
        </p:nvSpPr>
        <p:spPr>
          <a:xfrm>
            <a:off x="2597785" y="1217930"/>
            <a:ext cx="3791423" cy="523220"/>
          </a:xfrm>
          <a:prstGeom prst="rect">
            <a:avLst/>
          </a:prstGeom>
          <a:solidFill>
            <a:srgbClr val="6FC665">
              <a:alpha val="81000"/>
            </a:srgbClr>
          </a:solidFill>
        </p:spPr>
        <p:txBody>
          <a:bodyPr wrap="none" rtlCol="0">
            <a:spAutoFit/>
          </a:bodyPr>
          <a:lstStyle/>
          <a:p>
            <a:pPr algn="l"/>
            <a:r>
              <a:rPr lang="zh-CN" altLang="en-US" sz="2800" b="1" dirty="0">
                <a:solidFill>
                  <a:srgbClr val="00B050"/>
                </a:solidFill>
                <a:sym typeface="+mn-ea"/>
              </a:rPr>
              <a:t>在岛上转悠，寻找吃的</a:t>
            </a:r>
          </a:p>
        </p:txBody>
      </p:sp>
      <p:sp>
        <p:nvSpPr>
          <p:cNvPr id="4" name="文本框 3"/>
          <p:cNvSpPr txBox="1"/>
          <p:nvPr/>
        </p:nvSpPr>
        <p:spPr>
          <a:xfrm>
            <a:off x="603250" y="2923540"/>
            <a:ext cx="1612265" cy="521970"/>
          </a:xfrm>
          <a:prstGeom prst="rect">
            <a:avLst/>
          </a:prstGeom>
          <a:solidFill>
            <a:schemeClr val="accent5">
              <a:lumMod val="40000"/>
              <a:lumOff val="60000"/>
            </a:schemeClr>
          </a:solidFill>
        </p:spPr>
        <p:txBody>
          <a:bodyPr wrap="square" rtlCol="0">
            <a:spAutoFit/>
          </a:bodyPr>
          <a:lstStyle/>
          <a:p>
            <a:r>
              <a:rPr lang="zh-CN" altLang="en-US" sz="2800" b="1">
                <a:solidFill>
                  <a:schemeClr val="accent1"/>
                </a:solidFill>
              </a:rPr>
              <a:t>孤        独</a:t>
            </a:r>
          </a:p>
        </p:txBody>
      </p:sp>
      <p:sp>
        <p:nvSpPr>
          <p:cNvPr id="5" name="文本框 4"/>
          <p:cNvSpPr txBox="1"/>
          <p:nvPr/>
        </p:nvSpPr>
        <p:spPr>
          <a:xfrm>
            <a:off x="2597785" y="2923540"/>
            <a:ext cx="5187950" cy="953135"/>
          </a:xfrm>
          <a:prstGeom prst="rect">
            <a:avLst/>
          </a:prstGeom>
          <a:solidFill>
            <a:srgbClr val="6FC665">
              <a:alpha val="81000"/>
            </a:srgbClr>
          </a:solidFill>
        </p:spPr>
        <p:txBody>
          <a:bodyPr wrap="none" rtlCol="0">
            <a:spAutoFit/>
          </a:bodyPr>
          <a:lstStyle/>
          <a:p>
            <a:pPr algn="l"/>
            <a:r>
              <a:rPr lang="zh-CN" altLang="en-US" sz="2800" b="1">
                <a:solidFill>
                  <a:srgbClr val="00B050"/>
                </a:solidFill>
                <a:sym typeface="+mn-ea"/>
              </a:rPr>
              <a:t>船上有一条狗和两只猫，但它们</a:t>
            </a:r>
          </a:p>
          <a:p>
            <a:pPr algn="l"/>
            <a:r>
              <a:rPr lang="zh-CN" altLang="en-US" sz="2800" b="1">
                <a:solidFill>
                  <a:srgbClr val="00B050"/>
                </a:solidFill>
                <a:sym typeface="+mn-ea"/>
              </a:rPr>
              <a:t>不能同我聊天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4"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extLst>
              <p:ext uri="{D42A27DB-BD31-4B8C-83A1-F6EECF244321}">
                <p14:modId xmlns:p14="http://schemas.microsoft.com/office/powerpoint/2010/main" val="2383211286"/>
              </p:ext>
            </p:extLst>
          </p:nvPr>
        </p:nvGraphicFramePr>
        <p:xfrm>
          <a:off x="346075" y="1313180"/>
          <a:ext cx="8451850" cy="3493770"/>
        </p:xfrm>
        <a:graphic>
          <a:graphicData uri="http://schemas.openxmlformats.org/drawingml/2006/table">
            <a:tbl>
              <a:tblPr firstRow="1" bandRow="1">
                <a:tableStyleId>{C5DD94C1-F147-4A61-8F6D-3B83190AE75C}</a:tableStyleId>
              </a:tblPr>
              <a:tblGrid>
                <a:gridCol w="4225925">
                  <a:extLst>
                    <a:ext uri="{9D8B030D-6E8A-4147-A177-3AD203B41FA5}">
                      <a16:colId xmlns:a16="http://schemas.microsoft.com/office/drawing/2014/main" val="20000"/>
                    </a:ext>
                  </a:extLst>
                </a:gridCol>
                <a:gridCol w="4225925">
                  <a:extLst>
                    <a:ext uri="{9D8B030D-6E8A-4147-A177-3AD203B41FA5}">
                      <a16:colId xmlns:a16="http://schemas.microsoft.com/office/drawing/2014/main" val="20001"/>
                    </a:ext>
                  </a:extLst>
                </a:gridCol>
              </a:tblGrid>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cs typeface="楷体" panose="02010609060101010101" pitchFamily="49" charset="-122"/>
                        </a:rPr>
                        <a:t>我被抛弃在一座可怕的荒岛上，没有重见天日的希望。</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但是我还活着，没有像我的伙伴们一样被淹死。</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0"/>
                  </a:ext>
                </a:extLst>
              </a:tr>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我被单独剔出来，与世隔绝，受尽苦难。</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但是，我也免于死亡，而船上其他人员都已丧命。</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1"/>
                  </a:ext>
                </a:extLst>
              </a:tr>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我被从人类中分离出来，成为一个孤独的人。</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但是，我在这片荒芜的土地上既没有挨饿，也没有奄奄待毙。</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2"/>
                  </a:ext>
                </a:extLst>
              </a:tr>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我没有衣服穿。</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但是，我身处热带，即使有衣服也不用穿。</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3"/>
                  </a:ext>
                </a:extLst>
              </a:tr>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我没有任何防御力量或者手段来抵抗人或野兽的侵袭。</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sym typeface="+mn-ea"/>
                        </a:rPr>
                        <a:t>    </a:t>
                      </a:r>
                      <a:r>
                        <a:rPr lang="zh-CN" altLang="en-US" sz="1400" b="1" dirty="0">
                          <a:solidFill>
                            <a:schemeClr val="tx1"/>
                          </a:solidFill>
                          <a:latin typeface="楷体" panose="02010609060101010101" pitchFamily="49" charset="-122"/>
                          <a:ea typeface="楷体" panose="02010609060101010101" pitchFamily="49" charset="-122"/>
                          <a:sym typeface="+mn-ea"/>
                        </a:rPr>
                        <a:t>但是，在这里我看不见会伤害我的野兽，在非洲海岸上，我却看见过。要是我的船在那儿倾覆，该怎么办呢？</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4"/>
                  </a:ext>
                </a:extLst>
              </a:tr>
              <a:tr h="552450">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没有人可以同我说话，或者宽慰我。</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B7DEE8"/>
                    </a:solidFill>
                  </a:tcPr>
                </a:tc>
                <a:tc>
                  <a:txBody>
                    <a:bodyPr/>
                    <a:lstStyle/>
                    <a:p>
                      <a:pPr>
                        <a:buNone/>
                      </a:pPr>
                      <a:r>
                        <a:rPr lang="en-US" altLang="zh-CN" sz="1400" b="1" dirty="0">
                          <a:solidFill>
                            <a:schemeClr val="tx1"/>
                          </a:solidFill>
                          <a:latin typeface="楷体" panose="02010609060101010101" pitchFamily="49" charset="-122"/>
                          <a:ea typeface="楷体" panose="02010609060101010101" pitchFamily="49" charset="-122"/>
                        </a:rPr>
                        <a:t>    </a:t>
                      </a:r>
                      <a:r>
                        <a:rPr lang="zh-CN" altLang="en-US" sz="1400" b="1" dirty="0">
                          <a:solidFill>
                            <a:schemeClr val="tx1"/>
                          </a:solidFill>
                          <a:latin typeface="楷体" panose="02010609060101010101" pitchFamily="49" charset="-122"/>
                          <a:ea typeface="楷体" panose="02010609060101010101" pitchFamily="49" charset="-122"/>
                        </a:rPr>
                        <a:t>但是，船漂到了离岸很近的地方，我取出了很多必需品，有些甚至够我用一辈子。</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4" name="圆角矩形 3"/>
          <p:cNvSpPr/>
          <p:nvPr/>
        </p:nvSpPr>
        <p:spPr>
          <a:xfrm>
            <a:off x="1320800" y="612140"/>
            <a:ext cx="1367155" cy="492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文本框 4"/>
          <p:cNvSpPr txBox="1"/>
          <p:nvPr/>
        </p:nvSpPr>
        <p:spPr>
          <a:xfrm>
            <a:off x="1607820" y="643890"/>
            <a:ext cx="795020" cy="460375"/>
          </a:xfrm>
          <a:prstGeom prst="rect">
            <a:avLst/>
          </a:prstGeom>
          <a:noFill/>
        </p:spPr>
        <p:txBody>
          <a:bodyPr wrap="none" rtlCol="0">
            <a:spAutoFit/>
          </a:bodyPr>
          <a:lstStyle/>
          <a:p>
            <a:r>
              <a:rPr lang="zh-CN" altLang="en-US" sz="2400" b="1">
                <a:solidFill>
                  <a:srgbClr val="FF0000"/>
                </a:solidFill>
              </a:rPr>
              <a:t>无奈</a:t>
            </a:r>
          </a:p>
        </p:txBody>
      </p:sp>
      <p:grpSp>
        <p:nvGrpSpPr>
          <p:cNvPr id="11" name="组合 10"/>
          <p:cNvGrpSpPr/>
          <p:nvPr/>
        </p:nvGrpSpPr>
        <p:grpSpPr>
          <a:xfrm>
            <a:off x="6111875" y="595630"/>
            <a:ext cx="1367155" cy="492125"/>
            <a:chOff x="9625" y="938"/>
            <a:chExt cx="2153" cy="775"/>
          </a:xfrm>
        </p:grpSpPr>
        <p:sp>
          <p:nvSpPr>
            <p:cNvPr id="6" name="圆角矩形 5"/>
            <p:cNvSpPr/>
            <p:nvPr/>
          </p:nvSpPr>
          <p:spPr>
            <a:xfrm>
              <a:off x="9625" y="938"/>
              <a:ext cx="2153" cy="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10077" y="988"/>
              <a:ext cx="1252" cy="725"/>
            </a:xfrm>
            <a:prstGeom prst="rect">
              <a:avLst/>
            </a:prstGeom>
            <a:noFill/>
          </p:spPr>
          <p:txBody>
            <a:bodyPr wrap="none" rtlCol="0">
              <a:spAutoFit/>
            </a:bodyPr>
            <a:lstStyle/>
            <a:p>
              <a:r>
                <a:rPr lang="zh-CN" altLang="en-US" sz="2400" b="1">
                  <a:solidFill>
                    <a:srgbClr val="FF0000"/>
                  </a:solidFill>
                </a:rPr>
                <a:t>好处</a:t>
              </a:r>
            </a:p>
          </p:txBody>
        </p:sp>
      </p:grpSp>
      <p:grpSp>
        <p:nvGrpSpPr>
          <p:cNvPr id="10" name="组合 9"/>
          <p:cNvGrpSpPr/>
          <p:nvPr/>
        </p:nvGrpSpPr>
        <p:grpSpPr>
          <a:xfrm>
            <a:off x="1310640" y="611505"/>
            <a:ext cx="1367155" cy="492125"/>
            <a:chOff x="2064" y="963"/>
            <a:chExt cx="2153" cy="775"/>
          </a:xfrm>
        </p:grpSpPr>
        <p:sp>
          <p:nvSpPr>
            <p:cNvPr id="8" name="圆角矩形 7"/>
            <p:cNvSpPr/>
            <p:nvPr/>
          </p:nvSpPr>
          <p:spPr>
            <a:xfrm>
              <a:off x="2064" y="963"/>
              <a:ext cx="2153" cy="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文本框 8"/>
            <p:cNvSpPr txBox="1"/>
            <p:nvPr/>
          </p:nvSpPr>
          <p:spPr>
            <a:xfrm>
              <a:off x="2516" y="1013"/>
              <a:ext cx="1252" cy="725"/>
            </a:xfrm>
            <a:prstGeom prst="rect">
              <a:avLst/>
            </a:prstGeom>
            <a:noFill/>
          </p:spPr>
          <p:txBody>
            <a:bodyPr wrap="none" rtlCol="0">
              <a:spAutoFit/>
            </a:bodyPr>
            <a:lstStyle/>
            <a:p>
              <a:r>
                <a:rPr lang="zh-CN" altLang="en-US" sz="2400" b="1">
                  <a:solidFill>
                    <a:srgbClr val="FF0000"/>
                  </a:solidFill>
                </a:rPr>
                <a:t>坏处</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6455" y="1641475"/>
            <a:ext cx="7451090" cy="3044190"/>
          </a:xfrm>
          <a:prstGeom prst="rect">
            <a:avLst/>
          </a:prstGeom>
          <a:noFill/>
          <a:ln w="9525">
            <a:noFill/>
          </a:ln>
        </p:spPr>
        <p:txBody>
          <a:bodyPr wrap="square">
            <a:spAutoFit/>
          </a:bodyPr>
          <a:lstStyle/>
          <a:p>
            <a:pPr eaLnBrk="1" hangingPunct="1">
              <a:lnSpc>
                <a:spcPct val="120000"/>
              </a:lnSpc>
            </a:pPr>
            <a:r>
              <a:rPr lang="zh-CN" altLang="en-US" sz="3200" b="1" dirty="0">
                <a:latin typeface="楷体" panose="02010609060101010101" pitchFamily="49" charset="-122"/>
                <a:ea typeface="楷体" panose="02010609060101010101" pitchFamily="49" charset="-122"/>
              </a:rPr>
              <a:t>    </a:t>
            </a:r>
            <a:r>
              <a:rPr sz="3200" b="1" dirty="0">
                <a:latin typeface="楷体" panose="02010609060101010101" pitchFamily="49" charset="-122"/>
                <a:ea typeface="楷体" panose="02010609060101010101" pitchFamily="49" charset="-122"/>
              </a:rPr>
              <a:t>鲁滨逊的这种做法对我们每个人都有用。人生不可能一帆风顺，当我们处在不利的环境的时候，就要像他一样，直面现实，在绝望中寻找希望，增强跟困难做斗争的信心。</a:t>
            </a:r>
          </a:p>
        </p:txBody>
      </p:sp>
      <p:sp>
        <p:nvSpPr>
          <p:cNvPr id="10" name="云形标注 9"/>
          <p:cNvSpPr/>
          <p:nvPr/>
        </p:nvSpPr>
        <p:spPr>
          <a:xfrm>
            <a:off x="846455" y="1076325"/>
            <a:ext cx="1656080" cy="648335"/>
          </a:xfrm>
          <a:prstGeom prst="cloudCallout">
            <a:avLst/>
          </a:prstGeom>
          <a:solidFill>
            <a:srgbClr val="97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云形标注 10"/>
          <p:cNvSpPr/>
          <p:nvPr/>
        </p:nvSpPr>
        <p:spPr>
          <a:xfrm>
            <a:off x="2909570" y="427990"/>
            <a:ext cx="2330450" cy="648335"/>
          </a:xfrm>
          <a:prstGeom prst="cloudCallout">
            <a:avLst/>
          </a:prstGeom>
          <a:solidFill>
            <a:srgbClr val="97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云形标注 11"/>
          <p:cNvSpPr/>
          <p:nvPr/>
        </p:nvSpPr>
        <p:spPr>
          <a:xfrm>
            <a:off x="5442585" y="906780"/>
            <a:ext cx="2566670" cy="648335"/>
          </a:xfrm>
          <a:prstGeom prst="cloudCallout">
            <a:avLst/>
          </a:prstGeom>
          <a:solidFill>
            <a:srgbClr val="97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225550" y="1130935"/>
            <a:ext cx="897890" cy="521970"/>
          </a:xfrm>
          <a:prstGeom prst="rect">
            <a:avLst/>
          </a:prstGeom>
          <a:noFill/>
        </p:spPr>
        <p:txBody>
          <a:bodyPr wrap="none" rtlCol="0">
            <a:spAutoFit/>
          </a:bodyPr>
          <a:lstStyle/>
          <a:p>
            <a:r>
              <a:rPr lang="zh-CN" altLang="en-US" sz="2800" b="1"/>
              <a:t>勇气</a:t>
            </a:r>
          </a:p>
        </p:txBody>
      </p:sp>
      <p:sp>
        <p:nvSpPr>
          <p:cNvPr id="14" name="文本框 13"/>
          <p:cNvSpPr txBox="1"/>
          <p:nvPr/>
        </p:nvSpPr>
        <p:spPr>
          <a:xfrm>
            <a:off x="3295650" y="499745"/>
            <a:ext cx="1612900" cy="521970"/>
          </a:xfrm>
          <a:prstGeom prst="rect">
            <a:avLst/>
          </a:prstGeom>
          <a:noFill/>
        </p:spPr>
        <p:txBody>
          <a:bodyPr wrap="none" rtlCol="0">
            <a:spAutoFit/>
          </a:bodyPr>
          <a:lstStyle/>
          <a:p>
            <a:r>
              <a:rPr lang="zh-CN" altLang="en-US" sz="2800" b="1"/>
              <a:t>接受现实</a:t>
            </a:r>
          </a:p>
        </p:txBody>
      </p:sp>
      <p:sp>
        <p:nvSpPr>
          <p:cNvPr id="15" name="文本框 14"/>
          <p:cNvSpPr txBox="1"/>
          <p:nvPr/>
        </p:nvSpPr>
        <p:spPr>
          <a:xfrm>
            <a:off x="5568950" y="970280"/>
            <a:ext cx="2327910" cy="521970"/>
          </a:xfrm>
          <a:prstGeom prst="rect">
            <a:avLst/>
          </a:prstGeom>
          <a:noFill/>
        </p:spPr>
        <p:txBody>
          <a:bodyPr wrap="none" rtlCol="0">
            <a:spAutoFit/>
          </a:bodyPr>
          <a:lstStyle/>
          <a:p>
            <a:r>
              <a:rPr lang="zh-CN" altLang="en-US" sz="2800" b="1"/>
              <a:t>活下去的理由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375" y="1156970"/>
            <a:ext cx="8016240" cy="755650"/>
          </a:xfrm>
          <a:prstGeom prst="rect">
            <a:avLst/>
          </a:prstGeom>
          <a:noFill/>
          <a:ln w="9525">
            <a:noFill/>
          </a:ln>
        </p:spPr>
        <p:txBody>
          <a:bodyPr wrap="square">
            <a:spAutoFit/>
          </a:bodyPr>
          <a:lstStyle/>
          <a:p>
            <a:pPr eaLnBrk="1" hangingPunct="1">
              <a:lnSpc>
                <a:spcPct val="120000"/>
              </a:lnSpc>
            </a:pPr>
            <a:r>
              <a:rPr lang="zh-CN" altLang="en-US" sz="3600" b="1" dirty="0">
                <a:latin typeface="楷体" panose="02010609060101010101" pitchFamily="49" charset="-122"/>
                <a:ea typeface="楷体" panose="02010609060101010101" pitchFamily="49" charset="-122"/>
              </a:rPr>
              <a:t>    鲁滨逊的心态发生了怎样的变化？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1185" y="374015"/>
            <a:ext cx="292481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zh-CN" altLang="en-US" sz="3200" b="1" dirty="0">
                <a:solidFill>
                  <a:srgbClr val="FF0000"/>
                </a:solidFill>
              </a:rPr>
              <a:t>苦闷失望</a:t>
            </a:r>
          </a:p>
        </p:txBody>
      </p:sp>
      <p:sp>
        <p:nvSpPr>
          <p:cNvPr id="4" name="文本框 3"/>
          <p:cNvSpPr txBox="1"/>
          <p:nvPr/>
        </p:nvSpPr>
        <p:spPr>
          <a:xfrm>
            <a:off x="591185" y="1310640"/>
            <a:ext cx="7332980" cy="521970"/>
          </a:xfrm>
          <a:prstGeom prst="rect">
            <a:avLst/>
          </a:prstGeom>
          <a:solidFill>
            <a:schemeClr val="accent6">
              <a:lumMod val="20000"/>
              <a:lumOff val="80000"/>
            </a:schemeClr>
          </a:solidFill>
        </p:spPr>
        <p:txBody>
          <a:bodyPr wrap="none" rtlCol="0">
            <a:spAutoFit/>
          </a:bodyPr>
          <a:lstStyle/>
          <a:p>
            <a:r>
              <a:rPr lang="zh-CN" altLang="en-US" sz="2800" b="1">
                <a:solidFill>
                  <a:schemeClr val="tx1"/>
                </a:solidFill>
              </a:rPr>
              <a:t>我必须接受这种生活，并且一天一天过下去。</a:t>
            </a:r>
          </a:p>
        </p:txBody>
      </p:sp>
      <p:sp>
        <p:nvSpPr>
          <p:cNvPr id="5" name="文本框 4"/>
          <p:cNvSpPr txBox="1"/>
          <p:nvPr/>
        </p:nvSpPr>
        <p:spPr>
          <a:xfrm>
            <a:off x="591185" y="2127250"/>
            <a:ext cx="6975475" cy="521970"/>
          </a:xfrm>
          <a:prstGeom prst="rect">
            <a:avLst/>
          </a:prstGeom>
          <a:solidFill>
            <a:schemeClr val="accent6">
              <a:lumMod val="20000"/>
              <a:lumOff val="80000"/>
            </a:schemeClr>
          </a:solidFill>
        </p:spPr>
        <p:txBody>
          <a:bodyPr wrap="none" rtlCol="0">
            <a:spAutoFit/>
          </a:bodyPr>
          <a:lstStyle/>
          <a:p>
            <a:r>
              <a:rPr lang="zh-CN" altLang="en-US" sz="2800" b="1" dirty="0">
                <a:solidFill>
                  <a:schemeClr val="tx1"/>
                </a:solidFill>
              </a:rPr>
              <a:t>我只需要它同我聊聊天，但是它却办不到。</a:t>
            </a:r>
          </a:p>
        </p:txBody>
      </p:sp>
      <p:sp>
        <p:nvSpPr>
          <p:cNvPr id="7" name="文本框 6"/>
          <p:cNvSpPr txBox="1"/>
          <p:nvPr/>
        </p:nvSpPr>
        <p:spPr>
          <a:xfrm>
            <a:off x="591185" y="2921635"/>
            <a:ext cx="7398179" cy="523220"/>
          </a:xfrm>
          <a:prstGeom prst="rect">
            <a:avLst/>
          </a:prstGeom>
          <a:solidFill>
            <a:schemeClr val="accent6">
              <a:lumMod val="20000"/>
              <a:lumOff val="80000"/>
            </a:schemeClr>
          </a:solidFill>
        </p:spPr>
        <p:txBody>
          <a:bodyPr wrap="none" rtlCol="0">
            <a:spAutoFit/>
          </a:bodyPr>
          <a:lstStyle/>
          <a:p>
            <a:r>
              <a:rPr lang="zh-CN" altLang="en-US" sz="2800" b="1" dirty="0">
                <a:solidFill>
                  <a:schemeClr val="tx1"/>
                </a:solidFill>
                <a:latin typeface="宋体" panose="02010600030101010101" pitchFamily="2" charset="-122"/>
              </a:rPr>
              <a:t>尽管我收罗了这么多东西，还是缺少许多</a:t>
            </a:r>
            <a:r>
              <a:rPr lang="en-US" altLang="zh-CN" sz="2800" b="1" dirty="0">
                <a:solidFill>
                  <a:schemeClr val="tx1"/>
                </a:solidFill>
                <a:latin typeface="宋体" panose="02010600030101010101" pitchFamily="2" charset="-122"/>
              </a:rPr>
              <a:t>……</a:t>
            </a:r>
          </a:p>
        </p:txBody>
      </p:sp>
      <p:sp>
        <p:nvSpPr>
          <p:cNvPr id="8" name="文本框 7"/>
          <p:cNvSpPr txBox="1"/>
          <p:nvPr/>
        </p:nvSpPr>
        <p:spPr>
          <a:xfrm>
            <a:off x="591185" y="3726180"/>
            <a:ext cx="5187950" cy="521970"/>
          </a:xfrm>
          <a:prstGeom prst="rect">
            <a:avLst/>
          </a:prstGeom>
          <a:solidFill>
            <a:schemeClr val="accent6">
              <a:lumMod val="20000"/>
              <a:lumOff val="80000"/>
            </a:schemeClr>
          </a:solidFill>
        </p:spPr>
        <p:txBody>
          <a:bodyPr wrap="none" rtlCol="0">
            <a:spAutoFit/>
          </a:bodyPr>
          <a:lstStyle/>
          <a:p>
            <a:r>
              <a:rPr lang="zh-CN" altLang="en-US" sz="2800" b="1">
                <a:solidFill>
                  <a:schemeClr val="tx1"/>
                </a:solidFill>
              </a:rPr>
              <a:t>没有工具，干什么都困难重重。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1185" y="374015"/>
            <a:ext cx="181610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none" rtlCol="0">
            <a:spAutoFit/>
          </a:bodyPr>
          <a:lstStyle/>
          <a:p>
            <a:r>
              <a:rPr lang="zh-CN" altLang="en-US" sz="3200" b="1">
                <a:solidFill>
                  <a:srgbClr val="FF0000"/>
                </a:solidFill>
              </a:rPr>
              <a:t>智慧应对</a:t>
            </a:r>
          </a:p>
        </p:txBody>
      </p:sp>
      <p:sp>
        <p:nvSpPr>
          <p:cNvPr id="4" name="文本框 3"/>
          <p:cNvSpPr txBox="1"/>
          <p:nvPr/>
        </p:nvSpPr>
        <p:spPr>
          <a:xfrm>
            <a:off x="591185" y="1310640"/>
            <a:ext cx="7879715" cy="982385"/>
          </a:xfrm>
          <a:prstGeom prst="rect">
            <a:avLst/>
          </a:prstGeom>
          <a:solidFill>
            <a:schemeClr val="accent6">
              <a:lumMod val="20000"/>
              <a:lumOff val="80000"/>
            </a:schemeClr>
          </a:solidFill>
        </p:spPr>
        <p:txBody>
          <a:bodyPr wrap="square" rtlCol="0">
            <a:spAutoFit/>
          </a:bodyPr>
          <a:lstStyle/>
          <a:p>
            <a:pPr>
              <a:lnSpc>
                <a:spcPct val="110000"/>
              </a:lnSpc>
            </a:pPr>
            <a:r>
              <a:rPr lang="en-US" altLang="zh-CN" sz="2800" b="1" dirty="0">
                <a:solidFill>
                  <a:schemeClr val="tx1"/>
                </a:solidFill>
                <a:latin typeface="宋体" panose="02010600030101010101" pitchFamily="2" charset="-122"/>
              </a:rPr>
              <a:t>    ……</a:t>
            </a:r>
            <a:r>
              <a:rPr lang="zh-CN" altLang="en-US" sz="2800" b="1" dirty="0">
                <a:solidFill>
                  <a:schemeClr val="tx1"/>
                </a:solidFill>
                <a:latin typeface="宋体" panose="02010600030101010101" pitchFamily="2" charset="-122"/>
              </a:rPr>
              <a:t>每月第一天的刻痕再长一倍，这样，我就有了日历。</a:t>
            </a:r>
          </a:p>
        </p:txBody>
      </p:sp>
      <p:sp>
        <p:nvSpPr>
          <p:cNvPr id="5" name="文本框 4"/>
          <p:cNvSpPr txBox="1"/>
          <p:nvPr/>
        </p:nvSpPr>
        <p:spPr>
          <a:xfrm>
            <a:off x="591185" y="2701290"/>
            <a:ext cx="7879715" cy="1456361"/>
          </a:xfrm>
          <a:prstGeom prst="rect">
            <a:avLst/>
          </a:prstGeom>
          <a:solidFill>
            <a:schemeClr val="accent6">
              <a:lumMod val="20000"/>
              <a:lumOff val="80000"/>
            </a:schemeClr>
          </a:solidFill>
        </p:spPr>
        <p:txBody>
          <a:bodyPr wrap="square" rtlCol="0">
            <a:spAutoFit/>
          </a:bodyPr>
          <a:lstStyle>
            <a:defPPr>
              <a:defRPr lang="zh-CN"/>
            </a:defPPr>
            <a:lvl1pPr>
              <a:defRPr sz="2800" b="1">
                <a:latin typeface="宋体" panose="02010600030101010101" pitchFamily="2" charset="-122"/>
              </a:defRPr>
            </a:lvl1pPr>
          </a:lstStyle>
          <a:p>
            <a:pPr>
              <a:lnSpc>
                <a:spcPct val="110000"/>
              </a:lnSpc>
            </a:pPr>
            <a:r>
              <a:rPr lang="en-US" altLang="zh-CN" dirty="0"/>
              <a:t>    </a:t>
            </a:r>
            <a:r>
              <a:rPr lang="zh-CN" altLang="en-US" dirty="0"/>
              <a:t>我的理智现在已经逐渐能够控制我的沮丧心情，我开始尽可能地安慰自己，把我遇到的凶险和幸运作个对比，使自己能够心平气和。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1185" y="374015"/>
            <a:ext cx="181610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none" rtlCol="0">
            <a:spAutoFit/>
          </a:bodyPr>
          <a:lstStyle/>
          <a:p>
            <a:r>
              <a:rPr lang="zh-CN" altLang="en-US" sz="3200" b="1">
                <a:solidFill>
                  <a:srgbClr val="FF0000"/>
                </a:solidFill>
              </a:rPr>
              <a:t>积极乐观</a:t>
            </a:r>
          </a:p>
        </p:txBody>
      </p:sp>
      <p:sp>
        <p:nvSpPr>
          <p:cNvPr id="4" name="文本框 3"/>
          <p:cNvSpPr txBox="1"/>
          <p:nvPr/>
        </p:nvSpPr>
        <p:spPr>
          <a:xfrm>
            <a:off x="591185" y="1310640"/>
            <a:ext cx="7879715" cy="982385"/>
          </a:xfrm>
          <a:prstGeom prst="rect">
            <a:avLst/>
          </a:prstGeom>
          <a:solidFill>
            <a:schemeClr val="accent6">
              <a:lumMod val="20000"/>
              <a:lumOff val="80000"/>
            </a:schemeClr>
          </a:solidFill>
        </p:spPr>
        <p:txBody>
          <a:bodyPr wrap="square" rtlCol="0">
            <a:spAutoFit/>
          </a:bodyPr>
          <a:lstStyle>
            <a:defPPr>
              <a:defRPr lang="zh-CN"/>
            </a:defPPr>
            <a:lvl1pPr>
              <a:lnSpc>
                <a:spcPct val="110000"/>
              </a:lnSpc>
              <a:defRPr sz="2800" b="1">
                <a:latin typeface="宋体" panose="02010600030101010101" pitchFamily="2" charset="-122"/>
              </a:defRPr>
            </a:lvl1pPr>
          </a:lstStyle>
          <a:p>
            <a:r>
              <a:rPr lang="en-US" altLang="zh-CN" dirty="0"/>
              <a:t>    </a:t>
            </a:r>
            <a:r>
              <a:rPr lang="zh-CN" altLang="en-US" dirty="0"/>
              <a:t>这是世界上少有的叫人受尽折磨的处境，但是其中也有一些值得宽慰的东西。</a:t>
            </a:r>
          </a:p>
        </p:txBody>
      </p:sp>
      <p:sp>
        <p:nvSpPr>
          <p:cNvPr id="5" name="文本框 4"/>
          <p:cNvSpPr txBox="1"/>
          <p:nvPr/>
        </p:nvSpPr>
        <p:spPr>
          <a:xfrm>
            <a:off x="591185" y="2701290"/>
            <a:ext cx="7879715" cy="1514261"/>
          </a:xfrm>
          <a:prstGeom prst="rect">
            <a:avLst/>
          </a:prstGeom>
          <a:solidFill>
            <a:schemeClr val="accent6">
              <a:lumMod val="20000"/>
              <a:lumOff val="80000"/>
            </a:schemeClr>
          </a:solidFill>
        </p:spPr>
        <p:txBody>
          <a:bodyPr wrap="square" rtlCol="0">
            <a:spAutoFit/>
          </a:bodyPr>
          <a:lstStyle>
            <a:defPPr>
              <a:defRPr lang="zh-CN"/>
            </a:defPPr>
            <a:lvl1pPr>
              <a:lnSpc>
                <a:spcPct val="110000"/>
              </a:lnSpc>
              <a:defRPr sz="2800" b="1">
                <a:latin typeface="宋体" panose="02010600030101010101" pitchFamily="2" charset="-122"/>
              </a:defRPr>
            </a:lvl1pPr>
          </a:lstStyle>
          <a:p>
            <a:r>
              <a:rPr lang="en-US" altLang="zh-CN" dirty="0"/>
              <a:t>    </a:t>
            </a:r>
            <a:r>
              <a:rPr lang="zh-CN" altLang="en-US" dirty="0"/>
              <a:t>我对自己的处境稍稍有了一点儿焉知非福的想法，我不再远眺大海</a:t>
            </a:r>
            <a:r>
              <a:rPr lang="en-US" altLang="zh-CN" dirty="0"/>
              <a:t>……</a:t>
            </a:r>
            <a:r>
              <a:rPr lang="zh-CN" altLang="en-US" dirty="0"/>
              <a:t>我着手调整我的生活方式，尽我可能把一切安排得舒舒服服。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1121410"/>
            <a:ext cx="8016240" cy="755650"/>
          </a:xfrm>
          <a:prstGeom prst="rect">
            <a:avLst/>
          </a:prstGeom>
          <a:noFill/>
          <a:ln w="9525">
            <a:noFill/>
          </a:ln>
        </p:spPr>
        <p:txBody>
          <a:bodyPr wrap="square">
            <a:spAutoFit/>
          </a:bodyPr>
          <a:lstStyle/>
          <a:p>
            <a:pPr eaLnBrk="1" hangingPunct="1">
              <a:lnSpc>
                <a:spcPct val="120000"/>
              </a:lnSpc>
            </a:pPr>
            <a:r>
              <a:rPr lang="zh-CN" altLang="en-US" sz="3600" b="1" dirty="0">
                <a:latin typeface="楷体" panose="02010609060101010101" pitchFamily="49" charset="-122"/>
                <a:ea typeface="楷体" panose="02010609060101010101" pitchFamily="49" charset="-122"/>
              </a:rPr>
              <a:t>    鲁滨逊的心态发生了怎样的变化？</a:t>
            </a:r>
          </a:p>
        </p:txBody>
      </p:sp>
      <p:sp>
        <p:nvSpPr>
          <p:cNvPr id="3" name="文本框 2"/>
          <p:cNvSpPr txBox="1"/>
          <p:nvPr/>
        </p:nvSpPr>
        <p:spPr>
          <a:xfrm>
            <a:off x="1142365" y="2499995"/>
            <a:ext cx="228346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zh-CN" altLang="en-US" sz="3200" b="1">
                <a:solidFill>
                  <a:srgbClr val="FF0000"/>
                </a:solidFill>
              </a:rPr>
              <a:t>苦闷失望</a:t>
            </a:r>
          </a:p>
        </p:txBody>
      </p:sp>
      <p:sp>
        <p:nvSpPr>
          <p:cNvPr id="4" name="文本框 3"/>
          <p:cNvSpPr txBox="1"/>
          <p:nvPr/>
        </p:nvSpPr>
        <p:spPr>
          <a:xfrm>
            <a:off x="3665220" y="2499995"/>
            <a:ext cx="292481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bodyPr>
          <a:lstStyle/>
          <a:p>
            <a:r>
              <a:rPr lang="zh-CN" altLang="en-US" sz="3200" b="1">
                <a:solidFill>
                  <a:srgbClr val="FF0000"/>
                </a:solidFill>
              </a:rPr>
              <a:t>智慧应对</a:t>
            </a:r>
          </a:p>
        </p:txBody>
      </p:sp>
      <p:sp>
        <p:nvSpPr>
          <p:cNvPr id="5" name="文本框 4"/>
          <p:cNvSpPr txBox="1"/>
          <p:nvPr/>
        </p:nvSpPr>
        <p:spPr>
          <a:xfrm>
            <a:off x="6256020" y="2499995"/>
            <a:ext cx="1816100" cy="58356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none" rtlCol="0">
            <a:spAutoFit/>
          </a:bodyPr>
          <a:lstStyle/>
          <a:p>
            <a:r>
              <a:rPr lang="zh-CN" altLang="en-US" sz="3200" b="1">
                <a:solidFill>
                  <a:srgbClr val="FF0000"/>
                </a:solidFill>
              </a:rPr>
              <a:t>积极乐观</a:t>
            </a:r>
          </a:p>
        </p:txBody>
      </p:sp>
      <p:sp>
        <p:nvSpPr>
          <p:cNvPr id="6" name="右箭头 5"/>
          <p:cNvSpPr/>
          <p:nvPr/>
        </p:nvSpPr>
        <p:spPr>
          <a:xfrm>
            <a:off x="2987040" y="2715895"/>
            <a:ext cx="7200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5481955" y="2699385"/>
            <a:ext cx="7200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685" y="1550035"/>
            <a:ext cx="8147050" cy="1641475"/>
          </a:xfrm>
          <a:prstGeom prst="rect">
            <a:avLst/>
          </a:prstGeom>
          <a:noFill/>
          <a:ln w="9525">
            <a:noFill/>
          </a:ln>
        </p:spPr>
        <p:txBody>
          <a:bodyPr wrap="square">
            <a:spAutoFit/>
          </a:bodyPr>
          <a:lstStyle/>
          <a:p>
            <a:pPr eaLnBrk="1" hangingPunct="1">
              <a:lnSpc>
                <a:spcPct val="120000"/>
              </a:lnSpc>
            </a:pPr>
            <a:r>
              <a:rPr lang="zh-CN" sz="4800" b="1" dirty="0">
                <a:solidFill>
                  <a:srgbClr val="FF0000"/>
                </a:solidFill>
                <a:latin typeface="楷体" panose="02010609060101010101" pitchFamily="49" charset="-122"/>
                <a:ea typeface="楷体" panose="02010609060101010101" pitchFamily="49" charset="-122"/>
              </a:rPr>
              <a:t>说一说</a:t>
            </a:r>
            <a:r>
              <a:rPr lang="zh-CN" sz="3600" b="1" dirty="0">
                <a:latin typeface="楷体" panose="02010609060101010101" pitchFamily="49" charset="-122"/>
                <a:ea typeface="楷体" panose="02010609060101010101" pitchFamily="49" charset="-122"/>
              </a:rPr>
              <a:t>：</a:t>
            </a:r>
          </a:p>
          <a:p>
            <a:pPr eaLnBrk="1" hangingPunct="1">
              <a:lnSpc>
                <a:spcPct val="120000"/>
              </a:lnSpc>
            </a:pPr>
            <a:r>
              <a:rPr lang="zh-CN" sz="3600" b="1" dirty="0">
                <a:latin typeface="楷体" panose="02010609060101010101" pitchFamily="49" charset="-122"/>
                <a:ea typeface="楷体" panose="02010609060101010101" pitchFamily="49" charset="-122"/>
              </a:rPr>
              <a:t>    你觉得鲁滨逊是一个什么样的人？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150" y="774700"/>
            <a:ext cx="8147050" cy="1863090"/>
          </a:xfrm>
          <a:prstGeom prst="rect">
            <a:avLst/>
          </a:prstGeom>
          <a:noFill/>
          <a:ln w="9525">
            <a:noFill/>
          </a:ln>
        </p:spPr>
        <p:txBody>
          <a:bodyPr wrap="square">
            <a:spAutoFit/>
          </a:bodyPr>
          <a:lstStyle/>
          <a:p>
            <a:pPr eaLnBrk="1" hangingPunct="1">
              <a:lnSpc>
                <a:spcPct val="120000"/>
              </a:lnSpc>
            </a:pPr>
            <a:r>
              <a:rPr lang="en-US" altLang="zh-CN" sz="3200" b="1" dirty="0">
                <a:latin typeface="楷体" panose="02010609060101010101" pitchFamily="49" charset="-122"/>
                <a:ea typeface="楷体" panose="02010609060101010101" pitchFamily="49" charset="-122"/>
              </a:rPr>
              <a:t>    </a:t>
            </a:r>
            <a:r>
              <a:rPr lang="zh-CN" sz="3200" b="1" dirty="0">
                <a:solidFill>
                  <a:srgbClr val="FF0000"/>
                </a:solidFill>
                <a:latin typeface="楷体" panose="02010609060101010101" pitchFamily="49" charset="-122"/>
                <a:ea typeface="楷体" panose="02010609060101010101" pitchFamily="49" charset="-122"/>
              </a:rPr>
              <a:t>一个不屈服于命运的人</a:t>
            </a:r>
            <a:r>
              <a:rPr lang="zh-CN" sz="3200" b="1" dirty="0">
                <a:latin typeface="楷体" panose="02010609060101010101" pitchFamily="49" charset="-122"/>
                <a:ea typeface="楷体" panose="02010609060101010101" pitchFamily="49" charset="-122"/>
              </a:rPr>
              <a:t>，面对命运弃他</a:t>
            </a:r>
            <a:r>
              <a:rPr lang="zh-CN" altLang="en-US" sz="3200" b="1" dirty="0">
                <a:latin typeface="楷体" panose="02010609060101010101" pitchFamily="49" charset="-122"/>
                <a:ea typeface="楷体" panose="02010609060101010101" pitchFamily="49" charset="-122"/>
              </a:rPr>
              <a:t>于</a:t>
            </a:r>
            <a:r>
              <a:rPr lang="zh-CN" sz="3200" b="1" dirty="0">
                <a:latin typeface="楷体" panose="02010609060101010101" pitchFamily="49" charset="-122"/>
                <a:ea typeface="楷体" panose="02010609060101010101" pitchFamily="49" charset="-122"/>
              </a:rPr>
              <a:t>孤岛，能及时调整心态，努力改变不幸的命运；</a:t>
            </a:r>
          </a:p>
        </p:txBody>
      </p:sp>
      <p:sp>
        <p:nvSpPr>
          <p:cNvPr id="3" name="矩形 2"/>
          <p:cNvSpPr/>
          <p:nvPr/>
        </p:nvSpPr>
        <p:spPr>
          <a:xfrm>
            <a:off x="611560" y="2551756"/>
            <a:ext cx="8147050" cy="1863090"/>
          </a:xfrm>
          <a:prstGeom prst="rect">
            <a:avLst/>
          </a:prstGeom>
          <a:noFill/>
          <a:ln w="9525">
            <a:noFill/>
          </a:ln>
        </p:spPr>
        <p:txBody>
          <a:bodyPr wrap="square">
            <a:spAutoFit/>
          </a:bodyPr>
          <a:lstStyle/>
          <a:p>
            <a:pPr eaLnBrk="1" hangingPunct="1">
              <a:lnSpc>
                <a:spcPct val="120000"/>
              </a:lnSpc>
            </a:pPr>
            <a:r>
              <a:rPr lang="en-US" altLang="zh-CN" sz="3200" b="1" dirty="0">
                <a:latin typeface="楷体" panose="02010609060101010101" pitchFamily="49" charset="-122"/>
                <a:ea typeface="楷体" panose="02010609060101010101" pitchFamily="49" charset="-122"/>
              </a:rPr>
              <a:t>    </a:t>
            </a:r>
            <a:r>
              <a:rPr lang="zh-CN" sz="3200" b="1" dirty="0">
                <a:solidFill>
                  <a:srgbClr val="FF0000"/>
                </a:solidFill>
                <a:latin typeface="楷体" panose="02010609060101010101" pitchFamily="49" charset="-122"/>
                <a:ea typeface="楷体" panose="02010609060101010101" pitchFamily="49" charset="-122"/>
              </a:rPr>
              <a:t>一个善于调整心态的人</a:t>
            </a:r>
            <a:r>
              <a:rPr lang="zh-CN" sz="3200" b="1" dirty="0">
                <a:latin typeface="楷体" panose="02010609060101010101" pitchFamily="49" charset="-122"/>
                <a:ea typeface="楷体" panose="02010609060101010101" pitchFamily="49" charset="-122"/>
              </a:rPr>
              <a:t>，经历三次心态调整，逐步解决了生存问题、生活问题及如何获得有意义的问题；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076" name="图片 2"/>
          <p:cNvPicPr>
            <a:picLocks noChangeAspect="1"/>
          </p:cNvPicPr>
          <p:nvPr/>
        </p:nvPicPr>
        <p:blipFill>
          <a:blip r:embed="rId4"/>
          <a:srcRect l="36089"/>
          <a:stretch>
            <a:fillRect/>
          </a:stretch>
        </p:blipFill>
        <p:spPr>
          <a:xfrm>
            <a:off x="167005" y="4551680"/>
            <a:ext cx="2295525" cy="461963"/>
          </a:xfrm>
          <a:prstGeom prst="rect">
            <a:avLst/>
          </a:prstGeom>
          <a:noFill/>
          <a:ln w="9525">
            <a:noFill/>
          </a:ln>
        </p:spPr>
      </p:pic>
      <p:sp>
        <p:nvSpPr>
          <p:cNvPr id="3" name="椭圆 2"/>
          <p:cNvSpPr/>
          <p:nvPr/>
        </p:nvSpPr>
        <p:spPr bwMode="auto">
          <a:xfrm>
            <a:off x="2749550" y="1033463"/>
            <a:ext cx="720725" cy="720725"/>
          </a:xfrm>
          <a:prstGeom prst="ellipse">
            <a:avLst/>
          </a:prstGeom>
          <a:solidFill>
            <a:srgbClr val="EB078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标题 1"/>
          <p:cNvSpPr txBox="1"/>
          <p:nvPr/>
        </p:nvSpPr>
        <p:spPr>
          <a:xfrm>
            <a:off x="2748915" y="998538"/>
            <a:ext cx="6572250" cy="755650"/>
          </a:xfrm>
          <a:prstGeom prst="rect">
            <a:avLst/>
          </a:prstGeom>
          <a:noFill/>
          <a:ln w="9525">
            <a:noFill/>
          </a:ln>
        </p:spPr>
        <p:txBody>
          <a:bodyPr anchor="t"/>
          <a:lstStyle/>
          <a:p>
            <a:pPr algn="ctr" defTabSz="850900">
              <a:buFont typeface="Arial" panose="020B0604020202020204" pitchFamily="34" charset="0"/>
            </a:pPr>
            <a:r>
              <a:rPr lang="en-US" altLang="zh-CN" sz="4400" b="1" dirty="0">
                <a:solidFill>
                  <a:schemeClr val="bg1"/>
                </a:solidFill>
                <a:latin typeface="楷体" panose="02010609060101010101" pitchFamily="49" charset="-122"/>
                <a:ea typeface="楷体" panose="02010609060101010101" pitchFamily="49" charset="-122"/>
              </a:rPr>
              <a:t>5</a:t>
            </a:r>
            <a:r>
              <a:rPr lang="en-US" altLang="zh-CN" sz="4400" b="1" dirty="0">
                <a:latin typeface="楷体" panose="02010609060101010101" pitchFamily="49" charset="-122"/>
                <a:ea typeface="楷体" panose="02010609060101010101" pitchFamily="49" charset="-122"/>
              </a:rPr>
              <a:t> </a:t>
            </a:r>
            <a:r>
              <a:rPr lang="zh-CN" altLang="en-US" sz="4400" b="1" dirty="0">
                <a:latin typeface="楷体" panose="02010609060101010101" pitchFamily="49" charset="-122"/>
                <a:ea typeface="楷体" panose="02010609060101010101" pitchFamily="49" charset="-122"/>
              </a:rPr>
              <a:t>鲁滨逊漂流记（节选）</a:t>
            </a:r>
          </a:p>
        </p:txBody>
      </p:sp>
      <p:grpSp>
        <p:nvGrpSpPr>
          <p:cNvPr id="9221" name="组合 7"/>
          <p:cNvGrpSpPr/>
          <p:nvPr/>
        </p:nvGrpSpPr>
        <p:grpSpPr>
          <a:xfrm>
            <a:off x="6826250" y="3889375"/>
            <a:ext cx="2670175" cy="1522413"/>
            <a:chOff x="2822517" y="1444502"/>
            <a:chExt cx="2669908" cy="1522976"/>
          </a:xfrm>
        </p:grpSpPr>
        <p:pic>
          <p:nvPicPr>
            <p:cNvPr id="9222" name="图片 2"/>
            <p:cNvPicPr>
              <a:picLocks noChangeAspect="1"/>
            </p:cNvPicPr>
            <p:nvPr/>
          </p:nvPicPr>
          <p:blipFill>
            <a:blip r:embed="rId5"/>
            <a:srcRect l="2751" t="4266" r="7492" b="18933"/>
            <a:stretch>
              <a:fillRect/>
            </a:stretch>
          </p:blipFill>
          <p:spPr>
            <a:xfrm>
              <a:off x="2822517" y="1444502"/>
              <a:ext cx="2669908" cy="1522976"/>
            </a:xfrm>
            <a:prstGeom prst="rect">
              <a:avLst/>
            </a:prstGeom>
            <a:noFill/>
            <a:ln w="9525">
              <a:noFill/>
            </a:ln>
          </p:spPr>
        </p:pic>
        <p:sp>
          <p:nvSpPr>
            <p:cNvPr id="9223" name="矩形 4"/>
            <p:cNvSpPr/>
            <p:nvPr/>
          </p:nvSpPr>
          <p:spPr>
            <a:xfrm>
              <a:off x="3065780" y="1936849"/>
              <a:ext cx="1941001" cy="645399"/>
            </a:xfrm>
            <a:prstGeom prst="rect">
              <a:avLst/>
            </a:prstGeom>
            <a:noFill/>
            <a:ln w="9525">
              <a:noFill/>
            </a:ln>
          </p:spPr>
          <p:txBody>
            <a:bodyPr wrap="none">
              <a:spAutoFit/>
            </a:bodyPr>
            <a:lstStyle/>
            <a:p>
              <a:r>
                <a:rPr lang="zh-CN" altLang="en-US" sz="3600" b="1" dirty="0">
                  <a:latin typeface="Arial" panose="020B0604020202020204" pitchFamily="34" charset="0"/>
                </a:rPr>
                <a:t> 第</a:t>
              </a:r>
              <a:r>
                <a:rPr lang="en-US" altLang="zh-CN" sz="3600" b="1" dirty="0">
                  <a:latin typeface="+mn-ea"/>
                  <a:ea typeface="+mn-ea"/>
                </a:rPr>
                <a:t>2</a:t>
              </a:r>
              <a:r>
                <a:rPr lang="zh-CN" altLang="en-US" sz="3600" b="1" dirty="0">
                  <a:latin typeface="Arial" panose="020B0604020202020204" pitchFamily="34" charset="0"/>
                </a:rPr>
                <a:t>课时</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150" y="415925"/>
            <a:ext cx="8147050" cy="1109535"/>
          </a:xfrm>
          <a:prstGeom prst="rect">
            <a:avLst/>
          </a:prstGeom>
          <a:noFill/>
          <a:ln w="9525">
            <a:noFill/>
          </a:ln>
        </p:spPr>
        <p:txBody>
          <a:bodyPr wrap="square">
            <a:spAutoFit/>
          </a:bodyPr>
          <a:lstStyle/>
          <a:p>
            <a:pPr eaLnBrk="1" hangingPunct="1">
              <a:lnSpc>
                <a:spcPct val="110000"/>
              </a:lnSpc>
            </a:pPr>
            <a:r>
              <a:rPr lang="en-US" altLang="zh-CN" sz="3200" b="1" dirty="0">
                <a:latin typeface="楷体" panose="02010609060101010101" pitchFamily="49" charset="-122"/>
                <a:ea typeface="楷体" panose="02010609060101010101" pitchFamily="49" charset="-122"/>
              </a:rPr>
              <a:t>    </a:t>
            </a:r>
            <a:r>
              <a:rPr lang="zh-CN" sz="3200" b="1" dirty="0">
                <a:solidFill>
                  <a:srgbClr val="FF0000"/>
                </a:solidFill>
                <a:latin typeface="楷体" panose="02010609060101010101" pitchFamily="49" charset="-122"/>
                <a:ea typeface="楷体" panose="02010609060101010101" pitchFamily="49" charset="-122"/>
              </a:rPr>
              <a:t>一个不怕孤独的人</a:t>
            </a:r>
            <a:r>
              <a:rPr lang="zh-CN" sz="3200" b="1" dirty="0">
                <a:latin typeface="楷体" panose="02010609060101010101" pitchFamily="49" charset="-122"/>
                <a:ea typeface="楷体" panose="02010609060101010101" pitchFamily="49" charset="-122"/>
              </a:rPr>
              <a:t>，他以猫狗为伴，以记日记来排遣寂寞，活得充实；</a:t>
            </a:r>
          </a:p>
        </p:txBody>
      </p:sp>
      <p:sp>
        <p:nvSpPr>
          <p:cNvPr id="3" name="矩形 2"/>
          <p:cNvSpPr/>
          <p:nvPr/>
        </p:nvSpPr>
        <p:spPr>
          <a:xfrm>
            <a:off x="565150" y="1640205"/>
            <a:ext cx="8147050" cy="1651221"/>
          </a:xfrm>
          <a:prstGeom prst="rect">
            <a:avLst/>
          </a:prstGeom>
          <a:noFill/>
          <a:ln w="9525">
            <a:noFill/>
          </a:ln>
        </p:spPr>
        <p:txBody>
          <a:bodyPr wrap="square">
            <a:spAutoFit/>
          </a:bodyPr>
          <a:lstStyle/>
          <a:p>
            <a:pPr eaLnBrk="1" hangingPunct="1">
              <a:lnSpc>
                <a:spcPct val="110000"/>
              </a:lnSpc>
            </a:pPr>
            <a:r>
              <a:rPr lang="en-US" altLang="zh-CN" sz="3200" b="1" dirty="0">
                <a:latin typeface="楷体" panose="02010609060101010101" pitchFamily="49" charset="-122"/>
                <a:ea typeface="楷体" panose="02010609060101010101" pitchFamily="49" charset="-122"/>
              </a:rPr>
              <a:t>    </a:t>
            </a:r>
            <a:r>
              <a:rPr lang="zh-CN" sz="3200" b="1" dirty="0">
                <a:solidFill>
                  <a:srgbClr val="FF0000"/>
                </a:solidFill>
                <a:latin typeface="楷体" panose="02010609060101010101" pitchFamily="49" charset="-122"/>
                <a:ea typeface="楷体" panose="02010609060101010101" pitchFamily="49" charset="-122"/>
              </a:rPr>
              <a:t>一个以苦为乐的人</a:t>
            </a:r>
            <a:r>
              <a:rPr lang="zh-CN" sz="3200" b="1" dirty="0">
                <a:latin typeface="楷体" panose="02010609060101010101" pitchFamily="49" charset="-122"/>
                <a:ea typeface="楷体" panose="02010609060101010101" pitchFamily="49" charset="-122"/>
              </a:rPr>
              <a:t>，岛上</a:t>
            </a:r>
            <a:r>
              <a:rPr lang="zh-CN" altLang="en-US" sz="3200" b="1" dirty="0">
                <a:latin typeface="楷体" panose="02010609060101010101" pitchFamily="49" charset="-122"/>
                <a:ea typeface="楷体" panose="02010609060101010101" pitchFamily="49" charset="-122"/>
              </a:rPr>
              <a:t>物资</a:t>
            </a:r>
            <a:r>
              <a:rPr lang="zh-CN" sz="3200" b="1" dirty="0">
                <a:latin typeface="楷体" panose="02010609060101010101" pitchFamily="49" charset="-122"/>
                <a:ea typeface="楷体" panose="02010609060101010101" pitchFamily="49" charset="-122"/>
              </a:rPr>
              <a:t>贫乏，生活条件艰苦，他仍不断自我安慰，尽量改善生活；</a:t>
            </a:r>
          </a:p>
        </p:txBody>
      </p:sp>
      <p:sp>
        <p:nvSpPr>
          <p:cNvPr id="4" name="矩形 3"/>
          <p:cNvSpPr/>
          <p:nvPr/>
        </p:nvSpPr>
        <p:spPr>
          <a:xfrm>
            <a:off x="565150" y="3219822"/>
            <a:ext cx="8147050" cy="1651221"/>
          </a:xfrm>
          <a:prstGeom prst="rect">
            <a:avLst/>
          </a:prstGeom>
          <a:noFill/>
          <a:ln w="9525">
            <a:noFill/>
          </a:ln>
        </p:spPr>
        <p:txBody>
          <a:bodyPr wrap="square">
            <a:spAutoFit/>
          </a:bodyPr>
          <a:lstStyle/>
          <a:p>
            <a:pPr eaLnBrk="1" hangingPunct="1">
              <a:lnSpc>
                <a:spcPct val="110000"/>
              </a:lnSpc>
            </a:pPr>
            <a:r>
              <a:rPr lang="en-US" altLang="zh-CN" sz="3200" b="1" dirty="0">
                <a:latin typeface="楷体" panose="02010609060101010101" pitchFamily="49" charset="-122"/>
                <a:ea typeface="楷体" panose="02010609060101010101" pitchFamily="49" charset="-122"/>
              </a:rPr>
              <a:t>    </a:t>
            </a:r>
            <a:r>
              <a:rPr lang="zh-CN" sz="3200" b="1" dirty="0">
                <a:solidFill>
                  <a:srgbClr val="FF0000"/>
                </a:solidFill>
                <a:latin typeface="楷体" panose="02010609060101010101" pitchFamily="49" charset="-122"/>
                <a:ea typeface="楷体" panose="02010609060101010101" pitchFamily="49" charset="-122"/>
              </a:rPr>
              <a:t>一个热爱生活的人</a:t>
            </a:r>
            <a:r>
              <a:rPr lang="zh-CN" sz="3200" b="1" dirty="0">
                <a:latin typeface="楷体" panose="02010609060101010101" pitchFamily="49" charset="-122"/>
                <a:ea typeface="楷体" panose="02010609060101010101" pitchFamily="49" charset="-122"/>
              </a:rPr>
              <a:t>，面对不幸，他没有失去生活的信心，而热情地投入到实在的生活中去。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p:cNvSpPr/>
          <p:nvPr/>
        </p:nvSpPr>
        <p:spPr>
          <a:xfrm>
            <a:off x="913448" y="2146935"/>
            <a:ext cx="7600950" cy="2011045"/>
          </a:xfrm>
          <a:prstGeom prst="rect">
            <a:avLst/>
          </a:prstGeom>
          <a:noFill/>
          <a:ln w="9525">
            <a:noFill/>
          </a:ln>
        </p:spPr>
        <p:txBody>
          <a:bodyPr anchor="t">
            <a:spAutoFit/>
          </a:bodyPr>
          <a:lstStyle/>
          <a:p>
            <a:pPr>
              <a:lnSpc>
                <a:spcPct val="130000"/>
              </a:lnSpc>
            </a:pPr>
            <a:r>
              <a:rPr lang="zh-CN" altLang="en-US" sz="3200" b="1" dirty="0">
                <a:solidFill>
                  <a:srgbClr val="0033CC"/>
                </a:solidFill>
                <a:latin typeface="楷体" panose="02010609060101010101" pitchFamily="49" charset="-122"/>
                <a:ea typeface="楷体" panose="02010609060101010101" pitchFamily="49" charset="-122"/>
                <a:sym typeface="+mn-ea"/>
              </a:rPr>
              <a:t>鲁滨逊的语言：</a:t>
            </a:r>
            <a:endParaRPr lang="zh-CN" altLang="en-US" sz="3200" b="1" dirty="0">
              <a:solidFill>
                <a:srgbClr val="0033CC"/>
              </a:solidFill>
              <a:latin typeface="楷体" panose="02010609060101010101" pitchFamily="49" charset="-122"/>
              <a:ea typeface="楷体" panose="02010609060101010101" pitchFamily="49" charset="-122"/>
            </a:endParaRPr>
          </a:p>
          <a:p>
            <a:pPr>
              <a:lnSpc>
                <a:spcPct val="130000"/>
              </a:lnSpc>
            </a:pPr>
            <a:r>
              <a:rPr sz="3200" b="1" dirty="0">
                <a:solidFill>
                  <a:srgbClr val="0033CC"/>
                </a:solidFill>
                <a:latin typeface="楷体" panose="02010609060101010101" pitchFamily="49" charset="-122"/>
                <a:ea typeface="楷体" panose="02010609060101010101" pitchFamily="49" charset="-122"/>
              </a:rPr>
              <a:t>    我着手调整我的生活方式，尽我可能把一切安排得舒舒服服。</a:t>
            </a:r>
          </a:p>
        </p:txBody>
      </p:sp>
      <p:sp>
        <p:nvSpPr>
          <p:cNvPr id="4" name="矩形 9"/>
          <p:cNvSpPr/>
          <p:nvPr/>
        </p:nvSpPr>
        <p:spPr>
          <a:xfrm>
            <a:off x="636270" y="474345"/>
            <a:ext cx="7092315" cy="1281889"/>
          </a:xfrm>
          <a:prstGeom prst="rect">
            <a:avLst/>
          </a:prstGeom>
          <a:noFill/>
          <a:ln w="9525">
            <a:noFill/>
          </a:ln>
        </p:spPr>
        <p:txBody>
          <a:bodyPr wrap="square" anchor="t">
            <a:spAutoFit/>
          </a:bodyPr>
          <a:lstStyle/>
          <a:p>
            <a:pPr>
              <a:lnSpc>
                <a:spcPct val="130000"/>
              </a:lnSpc>
            </a:pPr>
            <a:r>
              <a:rPr lang="en-US" altLang="zh-CN" sz="32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a:t>
            </a:r>
            <a:r>
              <a:rPr lang="zh-CN" altLang="en-US" sz="32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除了鲁滨逊积极的生活态度很精彩，你还觉得有什么地方很精彩？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p:cNvSpPr/>
          <p:nvPr/>
        </p:nvSpPr>
        <p:spPr>
          <a:xfrm>
            <a:off x="913448" y="2146935"/>
            <a:ext cx="7600950" cy="2011045"/>
          </a:xfrm>
          <a:prstGeom prst="rect">
            <a:avLst/>
          </a:prstGeom>
          <a:noFill/>
          <a:ln w="9525">
            <a:noFill/>
          </a:ln>
        </p:spPr>
        <p:txBody>
          <a:bodyPr anchor="t">
            <a:spAutoFit/>
          </a:bodyPr>
          <a:lstStyle/>
          <a:p>
            <a:pPr>
              <a:lnSpc>
                <a:spcPct val="130000"/>
              </a:lnSpc>
            </a:pPr>
            <a:r>
              <a:rPr lang="zh-CN" altLang="en-US" sz="3200" b="1" dirty="0">
                <a:solidFill>
                  <a:srgbClr val="0033CC"/>
                </a:solidFill>
                <a:latin typeface="楷体" panose="02010609060101010101" pitchFamily="49" charset="-122"/>
                <a:ea typeface="楷体" panose="02010609060101010101" pitchFamily="49" charset="-122"/>
                <a:sym typeface="+mn-ea"/>
              </a:rPr>
              <a:t>作者的写作方式：   </a:t>
            </a:r>
            <a:endParaRPr lang="zh-CN" altLang="en-US" sz="3200" b="1" dirty="0">
              <a:solidFill>
                <a:srgbClr val="0033CC"/>
              </a:solidFill>
              <a:latin typeface="楷体" panose="02010609060101010101" pitchFamily="49" charset="-122"/>
              <a:ea typeface="楷体" panose="02010609060101010101" pitchFamily="49" charset="-122"/>
            </a:endParaRPr>
          </a:p>
          <a:p>
            <a:pPr>
              <a:lnSpc>
                <a:spcPct val="130000"/>
              </a:lnSpc>
            </a:pPr>
            <a:r>
              <a:rPr lang="zh-CN" altLang="en-US" sz="3200" b="1" dirty="0">
                <a:solidFill>
                  <a:srgbClr val="0033CC"/>
                </a:solidFill>
                <a:latin typeface="楷体" panose="02010609060101010101" pitchFamily="49" charset="-122"/>
                <a:ea typeface="楷体" panose="02010609060101010101" pitchFamily="49" charset="-122"/>
                <a:sym typeface="+mn-ea"/>
              </a:rPr>
              <a:t>    把心理活动过程像商业簿一样对照来写，一目了然，清楚明白。</a:t>
            </a:r>
            <a:endParaRPr sz="3200" b="1" dirty="0">
              <a:solidFill>
                <a:srgbClr val="0033CC"/>
              </a:solidFill>
              <a:latin typeface="楷体" panose="02010609060101010101" pitchFamily="49" charset="-122"/>
              <a:ea typeface="楷体" panose="02010609060101010101" pitchFamily="49" charset="-122"/>
            </a:endParaRPr>
          </a:p>
        </p:txBody>
      </p:sp>
      <p:sp>
        <p:nvSpPr>
          <p:cNvPr id="4" name="矩形 9"/>
          <p:cNvSpPr/>
          <p:nvPr/>
        </p:nvSpPr>
        <p:spPr>
          <a:xfrm>
            <a:off x="636270" y="474345"/>
            <a:ext cx="7092315" cy="1281889"/>
          </a:xfrm>
          <a:prstGeom prst="rect">
            <a:avLst/>
          </a:prstGeom>
          <a:noFill/>
          <a:ln w="9525">
            <a:noFill/>
          </a:ln>
        </p:spPr>
        <p:txBody>
          <a:bodyPr wrap="square" anchor="t">
            <a:spAutoFit/>
          </a:bodyPr>
          <a:lstStyle/>
          <a:p>
            <a:pPr>
              <a:lnSpc>
                <a:spcPct val="130000"/>
              </a:lnSpc>
            </a:pPr>
            <a:r>
              <a:rPr lang="en-US" altLang="zh-CN" sz="32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a:t>
            </a:r>
            <a:r>
              <a:rPr lang="zh-CN" altLang="en-US" sz="32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除了鲁滨逊积极的生活态度很精彩，你还觉得有什么地方很精彩？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1600" y="267493"/>
            <a:ext cx="1832553" cy="632460"/>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课后拓展</a:t>
            </a:r>
          </a:p>
        </p:txBody>
      </p:sp>
      <p:sp>
        <p:nvSpPr>
          <p:cNvPr id="5" name="文本框 4"/>
          <p:cNvSpPr txBox="1"/>
          <p:nvPr/>
        </p:nvSpPr>
        <p:spPr>
          <a:xfrm>
            <a:off x="790893" y="1344613"/>
            <a:ext cx="7561262" cy="2453640"/>
          </a:xfrm>
          <a:prstGeom prst="rect">
            <a:avLst/>
          </a:prstGeom>
          <a:noFill/>
          <a:ln w="9525">
            <a:noFill/>
          </a:ln>
        </p:spPr>
        <p:txBody>
          <a:bodyPr>
            <a:spAutoFit/>
          </a:bodyPr>
          <a:lstStyle/>
          <a:p>
            <a:pPr eaLnBrk="1" hangingPunct="1">
              <a:lnSpc>
                <a:spcPct val="120000"/>
              </a:lnSpc>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一个人并不是生来就要给打败的，你尽可把他消灭掉，可就是打不败他。</a:t>
            </a:r>
            <a:endParaRPr lang="en-US" altLang="zh-CN" sz="3200" b="1" dirty="0">
              <a:latin typeface="楷体" panose="02010609060101010101" pitchFamily="49" charset="-122"/>
              <a:ea typeface="楷体" panose="02010609060101010101" pitchFamily="49" charset="-122"/>
            </a:endParaRPr>
          </a:p>
          <a:p>
            <a:pPr algn="r" eaLnBrk="1" hangingPunct="1">
              <a:lnSpc>
                <a:spcPct val="120000"/>
              </a:lnSpc>
            </a:pPr>
            <a:endParaRPr lang="en-US" altLang="zh-CN" sz="3200" b="1" dirty="0">
              <a:latin typeface="楷体" panose="02010609060101010101" pitchFamily="49" charset="-122"/>
              <a:ea typeface="楷体" panose="02010609060101010101" pitchFamily="49" charset="-122"/>
            </a:endParaRPr>
          </a:p>
          <a:p>
            <a:pPr algn="r" eaLnBrk="1" hangingPunct="1">
              <a:lnSpc>
                <a:spcPct val="120000"/>
              </a:lnSpc>
            </a:pPr>
            <a:r>
              <a:rPr lang="en-US" altLang="zh-CN" sz="3200" b="1" dirty="0">
                <a:latin typeface="楷体" panose="02010609060101010101" pitchFamily="49" charset="-122"/>
                <a:ea typeface="楷体" panose="02010609060101010101" pitchFamily="49" charset="-122"/>
              </a:rPr>
              <a:t>——</a:t>
            </a:r>
            <a:r>
              <a:rPr sz="3200" b="1" dirty="0">
                <a:latin typeface="楷体" panose="02010609060101010101" pitchFamily="49" charset="-122"/>
                <a:ea typeface="楷体" panose="02010609060101010101" pitchFamily="49" charset="-122"/>
              </a:rPr>
              <a:t>海明威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1087120" y="1057910"/>
            <a:ext cx="7328535" cy="3415030"/>
          </a:xfrm>
          <a:prstGeom prst="rect">
            <a:avLst/>
          </a:prstGeom>
          <a:noFill/>
          <a:ln w="9525">
            <a:noFill/>
          </a:ln>
        </p:spPr>
        <p:txBody>
          <a:bodyPr wrap="square">
            <a:spAutoFit/>
          </a:bodyPr>
          <a:lstStyle/>
          <a:p>
            <a:pPr eaLnBrk="1" hangingPunct="1">
              <a:lnSpc>
                <a:spcPct val="120000"/>
              </a:lnSpc>
            </a:pPr>
            <a:r>
              <a:rPr lang="zh-CN" altLang="en-US" sz="3000" b="1" dirty="0">
                <a:latin typeface="楷体" panose="02010609060101010101" pitchFamily="49" charset="-122"/>
                <a:ea typeface="楷体" panose="02010609060101010101" pitchFamily="49" charset="-122"/>
              </a:rPr>
              <a:t>    鲁滨逊是怎么种粮食，又是怎么收粮食的？</a:t>
            </a:r>
          </a:p>
          <a:p>
            <a:pPr eaLnBrk="1" hangingPunct="1">
              <a:lnSpc>
                <a:spcPct val="120000"/>
              </a:lnSpc>
            </a:pPr>
            <a:r>
              <a:rPr lang="zh-CN" altLang="en-US" sz="3000" b="1" dirty="0">
                <a:latin typeface="楷体" panose="02010609060101010101" pitchFamily="49" charset="-122"/>
                <a:ea typeface="楷体" panose="02010609060101010101" pitchFamily="49" charset="-122"/>
              </a:rPr>
              <a:t>    鲁滨逊是如何教化</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星期五</a:t>
            </a:r>
            <a:r>
              <a:rPr lang="en-US" altLang="zh-CN" sz="3000" b="1" dirty="0">
                <a:latin typeface="楷体" panose="02010609060101010101" pitchFamily="49" charset="-122"/>
                <a:ea typeface="楷体" panose="02010609060101010101" pitchFamily="49" charset="-122"/>
              </a:rPr>
              <a:t>”</a:t>
            </a:r>
            <a:r>
              <a:rPr lang="zh-CN" altLang="en-US" sz="3000" b="1" dirty="0">
                <a:latin typeface="楷体" panose="02010609060101010101" pitchFamily="49" charset="-122"/>
                <a:ea typeface="楷体" panose="02010609060101010101" pitchFamily="49" charset="-122"/>
              </a:rPr>
              <a:t>的呢？</a:t>
            </a:r>
          </a:p>
          <a:p>
            <a:pPr eaLnBrk="1" hangingPunct="1">
              <a:lnSpc>
                <a:spcPct val="120000"/>
              </a:lnSpc>
            </a:pPr>
            <a:r>
              <a:rPr lang="zh-CN" altLang="en-US" sz="3000" b="1" dirty="0">
                <a:latin typeface="楷体" panose="02010609060101010101" pitchFamily="49" charset="-122"/>
                <a:ea typeface="楷体" panose="02010609060101010101" pitchFamily="49" charset="-122"/>
              </a:rPr>
              <a:t>    梗概是以别人的口吻写的，精彩片段却是以鲁滨逊自己的口吻写的，不知道原著是以谁的口吻写的？</a:t>
            </a:r>
          </a:p>
        </p:txBody>
      </p:sp>
      <p:sp>
        <p:nvSpPr>
          <p:cNvPr id="7" name="矩形 6"/>
          <p:cNvSpPr/>
          <p:nvPr/>
        </p:nvSpPr>
        <p:spPr>
          <a:xfrm>
            <a:off x="971600" y="267493"/>
            <a:ext cx="1832553" cy="632460"/>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课后拓展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4821" y="285588"/>
            <a:ext cx="1832553" cy="567848"/>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板书设计</a:t>
            </a:r>
          </a:p>
        </p:txBody>
      </p:sp>
      <p:sp>
        <p:nvSpPr>
          <p:cNvPr id="5" name="文本框 4"/>
          <p:cNvSpPr txBox="1"/>
          <p:nvPr/>
        </p:nvSpPr>
        <p:spPr>
          <a:xfrm>
            <a:off x="1527175" y="1963738"/>
            <a:ext cx="1063625" cy="584200"/>
          </a:xfrm>
          <a:prstGeom prst="rect">
            <a:avLst/>
          </a:prstGeom>
          <a:noFill/>
          <a:ln w="9525">
            <a:noFill/>
          </a:ln>
        </p:spPr>
        <p:txBody>
          <a:bodyPr>
            <a:spAutoFit/>
          </a:bodyPr>
          <a:lstStyle/>
          <a:p>
            <a:r>
              <a:rPr lang="zh-CN" altLang="en-US" sz="3200" b="1" dirty="0">
                <a:latin typeface="楷体" panose="02010609060101010101" pitchFamily="49" charset="-122"/>
                <a:ea typeface="楷体" panose="02010609060101010101" pitchFamily="49" charset="-122"/>
              </a:rPr>
              <a:t>梗概</a:t>
            </a:r>
          </a:p>
        </p:txBody>
      </p:sp>
      <p:sp>
        <p:nvSpPr>
          <p:cNvPr id="39950" name="文本框 6"/>
          <p:cNvSpPr txBox="1"/>
          <p:nvPr/>
        </p:nvSpPr>
        <p:spPr>
          <a:xfrm>
            <a:off x="581423" y="737964"/>
            <a:ext cx="615553" cy="4354066"/>
          </a:xfrm>
          <a:prstGeom prst="rect">
            <a:avLst/>
          </a:prstGeom>
          <a:noFill/>
          <a:ln w="9525">
            <a:noFill/>
          </a:ln>
        </p:spPr>
        <p:txBody>
          <a:bodyPr vert="eaVert" wrap="square">
            <a:spAutoFit/>
          </a:bodyPr>
          <a:lstStyle/>
          <a:p>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鲁滨逊漂流记</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（节选）</a:t>
            </a:r>
          </a:p>
        </p:txBody>
      </p:sp>
      <p:sp>
        <p:nvSpPr>
          <p:cNvPr id="9" name="左大括号 8"/>
          <p:cNvSpPr/>
          <p:nvPr/>
        </p:nvSpPr>
        <p:spPr>
          <a:xfrm>
            <a:off x="1365250" y="1257300"/>
            <a:ext cx="209550" cy="3140075"/>
          </a:xfrm>
          <a:prstGeom prst="leftBrace">
            <a:avLst>
              <a:gd name="adj1" fmla="val 84081"/>
              <a:gd name="adj2" fmla="val 50000"/>
            </a:avLst>
          </a:prstGeom>
          <a:noFill/>
          <a:ln w="28575" cap="flat" cmpd="sng">
            <a:solidFill>
              <a:schemeClr val="tx1"/>
            </a:solidFill>
            <a:prstDash val="solid"/>
            <a:headEnd type="none" w="med" len="med"/>
            <a:tailEnd type="none" w="med" len="med"/>
          </a:ln>
        </p:spPr>
        <p:txBody>
          <a:bodyPr/>
          <a:lstStyle/>
          <a:p>
            <a:pPr eaLnBrk="1" hangingPunct="1">
              <a:buFont typeface="Arial" panose="020B0604020202020204" pitchFamily="34" charset="0"/>
            </a:pPr>
            <a:endParaRPr lang="zh-CN" altLang="en-US" sz="1600" dirty="0">
              <a:latin typeface="Arial" panose="020B0604020202020204" pitchFamily="34" charset="0"/>
            </a:endParaRPr>
          </a:p>
        </p:txBody>
      </p:sp>
      <p:sp>
        <p:nvSpPr>
          <p:cNvPr id="10" name="左大括号 9"/>
          <p:cNvSpPr/>
          <p:nvPr/>
        </p:nvSpPr>
        <p:spPr>
          <a:xfrm>
            <a:off x="2530475" y="1203598"/>
            <a:ext cx="260350" cy="2128565"/>
          </a:xfrm>
          <a:prstGeom prst="leftBrace">
            <a:avLst>
              <a:gd name="adj1" fmla="val 74792"/>
              <a:gd name="adj2" fmla="val 50000"/>
            </a:avLst>
          </a:prstGeom>
          <a:noFill/>
          <a:ln w="28575" cap="flat" cmpd="sng">
            <a:solidFill>
              <a:schemeClr val="tx1"/>
            </a:solidFill>
            <a:prstDash val="solid"/>
            <a:headEnd type="none" w="med" len="med"/>
            <a:tailEnd type="none" w="med" len="med"/>
          </a:ln>
        </p:spPr>
        <p:txBody>
          <a:bodyPr/>
          <a:lstStyle/>
          <a:p>
            <a:pPr eaLnBrk="1" hangingPunct="1">
              <a:buFont typeface="Arial" panose="020B0604020202020204" pitchFamily="34" charset="0"/>
            </a:pPr>
            <a:endParaRPr lang="zh-CN" altLang="en-US" sz="1600" dirty="0">
              <a:latin typeface="Arial" panose="020B0604020202020204" pitchFamily="34" charset="0"/>
            </a:endParaRPr>
          </a:p>
        </p:txBody>
      </p:sp>
      <p:sp>
        <p:nvSpPr>
          <p:cNvPr id="17" name="文本框 16"/>
          <p:cNvSpPr txBox="1"/>
          <p:nvPr/>
        </p:nvSpPr>
        <p:spPr>
          <a:xfrm>
            <a:off x="2790825" y="979170"/>
            <a:ext cx="2941320" cy="2553335"/>
          </a:xfrm>
          <a:prstGeom prst="rect">
            <a:avLst/>
          </a:prstGeom>
          <a:noFill/>
          <a:ln w="9525">
            <a:noFill/>
          </a:ln>
        </p:spPr>
        <p:txBody>
          <a:bodyPr wrap="square">
            <a:spAutoFit/>
          </a:bodyPr>
          <a:lstStyle/>
          <a:p>
            <a:r>
              <a:rPr lang="zh-CN" altLang="en-US" sz="3200" b="1" dirty="0">
                <a:latin typeface="楷体" panose="02010609060101010101" pitchFamily="49" charset="-122"/>
                <a:ea typeface="楷体" panose="02010609060101010101" pitchFamily="49" charset="-122"/>
              </a:rPr>
              <a:t>遇险上岛</a:t>
            </a: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岛上建房定居</a:t>
            </a: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养牧种植</a:t>
            </a:r>
          </a:p>
          <a:p>
            <a:r>
              <a:rPr lang="zh-CN" altLang="en-US" sz="3200" b="1" dirty="0">
                <a:latin typeface="楷体" panose="02010609060101010101" pitchFamily="49" charset="-122"/>
                <a:ea typeface="楷体" panose="02010609060101010101" pitchFamily="49" charset="-122"/>
              </a:rPr>
              <a:t>救</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星期五</a:t>
            </a:r>
            <a:r>
              <a:rPr lang="en-US" altLang="zh-CN" sz="3200" b="1" dirty="0">
                <a:latin typeface="楷体" panose="02010609060101010101" pitchFamily="49" charset="-122"/>
                <a:ea typeface="楷体" panose="02010609060101010101" pitchFamily="49" charset="-122"/>
              </a:rPr>
              <a:t>”</a:t>
            </a:r>
          </a:p>
          <a:p>
            <a:r>
              <a:rPr lang="zh-CN" altLang="en-US" sz="3200" b="1" dirty="0">
                <a:latin typeface="楷体" panose="02010609060101010101" pitchFamily="49" charset="-122"/>
                <a:ea typeface="楷体" panose="02010609060101010101" pitchFamily="49" charset="-122"/>
              </a:rPr>
              <a:t>回到英国</a:t>
            </a:r>
          </a:p>
        </p:txBody>
      </p:sp>
      <p:sp>
        <p:nvSpPr>
          <p:cNvPr id="19" name="文本框 18"/>
          <p:cNvSpPr txBox="1"/>
          <p:nvPr/>
        </p:nvSpPr>
        <p:spPr>
          <a:xfrm>
            <a:off x="1466850" y="3857625"/>
            <a:ext cx="1063625" cy="584200"/>
          </a:xfrm>
          <a:prstGeom prst="rect">
            <a:avLst/>
          </a:prstGeom>
          <a:noFill/>
          <a:ln w="9525">
            <a:noFill/>
          </a:ln>
        </p:spPr>
        <p:txBody>
          <a:bodyPr>
            <a:spAutoFit/>
          </a:bodyPr>
          <a:lstStyle/>
          <a:p>
            <a:r>
              <a:rPr lang="zh-CN" altLang="en-US" sz="3200" b="1" dirty="0">
                <a:latin typeface="楷体" panose="02010609060101010101" pitchFamily="49" charset="-122"/>
                <a:ea typeface="楷体" panose="02010609060101010101" pitchFamily="49" charset="-122"/>
              </a:rPr>
              <a:t>节选</a:t>
            </a:r>
          </a:p>
        </p:txBody>
      </p:sp>
      <p:sp>
        <p:nvSpPr>
          <p:cNvPr id="20" name="左大括号 19"/>
          <p:cNvSpPr/>
          <p:nvPr/>
        </p:nvSpPr>
        <p:spPr>
          <a:xfrm>
            <a:off x="2503488" y="3654425"/>
            <a:ext cx="209550" cy="990600"/>
          </a:xfrm>
          <a:prstGeom prst="leftBrace">
            <a:avLst>
              <a:gd name="adj1" fmla="val 30289"/>
              <a:gd name="adj2" fmla="val 50000"/>
            </a:avLst>
          </a:prstGeom>
          <a:noFill/>
          <a:ln w="28575" cap="flat" cmpd="sng">
            <a:solidFill>
              <a:schemeClr val="tx1"/>
            </a:solidFill>
            <a:prstDash val="solid"/>
            <a:headEnd type="none" w="med" len="med"/>
            <a:tailEnd type="none" w="med" len="med"/>
          </a:ln>
        </p:spPr>
        <p:txBody>
          <a:bodyPr/>
          <a:lstStyle/>
          <a:p>
            <a:pPr eaLnBrk="1" hangingPunct="1">
              <a:buFont typeface="Arial" panose="020B0604020202020204" pitchFamily="34" charset="0"/>
            </a:pPr>
            <a:endParaRPr lang="zh-CN" altLang="en-US" sz="1600" dirty="0">
              <a:latin typeface="Arial" panose="020B0604020202020204" pitchFamily="34" charset="0"/>
            </a:endParaRPr>
          </a:p>
        </p:txBody>
      </p:sp>
      <p:sp>
        <p:nvSpPr>
          <p:cNvPr id="21" name="文本框 20"/>
          <p:cNvSpPr txBox="1"/>
          <p:nvPr/>
        </p:nvSpPr>
        <p:spPr>
          <a:xfrm>
            <a:off x="2644775" y="3554413"/>
            <a:ext cx="4125913" cy="1077912"/>
          </a:xfrm>
          <a:prstGeom prst="rect">
            <a:avLst/>
          </a:prstGeom>
          <a:noFill/>
          <a:ln w="9525">
            <a:noFill/>
          </a:ln>
        </p:spPr>
        <p:txBody>
          <a:bodyPr>
            <a:spAutoFit/>
          </a:bodyPr>
          <a:lstStyle/>
          <a:p>
            <a:r>
              <a:rPr lang="zh-CN" altLang="en-US" sz="3200" b="1" dirty="0">
                <a:latin typeface="楷体" panose="02010609060101010101" pitchFamily="49" charset="-122"/>
                <a:ea typeface="楷体" panose="02010609060101010101" pitchFamily="49" charset="-122"/>
              </a:rPr>
              <a:t>生活情形：困难重重</a:t>
            </a: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对比思考：积极乐观</a:t>
            </a:r>
            <a:endParaRPr lang="en-US" altLang="zh-CN" sz="3200" b="1" dirty="0">
              <a:latin typeface="楷体" panose="02010609060101010101" pitchFamily="49" charset="-122"/>
              <a:ea typeface="楷体" panose="02010609060101010101" pitchFamily="49" charset="-122"/>
            </a:endParaRPr>
          </a:p>
        </p:txBody>
      </p:sp>
      <p:sp>
        <p:nvSpPr>
          <p:cNvPr id="23" name="左大括号 22"/>
          <p:cNvSpPr/>
          <p:nvPr/>
        </p:nvSpPr>
        <p:spPr>
          <a:xfrm flipH="1">
            <a:off x="6559550" y="1125538"/>
            <a:ext cx="227013" cy="3457575"/>
          </a:xfrm>
          <a:prstGeom prst="leftBrace">
            <a:avLst>
              <a:gd name="adj1" fmla="val 91384"/>
              <a:gd name="adj2" fmla="val 50000"/>
            </a:avLst>
          </a:prstGeom>
          <a:noFill/>
          <a:ln w="28575" cap="flat" cmpd="sng">
            <a:solidFill>
              <a:schemeClr val="tx1"/>
            </a:solidFill>
            <a:prstDash val="solid"/>
            <a:headEnd type="none" w="med" len="med"/>
            <a:tailEnd type="none" w="med" len="med"/>
          </a:ln>
        </p:spPr>
        <p:txBody>
          <a:bodyPr/>
          <a:lstStyle/>
          <a:p>
            <a:pPr eaLnBrk="1" hangingPunct="1">
              <a:buFont typeface="Arial" panose="020B0604020202020204" pitchFamily="34" charset="0"/>
            </a:pPr>
            <a:endParaRPr lang="zh-CN" altLang="en-US" sz="1600" dirty="0">
              <a:latin typeface="Arial" panose="020B0604020202020204" pitchFamily="34" charset="0"/>
            </a:endParaRPr>
          </a:p>
        </p:txBody>
      </p:sp>
      <p:sp>
        <p:nvSpPr>
          <p:cNvPr id="24" name="文本框 23"/>
          <p:cNvSpPr txBox="1"/>
          <p:nvPr/>
        </p:nvSpPr>
        <p:spPr>
          <a:xfrm>
            <a:off x="6770688" y="2255838"/>
            <a:ext cx="1878012" cy="1076325"/>
          </a:xfrm>
          <a:prstGeom prst="rect">
            <a:avLst/>
          </a:prstGeom>
          <a:noFill/>
          <a:ln w="9525">
            <a:noFill/>
          </a:ln>
        </p:spPr>
        <p:txBody>
          <a:bodyPr>
            <a:spAutoFit/>
          </a:bodyPr>
          <a:lstStyle/>
          <a:p>
            <a:r>
              <a:rPr lang="zh-CN" altLang="en-US" sz="3200" b="1" dirty="0">
                <a:latin typeface="楷体" panose="02010609060101010101" pitchFamily="49" charset="-122"/>
                <a:ea typeface="楷体" panose="02010609060101010101" pitchFamily="49" charset="-122"/>
              </a:rPr>
              <a:t>直面现实</a:t>
            </a: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乐观顽强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39950"/>
                                        </p:tgtEl>
                                        <p:attrNameLst>
                                          <p:attrName>style.visibility</p:attrName>
                                        </p:attrNameLst>
                                      </p:cBhvr>
                                      <p:to>
                                        <p:strVal val="visible"/>
                                      </p:to>
                                    </p:set>
                                    <p:animEffect transition="in" filter="randombar(horizontal)">
                                      <p:cBhvr>
                                        <p:cTn id="11" dur="500"/>
                                        <p:tgtEl>
                                          <p:spTgt spid="3995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3"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950" grpId="0"/>
      <p:bldP spid="9" grpId="0" bldLvl="0" animBg="1"/>
      <p:bldP spid="10" grpId="0" bldLvl="0" animBg="1"/>
      <p:bldP spid="17" grpId="0"/>
      <p:bldP spid="19" grpId="0"/>
      <p:bldP spid="20" grpId="0" bldLvl="0" animBg="1"/>
      <p:bldP spid="21" grpId="0"/>
      <p:bldP spid="23" grpId="0" bldLvl="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798513" y="1785938"/>
            <a:ext cx="7742237" cy="1785937"/>
          </a:xfrm>
          <a:prstGeom prst="rect">
            <a:avLst/>
          </a:prstGeom>
          <a:noFill/>
          <a:ln w="9525">
            <a:noFill/>
          </a:ln>
        </p:spPr>
        <p:txBody>
          <a:bodyPr>
            <a:spAutoFit/>
          </a:bodyPr>
          <a:lstStyle/>
          <a:p>
            <a:pPr eaLnBrk="1" hangingPunct="1">
              <a:lnSpc>
                <a:spcPct val="120000"/>
              </a:lnSpc>
            </a:pPr>
            <a:r>
              <a:rPr lang="zh-CN" altLang="en-US" sz="3200" b="1" dirty="0">
                <a:latin typeface="楷体" panose="02010609060101010101" pitchFamily="49" charset="-122"/>
                <a:ea typeface="楷体" panose="02010609060101010101" pitchFamily="49" charset="-122"/>
              </a:rPr>
              <a:t>    鲁滨逊的经历给了我们什么启发？在学习和生活当中遇到困难时，我们应该怎样做？联系实际谈一谈。</a:t>
            </a:r>
          </a:p>
        </p:txBody>
      </p:sp>
      <p:sp>
        <p:nvSpPr>
          <p:cNvPr id="4" name="矩形: 圆角 3"/>
          <p:cNvSpPr/>
          <p:nvPr/>
        </p:nvSpPr>
        <p:spPr>
          <a:xfrm>
            <a:off x="704850" y="1708150"/>
            <a:ext cx="7734300" cy="2001838"/>
          </a:xfrm>
          <a:prstGeom prst="roundRect">
            <a:avLst>
              <a:gd name="adj" fmla="val 16667"/>
            </a:avLst>
          </a:prstGeom>
          <a:noFill/>
          <a:ln w="38100" cap="flat" cmpd="sng">
            <a:solidFill>
              <a:srgbClr val="FFC000"/>
            </a:solidFill>
            <a:prstDash val="sysDot"/>
            <a:headEnd type="none" w="med" len="med"/>
            <a:tailEnd type="none" w="med" len="med"/>
          </a:ln>
        </p:spPr>
        <p:txBody>
          <a:bodyPr/>
          <a:lstStyle/>
          <a:p>
            <a:pPr eaLnBrk="1" hangingPunct="1">
              <a:buFont typeface="Arial" panose="020B0604020202020204" pitchFamily="34" charset="0"/>
            </a:pPr>
            <a:endParaRPr lang="zh-CN" altLang="en-US" sz="1600" dirty="0">
              <a:latin typeface="Arial" panose="020B0604020202020204" pitchFamily="34" charset="0"/>
            </a:endParaRPr>
          </a:p>
        </p:txBody>
      </p:sp>
      <p:sp>
        <p:nvSpPr>
          <p:cNvPr id="7" name="矩形 6"/>
          <p:cNvSpPr/>
          <p:nvPr/>
        </p:nvSpPr>
        <p:spPr>
          <a:xfrm>
            <a:off x="971600" y="267493"/>
            <a:ext cx="1832553" cy="632460"/>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课堂演练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23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0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1600" y="310040"/>
            <a:ext cx="1832553" cy="632460"/>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复习回顾</a:t>
            </a:r>
          </a:p>
        </p:txBody>
      </p:sp>
      <p:sp>
        <p:nvSpPr>
          <p:cNvPr id="2" name="矩形 1"/>
          <p:cNvSpPr/>
          <p:nvPr/>
        </p:nvSpPr>
        <p:spPr>
          <a:xfrm>
            <a:off x="827584" y="1262127"/>
            <a:ext cx="7749540" cy="641714"/>
          </a:xfrm>
          <a:prstGeom prst="rect">
            <a:avLst/>
          </a:prstGeom>
          <a:noFill/>
          <a:ln w="9525">
            <a:noFill/>
          </a:ln>
        </p:spPr>
        <p:txBody>
          <a:bodyPr wrap="square">
            <a:spAutoFit/>
          </a:bodyPr>
          <a:lstStyle/>
          <a:p>
            <a:pPr>
              <a:lnSpc>
                <a:spcPct val="130000"/>
              </a:lnSpc>
            </a:pPr>
            <a:r>
              <a:rPr lang="zh-CN" altLang="en-US" sz="3200" b="1" dirty="0">
                <a:solidFill>
                  <a:srgbClr val="FF00FF"/>
                </a:solidFill>
                <a:latin typeface="+mn-ea"/>
                <a:ea typeface="+mn-ea"/>
                <a:cs typeface="+mn-ea"/>
              </a:rPr>
              <a:t>    </a:t>
            </a:r>
            <a:r>
              <a:rPr lang="zh-CN" altLang="en-US" sz="3200" b="1" dirty="0">
                <a:latin typeface="+mn-ea"/>
                <a:ea typeface="+mn-ea"/>
                <a:cs typeface="+mn-ea"/>
                <a:sym typeface="+mn-ea"/>
              </a:rPr>
              <a:t>课文由</a:t>
            </a:r>
            <a:r>
              <a:rPr lang="zh-CN" altLang="en-US" sz="3200" b="1" dirty="0">
                <a:solidFill>
                  <a:srgbClr val="FF0000"/>
                </a:solidFill>
                <a:latin typeface="+mn-ea"/>
                <a:ea typeface="+mn-ea"/>
                <a:cs typeface="+mn-ea"/>
                <a:sym typeface="+mn-ea"/>
              </a:rPr>
              <a:t>梗概</a:t>
            </a:r>
            <a:r>
              <a:rPr lang="zh-CN" altLang="en-US" sz="3200" b="1" dirty="0">
                <a:latin typeface="+mn-ea"/>
                <a:ea typeface="+mn-ea"/>
                <a:cs typeface="+mn-ea"/>
                <a:sym typeface="+mn-ea"/>
              </a:rPr>
              <a:t>和</a:t>
            </a:r>
            <a:r>
              <a:rPr lang="zh-CN" altLang="en-US" sz="3200" b="1" dirty="0">
                <a:solidFill>
                  <a:srgbClr val="FF0000"/>
                </a:solidFill>
                <a:latin typeface="+mn-ea"/>
                <a:ea typeface="+mn-ea"/>
                <a:cs typeface="+mn-ea"/>
                <a:sym typeface="+mn-ea"/>
              </a:rPr>
              <a:t>节选</a:t>
            </a:r>
            <a:r>
              <a:rPr lang="zh-CN" altLang="en-US" sz="3200" b="1" dirty="0">
                <a:latin typeface="+mn-ea"/>
                <a:ea typeface="+mn-ea"/>
                <a:cs typeface="+mn-ea"/>
                <a:sym typeface="+mn-ea"/>
              </a:rPr>
              <a:t>两部分组成。</a:t>
            </a:r>
            <a:endParaRPr lang="zh-CN" altLang="en-US" sz="3200" b="1" dirty="0">
              <a:solidFill>
                <a:schemeClr val="tx1"/>
              </a:solidFill>
              <a:latin typeface="+mn-ea"/>
              <a:ea typeface="+mn-ea"/>
              <a:cs typeface="+mn-ea"/>
              <a:sym typeface="+mn-ea"/>
            </a:endParaRPr>
          </a:p>
        </p:txBody>
      </p:sp>
      <p:sp>
        <p:nvSpPr>
          <p:cNvPr id="5" name="矩形 4"/>
          <p:cNvSpPr/>
          <p:nvPr/>
        </p:nvSpPr>
        <p:spPr>
          <a:xfrm>
            <a:off x="827584" y="2139702"/>
            <a:ext cx="7749540" cy="1786643"/>
          </a:xfrm>
          <a:prstGeom prst="rect">
            <a:avLst/>
          </a:prstGeom>
          <a:noFill/>
          <a:ln w="9525">
            <a:noFill/>
          </a:ln>
        </p:spPr>
        <p:txBody>
          <a:bodyPr wrap="square">
            <a:spAutoFit/>
          </a:bodyPr>
          <a:lstStyle/>
          <a:p>
            <a:pPr algn="l">
              <a:lnSpc>
                <a:spcPct val="120000"/>
              </a:lnSpc>
            </a:pPr>
            <a:r>
              <a:rPr lang="zh-CN" altLang="en-US" sz="3200" b="1" dirty="0">
                <a:latin typeface="+mn-ea"/>
                <a:ea typeface="+mn-ea"/>
                <a:cs typeface="+mn-ea"/>
              </a:rPr>
              <a:t>    课文梗概是按照</a:t>
            </a:r>
            <a:r>
              <a:rPr lang="zh-CN" altLang="en-US" sz="3200" b="1" dirty="0">
                <a:solidFill>
                  <a:srgbClr val="FF0000"/>
                </a:solidFill>
                <a:latin typeface="+mn-ea"/>
                <a:ea typeface="+mn-ea"/>
                <a:cs typeface="+mn-ea"/>
                <a:sym typeface="+mn-ea"/>
              </a:rPr>
              <a:t>时间顺序</a:t>
            </a:r>
            <a:r>
              <a:rPr lang="zh-CN" altLang="en-US" sz="3200" b="1" dirty="0">
                <a:latin typeface="+mn-ea"/>
                <a:ea typeface="+mn-ea"/>
                <a:cs typeface="+mn-ea"/>
                <a:sym typeface="+mn-ea"/>
              </a:rPr>
              <a:t>来写的，写了</a:t>
            </a:r>
            <a:r>
              <a:rPr lang="zh-CN" altLang="en-US" sz="3200" b="1" dirty="0">
                <a:solidFill>
                  <a:srgbClr val="FF0000"/>
                </a:solidFill>
                <a:latin typeface="+mn-ea"/>
                <a:ea typeface="+mn-ea"/>
                <a:cs typeface="+mn-ea"/>
                <a:sym typeface="+mn-ea"/>
              </a:rPr>
              <a:t>遇险上岛</a:t>
            </a:r>
            <a:r>
              <a:rPr lang="zh-CN" altLang="en-US" sz="3200" b="1" dirty="0">
                <a:latin typeface="+mn-ea"/>
                <a:ea typeface="+mn-ea"/>
                <a:cs typeface="+mn-ea"/>
                <a:sym typeface="+mn-ea"/>
              </a:rPr>
              <a:t>、</a:t>
            </a:r>
            <a:r>
              <a:rPr lang="zh-CN" altLang="en-US" sz="3200" b="1" dirty="0">
                <a:solidFill>
                  <a:srgbClr val="FF0000"/>
                </a:solidFill>
                <a:latin typeface="+mn-ea"/>
                <a:ea typeface="+mn-ea"/>
                <a:cs typeface="+mn-ea"/>
                <a:sym typeface="+mn-ea"/>
              </a:rPr>
              <a:t>岛上建房定居</a:t>
            </a:r>
            <a:r>
              <a:rPr lang="zh-CN" altLang="en-US" sz="3200" b="1" dirty="0">
                <a:latin typeface="+mn-ea"/>
                <a:ea typeface="+mn-ea"/>
                <a:cs typeface="+mn-ea"/>
                <a:sym typeface="+mn-ea"/>
              </a:rPr>
              <a:t>、</a:t>
            </a:r>
            <a:r>
              <a:rPr lang="zh-CN" altLang="en-US" sz="3200" b="1" dirty="0">
                <a:solidFill>
                  <a:srgbClr val="FF0000"/>
                </a:solidFill>
                <a:latin typeface="+mn-ea"/>
                <a:ea typeface="+mn-ea"/>
                <a:cs typeface="+mn-ea"/>
                <a:sym typeface="+mn-ea"/>
              </a:rPr>
              <a:t>养牧种植</a:t>
            </a:r>
            <a:r>
              <a:rPr lang="zh-CN" altLang="en-US" sz="3200" b="1" dirty="0">
                <a:latin typeface="+mn-ea"/>
                <a:ea typeface="+mn-ea"/>
                <a:cs typeface="+mn-ea"/>
                <a:sym typeface="+mn-ea"/>
              </a:rPr>
              <a:t>、</a:t>
            </a:r>
            <a:r>
              <a:rPr lang="zh-CN" altLang="en-US" sz="3200" b="1" dirty="0">
                <a:solidFill>
                  <a:srgbClr val="FF0000"/>
                </a:solidFill>
                <a:latin typeface="+mn-ea"/>
                <a:ea typeface="+mn-ea"/>
                <a:cs typeface="+mn-ea"/>
                <a:sym typeface="+mn-ea"/>
              </a:rPr>
              <a:t>救“星期五”</a:t>
            </a:r>
            <a:r>
              <a:rPr lang="zh-CN" altLang="en-US" sz="3200" b="1" dirty="0">
                <a:latin typeface="+mn-ea"/>
                <a:ea typeface="+mn-ea"/>
                <a:cs typeface="+mn-ea"/>
                <a:sym typeface="+mn-ea"/>
              </a:rPr>
              <a:t>、</a:t>
            </a:r>
            <a:r>
              <a:rPr lang="zh-CN" altLang="en-US" sz="3200" b="1" dirty="0">
                <a:solidFill>
                  <a:srgbClr val="FF0000"/>
                </a:solidFill>
                <a:latin typeface="+mn-ea"/>
                <a:ea typeface="+mn-ea"/>
                <a:cs typeface="+mn-ea"/>
                <a:sym typeface="+mn-ea"/>
              </a:rPr>
              <a:t>回到英国</a:t>
            </a:r>
            <a:r>
              <a:rPr lang="zh-CN" altLang="en-US" sz="3200" b="1" dirty="0">
                <a:latin typeface="+mn-ea"/>
                <a:ea typeface="+mn-ea"/>
                <a:cs typeface="+mn-ea"/>
                <a:sym typeface="+mn-ea"/>
              </a:rPr>
              <a:t>五件事。</a:t>
            </a:r>
            <a:endParaRPr lang="zh-CN" altLang="en-US" sz="3200" b="1" dirty="0">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1600" y="267493"/>
            <a:ext cx="1832553" cy="567849"/>
          </a:xfrm>
          <a:prstGeom prst="rect">
            <a:avLst/>
          </a:prstGeom>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w="12700">
                  <a:solidFill>
                    <a:schemeClr val="accent3">
                      <a:lumMod val="50000"/>
                    </a:schemeClr>
                  </a:solidFill>
                  <a:prstDash val="solid"/>
                </a:ln>
                <a:solidFill>
                  <a:srgbClr val="FFFF00"/>
                </a:solidFill>
                <a:effectLst>
                  <a:glow rad="101600">
                    <a:schemeClr val="accent5">
                      <a:satMod val="175000"/>
                      <a:alpha val="40000"/>
                    </a:schemeClr>
                  </a:glow>
                  <a:innerShdw blurRad="177800">
                    <a:schemeClr val="accent3">
                      <a:lumMod val="50000"/>
                    </a:schemeClr>
                  </a:innerShdw>
                </a:effectLst>
                <a:uLnTx/>
                <a:uFillTx/>
                <a:latin typeface="楷体" panose="02010609060101010101" pitchFamily="49" charset="-122"/>
                <a:ea typeface="楷体" panose="02010609060101010101" pitchFamily="49" charset="-122"/>
                <a:cs typeface="+mn-cs"/>
              </a:rPr>
              <a:t>课文解读</a:t>
            </a:r>
          </a:p>
        </p:txBody>
      </p:sp>
      <p:sp>
        <p:nvSpPr>
          <p:cNvPr id="7" name="矩形 6"/>
          <p:cNvSpPr>
            <a:spLocks noChangeArrowheads="1"/>
          </p:cNvSpPr>
          <p:nvPr/>
        </p:nvSpPr>
        <p:spPr bwMode="auto">
          <a:xfrm>
            <a:off x="611561" y="1192299"/>
            <a:ext cx="8064896" cy="127254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n-cs"/>
              </a:rPr>
              <a:t>    浏览课文“节选”部分，对照梗概，你能说说“节选”大致在小说的哪个部分。</a:t>
            </a:r>
          </a:p>
        </p:txBody>
      </p:sp>
      <p:sp>
        <p:nvSpPr>
          <p:cNvPr id="9" name="矩形 1"/>
          <p:cNvSpPr/>
          <p:nvPr/>
        </p:nvSpPr>
        <p:spPr>
          <a:xfrm>
            <a:off x="611560" y="2715766"/>
            <a:ext cx="7963098" cy="1274195"/>
          </a:xfrm>
          <a:prstGeom prst="rect">
            <a:avLst/>
          </a:prstGeom>
          <a:noFill/>
          <a:ln w="9525">
            <a:noFill/>
          </a:ln>
        </p:spPr>
        <p:txBody>
          <a:bodyPr wrap="square">
            <a:spAutoFit/>
          </a:bodyPr>
          <a:lstStyle/>
          <a:p>
            <a:pPr eaLnBrk="1" hangingPunct="1">
              <a:lnSpc>
                <a:spcPct val="120000"/>
              </a:lnSpc>
            </a:pPr>
            <a:r>
              <a:rPr lang="zh-CN" altLang="en-US" sz="3200" b="1" dirty="0">
                <a:latin typeface="楷体" panose="02010609060101010101" pitchFamily="49" charset="-122"/>
                <a:ea typeface="楷体" panose="02010609060101010101" pitchFamily="49" charset="-122"/>
              </a:rPr>
              <a:t>    节选所记述的故事情节是鲁滨逊</a:t>
            </a:r>
            <a:r>
              <a:rPr lang="zh-CN" altLang="en-US" sz="3200" b="1" dirty="0">
                <a:solidFill>
                  <a:srgbClr val="FF0000"/>
                </a:solidFill>
                <a:latin typeface="楷体" panose="02010609060101010101" pitchFamily="49" charset="-122"/>
                <a:ea typeface="楷体" panose="02010609060101010101" pitchFamily="49" charset="-122"/>
                <a:sym typeface="+mn-ea"/>
              </a:rPr>
              <a:t>初到岛上</a:t>
            </a:r>
            <a:r>
              <a:rPr lang="zh-CN" altLang="en-US" sz="3200" b="1" dirty="0">
                <a:latin typeface="楷体" panose="02010609060101010101" pitchFamily="49" charset="-122"/>
                <a:ea typeface="楷体" panose="02010609060101010101" pitchFamily="49" charset="-122"/>
              </a:rPr>
              <a:t>的</a:t>
            </a:r>
            <a:r>
              <a:rPr lang="zh-CN" altLang="en-US" sz="3200" b="1" dirty="0">
                <a:solidFill>
                  <a:schemeClr val="tx1"/>
                </a:solidFill>
                <a:latin typeface="楷体" panose="02010609060101010101" pitchFamily="49" charset="-122"/>
                <a:ea typeface="楷体" panose="02010609060101010101" pitchFamily="49" charset="-122"/>
                <a:sym typeface="+mn-ea"/>
              </a:rPr>
              <a:t>生活情形</a:t>
            </a:r>
            <a:r>
              <a:rPr lang="zh-CN" altLang="en-US" sz="3200" b="1" dirty="0">
                <a:solidFill>
                  <a:schemeClr val="tx1"/>
                </a:solidFill>
                <a:latin typeface="楷体" panose="02010609060101010101" pitchFamily="49" charset="-122"/>
                <a:ea typeface="楷体" panose="02010609060101010101" pitchFamily="49" charset="-122"/>
              </a:rPr>
              <a:t>和</a:t>
            </a:r>
            <a:r>
              <a:rPr lang="zh-CN" altLang="en-US" sz="3200" b="1" dirty="0">
                <a:solidFill>
                  <a:schemeClr val="tx1"/>
                </a:solidFill>
                <a:latin typeface="楷体" panose="02010609060101010101" pitchFamily="49" charset="-122"/>
                <a:ea typeface="楷体" panose="02010609060101010101" pitchFamily="49" charset="-122"/>
                <a:sym typeface="+mn-ea"/>
              </a:rPr>
              <a:t>面对现实的理性思考</a:t>
            </a:r>
            <a:r>
              <a:rPr lang="zh-CN" altLang="en-US" sz="3200" b="1" dirty="0">
                <a:latin typeface="楷体" panose="02010609060101010101" pitchFamily="49" charset="-122"/>
                <a:ea typeface="楷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590550" y="854075"/>
            <a:ext cx="7962900" cy="1272540"/>
          </a:xfrm>
          <a:prstGeom prst="rect">
            <a:avLst/>
          </a:prstGeom>
          <a:noFill/>
          <a:ln w="9525">
            <a:noFill/>
          </a:ln>
        </p:spPr>
        <p:txBody>
          <a:bodyPr>
            <a:spAutoFit/>
          </a:bodyPr>
          <a:lstStyle/>
          <a:p>
            <a:pPr eaLnBrk="1" hangingPunct="1">
              <a:lnSpc>
                <a:spcPct val="120000"/>
              </a:lnSpc>
            </a:pPr>
            <a:r>
              <a:rPr lang="zh-CN" altLang="en-US" sz="3200" b="1" dirty="0">
                <a:latin typeface="宋体" panose="02010600030101010101" pitchFamily="2" charset="-122"/>
              </a:rPr>
              <a:t>    </a:t>
            </a:r>
            <a:r>
              <a:rPr lang="en-US" altLang="zh-CN" sz="3200" b="1" dirty="0">
                <a:latin typeface="宋体" panose="02010600030101010101" pitchFamily="2" charset="-122"/>
              </a:rPr>
              <a:t>“</a:t>
            </a:r>
            <a:r>
              <a:rPr lang="zh-CN" altLang="en-US" sz="3200" b="1" dirty="0">
                <a:latin typeface="宋体" panose="02010600030101010101" pitchFamily="2" charset="-122"/>
              </a:rPr>
              <a:t>节选</a:t>
            </a:r>
            <a:r>
              <a:rPr lang="en-US" altLang="zh-CN" sz="3200" b="1" dirty="0">
                <a:latin typeface="宋体" panose="02010600030101010101" pitchFamily="2" charset="-122"/>
              </a:rPr>
              <a:t>”</a:t>
            </a:r>
            <a:r>
              <a:rPr lang="zh-CN" altLang="en-US" sz="3200" b="1" dirty="0">
                <a:latin typeface="宋体" panose="02010600030101010101" pitchFamily="2" charset="-122"/>
              </a:rPr>
              <a:t>部分在表达上与梗概部分有什么不同呢？</a:t>
            </a:r>
          </a:p>
        </p:txBody>
      </p:sp>
      <p:sp>
        <p:nvSpPr>
          <p:cNvPr id="3" name="矩形 4"/>
          <p:cNvSpPr/>
          <p:nvPr/>
        </p:nvSpPr>
        <p:spPr>
          <a:xfrm>
            <a:off x="760730" y="2115820"/>
            <a:ext cx="7792085" cy="2453640"/>
          </a:xfrm>
          <a:prstGeom prst="rect">
            <a:avLst/>
          </a:prstGeom>
          <a:noFill/>
          <a:ln w="9525">
            <a:noFill/>
          </a:ln>
        </p:spPr>
        <p:txBody>
          <a:bodyPr wrap="square">
            <a:spAutoFit/>
          </a:bodyPr>
          <a:lstStyle/>
          <a:p>
            <a:pPr eaLnBrk="1" hangingPunct="1">
              <a:lnSpc>
                <a:spcPct val="120000"/>
              </a:lnSpc>
            </a:pPr>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“节选”部分用的是第一人称，更直观地描写了鲁滨逊的所见所感，大量细腻、逼真的心理活动描写，拉近了作者与读者的距离，增强了小说的真实性。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3880" y="1686560"/>
            <a:ext cx="8016240" cy="1419860"/>
          </a:xfrm>
          <a:prstGeom prst="rect">
            <a:avLst/>
          </a:prstGeom>
          <a:noFill/>
          <a:ln w="9525">
            <a:noFill/>
          </a:ln>
        </p:spPr>
        <p:txBody>
          <a:bodyPr wrap="square">
            <a:spAutoFit/>
          </a:bodyPr>
          <a:lstStyle/>
          <a:p>
            <a:pPr eaLnBrk="1" hangingPunct="1">
              <a:lnSpc>
                <a:spcPct val="120000"/>
              </a:lnSpc>
            </a:pPr>
            <a:r>
              <a:rPr lang="zh-CN" altLang="en-US" sz="3600" b="1" dirty="0">
                <a:latin typeface="楷体" panose="02010609060101010101" pitchFamily="49" charset="-122"/>
                <a:ea typeface="楷体" panose="02010609060101010101" pitchFamily="49" charset="-122"/>
              </a:rPr>
              <a:t>    默读</a:t>
            </a:r>
            <a:r>
              <a:rPr lang="en-US" altLang="zh-CN"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节选</a:t>
            </a:r>
            <a:r>
              <a:rPr lang="en-US" altLang="zh-CN"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片段，思考：鲁滨逊遇到了哪些困难？他是怎样克服的？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50" y="975995"/>
            <a:ext cx="8242300" cy="3192145"/>
          </a:xfrm>
          <a:prstGeom prst="rect">
            <a:avLst/>
          </a:prstGeom>
          <a:noFill/>
          <a:ln w="9525">
            <a:noFill/>
          </a:ln>
        </p:spPr>
        <p:txBody>
          <a:bodyPr wrap="square">
            <a:spAutoFit/>
          </a:bodyPr>
          <a:lstStyle/>
          <a:p>
            <a:pPr eaLnBrk="1" hangingPunct="1">
              <a:lnSpc>
                <a:spcPct val="120000"/>
              </a:lnSpc>
            </a:pPr>
            <a:r>
              <a:rPr lang="en-US"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我用刀子在一根大木杆上刻了一些字，并把它竖在我第一次登岸的地方，上面刻着：</a:t>
            </a:r>
            <a:r>
              <a:rPr lang="en-US" altLang="zh-CN" sz="2800" b="1" dirty="0">
                <a:latin typeface="楷体" panose="02010609060101010101" pitchFamily="49" charset="-122"/>
                <a:ea typeface="楷体" panose="02010609060101010101" pitchFamily="49" charset="-122"/>
              </a:rPr>
              <a:t>“1659</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9</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30</a:t>
            </a:r>
            <a:r>
              <a:rPr lang="zh-CN" altLang="en-US" sz="2800" b="1" dirty="0">
                <a:latin typeface="楷体" panose="02010609060101010101" pitchFamily="49" charset="-122"/>
                <a:ea typeface="楷体" panose="02010609060101010101" pitchFamily="49" charset="-122"/>
              </a:rPr>
              <a:t>日，我在这里登岸。</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在这根方木杆的侧面，我每天用刀子刻一道痕，每第七道刻痕比其他的长一倍，每月第一天的刻痕再长一倍，这样，我就有了日历。</a:t>
            </a:r>
            <a:endParaRPr lang="en-US" altLang="zh-CN" sz="2800" b="1" dirty="0">
              <a:latin typeface="楷体" panose="02010609060101010101" pitchFamily="49" charset="-122"/>
              <a:ea typeface="楷体" panose="02010609060101010101" pitchFamily="49" charset="-122"/>
            </a:endParaRPr>
          </a:p>
        </p:txBody>
      </p:sp>
      <p:sp>
        <p:nvSpPr>
          <p:cNvPr id="3" name="文本框 2"/>
          <p:cNvSpPr txBox="1"/>
          <p:nvPr/>
        </p:nvSpPr>
        <p:spPr>
          <a:xfrm>
            <a:off x="316230" y="304800"/>
            <a:ext cx="4115435" cy="521970"/>
          </a:xfrm>
          <a:prstGeom prst="rect">
            <a:avLst/>
          </a:prstGeom>
          <a:solidFill>
            <a:schemeClr val="accent5">
              <a:lumMod val="40000"/>
              <a:lumOff val="60000"/>
            </a:schemeClr>
          </a:solidFill>
        </p:spPr>
        <p:txBody>
          <a:bodyPr wrap="none" rtlCol="0">
            <a:spAutoFit/>
          </a:bodyPr>
          <a:lstStyle/>
          <a:p>
            <a:r>
              <a:rPr lang="zh-CN" altLang="en-US" sz="2800" b="1">
                <a:solidFill>
                  <a:schemeClr val="accent1"/>
                </a:solidFill>
              </a:rPr>
              <a:t>缺乏纸笔，没法估算日子</a:t>
            </a:r>
          </a:p>
        </p:txBody>
      </p:sp>
      <p:sp>
        <p:nvSpPr>
          <p:cNvPr id="6" name="文本框 5"/>
          <p:cNvSpPr txBox="1"/>
          <p:nvPr/>
        </p:nvSpPr>
        <p:spPr>
          <a:xfrm>
            <a:off x="4159885" y="4318000"/>
            <a:ext cx="4115435" cy="521970"/>
          </a:xfrm>
          <a:prstGeom prst="rect">
            <a:avLst/>
          </a:prstGeom>
          <a:solidFill>
            <a:srgbClr val="6FC665">
              <a:alpha val="81000"/>
            </a:srgbClr>
          </a:solidFill>
        </p:spPr>
        <p:txBody>
          <a:bodyPr wrap="none" rtlCol="0">
            <a:spAutoFit/>
          </a:bodyPr>
          <a:lstStyle/>
          <a:p>
            <a:pPr algn="l"/>
            <a:r>
              <a:rPr lang="zh-CN" altLang="en-US" sz="2800" b="1">
                <a:solidFill>
                  <a:srgbClr val="00B050"/>
                </a:solidFill>
                <a:sym typeface="+mn-ea"/>
              </a:rPr>
              <a:t>用刀子刻杆留痕记录时间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50" y="1604645"/>
            <a:ext cx="8242300" cy="1641475"/>
          </a:xfrm>
          <a:prstGeom prst="rect">
            <a:avLst/>
          </a:prstGeom>
          <a:noFill/>
          <a:ln w="9525">
            <a:noFill/>
          </a:ln>
        </p:spPr>
        <p:txBody>
          <a:bodyPr wrap="square">
            <a:spAutoFit/>
          </a:bodyPr>
          <a:lstStyle/>
          <a:p>
            <a:pPr eaLnBrk="1" hangingPunct="1">
              <a:lnSpc>
                <a:spcPct val="120000"/>
              </a:lnSpc>
            </a:pPr>
            <a:r>
              <a:rPr lang="en-US"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我几次到船上去，取出了许多东西。有几件虽然不值什么钱，对我来说却很有用</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a:p>
            <a:pPr eaLnBrk="1" hangingPunct="1">
              <a:lnSpc>
                <a:spcPct val="120000"/>
              </a:lnSpc>
            </a:pPr>
            <a:r>
              <a:rPr lang="zh-CN" altLang="en-US" sz="2800" b="1" dirty="0">
                <a:latin typeface="楷体" panose="02010609060101010101" pitchFamily="49" charset="-122"/>
                <a:ea typeface="楷体" panose="02010609060101010101" pitchFamily="49" charset="-122"/>
              </a:rPr>
              <a:t>    尽管我收罗了这么多东西，还是缺少许多</a:t>
            </a:r>
            <a:r>
              <a:rPr lang="en-US" altLang="zh-CN" sz="2800" b="1" dirty="0">
                <a:latin typeface="楷体" panose="02010609060101010101" pitchFamily="49" charset="-122"/>
                <a:ea typeface="楷体" panose="02010609060101010101" pitchFamily="49" charset="-122"/>
              </a:rPr>
              <a:t>……</a:t>
            </a:r>
          </a:p>
        </p:txBody>
      </p:sp>
      <p:sp>
        <p:nvSpPr>
          <p:cNvPr id="3" name="文本框 2"/>
          <p:cNvSpPr txBox="1"/>
          <p:nvPr/>
        </p:nvSpPr>
        <p:spPr>
          <a:xfrm>
            <a:off x="316230" y="304800"/>
            <a:ext cx="2327910" cy="521970"/>
          </a:xfrm>
          <a:prstGeom prst="rect">
            <a:avLst/>
          </a:prstGeom>
          <a:solidFill>
            <a:schemeClr val="accent5">
              <a:lumMod val="40000"/>
              <a:lumOff val="60000"/>
            </a:schemeClr>
          </a:solidFill>
        </p:spPr>
        <p:txBody>
          <a:bodyPr wrap="none" rtlCol="0">
            <a:spAutoFit/>
          </a:bodyPr>
          <a:lstStyle/>
          <a:p>
            <a:r>
              <a:rPr lang="zh-CN" altLang="en-US" sz="2800" b="1">
                <a:solidFill>
                  <a:schemeClr val="accent1"/>
                </a:solidFill>
              </a:rPr>
              <a:t>缺乏生活用品</a:t>
            </a:r>
          </a:p>
        </p:txBody>
      </p:sp>
      <p:sp>
        <p:nvSpPr>
          <p:cNvPr id="6" name="文本框 5"/>
          <p:cNvSpPr txBox="1"/>
          <p:nvPr/>
        </p:nvSpPr>
        <p:spPr>
          <a:xfrm>
            <a:off x="4159885" y="4318000"/>
            <a:ext cx="3757930" cy="521970"/>
          </a:xfrm>
          <a:prstGeom prst="rect">
            <a:avLst/>
          </a:prstGeom>
          <a:solidFill>
            <a:srgbClr val="6FC665">
              <a:alpha val="81000"/>
            </a:srgbClr>
          </a:solidFill>
        </p:spPr>
        <p:txBody>
          <a:bodyPr wrap="none" rtlCol="0">
            <a:spAutoFit/>
          </a:bodyPr>
          <a:lstStyle/>
          <a:p>
            <a:pPr algn="l"/>
            <a:r>
              <a:rPr lang="zh-CN" altLang="en-US" sz="2800" b="1">
                <a:solidFill>
                  <a:srgbClr val="00B050"/>
                </a:solidFill>
                <a:sym typeface="+mn-ea"/>
              </a:rPr>
              <a:t>从船上得到了不少东西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50" y="1191260"/>
            <a:ext cx="8242300" cy="2675255"/>
          </a:xfrm>
          <a:prstGeom prst="rect">
            <a:avLst/>
          </a:prstGeom>
          <a:noFill/>
          <a:ln w="9525">
            <a:noFill/>
          </a:ln>
        </p:spPr>
        <p:txBody>
          <a:bodyPr wrap="square">
            <a:spAutoFit/>
          </a:bodyPr>
          <a:lstStyle/>
          <a:p>
            <a:pPr eaLnBrk="1" hangingPunct="1">
              <a:lnSpc>
                <a:spcPct val="120000"/>
              </a:lnSpc>
            </a:pPr>
            <a:r>
              <a:rPr lang="en-US"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没有工具，干什么都困难重重。我几乎花了一年工夫才完全布置好我那个用栅栏围起来的小小的住所。那些尖桩或者圆桩沉得很，我要使出全力才举得起来。我花了好长的时间才砍下</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尽管如此，打起桩来还是很费劲，而且非常麻烦。</a:t>
            </a:r>
          </a:p>
        </p:txBody>
      </p:sp>
      <p:sp>
        <p:nvSpPr>
          <p:cNvPr id="3" name="文本框 2"/>
          <p:cNvSpPr txBox="1"/>
          <p:nvPr/>
        </p:nvSpPr>
        <p:spPr>
          <a:xfrm>
            <a:off x="316230" y="304800"/>
            <a:ext cx="1612900" cy="521970"/>
          </a:xfrm>
          <a:prstGeom prst="rect">
            <a:avLst/>
          </a:prstGeom>
          <a:solidFill>
            <a:schemeClr val="accent5">
              <a:lumMod val="40000"/>
              <a:lumOff val="60000"/>
            </a:schemeClr>
          </a:solidFill>
        </p:spPr>
        <p:txBody>
          <a:bodyPr wrap="none" rtlCol="0">
            <a:spAutoFit/>
          </a:bodyPr>
          <a:lstStyle/>
          <a:p>
            <a:r>
              <a:rPr lang="zh-CN" altLang="en-US" sz="2800" b="1">
                <a:solidFill>
                  <a:schemeClr val="accent1"/>
                </a:solidFill>
              </a:rPr>
              <a:t>缺乏工具</a:t>
            </a:r>
          </a:p>
        </p:txBody>
      </p:sp>
      <p:sp>
        <p:nvSpPr>
          <p:cNvPr id="6" name="文本框 5"/>
          <p:cNvSpPr txBox="1"/>
          <p:nvPr/>
        </p:nvSpPr>
        <p:spPr>
          <a:xfrm>
            <a:off x="2724785" y="4318000"/>
            <a:ext cx="5545455" cy="521970"/>
          </a:xfrm>
          <a:prstGeom prst="rect">
            <a:avLst/>
          </a:prstGeom>
          <a:solidFill>
            <a:srgbClr val="6FC665">
              <a:alpha val="81000"/>
            </a:srgbClr>
          </a:solidFill>
        </p:spPr>
        <p:txBody>
          <a:bodyPr wrap="none" rtlCol="0">
            <a:spAutoFit/>
          </a:bodyPr>
          <a:lstStyle/>
          <a:p>
            <a:pPr algn="l"/>
            <a:r>
              <a:rPr lang="zh-CN" altLang="en-US" sz="2800" b="1">
                <a:solidFill>
                  <a:srgbClr val="00B050"/>
                </a:solidFill>
                <a:sym typeface="+mn-ea"/>
              </a:rPr>
              <a:t>有的是时间，有什么必要介意呢？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1156593692"/>
</p:tagLst>
</file>

<file path=ppt/tags/tag2.xml><?xml version="1.0" encoding="utf-8"?>
<p:tagLst xmlns:a="http://schemas.openxmlformats.org/drawingml/2006/main" xmlns:r="http://schemas.openxmlformats.org/officeDocument/2006/relationships" xmlns:p="http://schemas.openxmlformats.org/presentationml/2006/main">
  <p:tag name="REFSHAPE" val="1156591516"/>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4dc4dad-75f2-402e-9a3c-b82b0f861ff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1256</Words>
  <Application>Microsoft Office PowerPoint</Application>
  <PresentationFormat>全屏显示(16:9)</PresentationFormat>
  <Paragraphs>101</Paragraphs>
  <Slides>28</Slides>
  <Notes>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Arial</vt:lpstr>
      <vt:lpstr>宋体</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状元成才路</dc:title>
  <dc:subject>状元成才路</dc:subject>
  <dc:creator>Administrator</dc:creator>
  <cp:keywords>状元成才路</cp:keywords>
  <dc:description>声  明_x000d__x000d__x000d_
_x000d__x000d__x000d_
 本文件仅用于个人学习、研究或欣赏，以及其他非商业性或非盈利性用途，但同时应遵守著作权法及其他相关法律的规定，不得侵犯本司及相关权利人的合法权利。_x000d__x000d__x000d_
 除此以外，将本文件任何内容用于其他用途时，应获得授权，如发现未经授权用于商业或盈利用途将追加侵权者的法律责任。_x000d__x000d__x000d_
_x000d__x000d__x000d_
武汉天成贵龙文化传播有限公司</dc:description>
  <cp:lastModifiedBy>007</cp:lastModifiedBy>
  <cp:revision>373</cp:revision>
  <dcterms:created xsi:type="dcterms:W3CDTF">2016-10-29T08:56:00Z</dcterms:created>
  <dcterms:modified xsi:type="dcterms:W3CDTF">2024-09-13T08:12:50Z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来源">
    <vt:lpwstr>状元成才路系列</vt:lpwstr>
  </property>
  <property fmtid="{D5CDD505-2E9C-101B-9397-08002B2CF9AE}" pid="3" name="KSOProductBuildVer">
    <vt:lpwstr>2052-11.1.0.10024</vt:lpwstr>
  </property>
</Properties>
</file>