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51" r:id="rId2"/>
    <p:sldId id="452" r:id="rId3"/>
    <p:sldId id="465" r:id="rId4"/>
    <p:sldId id="463" r:id="rId5"/>
    <p:sldId id="458" r:id="rId6"/>
    <p:sldId id="459" r:id="rId7"/>
    <p:sldId id="460" r:id="rId8"/>
    <p:sldId id="361" r:id="rId9"/>
    <p:sldId id="364" r:id="rId10"/>
    <p:sldId id="478" r:id="rId11"/>
    <p:sldId id="365" r:id="rId12"/>
    <p:sldId id="412" r:id="rId13"/>
    <p:sldId id="413" r:id="rId14"/>
    <p:sldId id="404" r:id="rId15"/>
    <p:sldId id="408" r:id="rId16"/>
    <p:sldId id="409" r:id="rId17"/>
    <p:sldId id="371" r:id="rId18"/>
    <p:sldId id="373" r:id="rId19"/>
    <p:sldId id="470" r:id="rId20"/>
    <p:sldId id="467" r:id="rId21"/>
    <p:sldId id="543" r:id="rId22"/>
    <p:sldId id="472" r:id="rId23"/>
    <p:sldId id="541" r:id="rId24"/>
    <p:sldId id="556" r:id="rId25"/>
    <p:sldId id="580" r:id="rId26"/>
    <p:sldId id="581" r:id="rId27"/>
    <p:sldId id="582" r:id="rId28"/>
    <p:sldId id="585" r:id="rId29"/>
    <p:sldId id="584" r:id="rId3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黑体" panose="02010609060101010101" pitchFamily="49" charset="-122"/>
      <p:regular r:id="rId37"/>
    </p:embeddedFont>
    <p:embeddedFont>
      <p:font typeface="楷体" panose="02010609060101010101" pitchFamily="49" charset="-122"/>
      <p:regular r:id="rId38"/>
    </p:embeddedFont>
  </p:embeddedFont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2">
          <p15:clr>
            <a:srgbClr val="A4A3A4"/>
          </p15:clr>
        </p15:guide>
        <p15:guide id="2" pos="28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D6D0"/>
    <a:srgbClr val="97E0EC"/>
    <a:srgbClr val="88D080"/>
    <a:srgbClr val="B7DEE8"/>
    <a:srgbClr val="6FC665"/>
    <a:srgbClr val="FFFFFF"/>
    <a:srgbClr val="74AD2C"/>
    <a:srgbClr val="9BCC6E"/>
    <a:srgbClr val="4B9E2E"/>
    <a:srgbClr val="FBD3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5DD94C1-F147-4A61-8F6D-3B83190AE75C}" styleName="{9f79f143-ae6f-4255-9c4c-a9e624403a97}">
    <a:wholeTbl>
      <a:tcTxStyle>
        <a:fontRef idx="none">
          <a:prstClr val="black"/>
        </a:fontRef>
      </a:tcTxStyle>
      <a:tcStyle>
        <a:tcBdr>
          <a:left>
            <a:ln w="19050" cmpd="sng">
              <a:solidFill>
                <a:srgbClr val="D7D7D7"/>
              </a:solidFill>
            </a:ln>
          </a:left>
          <a:right>
            <a:ln w="19050" cmpd="sng">
              <a:solidFill>
                <a:srgbClr val="D7D7D7"/>
              </a:solidFill>
            </a:ln>
          </a:right>
          <a:top>
            <a:ln w="19050" cmpd="sng">
              <a:solidFill>
                <a:srgbClr val="D7D7D7"/>
              </a:solidFill>
            </a:ln>
          </a:top>
          <a:bottom>
            <a:ln w="19050" cmpd="sng">
              <a:solidFill>
                <a:srgbClr val="D7D7D7"/>
              </a:solidFill>
            </a:ln>
          </a:bottom>
          <a:insideH>
            <a:ln w="19050" cmpd="sng">
              <a:solidFill>
                <a:srgbClr val="D7D7D7"/>
              </a:solidFill>
            </a:ln>
          </a:insideH>
          <a:insideV>
            <a:ln w="19050" cmpd="sng">
              <a:solidFill>
                <a:srgbClr val="D7D7D7"/>
              </a:solidFill>
            </a:ln>
          </a:insideV>
        </a:tcBdr>
        <a:fill>
          <a:solidFill>
            <a:srgbClr val="FEFEFE"/>
          </a:solidFill>
        </a:fill>
      </a:tcStyle>
    </a:wholeTbl>
    <a:firstCol>
      <a:tcTxStyle>
        <a:fontRef idx="none">
          <a:prstClr val="black"/>
        </a:fontRef>
      </a:tcTxStyle>
      <a:tcStyle>
        <a:tcBdr>
          <a:right>
            <a:ln w="19050" cmpd="sng">
              <a:solidFill>
                <a:srgbClr val="FEFEFE"/>
              </a:solidFill>
            </a:ln>
          </a:right>
        </a:tcBdr>
        <a:fill>
          <a:solidFill>
            <a:srgbClr val="DBD1E2"/>
          </a:solidFill>
        </a:fill>
      </a:tcStyle>
    </a:firstCol>
    <a:firstRow>
      <a:tcTxStyle>
        <a:fontRef idx="none">
          <a:prstClr val="black"/>
        </a:fontRef>
      </a:tcTxStyle>
      <a:tcStyle>
        <a:tcBdr>
          <a:left>
            <a:ln w="19050" cmpd="sng">
              <a:solidFill>
                <a:srgbClr val="FEFEFE"/>
              </a:solidFill>
            </a:ln>
          </a:left>
          <a:right>
            <a:ln w="19050" cmpd="sng">
              <a:solidFill>
                <a:srgbClr val="FEFEFE"/>
              </a:solidFill>
            </a:ln>
          </a:right>
          <a:top>
            <a:ln w="19050" cmpd="sng">
              <a:solidFill>
                <a:srgbClr val="FEFEFE"/>
              </a:solidFill>
            </a:ln>
          </a:top>
          <a:bottom>
            <a:ln w="19050" cmpd="sng">
              <a:solidFill>
                <a:srgbClr val="FEFEFE"/>
              </a:solidFill>
            </a:ln>
          </a:bottom>
          <a:insideH>
            <a:ln w="19050" cmpd="sng">
              <a:solidFill>
                <a:srgbClr val="FEFEFE"/>
              </a:solidFill>
            </a:ln>
          </a:insideH>
          <a:insideV>
            <a:ln w="19050" cmpd="sng">
              <a:solidFill>
                <a:srgbClr val="FEFEFE"/>
              </a:solidFill>
            </a:ln>
          </a:insideV>
        </a:tcBdr>
        <a:fill>
          <a:solidFill>
            <a:srgbClr val="9879AB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65"/>
  </p:normalViewPr>
  <p:slideViewPr>
    <p:cSldViewPr showGuides="1">
      <p:cViewPr varScale="1">
        <p:scale>
          <a:sx n="150" d="100"/>
          <a:sy n="150" d="100"/>
        </p:scale>
        <p:origin x="474" y="108"/>
      </p:cViewPr>
      <p:guideLst>
        <p:guide orient="horz" pos="1582"/>
        <p:guide pos="28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070B9C-B4FD-44F2-8B3F-6CD1CF2E664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2024/9/18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CEE12D-D66C-475B-9BE9-903243B8A05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9F997F-3FB3-41C5-B304-DAF34CC73BF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2024/9/18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DE3E513-B8A9-4FAD-8C4F-F04F44CA29E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8196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sz="1200" dirty="0"/>
          </a:p>
        </p:txBody>
      </p:sp>
      <p:sp>
        <p:nvSpPr>
          <p:cNvPr id="8197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4100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sz="1200" dirty="0"/>
          </a:p>
        </p:txBody>
      </p:sp>
      <p:sp>
        <p:nvSpPr>
          <p:cNvPr id="4101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0065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6388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sz="1200" dirty="0"/>
          </a:p>
        </p:txBody>
      </p:sp>
      <p:sp>
        <p:nvSpPr>
          <p:cNvPr id="16389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B614093-89EB-493C-A848-EAB8175484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4170"/>
            <a:ext cx="614041" cy="544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A2DD895-89C9-48A9-9BC4-BFA3F858DE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4170"/>
            <a:ext cx="614041" cy="544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161925" y="203200"/>
            <a:ext cx="8820150" cy="4737100"/>
          </a:xfrm>
          <a:prstGeom prst="rect">
            <a:avLst/>
          </a:prstGeom>
          <a:solidFill>
            <a:srgbClr val="F8F9FA">
              <a:alpha val="89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8" name="图片 5"/>
          <p:cNvPicPr>
            <a:picLocks noChangeAspect="1"/>
          </p:cNvPicPr>
          <p:nvPr userDrawn="1"/>
        </p:nvPicPr>
        <p:blipFill>
          <a:blip r:embed="rId3"/>
          <a:srcRect l="60507" b="17554"/>
          <a:stretch>
            <a:fillRect/>
          </a:stretch>
        </p:blipFill>
        <p:spPr>
          <a:xfrm>
            <a:off x="0" y="3632200"/>
            <a:ext cx="723900" cy="151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图片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04200" y="4287838"/>
            <a:ext cx="1020763" cy="1020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7"/>
          <p:cNvPicPr>
            <a:picLocks noChangeAspect="1"/>
          </p:cNvPicPr>
          <p:nvPr userDrawn="1"/>
        </p:nvPicPr>
        <p:blipFill>
          <a:blip r:embed="rId5"/>
          <a:srcRect l="15060" t="62263" r="15958" b="20258"/>
          <a:stretch>
            <a:fillRect/>
          </a:stretch>
        </p:blipFill>
        <p:spPr>
          <a:xfrm>
            <a:off x="3382963" y="0"/>
            <a:ext cx="2347912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图片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46400" y="-104775"/>
            <a:ext cx="873125" cy="61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图片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334000" y="-104775"/>
            <a:ext cx="873125" cy="61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7E1FE4-8945-4AD4-A1BA-CFB014BD8BC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845" y="239043"/>
            <a:ext cx="614041" cy="544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0" y="1563688"/>
            <a:ext cx="9144000" cy="1905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22" name="图片 7"/>
          <p:cNvPicPr>
            <a:picLocks noChangeAspect="1"/>
          </p:cNvPicPr>
          <p:nvPr userDrawn="1"/>
        </p:nvPicPr>
        <p:blipFill>
          <a:blip r:embed="rId3"/>
          <a:srcRect t="48315"/>
          <a:stretch>
            <a:fillRect/>
          </a:stretch>
        </p:blipFill>
        <p:spPr>
          <a:xfrm>
            <a:off x="3348038" y="0"/>
            <a:ext cx="1335087" cy="38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49E36AB-4693-44BE-B62D-DD5A870A94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635646"/>
            <a:ext cx="614041" cy="544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60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96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83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3" r:id="rId6"/>
    <p:sldLayoutId id="2147483654" r:id="rId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95250" y="-118110"/>
            <a:ext cx="9239250" cy="5271135"/>
          </a:xfrm>
          <a:prstGeom prst="rect">
            <a:avLst/>
          </a:prstGeom>
          <a:solidFill>
            <a:srgbClr val="0300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314" name="文本框 3"/>
          <p:cNvSpPr txBox="1"/>
          <p:nvPr/>
        </p:nvSpPr>
        <p:spPr>
          <a:xfrm>
            <a:off x="79375" y="196850"/>
            <a:ext cx="2249334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状元成才路慕课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堂</a:t>
            </a:r>
          </a:p>
        </p:txBody>
      </p:sp>
      <p:sp>
        <p:nvSpPr>
          <p:cNvPr id="13315" name="文本框 4"/>
          <p:cNvSpPr txBox="1"/>
          <p:nvPr/>
        </p:nvSpPr>
        <p:spPr>
          <a:xfrm>
            <a:off x="547092" y="1080840"/>
            <a:ext cx="4267200" cy="706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4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统编版六年级下册</a:t>
            </a:r>
          </a:p>
        </p:txBody>
      </p:sp>
      <p:sp>
        <p:nvSpPr>
          <p:cNvPr id="13316" name="文本框 5"/>
          <p:cNvSpPr txBox="1"/>
          <p:nvPr>
            <p:custDataLst>
              <p:tags r:id="rId1"/>
            </p:custDataLst>
          </p:nvPr>
        </p:nvSpPr>
        <p:spPr>
          <a:xfrm>
            <a:off x="2340123" y="2137095"/>
            <a:ext cx="4368504" cy="109260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6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语文慕课堂</a:t>
            </a:r>
          </a:p>
        </p:txBody>
      </p:sp>
      <p:sp>
        <p:nvSpPr>
          <p:cNvPr id="13317" name="文本框 6"/>
          <p:cNvSpPr txBox="1"/>
          <p:nvPr>
            <p:custDataLst>
              <p:tags r:id="rId2"/>
            </p:custDataLst>
          </p:nvPr>
        </p:nvSpPr>
        <p:spPr>
          <a:xfrm>
            <a:off x="3059832" y="3507854"/>
            <a:ext cx="3384376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主讲：丸子老师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1600" y="267493"/>
            <a:ext cx="1832553" cy="6324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初读感知</a:t>
            </a:r>
          </a:p>
        </p:txBody>
      </p:sp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611560" y="1275606"/>
            <a:ext cx="7933690" cy="29731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自由默读课文，读准字音，读通句子，在不理解的地方做上记号。</a:t>
            </a:r>
          </a:p>
          <a:p>
            <a:pPr marL="457200" marR="0" lvl="0" indent="-4572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说说这部小说写了鲁滨逊流落荒岛的哪些事，用小标题的方式列出来。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7105" y="2809240"/>
            <a:ext cx="1223645" cy="504190"/>
          </a:xfrm>
          <a:prstGeom prst="rect">
            <a:avLst/>
          </a:prstGeom>
          <a:solidFill>
            <a:srgbClr val="98D6D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234430" y="2809240"/>
            <a:ext cx="1223645" cy="504190"/>
          </a:xfrm>
          <a:prstGeom prst="rect">
            <a:avLst/>
          </a:prstGeom>
          <a:solidFill>
            <a:srgbClr val="98D6D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032000" y="4063365"/>
            <a:ext cx="1862455" cy="504190"/>
          </a:xfrm>
          <a:prstGeom prst="rect">
            <a:avLst/>
          </a:prstGeom>
          <a:solidFill>
            <a:srgbClr val="98D6D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208780" y="4063365"/>
            <a:ext cx="1407795" cy="504190"/>
          </a:xfrm>
          <a:prstGeom prst="rect">
            <a:avLst/>
          </a:prstGeom>
          <a:solidFill>
            <a:srgbClr val="98D6D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 Box 15"/>
          <p:cNvSpPr txBox="1"/>
          <p:nvPr/>
        </p:nvSpPr>
        <p:spPr>
          <a:xfrm>
            <a:off x="571500" y="1401763"/>
            <a:ext cx="8280400" cy="32024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畏惧   木筏   简陋   北纬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野蛮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叛乱    凄凉   寂寞   倒霉   宴会   书籍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聊天     栅栏   控制   贷方   侵袭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倾覆   缺乏   日晷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仆役   铁锨   铁撬棒 萦绕   荒芜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簿子   奄奄待毙   剔出来  抵抗</a:t>
            </a:r>
          </a:p>
        </p:txBody>
      </p:sp>
      <p:sp>
        <p:nvSpPr>
          <p:cNvPr id="9" name="Text Box 15"/>
          <p:cNvSpPr txBox="1"/>
          <p:nvPr/>
        </p:nvSpPr>
        <p:spPr>
          <a:xfrm>
            <a:off x="571500" y="1407533"/>
            <a:ext cx="8280400" cy="3203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畏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惧   木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筏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简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北纬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野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蛮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叛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乱   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凄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凉   寂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寞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倒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霉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宴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会   书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籍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天    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栅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栏  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控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制  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贷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方   侵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袭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倾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覆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缺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乏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日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晷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仆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役   铁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锨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铁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撬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萦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绕   荒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芜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簿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子  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奄奄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待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毙   剔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出来 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抵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抗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5591" y="291699"/>
            <a:ext cx="1832553" cy="5678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生字学习</a:t>
            </a:r>
          </a:p>
        </p:txBody>
      </p:sp>
      <p:sp>
        <p:nvSpPr>
          <p:cNvPr id="17" name="矩形: 圆角 16"/>
          <p:cNvSpPr/>
          <p:nvPr/>
        </p:nvSpPr>
        <p:spPr>
          <a:xfrm>
            <a:off x="528638" y="1274763"/>
            <a:ext cx="8147050" cy="345757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</a:pPr>
            <a:endParaRPr lang="zh-CN" altLang="en-US" sz="1600" dirty="0">
              <a:latin typeface="Arial" panose="020B0604020202020204" pitchFamily="34" charset="0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3739350" y="555526"/>
            <a:ext cx="1625029" cy="62728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10000"/>
              </a:lnSpc>
              <a:defRPr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47FB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方正粗圆简体" panose="03000509000000000000" pitchFamily="65" charset="-122"/>
                <a:ea typeface="方正粗圆简体" panose="03000509000000000000" pitchFamily="65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我会读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/>
      <p:bldP spid="9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籍">
            <a:hlinkClick r:id="" action="ppaction://media"/>
            <a:extLst>
              <a:ext uri="{FF2B5EF4-FFF2-40B4-BE49-F238E27FC236}">
                <a16:creationId xmlns:a16="http://schemas.microsoft.com/office/drawing/2014/main" id="{BE9E503D-0F41-474C-8A82-B24086728E1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30652" y="1068560"/>
            <a:ext cx="2196157" cy="219615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17575" y="2163763"/>
            <a:ext cx="1584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3200" b="1" kern="1200" cap="none" spc="0" normalizeH="0" baseline="0" noProof="0" dirty="0">
                <a:latin typeface="+mn-ea"/>
                <a:ea typeface="+mn-ea"/>
                <a:cs typeface="+mn-cs"/>
              </a:rPr>
              <a:t>结构：</a:t>
            </a:r>
            <a:endParaRPr kumimoji="0" lang="en-US" altLang="zh-CN" sz="3200" b="1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7575" y="2844800"/>
            <a:ext cx="15843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3200" b="1" kern="1200" cap="none" spc="0" normalizeH="0" baseline="0" noProof="0" dirty="0">
                <a:latin typeface="+mn-ea"/>
                <a:ea typeface="+mn-ea"/>
                <a:cs typeface="+mn-cs"/>
              </a:rPr>
              <a:t>部首：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28688" y="3614738"/>
            <a:ext cx="2254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3200" b="1" kern="1200" cap="none" spc="0" normalizeH="0" baseline="0" noProof="0" dirty="0">
                <a:latin typeface="+mn-ea"/>
                <a:ea typeface="+mn-ea"/>
                <a:cs typeface="+mn-cs"/>
              </a:rPr>
              <a:t>书写指导：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876550" y="3449638"/>
            <a:ext cx="5656263" cy="145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+mn-ea"/>
                <a:ea typeface="宋体" panose="02010600030101010101" pitchFamily="2" charset="-122"/>
                <a:cs typeface="+mn-cs"/>
              </a:rPr>
              <a:t>笔画繁多，宜紧凑。下部横画间距均匀得当。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27088" y="1133475"/>
            <a:ext cx="11715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 err="1">
                <a:latin typeface="+mn-ea"/>
                <a:ea typeface="+mn-ea"/>
                <a:cs typeface="+mn-cs"/>
              </a:rPr>
              <a:t>jí</a:t>
            </a:r>
            <a:endParaRPr kumimoji="0" lang="en-US" altLang="zh-CN" sz="3200" b="1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13319" name="文本框 17"/>
          <p:cNvSpPr txBox="1"/>
          <p:nvPr/>
        </p:nvSpPr>
        <p:spPr>
          <a:xfrm>
            <a:off x="2055813" y="846138"/>
            <a:ext cx="1181100" cy="1322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籍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83568" y="293926"/>
            <a:ext cx="4032553" cy="58419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重难点字书写指导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166938" y="2159000"/>
            <a:ext cx="1127125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上下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18B6444-2F34-4C57-958D-451C8C10F047}"/>
              </a:ext>
            </a:extLst>
          </p:cNvPr>
          <p:cNvSpPr txBox="1"/>
          <p:nvPr/>
        </p:nvSpPr>
        <p:spPr>
          <a:xfrm>
            <a:off x="2248917" y="2921817"/>
            <a:ext cx="597049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贷">
            <a:hlinkClick r:id="" action="ppaction://media"/>
            <a:extLst>
              <a:ext uri="{FF2B5EF4-FFF2-40B4-BE49-F238E27FC236}">
                <a16:creationId xmlns:a16="http://schemas.microsoft.com/office/drawing/2014/main" id="{DF7556BE-A9AE-425F-9967-3C472A5510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70387" y="914400"/>
            <a:ext cx="2188752" cy="21887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12813" y="1944688"/>
            <a:ext cx="1584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3200" b="1" kern="1200" cap="none" spc="0" normalizeH="0" baseline="0" noProof="0" dirty="0">
                <a:latin typeface="+mn-ea"/>
                <a:ea typeface="+mn-ea"/>
                <a:cs typeface="+mn-cs"/>
              </a:rPr>
              <a:t>结构：</a:t>
            </a:r>
            <a:endParaRPr kumimoji="0" lang="en-US" altLang="zh-CN" sz="3200" b="1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12813" y="2625725"/>
            <a:ext cx="15843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3200" b="1" kern="1200" cap="none" spc="0" normalizeH="0" baseline="0" noProof="0" dirty="0">
                <a:latin typeface="+mn-ea"/>
                <a:ea typeface="+mn-ea"/>
                <a:cs typeface="+mn-cs"/>
              </a:rPr>
              <a:t>部首：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23925" y="3395663"/>
            <a:ext cx="2254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3200" b="1" kern="1200" cap="none" spc="0" normalizeH="0" baseline="0" noProof="0" dirty="0">
                <a:latin typeface="+mn-ea"/>
                <a:ea typeface="+mn-ea"/>
                <a:cs typeface="+mn-cs"/>
              </a:rPr>
              <a:t>书写指导：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72105" y="3230880"/>
            <a:ext cx="5965825" cy="1454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+mn-ea"/>
                <a:ea typeface="宋体" panose="02010600030101010101" pitchFamily="2" charset="-122"/>
                <a:cs typeface="+mn-cs"/>
              </a:rPr>
              <a:t>“代”稍扁；“贝”字撇舒展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，长顿点。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n-e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2325" y="914400"/>
            <a:ext cx="11715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3200" b="1" kern="1200" cap="none" spc="0" normalizeH="0" baseline="0" noProof="0" dirty="0" err="1">
                <a:latin typeface="+mn-ea"/>
                <a:ea typeface="+mn-ea"/>
                <a:cs typeface="+mn-cs"/>
              </a:rPr>
              <a:t>dài</a:t>
            </a:r>
            <a:endParaRPr kumimoji="0" lang="en-US" altLang="zh-CN" sz="3200" b="1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14343" name="文本框 17"/>
          <p:cNvSpPr txBox="1"/>
          <p:nvPr/>
        </p:nvSpPr>
        <p:spPr>
          <a:xfrm>
            <a:off x="2051050" y="627063"/>
            <a:ext cx="1181100" cy="1322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贷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62175" y="1939925"/>
            <a:ext cx="1584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上下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173288" y="2627313"/>
            <a:ext cx="698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278130" y="865505"/>
            <a:ext cx="9105900" cy="32905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不文明；没有开化。（   ）</a:t>
            </a:r>
          </a:p>
          <a:p>
            <a:pPr marL="457200" indent="-457200" eaLnBrk="1" hangingPunct="1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指非常遥远的地方或形容彼此之间相隔极远。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   ）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eaLnBrk="1" hangingPunct="1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帮助别人使脱离痛苦或危险。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   ）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eaLnBrk="1" hangingPunct="1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（房屋、设备等）简单粗陋；不完备。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   ）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12458" y="4143375"/>
            <a:ext cx="7993063" cy="6048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A.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简陋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Arial" panose="020B0604020202020204" pitchFamily="34" charset="0"/>
              </a:rPr>
              <a:t>B.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野蛮   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Arial" panose="020B0604020202020204" pitchFamily="34" charset="0"/>
              </a:rPr>
              <a:t>C.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天涯海角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Arial" panose="020B0604020202020204" pitchFamily="34" charset="0"/>
              </a:rPr>
              <a:t>D.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救援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04048" y="865505"/>
            <a:ext cx="4921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31640" y="2139702"/>
            <a:ext cx="417512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C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349933" y="3406774"/>
            <a:ext cx="51117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660232" y="2760662"/>
            <a:ext cx="51276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D</a:t>
            </a:r>
          </a:p>
        </p:txBody>
      </p:sp>
      <p:sp>
        <p:nvSpPr>
          <p:cNvPr id="11" name="矩形 9"/>
          <p:cNvSpPr/>
          <p:nvPr/>
        </p:nvSpPr>
        <p:spPr>
          <a:xfrm>
            <a:off x="611188" y="244475"/>
            <a:ext cx="3929062" cy="604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宋体" panose="02010600030101010101" pitchFamily="2" charset="-122"/>
              </a:rPr>
              <a:t>选择下列对应的词语。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1600" y="310040"/>
            <a:ext cx="1832553" cy="5678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整体感知</a:t>
            </a:r>
          </a:p>
        </p:txBody>
      </p:sp>
      <p:sp>
        <p:nvSpPr>
          <p:cNvPr id="6" name="矩形 9"/>
          <p:cNvSpPr/>
          <p:nvPr/>
        </p:nvSpPr>
        <p:spPr>
          <a:xfrm>
            <a:off x="455295" y="1021715"/>
            <a:ext cx="80962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000" b="1" dirty="0">
                <a:latin typeface="宋体" panose="02010600030101010101" pitchFamily="2" charset="-122"/>
              </a:rPr>
              <a:t>    </a:t>
            </a:r>
            <a:r>
              <a:rPr lang="zh-CN" altLang="en-US" sz="3000" b="1" dirty="0">
                <a:latin typeface="宋体" panose="02010600030101010101" pitchFamily="2" charset="-122"/>
                <a:sym typeface="+mn-ea"/>
              </a:rPr>
              <a:t>快速浏览课文，思考：课文由哪两部分组成？分别介绍了什么内容？</a:t>
            </a:r>
          </a:p>
        </p:txBody>
      </p:sp>
      <p:sp>
        <p:nvSpPr>
          <p:cNvPr id="7" name="矩形 6"/>
          <p:cNvSpPr/>
          <p:nvPr/>
        </p:nvSpPr>
        <p:spPr>
          <a:xfrm>
            <a:off x="828040" y="3598545"/>
            <a:ext cx="7704138" cy="1210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节选</a:t>
            </a: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主要写了鲁滨逊初到岛上的生活情形和面对现实的思考。</a:t>
            </a:r>
            <a:endParaRPr lang="zh-CN" altLang="en-US" sz="2800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47725" y="2051685"/>
            <a:ext cx="7704138" cy="17703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课文由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梗概</a:t>
            </a: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节选</a:t>
            </a: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两部分组成。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endParaRPr lang="zh-CN" altLang="en-US" sz="2800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8040" y="2604770"/>
            <a:ext cx="7704138" cy="17703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梗概</a:t>
            </a: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介绍了鲁滨逊在荒岛上生活了</a:t>
            </a:r>
            <a:r>
              <a:rPr lang="en-US" altLang="zh-CN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28</a:t>
            </a: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年，克服重重困难，最终获救回到英国。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endParaRPr lang="zh-CN" altLang="en-US" sz="2800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9"/>
          <p:cNvSpPr/>
          <p:nvPr/>
        </p:nvSpPr>
        <p:spPr>
          <a:xfrm>
            <a:off x="549275" y="873125"/>
            <a:ext cx="7980363" cy="1195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宋体" panose="02010600030101010101" pitchFamily="2" charset="-122"/>
              </a:rPr>
              <a:t>    自读梗概部分，思考：这一部分是按什么顺序写的，写了哪几件事？</a:t>
            </a:r>
          </a:p>
        </p:txBody>
      </p:sp>
      <p:sp>
        <p:nvSpPr>
          <p:cNvPr id="3" name="矩形 2"/>
          <p:cNvSpPr/>
          <p:nvPr/>
        </p:nvSpPr>
        <p:spPr>
          <a:xfrm>
            <a:off x="582613" y="2211388"/>
            <a:ext cx="7978775" cy="2011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按鲁滨逊历险的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来写，写了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____________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五件事。</a:t>
            </a:r>
          </a:p>
        </p:txBody>
      </p:sp>
      <p:sp>
        <p:nvSpPr>
          <p:cNvPr id="4" name="矩形 3"/>
          <p:cNvSpPr/>
          <p:nvPr/>
        </p:nvSpPr>
        <p:spPr>
          <a:xfrm>
            <a:off x="4271963" y="2204342"/>
            <a:ext cx="18319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时间顺序</a:t>
            </a:r>
          </a:p>
        </p:txBody>
      </p:sp>
      <p:sp>
        <p:nvSpPr>
          <p:cNvPr id="5" name="矩形 4"/>
          <p:cNvSpPr/>
          <p:nvPr/>
        </p:nvSpPr>
        <p:spPr>
          <a:xfrm>
            <a:off x="582613" y="2859307"/>
            <a:ext cx="1419225" cy="585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险上岛</a:t>
            </a:r>
          </a:p>
        </p:txBody>
      </p:sp>
      <p:sp>
        <p:nvSpPr>
          <p:cNvPr id="6" name="矩形 5"/>
          <p:cNvSpPr/>
          <p:nvPr/>
        </p:nvSpPr>
        <p:spPr>
          <a:xfrm>
            <a:off x="7939088" y="2244716"/>
            <a:ext cx="5969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遇</a:t>
            </a:r>
          </a:p>
        </p:txBody>
      </p:sp>
      <p:sp>
        <p:nvSpPr>
          <p:cNvPr id="7" name="矩形 6"/>
          <p:cNvSpPr/>
          <p:nvPr/>
        </p:nvSpPr>
        <p:spPr>
          <a:xfrm>
            <a:off x="2198688" y="2865657"/>
            <a:ext cx="2657475" cy="585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岛上建房定居</a:t>
            </a:r>
          </a:p>
        </p:txBody>
      </p:sp>
      <p:sp>
        <p:nvSpPr>
          <p:cNvPr id="8" name="矩形 7"/>
          <p:cNvSpPr/>
          <p:nvPr/>
        </p:nvSpPr>
        <p:spPr>
          <a:xfrm>
            <a:off x="5053013" y="2865657"/>
            <a:ext cx="18319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养牧种植</a:t>
            </a:r>
          </a:p>
        </p:txBody>
      </p:sp>
      <p:sp>
        <p:nvSpPr>
          <p:cNvPr id="9" name="矩形 8"/>
          <p:cNvSpPr/>
          <p:nvPr/>
        </p:nvSpPr>
        <p:spPr>
          <a:xfrm>
            <a:off x="7119938" y="2866561"/>
            <a:ext cx="14224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救“星</a:t>
            </a:r>
          </a:p>
        </p:txBody>
      </p:sp>
      <p:sp>
        <p:nvSpPr>
          <p:cNvPr id="10" name="矩形 9"/>
          <p:cNvSpPr/>
          <p:nvPr/>
        </p:nvSpPr>
        <p:spPr>
          <a:xfrm>
            <a:off x="579438" y="3481149"/>
            <a:ext cx="14224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期五”</a:t>
            </a:r>
          </a:p>
        </p:txBody>
      </p:sp>
      <p:sp>
        <p:nvSpPr>
          <p:cNvPr id="11" name="矩形 10"/>
          <p:cNvSpPr/>
          <p:nvPr/>
        </p:nvSpPr>
        <p:spPr>
          <a:xfrm>
            <a:off x="2217738" y="3493849"/>
            <a:ext cx="183515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回到英国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1600" y="267493"/>
            <a:ext cx="1832553" cy="5678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课文解读</a:t>
            </a:r>
          </a:p>
        </p:txBody>
      </p:sp>
      <p:sp>
        <p:nvSpPr>
          <p:cNvPr id="5" name="矩形 4"/>
          <p:cNvSpPr/>
          <p:nvPr/>
        </p:nvSpPr>
        <p:spPr>
          <a:xfrm>
            <a:off x="674688" y="1821180"/>
            <a:ext cx="7839075" cy="24536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3200" b="1" dirty="0">
                <a:latin typeface="宋体" panose="02010600030101010101" pitchFamily="2" charset="-122"/>
              </a:rPr>
              <a:t>    </a:t>
            </a:r>
            <a:r>
              <a:rPr lang="zh-CN" altLang="en-US" sz="3200" b="1" dirty="0">
                <a:latin typeface="宋体" panose="02010600030101010101" pitchFamily="2" charset="-122"/>
                <a:sym typeface="+mn-ea"/>
              </a:rPr>
              <a:t>从前，有一个叫鲁滨逊的英国人，他喜欢航海和冒险，到过世界上很多地方，碰到过许多危险，但他一点儿也不畏惧，希望走遍天涯海角。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567055" y="1696720"/>
            <a:ext cx="7947025" cy="2578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</a:pPr>
            <a:endParaRPr lang="zh-CN" altLang="en-US" sz="1600" dirty="0">
              <a:latin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528695" y="576580"/>
            <a:ext cx="4133850" cy="864235"/>
            <a:chOff x="5557" y="926"/>
            <a:chExt cx="6510" cy="1361"/>
          </a:xfrm>
        </p:grpSpPr>
        <p:sp>
          <p:nvSpPr>
            <p:cNvPr id="2" name="云形标注 1"/>
            <p:cNvSpPr/>
            <p:nvPr/>
          </p:nvSpPr>
          <p:spPr>
            <a:xfrm>
              <a:off x="5557" y="926"/>
              <a:ext cx="6510" cy="1361"/>
            </a:xfrm>
            <a:prstGeom prst="cloudCallout">
              <a:avLst/>
            </a:prstGeom>
            <a:ln>
              <a:solidFill>
                <a:srgbClr val="FBD34C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6454" y="1061"/>
              <a:ext cx="5118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</a:rPr>
                <a:t>         </a:t>
              </a:r>
              <a:r>
                <a:rPr lang="zh-CN" altLang="en-US" sz="2000" b="1" dirty="0">
                  <a:solidFill>
                    <a:srgbClr val="FF0000"/>
                  </a:solidFill>
                </a:rPr>
                <a:t>介绍了鲁滨逊的特征，</a:t>
              </a:r>
            </a:p>
            <a:p>
              <a:r>
                <a:rPr lang="zh-CN" altLang="en-US" sz="2000" b="1" dirty="0">
                  <a:solidFill>
                    <a:srgbClr val="FF0000"/>
                  </a:solidFill>
                </a:rPr>
                <a:t>为下文作铺垫。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3888" y="915988"/>
            <a:ext cx="7980362" cy="18630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3200" b="1" dirty="0">
                <a:latin typeface="宋体" panose="02010600030101010101" pitchFamily="2" charset="-122"/>
              </a:rPr>
              <a:t>    </a:t>
            </a:r>
            <a:r>
              <a:rPr lang="zh-CN" altLang="en-US" sz="3200" b="1" dirty="0">
                <a:latin typeface="宋体" panose="02010600030101010101" pitchFamily="2" charset="-122"/>
              </a:rPr>
              <a:t>结合梗概第</a:t>
            </a:r>
            <a:r>
              <a:rPr lang="en-US" altLang="zh-CN" sz="3200" b="1" dirty="0">
                <a:latin typeface="宋体" panose="02010600030101010101" pitchFamily="2" charset="-122"/>
              </a:rPr>
              <a:t>3～8</a:t>
            </a:r>
            <a:r>
              <a:rPr lang="zh-CN" altLang="en-US" sz="3200" b="1" dirty="0">
                <a:latin typeface="宋体" panose="02010600030101010101" pitchFamily="2" charset="-122"/>
              </a:rPr>
              <a:t>自然段，思考：鲁滨逊漂流到荒岛，遇到了什么</a:t>
            </a:r>
            <a:r>
              <a:rPr lang="zh-CN" altLang="en-US" sz="3200" b="1" dirty="0">
                <a:solidFill>
                  <a:srgbClr val="0070C0"/>
                </a:solidFill>
                <a:latin typeface="宋体" panose="02010600030101010101" pitchFamily="2" charset="-122"/>
              </a:rPr>
              <a:t>困难</a:t>
            </a:r>
            <a:r>
              <a:rPr lang="zh-CN" altLang="en-US" sz="3200" b="1" dirty="0">
                <a:latin typeface="宋体" panose="02010600030101010101" pitchFamily="2" charset="-122"/>
              </a:rPr>
              <a:t>？他是怎么</a:t>
            </a:r>
            <a:r>
              <a:rPr lang="zh-CN" altLang="en-US" sz="3200" b="1" dirty="0">
                <a:solidFill>
                  <a:srgbClr val="0070C0"/>
                </a:solidFill>
                <a:latin typeface="宋体" panose="02010600030101010101" pitchFamily="2" charset="-122"/>
              </a:rPr>
              <a:t>解决</a:t>
            </a:r>
            <a:r>
              <a:rPr lang="zh-CN" altLang="en-US" sz="3200" b="1" dirty="0">
                <a:latin typeface="宋体" panose="02010600030101010101" pitchFamily="2" charset="-122"/>
              </a:rPr>
              <a:t>的？</a:t>
            </a:r>
          </a:p>
        </p:txBody>
      </p:sp>
      <p:pic>
        <p:nvPicPr>
          <p:cNvPr id="4" name="Picture 3" descr="C:\Documents and Settings\Administrator\桌面\CT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3801" y="2427734"/>
            <a:ext cx="2680536" cy="22358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24585" y="1598930"/>
            <a:ext cx="5969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住</a:t>
            </a:r>
          </a:p>
        </p:txBody>
      </p:sp>
      <p:sp>
        <p:nvSpPr>
          <p:cNvPr id="7" name="矩形 6"/>
          <p:cNvSpPr/>
          <p:nvPr/>
        </p:nvSpPr>
        <p:spPr>
          <a:xfrm>
            <a:off x="954405" y="842645"/>
            <a:ext cx="1016000" cy="604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困难</a:t>
            </a:r>
          </a:p>
        </p:txBody>
      </p:sp>
      <p:sp>
        <p:nvSpPr>
          <p:cNvPr id="8" name="矩形 7"/>
          <p:cNvSpPr/>
          <p:nvPr/>
        </p:nvSpPr>
        <p:spPr>
          <a:xfrm>
            <a:off x="4002723" y="850900"/>
            <a:ext cx="1844675" cy="681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解决办法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101215" y="916305"/>
            <a:ext cx="0" cy="33909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68350" y="916305"/>
            <a:ext cx="0" cy="33801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8550275" y="916305"/>
            <a:ext cx="0" cy="34010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55650" y="915988"/>
            <a:ext cx="78105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755650" y="1519238"/>
            <a:ext cx="77946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755650" y="2201863"/>
            <a:ext cx="77946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755650" y="2892108"/>
            <a:ext cx="77946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55650" y="3583623"/>
            <a:ext cx="77946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765175" y="4293235"/>
            <a:ext cx="7766685" cy="63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78740" y="0"/>
            <a:ext cx="9290685" cy="5364480"/>
            <a:chOff x="-36" y="0"/>
            <a:chExt cx="14436" cy="8448"/>
          </a:xfrm>
        </p:grpSpPr>
        <p:pic>
          <p:nvPicPr>
            <p:cNvPr id="13" name="图片 12" descr="QQ截图202002041344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11" y="5901"/>
              <a:ext cx="5389" cy="645"/>
            </a:xfrm>
            <a:prstGeom prst="rect">
              <a:avLst/>
            </a:prstGeom>
          </p:spPr>
        </p:pic>
        <p:pic>
          <p:nvPicPr>
            <p:cNvPr id="14" name="图片 13" descr="QQ截图202002041344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34" y="5522"/>
              <a:ext cx="5817" cy="393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>
              <a:off x="-36" y="0"/>
              <a:ext cx="14436" cy="8448"/>
              <a:chOff x="123" y="3333"/>
              <a:chExt cx="14436" cy="8448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/>
              <a:srcRect r="14671" b="18440"/>
              <a:stretch>
                <a:fillRect/>
              </a:stretch>
            </p:blipFill>
            <p:spPr>
              <a:xfrm>
                <a:off x="123" y="3333"/>
                <a:ext cx="14436" cy="8448"/>
              </a:xfrm>
              <a:prstGeom prst="rect">
                <a:avLst/>
              </a:prstGeom>
            </p:spPr>
          </p:pic>
          <p:pic>
            <p:nvPicPr>
              <p:cNvPr id="15" name="图片 14" descr="QQ截图2020020413443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444" y="9109"/>
                <a:ext cx="5511" cy="645"/>
              </a:xfrm>
              <a:prstGeom prst="rect">
                <a:avLst/>
              </a:prstGeom>
            </p:spPr>
          </p:pic>
          <p:pic>
            <p:nvPicPr>
              <p:cNvPr id="16" name="图片 15" descr="QQ截图2020020413443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593" y="8716"/>
                <a:ext cx="5817" cy="518"/>
              </a:xfrm>
              <a:prstGeom prst="rect">
                <a:avLst/>
              </a:prstGeom>
            </p:spPr>
          </p:pic>
        </p:grpSp>
        <p:sp>
          <p:nvSpPr>
            <p:cNvPr id="11" name="矩形 10"/>
            <p:cNvSpPr/>
            <p:nvPr/>
          </p:nvSpPr>
          <p:spPr>
            <a:xfrm>
              <a:off x="12446" y="716"/>
              <a:ext cx="1092" cy="2800"/>
            </a:xfrm>
            <a:prstGeom prst="rect">
              <a:avLst/>
            </a:prstGeom>
            <a:solidFill>
              <a:srgbClr val="F8F9FA">
                <a:alpha val="9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2527" y="887"/>
              <a:ext cx="953" cy="264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2700"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b="1"/>
                <a:t>第二单元</a:t>
              </a:r>
            </a:p>
          </p:txBody>
        </p:sp>
      </p:grpSp>
      <p:sp>
        <p:nvSpPr>
          <p:cNvPr id="22" name="双波形 21"/>
          <p:cNvSpPr/>
          <p:nvPr/>
        </p:nvSpPr>
        <p:spPr>
          <a:xfrm>
            <a:off x="1673860" y="1311275"/>
            <a:ext cx="5601970" cy="1969135"/>
          </a:xfrm>
          <a:prstGeom prst="doubleWave">
            <a:avLst/>
          </a:prstGeom>
          <a:solidFill>
            <a:srgbClr val="F8F9FA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605597" y="1681799"/>
            <a:ext cx="5808835" cy="11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lnSpc>
                <a:spcPct val="12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charset="-122"/>
              </a:rPr>
              <a:t>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charset="-122"/>
              </a:rPr>
              <a:t>跟随外国文学名著的脚步，去发现更广阔的世界。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077970" y="3756025"/>
            <a:ext cx="49847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借助作品梗概，了解名著的主要内容。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就印象深刻的人物和情节交流感受。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学习写作品梗概。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743585" y="1463040"/>
            <a:ext cx="7856855" cy="30441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宋体" panose="02010600030101010101" pitchFamily="2" charset="-122"/>
              </a:rPr>
              <a:t>    鲁滨逊走遍荒岛，在山坡上选择了一块有水源、可以防御野兽的地方，用木头和船帆搭起一座简陋的帐篷。那儿可以看到海面，他希望瞧见过往的船只，以便请求救援。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98450" y="519113"/>
            <a:ext cx="8066088" cy="6048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思考：鲁滨逊在山坡上选址搭帐篷好不好？</a:t>
            </a: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197610" y="2643505"/>
            <a:ext cx="1430655" cy="1079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880459" y="2654300"/>
            <a:ext cx="3707765" cy="2222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812360" y="3777932"/>
            <a:ext cx="492780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圆角 7"/>
          <p:cNvSpPr/>
          <p:nvPr/>
        </p:nvSpPr>
        <p:spPr>
          <a:xfrm>
            <a:off x="567055" y="1337945"/>
            <a:ext cx="7947025" cy="316928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</a:pPr>
            <a:endParaRPr lang="zh-CN" altLang="en-US" sz="1600" dirty="0">
              <a:latin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 rot="10800000">
            <a:off x="3860165" y="4014470"/>
            <a:ext cx="4133850" cy="864235"/>
            <a:chOff x="5557" y="926"/>
            <a:chExt cx="6510" cy="1361"/>
          </a:xfrm>
        </p:grpSpPr>
        <p:sp>
          <p:nvSpPr>
            <p:cNvPr id="13" name="云形标注 12"/>
            <p:cNvSpPr/>
            <p:nvPr/>
          </p:nvSpPr>
          <p:spPr>
            <a:xfrm>
              <a:off x="5557" y="926"/>
              <a:ext cx="6510" cy="1361"/>
            </a:xfrm>
            <a:prstGeom prst="cloudCallout">
              <a:avLst/>
            </a:prstGeom>
            <a:ln>
              <a:solidFill>
                <a:srgbClr val="FBD34C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 rot="10800000">
              <a:off x="5557" y="992"/>
              <a:ext cx="6431" cy="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鲁滨逊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考虑事情周全，有一定的生存技能和自我保护的意识。</a:t>
              </a:r>
              <a:endPara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827584" y="4371950"/>
            <a:ext cx="1440160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24585" y="1598930"/>
            <a:ext cx="5969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住</a:t>
            </a:r>
          </a:p>
        </p:txBody>
      </p:sp>
      <p:sp>
        <p:nvSpPr>
          <p:cNvPr id="7" name="矩形 6"/>
          <p:cNvSpPr/>
          <p:nvPr/>
        </p:nvSpPr>
        <p:spPr>
          <a:xfrm>
            <a:off x="954405" y="842645"/>
            <a:ext cx="1016000" cy="604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困难</a:t>
            </a:r>
          </a:p>
        </p:txBody>
      </p:sp>
      <p:sp>
        <p:nvSpPr>
          <p:cNvPr id="8" name="矩形 7"/>
          <p:cNvSpPr/>
          <p:nvPr/>
        </p:nvSpPr>
        <p:spPr>
          <a:xfrm>
            <a:off x="4002723" y="850900"/>
            <a:ext cx="1844675" cy="681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解决办法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101215" y="916305"/>
            <a:ext cx="0" cy="33909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68350" y="916305"/>
            <a:ext cx="0" cy="33801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8550275" y="916305"/>
            <a:ext cx="0" cy="34010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55650" y="915988"/>
            <a:ext cx="78105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755650" y="1519238"/>
            <a:ext cx="77946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755650" y="2201863"/>
            <a:ext cx="77946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755650" y="2892108"/>
            <a:ext cx="77946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55650" y="3583623"/>
            <a:ext cx="77946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765175" y="4293235"/>
            <a:ext cx="7766685" cy="63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2101215" y="1600518"/>
            <a:ext cx="6776214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用木头和船帆搭了一个简易的帐篷。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124585" y="2280285"/>
            <a:ext cx="596900" cy="585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671830" y="1678305"/>
            <a:ext cx="7856855" cy="31947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    他每天要么拿着枪，带着狗到森林里去打猎，要么到海边去捕鱼，还把捕到的活山羊畜养起来。后来他竟有了成群的山羊，可以常喝羊奶，吃羊肉。鲁滨逊从船上搬来的东西里还有一些麦子，由于被老鼠啃过了，他就随意把它们丢撒在地上，没想到不久竟长出了嫩芽，后来又结出了穗子。他用这点儿麦种反复种收，到了第四年，终于吃到了自己种的粮食。</a:t>
            </a: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6471920" y="2162810"/>
            <a:ext cx="852805" cy="698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672590" y="2582454"/>
            <a:ext cx="683260" cy="317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1391027" y="4803998"/>
            <a:ext cx="1812821" cy="8256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圆角 7"/>
          <p:cNvSpPr/>
          <p:nvPr/>
        </p:nvSpPr>
        <p:spPr>
          <a:xfrm>
            <a:off x="567055" y="1587500"/>
            <a:ext cx="7947025" cy="328552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</a:pPr>
            <a:endParaRPr lang="zh-CN" altLang="en-US" sz="1600" dirty="0">
              <a:latin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19602" y="332105"/>
            <a:ext cx="5831205" cy="1005840"/>
            <a:chOff x="4677" y="703"/>
            <a:chExt cx="6510" cy="1584"/>
          </a:xfrm>
        </p:grpSpPr>
        <p:sp>
          <p:nvSpPr>
            <p:cNvPr id="3" name="云形标注 2"/>
            <p:cNvSpPr/>
            <p:nvPr/>
          </p:nvSpPr>
          <p:spPr>
            <a:xfrm>
              <a:off x="4677" y="703"/>
              <a:ext cx="6510" cy="1584"/>
            </a:xfrm>
            <a:prstGeom prst="cloudCallout">
              <a:avLst/>
            </a:prstGeom>
            <a:ln>
              <a:solidFill>
                <a:srgbClr val="FBD34C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111" y="926"/>
              <a:ext cx="572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b="1" dirty="0">
                  <a:solidFill>
                    <a:srgbClr val="FF0000"/>
                  </a:solidFill>
                </a:rPr>
                <a:t>         </a:t>
              </a:r>
              <a:r>
                <a:rPr lang="zh-CN" altLang="en-US" sz="1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鲁滨逊不怕困难，与第一段相呼应，反映出他的聪明才智，表现出鲁滨逊丰富的生存经验。</a:t>
              </a: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4977385" y="2587625"/>
            <a:ext cx="683260" cy="317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24585" y="1598930"/>
            <a:ext cx="5969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住</a:t>
            </a:r>
          </a:p>
        </p:txBody>
      </p:sp>
      <p:sp>
        <p:nvSpPr>
          <p:cNvPr id="7" name="矩形 6"/>
          <p:cNvSpPr/>
          <p:nvPr/>
        </p:nvSpPr>
        <p:spPr>
          <a:xfrm>
            <a:off x="954405" y="842645"/>
            <a:ext cx="1016000" cy="604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困难</a:t>
            </a:r>
          </a:p>
        </p:txBody>
      </p:sp>
      <p:sp>
        <p:nvSpPr>
          <p:cNvPr id="8" name="矩形 7"/>
          <p:cNvSpPr/>
          <p:nvPr/>
        </p:nvSpPr>
        <p:spPr>
          <a:xfrm>
            <a:off x="4002723" y="850900"/>
            <a:ext cx="1844675" cy="681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解决办法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101215" y="916305"/>
            <a:ext cx="0" cy="33909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cxnSpLocks/>
          </p:cNvCxnSpPr>
          <p:nvPr/>
        </p:nvCxnSpPr>
        <p:spPr>
          <a:xfrm flipH="1">
            <a:off x="755649" y="916305"/>
            <a:ext cx="12701" cy="33909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8550275" y="916305"/>
            <a:ext cx="0" cy="34010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55650" y="915988"/>
            <a:ext cx="78105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755650" y="1519238"/>
            <a:ext cx="77946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755650" y="2201863"/>
            <a:ext cx="77946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755650" y="2892108"/>
            <a:ext cx="77946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55650" y="3583623"/>
            <a:ext cx="77946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>
            <a:cxnSpLocks/>
          </p:cNvCxnSpPr>
          <p:nvPr/>
        </p:nvCxnSpPr>
        <p:spPr>
          <a:xfrm>
            <a:off x="765175" y="4293235"/>
            <a:ext cx="7800975" cy="139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2101215" y="1600518"/>
            <a:ext cx="6776214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用木头和船帆搭了一个简易的帐篷。</a:t>
            </a:r>
          </a:p>
        </p:txBody>
      </p:sp>
      <p:sp>
        <p:nvSpPr>
          <p:cNvPr id="4" name="矩形 3"/>
          <p:cNvSpPr/>
          <p:nvPr/>
        </p:nvSpPr>
        <p:spPr>
          <a:xfrm>
            <a:off x="2113280" y="2280285"/>
            <a:ext cx="62820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打猎，捕鱼，畜养山羊，种粮食。</a:t>
            </a:r>
          </a:p>
        </p:txBody>
      </p:sp>
      <p:sp>
        <p:nvSpPr>
          <p:cNvPr id="20" name="矩形 19"/>
          <p:cNvSpPr/>
          <p:nvPr/>
        </p:nvSpPr>
        <p:spPr>
          <a:xfrm>
            <a:off x="2113279" y="2964180"/>
            <a:ext cx="5627063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密密麻麻地插上树枝作防御。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124585" y="2280285"/>
            <a:ext cx="596900" cy="585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吃</a:t>
            </a:r>
          </a:p>
        </p:txBody>
      </p:sp>
      <p:sp>
        <p:nvSpPr>
          <p:cNvPr id="23" name="矩形 22"/>
          <p:cNvSpPr/>
          <p:nvPr/>
        </p:nvSpPr>
        <p:spPr>
          <a:xfrm>
            <a:off x="954405" y="2963863"/>
            <a:ext cx="100965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安全</a:t>
            </a:r>
          </a:p>
        </p:txBody>
      </p:sp>
      <p:sp>
        <p:nvSpPr>
          <p:cNvPr id="24" name="矩形 23"/>
          <p:cNvSpPr/>
          <p:nvPr/>
        </p:nvSpPr>
        <p:spPr>
          <a:xfrm>
            <a:off x="954405" y="3655378"/>
            <a:ext cx="99949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孤独</a:t>
            </a:r>
          </a:p>
        </p:txBody>
      </p:sp>
      <p:sp>
        <p:nvSpPr>
          <p:cNvPr id="25" name="矩形 24"/>
          <p:cNvSpPr/>
          <p:nvPr/>
        </p:nvSpPr>
        <p:spPr>
          <a:xfrm>
            <a:off x="2096770" y="3665220"/>
            <a:ext cx="51727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救助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星期五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900113" y="915988"/>
            <a:ext cx="7488238" cy="68199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鲁滨逊的这些行为表现了他怎样的特点？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004048" y="1995686"/>
            <a:ext cx="1833563" cy="801687"/>
            <a:chOff x="4186211" y="1021922"/>
            <a:chExt cx="1833071" cy="800934"/>
          </a:xfrm>
        </p:grpSpPr>
        <p:sp>
          <p:nvSpPr>
            <p:cNvPr id="29709" name="椭圆 18"/>
            <p:cNvSpPr/>
            <p:nvPr/>
          </p:nvSpPr>
          <p:spPr>
            <a:xfrm>
              <a:off x="4186211" y="1021922"/>
              <a:ext cx="1826141" cy="800934"/>
            </a:xfrm>
            <a:prstGeom prst="ellipse">
              <a:avLst/>
            </a:prstGeom>
            <a:solidFill>
              <a:srgbClr val="00B05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</a:pPr>
              <a:endParaRPr lang="zh-CN" altLang="en-US" sz="32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710" name="矩形 19"/>
            <p:cNvSpPr/>
            <p:nvPr/>
          </p:nvSpPr>
          <p:spPr>
            <a:xfrm>
              <a:off x="4186211" y="1096631"/>
              <a:ext cx="1833071" cy="5842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3200" b="1" dirty="0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乐观向上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297559" y="3184723"/>
            <a:ext cx="1833563" cy="801688"/>
            <a:chOff x="4186211" y="1021922"/>
            <a:chExt cx="1832553" cy="800934"/>
          </a:xfrm>
        </p:grpSpPr>
        <p:sp>
          <p:nvSpPr>
            <p:cNvPr id="29707" name="椭圆 22"/>
            <p:cNvSpPr/>
            <p:nvPr/>
          </p:nvSpPr>
          <p:spPr>
            <a:xfrm>
              <a:off x="4186211" y="1021922"/>
              <a:ext cx="1826141" cy="800934"/>
            </a:xfrm>
            <a:prstGeom prst="ellipse">
              <a:avLst/>
            </a:prstGeom>
            <a:solidFill>
              <a:srgbClr val="00B05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</a:pPr>
              <a:endParaRPr lang="zh-CN" altLang="en-US" sz="32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708" name="矩形 23"/>
            <p:cNvSpPr/>
            <p:nvPr/>
          </p:nvSpPr>
          <p:spPr>
            <a:xfrm>
              <a:off x="4186211" y="1096631"/>
              <a:ext cx="1832553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3200" b="1" dirty="0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机智勇敢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10398" y="3191073"/>
            <a:ext cx="1831975" cy="801688"/>
            <a:chOff x="4186211" y="1021922"/>
            <a:chExt cx="1832553" cy="800934"/>
          </a:xfrm>
        </p:grpSpPr>
        <p:sp>
          <p:nvSpPr>
            <p:cNvPr id="29705" name="椭圆 25"/>
            <p:cNvSpPr/>
            <p:nvPr/>
          </p:nvSpPr>
          <p:spPr>
            <a:xfrm>
              <a:off x="4186211" y="1021922"/>
              <a:ext cx="1826141" cy="800934"/>
            </a:xfrm>
            <a:prstGeom prst="ellipse">
              <a:avLst/>
            </a:prstGeom>
            <a:solidFill>
              <a:srgbClr val="00B05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</a:pPr>
              <a:endParaRPr lang="zh-CN" altLang="en-US" sz="32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706" name="矩形 26"/>
            <p:cNvSpPr/>
            <p:nvPr/>
          </p:nvSpPr>
          <p:spPr>
            <a:xfrm>
              <a:off x="4186211" y="1096631"/>
              <a:ext cx="1832553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3200" b="1" dirty="0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聪明能干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294384" y="2022673"/>
            <a:ext cx="1833563" cy="801688"/>
            <a:chOff x="4186211" y="1021922"/>
            <a:chExt cx="1832553" cy="800934"/>
          </a:xfrm>
        </p:grpSpPr>
        <p:sp>
          <p:nvSpPr>
            <p:cNvPr id="29703" name="椭圆 28"/>
            <p:cNvSpPr/>
            <p:nvPr/>
          </p:nvSpPr>
          <p:spPr>
            <a:xfrm>
              <a:off x="4186211" y="1021922"/>
              <a:ext cx="1826141" cy="800934"/>
            </a:xfrm>
            <a:prstGeom prst="ellipse">
              <a:avLst/>
            </a:prstGeom>
            <a:solidFill>
              <a:srgbClr val="00B05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</a:pPr>
              <a:endParaRPr lang="zh-CN" altLang="en-US" sz="32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704" name="矩形 29"/>
            <p:cNvSpPr/>
            <p:nvPr/>
          </p:nvSpPr>
          <p:spPr>
            <a:xfrm>
              <a:off x="4186211" y="1096631"/>
              <a:ext cx="1832553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3200" b="1" dirty="0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不畏艰险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1600" y="267493"/>
            <a:ext cx="1832553" cy="6324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课堂演练</a:t>
            </a:r>
          </a:p>
        </p:txBody>
      </p:sp>
      <p:sp>
        <p:nvSpPr>
          <p:cNvPr id="5" name="矩形 4"/>
          <p:cNvSpPr/>
          <p:nvPr/>
        </p:nvSpPr>
        <p:spPr>
          <a:xfrm>
            <a:off x="674688" y="1390650"/>
            <a:ext cx="7839075" cy="2453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sz="3200" b="1" dirty="0">
                <a:latin typeface="宋体" panose="02010600030101010101" pitchFamily="2" charset="-122"/>
              </a:rPr>
              <a:t>一、从下面几组字中，选择合适的字填在括号里。</a:t>
            </a:r>
          </a:p>
          <a:p>
            <a:pPr eaLnBrk="1" hangingPunct="1">
              <a:lnSpc>
                <a:spcPct val="120000"/>
              </a:lnSpc>
            </a:pPr>
            <a:r>
              <a:rPr sz="3200" b="1" dirty="0">
                <a:latin typeface="宋体" panose="02010600030101010101" pitchFamily="2" charset="-122"/>
              </a:rPr>
              <a:t>（　 ）（妻凄）凉　（   ）（宰寄）杀</a:t>
            </a:r>
          </a:p>
          <a:p>
            <a:pPr eaLnBrk="1" hangingPunct="1">
              <a:lnSpc>
                <a:spcPct val="120000"/>
              </a:lnSpc>
            </a:pPr>
            <a:r>
              <a:rPr sz="3200" b="1" dirty="0">
                <a:latin typeface="宋体" panose="02010600030101010101" pitchFamily="2" charset="-122"/>
              </a:rPr>
              <a:t>（　 ）（叛判）乱　（   ）（荒芜）岛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567055" y="1136650"/>
            <a:ext cx="7947025" cy="313817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</a:pPr>
            <a:endParaRPr lang="zh-CN" altLang="en-US" sz="1600" dirty="0"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10945" y="2590800"/>
            <a:ext cx="5911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凄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10945" y="3207657"/>
            <a:ext cx="5911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叛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107940" y="2649855"/>
            <a:ext cx="5911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宰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107940" y="3174365"/>
            <a:ext cx="5911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ldLvl="0" animBg="1"/>
      <p:bldP spid="7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8455" y="170815"/>
            <a:ext cx="817562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sz="3000" b="1" dirty="0">
                <a:latin typeface="宋体" panose="02010600030101010101" pitchFamily="2" charset="-122"/>
              </a:rPr>
              <a:t>二</a:t>
            </a:r>
            <a:r>
              <a:rPr sz="3000" b="1" dirty="0">
                <a:latin typeface="宋体" panose="02010600030101010101" pitchFamily="2" charset="-122"/>
              </a:rPr>
              <a:t>、</a:t>
            </a:r>
            <a:r>
              <a:rPr lang="zh-CN" sz="3000" b="1" dirty="0">
                <a:latin typeface="宋体" panose="02010600030101010101" pitchFamily="2" charset="-122"/>
              </a:rPr>
              <a:t>按要求改写句子</a:t>
            </a:r>
            <a:r>
              <a:rPr sz="3000" b="1" dirty="0">
                <a:latin typeface="宋体" panose="02010600030101010101" pitchFamily="2" charset="-122"/>
              </a:rPr>
              <a:t>。</a:t>
            </a:r>
          </a:p>
          <a:p>
            <a:pPr eaLnBrk="1" hangingPunct="1">
              <a:lnSpc>
                <a:spcPct val="120000"/>
              </a:lnSpc>
            </a:pPr>
            <a:r>
              <a:rPr lang="en-US" sz="3000" b="1" dirty="0">
                <a:latin typeface="宋体" panose="02010600030101010101" pitchFamily="2" charset="-122"/>
              </a:rPr>
              <a:t>1</a:t>
            </a:r>
            <a:r>
              <a:rPr lang="en-US" altLang="zh-CN" sz="3000" b="1" dirty="0">
                <a:latin typeface="宋体" panose="02010600030101010101" pitchFamily="2" charset="-122"/>
              </a:rPr>
              <a:t>.</a:t>
            </a:r>
            <a:r>
              <a:rPr lang="zh-CN" altLang="en-US" sz="3000" b="1" dirty="0">
                <a:latin typeface="宋体" panose="02010600030101010101" pitchFamily="2" charset="-122"/>
              </a:rPr>
              <a:t>鲁滨逊再一次看到野人留下的生火的痕迹和满地的人骨。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000" b="1" dirty="0">
                <a:latin typeface="宋体" panose="02010600030101010101" pitchFamily="2" charset="-122"/>
              </a:rPr>
              <a:t>缩句：</a:t>
            </a:r>
            <a:r>
              <a:rPr lang="en-US" altLang="zh-CN" sz="3000" b="1" dirty="0">
                <a:latin typeface="宋体" panose="02010600030101010101" pitchFamily="2" charset="-122"/>
              </a:rPr>
              <a:t>_______________________________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000" b="1" dirty="0">
                <a:latin typeface="宋体" panose="02010600030101010101" pitchFamily="2" charset="-122"/>
              </a:rPr>
              <a:t>2.</a:t>
            </a:r>
            <a:r>
              <a:rPr lang="zh-CN" altLang="en-US" sz="3000" b="1" dirty="0">
                <a:latin typeface="宋体" panose="02010600030101010101" pitchFamily="2" charset="-122"/>
              </a:rPr>
              <a:t>他惊恐万分，猜想这一定是附近的野人留下来的。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000" b="1" dirty="0">
                <a:latin typeface="宋体" panose="02010600030101010101" pitchFamily="2" charset="-122"/>
              </a:rPr>
              <a:t>改为反问句：</a:t>
            </a:r>
            <a:r>
              <a:rPr lang="en-US" altLang="zh-CN" sz="3000" b="1" dirty="0">
                <a:latin typeface="宋体" panose="02010600030101010101" pitchFamily="2" charset="-122"/>
              </a:rPr>
              <a:t>_____________________________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000" b="1" dirty="0">
                <a:latin typeface="宋体" panose="02010600030101010101" pitchFamily="2" charset="-122"/>
              </a:rPr>
              <a:t>            _____________________________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64360" y="1807210"/>
            <a:ext cx="439483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>
                <a:solidFill>
                  <a:srgbClr val="FF0000"/>
                </a:solidFill>
              </a:rPr>
              <a:t>鲁滨逊看到痕迹和人骨。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856865" y="3444240"/>
            <a:ext cx="5490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他惊恐万分，猜想这难道不是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00045" y="4025811"/>
            <a:ext cx="4716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附近的野人留下来的吗？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79120" y="673100"/>
            <a:ext cx="8184515" cy="3241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+mn-ea"/>
                <a:ea typeface="+mn-ea"/>
              </a:rPr>
              <a:t>三、填空。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latin typeface="+mn-ea"/>
                <a:ea typeface="+mn-ea"/>
              </a:rPr>
              <a:t>    《鲁滨逊漂流记》的作者是（   ）国小说家</a:t>
            </a:r>
            <a:r>
              <a:rPr lang="en-US" altLang="zh-CN" sz="3200" b="1" dirty="0">
                <a:latin typeface="+mn-ea"/>
                <a:ea typeface="+mn-ea"/>
              </a:rPr>
              <a:t>_____</a:t>
            </a:r>
            <a:r>
              <a:rPr lang="zh-CN" altLang="en-US" sz="3200" b="1" dirty="0">
                <a:latin typeface="+mn-ea"/>
                <a:ea typeface="+mn-ea"/>
              </a:rPr>
              <a:t>。课文梗概是按照</a:t>
            </a:r>
            <a:r>
              <a:rPr lang="en-US" altLang="zh-CN" sz="3200" b="1" dirty="0">
                <a:latin typeface="+mn-ea"/>
                <a:ea typeface="+mn-ea"/>
                <a:sym typeface="+mn-ea"/>
              </a:rPr>
              <a:t>________</a:t>
            </a:r>
            <a:r>
              <a:rPr lang="zh-CN" altLang="en-US" sz="3200" b="1" dirty="0">
                <a:latin typeface="+mn-ea"/>
                <a:ea typeface="+mn-ea"/>
                <a:sym typeface="+mn-ea"/>
              </a:rPr>
              <a:t>来写的。写了</a:t>
            </a:r>
            <a:r>
              <a:rPr lang="en-US" altLang="zh-CN" sz="3200" b="1" dirty="0">
                <a:latin typeface="+mn-ea"/>
                <a:ea typeface="+mn-ea"/>
                <a:sym typeface="+mn-ea"/>
              </a:rPr>
              <a:t>________</a:t>
            </a:r>
            <a:r>
              <a:rPr lang="zh-CN" altLang="en-US" sz="3200" b="1" dirty="0">
                <a:latin typeface="+mn-ea"/>
                <a:ea typeface="+mn-ea"/>
                <a:sym typeface="+mn-ea"/>
              </a:rPr>
              <a:t>、</a:t>
            </a:r>
            <a:r>
              <a:rPr lang="en-US" altLang="zh-CN" sz="3200" b="1" dirty="0">
                <a:latin typeface="+mn-ea"/>
                <a:ea typeface="+mn-ea"/>
                <a:sym typeface="+mn-ea"/>
              </a:rPr>
              <a:t>____________</a:t>
            </a:r>
            <a:r>
              <a:rPr lang="zh-CN" altLang="en-US" sz="3200" b="1" dirty="0">
                <a:latin typeface="+mn-ea"/>
                <a:ea typeface="+mn-ea"/>
                <a:sym typeface="+mn-ea"/>
              </a:rPr>
              <a:t>、</a:t>
            </a:r>
            <a:r>
              <a:rPr lang="en-US" altLang="zh-CN" sz="3200" b="1" dirty="0">
                <a:latin typeface="+mn-ea"/>
                <a:ea typeface="+mn-ea"/>
                <a:sym typeface="+mn-ea"/>
              </a:rPr>
              <a:t>__________</a:t>
            </a:r>
            <a:r>
              <a:rPr lang="zh-CN" altLang="en-US" sz="3200" b="1" dirty="0">
                <a:latin typeface="+mn-ea"/>
                <a:ea typeface="+mn-ea"/>
                <a:sym typeface="+mn-ea"/>
              </a:rPr>
              <a:t>、</a:t>
            </a:r>
            <a:r>
              <a:rPr lang="en-US" altLang="zh-CN" sz="3200" b="1" dirty="0">
                <a:latin typeface="+mn-ea"/>
                <a:ea typeface="+mn-ea"/>
                <a:sym typeface="+mn-ea"/>
              </a:rPr>
              <a:t>____________</a:t>
            </a:r>
            <a:r>
              <a:rPr lang="zh-CN" altLang="en-US" sz="3200" b="1" dirty="0">
                <a:latin typeface="+mn-ea"/>
                <a:ea typeface="+mn-ea"/>
                <a:sym typeface="+mn-ea"/>
              </a:rPr>
              <a:t>、</a:t>
            </a:r>
            <a:r>
              <a:rPr lang="en-US" altLang="zh-CN" sz="3200" b="1" dirty="0">
                <a:latin typeface="+mn-ea"/>
                <a:ea typeface="+mn-ea"/>
                <a:sym typeface="+mn-ea"/>
              </a:rPr>
              <a:t>________</a:t>
            </a:r>
            <a:r>
              <a:rPr lang="zh-CN" altLang="en-US" sz="3200" b="1" dirty="0">
                <a:latin typeface="+mn-ea"/>
                <a:ea typeface="+mn-ea"/>
                <a:sym typeface="+mn-ea"/>
              </a:rPr>
              <a:t>五件事。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2613" y="2354898"/>
            <a:ext cx="7978775" cy="7308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</a:p>
        </p:txBody>
      </p:sp>
      <p:sp>
        <p:nvSpPr>
          <p:cNvPr id="4" name="矩形 3"/>
          <p:cNvSpPr/>
          <p:nvPr/>
        </p:nvSpPr>
        <p:spPr>
          <a:xfrm>
            <a:off x="5692353" y="1915074"/>
            <a:ext cx="18319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时间顺序</a:t>
            </a:r>
          </a:p>
        </p:txBody>
      </p:sp>
      <p:sp>
        <p:nvSpPr>
          <p:cNvPr id="6" name="矩形 5"/>
          <p:cNvSpPr/>
          <p:nvPr/>
        </p:nvSpPr>
        <p:spPr>
          <a:xfrm>
            <a:off x="1425258" y="2547849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遇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险上岛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42323" y="2544991"/>
            <a:ext cx="26574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岛上建房定居</a:t>
            </a:r>
          </a:p>
        </p:txBody>
      </p:sp>
      <p:sp>
        <p:nvSpPr>
          <p:cNvPr id="8" name="矩形 7"/>
          <p:cNvSpPr/>
          <p:nvPr/>
        </p:nvSpPr>
        <p:spPr>
          <a:xfrm>
            <a:off x="6540183" y="2547531"/>
            <a:ext cx="18319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养牧种植</a:t>
            </a:r>
          </a:p>
        </p:txBody>
      </p:sp>
      <p:sp>
        <p:nvSpPr>
          <p:cNvPr id="9" name="矩形 8"/>
          <p:cNvSpPr/>
          <p:nvPr/>
        </p:nvSpPr>
        <p:spPr>
          <a:xfrm>
            <a:off x="677400" y="3185076"/>
            <a:ext cx="2656496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救“星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期五”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32176" y="3177342"/>
            <a:ext cx="183515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回到英国</a:t>
            </a:r>
          </a:p>
        </p:txBody>
      </p:sp>
      <p:sp>
        <p:nvSpPr>
          <p:cNvPr id="12" name="矩形 11"/>
          <p:cNvSpPr/>
          <p:nvPr/>
        </p:nvSpPr>
        <p:spPr>
          <a:xfrm>
            <a:off x="6801472" y="1304299"/>
            <a:ext cx="59118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英 </a:t>
            </a:r>
          </a:p>
        </p:txBody>
      </p:sp>
      <p:sp>
        <p:nvSpPr>
          <p:cNvPr id="13" name="矩形 12"/>
          <p:cNvSpPr/>
          <p:nvPr/>
        </p:nvSpPr>
        <p:spPr>
          <a:xfrm>
            <a:off x="1505903" y="1889039"/>
            <a:ext cx="99949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笛福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031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74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3"/>
          <p:cNvSpPr txBox="1">
            <a:spLocks noChangeArrowheads="1"/>
          </p:cNvSpPr>
          <p:nvPr/>
        </p:nvSpPr>
        <p:spPr bwMode="auto">
          <a:xfrm>
            <a:off x="593725" y="1131590"/>
            <a:ext cx="7956550" cy="1430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在现实生活中，一个人能独自在孤岛上生存吗？</a:t>
            </a:r>
          </a:p>
        </p:txBody>
      </p:sp>
      <p:sp>
        <p:nvSpPr>
          <p:cNvPr id="4100" name="文本框 3"/>
          <p:cNvSpPr txBox="1"/>
          <p:nvPr/>
        </p:nvSpPr>
        <p:spPr>
          <a:xfrm>
            <a:off x="593725" y="2983230"/>
            <a:ext cx="8209915" cy="8115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英国作家笛福给我们的答案是“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1600" y="267493"/>
            <a:ext cx="18319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创作背景</a:t>
            </a:r>
          </a:p>
        </p:txBody>
      </p:sp>
      <p:sp>
        <p:nvSpPr>
          <p:cNvPr id="6" name="矩形 5"/>
          <p:cNvSpPr/>
          <p:nvPr/>
        </p:nvSpPr>
        <p:spPr>
          <a:xfrm>
            <a:off x="287337" y="851693"/>
            <a:ext cx="8569325" cy="3930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kumimoji="1" lang="zh-CN" altLang="en-US" sz="3200" b="1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十八世纪初，在英格兰的大街小巷，人们议论着一个传奇的人物，讲述着一个离奇的故事：</a:t>
            </a:r>
            <a:r>
              <a:rPr kumimoji="1" lang="en-US" altLang="zh-CN" sz="3200" b="1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1704</a:t>
            </a:r>
            <a:r>
              <a:rPr kumimoji="1" lang="zh-CN" altLang="en-US" sz="3200" b="1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年，船员塞尔</a:t>
            </a:r>
            <a:r>
              <a:rPr kumimoji="1" lang="zh-CN" altLang="en-US" sz="3200" b="1" dirty="0">
                <a:latin typeface="+mn-ea"/>
                <a:sym typeface="+mn-ea"/>
              </a:rPr>
              <a:t>柯</a:t>
            </a:r>
            <a:r>
              <a:rPr kumimoji="1" lang="zh-CN" altLang="en-US" sz="3200" b="1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克登上了一艘海盗船去寻找宝物，没想到，中途与船长发生了争吵，结果被遗弃在一个荒岛上。塞尔柯克随身只带了一点武器与一本书。弹药用完之后，他只好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755576" y="987574"/>
            <a:ext cx="7778750" cy="32932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快跑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追捕山羊，徒手觅食，过着茹毛饮血般的原始生活。后来，他居然跑得比一般的猎狗还快。就这样，他一个人在荒岛上生活了下来。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1709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年，航海的人们发现了他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……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593725" y="741363"/>
            <a:ext cx="7956550" cy="329320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1711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年，塞尔</a:t>
            </a:r>
            <a:r>
              <a:rPr kumimoji="1" lang="zh-CN" altLang="en-US" sz="3200" b="1" dirty="0">
                <a:latin typeface="+mn-ea"/>
                <a:ea typeface="+mn-ea"/>
              </a:rPr>
              <a:t>柯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克回到了伦敦，并在报刊上讲述了自己的经历，他成了闻名一时的人物。他没想到的是，这段传奇般的冒险经历激发了一个作家的灵感，不久，以他的故事为原型的小说就发表了，这部小说被后人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996950" y="1177925"/>
            <a:ext cx="7150100" cy="2562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尊奉为十八世纪欧洲现实主义小说的奠基之作。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那位才华横溢的作家便是丹尼尔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·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笛福，那部经典之作便是脍炙人口的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《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鲁滨逊漂流记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》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2"/>
          <p:cNvPicPr>
            <a:picLocks noChangeAspect="1"/>
          </p:cNvPicPr>
          <p:nvPr/>
        </p:nvPicPr>
        <p:blipFill>
          <a:blip r:embed="rId4"/>
          <a:srcRect l="36089"/>
          <a:stretch>
            <a:fillRect/>
          </a:stretch>
        </p:blipFill>
        <p:spPr>
          <a:xfrm>
            <a:off x="167005" y="4551680"/>
            <a:ext cx="2295525" cy="461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椭圆 2"/>
          <p:cNvSpPr/>
          <p:nvPr/>
        </p:nvSpPr>
        <p:spPr bwMode="auto">
          <a:xfrm>
            <a:off x="2749550" y="1033463"/>
            <a:ext cx="720725" cy="720725"/>
          </a:xfrm>
          <a:prstGeom prst="ellipse">
            <a:avLst/>
          </a:prstGeom>
          <a:solidFill>
            <a:srgbClr val="EB078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2748915" y="998538"/>
            <a:ext cx="6572250" cy="7556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 defTabSz="850900">
              <a:buFont typeface="Arial" panose="020B0604020202020204" pitchFamily="34" charset="0"/>
            </a:pPr>
            <a:r>
              <a:rPr lang="en-US" altLang="zh-CN" sz="4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en-US" altLang="zh-CN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鲁滨逊漂流记（节选）</a:t>
            </a:r>
          </a:p>
        </p:txBody>
      </p:sp>
      <p:grpSp>
        <p:nvGrpSpPr>
          <p:cNvPr id="9221" name="组合 7"/>
          <p:cNvGrpSpPr/>
          <p:nvPr/>
        </p:nvGrpSpPr>
        <p:grpSpPr>
          <a:xfrm>
            <a:off x="6826250" y="3889375"/>
            <a:ext cx="2670175" cy="1522413"/>
            <a:chOff x="2822517" y="1444502"/>
            <a:chExt cx="2669908" cy="1522976"/>
          </a:xfrm>
        </p:grpSpPr>
        <p:pic>
          <p:nvPicPr>
            <p:cNvPr id="9222" name="图片 2"/>
            <p:cNvPicPr>
              <a:picLocks noChangeAspect="1"/>
            </p:cNvPicPr>
            <p:nvPr/>
          </p:nvPicPr>
          <p:blipFill>
            <a:blip r:embed="rId5"/>
            <a:srcRect l="2751" t="4266" r="7492" b="18933"/>
            <a:stretch>
              <a:fillRect/>
            </a:stretch>
          </p:blipFill>
          <p:spPr>
            <a:xfrm>
              <a:off x="2822517" y="1444502"/>
              <a:ext cx="2669908" cy="15229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23" name="矩形 4"/>
            <p:cNvSpPr/>
            <p:nvPr/>
          </p:nvSpPr>
          <p:spPr>
            <a:xfrm>
              <a:off x="3065780" y="1936849"/>
              <a:ext cx="1959191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latin typeface="Arial" panose="020B0604020202020204" pitchFamily="34" charset="0"/>
                </a:rPr>
                <a:t> 第</a:t>
              </a:r>
              <a:r>
                <a:rPr lang="en-US" altLang="zh-CN" sz="3600" b="1" dirty="0">
                  <a:latin typeface="+mn-ea"/>
                  <a:ea typeface="+mn-ea"/>
                </a:rPr>
                <a:t>1</a:t>
              </a:r>
              <a:r>
                <a:rPr lang="zh-CN" altLang="en-US" sz="3600" b="1" dirty="0">
                  <a:latin typeface="Arial" panose="020B0604020202020204" pitchFamily="34" charset="0"/>
                </a:rPr>
                <a:t>课时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1600" y="267493"/>
            <a:ext cx="1832553" cy="5678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作者简介</a:t>
            </a:r>
          </a:p>
        </p:txBody>
      </p:sp>
      <p:sp>
        <p:nvSpPr>
          <p:cNvPr id="9" name="矩形 8"/>
          <p:cNvSpPr/>
          <p:nvPr/>
        </p:nvSpPr>
        <p:spPr>
          <a:xfrm>
            <a:off x="2532063" y="987425"/>
            <a:ext cx="6335712" cy="18630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丹尼尔</a:t>
            </a:r>
            <a:r>
              <a:rPr lang="zh-CN" altLang="en-US" sz="3200" b="1" dirty="0">
                <a:solidFill>
                  <a:srgbClr val="00B0F0"/>
                </a:solidFill>
                <a:latin typeface="宋体" panose="02010600030101010101" pitchFamily="2" charset="-122"/>
              </a:rPr>
              <a:t>·</a:t>
            </a:r>
            <a:r>
              <a:rPr lang="zh-CN" altLang="en-US" sz="32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笛福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1660—1731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），十八世纪英国作家，英国现实主义小说的奠基人。</a:t>
            </a:r>
          </a:p>
        </p:txBody>
      </p:sp>
      <p:sp>
        <p:nvSpPr>
          <p:cNvPr id="10" name="矩形 9"/>
          <p:cNvSpPr/>
          <p:nvPr/>
        </p:nvSpPr>
        <p:spPr>
          <a:xfrm>
            <a:off x="2627313" y="2770188"/>
            <a:ext cx="5957887" cy="1785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主要作品：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鲁滨逊漂流记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摩尔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弗兰德斯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辛格顿船长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等。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99" y="1563637"/>
            <a:ext cx="1980425" cy="27734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1565936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15659151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1305</Words>
  <Application>Microsoft Office PowerPoint</Application>
  <PresentationFormat>全屏显示(16:9)</PresentationFormat>
  <Paragraphs>138</Paragraphs>
  <Slides>29</Slides>
  <Notes>4</Notes>
  <HiddenSlides>0</HiddenSlides>
  <MMClips>2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Calibri</vt:lpstr>
      <vt:lpstr>楷体</vt:lpstr>
      <vt:lpstr>Wingdings</vt:lpstr>
      <vt:lpstr>黑体</vt:lpstr>
      <vt:lpstr>Arial</vt:lpstr>
      <vt:lpstr>宋体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subject>状元成才路</dc:subject>
  <dc:creator>Administrator</dc:creator>
  <cp:keywords>状元成才路</cp:keywords>
  <dc:description>声  明_x000d__x000d__x000d_
_x000d__x000d__x000d_
 本文件仅用于个人学习、研究或欣赏，以及其他非商业性或非盈利性用途，但同时应遵守著作权法及其他相关法律的规定，不得侵犯本司及相关权利人的合法权利。_x000d__x000d__x000d_
 除此以外，将本文件任何内容用于其他用途时，应获得授权，如发现未经授权用于商业或盈利用途将追加侵权者的法律责任。_x000d__x000d__x000d_
_x000d__x000d__x000d_
武汉天成贵龙文化传播有限公司</dc:description>
  <cp:lastModifiedBy>007</cp:lastModifiedBy>
  <cp:revision>375</cp:revision>
  <dcterms:created xsi:type="dcterms:W3CDTF">2016-10-29T08:56:00Z</dcterms:created>
  <dcterms:modified xsi:type="dcterms:W3CDTF">2024-09-18T09:28:53Z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来源">
    <vt:lpwstr>状元成才路系列</vt:lpwstr>
  </property>
  <property fmtid="{D5CDD505-2E9C-101B-9397-08002B2CF9AE}" pid="3" name="KSOProductBuildVer">
    <vt:lpwstr>2052-11.1.0.10024</vt:lpwstr>
  </property>
</Properties>
</file>