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3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5" r:id="rId3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91" autoAdjust="0"/>
    <p:restoredTop sz="95770" autoAdjust="0"/>
  </p:normalViewPr>
  <p:slideViewPr>
    <p:cSldViewPr snapToGrid="0" snapToObjects="1">
      <p:cViewPr varScale="1">
        <p:scale>
          <a:sx n="141" d="100"/>
          <a:sy n="141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A39F7-EB76-6E49-A8DB-D5E38239B244}" type="datetimeFigureOut">
              <a:rPr kumimoji="1" lang="zh-CN" altLang="en-US" smtClean="0"/>
              <a:t>2024/9/14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1D451-61AD-384F-8328-166203F580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0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9461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4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5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76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677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48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49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45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88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989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060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5061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9156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9157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04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1205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8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7868276-BA51-21E9-46AB-EB434DAFF8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7259" y="40339"/>
            <a:ext cx="716400" cy="6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9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84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92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6" r:id="rId2"/>
    <p:sldLayoutId id="2147483691" r:id="rId3"/>
    <p:sldLayoutId id="214748369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28E07A9-6208-396C-FF8E-CB22EBB98A1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7259" y="40339"/>
            <a:ext cx="716400" cy="6292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ushiwen.org/GuShiWen_9e828e9ac8.aspx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2"/>
          <p:cNvSpPr txBox="1">
            <a:spLocks noChangeArrowheads="1"/>
          </p:cNvSpPr>
          <p:nvPr/>
        </p:nvSpPr>
        <p:spPr bwMode="auto">
          <a:xfrm>
            <a:off x="759082" y="1005142"/>
            <a:ext cx="7423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600" b="1" dirty="0">
                <a:solidFill>
                  <a:srgbClr val="FFFFFF"/>
                </a:solidFill>
                <a:latin typeface="华文楷体" charset="-122"/>
                <a:ea typeface="华文楷体" charset="-122"/>
              </a:rPr>
              <a:t>统编版六年级下册</a:t>
            </a:r>
            <a:endParaRPr lang="en-US" altLang="zh-CN" sz="3600" b="1" dirty="0">
              <a:solidFill>
                <a:srgbClr val="FFFFFF"/>
              </a:solidFill>
              <a:latin typeface="华文楷体" charset="-122"/>
              <a:ea typeface="华文楷体" charset="-122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6000" b="1" dirty="0">
                <a:solidFill>
                  <a:srgbClr val="FFFFFF"/>
                </a:solidFill>
                <a:latin typeface="华文楷体" charset="-122"/>
                <a:ea typeface="华文楷体" charset="-122"/>
              </a:rPr>
              <a:t>语文慕课堂</a:t>
            </a:r>
            <a:endParaRPr lang="en-US" altLang="zh-CN" sz="6000" b="1" dirty="0">
              <a:solidFill>
                <a:srgbClr val="FFFFFF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16387" name="TextBox 13"/>
          <p:cNvSpPr txBox="1">
            <a:spLocks noChangeArrowheads="1"/>
          </p:cNvSpPr>
          <p:nvPr/>
        </p:nvSpPr>
        <p:spPr bwMode="auto">
          <a:xfrm>
            <a:off x="3143250" y="3655886"/>
            <a:ext cx="2698175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1" b="1" dirty="0">
                <a:solidFill>
                  <a:srgbClr val="FFFFFF"/>
                </a:solidFill>
                <a:latin typeface="华文楷体" charset="-122"/>
                <a:ea typeface="华文楷体" charset="-122"/>
              </a:rPr>
              <a:t>主讲：四维老师</a:t>
            </a:r>
          </a:p>
        </p:txBody>
      </p:sp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107950" y="123826"/>
            <a:ext cx="2890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状元成才路</a:t>
            </a:r>
            <a:r>
              <a:rPr lang="zh-CN" altLang="en-US" sz="18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慕课堂</a:t>
            </a:r>
            <a:endParaRPr lang="zh-CN" altLang="en-US" sz="1800" b="1" dirty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5524500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矩形 1"/>
          <p:cNvSpPr>
            <a:spLocks noChangeArrowheads="1"/>
          </p:cNvSpPr>
          <p:nvPr/>
        </p:nvSpPr>
        <p:spPr bwMode="auto">
          <a:xfrm>
            <a:off x="755650" y="268289"/>
            <a:ext cx="2037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书写提示</a:t>
            </a:r>
          </a:p>
        </p:txBody>
      </p:sp>
      <p:grpSp>
        <p:nvGrpSpPr>
          <p:cNvPr id="27660" name="组合 11"/>
          <p:cNvGrpSpPr/>
          <p:nvPr/>
        </p:nvGrpSpPr>
        <p:grpSpPr bwMode="auto">
          <a:xfrm>
            <a:off x="395289" y="950914"/>
            <a:ext cx="8461375" cy="1273938"/>
            <a:chOff x="899592" y="1211388"/>
            <a:chExt cx="8460431" cy="1274283"/>
          </a:xfrm>
        </p:grpSpPr>
        <p:pic>
          <p:nvPicPr>
            <p:cNvPr id="27662" name="图片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346433"/>
              <a:ext cx="433155" cy="43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3" name="矩形 13"/>
            <p:cNvSpPr>
              <a:spLocks noChangeArrowheads="1"/>
            </p:cNvSpPr>
            <p:nvPr/>
          </p:nvSpPr>
          <p:spPr bwMode="auto">
            <a:xfrm>
              <a:off x="1332746" y="1211388"/>
              <a:ext cx="8027277" cy="127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199" b="1">
                  <a:solidFill>
                    <a:srgbClr val="FFFF00"/>
                  </a:solidFill>
                  <a:latin typeface="宋体" panose="02010600030101010101" pitchFamily="2" charset="-122"/>
                </a:rPr>
                <a:t>观察下面的字，再照着写一写，看看自己的书写速度是不是有所提高。</a:t>
              </a:r>
              <a:endParaRPr lang="en-US" altLang="zh-CN" sz="3199" b="1">
                <a:solidFill>
                  <a:srgbClr val="FFFF00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27661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6" y="2205038"/>
            <a:ext cx="62452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1"/>
          <p:cNvSpPr>
            <a:spLocks noChangeArrowheads="1"/>
          </p:cNvSpPr>
          <p:nvPr/>
        </p:nvSpPr>
        <p:spPr bwMode="auto">
          <a:xfrm>
            <a:off x="792164" y="915989"/>
            <a:ext cx="7559675" cy="304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prstClr val="white"/>
                </a:solidFill>
                <a:latin typeface="宋体" panose="02010600030101010101" pitchFamily="2" charset="-122"/>
              </a:rPr>
              <a:t>    请根据对行楷的观察和了解，平时认真练习，提高自己的书写水平和速度。学会基本的行楷后，还可以依照自己的习惯，使行笔出现各种变化，甚至追求或创造不同的笔道线条，形成独有的书写风格。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矩形 1"/>
          <p:cNvSpPr>
            <a:spLocks noChangeArrowheads="1"/>
          </p:cNvSpPr>
          <p:nvPr/>
        </p:nvSpPr>
        <p:spPr bwMode="auto">
          <a:xfrm>
            <a:off x="184150" y="123826"/>
            <a:ext cx="2037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日积月累</a:t>
            </a:r>
          </a:p>
        </p:txBody>
      </p:sp>
      <p:pic>
        <p:nvPicPr>
          <p:cNvPr id="30731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5524500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1439070" y="466517"/>
            <a:ext cx="5976938" cy="44925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prstClr val="white"/>
                </a:solidFill>
                <a:latin typeface="宋体" panose="02010600030101010101" pitchFamily="2" charset="-122"/>
              </a:rPr>
              <a:t>长歌行</a:t>
            </a:r>
            <a:endParaRPr lang="zh-CN" altLang="en-US" sz="3199" b="1" baseline="30000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solidFill>
                  <a:prstClr val="white"/>
                </a:solidFill>
                <a:latin typeface="宋体" panose="02010600030101010101" pitchFamily="2" charset="-122"/>
              </a:rPr>
              <a:t>          汉乐府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青青园中葵</a:t>
            </a:r>
            <a:r>
              <a:rPr lang="en-US" altLang="en-US" sz="3199" b="1" dirty="0">
                <a:solidFill>
                  <a:prstClr val="white"/>
                </a:solidFill>
                <a:latin typeface="楷体" panose="02010609060101010101" charset="-122"/>
              </a:rPr>
              <a:t>，</a:t>
            </a: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朝露待日晞</a:t>
            </a:r>
            <a:r>
              <a:rPr lang="en-US" altLang="en-US" sz="3199" b="1" dirty="0">
                <a:solidFill>
                  <a:prstClr val="white"/>
                </a:solidFill>
                <a:latin typeface="楷体" panose="02010609060101010101" charset="-122"/>
              </a:rPr>
              <a:t>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阳春布德泽，万物生光辉。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常恐秋节至，焜黄华叶衰。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百川东到海，何时复西归？</a:t>
            </a:r>
            <a:endParaRPr lang="en-US" altLang="zh-CN" sz="3199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少壮不努力，老大徒伤悲！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5416907" y="747074"/>
            <a:ext cx="3286125" cy="43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99" b="1" dirty="0">
                <a:solidFill>
                  <a:srgbClr val="FF0000"/>
                </a:solidFill>
                <a:latin typeface="宋体" panose="02010600030101010101" pitchFamily="2" charset="-122"/>
              </a:rPr>
              <a:t>长歌行：汉乐府曲调名。</a:t>
            </a:r>
            <a:endParaRPr lang="en-US" altLang="zh-CN" sz="1999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汉乐府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524962" y="-859674"/>
            <a:ext cx="4012051" cy="7132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 bwMode="auto">
          <a:xfrm>
            <a:off x="1331914" y="1816100"/>
            <a:ext cx="6456362" cy="889000"/>
            <a:chOff x="1556322" y="2951253"/>
            <a:chExt cx="6458095" cy="889034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18" y="3071908"/>
              <a:ext cx="6294539" cy="6731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322" y="2978242"/>
              <a:ext cx="98451" cy="8620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966" y="2951253"/>
              <a:ext cx="98451" cy="8620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1" name="矩形 7"/>
            <p:cNvSpPr>
              <a:spLocks noChangeArrowheads="1"/>
            </p:cNvSpPr>
            <p:nvPr/>
          </p:nvSpPr>
          <p:spPr bwMode="auto">
            <a:xfrm>
              <a:off x="1888429" y="3113352"/>
              <a:ext cx="6041085" cy="58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199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常恐秋节至，焜黄华叶衰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3199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。</a:t>
              </a:r>
            </a:p>
          </p:txBody>
        </p:sp>
      </p:grpSp>
      <p:grpSp>
        <p:nvGrpSpPr>
          <p:cNvPr id="2" name="组 1"/>
          <p:cNvGrpSpPr/>
          <p:nvPr/>
        </p:nvGrpSpPr>
        <p:grpSpPr>
          <a:xfrm>
            <a:off x="4054864" y="1436689"/>
            <a:ext cx="734922" cy="1205640"/>
            <a:chOff x="5406485" y="1915584"/>
            <a:chExt cx="979896" cy="1607519"/>
          </a:xfrm>
        </p:grpSpPr>
        <p:sp>
          <p:nvSpPr>
            <p:cNvPr id="10" name="矩形 9"/>
            <p:cNvSpPr>
              <a:spLocks noChangeArrowheads="1"/>
            </p:cNvSpPr>
            <p:nvPr/>
          </p:nvSpPr>
          <p:spPr bwMode="auto">
            <a:xfrm>
              <a:off x="5474821" y="2655174"/>
              <a:ext cx="656824" cy="86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300" b="1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焜</a:t>
              </a:r>
              <a:endParaRPr lang="en-US" altLang="zh-CN" sz="33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5406485" y="1915584"/>
              <a:ext cx="979896" cy="73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700" b="1" dirty="0" err="1">
                  <a:solidFill>
                    <a:prstClr val="white"/>
                  </a:solidFill>
                  <a:latin typeface="宋体" panose="02010600030101010101" pitchFamily="2" charset="-122"/>
                </a:rPr>
                <a:t>kūn</a:t>
              </a:r>
              <a:endParaRPr lang="en-US" altLang="zh-CN" sz="2700" b="1" dirty="0">
                <a:solidFill>
                  <a:prstClr val="whit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4924284" y="1989114"/>
            <a:ext cx="2491565" cy="1220562"/>
            <a:chOff x="6565711" y="2652151"/>
            <a:chExt cx="3322087" cy="1627416"/>
          </a:xfrm>
        </p:grpSpPr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6565711" y="2652151"/>
              <a:ext cx="652917" cy="86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300" b="1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华</a:t>
              </a:r>
              <a:endParaRPr lang="en-US" altLang="zh-CN" sz="3300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6624495" y="3547059"/>
              <a:ext cx="3263303" cy="73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7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华：同</a:t>
              </a:r>
              <a:r>
                <a:rPr lang="zh-CN" altLang="en-US" sz="2700" b="1" dirty="0">
                  <a:solidFill>
                    <a:srgbClr val="FFFF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“花”。</a:t>
              </a:r>
              <a:endParaRPr lang="en-US" altLang="zh-CN" sz="2700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5520967" y="1436482"/>
            <a:ext cx="1233464" cy="1206910"/>
            <a:chOff x="7361288" y="1915309"/>
            <a:chExt cx="1644619" cy="1609213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7361288" y="1915309"/>
              <a:ext cx="1644619" cy="75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1" b="1" dirty="0" err="1">
                  <a:solidFill>
                    <a:srgbClr val="FFFFFF"/>
                  </a:solidFill>
                  <a:latin typeface="宋体" panose="02010600030101010101" pitchFamily="2" charset="-122"/>
                </a:rPr>
                <a:t>shuāi</a:t>
              </a:r>
              <a:endParaRPr lang="zh-CN" altLang="en-US" sz="2798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652693" y="2656593"/>
              <a:ext cx="682581" cy="867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300" b="1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矩形 1"/>
          <p:cNvSpPr>
            <a:spLocks noChangeArrowheads="1"/>
          </p:cNvSpPr>
          <p:nvPr/>
        </p:nvSpPr>
        <p:spPr bwMode="auto">
          <a:xfrm>
            <a:off x="184150" y="123826"/>
            <a:ext cx="2037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日积月累</a:t>
            </a:r>
          </a:p>
        </p:txBody>
      </p:sp>
      <p:pic>
        <p:nvPicPr>
          <p:cNvPr id="34827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5524500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539751" y="481013"/>
            <a:ext cx="5040313" cy="353346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长歌行</a:t>
            </a:r>
            <a:endParaRPr lang="zh-CN" altLang="en-US" sz="2801" b="1" baseline="30000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white"/>
                </a:solidFill>
                <a:latin typeface="宋体" panose="02010600030101010101" pitchFamily="2" charset="-122"/>
              </a:rPr>
              <a:t>汉乐府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青青园中葵</a:t>
            </a:r>
            <a:r>
              <a:rPr lang="en-US" altLang="en-US" sz="2400" b="1" dirty="0">
                <a:solidFill>
                  <a:prstClr val="white"/>
                </a:solidFill>
                <a:latin typeface="楷体" panose="02010609060101010101" charset="-122"/>
              </a:rPr>
              <a:t>，</a:t>
            </a:r>
            <a:r>
              <a:rPr lang="zh-CN" altLang="en-US" sz="24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朝露待日晞</a:t>
            </a:r>
            <a:r>
              <a:rPr lang="en-US" altLang="en-US" sz="2400" b="1" dirty="0">
                <a:solidFill>
                  <a:prstClr val="white"/>
                </a:solidFill>
                <a:latin typeface="楷体" panose="02010609060101010101" charset="-122"/>
              </a:rPr>
              <a:t>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阳春布德泽，万物生光辉。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常恐秋节至，焜黄华叶衰。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百川东到海，何时复西归？</a:t>
            </a:r>
            <a:endParaRPr lang="en-US" altLang="zh-CN" sz="2400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少壮不努力，老大徒伤悲！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16101" y="794302"/>
            <a:ext cx="39081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</a:rPr>
              <a:t>注释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长歌行：汉乐府曲调名。</a:t>
            </a:r>
          </a:p>
          <a:p>
            <a:r>
              <a:rPr lang="zh-CN" altLang="en-US" sz="1500" b="1" dirty="0">
                <a:solidFill>
                  <a:schemeClr val="bg1"/>
                </a:solidFill>
              </a:rPr>
              <a:t>葵：冬葵，我国古代重要蔬菜之一，可入药。</a:t>
            </a:r>
            <a:endParaRPr lang="zh-CN" altLang="en-US" sz="1800" b="1" dirty="0">
              <a:solidFill>
                <a:schemeClr val="bg1"/>
              </a:solidFill>
            </a:endParaRPr>
          </a:p>
          <a:p>
            <a:r>
              <a:rPr lang="zh-CN" altLang="en-US" sz="1800" b="1" dirty="0">
                <a:solidFill>
                  <a:schemeClr val="bg1"/>
                </a:solidFill>
              </a:rPr>
              <a:t>晞：天亮，引申为阳光照耀。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阳春：温暖的春天。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布：布施，给予。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德泽：恩惠。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秋节：秋季。</a:t>
            </a:r>
          </a:p>
          <a:p>
            <a:r>
              <a:rPr lang="zh-CN" altLang="en-US" sz="1500" b="1" dirty="0">
                <a:solidFill>
                  <a:schemeClr val="bg1"/>
                </a:solidFill>
              </a:rPr>
              <a:t>煜黄：形容草木凋落枯黄的 样子。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华：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</a:rPr>
              <a:t>同“花”。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徒：白白的。</a:t>
            </a:r>
          </a:p>
          <a:p>
            <a:r>
              <a:rPr lang="zh-CN" altLang="en-US" sz="1800" b="1" dirty="0">
                <a:solidFill>
                  <a:schemeClr val="bg1"/>
                </a:solidFill>
              </a:rPr>
              <a:t>百川：河流。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 bwMode="auto">
          <a:xfrm>
            <a:off x="1500188" y="842963"/>
            <a:ext cx="6143625" cy="889000"/>
            <a:chOff x="1556322" y="2951253"/>
            <a:chExt cx="6146159" cy="889034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30" y="3071908"/>
              <a:ext cx="5977815" cy="6731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322" y="2978241"/>
              <a:ext cx="98466" cy="8620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015" y="2951253"/>
              <a:ext cx="98466" cy="8620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9" name="矩形 7"/>
            <p:cNvSpPr>
              <a:spLocks noChangeArrowheads="1"/>
            </p:cNvSpPr>
            <p:nvPr/>
          </p:nvSpPr>
          <p:spPr bwMode="auto">
            <a:xfrm>
              <a:off x="1891980" y="3113352"/>
              <a:ext cx="5784816" cy="58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青青园中葵</a:t>
              </a:r>
              <a:r>
                <a:rPr lang="en-US" altLang="en-US" sz="3199" b="1" dirty="0">
                  <a:solidFill>
                    <a:prstClr val="black"/>
                  </a:solidFill>
                  <a:latin typeface="楷体" panose="02010609060101010101" charset="-122"/>
                </a:rPr>
                <a:t>，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朝露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①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待日晞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②</a:t>
              </a:r>
              <a:r>
                <a:rPr lang="zh-CN" altLang="en-US" sz="3199" b="1" baseline="30000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。</a:t>
              </a: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1500188" y="3003549"/>
            <a:ext cx="6143625" cy="889000"/>
            <a:chOff x="1556322" y="2951253"/>
            <a:chExt cx="6146159" cy="889034"/>
          </a:xfrm>
        </p:grpSpPr>
        <p:pic>
          <p:nvPicPr>
            <p:cNvPr id="9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30" y="3071908"/>
              <a:ext cx="5977815" cy="6731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322" y="2978242"/>
              <a:ext cx="98466" cy="8620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015" y="2951253"/>
              <a:ext cx="98466" cy="8620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5" name="矩形 7"/>
            <p:cNvSpPr>
              <a:spLocks noChangeArrowheads="1"/>
            </p:cNvSpPr>
            <p:nvPr/>
          </p:nvSpPr>
          <p:spPr bwMode="auto">
            <a:xfrm>
              <a:off x="1891980" y="3113352"/>
              <a:ext cx="5784816" cy="58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阳春布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③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德泽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④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，万物生光辉。</a:t>
              </a:r>
            </a:p>
          </p:txBody>
        </p:sp>
      </p:grp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736850" y="369889"/>
            <a:ext cx="4572000" cy="5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①朝露：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清晨的露水。</a:t>
            </a:r>
            <a:endParaRPr lang="en-US" altLang="zh-CN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727576" y="1687514"/>
            <a:ext cx="4221163" cy="104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②晞：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天亮，引申为阳光照耀，这里指晒干。</a:t>
            </a:r>
            <a:endParaRPr lang="en-US" altLang="zh-CN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149351" y="2555875"/>
            <a:ext cx="3422650" cy="5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③布：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布施，给予。</a:t>
            </a:r>
            <a:endParaRPr lang="en-US" altLang="zh-CN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173538" y="4006851"/>
            <a:ext cx="3421062" cy="5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④德泽：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恩惠。</a:t>
            </a:r>
            <a:endParaRPr lang="en-US" altLang="zh-CN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组合 2"/>
          <p:cNvGrpSpPr/>
          <p:nvPr/>
        </p:nvGrpSpPr>
        <p:grpSpPr bwMode="auto">
          <a:xfrm>
            <a:off x="1331914" y="1816100"/>
            <a:ext cx="6456362" cy="889000"/>
            <a:chOff x="1556322" y="2951253"/>
            <a:chExt cx="6458095" cy="889034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18" y="3071908"/>
              <a:ext cx="6294539" cy="6731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322" y="2978242"/>
              <a:ext cx="98451" cy="8620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966" y="2951253"/>
              <a:ext cx="98451" cy="8620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矩形 7"/>
            <p:cNvSpPr>
              <a:spLocks noChangeArrowheads="1"/>
            </p:cNvSpPr>
            <p:nvPr/>
          </p:nvSpPr>
          <p:spPr bwMode="auto">
            <a:xfrm>
              <a:off x="1888429" y="3113352"/>
              <a:ext cx="6041085" cy="58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常恐秋节至，焜黄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⑤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华叶衰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。</a:t>
              </a:r>
            </a:p>
          </p:txBody>
        </p:sp>
      </p:grpSp>
      <p:sp>
        <p:nvSpPr>
          <p:cNvPr id="37891" name="矩形 13"/>
          <p:cNvSpPr>
            <a:spLocks noChangeArrowheads="1"/>
          </p:cNvSpPr>
          <p:nvPr/>
        </p:nvSpPr>
        <p:spPr bwMode="auto">
          <a:xfrm>
            <a:off x="1416051" y="1122363"/>
            <a:ext cx="6473825" cy="5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 ⑤焜黄：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形容草木凋落、枯黄的样子。</a:t>
            </a:r>
            <a:endParaRPr lang="en-US" altLang="zh-CN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组合 2"/>
          <p:cNvGrpSpPr/>
          <p:nvPr/>
        </p:nvGrpSpPr>
        <p:grpSpPr bwMode="auto">
          <a:xfrm>
            <a:off x="1411288" y="1712913"/>
            <a:ext cx="6456362" cy="889000"/>
            <a:chOff x="1556322" y="2951253"/>
            <a:chExt cx="6458095" cy="889034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18" y="3071908"/>
              <a:ext cx="6294539" cy="6731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322" y="2978241"/>
              <a:ext cx="98451" cy="8620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966" y="2951253"/>
              <a:ext cx="98451" cy="8620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矩形 7"/>
            <p:cNvSpPr>
              <a:spLocks noChangeArrowheads="1"/>
            </p:cNvSpPr>
            <p:nvPr/>
          </p:nvSpPr>
          <p:spPr bwMode="auto">
            <a:xfrm>
              <a:off x="1888429" y="3113352"/>
              <a:ext cx="6041085" cy="58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少壮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⑥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不努力，老大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⑦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徒</a:t>
              </a:r>
              <a:r>
                <a:rPr lang="zh-CN" altLang="en-US" sz="3199" b="1" baseline="30000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⑧</a:t>
              </a:r>
              <a:r>
                <a:rPr lang="zh-CN" altLang="en-US" sz="3199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伤悲！</a:t>
              </a:r>
            </a:p>
          </p:txBody>
        </p:sp>
      </p:grpSp>
      <p:sp>
        <p:nvSpPr>
          <p:cNvPr id="38915" name="矩形 12"/>
          <p:cNvSpPr>
            <a:spLocks noChangeArrowheads="1"/>
          </p:cNvSpPr>
          <p:nvPr/>
        </p:nvSpPr>
        <p:spPr bwMode="auto">
          <a:xfrm>
            <a:off x="1593851" y="1230313"/>
            <a:ext cx="5942013" cy="5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⑥少壮：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年轻力壮，指青少年时代。</a:t>
            </a:r>
          </a:p>
        </p:txBody>
      </p:sp>
      <p:sp>
        <p:nvSpPr>
          <p:cNvPr id="38916" name="矩形 13"/>
          <p:cNvSpPr>
            <a:spLocks noChangeArrowheads="1"/>
          </p:cNvSpPr>
          <p:nvPr/>
        </p:nvSpPr>
        <p:spPr bwMode="auto">
          <a:xfrm>
            <a:off x="2987675" y="2720976"/>
            <a:ext cx="2808288" cy="104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    ⑦老大：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指年老了</a:t>
            </a:r>
            <a:r>
              <a:rPr lang="en-US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老年</a:t>
            </a:r>
            <a:r>
              <a:rPr lang="en-US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38917" name="矩形 14"/>
          <p:cNvSpPr>
            <a:spLocks noChangeArrowheads="1"/>
          </p:cNvSpPr>
          <p:nvPr/>
        </p:nvSpPr>
        <p:spPr bwMode="auto">
          <a:xfrm>
            <a:off x="6011864" y="2687746"/>
            <a:ext cx="2808287" cy="5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00FF"/>
                </a:solidFill>
                <a:latin typeface="宋体" panose="02010600030101010101" pitchFamily="2" charset="-122"/>
              </a:rPr>
              <a:t>⑧徒：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白白地</a:t>
            </a:r>
            <a:r>
              <a:rPr lang="en-US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。</a:t>
            </a:r>
            <a:endParaRPr lang="zh-CN" altLang="en-US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/>
      <p:bldP spid="389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 descr="诗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207000" y="-76200"/>
            <a:ext cx="9525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399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288" y="825500"/>
            <a:ext cx="8134350" cy="3593291"/>
          </a:xfrm>
          <a:prstGeom prst="rect">
            <a:avLst/>
          </a:prstGeom>
          <a:ln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ts val="39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早晨，园中的葵菜枝叶苍翠，附着于葵叶之上的朝露显得格外晶莹透亮。和煦的春天，处处</a:t>
            </a:r>
            <a:r>
              <a:rPr lang="zh-CN" altLang="en-US" sz="2798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洒满</a:t>
            </a:r>
            <a:r>
              <a:rPr lang="zh-CN" altLang="en-US" sz="2801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阳光雨露，万物蓬勃无不闪耀着生命的光辉。常常担心秋季很快来临，红花绿叶纷纷枯黄凋零。江河滔滔不绝地流向东海，何时才能掉头流回西边？年轻时不抓紧时机奋发努力，等到年老时一事无成，必然会后悔徒生悲伤。</a:t>
            </a: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 txBox="1">
            <a:spLocks noChangeArrowheads="1"/>
          </p:cNvSpPr>
          <p:nvPr/>
        </p:nvSpPr>
        <p:spPr bwMode="auto">
          <a:xfrm>
            <a:off x="2698750" y="1995489"/>
            <a:ext cx="44640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4399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语文园地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8"/>
          <a:stretch>
            <a:fillRect/>
          </a:stretch>
        </p:blipFill>
        <p:spPr>
          <a:xfrm>
            <a:off x="178308" y="144003"/>
            <a:ext cx="1760337" cy="3429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矩形 1"/>
          <p:cNvSpPr>
            <a:spLocks noChangeArrowheads="1"/>
          </p:cNvSpPr>
          <p:nvPr/>
        </p:nvSpPr>
        <p:spPr bwMode="auto">
          <a:xfrm>
            <a:off x="184150" y="123826"/>
            <a:ext cx="2037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日积月累</a:t>
            </a:r>
          </a:p>
        </p:txBody>
      </p:sp>
      <p:pic>
        <p:nvPicPr>
          <p:cNvPr id="40971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5524500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矩形 1"/>
          <p:cNvSpPr>
            <a:spLocks noChangeArrowheads="1"/>
          </p:cNvSpPr>
          <p:nvPr/>
        </p:nvSpPr>
        <p:spPr bwMode="auto">
          <a:xfrm>
            <a:off x="2097740" y="411163"/>
            <a:ext cx="5446607" cy="424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FFFFFF"/>
                </a:solidFill>
                <a:latin typeface="宋体" panose="02010600030101010101" pitchFamily="2" charset="-122"/>
              </a:rPr>
              <a:t>长歌行</a:t>
            </a:r>
            <a:endParaRPr lang="zh-CN" altLang="en-US" sz="2801" b="1" baseline="3000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宋体" panose="02010600030101010101" pitchFamily="2" charset="-122"/>
              </a:rPr>
              <a:t>汉乐府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青青园中葵</a:t>
            </a:r>
            <a:r>
              <a:rPr lang="en-US" altLang="en-US" sz="3199" b="1" dirty="0">
                <a:solidFill>
                  <a:srgbClr val="FFFFFF"/>
                </a:solidFill>
                <a:latin typeface="楷体" panose="02010609060101010101" charset="-122"/>
              </a:rPr>
              <a:t>，</a:t>
            </a: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朝露待日晞</a:t>
            </a:r>
            <a:r>
              <a:rPr lang="en-US" altLang="en-US" sz="3199" b="1" dirty="0">
                <a:solidFill>
                  <a:srgbClr val="FFFFFF"/>
                </a:solidFill>
                <a:latin typeface="楷体" panose="02010609060101010101" charset="-122"/>
              </a:rPr>
              <a:t>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阳春布德泽，万物生光辉。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常恐秋节至，焜黄华叶衰。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百川东到海，何时复西归？</a:t>
            </a:r>
            <a:endParaRPr lang="en-US" altLang="zh-CN" sz="3199" b="1" dirty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少壮不努力，老大徒伤悲！</a:t>
            </a: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7164389" y="1779589"/>
            <a:ext cx="1387475" cy="798512"/>
            <a:chOff x="7164288" y="1779588"/>
            <a:chExt cx="1388295" cy="798512"/>
          </a:xfrm>
        </p:grpSpPr>
        <p:sp>
          <p:nvSpPr>
            <p:cNvPr id="2" name="右大括号 1"/>
            <p:cNvSpPr/>
            <p:nvPr/>
          </p:nvSpPr>
          <p:spPr>
            <a:xfrm>
              <a:off x="7164288" y="1779588"/>
              <a:ext cx="287507" cy="798512"/>
            </a:xfrm>
            <a:prstGeom prst="rightBrac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" name="圆角矩形 2"/>
            <p:cNvSpPr>
              <a:spLocks noChangeArrowheads="1"/>
            </p:cNvSpPr>
            <p:nvPr/>
          </p:nvSpPr>
          <p:spPr bwMode="auto">
            <a:xfrm>
              <a:off x="7544471" y="1955577"/>
              <a:ext cx="1008112" cy="4465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BE86"/>
                </a:gs>
                <a:gs pos="35001">
                  <a:srgbClr val="FFD0AA"/>
                </a:gs>
                <a:gs pos="100000">
                  <a:srgbClr val="FFEBDB"/>
                </a:gs>
              </a:gsLst>
              <a:lin ang="16200000" scaled="1"/>
            </a:gradFill>
            <a:ln w="9525">
              <a:solidFill>
                <a:srgbClr val="F69240"/>
              </a:solidFill>
              <a:rou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b="1">
                  <a:solidFill>
                    <a:srgbClr val="00B050"/>
                  </a:solidFill>
                </a:rPr>
                <a:t>实景</a:t>
              </a:r>
            </a:p>
          </p:txBody>
        </p:sp>
      </p:grpSp>
      <p:grpSp>
        <p:nvGrpSpPr>
          <p:cNvPr id="17" name="组合 16"/>
          <p:cNvGrpSpPr/>
          <p:nvPr/>
        </p:nvGrpSpPr>
        <p:grpSpPr bwMode="auto">
          <a:xfrm>
            <a:off x="7164389" y="3081339"/>
            <a:ext cx="1387475" cy="798512"/>
            <a:chOff x="7164288" y="1779588"/>
            <a:chExt cx="1388295" cy="798512"/>
          </a:xfrm>
        </p:grpSpPr>
        <p:sp>
          <p:nvSpPr>
            <p:cNvPr id="18" name="右大括号 17"/>
            <p:cNvSpPr/>
            <p:nvPr/>
          </p:nvSpPr>
          <p:spPr>
            <a:xfrm>
              <a:off x="7164288" y="1779588"/>
              <a:ext cx="287507" cy="798512"/>
            </a:xfrm>
            <a:prstGeom prst="rightBrac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圆角矩形 18"/>
            <p:cNvSpPr>
              <a:spLocks noChangeArrowheads="1"/>
            </p:cNvSpPr>
            <p:nvPr/>
          </p:nvSpPr>
          <p:spPr bwMode="auto">
            <a:xfrm>
              <a:off x="7544471" y="1955577"/>
              <a:ext cx="1008112" cy="4465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BE86"/>
                </a:gs>
                <a:gs pos="35001">
                  <a:srgbClr val="FFD0AA"/>
                </a:gs>
                <a:gs pos="100000">
                  <a:srgbClr val="FFEBDB"/>
                </a:gs>
              </a:gsLst>
              <a:lin ang="16200000" scaled="1"/>
            </a:gradFill>
            <a:ln w="9525">
              <a:solidFill>
                <a:srgbClr val="F69240"/>
              </a:solidFill>
              <a:rou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00" b="1" dirty="0">
                  <a:solidFill>
                    <a:srgbClr val="00B050"/>
                  </a:solidFill>
                </a:rPr>
                <a:t>虚景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900113" y="1347788"/>
            <a:ext cx="7343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    这首诗中写了许多自然现象，同学们可以想象诗中描写的万物随季节变换由盛转衰的景象，想象一下大川东去的画面。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矩形 1"/>
          <p:cNvSpPr>
            <a:spLocks noChangeArrowheads="1"/>
          </p:cNvSpPr>
          <p:nvPr/>
        </p:nvSpPr>
        <p:spPr bwMode="auto">
          <a:xfrm>
            <a:off x="184150" y="123826"/>
            <a:ext cx="2037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日积月累</a:t>
            </a:r>
          </a:p>
        </p:txBody>
      </p:sp>
      <p:pic>
        <p:nvPicPr>
          <p:cNvPr id="44043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5524500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矩形 1"/>
          <p:cNvSpPr>
            <a:spLocks noChangeArrowheads="1"/>
          </p:cNvSpPr>
          <p:nvPr/>
        </p:nvSpPr>
        <p:spPr bwMode="auto">
          <a:xfrm>
            <a:off x="1547814" y="261940"/>
            <a:ext cx="5976937" cy="465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FFFFFF"/>
                </a:solidFill>
                <a:latin typeface="宋体" panose="02010600030101010101" pitchFamily="2" charset="-122"/>
              </a:rPr>
              <a:t>长歌行</a:t>
            </a:r>
            <a:endParaRPr lang="zh-CN" altLang="en-US" sz="3199" b="1" baseline="3000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宋体" panose="02010600030101010101" pitchFamily="2" charset="-122"/>
              </a:rPr>
              <a:t>汉乐府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青青园中葵</a:t>
            </a:r>
            <a:r>
              <a:rPr lang="en-US" altLang="en-US" sz="3199" b="1" dirty="0">
                <a:solidFill>
                  <a:srgbClr val="FFFFFF"/>
                </a:solidFill>
                <a:latin typeface="楷体" panose="02010609060101010101" charset="-122"/>
              </a:rPr>
              <a:t>，</a:t>
            </a: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朝露待日晞</a:t>
            </a:r>
            <a:r>
              <a:rPr lang="en-US" altLang="en-US" sz="3199" b="1" dirty="0">
                <a:solidFill>
                  <a:srgbClr val="FFFFFF"/>
                </a:solidFill>
                <a:latin typeface="楷体" panose="02010609060101010101" charset="-122"/>
              </a:rPr>
              <a:t>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阳春布德泽，万物生光辉。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常恐秋节至，焜黄华叶衰。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百川东到海，何时复西归？</a:t>
            </a:r>
            <a:endParaRPr lang="en-US" altLang="zh-CN" sz="3199" b="1" dirty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少壮不努力，老大徒伤悲！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 noChangeArrowheads="1"/>
          </p:cNvSpPr>
          <p:nvPr/>
        </p:nvSpPr>
        <p:spPr bwMode="auto">
          <a:xfrm>
            <a:off x="1840942" y="1227184"/>
            <a:ext cx="5495087" cy="609526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srgbClr val="000000"/>
                </a:solidFill>
              </a:rPr>
              <a:t>   </a:t>
            </a:r>
            <a:r>
              <a:rPr lang="zh-CN" altLang="en-US" sz="2801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从这首诗中你得到哪些启发呢？</a:t>
            </a:r>
            <a:endParaRPr lang="zh-CN" altLang="en-US" sz="2801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2003076" y="2508718"/>
            <a:ext cx="6680908" cy="1260497"/>
            <a:chOff x="2670767" y="3344957"/>
            <a:chExt cx="8907877" cy="1680663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670767" y="3344957"/>
              <a:ext cx="7326782" cy="160043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   “</a:t>
              </a:r>
              <a:r>
                <a:rPr lang="zh-CN" altLang="en-US" sz="2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少壮不努力，老大徒伤悲</a:t>
              </a:r>
              <a:r>
                <a:rPr lang="en-US" altLang="zh-CN" sz="2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告诉我们一定要珍惜时间，好好读书，以免年老的时候为碌碌无为而后悔。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3727" y="3344957"/>
              <a:ext cx="1364917" cy="168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1042989" y="771525"/>
            <a:ext cx="7302521" cy="353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一寸光阴一寸金，寸金难买寸光阴。</a:t>
            </a:r>
            <a:endParaRPr lang="en-US" altLang="zh-CN" sz="3199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zh-CN" altLang="en-US" sz="3199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莫等闲，白了少年头，空悲切。</a:t>
            </a:r>
            <a:endParaRPr lang="en-US" altLang="zh-CN" sz="3199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zh-CN" altLang="en-US" sz="3199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黑发不知勤学早，白首方悔读书迟。</a:t>
            </a:r>
            <a:endParaRPr lang="en-US" altLang="zh-CN" sz="3199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3199" b="1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3199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花有重开日，人无再少年。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9" y="514350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矩形 1"/>
          <p:cNvSpPr>
            <a:spLocks noChangeArrowheads="1"/>
          </p:cNvSpPr>
          <p:nvPr/>
        </p:nvSpPr>
        <p:spPr bwMode="auto">
          <a:xfrm>
            <a:off x="795339" y="392113"/>
            <a:ext cx="1832553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课后练习</a:t>
            </a:r>
          </a:p>
        </p:txBody>
      </p:sp>
      <p:sp>
        <p:nvSpPr>
          <p:cNvPr id="6" name="矩形 5"/>
          <p:cNvSpPr/>
          <p:nvPr/>
        </p:nvSpPr>
        <p:spPr>
          <a:xfrm>
            <a:off x="380256" y="1331298"/>
            <a:ext cx="8716679" cy="2801793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304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1.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下列关于《长歌行》的理解，对的打“√”，错的打“×”。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（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1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）</a:t>
            </a:r>
            <a:r>
              <a:rPr lang="zh-CN" altLang="en-US" sz="2201" b="1" dirty="0">
                <a:solidFill>
                  <a:prstClr val="white"/>
                </a:solidFill>
                <a:latin typeface="+mn-ea"/>
                <a:ea typeface="+mn-ea"/>
              </a:rPr>
              <a:t>“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长歌行</a:t>
            </a:r>
            <a:r>
              <a:rPr lang="zh-CN" altLang="en-US" sz="2201" b="1" dirty="0">
                <a:solidFill>
                  <a:prstClr val="white"/>
                </a:solidFill>
                <a:latin typeface="+mn-ea"/>
                <a:ea typeface="+mn-ea"/>
              </a:rPr>
              <a:t>”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是这首诗歌的诗题</a:t>
            </a:r>
            <a:r>
              <a:rPr lang="zh-CN" altLang="en-US" sz="2201" b="1" dirty="0">
                <a:solidFill>
                  <a:prstClr val="white"/>
                </a:solidFill>
                <a:latin typeface="+mn-ea"/>
                <a:ea typeface="+mn-ea"/>
              </a:rPr>
              <a:t>。                 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（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   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）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（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2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）“朝露待日晞”一句中“晞”是阳光照耀的意思。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 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（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   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）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（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3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）《长歌行》全诗以景寄情，由情入理。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           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（</a:t>
            </a:r>
            <a:r>
              <a:rPr lang="en-US" altLang="zh-CN" sz="2201" b="1" dirty="0">
                <a:solidFill>
                  <a:prstClr val="white"/>
                </a:solidFill>
                <a:latin typeface="+mn-ea"/>
                <a:ea typeface="+mn-ea"/>
              </a:rPr>
              <a:t>   </a:t>
            </a:r>
            <a:r>
              <a:rPr lang="zh-CN" altLang="zh-CN" sz="2201" b="1" dirty="0">
                <a:solidFill>
                  <a:prstClr val="white"/>
                </a:solidFill>
                <a:latin typeface="+mn-ea"/>
                <a:ea typeface="+mn-ea"/>
              </a:rPr>
              <a:t>）</a:t>
            </a:r>
          </a:p>
        </p:txBody>
      </p:sp>
      <p:sp>
        <p:nvSpPr>
          <p:cNvPr id="2" name="矩形 1"/>
          <p:cNvSpPr/>
          <p:nvPr/>
        </p:nvSpPr>
        <p:spPr>
          <a:xfrm>
            <a:off x="7892275" y="2155210"/>
            <a:ext cx="545342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1" b="1" kern="100" dirty="0">
                <a:solidFill>
                  <a:srgbClr val="FF0000"/>
                </a:solidFill>
                <a:cs typeface="Times New Roman" panose="02020603050405020304" charset="0"/>
              </a:rPr>
              <a:t>×</a:t>
            </a:r>
            <a:endParaRPr lang="zh-CN" altLang="en-US" sz="2801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21012" y="3505723"/>
            <a:ext cx="364202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1" b="1" kern="100" dirty="0">
                <a:solidFill>
                  <a:srgbClr val="FF0000"/>
                </a:solidFill>
                <a:cs typeface="Times New Roman" panose="02020603050405020304" charset="0"/>
              </a:rPr>
              <a:t>√</a:t>
            </a:r>
            <a:endParaRPr lang="zh-CN" altLang="en-US" sz="280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97199" y="2831485"/>
            <a:ext cx="364202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1" b="1" kern="100" dirty="0">
                <a:solidFill>
                  <a:srgbClr val="FF0000"/>
                </a:solidFill>
                <a:cs typeface="Times New Roman" panose="02020603050405020304" charset="0"/>
              </a:rPr>
              <a:t>√</a:t>
            </a:r>
            <a:endParaRPr lang="zh-CN" altLang="en-US" sz="280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256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矩形 1"/>
          <p:cNvSpPr>
            <a:spLocks noChangeArrowheads="1"/>
          </p:cNvSpPr>
          <p:nvPr/>
        </p:nvSpPr>
        <p:spPr bwMode="auto">
          <a:xfrm>
            <a:off x="795339" y="392113"/>
            <a:ext cx="1832553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课后练习</a:t>
            </a:r>
          </a:p>
        </p:txBody>
      </p:sp>
      <p:sp>
        <p:nvSpPr>
          <p:cNvPr id="19" name="矩形 18"/>
          <p:cNvSpPr/>
          <p:nvPr/>
        </p:nvSpPr>
        <p:spPr>
          <a:xfrm>
            <a:off x="680196" y="1195420"/>
            <a:ext cx="7912475" cy="341632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304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宋体" panose="02010600030101010101" pitchFamily="2" charset="-122"/>
              </a:rPr>
              <a:t>    2.</a:t>
            </a:r>
            <a:r>
              <a:rPr lang="zh-CN" altLang="zh-CN" sz="2400" b="1" dirty="0">
                <a:solidFill>
                  <a:srgbClr val="FFFFFF"/>
                </a:solidFill>
              </a:rPr>
              <a:t>在《长歌行》中，诗人借助</a:t>
            </a:r>
            <a:r>
              <a:rPr lang="en-US" altLang="zh-CN" sz="2400" b="1" dirty="0">
                <a:solidFill>
                  <a:srgbClr val="FFFFFF"/>
                </a:solidFill>
              </a:rPr>
              <a:t>_________________</a:t>
            </a:r>
            <a:r>
              <a:rPr lang="zh-CN" altLang="zh-CN" sz="2400" b="1" dirty="0">
                <a:solidFill>
                  <a:srgbClr val="FFFFFF"/>
                </a:solidFill>
              </a:rPr>
              <a:t>、</a:t>
            </a:r>
            <a:r>
              <a:rPr lang="en-US" altLang="zh-CN" sz="2400" b="1" dirty="0">
                <a:solidFill>
                  <a:srgbClr val="FFFFFF"/>
                </a:solidFill>
              </a:rPr>
              <a:t>_________________</a:t>
            </a:r>
            <a:r>
              <a:rPr lang="zh-CN" altLang="zh-CN" sz="2400" b="1" dirty="0">
                <a:solidFill>
                  <a:srgbClr val="FFFFFF"/>
                </a:solidFill>
              </a:rPr>
              <a:t>、</a:t>
            </a:r>
            <a:r>
              <a:rPr lang="en-US" altLang="zh-CN" sz="2400" b="1" dirty="0">
                <a:solidFill>
                  <a:srgbClr val="FFFFFF"/>
                </a:solidFill>
              </a:rPr>
              <a:t>_________________</a:t>
            </a:r>
            <a:r>
              <a:rPr lang="zh-CN" altLang="en-US" sz="2400" b="1" dirty="0">
                <a:solidFill>
                  <a:srgbClr val="FFFFFF"/>
                </a:solidFill>
              </a:rPr>
              <a:t>等自然现象，</a:t>
            </a:r>
            <a:r>
              <a:rPr lang="zh-CN" altLang="zh-CN" sz="2400" b="1" dirty="0">
                <a:solidFill>
                  <a:srgbClr val="FFFFFF"/>
                </a:solidFill>
              </a:rPr>
              <a:t>抒发了</a:t>
            </a:r>
            <a:r>
              <a:rPr lang="en-US" altLang="zh-CN" sz="2400" b="1" dirty="0">
                <a:solidFill>
                  <a:srgbClr val="FFFFFF"/>
                </a:solidFill>
              </a:rPr>
              <a:t>________________________________</a:t>
            </a:r>
            <a:r>
              <a:rPr lang="zh-CN" altLang="zh-CN" sz="2400" b="1" dirty="0">
                <a:solidFill>
                  <a:srgbClr val="FFFFFF"/>
                </a:solidFill>
              </a:rPr>
              <a:t>的感慨，劝诫人们要</a:t>
            </a:r>
            <a:r>
              <a:rPr lang="en-US" altLang="zh-CN" sz="2400" b="1" dirty="0">
                <a:solidFill>
                  <a:srgbClr val="FFFFFF"/>
                </a:solidFill>
              </a:rPr>
              <a:t>__________________________________________</a:t>
            </a:r>
            <a:r>
              <a:rPr lang="zh-CN" altLang="zh-CN" sz="2400" b="1" dirty="0">
                <a:solidFill>
                  <a:srgbClr val="FFFFFF"/>
                </a:solidFill>
              </a:rPr>
              <a:t>。其中，“</a:t>
            </a:r>
            <a:r>
              <a:rPr lang="en-US" altLang="zh-CN" sz="2400" b="1" dirty="0">
                <a:solidFill>
                  <a:srgbClr val="FFFFFF"/>
                </a:solidFill>
              </a:rPr>
              <a:t>______________________________</a:t>
            </a:r>
            <a:r>
              <a:rPr lang="zh-CN" altLang="zh-CN" sz="2400" b="1" dirty="0">
                <a:solidFill>
                  <a:srgbClr val="FFFFFF"/>
                </a:solidFill>
              </a:rPr>
              <a:t>”成为了勉励人们的名句。</a:t>
            </a:r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1277409" y="1255745"/>
            <a:ext cx="6740840" cy="2603451"/>
            <a:chOff x="1045967" y="1410257"/>
            <a:chExt cx="6742001" cy="2603174"/>
          </a:xfrm>
        </p:grpSpPr>
        <p:sp>
          <p:nvSpPr>
            <p:cNvPr id="50189" name="矩形 6"/>
            <p:cNvSpPr>
              <a:spLocks noChangeArrowheads="1"/>
            </p:cNvSpPr>
            <p:nvPr/>
          </p:nvSpPr>
          <p:spPr bwMode="auto">
            <a:xfrm>
              <a:off x="5967618" y="1410257"/>
              <a:ext cx="1491371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2400" b="1" dirty="0">
                  <a:solidFill>
                    <a:srgbClr val="FF0000"/>
                  </a:solidFill>
                </a:rPr>
                <a:t>朝露易晞 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0190" name="矩形 7"/>
            <p:cNvSpPr>
              <a:spLocks noChangeArrowheads="1"/>
            </p:cNvSpPr>
            <p:nvPr/>
          </p:nvSpPr>
          <p:spPr bwMode="auto">
            <a:xfrm>
              <a:off x="1045967" y="1913742"/>
              <a:ext cx="1422429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2400" b="1" dirty="0">
                  <a:solidFill>
                    <a:srgbClr val="FF0000"/>
                  </a:solidFill>
                </a:rPr>
                <a:t>花叶秋落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0191" name="矩形 8"/>
            <p:cNvSpPr>
              <a:spLocks noChangeArrowheads="1"/>
            </p:cNvSpPr>
            <p:nvPr/>
          </p:nvSpPr>
          <p:spPr bwMode="auto">
            <a:xfrm>
              <a:off x="3362947" y="1945221"/>
              <a:ext cx="2403636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800" dirty="0">
                  <a:solidFill>
                    <a:prstClr val="black"/>
                  </a:solidFill>
                </a:rPr>
                <a:t> </a:t>
              </a:r>
              <a:r>
                <a:rPr lang="zh-CN" altLang="zh-CN" sz="2400" b="1" dirty="0">
                  <a:solidFill>
                    <a:srgbClr val="FF0000"/>
                  </a:solidFill>
                </a:rPr>
                <a:t>流水东去不归来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0192" name="矩形 9"/>
            <p:cNvSpPr>
              <a:spLocks noChangeArrowheads="1"/>
            </p:cNvSpPr>
            <p:nvPr/>
          </p:nvSpPr>
          <p:spPr bwMode="auto">
            <a:xfrm>
              <a:off x="1827340" y="2503758"/>
              <a:ext cx="3022501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800" dirty="0">
                  <a:solidFill>
                    <a:prstClr val="black"/>
                  </a:solidFill>
                </a:rPr>
                <a:t> </a:t>
              </a:r>
              <a:r>
                <a:rPr lang="zh-CN" altLang="zh-CN" sz="2400" b="1" dirty="0">
                  <a:solidFill>
                    <a:srgbClr val="FF0000"/>
                  </a:solidFill>
                </a:rPr>
                <a:t>时光易逝、生命短暂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0193" name="矩形 10"/>
            <p:cNvSpPr>
              <a:spLocks noChangeArrowheads="1"/>
            </p:cNvSpPr>
            <p:nvPr/>
          </p:nvSpPr>
          <p:spPr bwMode="auto">
            <a:xfrm>
              <a:off x="1074612" y="3046375"/>
              <a:ext cx="6713356" cy="415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2100" b="1" dirty="0">
                  <a:solidFill>
                    <a:srgbClr val="FF0000"/>
                  </a:solidFill>
                </a:rPr>
                <a:t>紧紧抓住飞逝的</a:t>
              </a:r>
              <a:r>
                <a:rPr lang="zh-CN" altLang="en-US" sz="2100" b="1" dirty="0">
                  <a:solidFill>
                    <a:srgbClr val="FF0000"/>
                  </a:solidFill>
                </a:rPr>
                <a:t>时间</a:t>
              </a:r>
              <a:r>
                <a:rPr lang="zh-CN" altLang="zh-CN" sz="2100" b="1" dirty="0">
                  <a:solidFill>
                    <a:srgbClr val="FF0000"/>
                  </a:solidFill>
                </a:rPr>
                <a:t>，奋发努力</a:t>
              </a:r>
              <a:r>
                <a:rPr lang="zh-CN" altLang="en-US" sz="2100" b="1" dirty="0">
                  <a:solidFill>
                    <a:srgbClr val="FF0000"/>
                  </a:solidFill>
                </a:rPr>
                <a:t>，</a:t>
              </a:r>
              <a:r>
                <a:rPr lang="zh-CN" altLang="zh-CN" sz="2100" b="1" dirty="0">
                  <a:solidFill>
                    <a:srgbClr val="FF0000"/>
                  </a:solidFill>
                </a:rPr>
                <a:t>趁少壮年华有所作为 </a:t>
              </a:r>
              <a:endParaRPr lang="zh-CN" altLang="en-US" sz="2100" b="1" dirty="0">
                <a:solidFill>
                  <a:srgbClr val="FF0000"/>
                </a:solidFill>
              </a:endParaRPr>
            </a:p>
          </p:txBody>
        </p:sp>
        <p:sp>
          <p:nvSpPr>
            <p:cNvPr id="50194" name="矩形 11"/>
            <p:cNvSpPr>
              <a:spLocks noChangeArrowheads="1"/>
            </p:cNvSpPr>
            <p:nvPr/>
          </p:nvSpPr>
          <p:spPr bwMode="auto">
            <a:xfrm>
              <a:off x="1730889" y="3551815"/>
              <a:ext cx="3966833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2400" b="1" dirty="0">
                  <a:solidFill>
                    <a:srgbClr val="FF0000"/>
                  </a:solidFill>
                </a:rPr>
                <a:t>少壮不努力，老大徒伤悲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。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 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 advTm="2569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468313" y="411163"/>
            <a:ext cx="2951162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>
                <a:solidFill>
                  <a:srgbClr val="FF0000"/>
                </a:solidFill>
              </a:rPr>
              <a:t>课后作业：</a:t>
            </a: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935831" y="1342472"/>
            <a:ext cx="7272337" cy="193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57213" indent="-5572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写一幅行楷作品。</a:t>
            </a:r>
            <a:endParaRPr lang="en-US" altLang="zh-CN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  <a:p>
            <a:pPr marL="557213" indent="-5572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读一读并背一背</a:t>
            </a:r>
            <a:r>
              <a:rPr lang="en-US" altLang="zh-CN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长歌行</a:t>
            </a:r>
            <a:r>
              <a:rPr lang="en-US" altLang="zh-CN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》</a:t>
            </a:r>
            <a:r>
              <a:rPr lang="zh-CN" altLang="en-US" sz="2801" b="1" dirty="0">
                <a:solidFill>
                  <a:prstClr val="white"/>
                </a:solidFill>
                <a:latin typeface="宋体" panose="02010600030101010101" pitchFamily="2" charset="-122"/>
              </a:rPr>
              <a:t>。</a:t>
            </a:r>
            <a:endParaRPr lang="en-US" altLang="zh-CN" sz="2801" b="1" dirty="0">
              <a:solidFill>
                <a:prstClr val="white"/>
              </a:solidFill>
              <a:latin typeface="宋体" panose="02010600030101010101" pitchFamily="2" charset="-122"/>
            </a:endParaRPr>
          </a:p>
          <a:p>
            <a:pPr marL="557213" indent="-5572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CN" altLang="zh-CN" sz="2805" b="1" dirty="0">
                <a:solidFill>
                  <a:prstClr val="white"/>
                </a:solidFill>
                <a:latin typeface="宋体" panose="02010600030101010101" pitchFamily="2" charset="-122"/>
              </a:rPr>
              <a:t>完成单元阅读及第</a:t>
            </a:r>
            <a:r>
              <a:rPr lang="en-US" altLang="zh-CN" sz="2805" b="1" dirty="0">
                <a:solidFill>
                  <a:prstClr val="white"/>
                </a:solidFill>
                <a:latin typeface="宋体" panose="02010600030101010101" pitchFamily="2" charset="-122"/>
              </a:rPr>
              <a:t>5</a:t>
            </a:r>
            <a:r>
              <a:rPr lang="zh-CN" altLang="zh-CN" sz="2805" b="1" dirty="0">
                <a:solidFill>
                  <a:prstClr val="white"/>
                </a:solidFill>
                <a:latin typeface="宋体" panose="02010600030101010101" pitchFamily="2" charset="-122"/>
              </a:rPr>
              <a:t>课预习卡作业。</a:t>
            </a:r>
            <a:endParaRPr lang="zh-CN" altLang="en-US" sz="2805" b="1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35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6243638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l="2091" t="1592" r="2131" b="8439"/>
          <a:stretch/>
        </p:blipFill>
        <p:spPr>
          <a:xfrm rot="5400000">
            <a:off x="345577" y="1736885"/>
            <a:ext cx="3826869" cy="2596268"/>
          </a:xfrm>
          <a:prstGeom prst="rect">
            <a:avLst/>
          </a:prstGeom>
        </p:spPr>
      </p:pic>
      <p:pic>
        <p:nvPicPr>
          <p:cNvPr id="18434" name="图片 1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1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9" y="514350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图片 1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图片 1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图片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图片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矩形 1"/>
          <p:cNvSpPr>
            <a:spLocks noChangeArrowheads="1"/>
          </p:cNvSpPr>
          <p:nvPr/>
        </p:nvSpPr>
        <p:spPr bwMode="auto">
          <a:xfrm>
            <a:off x="750888" y="392113"/>
            <a:ext cx="1988045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词句段运用</a:t>
            </a:r>
          </a:p>
        </p:txBody>
      </p:sp>
      <p:sp>
        <p:nvSpPr>
          <p:cNvPr id="4" name="线形标注 2 3"/>
          <p:cNvSpPr/>
          <p:nvPr/>
        </p:nvSpPr>
        <p:spPr>
          <a:xfrm>
            <a:off x="4284664" y="842964"/>
            <a:ext cx="3455987" cy="1158875"/>
          </a:xfrm>
          <a:prstGeom prst="borderCallout2">
            <a:avLst>
              <a:gd name="adj1" fmla="val 71940"/>
              <a:gd name="adj2" fmla="val -5971"/>
              <a:gd name="adj3" fmla="val 75983"/>
              <a:gd name="adj4" fmla="val -30414"/>
              <a:gd name="adj5" fmla="val 129741"/>
              <a:gd name="adj6" fmla="val -54686"/>
            </a:avLst>
          </a:prstGeom>
          <a:noFill/>
          <a:ln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1" b="1" dirty="0">
                <a:solidFill>
                  <a:prstClr val="white"/>
                </a:solidFill>
              </a:rPr>
              <a:t>百</a:t>
            </a:r>
            <a:r>
              <a:rPr lang="zh-CN" altLang="zh-CN" sz="4001" b="1" dirty="0">
                <a:solidFill>
                  <a:prstClr val="white"/>
                </a:solidFill>
              </a:rPr>
              <a:t>里不同风，</a:t>
            </a:r>
            <a:endParaRPr lang="en-US" altLang="zh-CN" sz="4001" b="1" dirty="0">
              <a:solidFill>
                <a:prstClr val="whit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1" b="1" dirty="0">
                <a:solidFill>
                  <a:prstClr val="white"/>
                </a:solidFill>
              </a:rPr>
              <a:t>千</a:t>
            </a:r>
            <a:r>
              <a:rPr lang="zh-CN" altLang="zh-CN" sz="4001" b="1" dirty="0">
                <a:solidFill>
                  <a:prstClr val="white"/>
                </a:solidFill>
              </a:rPr>
              <a:t>里不同俗。</a:t>
            </a:r>
            <a:endParaRPr lang="zh-CN" altLang="en-US" sz="4001" b="1" dirty="0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 bwMode="auto">
          <a:xfrm>
            <a:off x="4276725" y="2470151"/>
            <a:ext cx="4572000" cy="2316163"/>
            <a:chOff x="4276992" y="2470149"/>
            <a:chExt cx="4572000" cy="2316112"/>
          </a:xfrm>
        </p:grpSpPr>
        <p:sp>
          <p:nvSpPr>
            <p:cNvPr id="18447" name="矩形 1"/>
            <p:cNvSpPr>
              <a:spLocks noChangeArrowheads="1"/>
            </p:cNvSpPr>
            <p:nvPr/>
          </p:nvSpPr>
          <p:spPr bwMode="auto">
            <a:xfrm>
              <a:off x="4276992" y="2871355"/>
              <a:ext cx="4572000" cy="127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</a:pPr>
              <a:r>
                <a:rPr lang="zh-CN" altLang="en-US" sz="3199" b="1">
                  <a:solidFill>
                    <a:srgbClr val="FFFFFF"/>
                  </a:solidFill>
                  <a:latin typeface="楷体" panose="02010609060101010101" charset="-122"/>
                  <a:ea typeface="楷体" panose="02010609060101010101" charset="-122"/>
                </a:rPr>
                <a:t>过年的时候吃年糕：</a:t>
              </a:r>
              <a:r>
                <a:rPr lang="zh-CN" altLang="en-US" sz="3199" b="1">
                  <a:solidFill>
                    <a:srgbClr val="FFFF00"/>
                  </a:solidFill>
                  <a:latin typeface="楷体" panose="02010609060101010101" charset="-122"/>
                  <a:ea typeface="楷体" panose="02010609060101010101" charset="-122"/>
                </a:rPr>
                <a:t>寓意万事如意年年高</a:t>
              </a:r>
            </a:p>
          </p:txBody>
        </p:sp>
        <p:sp>
          <p:nvSpPr>
            <p:cNvPr id="3" name="线形标注 2 2"/>
            <p:cNvSpPr/>
            <p:nvPr/>
          </p:nvSpPr>
          <p:spPr>
            <a:xfrm>
              <a:off x="7324992" y="2470149"/>
              <a:ext cx="830263" cy="401629"/>
            </a:xfrm>
            <a:prstGeom prst="borderCallout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rgbClr val="FFFFFF"/>
                  </a:solidFill>
                </a:rPr>
                <a:t>习俗</a:t>
              </a:r>
            </a:p>
          </p:txBody>
        </p:sp>
        <p:sp>
          <p:nvSpPr>
            <p:cNvPr id="16" name="线形标注 2 15"/>
            <p:cNvSpPr/>
            <p:nvPr/>
          </p:nvSpPr>
          <p:spPr>
            <a:xfrm>
              <a:off x="6824930" y="4384632"/>
              <a:ext cx="830262" cy="401629"/>
            </a:xfrm>
            <a:prstGeom prst="borderCallout2">
              <a:avLst>
                <a:gd name="adj1" fmla="val 18750"/>
                <a:gd name="adj2" fmla="val -8333"/>
                <a:gd name="adj3" fmla="val 13570"/>
                <a:gd name="adj4" fmla="val -49199"/>
                <a:gd name="adj5" fmla="val -110233"/>
                <a:gd name="adj6" fmla="val -8170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solidFill>
                    <a:prstClr val="white"/>
                  </a:solidFill>
                </a:rPr>
                <a:t>寓意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组合 1"/>
          <p:cNvGrpSpPr/>
          <p:nvPr/>
        </p:nvGrpSpPr>
        <p:grpSpPr bwMode="auto">
          <a:xfrm>
            <a:off x="250826" y="493712"/>
            <a:ext cx="8424863" cy="683136"/>
            <a:chOff x="899592" y="1211387"/>
            <a:chExt cx="8460431" cy="683283"/>
          </a:xfrm>
        </p:grpSpPr>
        <p:pic>
          <p:nvPicPr>
            <p:cNvPr id="20486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346433"/>
              <a:ext cx="433155" cy="43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矩形 3"/>
            <p:cNvSpPr>
              <a:spLocks noChangeArrowheads="1"/>
            </p:cNvSpPr>
            <p:nvPr/>
          </p:nvSpPr>
          <p:spPr bwMode="auto">
            <a:xfrm>
              <a:off x="1332746" y="1211387"/>
              <a:ext cx="8027277" cy="68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199" b="1">
                  <a:solidFill>
                    <a:srgbClr val="FFFF00"/>
                  </a:solidFill>
                  <a:latin typeface="宋体" panose="02010600030101010101" pitchFamily="2" charset="-122"/>
                </a:rPr>
                <a:t>你知道下面这些习俗的寓意吗？</a:t>
              </a:r>
              <a:endParaRPr lang="en-US" altLang="zh-CN" sz="3199" b="1">
                <a:solidFill>
                  <a:srgbClr val="FFFF00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33795" name="矩形 4"/>
          <p:cNvSpPr>
            <a:spLocks noChangeArrowheads="1"/>
          </p:cNvSpPr>
          <p:nvPr/>
        </p:nvSpPr>
        <p:spPr bwMode="auto">
          <a:xfrm>
            <a:off x="490539" y="1635126"/>
            <a:ext cx="8027987" cy="206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3199" b="1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过年的时候吃鱼：　　　　　　　　　　　　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3199" b="1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建筑上雕刻蝙蝠：</a:t>
            </a:r>
            <a:endParaRPr lang="en-US" altLang="zh-CN" sz="3199" b="1" u="sng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206875" y="1960564"/>
            <a:ext cx="4716356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u="sng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寓意生活富余，年年有余</a:t>
            </a:r>
            <a:endParaRPr lang="zh-CN" altLang="en-US" sz="3199">
              <a:solidFill>
                <a:prstClr val="black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206875" y="2871788"/>
            <a:ext cx="4716356" cy="6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9" b="1" u="sng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寓意遍地是福，福从天降</a:t>
            </a:r>
            <a:endParaRPr lang="en-US" altLang="zh-CN" sz="3199" b="1" u="sng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"/>
          <p:cNvSpPr>
            <a:spLocks noChangeArrowheads="1"/>
          </p:cNvSpPr>
          <p:nvPr/>
        </p:nvSpPr>
        <p:spPr bwMode="auto">
          <a:xfrm>
            <a:off x="605473" y="852489"/>
            <a:ext cx="8268779" cy="164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正月十五点灯笼         </a:t>
            </a:r>
            <a:r>
              <a:rPr lang="zh-CN" altLang="en-US" sz="2801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寓意祈盼团圆，幸福美满</a:t>
            </a:r>
            <a:endParaRPr lang="en-US" altLang="zh-CN" sz="2801" b="1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中秋赏月吃月饼         </a:t>
            </a:r>
            <a:r>
              <a:rPr lang="zh-CN" altLang="en-US" sz="2801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寓意辞旧岁，迎新年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过年的时候守岁         </a:t>
            </a:r>
            <a:r>
              <a:rPr lang="zh-CN" altLang="en-US" sz="2801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寓意驱魔降福，喜庆光明</a:t>
            </a:r>
          </a:p>
        </p:txBody>
      </p:sp>
      <p:sp>
        <p:nvSpPr>
          <p:cNvPr id="21507" name="矩形 2"/>
          <p:cNvSpPr>
            <a:spLocks noChangeArrowheads="1"/>
          </p:cNvSpPr>
          <p:nvPr/>
        </p:nvSpPr>
        <p:spPr bwMode="auto">
          <a:xfrm>
            <a:off x="605472" y="391899"/>
            <a:ext cx="6983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</a:rPr>
              <a:t>你还知道哪些寓意吉祥的习俗？用线连起来。</a:t>
            </a:r>
          </a:p>
        </p:txBody>
      </p:sp>
      <p:sp>
        <p:nvSpPr>
          <p:cNvPr id="21508" name="矩形 1"/>
          <p:cNvSpPr>
            <a:spLocks noChangeArrowheads="1"/>
          </p:cNvSpPr>
          <p:nvPr/>
        </p:nvSpPr>
        <p:spPr bwMode="auto">
          <a:xfrm>
            <a:off x="605474" y="2355850"/>
            <a:ext cx="8424862" cy="319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冬至的时候吃饺子       </a:t>
            </a:r>
            <a:r>
              <a:rPr lang="zh-CN" altLang="en-US" sz="2801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寓意去除污秽，迎接美好</a:t>
            </a:r>
            <a:endParaRPr lang="zh-CN" altLang="en-US" sz="2801" b="1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春节的时候贴对联       </a:t>
            </a:r>
            <a:r>
              <a:rPr lang="zh-CN" altLang="en-US" sz="2801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寓意耳朵不受冻</a:t>
            </a:r>
            <a:endParaRPr lang="en-US" altLang="zh-CN" sz="2801" b="1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春节前倒贴福字         </a:t>
            </a:r>
            <a:r>
              <a:rPr lang="zh-CN" altLang="en-US" sz="2801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寓意驱邪保平安</a:t>
            </a:r>
            <a:endParaRPr lang="en-US" altLang="zh-CN" sz="2801" b="1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元宵节吃汤圆           </a:t>
            </a:r>
            <a:r>
              <a:rPr lang="zh-CN" altLang="en-US" sz="2801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寓意合家团圆</a:t>
            </a:r>
            <a:endParaRPr lang="en-US" altLang="zh-CN" sz="2801" b="1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1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傣族泼水               </a:t>
            </a:r>
            <a:r>
              <a:rPr lang="zh-CN" altLang="en-US" sz="2801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寓意福气已到</a:t>
            </a:r>
            <a:endParaRPr lang="en-US" altLang="zh-CN" sz="2801" b="1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1" b="1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451861" y="1171575"/>
            <a:ext cx="1368425" cy="8651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3228024" y="1639889"/>
            <a:ext cx="1517650" cy="4540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3235961" y="1196976"/>
            <a:ext cx="1577975" cy="4635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632836" y="2617788"/>
            <a:ext cx="1184275" cy="5905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756661" y="3155951"/>
            <a:ext cx="989013" cy="4857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235960" y="3716339"/>
            <a:ext cx="1581150" cy="10064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2899410" y="4227514"/>
            <a:ext cx="1917700" cy="79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2761299" y="2673351"/>
            <a:ext cx="2052637" cy="19351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6" y="1816101"/>
            <a:ext cx="126365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90422" y="966978"/>
            <a:ext cx="5589270" cy="2146554"/>
            <a:chOff x="1453896" y="1289304"/>
            <a:chExt cx="7452360" cy="2862072"/>
          </a:xfrm>
        </p:grpSpPr>
        <p:sp>
          <p:nvSpPr>
            <p:cNvPr id="4" name="椭圆形标注 3"/>
            <p:cNvSpPr/>
            <p:nvPr/>
          </p:nvSpPr>
          <p:spPr>
            <a:xfrm>
              <a:off x="1453896" y="1289304"/>
              <a:ext cx="7452360" cy="2862072"/>
            </a:xfrm>
            <a:prstGeom prst="wedgeEllipseCallout">
              <a:avLst>
                <a:gd name="adj1" fmla="val 56468"/>
                <a:gd name="adj2" fmla="val 2928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7" name="矩形 1"/>
            <p:cNvSpPr>
              <a:spLocks noChangeArrowheads="1"/>
            </p:cNvSpPr>
            <p:nvPr/>
          </p:nvSpPr>
          <p:spPr bwMode="auto">
            <a:xfrm>
              <a:off x="2154724" y="1603595"/>
              <a:ext cx="6050704" cy="219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1" b="1" dirty="0">
                  <a:latin typeface="楷体" panose="02010609060101010101" charset="-122"/>
                  <a:ea typeface="楷体" panose="02010609060101010101" charset="-122"/>
                </a:rPr>
                <a:t>    我国的传统吃食、传统工艺和传统活动中往往有一些吉祥的寓意。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3299" y="372101"/>
            <a:ext cx="7736983" cy="4455066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2667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999" b="1" dirty="0">
                <a:solidFill>
                  <a:prstClr val="white"/>
                </a:solidFill>
              </a:rPr>
              <a:t> </a:t>
            </a:r>
            <a:r>
              <a:rPr lang="zh-CN" altLang="zh-CN" sz="2100" b="1" dirty="0">
                <a:solidFill>
                  <a:prstClr val="white"/>
                </a:solidFill>
              </a:rPr>
              <a:t>德国：</a:t>
            </a:r>
            <a:r>
              <a:rPr lang="zh-CN" altLang="zh-CN" sz="2100" b="1" dirty="0">
                <a:solidFill>
                  <a:srgbClr val="FFFF00"/>
                </a:solidFill>
              </a:rPr>
              <a:t>在除夕夜将一片鱼鳞放入钱包，寓意给人带来好运，在新的一年财源滚滚。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sz="2100" b="1" dirty="0">
                <a:solidFill>
                  <a:prstClr val="white"/>
                </a:solidFill>
              </a:rPr>
              <a:t>英国：</a:t>
            </a:r>
            <a:r>
              <a:rPr lang="zh-CN" altLang="zh-CN" sz="2100" b="1" dirty="0">
                <a:solidFill>
                  <a:srgbClr val="FFFF00"/>
                </a:solidFill>
              </a:rPr>
              <a:t>除夕在亲友家</a:t>
            </a:r>
            <a:r>
              <a:rPr lang="zh-CN" altLang="en-US" sz="2100" b="1" dirty="0">
                <a:solidFill>
                  <a:srgbClr val="FFFF00"/>
                </a:solidFill>
              </a:rPr>
              <a:t>做客</a:t>
            </a:r>
            <a:r>
              <a:rPr lang="zh-CN" altLang="zh-CN" sz="2100" b="1" dirty="0">
                <a:solidFill>
                  <a:srgbClr val="FFFF00"/>
                </a:solidFill>
              </a:rPr>
              <a:t>的人，在未交谈前，要先去拨弄壁炉的火，祝福主人“开门大吉”。 </a:t>
            </a:r>
            <a:r>
              <a:rPr lang="en-US" altLang="zh-CN" sz="2100" b="1" dirty="0">
                <a:solidFill>
                  <a:srgbClr val="FFFF00"/>
                </a:solidFill>
              </a:rPr>
              <a:t> </a:t>
            </a:r>
            <a:endParaRPr lang="zh-CN" altLang="zh-CN" sz="2100" b="1" dirty="0">
              <a:solidFill>
                <a:srgbClr val="FFFF00"/>
              </a:solidFill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sz="2100" b="1" dirty="0">
                <a:solidFill>
                  <a:prstClr val="white"/>
                </a:solidFill>
              </a:rPr>
              <a:t>西班牙：</a:t>
            </a:r>
            <a:r>
              <a:rPr lang="zh-CN" altLang="zh-CN" sz="2100" b="1" dirty="0">
                <a:solidFill>
                  <a:srgbClr val="FFFF00"/>
                </a:solidFill>
              </a:rPr>
              <a:t>在新年钟声敲响的时候，开始吃葡萄，每敲一下，就吃一颗葡萄，一共敲</a:t>
            </a:r>
            <a:r>
              <a:rPr lang="en-US" altLang="zh-CN" sz="2100" b="1" dirty="0">
                <a:solidFill>
                  <a:srgbClr val="FFFF00"/>
                </a:solidFill>
              </a:rPr>
              <a:t>12</a:t>
            </a:r>
            <a:r>
              <a:rPr lang="zh-CN" altLang="zh-CN" sz="2100" b="1" dirty="0">
                <a:solidFill>
                  <a:srgbClr val="FFFF00"/>
                </a:solidFill>
              </a:rPr>
              <a:t>下，吃</a:t>
            </a:r>
            <a:r>
              <a:rPr lang="en-US" altLang="zh-CN" sz="2100" b="1" dirty="0">
                <a:solidFill>
                  <a:srgbClr val="FFFF00"/>
                </a:solidFill>
              </a:rPr>
              <a:t>12</a:t>
            </a:r>
            <a:r>
              <a:rPr lang="zh-CN" altLang="zh-CN" sz="2100" b="1" dirty="0">
                <a:solidFill>
                  <a:srgbClr val="FFFF00"/>
                </a:solidFill>
              </a:rPr>
              <a:t>颗葡萄，据说在新的一年里，这会给人们带来好运。 </a:t>
            </a:r>
            <a:r>
              <a:rPr lang="en-US" altLang="zh-CN" sz="2100" b="1" dirty="0">
                <a:solidFill>
                  <a:srgbClr val="FFFF00"/>
                </a:solidFill>
              </a:rPr>
              <a:t> </a:t>
            </a:r>
            <a:endParaRPr lang="zh-CN" altLang="zh-CN" sz="2100" b="1" dirty="0">
              <a:solidFill>
                <a:srgbClr val="FFFF00"/>
              </a:solidFill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sz="2100" b="1" dirty="0">
                <a:solidFill>
                  <a:prstClr val="white"/>
                </a:solidFill>
              </a:rPr>
              <a:t>日本：</a:t>
            </a:r>
            <a:r>
              <a:rPr lang="zh-CN" altLang="zh-CN" sz="2100" b="1" dirty="0">
                <a:solidFill>
                  <a:srgbClr val="FFFF00"/>
                </a:solidFill>
              </a:rPr>
              <a:t>日本人除夕夜最重要的就是守岁，子夜去寺庙听</a:t>
            </a:r>
            <a:r>
              <a:rPr lang="en-US" altLang="zh-CN" sz="2100" b="1" dirty="0">
                <a:solidFill>
                  <a:srgbClr val="FFFF00"/>
                </a:solidFill>
              </a:rPr>
              <a:t>108</a:t>
            </a:r>
            <a:r>
              <a:rPr lang="zh-CN" altLang="zh-CN" sz="2100" b="1" dirty="0">
                <a:solidFill>
                  <a:srgbClr val="FFFF00"/>
                </a:solidFill>
              </a:rPr>
              <a:t>响钟声，寓意祛除旧日烦恼污垢，迎接新的希望。</a:t>
            </a:r>
            <a:r>
              <a:rPr lang="zh-CN" altLang="zh-CN" sz="2100" b="1" dirty="0">
                <a:solidFill>
                  <a:srgbClr val="FFFF00"/>
                </a:solidFill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100" b="1" dirty="0">
                <a:solidFill>
                  <a:srgbClr val="FFFF00"/>
                </a:solidFill>
                <a:ea typeface="微软雅黑" panose="020B0503020204020204" charset="-122"/>
                <a:cs typeface="Times New Roman" panose="02020603050405020304" charset="0"/>
              </a:rPr>
              <a:t> </a:t>
            </a:r>
            <a:endParaRPr lang="zh-CN" altLang="zh-CN" sz="21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1779589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763" y="3651251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图片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5019676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5524500"/>
            <a:ext cx="530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图片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75213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1981200"/>
            <a:ext cx="530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图片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-423862"/>
            <a:ext cx="53022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图片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-1676400"/>
            <a:ext cx="5302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图片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003425"/>
            <a:ext cx="53022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矩形 1"/>
          <p:cNvSpPr>
            <a:spLocks noChangeArrowheads="1"/>
          </p:cNvSpPr>
          <p:nvPr/>
        </p:nvSpPr>
        <p:spPr bwMode="auto">
          <a:xfrm>
            <a:off x="755650" y="268289"/>
            <a:ext cx="2037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书写提示</a:t>
            </a:r>
          </a:p>
        </p:txBody>
      </p:sp>
      <p:pic>
        <p:nvPicPr>
          <p:cNvPr id="24588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9" y="1390651"/>
            <a:ext cx="7561262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汉字行楷手写体字形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915" y="721418"/>
            <a:ext cx="7260465" cy="4084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7150">
          <a:solidFill>
            <a:srgbClr val="B72E2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1205</Words>
  <Application>Microsoft Office PowerPoint</Application>
  <PresentationFormat>全屏显示(16:9)</PresentationFormat>
  <Paragraphs>131</Paragraphs>
  <Slides>29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DengXian</vt:lpstr>
      <vt:lpstr>黑体</vt:lpstr>
      <vt:lpstr>华文楷体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1_Office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</dc:creator>
  <cp:lastModifiedBy>Administrator</cp:lastModifiedBy>
  <cp:revision>49</cp:revision>
  <dcterms:created xsi:type="dcterms:W3CDTF">2020-02-16T10:56:00Z</dcterms:created>
  <dcterms:modified xsi:type="dcterms:W3CDTF">2024-09-14T00:49:48Z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