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0" r:id="rId2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6357" autoAdjust="0"/>
  </p:normalViewPr>
  <p:slideViewPr>
    <p:cSldViewPr snapToGrid="0" snapToObjects="1">
      <p:cViewPr varScale="1">
        <p:scale>
          <a:sx n="142" d="100"/>
          <a:sy n="142" d="100"/>
        </p:scale>
        <p:origin x="828"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A4429-1329-FE4C-9E88-743FC5A299D2}" type="datetimeFigureOut">
              <a:rPr kumimoji="1" lang="zh-CN" altLang="en-US" smtClean="0"/>
              <a:t>2024/9/21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3D39-F8F0-494A-8389-5E6D8FCA4245}"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60" name="页脚占位符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
        <p:nvSpPr>
          <p:cNvPr id="19461" name="页眉占位符 5"/>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08" name="页脚占位符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
        <p:nvSpPr>
          <p:cNvPr id="21509" name="页眉占位符 5"/>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796" name="页脚占位符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
        <p:nvSpPr>
          <p:cNvPr id="33797" name="页眉占位符 5"/>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64" name="页脚占位符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
        <p:nvSpPr>
          <p:cNvPr id="40965" name="页眉占位符 5"/>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012" name="页脚占位符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
        <p:nvSpPr>
          <p:cNvPr id="43013" name="页眉占位符 5"/>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TextBox 6"/>
          <p:cNvSpPr txBox="1">
            <a:spLocks noChangeArrowheads="1"/>
          </p:cNvSpPr>
          <p:nvPr userDrawn="1"/>
        </p:nvSpPr>
        <p:spPr bwMode="auto">
          <a:xfrm>
            <a:off x="0" y="0"/>
            <a:ext cx="9144000" cy="51435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endParaRPr lang="zh-CN" altLang="en-US" sz="18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04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CD8C610-1405-D219-E57F-1524CADAEC49}"/>
              </a:ext>
            </a:extLst>
          </p:cNvPr>
          <p:cNvPicPr>
            <a:picLocks noChangeAspect="1"/>
          </p:cNvPicPr>
          <p:nvPr userDrawn="1"/>
        </p:nvPicPr>
        <p:blipFill>
          <a:blip r:embed="rId3"/>
          <a:stretch>
            <a:fillRect/>
          </a:stretch>
        </p:blipFill>
        <p:spPr>
          <a:xfrm>
            <a:off x="8465438" y="63220"/>
            <a:ext cx="609194" cy="535111"/>
          </a:xfrm>
          <a:prstGeom prst="rect">
            <a:avLst/>
          </a:prstGeom>
        </p:spPr>
      </p:pic>
    </p:spTree>
    <p:extLst>
      <p:ext uri="{BB962C8B-B14F-4D97-AF65-F5344CB8AC3E}">
        <p14:creationId xmlns:p14="http://schemas.microsoft.com/office/powerpoint/2010/main" val="138425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95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467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91" r:id="rId2"/>
    <p:sldLayoutId id="2147483692" r:id="rId3"/>
  </p:sldLayoutIdLst>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399">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399">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399">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399">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399">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399">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399">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199"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999"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999"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B7C6FFC-0F04-0E1E-137B-6906C1C3E80E}"/>
              </a:ext>
            </a:extLst>
          </p:cNvPr>
          <p:cNvPicPr>
            <a:picLocks noChangeAspect="1"/>
          </p:cNvPicPr>
          <p:nvPr userDrawn="1"/>
        </p:nvPicPr>
        <p:blipFill>
          <a:blip r:embed="rId7"/>
          <a:stretch>
            <a:fillRect/>
          </a:stretch>
        </p:blipFill>
        <p:spPr>
          <a:xfrm>
            <a:off x="8465438" y="63220"/>
            <a:ext cx="609194" cy="535111"/>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399">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399">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399">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399">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399">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399">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399">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199"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999"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999"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2"/>
          <p:cNvSpPr txBox="1">
            <a:spLocks noChangeArrowheads="1"/>
          </p:cNvSpPr>
          <p:nvPr/>
        </p:nvSpPr>
        <p:spPr bwMode="auto">
          <a:xfrm>
            <a:off x="1087439" y="915988"/>
            <a:ext cx="74231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buFontTx/>
              <a:buNone/>
            </a:pPr>
            <a:r>
              <a:rPr lang="zh-CN" altLang="en-US" sz="3600" b="1" dirty="0">
                <a:solidFill>
                  <a:srgbClr val="FFFFFF"/>
                </a:solidFill>
                <a:latin typeface="华文楷体" charset="-122"/>
                <a:ea typeface="华文楷体" charset="-122"/>
              </a:rPr>
              <a:t>统编版六年级下册</a:t>
            </a:r>
            <a:endParaRPr lang="en-US" altLang="zh-CN" sz="3600" b="1" dirty="0">
              <a:solidFill>
                <a:srgbClr val="FFFFFF"/>
              </a:solidFill>
              <a:latin typeface="华文楷体" charset="-122"/>
              <a:ea typeface="华文楷体" charset="-122"/>
            </a:endParaRPr>
          </a:p>
          <a:p>
            <a:pPr algn="ctr" fontAlgn="base">
              <a:lnSpc>
                <a:spcPct val="150000"/>
              </a:lnSpc>
              <a:spcBef>
                <a:spcPct val="0"/>
              </a:spcBef>
              <a:spcAft>
                <a:spcPct val="0"/>
              </a:spcAft>
              <a:buFontTx/>
              <a:buNone/>
            </a:pPr>
            <a:r>
              <a:rPr lang="zh-CN" altLang="en-US" sz="6000" b="1" dirty="0">
                <a:solidFill>
                  <a:srgbClr val="FFFFFF"/>
                </a:solidFill>
                <a:latin typeface="华文楷体" charset="-122"/>
                <a:ea typeface="华文楷体" charset="-122"/>
              </a:rPr>
              <a:t>语文慕课堂</a:t>
            </a:r>
            <a:endParaRPr lang="en-US" altLang="zh-CN" sz="6000" b="1" dirty="0">
              <a:solidFill>
                <a:srgbClr val="FFFFFF"/>
              </a:solidFill>
              <a:latin typeface="华文楷体" charset="-122"/>
              <a:ea typeface="华文楷体" charset="-122"/>
            </a:endParaRPr>
          </a:p>
        </p:txBody>
      </p:sp>
      <p:sp>
        <p:nvSpPr>
          <p:cNvPr id="16387" name="TextBox 13"/>
          <p:cNvSpPr txBox="1">
            <a:spLocks noChangeArrowheads="1"/>
          </p:cNvSpPr>
          <p:nvPr/>
        </p:nvSpPr>
        <p:spPr bwMode="auto">
          <a:xfrm>
            <a:off x="3421645" y="3763131"/>
            <a:ext cx="2698175"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Tx/>
              <a:buNone/>
            </a:pPr>
            <a:r>
              <a:rPr lang="zh-CN" altLang="en-US" sz="2801" b="1" dirty="0">
                <a:solidFill>
                  <a:srgbClr val="FFFFFF"/>
                </a:solidFill>
                <a:latin typeface="华文楷体" charset="-122"/>
                <a:ea typeface="华文楷体" charset="-122"/>
              </a:rPr>
              <a:t>主讲：四维老师</a:t>
            </a:r>
          </a:p>
        </p:txBody>
      </p:sp>
      <p:sp>
        <p:nvSpPr>
          <p:cNvPr id="16388" name="TextBox 1"/>
          <p:cNvSpPr txBox="1">
            <a:spLocks noChangeArrowheads="1"/>
          </p:cNvSpPr>
          <p:nvPr/>
        </p:nvSpPr>
        <p:spPr bwMode="auto">
          <a:xfrm>
            <a:off x="107950" y="123826"/>
            <a:ext cx="2890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hangingPunct="0">
              <a:buNone/>
            </a:pPr>
            <a:r>
              <a:rPr lang="zh-CN" altLang="zh-CN" sz="1800" b="1" dirty="0">
                <a:solidFill>
                  <a:schemeClr val="bg1"/>
                </a:solidFill>
                <a:latin typeface="楷体" panose="02010609060101010101" pitchFamily="49" charset="-122"/>
                <a:ea typeface="楷体" panose="02010609060101010101" pitchFamily="49" charset="-122"/>
              </a:rPr>
              <a:t>状元成才路慕课</a:t>
            </a:r>
            <a:r>
              <a:rPr lang="zh-CN" altLang="en-US" sz="1800" b="1" dirty="0">
                <a:solidFill>
                  <a:schemeClr val="bg1"/>
                </a:solidFill>
                <a:latin typeface="楷体" panose="02010609060101010101" pitchFamily="49" charset="-122"/>
                <a:ea typeface="楷体" panose="02010609060101010101" pitchFamily="49" charset="-122"/>
              </a:rPr>
              <a:t>堂</a:t>
            </a:r>
          </a:p>
        </p:txBody>
      </p:sp>
    </p:spTree>
  </p:cSld>
  <p:clrMapOvr>
    <a:masterClrMapping/>
  </p:clrMapOvr>
  <p:transition advTm="724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1" y="1779589"/>
            <a:ext cx="137001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组合 8"/>
          <p:cNvGrpSpPr/>
          <p:nvPr/>
        </p:nvGrpSpPr>
        <p:grpSpPr bwMode="auto">
          <a:xfrm>
            <a:off x="1592263" y="688976"/>
            <a:ext cx="6932612" cy="3632736"/>
            <a:chOff x="1592290" y="810080"/>
            <a:chExt cx="6932345" cy="3759033"/>
          </a:xfrm>
        </p:grpSpPr>
        <p:sp>
          <p:nvSpPr>
            <p:cNvPr id="20484" name="矩形 2"/>
            <p:cNvSpPr>
              <a:spLocks noChangeArrowheads="1"/>
            </p:cNvSpPr>
            <p:nvPr/>
          </p:nvSpPr>
          <p:spPr bwMode="auto">
            <a:xfrm>
              <a:off x="1763733" y="842934"/>
              <a:ext cx="6528618" cy="372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67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eaLnBrk="0" fontAlgn="base" hangingPunct="0">
                <a:spcBef>
                  <a:spcPct val="0"/>
                </a:spcBef>
                <a:spcAft>
                  <a:spcPct val="0"/>
                </a:spcAft>
              </a:pPr>
              <a:r>
                <a:rPr lang="zh-CN" altLang="en-US" sz="2850" b="1" dirty="0">
                  <a:solidFill>
                    <a:prstClr val="white"/>
                  </a:solidFill>
                  <a:latin typeface="楷体" panose="02010609060101010101" pitchFamily="49" charset="-122"/>
                  <a:ea typeface="楷体" panose="02010609060101010101" pitchFamily="49" charset="-122"/>
                </a:rPr>
                <a:t>    我发现写文章时，作者会先确定好写作的中心，然后根据中心，想好要表达哪些主要内容，运用比喻、拟人等修辞手法，外貌、动作、语言、心理等多种描写方法，把这些内容写具体，写详细。所以阅读时，</a:t>
              </a:r>
              <a:r>
                <a:rPr lang="zh-CN" altLang="zh-CN" sz="2850" b="1" dirty="0">
                  <a:solidFill>
                    <a:prstClr val="white"/>
                  </a:solidFill>
                  <a:latin typeface="楷体" panose="02010609060101010101" pitchFamily="49" charset="-122"/>
                  <a:ea typeface="楷体" panose="02010609060101010101" pitchFamily="49" charset="-122"/>
                  <a:cs typeface="Arial" panose="020B0604020202020204" pitchFamily="34" charset="0"/>
                </a:rPr>
                <a:t>我们可以通过这种方法判断详写的内容；写作时，我们可以运用这种方法</a:t>
              </a:r>
              <a:r>
                <a:rPr lang="zh-CN" altLang="en-US" sz="2850" b="1" dirty="0">
                  <a:solidFill>
                    <a:prstClr val="white"/>
                  </a:solidFill>
                  <a:latin typeface="楷体" panose="02010609060101010101" pitchFamily="49" charset="-122"/>
                  <a:ea typeface="楷体" panose="02010609060101010101" pitchFamily="49" charset="-122"/>
                  <a:cs typeface="Arial" panose="020B0604020202020204" pitchFamily="34" charset="0"/>
                </a:rPr>
                <a:t>安排主次。</a:t>
              </a:r>
              <a:endParaRPr lang="zh-CN" altLang="en-US" sz="2850" b="1" dirty="0">
                <a:solidFill>
                  <a:prstClr val="white"/>
                </a:solidFill>
                <a:latin typeface="楷体" panose="02010609060101010101" pitchFamily="49" charset="-122"/>
                <a:ea typeface="楷体" panose="02010609060101010101" pitchFamily="49" charset="-122"/>
              </a:endParaRPr>
            </a:p>
          </p:txBody>
        </p:sp>
        <p:sp>
          <p:nvSpPr>
            <p:cNvPr id="8" name="对话气泡: 圆角矩形 7"/>
            <p:cNvSpPr/>
            <p:nvPr/>
          </p:nvSpPr>
          <p:spPr>
            <a:xfrm>
              <a:off x="1592290" y="810080"/>
              <a:ext cx="6932345" cy="3661560"/>
            </a:xfrm>
            <a:prstGeom prst="wedgeRoundRectCallout">
              <a:avLst>
                <a:gd name="adj1" fmla="val -52664"/>
                <a:gd name="adj2" fmla="val -963"/>
                <a:gd name="adj3" fmla="val 16667"/>
              </a:avLst>
            </a:prstGeom>
            <a:noFill/>
            <a:ln>
              <a:solidFill>
                <a:srgbClr val="FFB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800">
                <a:solidFill>
                  <a:srgbClr val="70B495"/>
                </a:solidFill>
              </a:endParaRPr>
            </a:p>
          </p:txBody>
        </p:sp>
      </p:grpSp>
    </p:spTree>
  </p:cSld>
  <p:clrMapOvr>
    <a:masterClrMapping/>
  </p:clrMapOvr>
  <p:transition spd="slow" advTm="45852">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493084" y="1501090"/>
            <a:ext cx="6074410" cy="183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20000"/>
              </a:lnSpc>
              <a:spcBef>
                <a:spcPct val="0"/>
              </a:spcBef>
              <a:spcAft>
                <a:spcPct val="0"/>
              </a:spcAft>
            </a:pPr>
            <a:r>
              <a:rPr lang="zh-CN" altLang="en-US" sz="3150" dirty="0">
                <a:solidFill>
                  <a:prstClr val="black"/>
                </a:solidFill>
                <a:latin typeface="楷体" panose="02010609060101010101" pitchFamily="49" charset="-122"/>
                <a:ea typeface="楷体" panose="02010609060101010101" pitchFamily="49" charset="-122"/>
              </a:rPr>
              <a:t>    </a:t>
            </a:r>
            <a:r>
              <a:rPr lang="zh-CN" altLang="zh-CN" sz="3150" b="1" dirty="0">
                <a:solidFill>
                  <a:prstClr val="white"/>
                </a:solidFill>
                <a:latin typeface="楷体" panose="02010609060101010101" pitchFamily="49" charset="-122"/>
                <a:ea typeface="楷体" panose="02010609060101010101" pitchFamily="49" charset="-122"/>
              </a:rPr>
              <a:t>请结合第一单元的课文，说说《腊八粥》《藏戏》中哪些内容</a:t>
            </a:r>
            <a:r>
              <a:rPr lang="zh-CN" altLang="en-US" sz="3150" b="1" dirty="0">
                <a:solidFill>
                  <a:prstClr val="white"/>
                </a:solidFill>
                <a:latin typeface="楷体" panose="02010609060101010101" pitchFamily="49" charset="-122"/>
                <a:ea typeface="楷体" panose="02010609060101010101" pitchFamily="49" charset="-122"/>
              </a:rPr>
              <a:t>是</a:t>
            </a:r>
            <a:r>
              <a:rPr lang="zh-CN" altLang="zh-CN" sz="3150" b="1" dirty="0">
                <a:solidFill>
                  <a:prstClr val="white"/>
                </a:solidFill>
                <a:latin typeface="楷体" panose="02010609060101010101" pitchFamily="49" charset="-122"/>
                <a:ea typeface="楷体" panose="02010609060101010101" pitchFamily="49" charset="-122"/>
              </a:rPr>
              <a:t>详写，哪些内容</a:t>
            </a:r>
            <a:r>
              <a:rPr lang="zh-CN" altLang="en-US" sz="3150" b="1" dirty="0">
                <a:solidFill>
                  <a:prstClr val="white"/>
                </a:solidFill>
                <a:latin typeface="楷体" panose="02010609060101010101" pitchFamily="49" charset="-122"/>
                <a:ea typeface="楷体" panose="02010609060101010101" pitchFamily="49" charset="-122"/>
              </a:rPr>
              <a:t>是</a:t>
            </a:r>
            <a:r>
              <a:rPr lang="zh-CN" altLang="zh-CN" sz="3150" b="1" dirty="0">
                <a:solidFill>
                  <a:prstClr val="white"/>
                </a:solidFill>
                <a:latin typeface="楷体" panose="02010609060101010101" pitchFamily="49" charset="-122"/>
                <a:ea typeface="楷体" panose="02010609060101010101" pitchFamily="49" charset="-122"/>
              </a:rPr>
              <a:t>略写？</a:t>
            </a:r>
            <a:endParaRPr lang="zh-CN" altLang="en-US" sz="3150" dirty="0">
              <a:solidFill>
                <a:prstClr val="white"/>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6235"/>
    </mc:Choice>
    <mc:Fallback xmlns="">
      <p:transition spd="slow" advTm="162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989" y="1266825"/>
            <a:ext cx="12430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组合 6"/>
          <p:cNvGrpSpPr/>
          <p:nvPr/>
        </p:nvGrpSpPr>
        <p:grpSpPr bwMode="auto">
          <a:xfrm>
            <a:off x="558800" y="577850"/>
            <a:ext cx="7396509" cy="4164217"/>
            <a:chOff x="558602" y="577734"/>
            <a:chExt cx="7396385" cy="4164639"/>
          </a:xfrm>
        </p:grpSpPr>
        <p:sp>
          <p:nvSpPr>
            <p:cNvPr id="29700" name="矩形 2"/>
            <p:cNvSpPr>
              <a:spLocks noChangeArrowheads="1"/>
            </p:cNvSpPr>
            <p:nvPr/>
          </p:nvSpPr>
          <p:spPr bwMode="auto">
            <a:xfrm>
              <a:off x="682179" y="577734"/>
              <a:ext cx="7272808" cy="41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0"/>
                </a:spcBef>
                <a:spcAft>
                  <a:spcPct val="0"/>
                </a:spcAft>
              </a:pPr>
              <a:r>
                <a:rPr lang="zh-CN" altLang="en-US" sz="3150" b="1" dirty="0">
                  <a:solidFill>
                    <a:prstClr val="white"/>
                  </a:solidFill>
                  <a:latin typeface="楷体" panose="02010609060101010101" pitchFamily="49" charset="-122"/>
                  <a:ea typeface="楷体" panose="02010609060101010101" pitchFamily="49" charset="-122"/>
                </a:rPr>
                <a:t>    《腊八粥》这一课与腊八粥有关的事情都可以写，但我们读完课文后，发现等腊八粥写得特别具体，篇幅也长，而吃腊八粥只写了寥寥几笔，作者这样写的意图是要表现八儿一家温馨和睦的氛围和小八儿对腊八粥的喜爱与等腊八粥的急切。</a:t>
              </a:r>
            </a:p>
          </p:txBody>
        </p:sp>
        <p:sp>
          <p:nvSpPr>
            <p:cNvPr id="6" name="对话气泡: 圆角矩形 5"/>
            <p:cNvSpPr/>
            <p:nvPr/>
          </p:nvSpPr>
          <p:spPr>
            <a:xfrm>
              <a:off x="558602" y="577734"/>
              <a:ext cx="7272216" cy="4134898"/>
            </a:xfrm>
            <a:prstGeom prst="wedgeRoundRectCallout">
              <a:avLst>
                <a:gd name="adj1" fmla="val 53140"/>
                <a:gd name="adj2" fmla="val 6955"/>
                <a:gd name="adj3" fmla="val 16667"/>
              </a:avLst>
            </a:prstGeom>
            <a:noFill/>
            <a:ln>
              <a:solidFill>
                <a:srgbClr val="70B4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800">
                <a:solidFill>
                  <a:prstClr val="white"/>
                </a:solidFill>
              </a:endParaRPr>
            </a:p>
          </p:txBody>
        </p:sp>
      </p:grpSp>
    </p:spTree>
  </p:cSld>
  <p:clrMapOvr>
    <a:masterClrMapping/>
  </p:clrMapOvr>
  <p:transition spd="slow" advTm="36281">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1" y="1779589"/>
            <a:ext cx="137001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组合 8"/>
          <p:cNvGrpSpPr/>
          <p:nvPr/>
        </p:nvGrpSpPr>
        <p:grpSpPr bwMode="auto">
          <a:xfrm>
            <a:off x="1588957" y="688976"/>
            <a:ext cx="7046912" cy="3570880"/>
            <a:chOff x="1588985" y="810080"/>
            <a:chExt cx="7046639" cy="3695600"/>
          </a:xfrm>
        </p:grpSpPr>
        <p:sp>
          <p:nvSpPr>
            <p:cNvPr id="30724" name="矩形 2"/>
            <p:cNvSpPr>
              <a:spLocks noChangeArrowheads="1"/>
            </p:cNvSpPr>
            <p:nvPr/>
          </p:nvSpPr>
          <p:spPr bwMode="auto">
            <a:xfrm>
              <a:off x="1763684" y="843557"/>
              <a:ext cx="6689613" cy="366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3199" b="1" dirty="0">
                  <a:solidFill>
                    <a:prstClr val="white"/>
                  </a:solidFill>
                  <a:latin typeface="楷体" panose="02010609060101010101" pitchFamily="49" charset="-122"/>
                  <a:ea typeface="楷体" panose="02010609060101010101" pitchFamily="49" charset="-122"/>
                </a:rPr>
                <a:t>    </a:t>
              </a:r>
              <a:r>
                <a:rPr lang="zh-CN" altLang="zh-CN" sz="3199" b="1" dirty="0">
                  <a:solidFill>
                    <a:prstClr val="white"/>
                  </a:solidFill>
                  <a:latin typeface="楷体" panose="02010609060101010101" pitchFamily="49" charset="-122"/>
                  <a:ea typeface="楷体" panose="02010609060101010101" pitchFamily="49" charset="-122"/>
                </a:rPr>
                <a:t>《藏戏》这一课主要写了藏戏的来源和主要特点</a:t>
              </a:r>
              <a:r>
                <a:rPr lang="zh-CN" altLang="en-US" sz="3199" b="1" dirty="0">
                  <a:solidFill>
                    <a:prstClr val="white"/>
                  </a:solidFill>
                  <a:latin typeface="楷体" panose="02010609060101010101" pitchFamily="49" charset="-122"/>
                  <a:ea typeface="楷体" panose="02010609060101010101" pitchFamily="49" charset="-122"/>
                </a:rPr>
                <a:t>，</a:t>
              </a:r>
              <a:r>
                <a:rPr lang="zh-CN" altLang="zh-CN" sz="3199" b="1" dirty="0">
                  <a:solidFill>
                    <a:prstClr val="white"/>
                  </a:solidFill>
                  <a:latin typeface="楷体" panose="02010609060101010101" pitchFamily="49" charset="-122"/>
                  <a:ea typeface="楷体" panose="02010609060101010101" pitchFamily="49" charset="-122"/>
                </a:rPr>
                <a:t>通过引用传奇故事，让我们体会到只有雪域高原才能孕育出这一独特的民俗文化。然后通过面具、舞台形式、演出方式的介绍，表现了地域文化特色，让人们更加了解藏戏这种艺术。</a:t>
              </a:r>
              <a:endParaRPr lang="zh-CN" altLang="en-US" sz="2801" b="1" dirty="0">
                <a:solidFill>
                  <a:prstClr val="white"/>
                </a:solidFill>
                <a:latin typeface="楷体" panose="02010609060101010101" pitchFamily="49" charset="-122"/>
                <a:ea typeface="楷体" panose="02010609060101010101" pitchFamily="49" charset="-122"/>
              </a:endParaRPr>
            </a:p>
          </p:txBody>
        </p:sp>
        <p:sp>
          <p:nvSpPr>
            <p:cNvPr id="8" name="对话气泡: 圆角矩形 7"/>
            <p:cNvSpPr/>
            <p:nvPr/>
          </p:nvSpPr>
          <p:spPr>
            <a:xfrm>
              <a:off x="1588985" y="810080"/>
              <a:ext cx="7046639" cy="3662128"/>
            </a:xfrm>
            <a:prstGeom prst="wedgeRoundRectCallout">
              <a:avLst>
                <a:gd name="adj1" fmla="val -52664"/>
                <a:gd name="adj2" fmla="val -963"/>
                <a:gd name="adj3" fmla="val 16667"/>
              </a:avLst>
            </a:prstGeom>
            <a:noFill/>
            <a:ln>
              <a:solidFill>
                <a:srgbClr val="FFB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800">
                <a:solidFill>
                  <a:srgbClr val="70B495"/>
                </a:solidFill>
              </a:endParaRPr>
            </a:p>
          </p:txBody>
        </p:sp>
      </p:grpSp>
    </p:spTree>
  </p:cSld>
  <p:clrMapOvr>
    <a:masterClrMapping/>
  </p:clrMapOvr>
  <p:transition spd="slow" advTm="34954">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2257" y="1347788"/>
            <a:ext cx="6408738" cy="1643912"/>
          </a:xfrm>
          <a:prstGeom prst="rect">
            <a:avLst/>
          </a:prstGeom>
          <a:noFill/>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20000"/>
              </a:lnSpc>
              <a:spcBef>
                <a:spcPct val="0"/>
              </a:spcBef>
              <a:spcAft>
                <a:spcPct val="0"/>
              </a:spcAft>
            </a:pPr>
            <a:r>
              <a:rPr lang="zh-CN" altLang="en-US" sz="2801" b="1" dirty="0">
                <a:solidFill>
                  <a:prstClr val="white"/>
                </a:solidFill>
                <a:latin typeface="楷体" panose="02010609060101010101" pitchFamily="49" charset="-122"/>
                <a:ea typeface="楷体" panose="02010609060101010101" pitchFamily="49" charset="-122"/>
              </a:rPr>
              <a:t>    写文章先想好文章的主次，才能安排好详略，这样中心才会突出，表达才会清楚。这一妙招一定要记住哟！</a:t>
            </a:r>
            <a:r>
              <a:rPr lang="en-US" altLang="zh-CN" sz="2801" dirty="0">
                <a:solidFill>
                  <a:prstClr val="white"/>
                </a:solidFill>
              </a:rPr>
              <a:t>  </a:t>
            </a:r>
            <a:endParaRPr lang="zh-CN" altLang="en-US" sz="2801"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2658"/>
    </mc:Choice>
    <mc:Fallback xmlns="">
      <p:transition spd="slow" advTm="326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79589"/>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图片 1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365125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图片 1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5019676"/>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图片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4539" y="514350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图片 1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2313" y="4875213"/>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图片 1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1981200"/>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图片 1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10713" y="-423862"/>
            <a:ext cx="53022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图片 1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1" y="-1676400"/>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图片 1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2003425"/>
            <a:ext cx="530226"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矩形 1"/>
          <p:cNvSpPr>
            <a:spLocks noChangeArrowheads="1"/>
          </p:cNvSpPr>
          <p:nvPr/>
        </p:nvSpPr>
        <p:spPr bwMode="auto">
          <a:xfrm>
            <a:off x="750888" y="339725"/>
            <a:ext cx="1988045"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801" b="1">
                <a:solidFill>
                  <a:prstClr val="white"/>
                </a:solidFill>
                <a:latin typeface="黑体" panose="02010609060101010101" charset="-122"/>
                <a:ea typeface="黑体" panose="02010609060101010101" charset="-122"/>
              </a:rPr>
              <a:t>词句段运用</a:t>
            </a:r>
          </a:p>
        </p:txBody>
      </p:sp>
      <p:sp>
        <p:nvSpPr>
          <p:cNvPr id="15" name="矩形 14"/>
          <p:cNvSpPr/>
          <p:nvPr/>
        </p:nvSpPr>
        <p:spPr bwMode="auto">
          <a:xfrm>
            <a:off x="1323079" y="1779588"/>
            <a:ext cx="6462920" cy="138537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altLang="zh-CN" sz="2801" b="1" dirty="0">
                <a:ln>
                  <a:solidFill>
                    <a:sysClr val="windowText" lastClr="000000"/>
                  </a:solidFill>
                </a:ln>
                <a:solidFill>
                  <a:prstClr val="black"/>
                </a:solidFill>
                <a:latin typeface="楷体" panose="02010609060101010101" pitchFamily="49" charset="-122"/>
                <a:ea typeface="楷体" panose="02010609060101010101" pitchFamily="49" charset="-122"/>
              </a:rPr>
              <a:t>    </a:t>
            </a:r>
            <a:r>
              <a:rPr lang="zh-CN" altLang="en-US" sz="2801" b="1" dirty="0">
                <a:ln>
                  <a:solidFill>
                    <a:sysClr val="windowText" lastClr="000000"/>
                  </a:solidFill>
                </a:ln>
                <a:solidFill>
                  <a:prstClr val="black"/>
                </a:solidFill>
                <a:latin typeface="楷体" panose="02010609060101010101" pitchFamily="49" charset="-122"/>
                <a:ea typeface="楷体" panose="02010609060101010101" pitchFamily="49" charset="-122"/>
              </a:rPr>
              <a:t>汉语言词汇丰富，请大家朗读下面的片段，一起来发现并体会语言表达的精妙吧！</a:t>
            </a:r>
          </a:p>
        </p:txBody>
      </p:sp>
    </p:spTree>
  </p:cSld>
  <p:clrMapOvr>
    <a:masterClrMapping/>
  </p:clrMapOvr>
  <p:transition spd="med" advTm="12439">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a:spLocks noChangeArrowheads="1"/>
          </p:cNvSpPr>
          <p:nvPr/>
        </p:nvSpPr>
        <p:spPr bwMode="auto">
          <a:xfrm>
            <a:off x="1097982" y="2675140"/>
            <a:ext cx="2417503" cy="13853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1" b="1" dirty="0">
                <a:solidFill>
                  <a:srgbClr val="000000"/>
                </a:solidFill>
                <a:latin typeface="楷体" panose="02010609060101010101" pitchFamily="49" charset="-122"/>
                <a:ea typeface="楷体" panose="02010609060101010101" pitchFamily="49" charset="-122"/>
              </a:rPr>
              <a:t>    你从这几个带点的词语中发现了什么？</a:t>
            </a:r>
          </a:p>
        </p:txBody>
      </p:sp>
      <p:sp>
        <p:nvSpPr>
          <p:cNvPr id="7" name="TextBox 6"/>
          <p:cNvSpPr txBox="1"/>
          <p:nvPr/>
        </p:nvSpPr>
        <p:spPr>
          <a:xfrm>
            <a:off x="4062736" y="2449208"/>
            <a:ext cx="3988000" cy="2389406"/>
          </a:xfrm>
          <a:prstGeom prst="cloudCallout">
            <a:avLst>
              <a:gd name="adj1" fmla="val 46070"/>
              <a:gd name="adj2" fmla="val 45462"/>
            </a:avLst>
          </a:prstGeom>
        </p:spPr>
        <p:style>
          <a:lnRef idx="2">
            <a:schemeClr val="accent6"/>
          </a:lnRef>
          <a:fillRef idx="1">
            <a:schemeClr val="lt1"/>
          </a:fillRef>
          <a:effectRef idx="0">
            <a:schemeClr val="accent6"/>
          </a:effectRef>
          <a:fontRef idx="minor">
            <a:schemeClr val="dk1"/>
          </a:fontRef>
        </p:style>
        <p:txBody>
          <a:bodyPr wrap="square">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latinLnBrk="1">
              <a:spcBef>
                <a:spcPct val="0"/>
              </a:spcBef>
              <a:spcAft>
                <a:spcPct val="0"/>
              </a:spcAft>
            </a:pPr>
            <a:r>
              <a:rPr lang="zh-CN" altLang="en-US" sz="2400" b="1" dirty="0">
                <a:solidFill>
                  <a:srgbClr val="000000"/>
                </a:solidFill>
                <a:latin typeface="楷体" panose="02010609060101010101" pitchFamily="49" charset="-122"/>
                <a:ea typeface="楷体" panose="02010609060101010101" pitchFamily="49" charset="-122"/>
                <a:sym typeface="+mn-ea"/>
              </a:rPr>
              <a:t>    我发现这些词语都有</a:t>
            </a:r>
            <a:r>
              <a:rPr lang="en-US" altLang="zh-CN" sz="2400" b="1" dirty="0">
                <a:solidFill>
                  <a:srgbClr val="C00000"/>
                </a:solidFill>
                <a:latin typeface="楷体" panose="02010609060101010101" pitchFamily="49" charset="-122"/>
                <a:ea typeface="楷体" panose="02010609060101010101" pitchFamily="49" charset="-122"/>
                <a:sym typeface="+mn-ea"/>
              </a:rPr>
              <a:t>“</a:t>
            </a:r>
            <a:r>
              <a:rPr lang="zh-CN" altLang="en-US" sz="2400" b="1" dirty="0">
                <a:solidFill>
                  <a:srgbClr val="C00000"/>
                </a:solidFill>
                <a:latin typeface="楷体" panose="02010609060101010101" pitchFamily="49" charset="-122"/>
                <a:ea typeface="楷体" panose="02010609060101010101" pitchFamily="49" charset="-122"/>
                <a:sym typeface="+mn-ea"/>
              </a:rPr>
              <a:t>全部</a:t>
            </a:r>
            <a:r>
              <a:rPr lang="en-US" altLang="zh-CN" sz="2400" b="1" dirty="0">
                <a:solidFill>
                  <a:srgbClr val="C00000"/>
                </a:solidFill>
                <a:latin typeface="楷体" panose="02010609060101010101" pitchFamily="49" charset="-122"/>
                <a:ea typeface="楷体" panose="02010609060101010101" pitchFamily="49" charset="-122"/>
                <a:sym typeface="+mn-ea"/>
              </a:rPr>
              <a:t>”</a:t>
            </a:r>
            <a:r>
              <a:rPr lang="zh-CN" altLang="en-US" sz="2400" b="1" dirty="0">
                <a:solidFill>
                  <a:srgbClr val="C00000"/>
                </a:solidFill>
                <a:latin typeface="楷体" panose="02010609060101010101" pitchFamily="49" charset="-122"/>
                <a:ea typeface="楷体" panose="02010609060101010101" pitchFamily="49" charset="-122"/>
                <a:sym typeface="+mn-ea"/>
              </a:rPr>
              <a:t>“全都是”</a:t>
            </a:r>
            <a:r>
              <a:rPr lang="zh-CN" altLang="en-US" sz="2400" b="1" dirty="0">
                <a:solidFill>
                  <a:srgbClr val="000000"/>
                </a:solidFill>
                <a:latin typeface="楷体" panose="02010609060101010101" pitchFamily="49" charset="-122"/>
                <a:ea typeface="楷体" panose="02010609060101010101" pitchFamily="49" charset="-122"/>
                <a:sym typeface="+mn-ea"/>
              </a:rPr>
              <a:t>的意思。</a:t>
            </a:r>
            <a:endParaRPr lang="zh-CN" altLang="en-US" sz="2400" b="1" dirty="0">
              <a:solidFill>
                <a:srgbClr val="000000"/>
              </a:solidFill>
              <a:latin typeface="楷体" panose="02010609060101010101" pitchFamily="49" charset="-122"/>
              <a:ea typeface="楷体" panose="02010609060101010101" pitchFamily="49" charset="-122"/>
            </a:endParaRPr>
          </a:p>
        </p:txBody>
      </p:sp>
      <p:pic>
        <p:nvPicPr>
          <p:cNvPr id="19"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404" y="3566161"/>
            <a:ext cx="1104747" cy="114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2" name="组合 2"/>
          <p:cNvGrpSpPr/>
          <p:nvPr/>
        </p:nvGrpSpPr>
        <p:grpSpPr bwMode="auto">
          <a:xfrm>
            <a:off x="581718" y="828395"/>
            <a:ext cx="7987388" cy="1366713"/>
            <a:chOff x="185366" y="411510"/>
            <a:chExt cx="7987388" cy="1366141"/>
          </a:xfrm>
        </p:grpSpPr>
        <p:sp>
          <p:nvSpPr>
            <p:cNvPr id="5" name="矩形 4"/>
            <p:cNvSpPr/>
            <p:nvPr/>
          </p:nvSpPr>
          <p:spPr>
            <a:xfrm>
              <a:off x="185366" y="411510"/>
              <a:ext cx="7987388" cy="1199827"/>
            </a:xfrm>
            <a:prstGeom prst="rect">
              <a:avLst/>
            </a:prstGeom>
            <a:solidFill>
              <a:schemeClr val="accent3">
                <a:lumMod val="20000"/>
                <a:lumOff val="80000"/>
              </a:schemeClr>
            </a:solidFill>
          </p:spPr>
          <p:txBody>
            <a:bodyPr wrap="square">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2400" dirty="0">
                  <a:solidFill>
                    <a:srgbClr val="000000"/>
                  </a:solidFill>
                  <a:latin typeface="楷体" panose="02010609060101010101" pitchFamily="49" charset="-122"/>
                  <a:ea typeface="楷体" panose="02010609060101010101" pitchFamily="49" charset="-122"/>
                </a:rPr>
                <a:t>    </a:t>
              </a:r>
              <a:r>
                <a:rPr lang="zh-CN" altLang="zh-CN" sz="2400" b="1" dirty="0">
                  <a:solidFill>
                    <a:srgbClr val="000000"/>
                  </a:solidFill>
                  <a:latin typeface="楷体" panose="02010609060101010101" pitchFamily="49" charset="-122"/>
                  <a:ea typeface="楷体" panose="02010609060101010101" pitchFamily="49" charset="-122"/>
                </a:rPr>
                <a:t>有名的老铺都要挂出几百盏灯来</a:t>
              </a:r>
              <a:r>
                <a:rPr lang="zh-CN" altLang="en-US" sz="2400" b="1" dirty="0">
                  <a:solidFill>
                    <a:srgbClr val="000000"/>
                  </a:solidFill>
                  <a:latin typeface="楷体" panose="02010609060101010101" pitchFamily="49" charset="-122"/>
                  <a:ea typeface="楷体" panose="02010609060101010101" pitchFamily="49" charset="-122"/>
                </a:rPr>
                <a:t>：</a:t>
              </a:r>
              <a:r>
                <a:rPr lang="zh-CN" altLang="zh-CN" sz="2400" b="1" dirty="0">
                  <a:solidFill>
                    <a:srgbClr val="000000"/>
                  </a:solidFill>
                  <a:latin typeface="楷体" panose="02010609060101010101" pitchFamily="49" charset="-122"/>
                  <a:ea typeface="楷体" panose="02010609060101010101" pitchFamily="49" charset="-122"/>
                </a:rPr>
                <a:t>有的</a:t>
              </a:r>
              <a:r>
                <a:rPr lang="zh-CN" altLang="en-US" sz="2400" b="1" dirty="0">
                  <a:solidFill>
                    <a:srgbClr val="000000"/>
                  </a:solidFill>
                  <a:latin typeface="楷体" panose="02010609060101010101" pitchFamily="49" charset="-122"/>
                  <a:ea typeface="楷体" panose="02010609060101010101" pitchFamily="49" charset="-122"/>
                </a:rPr>
                <a:t>一律</a:t>
              </a:r>
              <a:r>
                <a:rPr lang="zh-CN" altLang="zh-CN" sz="2400" b="1" dirty="0">
                  <a:solidFill>
                    <a:srgbClr val="000000"/>
                  </a:solidFill>
                  <a:latin typeface="楷体" panose="02010609060101010101" pitchFamily="49" charset="-122"/>
                  <a:ea typeface="楷体" panose="02010609060101010101" pitchFamily="49" charset="-122"/>
                </a:rPr>
                <a:t>是玻璃的，有的清一色是牛角的，有的都是纱灯。</a:t>
              </a:r>
            </a:p>
          </p:txBody>
        </p:sp>
        <p:grpSp>
          <p:nvGrpSpPr>
            <p:cNvPr id="34824" name="组合 1"/>
            <p:cNvGrpSpPr/>
            <p:nvPr/>
          </p:nvGrpSpPr>
          <p:grpSpPr bwMode="auto">
            <a:xfrm>
              <a:off x="6128371" y="555526"/>
              <a:ext cx="548258" cy="647802"/>
              <a:chOff x="6128371" y="555526"/>
              <a:chExt cx="548258" cy="647802"/>
            </a:xfrm>
          </p:grpSpPr>
          <p:sp>
            <p:nvSpPr>
              <p:cNvPr id="34837" name="文本框 20"/>
              <p:cNvSpPr txBox="1">
                <a:spLocks noChangeArrowheads="1"/>
              </p:cNvSpPr>
              <p:nvPr/>
            </p:nvSpPr>
            <p:spPr bwMode="auto">
              <a:xfrm>
                <a:off x="6128371" y="557267"/>
                <a:ext cx="238125" cy="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600" b="1" dirty="0">
                    <a:solidFill>
                      <a:srgbClr val="000000"/>
                    </a:solidFill>
                    <a:latin typeface="Times New Roman" panose="02020603050405020304" charset="0"/>
                    <a:ea typeface="微软雅黑" panose="020B0503020204020204" charset="-122"/>
                  </a:rPr>
                  <a:t>.</a:t>
                </a:r>
              </a:p>
            </p:txBody>
          </p:sp>
          <p:sp>
            <p:nvSpPr>
              <p:cNvPr id="34838" name="文本框 20"/>
              <p:cNvSpPr txBox="1">
                <a:spLocks noChangeArrowheads="1"/>
              </p:cNvSpPr>
              <p:nvPr/>
            </p:nvSpPr>
            <p:spPr bwMode="auto">
              <a:xfrm>
                <a:off x="6438504" y="555526"/>
                <a:ext cx="238125" cy="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600" b="1" dirty="0">
                    <a:solidFill>
                      <a:srgbClr val="000000"/>
                    </a:solidFill>
                    <a:latin typeface="Times New Roman" panose="02020603050405020304" charset="0"/>
                    <a:ea typeface="微软雅黑" panose="020B0503020204020204" charset="-122"/>
                  </a:rPr>
                  <a:t>.</a:t>
                </a:r>
              </a:p>
            </p:txBody>
          </p:sp>
        </p:grpSp>
        <p:grpSp>
          <p:nvGrpSpPr>
            <p:cNvPr id="34825" name="组合 10"/>
            <p:cNvGrpSpPr/>
            <p:nvPr/>
          </p:nvGrpSpPr>
          <p:grpSpPr bwMode="auto">
            <a:xfrm>
              <a:off x="885690" y="1080729"/>
              <a:ext cx="548258" cy="647803"/>
              <a:chOff x="6092367" y="504665"/>
              <a:chExt cx="548258" cy="647803"/>
            </a:xfrm>
          </p:grpSpPr>
          <p:sp>
            <p:nvSpPr>
              <p:cNvPr id="34835" name="文本框 20"/>
              <p:cNvSpPr txBox="1">
                <a:spLocks noChangeArrowheads="1"/>
              </p:cNvSpPr>
              <p:nvPr/>
            </p:nvSpPr>
            <p:spPr bwMode="auto">
              <a:xfrm>
                <a:off x="6092367" y="506407"/>
                <a:ext cx="238125" cy="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600" b="1" dirty="0">
                    <a:solidFill>
                      <a:srgbClr val="000000"/>
                    </a:solidFill>
                    <a:latin typeface="Times New Roman" panose="02020603050405020304" charset="0"/>
                    <a:ea typeface="微软雅黑" panose="020B0503020204020204" charset="-122"/>
                  </a:rPr>
                  <a:t>.</a:t>
                </a:r>
              </a:p>
            </p:txBody>
          </p:sp>
          <p:sp>
            <p:nvSpPr>
              <p:cNvPr id="34836" name="文本框 20"/>
              <p:cNvSpPr txBox="1">
                <a:spLocks noChangeArrowheads="1"/>
              </p:cNvSpPr>
              <p:nvPr/>
            </p:nvSpPr>
            <p:spPr bwMode="auto">
              <a:xfrm>
                <a:off x="6402500" y="504665"/>
                <a:ext cx="238125" cy="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600" b="1">
                    <a:solidFill>
                      <a:srgbClr val="000000"/>
                    </a:solidFill>
                    <a:latin typeface="Times New Roman" panose="02020603050405020304" charset="0"/>
                    <a:ea typeface="微软雅黑" panose="020B0503020204020204" charset="-122"/>
                  </a:rPr>
                  <a:t>.</a:t>
                </a:r>
              </a:p>
            </p:txBody>
          </p:sp>
        </p:grpSp>
        <p:grpSp>
          <p:nvGrpSpPr>
            <p:cNvPr id="34826" name="组合 13"/>
            <p:cNvGrpSpPr/>
            <p:nvPr/>
          </p:nvGrpSpPr>
          <p:grpSpPr bwMode="auto">
            <a:xfrm>
              <a:off x="1533762" y="1082471"/>
              <a:ext cx="2102134" cy="695180"/>
              <a:chOff x="6092367" y="506407"/>
              <a:chExt cx="2102134" cy="695180"/>
            </a:xfrm>
          </p:grpSpPr>
          <p:sp>
            <p:nvSpPr>
              <p:cNvPr id="34833" name="文本框 20"/>
              <p:cNvSpPr txBox="1">
                <a:spLocks noChangeArrowheads="1"/>
              </p:cNvSpPr>
              <p:nvPr/>
            </p:nvSpPr>
            <p:spPr bwMode="auto">
              <a:xfrm>
                <a:off x="6092367" y="506407"/>
                <a:ext cx="238125" cy="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600" b="1">
                    <a:solidFill>
                      <a:srgbClr val="000000"/>
                    </a:solidFill>
                    <a:latin typeface="Times New Roman" panose="02020603050405020304" charset="0"/>
                    <a:ea typeface="微软雅黑" panose="020B0503020204020204" charset="-122"/>
                  </a:rPr>
                  <a:t>.</a:t>
                </a:r>
              </a:p>
            </p:txBody>
          </p:sp>
          <p:sp>
            <p:nvSpPr>
              <p:cNvPr id="34834" name="文本框 20"/>
              <p:cNvSpPr txBox="1">
                <a:spLocks noChangeArrowheads="1"/>
              </p:cNvSpPr>
              <p:nvPr/>
            </p:nvSpPr>
            <p:spPr bwMode="auto">
              <a:xfrm>
                <a:off x="7956376" y="555526"/>
                <a:ext cx="238125" cy="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en-US" altLang="zh-CN" sz="3600" b="1">
                  <a:solidFill>
                    <a:srgbClr val="000000"/>
                  </a:solidFill>
                  <a:latin typeface="Times New Roman" panose="02020603050405020304" charset="0"/>
                  <a:ea typeface="微软雅黑" panose="020B0503020204020204" charset="-122"/>
                </a:endParaRPr>
              </a:p>
            </p:txBody>
          </p:sp>
        </p:grpSp>
        <p:grpSp>
          <p:nvGrpSpPr>
            <p:cNvPr id="34827" name="组合 16"/>
            <p:cNvGrpSpPr/>
            <p:nvPr/>
          </p:nvGrpSpPr>
          <p:grpSpPr bwMode="auto">
            <a:xfrm>
              <a:off x="3330308" y="1080729"/>
              <a:ext cx="548257" cy="647802"/>
              <a:chOff x="5468447" y="504665"/>
              <a:chExt cx="548257" cy="647802"/>
            </a:xfrm>
          </p:grpSpPr>
          <p:sp>
            <p:nvSpPr>
              <p:cNvPr id="34831" name="文本框 20"/>
              <p:cNvSpPr txBox="1">
                <a:spLocks noChangeArrowheads="1"/>
              </p:cNvSpPr>
              <p:nvPr/>
            </p:nvSpPr>
            <p:spPr bwMode="auto">
              <a:xfrm>
                <a:off x="5468447" y="506407"/>
                <a:ext cx="238125" cy="64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600" b="1" dirty="0">
                    <a:solidFill>
                      <a:srgbClr val="000000"/>
                    </a:solidFill>
                    <a:latin typeface="Times New Roman" panose="02020603050405020304" charset="0"/>
                    <a:ea typeface="微软雅黑" panose="020B0503020204020204" charset="-122"/>
                  </a:rPr>
                  <a:t>.</a:t>
                </a:r>
              </a:p>
            </p:txBody>
          </p:sp>
          <p:sp>
            <p:nvSpPr>
              <p:cNvPr id="34832" name="文本框 20"/>
              <p:cNvSpPr txBox="1">
                <a:spLocks noChangeArrowheads="1"/>
              </p:cNvSpPr>
              <p:nvPr/>
            </p:nvSpPr>
            <p:spPr bwMode="auto">
              <a:xfrm>
                <a:off x="5778579" y="504665"/>
                <a:ext cx="238125" cy="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600" b="1">
                    <a:solidFill>
                      <a:srgbClr val="000000"/>
                    </a:solidFill>
                    <a:latin typeface="Times New Roman" panose="02020603050405020304" charset="0"/>
                    <a:ea typeface="微软雅黑" panose="020B0503020204020204" charset="-122"/>
                  </a:rPr>
                  <a:t>.</a:t>
                </a:r>
              </a:p>
            </p:txBody>
          </p:sp>
        </p:grpSp>
      </p:grpSp>
    </p:spTree>
    <p:custDataLst>
      <p:tags r:id="rId1"/>
    </p:custDataLst>
  </p:cSld>
  <p:clrMapOvr>
    <a:masterClrMapping/>
  </p:clrMapOvr>
  <p:transition spd="slow" advTm="336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a:spLocks noChangeArrowheads="1"/>
          </p:cNvSpPr>
          <p:nvPr/>
        </p:nvSpPr>
        <p:spPr bwMode="auto">
          <a:xfrm>
            <a:off x="395289" y="223389"/>
            <a:ext cx="6189663" cy="52334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1" b="1" dirty="0">
                <a:solidFill>
                  <a:srgbClr val="000000"/>
                </a:solidFill>
                <a:latin typeface="楷体" panose="02010609060101010101" pitchFamily="49" charset="-122"/>
                <a:ea typeface="楷体" panose="02010609060101010101" pitchFamily="49" charset="-122"/>
              </a:rPr>
              <a:t>下面句中带点的词语你又有什么发现？</a:t>
            </a:r>
          </a:p>
        </p:txBody>
      </p:sp>
      <p:sp>
        <p:nvSpPr>
          <p:cNvPr id="7" name="TextBox 6"/>
          <p:cNvSpPr txBox="1"/>
          <p:nvPr/>
        </p:nvSpPr>
        <p:spPr>
          <a:xfrm>
            <a:off x="2312307" y="3109129"/>
            <a:ext cx="4890542" cy="1358291"/>
          </a:xfrm>
          <a:prstGeom prst="cloudCallout">
            <a:avLst>
              <a:gd name="adj1" fmla="val -54082"/>
              <a:gd name="adj2" fmla="val 54556"/>
            </a:avLst>
          </a:prstGeom>
        </p:spPr>
        <p:style>
          <a:lnRef idx="2">
            <a:schemeClr val="accent6"/>
          </a:lnRef>
          <a:fillRef idx="1">
            <a:schemeClr val="lt1"/>
          </a:fillRef>
          <a:effectRef idx="0">
            <a:schemeClr val="accent6"/>
          </a:effectRef>
          <a:fontRef idx="minor">
            <a:schemeClr val="dk1"/>
          </a:fontRef>
        </p:style>
        <p:txBody>
          <a:bodyPr wrap="square">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599" b="1" dirty="0">
                <a:solidFill>
                  <a:srgbClr val="000000"/>
                </a:solidFill>
                <a:latin typeface="楷体" panose="02010609060101010101" pitchFamily="49" charset="-122"/>
                <a:ea typeface="楷体" panose="02010609060101010101" pitchFamily="49" charset="-122"/>
                <a:sym typeface="+mn-ea"/>
              </a:rPr>
              <a:t>    这些词语都表示</a:t>
            </a:r>
            <a:r>
              <a:rPr lang="en-US" altLang="zh-CN" sz="2599" b="1" dirty="0">
                <a:solidFill>
                  <a:srgbClr val="C00000"/>
                </a:solidFill>
                <a:latin typeface="楷体" panose="02010609060101010101" pitchFamily="49" charset="-122"/>
                <a:ea typeface="楷体" panose="02010609060101010101" pitchFamily="49" charset="-122"/>
                <a:sym typeface="+mn-ea"/>
              </a:rPr>
              <a:t>“</a:t>
            </a:r>
            <a:r>
              <a:rPr lang="zh-CN" altLang="en-US" sz="2599" b="1" dirty="0">
                <a:solidFill>
                  <a:srgbClr val="C00000"/>
                </a:solidFill>
                <a:latin typeface="楷体" panose="02010609060101010101" pitchFamily="49" charset="-122"/>
                <a:ea typeface="楷体" panose="02010609060101010101" pitchFamily="49" charset="-122"/>
                <a:sym typeface="+mn-ea"/>
              </a:rPr>
              <a:t>得了第一</a:t>
            </a:r>
            <a:r>
              <a:rPr lang="en-US" altLang="zh-CN" sz="2599" b="1" dirty="0">
                <a:solidFill>
                  <a:srgbClr val="C00000"/>
                </a:solidFill>
                <a:latin typeface="楷体" panose="02010609060101010101" pitchFamily="49" charset="-122"/>
                <a:ea typeface="楷体" panose="02010609060101010101" pitchFamily="49" charset="-122"/>
                <a:sym typeface="+mn-ea"/>
              </a:rPr>
              <a:t>”</a:t>
            </a:r>
            <a:r>
              <a:rPr lang="zh-CN" altLang="en-US" sz="2599" b="1" dirty="0">
                <a:solidFill>
                  <a:srgbClr val="000000"/>
                </a:solidFill>
                <a:latin typeface="楷体" panose="02010609060101010101" pitchFamily="49" charset="-122"/>
                <a:ea typeface="楷体" panose="02010609060101010101" pitchFamily="49" charset="-122"/>
                <a:sym typeface="+mn-ea"/>
              </a:rPr>
              <a:t>的意思。</a:t>
            </a:r>
            <a:endParaRPr lang="zh-CN" altLang="en-US" sz="2599" b="1" dirty="0">
              <a:solidFill>
                <a:srgbClr val="000000"/>
              </a:solidFill>
              <a:latin typeface="楷体" panose="02010609060101010101" pitchFamily="49" charset="-122"/>
              <a:ea typeface="楷体" panose="02010609060101010101" pitchFamily="49" charset="-122"/>
            </a:endParaRPr>
          </a:p>
        </p:txBody>
      </p:sp>
      <p:pic>
        <p:nvPicPr>
          <p:cNvPr id="38" name="图片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9" y="3773489"/>
            <a:ext cx="125095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组合 3"/>
          <p:cNvGrpSpPr/>
          <p:nvPr/>
        </p:nvGrpSpPr>
        <p:grpSpPr bwMode="auto">
          <a:xfrm>
            <a:off x="395289" y="915989"/>
            <a:ext cx="7889875" cy="2128193"/>
            <a:chOff x="395536" y="915566"/>
            <a:chExt cx="7889875" cy="2128757"/>
          </a:xfrm>
        </p:grpSpPr>
        <p:sp>
          <p:nvSpPr>
            <p:cNvPr id="19" name="矩形 18"/>
            <p:cNvSpPr/>
            <p:nvPr/>
          </p:nvSpPr>
          <p:spPr>
            <a:xfrm>
              <a:off x="395536" y="915566"/>
              <a:ext cx="7889875" cy="2058986"/>
            </a:xfrm>
            <a:prstGeom prst="rect">
              <a:avLst/>
            </a:prstGeom>
          </p:spPr>
          <p:style>
            <a:lnRef idx="2">
              <a:schemeClr val="accent5"/>
            </a:lnRef>
            <a:fillRef idx="1">
              <a:schemeClr val="lt1"/>
            </a:fillRef>
            <a:effectRef idx="0">
              <a:schemeClr val="accent5"/>
            </a:effectRef>
            <a:fontRef idx="minor">
              <a:schemeClr val="dk1"/>
            </a:fontRef>
          </p:style>
          <p:txBody>
            <a:bodyPr bIns="72000">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2801" b="1" dirty="0">
                  <a:solidFill>
                    <a:srgbClr val="000000"/>
                  </a:solidFill>
                  <a:latin typeface="楷体" panose="02010609060101010101" pitchFamily="49" charset="-122"/>
                  <a:ea typeface="楷体" panose="02010609060101010101" pitchFamily="49" charset="-122"/>
                </a:rPr>
                <a:t>    </a:t>
              </a:r>
              <a:r>
                <a:rPr lang="zh-CN" altLang="zh-CN" sz="2801" b="1" dirty="0">
                  <a:solidFill>
                    <a:srgbClr val="000000"/>
                  </a:solidFill>
                  <a:latin typeface="楷体" panose="02010609060101010101" pitchFamily="49" charset="-122"/>
                  <a:ea typeface="楷体" panose="02010609060101010101" pitchFamily="49" charset="-122"/>
                </a:rPr>
                <a:t>全校运动会上</a:t>
              </a:r>
              <a:r>
                <a:rPr lang="zh-CN" altLang="en-US" sz="2801" b="1" dirty="0">
                  <a:solidFill>
                    <a:srgbClr val="000000"/>
                  </a:solidFill>
                  <a:latin typeface="楷体" panose="02010609060101010101" pitchFamily="49" charset="-122"/>
                  <a:ea typeface="楷体" panose="02010609060101010101" pitchFamily="49" charset="-122"/>
                </a:rPr>
                <a:t>，</a:t>
              </a:r>
              <a:r>
                <a:rPr lang="zh-CN" altLang="zh-CN" sz="2801" b="1" dirty="0">
                  <a:solidFill>
                    <a:srgbClr val="000000"/>
                  </a:solidFill>
                  <a:latin typeface="楷体" panose="02010609060101010101" pitchFamily="49" charset="-122"/>
                  <a:ea typeface="楷体" panose="02010609060101010101" pitchFamily="49" charset="-122"/>
                </a:rPr>
                <a:t>大山在短跑比赛中勇夺第一</a:t>
              </a:r>
              <a:r>
                <a:rPr lang="zh-CN" altLang="en-US" sz="2801" b="1" dirty="0">
                  <a:solidFill>
                    <a:srgbClr val="000000"/>
                  </a:solidFill>
                  <a:latin typeface="楷体" panose="02010609060101010101" pitchFamily="49" charset="-122"/>
                  <a:ea typeface="楷体" panose="02010609060101010101" pitchFamily="49" charset="-122"/>
                </a:rPr>
                <a:t>，</a:t>
              </a:r>
              <a:r>
                <a:rPr lang="zh-CN" altLang="zh-CN" sz="2801" b="1" dirty="0">
                  <a:solidFill>
                    <a:srgbClr val="000000"/>
                  </a:solidFill>
                  <a:latin typeface="楷体" panose="02010609060101010101" pitchFamily="49" charset="-122"/>
                  <a:ea typeface="楷体" panose="02010609060101010101" pitchFamily="49" charset="-122"/>
                </a:rPr>
                <a:t>志杰在跳高比赛中喜获金牌，思雨在跳远比赛中摘得桂冠，宁宁在游泳比赛中拔得头筹。</a:t>
              </a:r>
            </a:p>
          </p:txBody>
        </p:sp>
        <p:sp>
          <p:nvSpPr>
            <p:cNvPr id="35847" name="文本框 27"/>
            <p:cNvSpPr txBox="1">
              <a:spLocks noChangeArrowheads="1"/>
            </p:cNvSpPr>
            <p:nvPr/>
          </p:nvSpPr>
          <p:spPr bwMode="auto">
            <a:xfrm flipH="1">
              <a:off x="6660232" y="1131590"/>
              <a:ext cx="216024" cy="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sp>
          <p:nvSpPr>
            <p:cNvPr id="35848" name="文本框 27"/>
            <p:cNvSpPr txBox="1">
              <a:spLocks noChangeArrowheads="1"/>
            </p:cNvSpPr>
            <p:nvPr/>
          </p:nvSpPr>
          <p:spPr bwMode="auto">
            <a:xfrm flipH="1">
              <a:off x="6999064" y="1131590"/>
              <a:ext cx="216024" cy="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grpSp>
          <p:nvGrpSpPr>
            <p:cNvPr id="35849" name="组合 1"/>
            <p:cNvGrpSpPr/>
            <p:nvPr/>
          </p:nvGrpSpPr>
          <p:grpSpPr bwMode="auto">
            <a:xfrm>
              <a:off x="7337896" y="1131590"/>
              <a:ext cx="554856" cy="677160"/>
              <a:chOff x="7337896" y="1203598"/>
              <a:chExt cx="554856" cy="677160"/>
            </a:xfrm>
          </p:grpSpPr>
          <p:sp>
            <p:nvSpPr>
              <p:cNvPr id="35871" name="文本框 27"/>
              <p:cNvSpPr txBox="1">
                <a:spLocks noChangeArrowheads="1"/>
              </p:cNvSpPr>
              <p:nvPr/>
            </p:nvSpPr>
            <p:spPr bwMode="auto">
              <a:xfrm flipH="1">
                <a:off x="7337896" y="1203598"/>
                <a:ext cx="216024" cy="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sp>
            <p:nvSpPr>
              <p:cNvPr id="35872" name="文本框 27"/>
              <p:cNvSpPr txBox="1">
                <a:spLocks noChangeArrowheads="1"/>
              </p:cNvSpPr>
              <p:nvPr/>
            </p:nvSpPr>
            <p:spPr bwMode="auto">
              <a:xfrm flipH="1">
                <a:off x="7676728" y="1203598"/>
                <a:ext cx="216024" cy="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grpSp>
        <p:grpSp>
          <p:nvGrpSpPr>
            <p:cNvPr id="35850" name="组合 2"/>
            <p:cNvGrpSpPr/>
            <p:nvPr/>
          </p:nvGrpSpPr>
          <p:grpSpPr bwMode="auto">
            <a:xfrm>
              <a:off x="3419872" y="1811195"/>
              <a:ext cx="1274936" cy="688599"/>
              <a:chOff x="3419872" y="1811195"/>
              <a:chExt cx="1274936" cy="688599"/>
            </a:xfrm>
          </p:grpSpPr>
          <p:grpSp>
            <p:nvGrpSpPr>
              <p:cNvPr id="35865" name="组合 13"/>
              <p:cNvGrpSpPr/>
              <p:nvPr/>
            </p:nvGrpSpPr>
            <p:grpSpPr bwMode="auto">
              <a:xfrm>
                <a:off x="3419872" y="1811195"/>
                <a:ext cx="554856" cy="677160"/>
                <a:chOff x="7337896" y="1203598"/>
                <a:chExt cx="554856" cy="615600"/>
              </a:xfrm>
            </p:grpSpPr>
            <p:sp>
              <p:nvSpPr>
                <p:cNvPr id="35869" name="文本框 27"/>
                <p:cNvSpPr txBox="1">
                  <a:spLocks noChangeArrowheads="1"/>
                </p:cNvSpPr>
                <p:nvPr/>
              </p:nvSpPr>
              <p:spPr bwMode="auto">
                <a:xfrm flipH="1">
                  <a:off x="7337896" y="1203598"/>
                  <a:ext cx="216024"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prstClr val="black"/>
                      </a:solidFill>
                      <a:latin typeface="Times New Roman" panose="02020603050405020304" charset="0"/>
                      <a:ea typeface="微软雅黑" panose="020B0503020204020204" charset="-122"/>
                    </a:rPr>
                    <a:t>.</a:t>
                  </a:r>
                </a:p>
              </p:txBody>
            </p:sp>
            <p:sp>
              <p:nvSpPr>
                <p:cNvPr id="35870" name="文本框 27"/>
                <p:cNvSpPr txBox="1">
                  <a:spLocks noChangeArrowheads="1"/>
                </p:cNvSpPr>
                <p:nvPr/>
              </p:nvSpPr>
              <p:spPr bwMode="auto">
                <a:xfrm flipH="1">
                  <a:off x="7676728" y="1203598"/>
                  <a:ext cx="216024"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grpSp>
          <p:grpSp>
            <p:nvGrpSpPr>
              <p:cNvPr id="35866" name="组合 21"/>
              <p:cNvGrpSpPr/>
              <p:nvPr/>
            </p:nvGrpSpPr>
            <p:grpSpPr bwMode="auto">
              <a:xfrm>
                <a:off x="4139952" y="1822634"/>
                <a:ext cx="554856" cy="677160"/>
                <a:chOff x="7337896" y="1203598"/>
                <a:chExt cx="554856" cy="677160"/>
              </a:xfrm>
            </p:grpSpPr>
            <p:sp>
              <p:nvSpPr>
                <p:cNvPr id="35867" name="文本框 27"/>
                <p:cNvSpPr txBox="1">
                  <a:spLocks noChangeArrowheads="1"/>
                </p:cNvSpPr>
                <p:nvPr/>
              </p:nvSpPr>
              <p:spPr bwMode="auto">
                <a:xfrm flipH="1">
                  <a:off x="7337896" y="1203598"/>
                  <a:ext cx="216024" cy="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sp>
              <p:nvSpPr>
                <p:cNvPr id="35868" name="文本框 27"/>
                <p:cNvSpPr txBox="1">
                  <a:spLocks noChangeArrowheads="1"/>
                </p:cNvSpPr>
                <p:nvPr/>
              </p:nvSpPr>
              <p:spPr bwMode="auto">
                <a:xfrm flipH="1">
                  <a:off x="7676728" y="1203598"/>
                  <a:ext cx="216024" cy="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grpSp>
        </p:grpSp>
        <p:grpSp>
          <p:nvGrpSpPr>
            <p:cNvPr id="35851" name="组合 24"/>
            <p:cNvGrpSpPr/>
            <p:nvPr/>
          </p:nvGrpSpPr>
          <p:grpSpPr bwMode="auto">
            <a:xfrm>
              <a:off x="611560" y="2355725"/>
              <a:ext cx="1274936" cy="688598"/>
              <a:chOff x="3419872" y="1811195"/>
              <a:chExt cx="1274936" cy="688598"/>
            </a:xfrm>
          </p:grpSpPr>
          <p:grpSp>
            <p:nvGrpSpPr>
              <p:cNvPr id="35859" name="组合 25"/>
              <p:cNvGrpSpPr/>
              <p:nvPr/>
            </p:nvGrpSpPr>
            <p:grpSpPr bwMode="auto">
              <a:xfrm>
                <a:off x="3419872" y="1811195"/>
                <a:ext cx="554856" cy="677160"/>
                <a:chOff x="7337896" y="1203598"/>
                <a:chExt cx="554856" cy="615600"/>
              </a:xfrm>
            </p:grpSpPr>
            <p:sp>
              <p:nvSpPr>
                <p:cNvPr id="35863" name="文本框 27"/>
                <p:cNvSpPr txBox="1">
                  <a:spLocks noChangeArrowheads="1"/>
                </p:cNvSpPr>
                <p:nvPr/>
              </p:nvSpPr>
              <p:spPr bwMode="auto">
                <a:xfrm flipH="1">
                  <a:off x="7337896" y="1203598"/>
                  <a:ext cx="216024"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sp>
              <p:nvSpPr>
                <p:cNvPr id="35864" name="文本框 27"/>
                <p:cNvSpPr txBox="1">
                  <a:spLocks noChangeArrowheads="1"/>
                </p:cNvSpPr>
                <p:nvPr/>
              </p:nvSpPr>
              <p:spPr bwMode="auto">
                <a:xfrm flipH="1">
                  <a:off x="7676728" y="1203598"/>
                  <a:ext cx="216024" cy="61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grpSp>
          <p:grpSp>
            <p:nvGrpSpPr>
              <p:cNvPr id="35860" name="组合 26"/>
              <p:cNvGrpSpPr/>
              <p:nvPr/>
            </p:nvGrpSpPr>
            <p:grpSpPr bwMode="auto">
              <a:xfrm>
                <a:off x="4139952" y="1822634"/>
                <a:ext cx="554856" cy="677159"/>
                <a:chOff x="7337896" y="1203598"/>
                <a:chExt cx="554856" cy="677159"/>
              </a:xfrm>
            </p:grpSpPr>
            <p:sp>
              <p:nvSpPr>
                <p:cNvPr id="35861" name="文本框 27"/>
                <p:cNvSpPr txBox="1">
                  <a:spLocks noChangeArrowheads="1"/>
                </p:cNvSpPr>
                <p:nvPr/>
              </p:nvSpPr>
              <p:spPr bwMode="auto">
                <a:xfrm flipH="1">
                  <a:off x="7337896" y="1203598"/>
                  <a:ext cx="216024" cy="67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sp>
              <p:nvSpPr>
                <p:cNvPr id="35862" name="文本框 27"/>
                <p:cNvSpPr txBox="1">
                  <a:spLocks noChangeArrowheads="1"/>
                </p:cNvSpPr>
                <p:nvPr/>
              </p:nvSpPr>
              <p:spPr bwMode="auto">
                <a:xfrm flipH="1">
                  <a:off x="7676728" y="1203598"/>
                  <a:ext cx="216024" cy="67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grpSp>
        </p:grpSp>
        <p:grpSp>
          <p:nvGrpSpPr>
            <p:cNvPr id="35852" name="组合 31"/>
            <p:cNvGrpSpPr/>
            <p:nvPr/>
          </p:nvGrpSpPr>
          <p:grpSpPr bwMode="auto">
            <a:xfrm>
              <a:off x="5220072" y="2355725"/>
              <a:ext cx="1274936" cy="688598"/>
              <a:chOff x="3419872" y="1811195"/>
              <a:chExt cx="1274936" cy="688598"/>
            </a:xfrm>
          </p:grpSpPr>
          <p:grpSp>
            <p:nvGrpSpPr>
              <p:cNvPr id="35853" name="组合 32"/>
              <p:cNvGrpSpPr/>
              <p:nvPr/>
            </p:nvGrpSpPr>
            <p:grpSpPr bwMode="auto">
              <a:xfrm>
                <a:off x="3419872" y="1811195"/>
                <a:ext cx="554856" cy="677160"/>
                <a:chOff x="7337896" y="1203598"/>
                <a:chExt cx="554856" cy="615600"/>
              </a:xfrm>
            </p:grpSpPr>
            <p:sp>
              <p:nvSpPr>
                <p:cNvPr id="35857" name="文本框 27"/>
                <p:cNvSpPr txBox="1">
                  <a:spLocks noChangeArrowheads="1"/>
                </p:cNvSpPr>
                <p:nvPr/>
              </p:nvSpPr>
              <p:spPr bwMode="auto">
                <a:xfrm flipH="1">
                  <a:off x="7337896" y="1203598"/>
                  <a:ext cx="216024"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sp>
              <p:nvSpPr>
                <p:cNvPr id="35858" name="文本框 27"/>
                <p:cNvSpPr txBox="1">
                  <a:spLocks noChangeArrowheads="1"/>
                </p:cNvSpPr>
                <p:nvPr/>
              </p:nvSpPr>
              <p:spPr bwMode="auto">
                <a:xfrm flipH="1">
                  <a:off x="7676728" y="1203598"/>
                  <a:ext cx="216024" cy="61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grpSp>
          <p:grpSp>
            <p:nvGrpSpPr>
              <p:cNvPr id="35854" name="组合 33"/>
              <p:cNvGrpSpPr/>
              <p:nvPr/>
            </p:nvGrpSpPr>
            <p:grpSpPr bwMode="auto">
              <a:xfrm>
                <a:off x="4139952" y="1822634"/>
                <a:ext cx="554856" cy="677159"/>
                <a:chOff x="7337896" y="1203598"/>
                <a:chExt cx="554856" cy="677159"/>
              </a:xfrm>
            </p:grpSpPr>
            <p:sp>
              <p:nvSpPr>
                <p:cNvPr id="35855" name="文本框 27"/>
                <p:cNvSpPr txBox="1">
                  <a:spLocks noChangeArrowheads="1"/>
                </p:cNvSpPr>
                <p:nvPr/>
              </p:nvSpPr>
              <p:spPr bwMode="auto">
                <a:xfrm flipH="1">
                  <a:off x="7337896" y="1203598"/>
                  <a:ext cx="216024" cy="67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sp>
              <p:nvSpPr>
                <p:cNvPr id="35856" name="文本框 27"/>
                <p:cNvSpPr txBox="1">
                  <a:spLocks noChangeArrowheads="1"/>
                </p:cNvSpPr>
                <p:nvPr/>
              </p:nvSpPr>
              <p:spPr bwMode="auto">
                <a:xfrm flipH="1">
                  <a:off x="7676728" y="1203598"/>
                  <a:ext cx="216024" cy="67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prstClr val="black"/>
                      </a:solidFill>
                      <a:latin typeface="Times New Roman" panose="02020603050405020304" charset="0"/>
                      <a:ea typeface="微软雅黑" panose="020B0503020204020204" charset="-122"/>
                    </a:rPr>
                    <a:t>.</a:t>
                  </a:r>
                </a:p>
              </p:txBody>
            </p:sp>
          </p:grpSp>
        </p:grpSp>
      </p:grpSp>
    </p:spTree>
    <p:custDataLst>
      <p:tags r:id="rId1"/>
    </p:custDataLst>
  </p:cSld>
  <p:clrMapOvr>
    <a:masterClrMapping/>
  </p:clrMapOvr>
  <p:transition spd="slow" advTm="305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45" y="3085928"/>
            <a:ext cx="6608762"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194" y="2429026"/>
            <a:ext cx="1343025"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2084" y="2447283"/>
            <a:ext cx="11985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9" y="2406801"/>
            <a:ext cx="5969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4" name="组 3"/>
          <p:cNvGrpSpPr/>
          <p:nvPr/>
        </p:nvGrpSpPr>
        <p:grpSpPr>
          <a:xfrm>
            <a:off x="236713" y="406372"/>
            <a:ext cx="8650729" cy="2309571"/>
            <a:chOff x="143935" y="165100"/>
            <a:chExt cx="11374966" cy="3079427"/>
          </a:xfrm>
        </p:grpSpPr>
        <p:grpSp>
          <p:nvGrpSpPr>
            <p:cNvPr id="3" name="组合 2"/>
            <p:cNvGrpSpPr/>
            <p:nvPr/>
          </p:nvGrpSpPr>
          <p:grpSpPr bwMode="auto">
            <a:xfrm>
              <a:off x="143935" y="165100"/>
              <a:ext cx="11374966" cy="3079427"/>
              <a:chOff x="107950" y="123825"/>
              <a:chExt cx="8688388" cy="2309570"/>
            </a:xfrm>
          </p:grpSpPr>
          <p:sp>
            <p:nvSpPr>
              <p:cNvPr id="2" name="矩形 1"/>
              <p:cNvSpPr/>
              <p:nvPr/>
            </p:nvSpPr>
            <p:spPr>
              <a:xfrm>
                <a:off x="107950" y="123825"/>
                <a:ext cx="8064500" cy="692305"/>
              </a:xfrm>
              <a:prstGeom prst="rect">
                <a:avLst/>
              </a:prstGeom>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0" fontAlgn="base" hangingPunct="0">
                  <a:lnSpc>
                    <a:spcPct val="150000"/>
                  </a:lnSpc>
                  <a:spcBef>
                    <a:spcPct val="0"/>
                  </a:spcBef>
                  <a:spcAft>
                    <a:spcPct val="0"/>
                  </a:spcAft>
                </a:pPr>
                <a:r>
                  <a:rPr lang="zh-CN" altLang="zh-CN" sz="2599" b="1">
                    <a:solidFill>
                      <a:srgbClr val="FFFF00"/>
                    </a:solidFill>
                    <a:latin typeface="宋体" panose="02010600030101010101" pitchFamily="2" charset="-122"/>
                  </a:rPr>
                  <a:t>在句子中用不同的字表达相同的意思</a:t>
                </a:r>
                <a:r>
                  <a:rPr lang="zh-CN" altLang="en-US" sz="2599" b="1">
                    <a:solidFill>
                      <a:srgbClr val="FFFF00"/>
                    </a:solidFill>
                    <a:latin typeface="宋体" panose="02010600030101010101" pitchFamily="2" charset="-122"/>
                  </a:rPr>
                  <a:t>有什么好处？</a:t>
                </a:r>
                <a:endParaRPr lang="zh-CN" altLang="zh-CN" sz="2599" b="1">
                  <a:solidFill>
                    <a:prstClr val="white"/>
                  </a:solidFill>
                  <a:latin typeface="楷体" panose="02010609060101010101" pitchFamily="49" charset="-122"/>
                  <a:ea typeface="楷体" panose="02010609060101010101" pitchFamily="49" charset="-122"/>
                </a:endParaRPr>
              </a:p>
            </p:txBody>
          </p:sp>
          <p:sp>
            <p:nvSpPr>
              <p:cNvPr id="36873" name="矩形 2"/>
              <p:cNvSpPr>
                <a:spLocks noChangeArrowheads="1"/>
              </p:cNvSpPr>
              <p:nvPr/>
            </p:nvSpPr>
            <p:spPr bwMode="auto">
              <a:xfrm>
                <a:off x="227013" y="706438"/>
                <a:ext cx="8569325"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70034" indent="-270034" fontAlgn="base">
                  <a:lnSpc>
                    <a:spcPct val="120000"/>
                  </a:lnSpc>
                  <a:spcBef>
                    <a:spcPct val="0"/>
                  </a:spcBef>
                  <a:spcAft>
                    <a:spcPct val="0"/>
                  </a:spcAft>
                  <a:buFont typeface="Wingdings" panose="05000000000000000000" pitchFamily="2" charset="2"/>
                  <a:buChar char="u"/>
                </a:pPr>
                <a:r>
                  <a:rPr lang="zh-CN" altLang="en-US" sz="1999" b="1" dirty="0">
                    <a:solidFill>
                      <a:srgbClr val="FFFFFF"/>
                    </a:solidFill>
                    <a:latin typeface="楷体" panose="02010609060101010101" pitchFamily="49" charset="-122"/>
                    <a:ea typeface="楷体" panose="02010609060101010101" pitchFamily="49" charset="-122"/>
                  </a:rPr>
                  <a:t>有名的老铺都要挂出几百盏灯来：有的一律是玻璃的，有的清一色是牛角的，有的都是纱灯。</a:t>
                </a:r>
              </a:p>
            </p:txBody>
          </p:sp>
          <p:sp>
            <p:nvSpPr>
              <p:cNvPr id="36874" name="矩形 3"/>
              <p:cNvSpPr>
                <a:spLocks noChangeArrowheads="1"/>
              </p:cNvSpPr>
              <p:nvPr/>
            </p:nvSpPr>
            <p:spPr bwMode="auto">
              <a:xfrm>
                <a:off x="227013" y="1602655"/>
                <a:ext cx="8472488"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0034" indent="-270034" fontAlgn="base">
                  <a:lnSpc>
                    <a:spcPct val="120000"/>
                  </a:lnSpc>
                  <a:spcBef>
                    <a:spcPct val="0"/>
                  </a:spcBef>
                  <a:spcAft>
                    <a:spcPct val="0"/>
                  </a:spcAft>
                  <a:buFont typeface="Wingdings" panose="05000000000000000000" pitchFamily="2" charset="2"/>
                  <a:buChar char="u"/>
                </a:pPr>
                <a:r>
                  <a:rPr lang="zh-CN" altLang="en-US" sz="1999" b="1" dirty="0">
                    <a:solidFill>
                      <a:srgbClr val="FFFFFF"/>
                    </a:solidFill>
                    <a:latin typeface="楷体" panose="02010609060101010101" pitchFamily="49" charset="-122"/>
                    <a:ea typeface="楷体" panose="02010609060101010101" pitchFamily="49" charset="-122"/>
                  </a:rPr>
                  <a:t>全校运动会上，大山在短跑比赛中勇夺第一，志杰在跳高比赛中喜获金牌，思雨在跳远比赛中摘得桂冠，宁宁在游泳比赛中拔得头筹。</a:t>
                </a:r>
                <a:endParaRPr lang="en-US" altLang="zh-CN" sz="1999" b="1" dirty="0">
                  <a:solidFill>
                    <a:srgbClr val="FFFFFF"/>
                  </a:solidFill>
                  <a:latin typeface="楷体" panose="02010609060101010101" pitchFamily="49" charset="-122"/>
                  <a:ea typeface="楷体" panose="02010609060101010101" pitchFamily="49" charset="-122"/>
                </a:endParaRPr>
              </a:p>
            </p:txBody>
          </p:sp>
          <p:pic>
            <p:nvPicPr>
              <p:cNvPr id="3687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064" y="1774533"/>
                <a:ext cx="1062038"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87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183" y="1764117"/>
                <a:ext cx="5969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87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8263" y="1773621"/>
                <a:ext cx="1060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87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6003" y="778330"/>
                <a:ext cx="10398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879"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0413" y="836170"/>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18" name="Picture 14"/>
            <p:cNvPicPr>
              <a:picLocks noChangeAspect="1" noChangeArrowheads="1"/>
            </p:cNvPicPr>
            <p:nvPr/>
          </p:nvPicPr>
          <p:blipFill rotWithShape="1">
            <a:blip r:embed="rId11">
              <a:extLst>
                <a:ext uri="{28A0092B-C50C-407E-A947-70E740481C1C}">
                  <a14:useLocalDpi xmlns:a14="http://schemas.microsoft.com/office/drawing/2010/main" val="0"/>
                </a:ext>
              </a:extLst>
            </a:blip>
            <a:srcRect l="50332" r="20064"/>
            <a:stretch>
              <a:fillRect/>
            </a:stretch>
          </p:blipFill>
          <p:spPr bwMode="auto">
            <a:xfrm>
              <a:off x="2444435" y="1574400"/>
              <a:ext cx="380246" cy="84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678"/>
    </mc:Choice>
    <mc:Fallback xmlns="">
      <p:transition spd="slow" advTm="366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79388" y="123826"/>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400" b="1">
                <a:solidFill>
                  <a:srgbClr val="FFFF00"/>
                </a:solidFill>
              </a:rPr>
              <a:t>巩固练习</a:t>
            </a:r>
          </a:p>
        </p:txBody>
      </p:sp>
      <p:sp>
        <p:nvSpPr>
          <p:cNvPr id="9" name="矩形 8"/>
          <p:cNvSpPr/>
          <p:nvPr/>
        </p:nvSpPr>
        <p:spPr>
          <a:xfrm>
            <a:off x="395288" y="536575"/>
            <a:ext cx="8353425" cy="3970318"/>
          </a:xfrm>
          <a:prstGeom prst="rect">
            <a:avLst/>
          </a:prstGeom>
        </p:spPr>
        <p:txBody>
          <a:bodyPr>
            <a:spAutoFit/>
          </a:bodyPr>
          <a:lstStyle>
            <a:lvl1pPr indent="2667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fontAlgn="base">
              <a:lnSpc>
                <a:spcPct val="150000"/>
              </a:lnSpc>
              <a:spcBef>
                <a:spcPct val="0"/>
              </a:spcBef>
              <a:spcAft>
                <a:spcPct val="0"/>
              </a:spcAft>
            </a:pPr>
            <a:r>
              <a:rPr lang="zh-CN" altLang="zh-CN" sz="2400" b="1" dirty="0">
                <a:solidFill>
                  <a:prstClr val="white"/>
                </a:solidFill>
                <a:latin typeface="宋体" panose="02010600030101010101" pitchFamily="2" charset="-122"/>
              </a:rPr>
              <a:t>下列句中加点的词语换成括号里的词后，句义不变的一项是</a:t>
            </a:r>
            <a:r>
              <a:rPr lang="zh-CN" altLang="en-US" sz="2400" b="1" dirty="0">
                <a:solidFill>
                  <a:prstClr val="white"/>
                </a:solidFill>
                <a:latin typeface="宋体" panose="02010600030101010101" pitchFamily="2" charset="-122"/>
              </a:rPr>
              <a:t>（    ）</a:t>
            </a:r>
            <a:r>
              <a:rPr lang="en-US" altLang="zh-CN" sz="2400" b="1" dirty="0">
                <a:solidFill>
                  <a:prstClr val="white"/>
                </a:solidFill>
                <a:latin typeface="宋体" panose="02010600030101010101" pitchFamily="2" charset="-122"/>
              </a:rPr>
              <a:t> </a:t>
            </a:r>
            <a:endParaRPr lang="zh-CN" altLang="zh-CN" sz="2400" b="1" dirty="0">
              <a:solidFill>
                <a:prstClr val="white"/>
              </a:solidFill>
              <a:latin typeface="宋体" panose="02010600030101010101" pitchFamily="2" charset="-122"/>
            </a:endParaRPr>
          </a:p>
          <a:p>
            <a:pPr marL="459105" indent="-459105" fontAlgn="base">
              <a:lnSpc>
                <a:spcPct val="150000"/>
              </a:lnSpc>
              <a:spcBef>
                <a:spcPct val="0"/>
              </a:spcBef>
              <a:spcAft>
                <a:spcPct val="0"/>
              </a:spcAft>
            </a:pPr>
            <a:r>
              <a:rPr lang="zh-CN" altLang="zh-CN" sz="2400" b="1" dirty="0">
                <a:solidFill>
                  <a:prstClr val="white"/>
                </a:solidFill>
                <a:latin typeface="宋体" panose="02010600030101010101" pitchFamily="2" charset="-122"/>
              </a:rPr>
              <a:t>Ａ</a:t>
            </a:r>
            <a:r>
              <a:rPr lang="en-US" altLang="zh-CN" sz="2400" b="1" dirty="0">
                <a:solidFill>
                  <a:prstClr val="white"/>
                </a:solidFill>
                <a:latin typeface="宋体" panose="02010600030101010101" pitchFamily="2" charset="-122"/>
              </a:rPr>
              <a:t>.</a:t>
            </a:r>
            <a:r>
              <a:rPr lang="zh-CN" altLang="zh-CN" sz="2400" b="1" dirty="0">
                <a:solidFill>
                  <a:prstClr val="white"/>
                </a:solidFill>
                <a:latin typeface="宋体" panose="02010600030101010101" pitchFamily="2" charset="-122"/>
              </a:rPr>
              <a:t>初一的</a:t>
            </a:r>
            <a:r>
              <a:rPr lang="zh-CN" altLang="zh-CN" sz="2400" b="1" dirty="0">
                <a:solidFill>
                  <a:srgbClr val="FF0000"/>
                </a:solidFill>
                <a:latin typeface="宋体" panose="02010600030101010101" pitchFamily="2" charset="-122"/>
              </a:rPr>
              <a:t>光景</a:t>
            </a:r>
            <a:r>
              <a:rPr lang="zh-CN" altLang="zh-CN" sz="2400" b="1" dirty="0">
                <a:solidFill>
                  <a:prstClr val="white"/>
                </a:solidFill>
                <a:latin typeface="宋体" panose="02010600030101010101" pitchFamily="2" charset="-122"/>
              </a:rPr>
              <a:t>与除夕截然不同。</a:t>
            </a:r>
            <a:r>
              <a:rPr lang="zh-CN" altLang="en-US" sz="2400" b="1" dirty="0">
                <a:solidFill>
                  <a:prstClr val="white"/>
                </a:solidFill>
                <a:latin typeface="宋体" panose="02010600030101010101" pitchFamily="2" charset="-122"/>
              </a:rPr>
              <a:t>（</a:t>
            </a:r>
            <a:r>
              <a:rPr lang="zh-CN" altLang="zh-CN" sz="2400" b="1" dirty="0">
                <a:solidFill>
                  <a:prstClr val="white"/>
                </a:solidFill>
                <a:latin typeface="宋体" panose="02010600030101010101" pitchFamily="2" charset="-122"/>
              </a:rPr>
              <a:t>光线</a:t>
            </a:r>
            <a:r>
              <a:rPr lang="zh-CN" altLang="en-US" sz="2400" b="1" dirty="0">
                <a:solidFill>
                  <a:prstClr val="white"/>
                </a:solidFill>
                <a:latin typeface="宋体" panose="02010600030101010101" pitchFamily="2" charset="-122"/>
              </a:rPr>
              <a:t>）</a:t>
            </a:r>
            <a:endParaRPr lang="zh-CN" altLang="zh-CN" sz="2400" b="1" dirty="0">
              <a:solidFill>
                <a:prstClr val="white"/>
              </a:solidFill>
              <a:latin typeface="宋体" panose="02010600030101010101" pitchFamily="2" charset="-122"/>
            </a:endParaRPr>
          </a:p>
          <a:p>
            <a:pPr marL="459105" indent="-459105" fontAlgn="base">
              <a:lnSpc>
                <a:spcPct val="150000"/>
              </a:lnSpc>
              <a:spcBef>
                <a:spcPct val="0"/>
              </a:spcBef>
              <a:spcAft>
                <a:spcPct val="0"/>
              </a:spcAft>
            </a:pPr>
            <a:r>
              <a:rPr lang="zh-CN" altLang="zh-CN" sz="2400" b="1" dirty="0">
                <a:solidFill>
                  <a:prstClr val="white"/>
                </a:solidFill>
                <a:latin typeface="宋体" panose="02010600030101010101" pitchFamily="2" charset="-122"/>
              </a:rPr>
              <a:t>Ｂ</a:t>
            </a:r>
            <a:r>
              <a:rPr lang="en-US" altLang="zh-CN" sz="2400" b="1" dirty="0">
                <a:solidFill>
                  <a:prstClr val="white"/>
                </a:solidFill>
                <a:latin typeface="宋体" panose="02010600030101010101" pitchFamily="2" charset="-122"/>
              </a:rPr>
              <a:t>.</a:t>
            </a:r>
            <a:r>
              <a:rPr lang="zh-CN" altLang="zh-CN" sz="2400" b="1" dirty="0">
                <a:solidFill>
                  <a:prstClr val="white"/>
                </a:solidFill>
                <a:latin typeface="宋体" panose="02010600030101010101" pitchFamily="2" charset="-122"/>
              </a:rPr>
              <a:t>哪一家都灯火通宵，不许</a:t>
            </a:r>
            <a:r>
              <a:rPr lang="zh-CN" altLang="zh-CN" sz="2400" b="1" dirty="0">
                <a:solidFill>
                  <a:srgbClr val="FF0000"/>
                </a:solidFill>
                <a:latin typeface="宋体" panose="02010600030101010101" pitchFamily="2" charset="-122"/>
              </a:rPr>
              <a:t>间断</a:t>
            </a:r>
            <a:r>
              <a:rPr lang="zh-CN" altLang="zh-CN" sz="2400" b="1" dirty="0">
                <a:solidFill>
                  <a:prstClr val="white"/>
                </a:solidFill>
                <a:latin typeface="宋体" panose="02010600030101010101" pitchFamily="2" charset="-122"/>
              </a:rPr>
              <a:t>。</a:t>
            </a:r>
            <a:r>
              <a:rPr lang="zh-CN" altLang="en-US" sz="2400" b="1" dirty="0">
                <a:solidFill>
                  <a:prstClr val="white"/>
                </a:solidFill>
                <a:latin typeface="宋体" panose="02010600030101010101" pitchFamily="2" charset="-122"/>
              </a:rPr>
              <a:t>（</a:t>
            </a:r>
            <a:r>
              <a:rPr lang="zh-CN" altLang="zh-CN" sz="2400" b="1" dirty="0">
                <a:solidFill>
                  <a:prstClr val="white"/>
                </a:solidFill>
                <a:latin typeface="宋体" panose="02010600030101010101" pitchFamily="2" charset="-122"/>
              </a:rPr>
              <a:t>间隔</a:t>
            </a:r>
            <a:r>
              <a:rPr lang="zh-CN" altLang="en-US" sz="2400" b="1" dirty="0">
                <a:solidFill>
                  <a:prstClr val="white"/>
                </a:solidFill>
                <a:latin typeface="宋体" panose="02010600030101010101" pitchFamily="2" charset="-122"/>
              </a:rPr>
              <a:t>）</a:t>
            </a:r>
            <a:r>
              <a:rPr lang="en-US" altLang="zh-CN" sz="2400" b="1" dirty="0">
                <a:solidFill>
                  <a:prstClr val="white"/>
                </a:solidFill>
                <a:latin typeface="宋体" panose="02010600030101010101" pitchFamily="2" charset="-122"/>
              </a:rPr>
              <a:t> </a:t>
            </a:r>
            <a:endParaRPr lang="zh-CN" altLang="zh-CN" sz="2400" b="1" dirty="0">
              <a:solidFill>
                <a:prstClr val="white"/>
              </a:solidFill>
              <a:latin typeface="宋体" panose="02010600030101010101" pitchFamily="2" charset="-122"/>
            </a:endParaRPr>
          </a:p>
          <a:p>
            <a:pPr marL="459105" indent="-459105" fontAlgn="base">
              <a:lnSpc>
                <a:spcPct val="150000"/>
              </a:lnSpc>
              <a:spcBef>
                <a:spcPct val="0"/>
              </a:spcBef>
              <a:spcAft>
                <a:spcPct val="0"/>
              </a:spcAft>
            </a:pPr>
            <a:r>
              <a:rPr lang="zh-CN" altLang="zh-CN" sz="2400" b="1" dirty="0">
                <a:solidFill>
                  <a:prstClr val="white"/>
                </a:solidFill>
                <a:latin typeface="宋体" panose="02010600030101010101" pitchFamily="2" charset="-122"/>
              </a:rPr>
              <a:t>Ｃ</a:t>
            </a:r>
            <a:r>
              <a:rPr lang="en-US" altLang="zh-CN" sz="2400" b="1" dirty="0">
                <a:solidFill>
                  <a:prstClr val="white"/>
                </a:solidFill>
                <a:latin typeface="宋体" panose="02010600030101010101" pitchFamily="2" charset="-122"/>
              </a:rPr>
              <a:t>.</a:t>
            </a:r>
            <a:r>
              <a:rPr lang="zh-CN" altLang="zh-CN" sz="2400" b="1" dirty="0">
                <a:solidFill>
                  <a:prstClr val="white"/>
                </a:solidFill>
                <a:latin typeface="宋体" panose="02010600030101010101" pitchFamily="2" charset="-122"/>
              </a:rPr>
              <a:t>北京虽是城市，可是它也跟着农村一齐过年，而且过得</a:t>
            </a:r>
            <a:r>
              <a:rPr lang="zh-CN" altLang="zh-CN" sz="2400" b="1" dirty="0">
                <a:solidFill>
                  <a:srgbClr val="FF0000"/>
                </a:solidFill>
                <a:latin typeface="宋体" panose="02010600030101010101" pitchFamily="2" charset="-122"/>
              </a:rPr>
              <a:t>分外</a:t>
            </a:r>
            <a:r>
              <a:rPr lang="zh-CN" altLang="zh-CN" sz="2400" b="1" dirty="0">
                <a:solidFill>
                  <a:prstClr val="white"/>
                </a:solidFill>
                <a:latin typeface="宋体" panose="02010600030101010101" pitchFamily="2" charset="-122"/>
              </a:rPr>
              <a:t>热闹。</a:t>
            </a:r>
            <a:r>
              <a:rPr lang="zh-CN" altLang="en-US" sz="2400" b="1" dirty="0">
                <a:solidFill>
                  <a:prstClr val="white"/>
                </a:solidFill>
                <a:latin typeface="宋体" panose="02010600030101010101" pitchFamily="2" charset="-122"/>
              </a:rPr>
              <a:t>（</a:t>
            </a:r>
            <a:r>
              <a:rPr lang="zh-CN" altLang="zh-CN" sz="2400" b="1" dirty="0">
                <a:solidFill>
                  <a:prstClr val="white"/>
                </a:solidFill>
                <a:latin typeface="宋体" panose="02010600030101010101" pitchFamily="2" charset="-122"/>
              </a:rPr>
              <a:t>格外</a:t>
            </a:r>
            <a:r>
              <a:rPr lang="zh-CN" altLang="en-US" sz="2400" b="1" dirty="0">
                <a:solidFill>
                  <a:prstClr val="white"/>
                </a:solidFill>
                <a:latin typeface="宋体" panose="02010600030101010101" pitchFamily="2" charset="-122"/>
              </a:rPr>
              <a:t>）</a:t>
            </a:r>
            <a:r>
              <a:rPr lang="en-US" altLang="zh-CN" sz="2400" b="1" dirty="0">
                <a:solidFill>
                  <a:prstClr val="white"/>
                </a:solidFill>
                <a:latin typeface="宋体" panose="02010600030101010101" pitchFamily="2" charset="-122"/>
              </a:rPr>
              <a:t> </a:t>
            </a:r>
            <a:endParaRPr lang="zh-CN" altLang="zh-CN" sz="2400" b="1" dirty="0">
              <a:solidFill>
                <a:prstClr val="white"/>
              </a:solidFill>
              <a:latin typeface="宋体" panose="02010600030101010101" pitchFamily="2" charset="-122"/>
            </a:endParaRPr>
          </a:p>
          <a:p>
            <a:pPr marL="459105" indent="-459105" fontAlgn="base">
              <a:lnSpc>
                <a:spcPct val="150000"/>
              </a:lnSpc>
              <a:spcBef>
                <a:spcPct val="0"/>
              </a:spcBef>
              <a:spcAft>
                <a:spcPct val="0"/>
              </a:spcAft>
            </a:pPr>
            <a:r>
              <a:rPr lang="zh-CN" altLang="zh-CN" sz="2400" b="1" dirty="0">
                <a:solidFill>
                  <a:prstClr val="white"/>
                </a:solidFill>
                <a:latin typeface="宋体" panose="02010600030101010101" pitchFamily="2" charset="-122"/>
              </a:rPr>
              <a:t>Ｄ</a:t>
            </a:r>
            <a:r>
              <a:rPr lang="en-US" altLang="zh-CN" sz="2400" b="1" dirty="0">
                <a:solidFill>
                  <a:prstClr val="white"/>
                </a:solidFill>
                <a:latin typeface="宋体" panose="02010600030101010101" pitchFamily="2" charset="-122"/>
              </a:rPr>
              <a:t>.</a:t>
            </a:r>
            <a:r>
              <a:rPr lang="zh-CN" altLang="zh-CN" sz="2400" b="1" dirty="0">
                <a:solidFill>
                  <a:prstClr val="white"/>
                </a:solidFill>
                <a:latin typeface="宋体" panose="02010600030101010101" pitchFamily="2" charset="-122"/>
              </a:rPr>
              <a:t>花生仁脱了它的红外套，这是</a:t>
            </a:r>
            <a:r>
              <a:rPr lang="zh-CN" altLang="zh-CN" sz="2400" b="1" dirty="0">
                <a:solidFill>
                  <a:srgbClr val="FF0000"/>
                </a:solidFill>
                <a:latin typeface="宋体" panose="02010600030101010101" pitchFamily="2" charset="-122"/>
              </a:rPr>
              <a:t>不消</a:t>
            </a:r>
            <a:r>
              <a:rPr lang="zh-CN" altLang="zh-CN" sz="2400" b="1" dirty="0">
                <a:solidFill>
                  <a:prstClr val="white"/>
                </a:solidFill>
                <a:latin typeface="宋体" panose="02010600030101010101" pitchFamily="2" charset="-122"/>
              </a:rPr>
              <a:t>说的事。（经常</a:t>
            </a:r>
            <a:r>
              <a:rPr lang="zh-CN" altLang="en-US" sz="2400" b="1" dirty="0">
                <a:solidFill>
                  <a:prstClr val="white"/>
                </a:solidFill>
                <a:latin typeface="宋体" panose="02010600030101010101" pitchFamily="2" charset="-122"/>
              </a:rPr>
              <a:t>）</a:t>
            </a:r>
            <a:r>
              <a:rPr lang="en-US" altLang="zh-CN" sz="2400" b="1" dirty="0">
                <a:solidFill>
                  <a:prstClr val="white"/>
                </a:solidFill>
                <a:latin typeface="宋体" panose="02010600030101010101" pitchFamily="2" charset="-122"/>
              </a:rPr>
              <a:t> </a:t>
            </a:r>
            <a:endParaRPr lang="zh-CN" altLang="zh-CN" sz="2400" b="1" dirty="0">
              <a:solidFill>
                <a:prstClr val="white"/>
              </a:solidFill>
              <a:latin typeface="宋体" panose="02010600030101010101" pitchFamily="2" charset="-122"/>
            </a:endParaRPr>
          </a:p>
        </p:txBody>
      </p:sp>
      <p:sp>
        <p:nvSpPr>
          <p:cNvPr id="10" name="流程图: 可选过程 9"/>
          <p:cNvSpPr/>
          <p:nvPr/>
        </p:nvSpPr>
        <p:spPr>
          <a:xfrm>
            <a:off x="798223" y="1293495"/>
            <a:ext cx="504825" cy="27781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CN" sz="2400" dirty="0">
                <a:solidFill>
                  <a:srgbClr val="FF0000"/>
                </a:solidFill>
              </a:rPr>
              <a:t>C</a:t>
            </a:r>
            <a:endParaRPr lang="zh-CN" altLang="en-US" sz="2400" dirty="0">
              <a:solidFill>
                <a:srgbClr val="FF0000"/>
              </a:solidFill>
            </a:endParaRPr>
          </a:p>
        </p:txBody>
      </p:sp>
      <p:grpSp>
        <p:nvGrpSpPr>
          <p:cNvPr id="5" name="组合 4"/>
          <p:cNvGrpSpPr/>
          <p:nvPr/>
        </p:nvGrpSpPr>
        <p:grpSpPr bwMode="auto">
          <a:xfrm>
            <a:off x="1883005" y="1744319"/>
            <a:ext cx="554780" cy="676980"/>
            <a:chOff x="4283968" y="1139060"/>
            <a:chExt cx="554856" cy="678120"/>
          </a:xfrm>
        </p:grpSpPr>
        <p:sp>
          <p:nvSpPr>
            <p:cNvPr id="6" name="文本框 27"/>
            <p:cNvSpPr txBox="1">
              <a:spLocks noChangeArrowheads="1"/>
            </p:cNvSpPr>
            <p:nvPr/>
          </p:nvSpPr>
          <p:spPr bwMode="auto">
            <a:xfrm flipH="1">
              <a:off x="4283968" y="1139060"/>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7" name="文本框 27"/>
            <p:cNvSpPr txBox="1">
              <a:spLocks noChangeArrowheads="1"/>
            </p:cNvSpPr>
            <p:nvPr/>
          </p:nvSpPr>
          <p:spPr bwMode="auto">
            <a:xfrm flipH="1">
              <a:off x="4622800" y="1139060"/>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srgbClr val="FF0000"/>
                  </a:solidFill>
                  <a:latin typeface="Times New Roman" panose="02020603050405020304" charset="0"/>
                  <a:ea typeface="微软雅黑" panose="020B0503020204020204" charset="-122"/>
                </a:rPr>
                <a:t>.</a:t>
              </a:r>
            </a:p>
          </p:txBody>
        </p:sp>
      </p:grpSp>
      <p:grpSp>
        <p:nvGrpSpPr>
          <p:cNvPr id="12" name="组合 11"/>
          <p:cNvGrpSpPr/>
          <p:nvPr/>
        </p:nvGrpSpPr>
        <p:grpSpPr bwMode="auto">
          <a:xfrm>
            <a:off x="4294611" y="2280737"/>
            <a:ext cx="554780" cy="676980"/>
            <a:chOff x="4283968" y="1139060"/>
            <a:chExt cx="554856" cy="678120"/>
          </a:xfrm>
        </p:grpSpPr>
        <p:sp>
          <p:nvSpPr>
            <p:cNvPr id="13" name="文本框 27"/>
            <p:cNvSpPr txBox="1">
              <a:spLocks noChangeArrowheads="1"/>
            </p:cNvSpPr>
            <p:nvPr/>
          </p:nvSpPr>
          <p:spPr bwMode="auto">
            <a:xfrm flipH="1">
              <a:off x="4283968" y="1139060"/>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14" name="文本框 27"/>
            <p:cNvSpPr txBox="1">
              <a:spLocks noChangeArrowheads="1"/>
            </p:cNvSpPr>
            <p:nvPr/>
          </p:nvSpPr>
          <p:spPr bwMode="auto">
            <a:xfrm flipH="1">
              <a:off x="4622800" y="1139060"/>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srgbClr val="FF0000"/>
                  </a:solidFill>
                  <a:latin typeface="Times New Roman" panose="02020603050405020304" charset="0"/>
                  <a:ea typeface="微软雅黑" panose="020B0503020204020204" charset="-122"/>
                </a:rPr>
                <a:t>.</a:t>
              </a:r>
            </a:p>
          </p:txBody>
        </p:sp>
      </p:grpSp>
      <p:sp>
        <p:nvSpPr>
          <p:cNvPr id="16" name="文本框 27"/>
          <p:cNvSpPr txBox="1">
            <a:spLocks noChangeArrowheads="1"/>
          </p:cNvSpPr>
          <p:nvPr/>
        </p:nvSpPr>
        <p:spPr bwMode="auto">
          <a:xfrm flipH="1">
            <a:off x="8287189" y="2823945"/>
            <a:ext cx="215995" cy="67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17" name="文本框 27"/>
          <p:cNvSpPr txBox="1">
            <a:spLocks noChangeArrowheads="1"/>
          </p:cNvSpPr>
          <p:nvPr/>
        </p:nvSpPr>
        <p:spPr bwMode="auto">
          <a:xfrm flipH="1">
            <a:off x="942639" y="3360363"/>
            <a:ext cx="215995" cy="67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grpSp>
        <p:nvGrpSpPr>
          <p:cNvPr id="18" name="组合 17"/>
          <p:cNvGrpSpPr/>
          <p:nvPr/>
        </p:nvGrpSpPr>
        <p:grpSpPr bwMode="auto">
          <a:xfrm>
            <a:off x="4926090" y="3917151"/>
            <a:ext cx="554780" cy="676980"/>
            <a:chOff x="4283968" y="1139060"/>
            <a:chExt cx="554856" cy="678120"/>
          </a:xfrm>
        </p:grpSpPr>
        <p:sp>
          <p:nvSpPr>
            <p:cNvPr id="19" name="文本框 27"/>
            <p:cNvSpPr txBox="1">
              <a:spLocks noChangeArrowheads="1"/>
            </p:cNvSpPr>
            <p:nvPr/>
          </p:nvSpPr>
          <p:spPr bwMode="auto">
            <a:xfrm flipH="1">
              <a:off x="4283968" y="1139060"/>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20" name="文本框 27"/>
            <p:cNvSpPr txBox="1">
              <a:spLocks noChangeArrowheads="1"/>
            </p:cNvSpPr>
            <p:nvPr/>
          </p:nvSpPr>
          <p:spPr bwMode="auto">
            <a:xfrm flipH="1">
              <a:off x="4622800" y="1139060"/>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srgbClr val="FF0000"/>
                  </a:solidFill>
                  <a:latin typeface="Times New Roman" panose="02020603050405020304" charset="0"/>
                  <a:ea typeface="微软雅黑" panose="020B0503020204020204" charset="-122"/>
                </a:rPr>
                <a: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7831"/>
    </mc:Choice>
    <mc:Fallback xmlns="">
      <p:transition spd="slow" advTm="478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标题 1"/>
          <p:cNvSpPr txBox="1">
            <a:spLocks noChangeArrowheads="1"/>
          </p:cNvSpPr>
          <p:nvPr/>
        </p:nvSpPr>
        <p:spPr bwMode="auto">
          <a:xfrm>
            <a:off x="2916238" y="1708151"/>
            <a:ext cx="44640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4399" b="1" dirty="0">
                <a:solidFill>
                  <a:srgbClr val="000000"/>
                </a:solidFill>
                <a:latin typeface="楷体" panose="02010609060101010101" pitchFamily="49" charset="-122"/>
                <a:ea typeface="楷体" panose="02010609060101010101" pitchFamily="49" charset="-122"/>
              </a:rPr>
              <a:t>语文园地</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5091" b="3964"/>
          <a:stretch>
            <a:fillRect/>
          </a:stretch>
        </p:blipFill>
        <p:spPr>
          <a:xfrm>
            <a:off x="195825" y="98442"/>
            <a:ext cx="2105535" cy="395335"/>
          </a:xfrm>
          <a:prstGeom prst="rect">
            <a:avLst/>
          </a:prstGeom>
        </p:spPr>
      </p:pic>
    </p:spTree>
  </p:cSld>
  <p:clrMapOvr>
    <a:masterClrMapping/>
  </p:clrMapOvr>
  <p:transition advTm="5484">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1"/>
          <p:cNvSpPr>
            <a:spLocks noChangeArrowheads="1"/>
          </p:cNvSpPr>
          <p:nvPr/>
        </p:nvSpPr>
        <p:spPr bwMode="auto">
          <a:xfrm>
            <a:off x="297634" y="695288"/>
            <a:ext cx="8495545" cy="157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0"/>
              </a:spcBef>
              <a:spcAft>
                <a:spcPct val="0"/>
              </a:spcAft>
            </a:pPr>
            <a:r>
              <a:rPr lang="zh-CN" altLang="en-US" sz="2801" b="1" dirty="0">
                <a:solidFill>
                  <a:prstClr val="white"/>
                </a:solidFill>
                <a:latin typeface="楷体" panose="02010609060101010101" pitchFamily="49" charset="-122"/>
                <a:ea typeface="楷体" panose="02010609060101010101" pitchFamily="49" charset="-122"/>
              </a:rPr>
              <a:t>    节日期间，北京各个景点迎来了大批国内外游客。故宫博物院</a:t>
            </a:r>
            <a:r>
              <a:rPr lang="zh-CN" altLang="en-US" sz="2801" b="1" dirty="0">
                <a:solidFill>
                  <a:srgbClr val="FF0000"/>
                </a:solidFill>
                <a:latin typeface="楷体" panose="02010609060101010101" pitchFamily="49" charset="-122"/>
                <a:ea typeface="楷体" panose="02010609060101010101" pitchFamily="49" charset="-122"/>
              </a:rPr>
              <a:t>人头攒动</a:t>
            </a:r>
            <a:r>
              <a:rPr lang="zh-CN" altLang="en-US" sz="2801" b="1" dirty="0">
                <a:solidFill>
                  <a:prstClr val="white"/>
                </a:solidFill>
                <a:latin typeface="楷体" panose="02010609060101010101" pitchFamily="49" charset="-122"/>
                <a:ea typeface="楷体" panose="02010609060101010101" pitchFamily="49" charset="-122"/>
              </a:rPr>
              <a:t>，八达岭长城（        ），南锣鼓巷（   </a:t>
            </a:r>
            <a:r>
              <a:rPr lang="zh-CN" altLang="en-US" sz="2801" b="1" dirty="0">
                <a:solidFill>
                  <a:srgbClr val="CCCCFF"/>
                </a:solidFill>
                <a:latin typeface="楷体" panose="02010609060101010101" pitchFamily="49" charset="-122"/>
                <a:ea typeface="楷体" panose="02010609060101010101" pitchFamily="49" charset="-122"/>
              </a:rPr>
              <a:t>      </a:t>
            </a:r>
            <a:r>
              <a:rPr lang="zh-CN" altLang="en-US" sz="2801" b="1" dirty="0">
                <a:solidFill>
                  <a:prstClr val="white"/>
                </a:solidFill>
                <a:latin typeface="楷体" panose="02010609060101010101" pitchFamily="49" charset="-122"/>
                <a:ea typeface="楷体" panose="02010609060101010101" pitchFamily="49" charset="-122"/>
              </a:rPr>
              <a:t>），什刹海（          ）。</a:t>
            </a:r>
          </a:p>
        </p:txBody>
      </p:sp>
      <p:sp>
        <p:nvSpPr>
          <p:cNvPr id="32771" name="矩形 2"/>
          <p:cNvSpPr>
            <a:spLocks noChangeArrowheads="1"/>
          </p:cNvSpPr>
          <p:nvPr/>
        </p:nvSpPr>
        <p:spPr bwMode="auto">
          <a:xfrm>
            <a:off x="539750" y="2787650"/>
            <a:ext cx="7848600" cy="164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20000"/>
              </a:lnSpc>
              <a:spcBef>
                <a:spcPct val="0"/>
              </a:spcBef>
              <a:spcAft>
                <a:spcPct val="0"/>
              </a:spcAft>
            </a:pPr>
            <a:r>
              <a:rPr lang="zh-CN" altLang="en-US" sz="2400" b="1" dirty="0">
                <a:solidFill>
                  <a:prstClr val="white"/>
                </a:solidFill>
                <a:latin typeface="楷体" panose="02010609060101010101" pitchFamily="49" charset="-122"/>
                <a:ea typeface="楷体" panose="02010609060101010101" pitchFamily="49" charset="-122"/>
              </a:rPr>
              <a:t>    </a:t>
            </a:r>
            <a:r>
              <a:rPr lang="zh-CN" altLang="en-US" sz="2801" b="1" dirty="0">
                <a:solidFill>
                  <a:prstClr val="white"/>
                </a:solidFill>
                <a:latin typeface="楷体" panose="02010609060101010101" pitchFamily="49" charset="-122"/>
                <a:ea typeface="楷体" panose="02010609060101010101" pitchFamily="49" charset="-122"/>
              </a:rPr>
              <a:t>花园里，各色的月季</a:t>
            </a:r>
            <a:r>
              <a:rPr lang="zh-CN" altLang="en-US" sz="2801" b="1" dirty="0">
                <a:solidFill>
                  <a:srgbClr val="FF0000"/>
                </a:solidFill>
                <a:latin typeface="楷体" panose="02010609060101010101" pitchFamily="49" charset="-122"/>
                <a:ea typeface="楷体" panose="02010609060101010101" pitchFamily="49" charset="-122"/>
              </a:rPr>
              <a:t>欣然怒放</a:t>
            </a:r>
            <a:r>
              <a:rPr lang="zh-CN" altLang="en-US" sz="2801" b="1" dirty="0">
                <a:solidFill>
                  <a:prstClr val="white"/>
                </a:solidFill>
                <a:latin typeface="楷体" panose="02010609060101010101" pitchFamily="49" charset="-122"/>
                <a:ea typeface="楷体" panose="02010609060101010101" pitchFamily="49" charset="-122"/>
              </a:rPr>
              <a:t>，艳丽的桃花（         ），热情的杜鹃花（         ），美丽的海棠（         ），到处花香醉人。</a:t>
            </a:r>
          </a:p>
        </p:txBody>
      </p:sp>
      <p:sp>
        <p:nvSpPr>
          <p:cNvPr id="32772" name="TextBox 3"/>
          <p:cNvSpPr txBox="1">
            <a:spLocks noChangeArrowheads="1"/>
          </p:cNvSpPr>
          <p:nvPr/>
        </p:nvSpPr>
        <p:spPr bwMode="auto">
          <a:xfrm>
            <a:off x="179388" y="123826"/>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400" b="1">
                <a:solidFill>
                  <a:srgbClr val="FFFF00"/>
                </a:solidFill>
              </a:rPr>
              <a:t>巩固练习</a:t>
            </a:r>
          </a:p>
        </p:txBody>
      </p:sp>
      <p:sp>
        <p:nvSpPr>
          <p:cNvPr id="2" name="矩形 1"/>
          <p:cNvSpPr>
            <a:spLocks noChangeArrowheads="1"/>
          </p:cNvSpPr>
          <p:nvPr/>
        </p:nvSpPr>
        <p:spPr bwMode="auto">
          <a:xfrm>
            <a:off x="5999658" y="1221081"/>
            <a:ext cx="1627369"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801" b="1" dirty="0">
                <a:solidFill>
                  <a:srgbClr val="FFFF00"/>
                </a:solidFill>
                <a:latin typeface="楷体" panose="02010609060101010101" pitchFamily="49" charset="-122"/>
                <a:ea typeface="楷体" panose="02010609060101010101" pitchFamily="49" charset="-122"/>
              </a:rPr>
              <a:t>人潮汹涌</a:t>
            </a:r>
            <a:endParaRPr lang="zh-CN" altLang="en-US" sz="2801" dirty="0">
              <a:solidFill>
                <a:prstClr val="black"/>
              </a:solidFill>
            </a:endParaRPr>
          </a:p>
        </p:txBody>
      </p:sp>
      <p:sp>
        <p:nvSpPr>
          <p:cNvPr id="3" name="矩形 2"/>
          <p:cNvSpPr>
            <a:spLocks noChangeArrowheads="1"/>
          </p:cNvSpPr>
          <p:nvPr/>
        </p:nvSpPr>
        <p:spPr bwMode="auto">
          <a:xfrm>
            <a:off x="1782379" y="1764772"/>
            <a:ext cx="1627369"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801" b="1" dirty="0">
                <a:solidFill>
                  <a:srgbClr val="FFFF00"/>
                </a:solidFill>
                <a:latin typeface="楷体" panose="02010609060101010101" pitchFamily="49" charset="-122"/>
                <a:ea typeface="楷体" panose="02010609060101010101" pitchFamily="49" charset="-122"/>
              </a:rPr>
              <a:t>摩肩接踵</a:t>
            </a:r>
            <a:endParaRPr lang="zh-CN" altLang="en-US" sz="2801" dirty="0">
              <a:solidFill>
                <a:prstClr val="black"/>
              </a:solidFill>
            </a:endParaRPr>
          </a:p>
        </p:txBody>
      </p:sp>
      <p:sp>
        <p:nvSpPr>
          <p:cNvPr id="4" name="矩形 3"/>
          <p:cNvSpPr>
            <a:spLocks noChangeArrowheads="1"/>
          </p:cNvSpPr>
          <p:nvPr/>
        </p:nvSpPr>
        <p:spPr bwMode="auto">
          <a:xfrm>
            <a:off x="5660873" y="1721171"/>
            <a:ext cx="1627369"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801" b="1" dirty="0">
                <a:solidFill>
                  <a:srgbClr val="FFFF00"/>
                </a:solidFill>
                <a:latin typeface="楷体" panose="02010609060101010101" pitchFamily="49" charset="-122"/>
                <a:ea typeface="楷体" panose="02010609060101010101" pitchFamily="49" charset="-122"/>
              </a:rPr>
              <a:t>熙熙攘攘</a:t>
            </a:r>
            <a:endParaRPr lang="zh-CN" altLang="en-US" sz="2801" dirty="0">
              <a:solidFill>
                <a:prstClr val="black"/>
              </a:solidFill>
            </a:endParaRPr>
          </a:p>
        </p:txBody>
      </p:sp>
      <p:sp>
        <p:nvSpPr>
          <p:cNvPr id="5" name="矩形 4"/>
          <p:cNvSpPr>
            <a:spLocks noChangeArrowheads="1"/>
          </p:cNvSpPr>
          <p:nvPr/>
        </p:nvSpPr>
        <p:spPr bwMode="auto">
          <a:xfrm>
            <a:off x="950958" y="3303350"/>
            <a:ext cx="1627369"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801" b="1" dirty="0">
                <a:solidFill>
                  <a:srgbClr val="FFFF00"/>
                </a:solidFill>
                <a:latin typeface="楷体" panose="02010609060101010101" pitchFamily="49" charset="-122"/>
                <a:ea typeface="楷体" panose="02010609060101010101" pitchFamily="49" charset="-122"/>
              </a:rPr>
              <a:t>吐露芬芳</a:t>
            </a:r>
            <a:endParaRPr lang="zh-CN" altLang="en-US" sz="2801" dirty="0">
              <a:solidFill>
                <a:prstClr val="black"/>
              </a:solidFill>
            </a:endParaRPr>
          </a:p>
        </p:txBody>
      </p:sp>
      <p:sp>
        <p:nvSpPr>
          <p:cNvPr id="6" name="矩形 5"/>
          <p:cNvSpPr>
            <a:spLocks noChangeArrowheads="1"/>
          </p:cNvSpPr>
          <p:nvPr/>
        </p:nvSpPr>
        <p:spPr bwMode="auto">
          <a:xfrm>
            <a:off x="5824538" y="3303350"/>
            <a:ext cx="1627369"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801" b="1" dirty="0">
                <a:solidFill>
                  <a:srgbClr val="FFFF00"/>
                </a:solidFill>
                <a:latin typeface="楷体" panose="02010609060101010101" pitchFamily="49" charset="-122"/>
                <a:ea typeface="楷体" panose="02010609060101010101" pitchFamily="49" charset="-122"/>
              </a:rPr>
              <a:t>绽放笑容</a:t>
            </a:r>
            <a:endParaRPr lang="zh-CN" altLang="en-US" sz="2801" dirty="0">
              <a:solidFill>
                <a:prstClr val="black"/>
              </a:solidFill>
            </a:endParaRPr>
          </a:p>
        </p:txBody>
      </p:sp>
      <p:sp>
        <p:nvSpPr>
          <p:cNvPr id="7" name="矩形 6"/>
          <p:cNvSpPr>
            <a:spLocks noChangeArrowheads="1"/>
          </p:cNvSpPr>
          <p:nvPr/>
        </p:nvSpPr>
        <p:spPr bwMode="auto">
          <a:xfrm>
            <a:off x="2768649" y="3839237"/>
            <a:ext cx="1627369"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801" b="1">
                <a:solidFill>
                  <a:srgbClr val="FFFF00"/>
                </a:solidFill>
                <a:latin typeface="楷体" panose="02010609060101010101" pitchFamily="49" charset="-122"/>
                <a:ea typeface="楷体" panose="02010609060101010101" pitchFamily="49" charset="-122"/>
              </a:rPr>
              <a:t>傲然盛开</a:t>
            </a:r>
            <a:endParaRPr lang="zh-CN" altLang="en-US" sz="2801">
              <a:solidFill>
                <a:prstClr val="black"/>
              </a:solidFill>
            </a:endParaRPr>
          </a:p>
        </p:txBody>
      </p:sp>
      <p:grpSp>
        <p:nvGrpSpPr>
          <p:cNvPr id="8" name="组合 7"/>
          <p:cNvGrpSpPr/>
          <p:nvPr/>
        </p:nvGrpSpPr>
        <p:grpSpPr bwMode="auto">
          <a:xfrm>
            <a:off x="2231791" y="1275802"/>
            <a:ext cx="1274762" cy="688399"/>
            <a:chOff x="4283968" y="1139060"/>
            <a:chExt cx="1274936" cy="689558"/>
          </a:xfrm>
        </p:grpSpPr>
        <p:sp>
          <p:nvSpPr>
            <p:cNvPr id="38929" name="文本框 27"/>
            <p:cNvSpPr txBox="1">
              <a:spLocks noChangeArrowheads="1"/>
            </p:cNvSpPr>
            <p:nvPr/>
          </p:nvSpPr>
          <p:spPr bwMode="auto">
            <a:xfrm flipH="1">
              <a:off x="4283968" y="1139060"/>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38930" name="文本框 27"/>
            <p:cNvSpPr txBox="1">
              <a:spLocks noChangeArrowheads="1"/>
            </p:cNvSpPr>
            <p:nvPr/>
          </p:nvSpPr>
          <p:spPr bwMode="auto">
            <a:xfrm flipH="1">
              <a:off x="4622800" y="1139060"/>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srgbClr val="FF0000"/>
                  </a:solidFill>
                  <a:latin typeface="Times New Roman" panose="02020603050405020304" charset="0"/>
                  <a:ea typeface="微软雅黑" panose="020B0503020204020204" charset="-122"/>
                </a:rPr>
                <a:t>.</a:t>
              </a:r>
            </a:p>
          </p:txBody>
        </p:sp>
        <p:sp>
          <p:nvSpPr>
            <p:cNvPr id="38931" name="文本框 27"/>
            <p:cNvSpPr txBox="1">
              <a:spLocks noChangeArrowheads="1"/>
            </p:cNvSpPr>
            <p:nvPr/>
          </p:nvSpPr>
          <p:spPr bwMode="auto">
            <a:xfrm flipH="1">
              <a:off x="5004048" y="1150498"/>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38932" name="文本框 27"/>
            <p:cNvSpPr txBox="1">
              <a:spLocks noChangeArrowheads="1"/>
            </p:cNvSpPr>
            <p:nvPr/>
          </p:nvSpPr>
          <p:spPr bwMode="auto">
            <a:xfrm flipH="1">
              <a:off x="5342880" y="1150498"/>
              <a:ext cx="216024" cy="6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srgbClr val="FF0000"/>
                  </a:solidFill>
                  <a:latin typeface="Times New Roman" panose="02020603050405020304" charset="0"/>
                  <a:ea typeface="微软雅黑" panose="020B0503020204020204" charset="-122"/>
                </a:rPr>
                <a:t>.</a:t>
              </a:r>
            </a:p>
          </p:txBody>
        </p:sp>
      </p:grpSp>
      <p:grpSp>
        <p:nvGrpSpPr>
          <p:cNvPr id="16" name="组合 15"/>
          <p:cNvGrpSpPr/>
          <p:nvPr/>
        </p:nvGrpSpPr>
        <p:grpSpPr bwMode="auto">
          <a:xfrm>
            <a:off x="4464051" y="2887875"/>
            <a:ext cx="1274762" cy="688425"/>
            <a:chOff x="4283968" y="1139060"/>
            <a:chExt cx="1274936" cy="687997"/>
          </a:xfrm>
        </p:grpSpPr>
        <p:sp>
          <p:nvSpPr>
            <p:cNvPr id="38925" name="文本框 27"/>
            <p:cNvSpPr txBox="1">
              <a:spLocks noChangeArrowheads="1"/>
            </p:cNvSpPr>
            <p:nvPr/>
          </p:nvSpPr>
          <p:spPr bwMode="auto">
            <a:xfrm flipH="1">
              <a:off x="4283968" y="1139060"/>
              <a:ext cx="216024" cy="67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38926" name="文本框 27"/>
            <p:cNvSpPr txBox="1">
              <a:spLocks noChangeArrowheads="1"/>
            </p:cNvSpPr>
            <p:nvPr/>
          </p:nvSpPr>
          <p:spPr bwMode="auto">
            <a:xfrm flipH="1">
              <a:off x="4622800" y="1139060"/>
              <a:ext cx="216024" cy="67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38927" name="文本框 27"/>
            <p:cNvSpPr txBox="1">
              <a:spLocks noChangeArrowheads="1"/>
            </p:cNvSpPr>
            <p:nvPr/>
          </p:nvSpPr>
          <p:spPr bwMode="auto">
            <a:xfrm flipH="1">
              <a:off x="5004048" y="1150498"/>
              <a:ext cx="216024" cy="67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dirty="0">
                  <a:solidFill>
                    <a:srgbClr val="FF0000"/>
                  </a:solidFill>
                  <a:latin typeface="Times New Roman" panose="02020603050405020304" charset="0"/>
                  <a:ea typeface="微软雅黑" panose="020B0503020204020204" charset="-122"/>
                </a:rPr>
                <a:t>.</a:t>
              </a:r>
            </a:p>
          </p:txBody>
        </p:sp>
        <p:sp>
          <p:nvSpPr>
            <p:cNvPr id="38928" name="文本框 27"/>
            <p:cNvSpPr txBox="1">
              <a:spLocks noChangeArrowheads="1"/>
            </p:cNvSpPr>
            <p:nvPr/>
          </p:nvSpPr>
          <p:spPr bwMode="auto">
            <a:xfrm flipH="1">
              <a:off x="5342880" y="1150498"/>
              <a:ext cx="216024" cy="67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799" b="1">
                  <a:solidFill>
                    <a:srgbClr val="FF0000"/>
                  </a:solidFill>
                  <a:latin typeface="Times New Roman" panose="02020603050405020304" charset="0"/>
                  <a:ea typeface="微软雅黑" panose="020B0503020204020204" charset="-122"/>
                </a:rPr>
                <a: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3317"/>
    </mc:Choice>
    <mc:Fallback xmlns="">
      <p:transition spd="slow" advTm="133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0"/>
                                        </p:tgtEl>
                                        <p:attrNameLst>
                                          <p:attrName>style.visibility</p:attrName>
                                        </p:attrNameLst>
                                      </p:cBhvr>
                                      <p:to>
                                        <p:strVal val="visible"/>
                                      </p:to>
                                    </p:set>
                                    <p:anim calcmode="lin" valueType="num">
                                      <p:cBhvr additive="base">
                                        <p:cTn id="11" dur="500" fill="hold"/>
                                        <p:tgtEl>
                                          <p:spTgt spid="32770"/>
                                        </p:tgtEl>
                                        <p:attrNameLst>
                                          <p:attrName>ppt_x</p:attrName>
                                        </p:attrNameLst>
                                      </p:cBhvr>
                                      <p:tavLst>
                                        <p:tav tm="0">
                                          <p:val>
                                            <p:strVal val="#ppt_x"/>
                                          </p:val>
                                        </p:tav>
                                        <p:tav tm="100000">
                                          <p:val>
                                            <p:strVal val="#ppt_x"/>
                                          </p:val>
                                        </p:tav>
                                      </p:tavLst>
                                    </p:anim>
                                    <p:anim calcmode="lin" valueType="num">
                                      <p:cBhvr additive="base">
                                        <p:cTn id="12" dur="500" fill="hold"/>
                                        <p:tgtEl>
                                          <p:spTgt spid="3277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gtEl>
                                        <p:attrNameLst>
                                          <p:attrName>style.visibility</p:attrName>
                                        </p:attrNameLst>
                                      </p:cBhvr>
                                      <p:to>
                                        <p:strVal val="visible"/>
                                      </p:to>
                                    </p:set>
                                    <p:anim calcmode="lin" valueType="num">
                                      <p:cBhvr additive="base">
                                        <p:cTn id="37" dur="500" fill="hold"/>
                                        <p:tgtEl>
                                          <p:spTgt spid="32771"/>
                                        </p:tgtEl>
                                        <p:attrNameLst>
                                          <p:attrName>ppt_x</p:attrName>
                                        </p:attrNameLst>
                                      </p:cBhvr>
                                      <p:tavLst>
                                        <p:tav tm="0">
                                          <p:val>
                                            <p:strVal val="#ppt_x"/>
                                          </p:val>
                                        </p:tav>
                                        <p:tav tm="100000">
                                          <p:val>
                                            <p:strVal val="#ppt_x"/>
                                          </p:val>
                                        </p:tav>
                                      </p:tavLst>
                                    </p:anim>
                                    <p:anim calcmode="lin" valueType="num">
                                      <p:cBhvr additive="base">
                                        <p:cTn id="38" dur="500" fill="hold"/>
                                        <p:tgtEl>
                                          <p:spTgt spid="3277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2" grpId="0"/>
      <p:bldP spid="2" grpId="0"/>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1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79589"/>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图片 1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365125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图片 1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5019676"/>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图片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4539" y="514350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图片 1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2313" y="4875213"/>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图片 1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1981200"/>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图片 1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10713" y="-423862"/>
            <a:ext cx="53022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图片 1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1" y="-1676400"/>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图片 1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2003425"/>
            <a:ext cx="530226"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矩形 1"/>
          <p:cNvSpPr>
            <a:spLocks noChangeArrowheads="1"/>
          </p:cNvSpPr>
          <p:nvPr/>
        </p:nvSpPr>
        <p:spPr bwMode="auto">
          <a:xfrm>
            <a:off x="750888" y="339725"/>
            <a:ext cx="1988045"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2801" b="1">
                <a:solidFill>
                  <a:prstClr val="white"/>
                </a:solidFill>
                <a:latin typeface="黑体" panose="02010609060101010101" charset="-122"/>
                <a:ea typeface="黑体" panose="02010609060101010101" charset="-122"/>
              </a:rPr>
              <a:t>词句段运用</a:t>
            </a:r>
          </a:p>
        </p:txBody>
      </p:sp>
      <p:sp>
        <p:nvSpPr>
          <p:cNvPr id="15" name="矩形 14"/>
          <p:cNvSpPr/>
          <p:nvPr/>
        </p:nvSpPr>
        <p:spPr bwMode="auto">
          <a:xfrm>
            <a:off x="1158999" y="1435335"/>
            <a:ext cx="6923087" cy="230774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Bef>
                <a:spcPct val="0"/>
              </a:spcBef>
              <a:spcAft>
                <a:spcPct val="0"/>
              </a:spcAft>
            </a:pPr>
            <a:r>
              <a:rPr lang="en-US" altLang="zh-CN" sz="3199" dirty="0">
                <a:solidFill>
                  <a:srgbClr val="000000"/>
                </a:solidFill>
                <a:latin typeface="楷体" panose="02010609060101010101" pitchFamily="49" charset="-122"/>
                <a:ea typeface="楷体" panose="02010609060101010101" pitchFamily="49" charset="-122"/>
              </a:rPr>
              <a:t>    </a:t>
            </a:r>
            <a:r>
              <a:rPr lang="zh-CN" altLang="zh-CN" sz="3199" b="1" dirty="0">
                <a:solidFill>
                  <a:prstClr val="black"/>
                </a:solidFill>
                <a:latin typeface="楷体" panose="02010609060101010101" pitchFamily="49" charset="-122"/>
                <a:ea typeface="楷体" panose="02010609060101010101" pitchFamily="49" charset="-122"/>
              </a:rPr>
              <a:t>我们在写作的过程中也可以这样用不同的词语来表达相同的意思，一定会让你的作文读起来更加有趣！</a:t>
            </a:r>
          </a:p>
        </p:txBody>
      </p:sp>
    </p:spTree>
  </p:cSld>
  <p:clrMapOvr>
    <a:masterClrMapping/>
  </p:clrMapOvr>
  <p:transition spd="med" advTm="1772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79589"/>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图片 1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365125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图片 1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5019676"/>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图片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4539" y="514350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图片 1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2313" y="4875213"/>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图片 1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1981200"/>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图片 1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10713" y="-423862"/>
            <a:ext cx="53022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图片 1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1" y="-1676400"/>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图片 1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2003425"/>
            <a:ext cx="530226"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矩形 1"/>
          <p:cNvSpPr>
            <a:spLocks noChangeArrowheads="1"/>
          </p:cNvSpPr>
          <p:nvPr/>
        </p:nvSpPr>
        <p:spPr bwMode="auto">
          <a:xfrm>
            <a:off x="795339" y="339726"/>
            <a:ext cx="1832553" cy="5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3199" b="1">
                <a:solidFill>
                  <a:prstClr val="white"/>
                </a:solidFill>
                <a:latin typeface="黑体" panose="02010609060101010101" charset="-122"/>
                <a:ea typeface="黑体" panose="02010609060101010101" charset="-122"/>
              </a:rPr>
              <a:t>课后作业</a:t>
            </a:r>
          </a:p>
        </p:txBody>
      </p:sp>
      <p:sp>
        <p:nvSpPr>
          <p:cNvPr id="41996" name="TextBox 3"/>
          <p:cNvSpPr txBox="1">
            <a:spLocks noChangeArrowheads="1"/>
          </p:cNvSpPr>
          <p:nvPr/>
        </p:nvSpPr>
        <p:spPr bwMode="auto">
          <a:xfrm>
            <a:off x="1084194" y="1794214"/>
            <a:ext cx="7112455" cy="14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Bef>
                <a:spcPct val="0"/>
              </a:spcBef>
              <a:spcAft>
                <a:spcPct val="0"/>
              </a:spcAft>
            </a:pPr>
            <a:r>
              <a:rPr lang="zh-CN" altLang="en-US" sz="3199" b="1" dirty="0">
                <a:solidFill>
                  <a:prstClr val="white"/>
                </a:solidFill>
                <a:latin typeface="楷体" panose="02010609060101010101" pitchFamily="49" charset="-122"/>
                <a:ea typeface="楷体" panose="02010609060101010101" pitchFamily="49" charset="-122"/>
              </a:rPr>
              <a:t>    请同学们预习语文园地中后三个板块内容，查找相关资料。</a:t>
            </a:r>
            <a:endParaRPr lang="en-US" altLang="zh-CN" sz="3199" b="1" dirty="0">
              <a:solidFill>
                <a:prstClr val="white"/>
              </a:solidFill>
              <a:latin typeface="楷体" panose="02010609060101010101" pitchFamily="49" charset="-122"/>
              <a:ea typeface="楷体" panose="02010609060101010101" pitchFamily="49" charset="-122"/>
            </a:endParaRPr>
          </a:p>
        </p:txBody>
      </p:sp>
    </p:spTree>
  </p:cSld>
  <p:clrMapOvr>
    <a:masterClrMapping/>
  </p:clrMapOvr>
  <p:transition spd="med" advTm="21619">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79589"/>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365125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5019676"/>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9" y="6243638"/>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12313" y="4875213"/>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1981200"/>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0713" y="-423862"/>
            <a:ext cx="53022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1" y="-1676400"/>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63" y="-2003425"/>
            <a:ext cx="530226"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0621"/>
    </mc:Choice>
    <mc:Fallback xmlns="">
      <p:transition spd="slow" advTm="106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18AEBC6-B2F7-4140-8D02-36188F55935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l="1903" r="-1"/>
          <a:stretch/>
        </p:blipFill>
        <p:spPr>
          <a:xfrm>
            <a:off x="681039" y="1131890"/>
            <a:ext cx="3155950" cy="3743325"/>
          </a:xfrm>
          <a:prstGeom prst="rect">
            <a:avLst/>
          </a:prstGeom>
        </p:spPr>
      </p:pic>
      <p:sp>
        <p:nvSpPr>
          <p:cNvPr id="18443" name="矩形 1"/>
          <p:cNvSpPr>
            <a:spLocks noChangeArrowheads="1"/>
          </p:cNvSpPr>
          <p:nvPr/>
        </p:nvSpPr>
        <p:spPr bwMode="auto">
          <a:xfrm>
            <a:off x="750888" y="269876"/>
            <a:ext cx="20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3600" b="1">
                <a:solidFill>
                  <a:prstClr val="white"/>
                </a:solidFill>
                <a:latin typeface="黑体" panose="02010609060101010101" charset="-122"/>
                <a:ea typeface="黑体" panose="02010609060101010101" charset="-122"/>
              </a:rPr>
              <a:t>交流平台</a:t>
            </a:r>
          </a:p>
        </p:txBody>
      </p:sp>
      <p:sp>
        <p:nvSpPr>
          <p:cNvPr id="4" name="线形标注 2 3"/>
          <p:cNvSpPr/>
          <p:nvPr/>
        </p:nvSpPr>
        <p:spPr>
          <a:xfrm>
            <a:off x="4284663" y="2071689"/>
            <a:ext cx="4324350" cy="1158875"/>
          </a:xfrm>
          <a:prstGeom prst="borderCallout2">
            <a:avLst>
              <a:gd name="adj1" fmla="val 18750"/>
              <a:gd name="adj2" fmla="val -4179"/>
              <a:gd name="adj3" fmla="val 22763"/>
              <a:gd name="adj4" fmla="val -28136"/>
              <a:gd name="adj5" fmla="val 61809"/>
              <a:gd name="adj6" fmla="val -34057"/>
            </a:avLst>
          </a:prstGeom>
          <a:noFill/>
          <a:ln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en-US" altLang="zh-CN" sz="2400" b="1" dirty="0">
                <a:solidFill>
                  <a:srgbClr val="FFFFFF"/>
                </a:solidFill>
                <a:latin typeface="宋体" panose="02010600030101010101" pitchFamily="2" charset="-122"/>
              </a:rPr>
              <a:t>    </a:t>
            </a:r>
            <a:r>
              <a:rPr lang="zh-CN" altLang="zh-CN" sz="2400" b="1" dirty="0">
                <a:solidFill>
                  <a:srgbClr val="FFFFFF"/>
                </a:solidFill>
                <a:latin typeface="宋体" panose="02010600030101010101" pitchFamily="2" charset="-122"/>
              </a:rPr>
              <a:t>分清内容的主次，体会作者是如何详写主要部分的</a:t>
            </a:r>
            <a:r>
              <a:rPr lang="zh-CN" altLang="en-US" sz="2400" b="1" dirty="0">
                <a:solidFill>
                  <a:srgbClr val="FFFFFF"/>
                </a:solidFill>
                <a:latin typeface="宋体" panose="02010600030101010101" pitchFamily="2" charset="-122"/>
              </a:rPr>
              <a:t>。</a:t>
            </a:r>
          </a:p>
        </p:txBody>
      </p:sp>
    </p:spTree>
  </p:cSld>
  <p:clrMapOvr>
    <a:masterClrMapping/>
  </p:clrMapOvr>
  <p:transition spd="med" advTm="25691">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79589"/>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图片 1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365125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1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5019676"/>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图片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4539" y="5143501"/>
            <a:ext cx="530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图片 1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2313" y="4875213"/>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图片 1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1981200"/>
            <a:ext cx="530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图片 1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10713" y="-423862"/>
            <a:ext cx="53022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图片 1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1" y="-1676400"/>
            <a:ext cx="530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图片 1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2003425"/>
            <a:ext cx="530226"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矩形 1"/>
          <p:cNvSpPr>
            <a:spLocks noChangeArrowheads="1"/>
          </p:cNvSpPr>
          <p:nvPr/>
        </p:nvSpPr>
        <p:spPr bwMode="auto">
          <a:xfrm>
            <a:off x="750888" y="269876"/>
            <a:ext cx="20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3600" b="1">
                <a:solidFill>
                  <a:prstClr val="white"/>
                </a:solidFill>
                <a:latin typeface="黑体" panose="02010609060101010101" charset="-122"/>
                <a:ea typeface="黑体" panose="02010609060101010101" charset="-122"/>
              </a:rPr>
              <a:t>交流平台</a:t>
            </a:r>
          </a:p>
        </p:txBody>
      </p:sp>
      <p:pic>
        <p:nvPicPr>
          <p:cNvPr id="3" name="图片 2"/>
          <p:cNvPicPr>
            <a:picLocks noChangeAspect="1"/>
          </p:cNvPicPr>
          <p:nvPr/>
        </p:nvPicPr>
        <p:blipFill>
          <a:blip r:embed="rId4"/>
          <a:stretch>
            <a:fillRect/>
          </a:stretch>
        </p:blipFill>
        <p:spPr>
          <a:xfrm>
            <a:off x="1841396" y="1093496"/>
            <a:ext cx="5507143" cy="3828572"/>
          </a:xfrm>
          <a:prstGeom prst="rect">
            <a:avLst/>
          </a:prstGeom>
        </p:spPr>
      </p:pic>
    </p:spTree>
  </p:cSld>
  <p:clrMapOvr>
    <a:masterClrMapping/>
  </p:clrMapOvr>
  <p:transition spd="med" advTm="193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407215" y="1067190"/>
            <a:ext cx="6400800" cy="10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3199" b="1" dirty="0">
                <a:solidFill>
                  <a:prstClr val="white"/>
                </a:solidFill>
                <a:latin typeface="楷体" panose="02010609060101010101" pitchFamily="49" charset="-122"/>
                <a:ea typeface="楷体" panose="02010609060101010101" pitchFamily="49" charset="-122"/>
              </a:rPr>
              <a:t>    阅读语文书“交流平台”内容，说一说你读懂了什么。</a:t>
            </a:r>
          </a:p>
        </p:txBody>
      </p:sp>
      <p:grpSp>
        <p:nvGrpSpPr>
          <p:cNvPr id="22532" name="组合 3"/>
          <p:cNvGrpSpPr/>
          <p:nvPr/>
        </p:nvGrpSpPr>
        <p:grpSpPr bwMode="auto">
          <a:xfrm>
            <a:off x="1904103" y="2651515"/>
            <a:ext cx="5472113" cy="1223962"/>
            <a:chOff x="2123728" y="3147814"/>
            <a:chExt cx="5472608" cy="1224136"/>
          </a:xfrm>
        </p:grpSpPr>
        <p:sp>
          <p:nvSpPr>
            <p:cNvPr id="2" name="圆角矩形 1"/>
            <p:cNvSpPr/>
            <p:nvPr/>
          </p:nvSpPr>
          <p:spPr>
            <a:xfrm>
              <a:off x="2123728" y="3147814"/>
              <a:ext cx="5472608"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800">
                <a:solidFill>
                  <a:prstClr val="white"/>
                </a:solidFill>
              </a:endParaRPr>
            </a:p>
          </p:txBody>
        </p:sp>
        <p:sp>
          <p:nvSpPr>
            <p:cNvPr id="22534" name="矩形 2"/>
            <p:cNvSpPr>
              <a:spLocks noChangeArrowheads="1"/>
            </p:cNvSpPr>
            <p:nvPr/>
          </p:nvSpPr>
          <p:spPr bwMode="auto">
            <a:xfrm>
              <a:off x="2592288" y="3509595"/>
              <a:ext cx="4572000" cy="46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zh-CN" sz="2400" b="1" dirty="0">
                  <a:solidFill>
                    <a:prstClr val="white"/>
                  </a:solidFill>
                </a:rPr>
                <a:t>勾画出关键词句</a:t>
              </a:r>
              <a:r>
                <a:rPr lang="zh-CN" altLang="en-US" sz="2400" b="1" dirty="0">
                  <a:solidFill>
                    <a:prstClr val="white"/>
                  </a:solidFill>
                </a:rPr>
                <a:t>、</a:t>
              </a:r>
              <a:r>
                <a:rPr lang="zh-CN" altLang="zh-CN" sz="2400" b="1" dirty="0">
                  <a:solidFill>
                    <a:prstClr val="white"/>
                  </a:solidFill>
                </a:rPr>
                <a:t>写简单的批注</a:t>
              </a:r>
              <a:endParaRPr lang="zh-CN" altLang="en-US" sz="2400" b="1" dirty="0">
                <a:solidFill>
                  <a:prstClr val="white"/>
                </a:solidFill>
              </a:endParaRPr>
            </a:p>
          </p:txBody>
        </p:sp>
      </p:grpSp>
    </p:spTree>
  </p:cSld>
  <p:clrMapOvr>
    <a:masterClrMapping/>
  </p:clrMapOvr>
  <p:transition spd="slow" advTm="16824">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195263"/>
            <a:ext cx="8434388" cy="683136"/>
          </a:xfrm>
          <a:prstGeom prst="rect">
            <a:avLst/>
          </a:prstGeom>
        </p:spPr>
        <p:txBody>
          <a:bodyPr>
            <a:spAutoFit/>
          </a:bodyPr>
          <a:lstStyle/>
          <a:p>
            <a:pPr fontAlgn="base">
              <a:lnSpc>
                <a:spcPct val="120000"/>
              </a:lnSpc>
              <a:spcBef>
                <a:spcPct val="0"/>
              </a:spcBef>
              <a:spcAft>
                <a:spcPct val="0"/>
              </a:spcAft>
              <a:defRPr/>
            </a:pPr>
            <a:r>
              <a:rPr lang="zh-CN" altLang="en-US" sz="3199" b="1" dirty="0">
                <a:solidFill>
                  <a:srgbClr val="FFFF00"/>
                </a:solidFill>
                <a:latin typeface="宋体" panose="02010600030101010101" pitchFamily="2" charset="-122"/>
              </a:rPr>
              <a:t>❋交流展示</a:t>
            </a:r>
          </a:p>
        </p:txBody>
      </p:sp>
      <p:grpSp>
        <p:nvGrpSpPr>
          <p:cNvPr id="23555" name="组合 5"/>
          <p:cNvGrpSpPr/>
          <p:nvPr/>
        </p:nvGrpSpPr>
        <p:grpSpPr bwMode="auto">
          <a:xfrm>
            <a:off x="4764" y="800101"/>
            <a:ext cx="8528050" cy="1287463"/>
            <a:chOff x="4797" y="800100"/>
            <a:chExt cx="8527643" cy="1287533"/>
          </a:xfrm>
        </p:grpSpPr>
        <p:pic>
          <p:nvPicPr>
            <p:cNvPr id="2356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7" y="800100"/>
              <a:ext cx="1542867" cy="128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标注 3"/>
            <p:cNvSpPr/>
            <p:nvPr/>
          </p:nvSpPr>
          <p:spPr>
            <a:xfrm>
              <a:off x="1908118" y="987435"/>
              <a:ext cx="6624322" cy="1100198"/>
            </a:xfrm>
            <a:prstGeom prst="wedgeRoundRectCallout">
              <a:avLst>
                <a:gd name="adj1" fmla="val -56627"/>
                <a:gd name="adj2" fmla="val -14987"/>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en-US" altLang="zh-CN" sz="1800" b="1" dirty="0">
                  <a:solidFill>
                    <a:srgbClr val="FFFFFF"/>
                  </a:solidFill>
                </a:rPr>
                <a:t>         </a:t>
              </a:r>
              <a:r>
                <a:rPr lang="zh-CN" altLang="zh-CN" sz="1800" b="1" dirty="0">
                  <a:solidFill>
                    <a:srgbClr val="FFFFFF"/>
                  </a:solidFill>
                </a:rPr>
                <a:t>我从第二自然段知道了《北京的春节》重点写了腊八</a:t>
              </a:r>
              <a:r>
                <a:rPr lang="zh-CN" altLang="en-US" sz="1800" b="1" dirty="0">
                  <a:solidFill>
                    <a:srgbClr val="FFFFFF"/>
                  </a:solidFill>
                </a:rPr>
                <a:t>、</a:t>
              </a:r>
              <a:r>
                <a:rPr lang="zh-CN" altLang="zh-CN" sz="1800" b="1" dirty="0">
                  <a:solidFill>
                    <a:srgbClr val="FFFFFF"/>
                  </a:solidFill>
                </a:rPr>
                <a:t>腊月二十三、除夕、正月初一、正月十五这几天的习俗。因为我们知道这几天对于整个春节来说有重要的意义，最能表现春节的习俗。所以有意义的活动、节日要重点写。</a:t>
              </a:r>
            </a:p>
          </p:txBody>
        </p:sp>
      </p:grpSp>
      <p:grpSp>
        <p:nvGrpSpPr>
          <p:cNvPr id="9" name="组合 8"/>
          <p:cNvGrpSpPr/>
          <p:nvPr/>
        </p:nvGrpSpPr>
        <p:grpSpPr bwMode="auto">
          <a:xfrm>
            <a:off x="827089" y="2109788"/>
            <a:ext cx="7858125" cy="1527175"/>
            <a:chOff x="827584" y="2109091"/>
            <a:chExt cx="7857629" cy="1527320"/>
          </a:xfrm>
        </p:grpSpPr>
        <p:pic>
          <p:nvPicPr>
            <p:cNvPr id="23561"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756" y="2109091"/>
              <a:ext cx="998457" cy="152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标注 6"/>
            <p:cNvSpPr/>
            <p:nvPr/>
          </p:nvSpPr>
          <p:spPr>
            <a:xfrm>
              <a:off x="827584" y="2426621"/>
              <a:ext cx="6481353" cy="1009746"/>
            </a:xfrm>
            <a:prstGeom prst="wedgeRoundRectCallout">
              <a:avLst>
                <a:gd name="adj1" fmla="val 54928"/>
                <a:gd name="adj2" fmla="val 27280"/>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800">
                <a:solidFill>
                  <a:prstClr val="white"/>
                </a:solidFill>
              </a:endParaRPr>
            </a:p>
          </p:txBody>
        </p:sp>
        <p:sp>
          <p:nvSpPr>
            <p:cNvPr id="8" name="矩形 7"/>
            <p:cNvSpPr/>
            <p:nvPr/>
          </p:nvSpPr>
          <p:spPr>
            <a:xfrm>
              <a:off x="972037" y="2499653"/>
              <a:ext cx="6047993" cy="923418"/>
            </a:xfrm>
            <a:prstGeom prst="rect">
              <a:avLst/>
            </a:prstGeom>
          </p:spPr>
          <p:txBody>
            <a:bodyPr>
              <a:spAutoFit/>
            </a:bodyPr>
            <a:lstStyle>
              <a:lvl1pPr indent="2667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eaLnBrk="0" fontAlgn="base" hangingPunct="0">
                <a:spcBef>
                  <a:spcPct val="0"/>
                </a:spcBef>
                <a:spcAft>
                  <a:spcPct val="0"/>
                </a:spcAft>
              </a:pPr>
              <a:r>
                <a:rPr lang="en-US" altLang="zh-CN" sz="1800" b="1" dirty="0">
                  <a:solidFill>
                    <a:prstClr val="white"/>
                  </a:solidFill>
                  <a:latin typeface="+mn-ea"/>
                  <a:ea typeface="+mn-ea"/>
                </a:rPr>
                <a:t>    </a:t>
              </a:r>
              <a:r>
                <a:rPr lang="zh-CN" altLang="zh-CN" sz="1800" b="1" dirty="0">
                  <a:solidFill>
                    <a:prstClr val="white"/>
                  </a:solidFill>
                  <a:latin typeface="+mn-ea"/>
                  <a:ea typeface="+mn-ea"/>
                </a:rPr>
                <a:t>我从第三自然段知道了什么样的内容要重点写：就是文章主要写什么，次要写什么，都是根据作者想要重点表达的意思决定的。</a:t>
              </a:r>
            </a:p>
          </p:txBody>
        </p:sp>
      </p:grpSp>
      <p:grpSp>
        <p:nvGrpSpPr>
          <p:cNvPr id="12" name="组合 11"/>
          <p:cNvGrpSpPr/>
          <p:nvPr/>
        </p:nvGrpSpPr>
        <p:grpSpPr bwMode="auto">
          <a:xfrm>
            <a:off x="90489" y="3619501"/>
            <a:ext cx="6929437" cy="1443038"/>
            <a:chOff x="91223" y="3619944"/>
            <a:chExt cx="6929049" cy="1443037"/>
          </a:xfrm>
        </p:grpSpPr>
        <p:pic>
          <p:nvPicPr>
            <p:cNvPr id="23558"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23" y="3619944"/>
              <a:ext cx="137001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标注 9"/>
            <p:cNvSpPr/>
            <p:nvPr/>
          </p:nvSpPr>
          <p:spPr>
            <a:xfrm>
              <a:off x="1691333" y="3775519"/>
              <a:ext cx="5328939" cy="977899"/>
            </a:xfrm>
            <a:prstGeom prst="wedgeRoundRectCallout">
              <a:avLst>
                <a:gd name="adj1" fmla="val -57210"/>
                <a:gd name="adj2" fmla="val 40977"/>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800">
                <a:solidFill>
                  <a:prstClr val="white"/>
                </a:solidFill>
              </a:endParaRPr>
            </a:p>
          </p:txBody>
        </p:sp>
        <p:sp>
          <p:nvSpPr>
            <p:cNvPr id="11" name="矩形 10"/>
            <p:cNvSpPr/>
            <p:nvPr/>
          </p:nvSpPr>
          <p:spPr>
            <a:xfrm>
              <a:off x="1907221" y="3942207"/>
              <a:ext cx="5113051" cy="646331"/>
            </a:xfrm>
            <a:prstGeom prst="rect">
              <a:avLst/>
            </a:prstGeom>
          </p:spPr>
          <p:txBody>
            <a:bodyPr>
              <a:spAutoFit/>
            </a:bodyPr>
            <a:lstStyle/>
            <a:p>
              <a:pPr eaLnBrk="0" fontAlgn="base" hangingPunct="0">
                <a:spcBef>
                  <a:spcPct val="0"/>
                </a:spcBef>
                <a:spcAft>
                  <a:spcPct val="0"/>
                </a:spcAft>
              </a:pPr>
              <a:r>
                <a:rPr lang="en-US" altLang="zh-CN" sz="1800" b="1" dirty="0">
                  <a:solidFill>
                    <a:prstClr val="white"/>
                  </a:solidFill>
                  <a:latin typeface="+mn-ea"/>
                </a:rPr>
                <a:t>    </a:t>
              </a:r>
              <a:r>
                <a:rPr lang="zh-CN" altLang="zh-CN" sz="1800" b="1" dirty="0">
                  <a:solidFill>
                    <a:prstClr val="white"/>
                  </a:solidFill>
                  <a:latin typeface="+mn-ea"/>
                </a:rPr>
                <a:t>我从第四自然段知道了写作的时候，分清文章的主次，就能领会作者要表达的主要意思。</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6268"/>
    </mc:Choice>
    <mc:Fallback xmlns="">
      <p:transition spd="slow" advTm="962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247595" y="1741818"/>
            <a:ext cx="6400800" cy="10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en-US" altLang="zh-CN" sz="3199" b="1" dirty="0">
                <a:solidFill>
                  <a:prstClr val="white"/>
                </a:solidFill>
                <a:latin typeface="楷体" panose="02010609060101010101" pitchFamily="49" charset="-122"/>
                <a:ea typeface="楷体" panose="02010609060101010101" pitchFamily="49" charset="-122"/>
                <a:cs typeface="Arial" panose="020B0604020202020204" pitchFamily="34" charset="0"/>
              </a:rPr>
              <a:t>    </a:t>
            </a:r>
            <a:r>
              <a:rPr lang="zh-CN" altLang="zh-CN" sz="3199" b="1" dirty="0">
                <a:solidFill>
                  <a:prstClr val="white"/>
                </a:solidFill>
                <a:latin typeface="楷体" panose="02010609060101010101" pitchFamily="49" charset="-122"/>
                <a:ea typeface="楷体" panose="02010609060101010101" pitchFamily="49" charset="-122"/>
                <a:cs typeface="Arial" panose="020B0604020202020204" pitchFamily="34" charset="0"/>
              </a:rPr>
              <a:t>读一篇文章，如何分清文章的主次呢？你们有什么好办法？</a:t>
            </a:r>
          </a:p>
        </p:txBody>
      </p:sp>
    </p:spTree>
  </p:cSld>
  <p:clrMapOvr>
    <a:masterClrMapping/>
  </p:clrMapOvr>
  <p:transition spd="slow" advTm="10338">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195263"/>
            <a:ext cx="8434388" cy="683136"/>
          </a:xfrm>
          <a:prstGeom prst="rect">
            <a:avLst/>
          </a:prstGeom>
        </p:spPr>
        <p:txBody>
          <a:bodyPr>
            <a:spAutoFit/>
          </a:bodyPr>
          <a:lstStyle/>
          <a:p>
            <a:pPr fontAlgn="base">
              <a:lnSpc>
                <a:spcPct val="120000"/>
              </a:lnSpc>
              <a:spcBef>
                <a:spcPct val="0"/>
              </a:spcBef>
              <a:spcAft>
                <a:spcPct val="0"/>
              </a:spcAft>
              <a:defRPr/>
            </a:pPr>
            <a:r>
              <a:rPr lang="zh-CN" altLang="en-US" sz="3199" b="1" dirty="0">
                <a:solidFill>
                  <a:srgbClr val="FFFF00"/>
                </a:solidFill>
                <a:latin typeface="宋体" panose="02010600030101010101" pitchFamily="2" charset="-122"/>
              </a:rPr>
              <a:t>❋交流展示</a:t>
            </a:r>
          </a:p>
        </p:txBody>
      </p:sp>
      <p:grpSp>
        <p:nvGrpSpPr>
          <p:cNvPr id="25603" name="组合 7"/>
          <p:cNvGrpSpPr/>
          <p:nvPr/>
        </p:nvGrpSpPr>
        <p:grpSpPr bwMode="auto">
          <a:xfrm>
            <a:off x="611189" y="1074738"/>
            <a:ext cx="7273925" cy="2590801"/>
            <a:chOff x="611560" y="1096534"/>
            <a:chExt cx="7272808" cy="3541606"/>
          </a:xfrm>
        </p:grpSpPr>
        <p:sp>
          <p:nvSpPr>
            <p:cNvPr id="25605" name="矩形 2"/>
            <p:cNvSpPr>
              <a:spLocks noChangeArrowheads="1"/>
            </p:cNvSpPr>
            <p:nvPr/>
          </p:nvSpPr>
          <p:spPr bwMode="auto">
            <a:xfrm>
              <a:off x="611560" y="1114819"/>
              <a:ext cx="7272808" cy="335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0"/>
                </a:spcBef>
                <a:spcAft>
                  <a:spcPct val="0"/>
                </a:spcAft>
              </a:pPr>
              <a:r>
                <a:rPr lang="zh-CN" altLang="en-US" sz="3199" b="1" dirty="0">
                  <a:solidFill>
                    <a:prstClr val="white"/>
                  </a:solidFill>
                  <a:latin typeface="楷体" panose="02010609060101010101" pitchFamily="49" charset="-122"/>
                  <a:ea typeface="楷体" panose="02010609060101010101" pitchFamily="49" charset="-122"/>
                </a:rPr>
                <a:t>    我觉得如何分清主次，有一个简单易行的办法，就是根据篇幅的长短来判定：写得多、写得具体的内容，一般就是主要内容；反之，就是次要内容。</a:t>
              </a:r>
            </a:p>
          </p:txBody>
        </p:sp>
        <p:sp>
          <p:nvSpPr>
            <p:cNvPr id="5" name="对话气泡: 圆角矩形 4"/>
            <p:cNvSpPr/>
            <p:nvPr/>
          </p:nvSpPr>
          <p:spPr>
            <a:xfrm>
              <a:off x="611560" y="1096534"/>
              <a:ext cx="7272808" cy="3541606"/>
            </a:xfrm>
            <a:prstGeom prst="wedgeRoundRectCallout">
              <a:avLst>
                <a:gd name="adj1" fmla="val 53140"/>
                <a:gd name="adj2" fmla="val 6955"/>
                <a:gd name="adj3" fmla="val 16667"/>
              </a:avLst>
            </a:prstGeom>
            <a:noFill/>
            <a:ln>
              <a:solidFill>
                <a:srgbClr val="70B4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800" dirty="0">
                <a:solidFill>
                  <a:prstClr val="white"/>
                </a:solidFill>
              </a:endParaRPr>
            </a:p>
          </p:txBody>
        </p:sp>
      </p:grpSp>
      <p:pic>
        <p:nvPicPr>
          <p:cNvPr id="25604"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526" y="2070100"/>
            <a:ext cx="104298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091">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26" y="1995489"/>
            <a:ext cx="17303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组合 6"/>
          <p:cNvGrpSpPr/>
          <p:nvPr/>
        </p:nvGrpSpPr>
        <p:grpSpPr bwMode="auto">
          <a:xfrm>
            <a:off x="468313" y="496888"/>
            <a:ext cx="6945312" cy="3946525"/>
            <a:chOff x="467544" y="496566"/>
            <a:chExt cx="6945805" cy="4235424"/>
          </a:xfrm>
        </p:grpSpPr>
        <p:sp>
          <p:nvSpPr>
            <p:cNvPr id="26628" name="矩形 2"/>
            <p:cNvSpPr>
              <a:spLocks noChangeArrowheads="1"/>
            </p:cNvSpPr>
            <p:nvPr/>
          </p:nvSpPr>
          <p:spPr bwMode="auto">
            <a:xfrm>
              <a:off x="467544" y="496566"/>
              <a:ext cx="6945805" cy="39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0"/>
                </a:spcBef>
                <a:spcAft>
                  <a:spcPct val="0"/>
                </a:spcAft>
              </a:pPr>
              <a:r>
                <a:rPr lang="zh-CN" altLang="en-US" sz="3199" b="1" dirty="0">
                  <a:solidFill>
                    <a:prstClr val="white"/>
                  </a:solidFill>
                  <a:latin typeface="楷体" panose="02010609060101010101" pitchFamily="49" charset="-122"/>
                  <a:ea typeface="楷体" panose="02010609060101010101" pitchFamily="49" charset="-122"/>
                </a:rPr>
                <a:t>    我觉得还可以通过反复阅读文章，了解文章的大致内容，再来分辨主次。比如《北京的春节》，读几遍之后就知道主要写北京春节的习俗，春节的习俗肯定离不开除夕和初一，所以这两个方面的内容应该是主要的。</a:t>
              </a:r>
            </a:p>
          </p:txBody>
        </p:sp>
        <p:sp>
          <p:nvSpPr>
            <p:cNvPr id="6" name="对话气泡: 圆角矩形 5"/>
            <p:cNvSpPr/>
            <p:nvPr/>
          </p:nvSpPr>
          <p:spPr>
            <a:xfrm>
              <a:off x="467544" y="496566"/>
              <a:ext cx="6945805" cy="4235424"/>
            </a:xfrm>
            <a:prstGeom prst="wedgeRoundRectCallout">
              <a:avLst>
                <a:gd name="adj1" fmla="val 53140"/>
                <a:gd name="adj2" fmla="val 6955"/>
                <a:gd name="adj3" fmla="val 16667"/>
              </a:avLst>
            </a:prstGeom>
            <a:noFill/>
            <a:ln>
              <a:solidFill>
                <a:srgbClr val="FB7D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800" dirty="0">
                <a:solidFill>
                  <a:prstClr val="white"/>
                </a:solidFill>
              </a:endParaRPr>
            </a:p>
          </p:txBody>
        </p:sp>
      </p:grpSp>
    </p:spTree>
  </p:cSld>
  <p:clrMapOvr>
    <a:masterClrMapping/>
  </p:clrMapOvr>
  <p:transition spd="slow" advTm="33159">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TIMING" val="|8.2|42.1|26.4"/>
</p:tagLst>
</file>

<file path=ppt/tags/tag2.xml><?xml version="1.0" encoding="utf-8"?>
<p:tagLst xmlns:a="http://schemas.openxmlformats.org/drawingml/2006/main" xmlns:r="http://schemas.openxmlformats.org/officeDocument/2006/relationships" xmlns:p="http://schemas.openxmlformats.org/presentationml/2006/main">
  <p:tag name="TIMING" val="|5|21.3"/>
</p:tagLst>
</file>

<file path=ppt/tags/tag3.xml><?xml version="1.0" encoding="utf-8"?>
<p:tagLst xmlns:a="http://schemas.openxmlformats.org/drawingml/2006/main" xmlns:r="http://schemas.openxmlformats.org/officeDocument/2006/relationships" xmlns:p="http://schemas.openxmlformats.org/presentationml/2006/main">
  <p:tag name="TIMING" val="|19.9"/>
</p:tagLst>
</file>

<file path=ppt/tags/tag4.xml><?xml version="1.0" encoding="utf-8"?>
<p:tagLst xmlns:a="http://schemas.openxmlformats.org/drawingml/2006/main" xmlns:r="http://schemas.openxmlformats.org/officeDocument/2006/relationships" xmlns:p="http://schemas.openxmlformats.org/presentationml/2006/main">
  <p:tag name="TIMING" val="|19.8"/>
</p:tagLst>
</file>

<file path=ppt/tags/tag5.xml><?xml version="1.0" encoding="utf-8"?>
<p:tagLst xmlns:a="http://schemas.openxmlformats.org/drawingml/2006/main" xmlns:r="http://schemas.openxmlformats.org/officeDocument/2006/relationships" xmlns:p="http://schemas.openxmlformats.org/presentationml/2006/main">
  <p:tag name="TIMING" val="|28.2"/>
</p:tagLst>
</file>

<file path=ppt/tags/tag6.xml><?xml version="1.0" encoding="utf-8"?>
<p:tagLst xmlns:a="http://schemas.openxmlformats.org/drawingml/2006/main" xmlns:r="http://schemas.openxmlformats.org/officeDocument/2006/relationships" xmlns:p="http://schemas.openxmlformats.org/presentationml/2006/main">
  <p:tag name="TIMING" val="|0.7|58.3|10.4|31.3|3.4|3"/>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rgbClr val="B72E2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1087</Words>
  <Application>Microsoft Office PowerPoint</Application>
  <PresentationFormat>全屏显示(16:9)</PresentationFormat>
  <Paragraphs>93</Paragraphs>
  <Slides>24</Slides>
  <Notes>5</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DengXian</vt:lpstr>
      <vt:lpstr>黑体</vt:lpstr>
      <vt:lpstr>华文楷体</vt:lpstr>
      <vt:lpstr>楷体</vt:lpstr>
      <vt:lpstr>宋体</vt:lpstr>
      <vt:lpstr>Arial</vt:lpstr>
      <vt:lpstr>Calibri</vt:lpstr>
      <vt:lpstr>Times New Roman</vt:lpstr>
      <vt:lpstr>Wingdings</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dc:creator>
  <cp:lastModifiedBy>Administrator</cp:lastModifiedBy>
  <cp:revision>52</cp:revision>
  <dcterms:created xsi:type="dcterms:W3CDTF">2020-02-15T01:27:00Z</dcterms:created>
  <dcterms:modified xsi:type="dcterms:W3CDTF">2024-09-21T06:51:32Z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