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696" r:id="rId2"/>
    <p:sldId id="357" r:id="rId3"/>
    <p:sldId id="509" r:id="rId4"/>
    <p:sldId id="612" r:id="rId5"/>
    <p:sldId id="633" r:id="rId6"/>
    <p:sldId id="634" r:id="rId7"/>
    <p:sldId id="513" r:id="rId8"/>
    <p:sldId id="512" r:id="rId9"/>
    <p:sldId id="262" r:id="rId10"/>
    <p:sldId id="304" r:id="rId11"/>
    <p:sldId id="268" r:id="rId12"/>
    <p:sldId id="299" r:id="rId13"/>
    <p:sldId id="300" r:id="rId14"/>
    <p:sldId id="636" r:id="rId15"/>
    <p:sldId id="637" r:id="rId16"/>
    <p:sldId id="638" r:id="rId17"/>
    <p:sldId id="640" r:id="rId18"/>
    <p:sldId id="641" r:id="rId19"/>
    <p:sldId id="632" r:id="rId20"/>
    <p:sldId id="635" r:id="rId21"/>
    <p:sldId id="695" r:id="rId22"/>
    <p:sldId id="697" r:id="rId23"/>
  </p:sldIdLst>
  <p:sldSz cx="9144000" cy="5143500" type="screen16x9"/>
  <p:notesSz cx="6858000" cy="9144000"/>
  <p:defaultTextStyle>
    <a:defPPr>
      <a:defRPr lang="zh-CN"/>
    </a:defPPr>
    <a:lvl1pPr marL="0" lvl="0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892" lvl="1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783" lvl="2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675" lvl="3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566" lvl="4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457" lvl="5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348" lvl="6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240" lvl="7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132" lvl="8" indent="0" algn="l" defTabSz="68578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o" initials="p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AE3"/>
    <a:srgbClr val="0000CC"/>
    <a:srgbClr val="FF9595"/>
    <a:srgbClr val="FFD1D1"/>
    <a:srgbClr val="99FF99"/>
    <a:srgbClr val="00CC66"/>
    <a:srgbClr val="99FF66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1116" y="120"/>
      </p:cViewPr>
      <p:guideLst>
        <p:guide orient="horz" pos="15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00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月亮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0356" y="148591"/>
            <a:ext cx="878205" cy="878205"/>
          </a:xfrm>
          <a:prstGeom prst="rect">
            <a:avLst/>
          </a:prstGeom>
        </p:spPr>
      </p:pic>
      <p:pic>
        <p:nvPicPr>
          <p:cNvPr id="8" name="图片 7" descr="云朵2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91609" y="583884"/>
            <a:ext cx="1557338" cy="664369"/>
          </a:xfrm>
          <a:prstGeom prst="rect">
            <a:avLst/>
          </a:prstGeom>
        </p:spPr>
      </p:pic>
      <p:pic>
        <p:nvPicPr>
          <p:cNvPr id="9" name="图片 8" descr="云朵2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203283" y="196216"/>
            <a:ext cx="1379696" cy="588645"/>
          </a:xfrm>
          <a:prstGeom prst="rect">
            <a:avLst/>
          </a:prstGeom>
        </p:spPr>
      </p:pic>
      <p:pic>
        <p:nvPicPr>
          <p:cNvPr id="10" name="图片 9" descr="灯笼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25265" y="1"/>
            <a:ext cx="657701" cy="1995488"/>
          </a:xfrm>
          <a:prstGeom prst="rect">
            <a:avLst/>
          </a:prstGeom>
        </p:spPr>
      </p:pic>
      <p:pic>
        <p:nvPicPr>
          <p:cNvPr id="11" name="图片 10" descr="云朵2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78681" y="3670936"/>
            <a:ext cx="638175" cy="272415"/>
          </a:xfrm>
          <a:prstGeom prst="rect">
            <a:avLst/>
          </a:prstGeom>
        </p:spPr>
      </p:pic>
      <p:pic>
        <p:nvPicPr>
          <p:cNvPr id="12" name="图片 11" descr="云朵2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324250" y="1505904"/>
            <a:ext cx="630555" cy="269081"/>
          </a:xfrm>
          <a:prstGeom prst="rect">
            <a:avLst/>
          </a:prstGeom>
        </p:spPr>
      </p:pic>
      <p:pic>
        <p:nvPicPr>
          <p:cNvPr id="13" name="图片 12" descr="云朵2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30566" y="1092995"/>
            <a:ext cx="630555" cy="269081"/>
          </a:xfrm>
          <a:prstGeom prst="rect">
            <a:avLst/>
          </a:prstGeom>
        </p:spPr>
      </p:pic>
      <p:pic>
        <p:nvPicPr>
          <p:cNvPr id="14" name="图片 13" descr="15789941612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83370" y="4112419"/>
            <a:ext cx="443865" cy="792956"/>
          </a:xfrm>
          <a:prstGeom prst="rect">
            <a:avLst/>
          </a:prstGeom>
        </p:spPr>
      </p:pic>
      <p:pic>
        <p:nvPicPr>
          <p:cNvPr id="15" name="图片 14" descr="wan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04232" y="3003233"/>
            <a:ext cx="2765425" cy="201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灯笼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3591" y="5716"/>
            <a:ext cx="425073" cy="1289685"/>
          </a:xfrm>
          <a:prstGeom prst="rect">
            <a:avLst/>
          </a:prstGeom>
        </p:spPr>
      </p:pic>
      <p:pic>
        <p:nvPicPr>
          <p:cNvPr id="8" name="图片 7" descr="wa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51372" y="4504210"/>
            <a:ext cx="751182" cy="547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148" y="0"/>
            <a:ext cx="1729740" cy="1200626"/>
          </a:xfrm>
          <a:prstGeom prst="rect">
            <a:avLst/>
          </a:prstGeom>
        </p:spPr>
      </p:pic>
      <p:pic>
        <p:nvPicPr>
          <p:cNvPr id="6" name="图片 5" descr="wan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00910" y="4321516"/>
            <a:ext cx="1001644" cy="730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6"/>
          <p:cNvSpPr txBox="1"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t"/>
          <a:lstStyle/>
          <a:p>
            <a:pPr lvl="0" eaLnBrk="0" hangingPunct="0"/>
            <a:endParaRPr lang="zh-CN" altLang="en-US" sz="18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33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6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D38C419-80AA-A938-1221-2DB5554934B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38" y="57216"/>
            <a:ext cx="693977" cy="6095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69" r:id="rId4"/>
    <p:sldLayoutId id="2147483671" r:id="rId5"/>
    <p:sldLayoutId id="2147483670" r:id="rId6"/>
  </p:sldLayoutIdLst>
  <p:txStyles>
    <p:titleStyle>
      <a:lvl1pPr algn="l" defTabSz="514337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128585" indent="-128585" algn="l" defTabSz="514337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385754" indent="-128585" algn="l" defTabSz="514337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905328" algn="l"/>
        </a:tabLst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642922" indent="-128585" algn="l" defTabSz="514337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900091" indent="-128585" algn="l" defTabSz="514337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157259" indent="-128585" algn="l" defTabSz="514337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2"/>
          <p:cNvSpPr txBox="1"/>
          <p:nvPr/>
        </p:nvSpPr>
        <p:spPr>
          <a:xfrm>
            <a:off x="1079501" y="901700"/>
            <a:ext cx="742315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082" name="TextBox 13"/>
          <p:cNvSpPr txBox="1"/>
          <p:nvPr/>
        </p:nvSpPr>
        <p:spPr>
          <a:xfrm>
            <a:off x="3143252" y="3786188"/>
            <a:ext cx="2698175" cy="52334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1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主讲：月亮老师</a:t>
            </a:r>
          </a:p>
        </p:txBody>
      </p:sp>
      <p:sp>
        <p:nvSpPr>
          <p:cNvPr id="46083" name="TextBox 1"/>
          <p:cNvSpPr txBox="1"/>
          <p:nvPr/>
        </p:nvSpPr>
        <p:spPr>
          <a:xfrm>
            <a:off x="100013" y="131763"/>
            <a:ext cx="4086225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1607344" y="495778"/>
            <a:ext cx="422423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ea typeface="黑体" panose="02010609060101010101" pitchFamily="49" charset="-122"/>
              </a:rPr>
              <a:t>【</a:t>
            </a:r>
            <a:r>
              <a:rPr lang="zh-CN" altLang="en-US" sz="2400" dirty="0">
                <a:ea typeface="黑体" panose="02010609060101010101" pitchFamily="49" charset="-122"/>
              </a:rPr>
              <a:t>美文支架</a:t>
            </a:r>
            <a:r>
              <a:rPr lang="en-US" altLang="zh-CN" sz="2400" dirty="0">
                <a:ea typeface="黑体" panose="02010609060101010101" pitchFamily="49" charset="-122"/>
              </a:rPr>
              <a:t>】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100" dirty="0">
                <a:ea typeface="黑体" panose="02010609060101010101" pitchFamily="49" charset="-122"/>
              </a:rPr>
              <a:t>《</a:t>
            </a:r>
            <a:r>
              <a:rPr lang="zh-CN" altLang="en-US" sz="2100" dirty="0">
                <a:ea typeface="黑体" panose="02010609060101010101" pitchFamily="49" charset="-122"/>
              </a:rPr>
              <a:t>家乡的春节</a:t>
            </a:r>
            <a:r>
              <a:rPr lang="en-US" altLang="zh-CN" sz="2100" dirty="0">
                <a:ea typeface="黑体" panose="02010609060101010101" pitchFamily="49" charset="-122"/>
              </a:rPr>
              <a:t>》</a:t>
            </a:r>
            <a:endParaRPr lang="zh-CN" altLang="en-US" sz="2100" dirty="0"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35" y="4001453"/>
            <a:ext cx="1520190" cy="10306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60" y="1"/>
            <a:ext cx="1729740" cy="120062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48" y="1144905"/>
            <a:ext cx="6181725" cy="3630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/>
          <p:nvPr/>
        </p:nvSpPr>
        <p:spPr>
          <a:xfrm>
            <a:off x="403384" y="884874"/>
            <a:ext cx="6576536" cy="4118134"/>
          </a:xfrm>
          <a:prstGeom prst="roundRect">
            <a:avLst>
              <a:gd name="adj" fmla="val 254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1350" dirty="0"/>
          </a:p>
        </p:txBody>
      </p:sp>
      <p:sp>
        <p:nvSpPr>
          <p:cNvPr id="15363" name="Text Box 3"/>
          <p:cNvSpPr txBox="1"/>
          <p:nvPr/>
        </p:nvSpPr>
        <p:spPr>
          <a:xfrm>
            <a:off x="180976" y="957264"/>
            <a:ext cx="232600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339933"/>
                </a:solidFill>
                <a:ea typeface="黑体" panose="02010609060101010101" pitchFamily="49" charset="-122"/>
              </a:rPr>
              <a:t>     </a:t>
            </a:r>
            <a:r>
              <a:rPr lang="en-US" altLang="zh-CN" sz="1800" dirty="0">
                <a:solidFill>
                  <a:srgbClr val="339933"/>
                </a:solidFill>
                <a:ea typeface="黑体" panose="02010609060101010101" pitchFamily="49" charset="-122"/>
              </a:rPr>
              <a:t>【</a:t>
            </a:r>
            <a:r>
              <a:rPr lang="zh-CN" altLang="en-US" sz="1800" dirty="0">
                <a:solidFill>
                  <a:srgbClr val="339933"/>
                </a:solidFill>
                <a:ea typeface="黑体" panose="02010609060101010101" pitchFamily="49" charset="-122"/>
              </a:rPr>
              <a:t>片段欣赏</a:t>
            </a:r>
            <a:r>
              <a:rPr lang="en-US" altLang="zh-CN" sz="1800" dirty="0">
                <a:solidFill>
                  <a:srgbClr val="339933"/>
                </a:solidFill>
                <a:ea typeface="黑体" panose="02010609060101010101" pitchFamily="49" charset="-122"/>
              </a:rPr>
              <a:t>1】</a:t>
            </a:r>
            <a:endParaRPr lang="zh-CN" altLang="en-US" sz="1800" dirty="0">
              <a:solidFill>
                <a:srgbClr val="339933"/>
              </a:solidFill>
              <a:ea typeface="黑体" panose="02010609060101010101" pitchFamily="49" charset="-122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667702" y="1205389"/>
            <a:ext cx="6156008" cy="32593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    在大年初一这天，我们一般吃斋。大年初一早上，我一起床就看到奶奶在厨房忙碌的身影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她在准备做斋菜的材料。斋菜的食材各种各样，有粉丝、腐竹、发菜、生菜等。这些食材都代表着不同的美好寓意，奶奶把每样食材先炒一次，再把所有的食材放在一起，加上糖、酱油、南乳等酱料煮十分钟左右，一道美味的斋菜就做好了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/>
          <p:nvPr/>
        </p:nvSpPr>
        <p:spPr>
          <a:xfrm>
            <a:off x="596265" y="621508"/>
            <a:ext cx="5436394" cy="4169569"/>
          </a:xfrm>
          <a:prstGeom prst="roundRect">
            <a:avLst>
              <a:gd name="adj" fmla="val 254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1350" dirty="0"/>
          </a:p>
        </p:txBody>
      </p:sp>
      <p:sp>
        <p:nvSpPr>
          <p:cNvPr id="16387" name="Text Box 3"/>
          <p:cNvSpPr txBox="1"/>
          <p:nvPr/>
        </p:nvSpPr>
        <p:spPr>
          <a:xfrm>
            <a:off x="99536" y="621507"/>
            <a:ext cx="60579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339933"/>
                </a:solidFill>
                <a:ea typeface="黑体" panose="02010609060101010101" pitchFamily="49" charset="-122"/>
              </a:rPr>
              <a:t>       【</a:t>
            </a:r>
            <a:r>
              <a:rPr lang="zh-CN" altLang="en-US" sz="1800" dirty="0">
                <a:solidFill>
                  <a:srgbClr val="339933"/>
                </a:solidFill>
                <a:ea typeface="黑体" panose="02010609060101010101" pitchFamily="49" charset="-122"/>
              </a:rPr>
              <a:t>片段欣赏</a:t>
            </a:r>
            <a:r>
              <a:rPr lang="en-US" altLang="zh-CN" sz="1800" dirty="0">
                <a:solidFill>
                  <a:srgbClr val="339933"/>
                </a:solidFill>
                <a:ea typeface="黑体" panose="02010609060101010101" pitchFamily="49" charset="-122"/>
              </a:rPr>
              <a:t>2】</a:t>
            </a:r>
            <a:endParaRPr lang="zh-CN" altLang="en-US" sz="1800" dirty="0">
              <a:solidFill>
                <a:srgbClr val="339933"/>
              </a:solidFill>
              <a:ea typeface="黑体" panose="02010609060101010101" pitchFamily="49" charset="-12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647225" y="1050847"/>
            <a:ext cx="5275660" cy="3485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从小到大，每年冬天我最馋的就是老家荆州的鱼丸。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到鱼丸凉得差不多，我再次迫不及待地拿起勺子舀起一粒鱼丸，轻轻地咬下去，顿时，汤汁流进了我的嘴里，它伴随着肉，被包裹在鱼丸中。我只能用一个字来形容它，那就是“香”！裹在外面的鱼肉也是嚼劲十足，充满韧性，口感好极了！</a:t>
            </a:r>
          </a:p>
        </p:txBody>
      </p:sp>
      <p:sp>
        <p:nvSpPr>
          <p:cNvPr id="16391" name="文本框 5"/>
          <p:cNvSpPr txBox="1"/>
          <p:nvPr/>
        </p:nvSpPr>
        <p:spPr>
          <a:xfrm>
            <a:off x="6157437" y="1702594"/>
            <a:ext cx="2533174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点评：小作者生动地描写了自己吃家乡特色鱼丸的体验，写家乡风俗，突出特色，自己的体验不能少哦！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8" b="9096"/>
          <a:stretch>
            <a:fillRect/>
          </a:stretch>
        </p:blipFill>
        <p:spPr>
          <a:xfrm rot="21180000">
            <a:off x="5913785" y="164903"/>
            <a:ext cx="1199963" cy="1142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圆角矩形 3"/>
          <p:cNvSpPr/>
          <p:nvPr/>
        </p:nvSpPr>
        <p:spPr>
          <a:xfrm>
            <a:off x="1485900" y="2114550"/>
            <a:ext cx="142875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12471" y="2610803"/>
            <a:ext cx="1595438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566512" y="3558064"/>
            <a:ext cx="1595438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/>
          <p:nvPr/>
        </p:nvSpPr>
        <p:spPr>
          <a:xfrm>
            <a:off x="714376" y="290514"/>
            <a:ext cx="6112669" cy="4621054"/>
          </a:xfrm>
          <a:prstGeom prst="roundRect">
            <a:avLst>
              <a:gd name="adj" fmla="val 254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1350" dirty="0"/>
          </a:p>
        </p:txBody>
      </p:sp>
      <p:sp>
        <p:nvSpPr>
          <p:cNvPr id="17411" name="Text Box 3"/>
          <p:cNvSpPr txBox="1"/>
          <p:nvPr/>
        </p:nvSpPr>
        <p:spPr>
          <a:xfrm>
            <a:off x="338138" y="582931"/>
            <a:ext cx="6057900" cy="2862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339933"/>
                </a:solidFill>
                <a:ea typeface="黑体" panose="02010609060101010101" pitchFamily="49" charset="-122"/>
              </a:rPr>
              <a:t>       【</a:t>
            </a:r>
            <a:r>
              <a:rPr lang="zh-CN" altLang="en-US" sz="1800" dirty="0">
                <a:solidFill>
                  <a:srgbClr val="339933"/>
                </a:solidFill>
                <a:ea typeface="黑体" panose="02010609060101010101" pitchFamily="49" charset="-122"/>
              </a:rPr>
              <a:t>片段欣赏</a:t>
            </a:r>
            <a:r>
              <a:rPr lang="en-US" altLang="zh-CN" sz="1800" dirty="0">
                <a:solidFill>
                  <a:srgbClr val="339933"/>
                </a:solidFill>
                <a:ea typeface="黑体" panose="02010609060101010101" pitchFamily="49" charset="-122"/>
              </a:rPr>
              <a:t>3】</a:t>
            </a:r>
            <a:endParaRPr lang="zh-CN" altLang="en-US" sz="1800" dirty="0">
              <a:solidFill>
                <a:srgbClr val="339933"/>
              </a:solidFill>
              <a:ea typeface="黑体" panose="02010609060101010101" pitchFamily="49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874157" y="998698"/>
            <a:ext cx="5885259" cy="39149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提起武穴酥糖，还有一个美丽的民间传说呢！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相传明朝万历年间，武穴有一位姓董的孝子与母亲相依为命。有一年秋天，母亲突发风寒，卧病在床。因为家里贫穷，无钱治病抓药，这位孝子很着急，一心想着缓解母亲的病情。情急之下，他把自家田里种的芝麻炒熟后，碾成粉末状，然后摇落院中新鲜的桂花，用甘蔗糖水浸渍，与芝麻末混拌，最后让母亲吃下去。没想到奇迹出现了，母亲吃了几天后，居然康复了。这位姓董的孝子将这一良方传给了身边的人，经历代糕点名师不断改进，后定名为“酥糖”。这个美丽的传说伴随着武穴酥糖流传下来，脍炙人口，家喻户晓。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415" name="文本框 5"/>
          <p:cNvSpPr txBox="1"/>
          <p:nvPr/>
        </p:nvSpPr>
        <p:spPr>
          <a:xfrm>
            <a:off x="6870860" y="1508285"/>
            <a:ext cx="223980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点评：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小作者选用一个相关的传说来重点突出风俗的特色。所以写风俗也可以通过传说来重点介绍哦！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-4287" t="-3820" r="4287" b="3820"/>
          <a:stretch>
            <a:fillRect/>
          </a:stretch>
        </p:blipFill>
        <p:spPr>
          <a:xfrm>
            <a:off x="6653690" y="47627"/>
            <a:ext cx="1271111" cy="1221581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55735" y="506254"/>
            <a:ext cx="6997541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38119" algn="ctr" eaLnBrk="1" hangingPunct="1"/>
            <a:r>
              <a:rPr lang="zh-CN" altLang="en-US" sz="2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家乡的春节</a:t>
            </a:r>
            <a:endParaRPr lang="en-US" altLang="zh-CN" sz="24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/>
            <a:r>
              <a:rPr lang="en-US" altLang="zh-CN" sz="2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我在家乡的时候，最喜爱的节日就是春节。每当春节即将来临时，</a:t>
            </a: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我的心里就像揣着一只兔子，七上八下的，又是激动，又是紧张，更是兴奋。</a:t>
            </a:r>
          </a:p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家乡的花市从腊月二十八就开始了，我和妈妈也开始为春节的到来做准备，和妈妈一起逛花市是每一年都必须做的。花市犹如花的世界，花的海洋。年花琳琅满目，它们都是这里的宠儿，许许多多的人都争着抢着要它们。俗话说：“花开富贵。”家家户户都希望在新一年的开始有一个好兆头。有年花装饰家里，这年味真浓啊！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7216140" y="1059181"/>
            <a:ext cx="1695450" cy="246602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    </a:t>
            </a:r>
            <a:r>
              <a:rPr lang="en-US" altLang="zh-CN" sz="2100" b="1" kern="1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开篇直接点明本文的写作对象</a:t>
            </a:r>
            <a:r>
              <a:rPr lang="en-US" altLang="zh-CN" sz="21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——</a:t>
            </a:r>
            <a:r>
              <a:rPr lang="en-US" altLang="zh-CN" sz="2100" b="1" kern="1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春节，并写出了节日到来时“我”的兴奋，渲染新年的喜庆气氛</a:t>
            </a:r>
            <a:r>
              <a:rPr lang="en-US" altLang="zh-CN" sz="21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285864" y="133439"/>
            <a:ext cx="18004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dirty="0">
                <a:ea typeface="黑体" panose="02010609060101010101" pitchFamily="49" charset="-122"/>
              </a:rPr>
              <a:t>【</a:t>
            </a:r>
            <a:r>
              <a:rPr lang="zh-CN" altLang="en-US" sz="2100" dirty="0">
                <a:ea typeface="黑体" panose="02010609060101010101" pitchFamily="49" charset="-122"/>
              </a:rPr>
              <a:t>佳作欣赏</a:t>
            </a:r>
            <a:r>
              <a:rPr lang="en-US" altLang="zh-CN" sz="2100" dirty="0">
                <a:ea typeface="黑体" panose="02010609060101010101" pitchFamily="49" charset="-122"/>
              </a:rPr>
              <a:t>】</a:t>
            </a:r>
            <a:endParaRPr lang="zh-CN" altLang="en-US" sz="2100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292895" y="690563"/>
            <a:ext cx="6621304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俗话说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：“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百里不同风，千里不同俗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。”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在大年初一这天，我们一般吃斋。大年初一早上，我一起床就看到奶奶在厨房忙碌的身影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——她在准备做斋菜的材料。</a:t>
            </a:r>
            <a:r>
              <a:rPr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斋菜的食材各种各样，有粉丝、腐竹、发菜、生菜等。这些食材都代表着不同的美好寓意，奶奶把每样食材先炒一次，再把所有的食材放在一起，加上糖、酱油、南乳等酱料煮十分钟左右，一道美味的斋菜就做好了。</a:t>
            </a:r>
          </a:p>
        </p:txBody>
      </p:sp>
      <p:sp>
        <p:nvSpPr>
          <p:cNvPr id="15367" name="文本框 5"/>
          <p:cNvSpPr txBox="1"/>
          <p:nvPr/>
        </p:nvSpPr>
        <p:spPr>
          <a:xfrm>
            <a:off x="6914199" y="1507809"/>
            <a:ext cx="2082641" cy="170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小作者写了大年初一家乡吃斋的风俗，抓住做斋饭的活动写出风俗的特色。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385286" y="673418"/>
            <a:ext cx="7077075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吃过年夜饭后，我们透过窗口看到了天空绽放的美丽烟花，原来是邻居家正在放烟花，于是我们便出去欣赏“烟花晚会”。</a:t>
            </a:r>
            <a:r>
              <a:rPr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只听见“轰轰轰”的一阵声响</a:t>
            </a: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烟花就像火箭一样冲上了天空。烟花像姿态万千的花朵一样绽放了，在天空中闪烁着五彩斑斓的光芒，它是多么美啊！此时此刻的夜晚不是寂静的，而是光彩夺目的。有的烟花像彩色的喷泉，有的烟花像转瞬即逝的流星，真是让人赏心悦目。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7391326" y="1365915"/>
            <a:ext cx="1543899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重点描写晚上一家人欣赏烟花的场景，让人有身临其境之感。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06681" y="1088709"/>
            <a:ext cx="6979854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在家乡过春节让我有满满的幸福感。我最喜欢一家人坐在一起的温馨气氛。我们一起听着鞭炮声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看着绚丽多彩的烟花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啊，我喜欢过春节的这种感觉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！</a:t>
            </a:r>
            <a:endParaRPr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7255669" y="1342073"/>
            <a:ext cx="1637348" cy="260413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    </a:t>
            </a:r>
            <a:r>
              <a:rPr lang="en-US" altLang="zh-CN" sz="2400" b="1" kern="1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小作者在结尾直接表达了自己对春节的喜爱之情，让读者也能产生共鸣</a:t>
            </a:r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/>
          <p:nvPr/>
        </p:nvSpPr>
        <p:spPr>
          <a:xfrm>
            <a:off x="1487330" y="800100"/>
            <a:ext cx="6725603" cy="3543300"/>
          </a:xfrm>
          <a:prstGeom prst="roundRect">
            <a:avLst>
              <a:gd name="adj" fmla="val 254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1350" dirty="0"/>
          </a:p>
        </p:txBody>
      </p:sp>
      <p:sp>
        <p:nvSpPr>
          <p:cNvPr id="19459" name="Text Box 3"/>
          <p:cNvSpPr txBox="1"/>
          <p:nvPr/>
        </p:nvSpPr>
        <p:spPr>
          <a:xfrm>
            <a:off x="1905478" y="1238727"/>
            <a:ext cx="6169819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100" dirty="0">
                <a:solidFill>
                  <a:srgbClr val="33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通过这节课的学习，我们学会了写家乡风俗的方法。我们需要抓住家乡风俗最重要和最有特色的地方写，写出与众不同的地方，同时还需要写自己参与家乡风俗时候的体验，让更多的人了解并喜爱你的家乡！</a:t>
            </a:r>
          </a:p>
        </p:txBody>
      </p:sp>
      <p:sp>
        <p:nvSpPr>
          <p:cNvPr id="19460" name="AutoShape 4"/>
          <p:cNvSpPr/>
          <p:nvPr/>
        </p:nvSpPr>
        <p:spPr>
          <a:xfrm>
            <a:off x="1714500" y="1028700"/>
            <a:ext cx="914400" cy="514350"/>
          </a:xfrm>
          <a:prstGeom prst="cloudCallout">
            <a:avLst>
              <a:gd name="adj1" fmla="val -43750"/>
              <a:gd name="adj2" fmla="val 70000"/>
            </a:avLst>
          </a:prstGeom>
          <a:gradFill>
            <a:gsLst>
              <a:gs pos="100000">
                <a:srgbClr val="14CD68"/>
              </a:gs>
              <a:gs pos="100000">
                <a:srgbClr val="0B6E38"/>
              </a:gs>
            </a:gsLst>
            <a:lin ang="0" scaled="0"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zh-CN" altLang="en-US" sz="1350" dirty="0"/>
          </a:p>
        </p:txBody>
      </p:sp>
      <p:sp>
        <p:nvSpPr>
          <p:cNvPr id="19461" name="Text Box 5"/>
          <p:cNvSpPr txBox="1"/>
          <p:nvPr/>
        </p:nvSpPr>
        <p:spPr>
          <a:xfrm>
            <a:off x="1862139" y="1085851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ea typeface="黑体" panose="02010609060101010101" pitchFamily="49" charset="-122"/>
              </a:rPr>
              <a:t>小结</a:t>
            </a:r>
            <a:endParaRPr lang="zh-CN" altLang="en-US" sz="1350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月亮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6780" y="1168719"/>
            <a:ext cx="618649" cy="6186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63691" y="505777"/>
            <a:ext cx="377190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写好风俗小妙招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3200436" y="1483830"/>
            <a:ext cx="2979737" cy="2470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抓住重点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写出特点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融入体验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225522" y="1885968"/>
            <a:ext cx="5943564" cy="825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家乡的风俗</a:t>
            </a:r>
            <a:br>
              <a:rPr lang="zh-CN" altLang="en-US" sz="6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6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45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第二课时</a:t>
            </a: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 rot="16200000">
            <a:off x="2927033" y="-1526858"/>
            <a:ext cx="540544" cy="4163378"/>
          </a:xfrm>
          <a:prstGeom prst="rect">
            <a:avLst/>
          </a:prstGeom>
          <a:noFill/>
        </p:spPr>
        <p:txBody>
          <a:bodyPr vert="eaVert" wrap="square" rtlCol="0" anchor="ctr" anchorCtr="0"/>
          <a:lstStyle/>
          <a:p>
            <a:pPr algn="l" fontAlgn="auto">
              <a:lnSpc>
                <a:spcPct val="120000"/>
              </a:lnSpc>
            </a:pPr>
            <a:r>
              <a:rPr lang="zh-CN" altLang="en-US" sz="2100" b="1" spc="26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统编版六年级语文下册习作一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205619" y="1332440"/>
            <a:ext cx="6971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课下，我们把全班同学的作品汇集在一起，编成一本民俗作品集吧！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66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横卷形 7"/>
          <p:cNvSpPr/>
          <p:nvPr/>
        </p:nvSpPr>
        <p:spPr>
          <a:xfrm>
            <a:off x="501493" y="602934"/>
            <a:ext cx="7416641" cy="372665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184685" y="464344"/>
            <a:ext cx="2774633" cy="331470"/>
          </a:xfrm>
          <a:prstGeom prst="rect">
            <a:avLst/>
          </a:prstGeo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300">
                <a:latin typeface="楷体" panose="02010609060101010101" pitchFamily="49" charset="-122"/>
                <a:ea typeface="楷体" panose="02010609060101010101" pitchFamily="49" charset="-122"/>
              </a:rPr>
              <a:t>《腊八粥》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66450" y="4239103"/>
            <a:ext cx="3620453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融入体验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792" y="3785236"/>
            <a:ext cx="2041208" cy="13920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矩形 4"/>
          <p:cNvSpPr/>
          <p:nvPr/>
        </p:nvSpPr>
        <p:spPr>
          <a:xfrm>
            <a:off x="501646" y="234823"/>
            <a:ext cx="2016224" cy="584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199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069" y="1129189"/>
            <a:ext cx="6298406" cy="2556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月亮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6780" y="1168719"/>
            <a:ext cx="618649" cy="6186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90386" y="505777"/>
            <a:ext cx="377190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写好风俗小妙招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3200436" y="1581176"/>
            <a:ext cx="2979737" cy="2470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抓住重点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写出特点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融入体验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90050" y="798333"/>
            <a:ext cx="3058016" cy="666511"/>
            <a:chOff x="2375756" y="2268826"/>
            <a:chExt cx="3058016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3058016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2818688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99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闹花灯的传说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683569" y="989459"/>
            <a:ext cx="720080" cy="25539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199" b="1" dirty="0">
                <a:latin typeface="楷体" panose="02010609060101010101" pitchFamily="49" charset="-122"/>
                <a:ea typeface="楷体" panose="02010609060101010101" pitchFamily="49" charset="-122"/>
              </a:rPr>
              <a:t>元宵闹花灯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595239" y="1131592"/>
            <a:ext cx="288032" cy="2762726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9" name="组合 8"/>
          <p:cNvGrpSpPr/>
          <p:nvPr/>
        </p:nvGrpSpPr>
        <p:grpSpPr>
          <a:xfrm>
            <a:off x="1961777" y="1869185"/>
            <a:ext cx="2610223" cy="730908"/>
            <a:chOff x="2098767" y="2336363"/>
            <a:chExt cx="2610223" cy="730908"/>
          </a:xfrm>
        </p:grpSpPr>
        <p:sp>
          <p:nvSpPr>
            <p:cNvPr id="10" name="云形 9"/>
            <p:cNvSpPr/>
            <p:nvPr/>
          </p:nvSpPr>
          <p:spPr>
            <a:xfrm>
              <a:off x="2098767" y="2336363"/>
              <a:ext cx="2610223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2822" y="2395356"/>
              <a:ext cx="1602111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99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赏花灯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883273" y="3298404"/>
            <a:ext cx="2544713" cy="666511"/>
            <a:chOff x="2375756" y="2268826"/>
            <a:chExt cx="1620180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88680" y="2290763"/>
              <a:ext cx="994332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99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猜灯谜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4490876" y="1743851"/>
            <a:ext cx="306264" cy="1125592"/>
          </a:xfrm>
          <a:prstGeom prst="leftBrac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0" name="TextBox 19"/>
          <p:cNvSpPr txBox="1"/>
          <p:nvPr/>
        </p:nvSpPr>
        <p:spPr>
          <a:xfrm>
            <a:off x="4901888" y="1482242"/>
            <a:ext cx="2522565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灯多：兔灯、桃灯</a:t>
            </a:r>
            <a:r>
              <a:rPr lang="en-US" altLang="zh-CN" sz="2801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1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1888" y="2475560"/>
            <a:ext cx="2802883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人多：人山人海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2652" y="3371096"/>
            <a:ext cx="1916922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latin typeface="楷体" panose="02010609060101010101" pitchFamily="49" charset="-122"/>
                <a:ea typeface="楷体" panose="02010609060101010101" pitchFamily="49" charset="-122"/>
              </a:rPr>
              <a:t>兴致盎然</a:t>
            </a:r>
          </a:p>
        </p:txBody>
      </p:sp>
      <p:sp>
        <p:nvSpPr>
          <p:cNvPr id="31" name="矩形 30"/>
          <p:cNvSpPr/>
          <p:nvPr/>
        </p:nvSpPr>
        <p:spPr>
          <a:xfrm>
            <a:off x="7762003" y="1546004"/>
            <a:ext cx="699230" cy="13236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1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重</a:t>
            </a:r>
            <a:endParaRPr lang="en-US" altLang="zh-CN" sz="4001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4001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点</a:t>
            </a:r>
          </a:p>
        </p:txBody>
      </p:sp>
      <p:sp>
        <p:nvSpPr>
          <p:cNvPr id="32" name="左大括号 31"/>
          <p:cNvSpPr/>
          <p:nvPr/>
        </p:nvSpPr>
        <p:spPr>
          <a:xfrm rot="10800000">
            <a:off x="7578692" y="1618012"/>
            <a:ext cx="280317" cy="1233797"/>
          </a:xfrm>
          <a:prstGeom prst="leftBrac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/>
      <p:bldP spid="22" grpId="0"/>
      <p:bldP spid="29" grpId="0"/>
      <p:bldP spid="31" grpId="0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08645" y="852258"/>
            <a:ext cx="1620180" cy="666511"/>
            <a:chOff x="2375756" y="2268826"/>
            <a:chExt cx="1620180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144016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99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比赛前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179513" y="1592126"/>
            <a:ext cx="630513" cy="15692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199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赛龙舟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001617" y="1014055"/>
            <a:ext cx="288032" cy="2762726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80375" y="1923109"/>
            <a:ext cx="2095059" cy="730908"/>
            <a:chOff x="2098768" y="2336363"/>
            <a:chExt cx="2095059" cy="730908"/>
          </a:xfrm>
        </p:grpSpPr>
        <p:sp>
          <p:nvSpPr>
            <p:cNvPr id="10" name="云形 9"/>
            <p:cNvSpPr/>
            <p:nvPr/>
          </p:nvSpPr>
          <p:spPr>
            <a:xfrm>
              <a:off x="2098768" y="2336363"/>
              <a:ext cx="1876722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5412" y="2357963"/>
              <a:ext cx="1858415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99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比赛时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91753" y="3352329"/>
            <a:ext cx="1620180" cy="666511"/>
            <a:chOff x="2375756" y="2268826"/>
            <a:chExt cx="1620180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1068" y="2290763"/>
              <a:ext cx="144016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99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比赛后</a:t>
              </a:r>
            </a:p>
          </p:txBody>
        </p:sp>
      </p:grpSp>
      <p:sp>
        <p:nvSpPr>
          <p:cNvPr id="16" name="左大括号 15"/>
          <p:cNvSpPr/>
          <p:nvPr/>
        </p:nvSpPr>
        <p:spPr>
          <a:xfrm>
            <a:off x="5272932" y="1797774"/>
            <a:ext cx="306264" cy="1125592"/>
          </a:xfrm>
          <a:prstGeom prst="leftBrac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2262" y="1536164"/>
            <a:ext cx="217817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激烈的场面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2264" y="2034036"/>
            <a:ext cx="2580584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队员们的表现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0622" y="2534501"/>
            <a:ext cx="166040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比赛盛况</a:t>
            </a:r>
          </a:p>
        </p:txBody>
      </p:sp>
      <p:sp>
        <p:nvSpPr>
          <p:cNvPr id="28" name="左大括号 27"/>
          <p:cNvSpPr/>
          <p:nvPr/>
        </p:nvSpPr>
        <p:spPr>
          <a:xfrm>
            <a:off x="5313690" y="3436906"/>
            <a:ext cx="297904" cy="63143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0012" y="3217332"/>
            <a:ext cx="167074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陆续离开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0013" y="3686629"/>
            <a:ext cx="2150368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依依不舍</a:t>
            </a:r>
          </a:p>
        </p:txBody>
      </p:sp>
      <p:sp>
        <p:nvSpPr>
          <p:cNvPr id="31" name="矩形 30"/>
          <p:cNvSpPr/>
          <p:nvPr/>
        </p:nvSpPr>
        <p:spPr>
          <a:xfrm>
            <a:off x="8311757" y="1698851"/>
            <a:ext cx="699230" cy="13236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1" b="1" dirty="0">
                <a:ln w="11430"/>
                <a:gradFill>
                  <a:gsLst>
                    <a:gs pos="0">
                      <a:srgbClr val="F07474">
                        <a:tint val="70000"/>
                        <a:satMod val="245000"/>
                      </a:srgbClr>
                    </a:gs>
                    <a:gs pos="75000">
                      <a:srgbClr val="F07474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07474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重</a:t>
            </a:r>
            <a:endParaRPr lang="en-US" altLang="zh-CN" sz="4001" b="1" dirty="0">
              <a:ln w="11430"/>
              <a:gradFill>
                <a:gsLst>
                  <a:gs pos="0">
                    <a:srgbClr val="F07474">
                      <a:tint val="70000"/>
                      <a:satMod val="245000"/>
                    </a:srgbClr>
                  </a:gs>
                  <a:gs pos="75000">
                    <a:srgbClr val="F07474">
                      <a:tint val="90000"/>
                      <a:shade val="60000"/>
                      <a:satMod val="240000"/>
                    </a:srgbClr>
                  </a:gs>
                  <a:gs pos="100000">
                    <a:srgbClr val="F07474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4001" b="1" dirty="0">
                <a:ln w="11430"/>
                <a:gradFill>
                  <a:gsLst>
                    <a:gs pos="0">
                      <a:srgbClr val="F07474">
                        <a:tint val="70000"/>
                        <a:satMod val="245000"/>
                      </a:srgbClr>
                    </a:gs>
                    <a:gs pos="75000">
                      <a:srgbClr val="F07474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07474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点</a:t>
            </a:r>
          </a:p>
        </p:txBody>
      </p:sp>
      <p:sp>
        <p:nvSpPr>
          <p:cNvPr id="32" name="左大括号 31"/>
          <p:cNvSpPr/>
          <p:nvPr/>
        </p:nvSpPr>
        <p:spPr>
          <a:xfrm rot="10800000">
            <a:off x="7884368" y="1744655"/>
            <a:ext cx="280317" cy="1233797"/>
          </a:xfrm>
          <a:prstGeom prst="leftBrac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5193954" y="764330"/>
            <a:ext cx="297904" cy="63143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278" y="544756"/>
            <a:ext cx="167074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观众多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40277" y="1014053"/>
            <a:ext cx="2582568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1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许多龙舟停泊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23505" b="9383"/>
          <a:stretch>
            <a:fillRect/>
          </a:stretch>
        </p:blipFill>
        <p:spPr bwMode="auto">
          <a:xfrm>
            <a:off x="1375252" y="596032"/>
            <a:ext cx="1900604" cy="114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53" y="1797774"/>
            <a:ext cx="1869028" cy="11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53" y="3106952"/>
            <a:ext cx="1869028" cy="12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/>
      <p:bldP spid="21" grpId="0"/>
      <p:bldP spid="22" grpId="0"/>
      <p:bldP spid="28" grpId="0" bldLvl="0" animBg="1"/>
      <p:bldP spid="29" grpId="0"/>
      <p:bldP spid="30" grpId="0"/>
      <p:bldP spid="31" grpId="0"/>
      <p:bldP spid="32" grpId="0" bldLvl="0" animBg="1"/>
      <p:bldP spid="23" grpId="0" bldLvl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60" y="1"/>
            <a:ext cx="1729740" cy="120062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602832" y="1520192"/>
            <a:ext cx="1816894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碾米粉</a:t>
            </a:r>
          </a:p>
          <a:p>
            <a:pPr>
              <a:lnSpc>
                <a:spcPct val="15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B.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蒸年糕</a:t>
            </a:r>
          </a:p>
          <a:p>
            <a:pPr>
              <a:lnSpc>
                <a:spcPct val="15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C.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打年糕</a:t>
            </a:r>
          </a:p>
          <a:p>
            <a:pPr>
              <a:lnSpc>
                <a:spcPct val="15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D.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吃年糕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2960" y="2372679"/>
            <a:ext cx="2651284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冬至打年糕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7405" y="2225994"/>
            <a:ext cx="502920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7405" y="3389949"/>
            <a:ext cx="590550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略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2967039" y="2046924"/>
            <a:ext cx="451961" cy="1839754"/>
          </a:xfrm>
          <a:prstGeom prst="leftBrace">
            <a:avLst>
              <a:gd name="adj1" fmla="val 8333"/>
              <a:gd name="adj2" fmla="val 427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/>
        </p:nvSpPr>
        <p:spPr>
          <a:xfrm rot="10800000">
            <a:off x="5156360" y="1868805"/>
            <a:ext cx="451961" cy="1405890"/>
          </a:xfrm>
          <a:prstGeom prst="leftBrace">
            <a:avLst>
              <a:gd name="adj1" fmla="val 8333"/>
              <a:gd name="adj2" fmla="val 51456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155" y="1122046"/>
            <a:ext cx="2364105" cy="2512219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95" y="436722"/>
            <a:ext cx="1485424" cy="20945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729" y="4105515"/>
            <a:ext cx="1520190" cy="10306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0" y="1392555"/>
            <a:ext cx="7119461" cy="2514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60" y="1"/>
            <a:ext cx="1729740" cy="12006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0121" y="225447"/>
            <a:ext cx="2016224" cy="58464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199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小试牛刀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1308735" y="736760"/>
            <a:ext cx="449353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ea typeface="黑体" panose="02010609060101010101" pitchFamily="49" charset="-122"/>
              </a:rPr>
              <a:t>【</a:t>
            </a:r>
            <a:r>
              <a:rPr lang="zh-CN" altLang="en-US" sz="2400" dirty="0">
                <a:ea typeface="黑体" panose="02010609060101010101" pitchFamily="49" charset="-122"/>
              </a:rPr>
              <a:t>美文欣赏</a:t>
            </a:r>
            <a:r>
              <a:rPr lang="en-US" altLang="zh-CN" sz="2400" dirty="0">
                <a:ea typeface="黑体" panose="02010609060101010101" pitchFamily="49" charset="-122"/>
              </a:rPr>
              <a:t>】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ea typeface="黑体" panose="02010609060101010101" pitchFamily="49" charset="-122"/>
              </a:rPr>
              <a:t>家乡的春节</a:t>
            </a:r>
            <a:r>
              <a:rPr lang="en-US" altLang="zh-CN" sz="2400" dirty="0">
                <a:ea typeface="黑体" panose="02010609060101010101" pitchFamily="49" charset="-122"/>
              </a:rPr>
              <a:t>》</a:t>
            </a:r>
            <a:endParaRPr lang="zh-CN" altLang="en-US" sz="2400" dirty="0"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60" y="1"/>
            <a:ext cx="1729740" cy="12006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BCA367-8D69-4211-99CE-FF5C62482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15" y="1200627"/>
            <a:ext cx="4914771" cy="36866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10、13、15、17、18、19、20、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5240"/>
  <p:tag name="KSO_WM_SLIDE_ID" val="custom20204238_1"/>
  <p:tag name="KSO_WM_TEMPLATE_MASTER_THUMB_INDEX" val="12"/>
  <p:tag name="KSO_WM_TEMPLATE_THUMBS_INDEX" val="1、4、7、9、12、14、15、16、17、18"/>
  <p:tag name="KSO_WM_SPECIAL_SOURCE" val="bdnull"/>
  <p:tag name="KSO_WM_SLIDE_ANIMATION_ID" val="3126320"/>
  <p:tag name="KSO_WM_SLIDE_ANIMATION_TYPE" val="0_8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965217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"/>
  <p:tag name="KSO_WM_TEMPLATE_CATEGORY" val="custom"/>
  <p:tag name="KSO_WM_TEMPLATE_INDEX" val="20204238"/>
  <p:tag name="KSO_WM_UNIT_ID" val="custom20204238_2*l_h_f*1_1_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40_4*i*2"/>
  <p:tag name="KSO_WM_TEMPLATE_CATEGORY" val="custom"/>
  <p:tag name="KSO_WM_TEMPLATE_INDEX" val="20205240"/>
  <p:tag name="KSO_WM_UNIT_LAYERLEVEL" val="1"/>
  <p:tag name="KSO_WM_TAG_VERSION" val="1.0"/>
  <p:tag name="KSO_WM_BEAUTIFY_FLAG" val="#wm#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238"/>
  <p:tag name="KSO_WM_UNIT_ID" val="custom20204238_1*b*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40_4*i*2"/>
  <p:tag name="KSO_WM_TEMPLATE_CATEGORY" val="custom"/>
  <p:tag name="KSO_WM_TEMPLATE_INDEX" val="20205240"/>
  <p:tag name="KSO_WM_UNIT_LAYERLEVEL" val="1"/>
  <p:tag name="KSO_WM_TAG_VERSION" val="1.0"/>
  <p:tag name="KSO_WM_BEAUTIFY_FLAG" val="#wm#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238"/>
  <p:tag name="KSO_WM_UNIT_ID" val="custom20204238_1*b*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heme/theme1.xml><?xml version="1.0" encoding="utf-8"?>
<a:theme xmlns:a="http://schemas.openxmlformats.org/drawingml/2006/main" name="Office 主题​​">
  <a:themeElements>
    <a:clrScheme name="自定义 372">
      <a:dk1>
        <a:sysClr val="windowText" lastClr="000000"/>
      </a:dk1>
      <a:lt1>
        <a:sysClr val="window" lastClr="FFFFFF"/>
      </a:lt1>
      <a:dk2>
        <a:srgbClr val="FAE9E1"/>
      </a:dk2>
      <a:lt2>
        <a:srgbClr val="FFFFFF"/>
      </a:lt2>
      <a:accent1>
        <a:srgbClr val="6A2800"/>
      </a:accent1>
      <a:accent2>
        <a:srgbClr val="ED7276"/>
      </a:accent2>
      <a:accent3>
        <a:srgbClr val="DB6B98"/>
      </a:accent3>
      <a:accent4>
        <a:srgbClr val="C963BB"/>
      </a:accent4>
      <a:accent5>
        <a:srgbClr val="B75CDD"/>
      </a:accent5>
      <a:accent6>
        <a:srgbClr val="A554F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974</Words>
  <Application>Microsoft Office PowerPoint</Application>
  <PresentationFormat>全屏显示(16:9)</PresentationFormat>
  <Paragraphs>73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黑体</vt:lpstr>
      <vt:lpstr>华文楷体</vt:lpstr>
      <vt:lpstr>楷体</vt:lpstr>
      <vt:lpstr>Arial</vt:lpstr>
      <vt:lpstr>Calibri</vt:lpstr>
      <vt:lpstr>Office 主题​​</vt:lpstr>
      <vt:lpstr>PowerPoint 演示文稿</vt:lpstr>
      <vt:lpstr> 家乡的风俗    第二课时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206</cp:revision>
  <dcterms:created xsi:type="dcterms:W3CDTF">2020-02-07T06:51:00Z</dcterms:created>
  <dcterms:modified xsi:type="dcterms:W3CDTF">2024-09-21T06:35:49Z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