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4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696" r:id="rId2"/>
    <p:sldId id="357" r:id="rId3"/>
    <p:sldId id="744" r:id="rId4"/>
    <p:sldId id="466" r:id="rId5"/>
    <p:sldId id="467" r:id="rId6"/>
    <p:sldId id="468" r:id="rId7"/>
    <p:sldId id="494" r:id="rId8"/>
    <p:sldId id="469" r:id="rId9"/>
    <p:sldId id="470" r:id="rId10"/>
    <p:sldId id="471" r:id="rId11"/>
    <p:sldId id="472" r:id="rId12"/>
    <p:sldId id="433" r:id="rId13"/>
    <p:sldId id="570" r:id="rId14"/>
    <p:sldId id="498" r:id="rId15"/>
    <p:sldId id="502" r:id="rId16"/>
    <p:sldId id="540" r:id="rId17"/>
    <p:sldId id="541" r:id="rId18"/>
    <p:sldId id="611" r:id="rId19"/>
    <p:sldId id="608" r:id="rId20"/>
    <p:sldId id="609" r:id="rId21"/>
    <p:sldId id="610" r:id="rId22"/>
    <p:sldId id="504" r:id="rId23"/>
    <p:sldId id="483" r:id="rId24"/>
    <p:sldId id="488" r:id="rId25"/>
    <p:sldId id="489" r:id="rId26"/>
    <p:sldId id="506" r:id="rId27"/>
    <p:sldId id="507" r:id="rId28"/>
    <p:sldId id="509" r:id="rId29"/>
    <p:sldId id="612" r:id="rId30"/>
    <p:sldId id="743" r:id="rId31"/>
    <p:sldId id="742" r:id="rId32"/>
  </p:sldIdLst>
  <p:sldSz cx="9144000" cy="5143500" type="screen16x9"/>
  <p:notesSz cx="6858000" cy="9144000"/>
  <p:defaultTextStyle>
    <a:defPPr>
      <a:defRPr lang="zh-CN"/>
    </a:defPPr>
    <a:lvl1pPr marL="0" lvl="0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866" lvl="1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732" lvl="2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598" lvl="3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464" lvl="4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331" lvl="5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195" lvl="6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060" lvl="7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2926" lvl="8" indent="0" algn="l" defTabSz="685732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ao" initials="p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6AE3"/>
    <a:srgbClr val="0000CC"/>
    <a:srgbClr val="FF9595"/>
    <a:srgbClr val="FFD1D1"/>
    <a:srgbClr val="99FF99"/>
    <a:srgbClr val="00CC66"/>
    <a:srgbClr val="99FF66"/>
    <a:srgbClr val="FF505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39" d="100"/>
          <a:sy n="139" d="100"/>
        </p:scale>
        <p:origin x="804" y="102"/>
      </p:cViewPr>
      <p:guideLst>
        <p:guide orient="horz" pos="158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6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32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598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64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31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95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60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26" algn="l" defTabSz="68573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pn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3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月亮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70357" y="148592"/>
            <a:ext cx="878205" cy="878205"/>
          </a:xfrm>
          <a:prstGeom prst="rect">
            <a:avLst/>
          </a:prstGeom>
        </p:spPr>
      </p:pic>
      <p:pic>
        <p:nvPicPr>
          <p:cNvPr id="8" name="图片 7" descr="云朵2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291609" y="583888"/>
            <a:ext cx="1557338" cy="664369"/>
          </a:xfrm>
          <a:prstGeom prst="rect">
            <a:avLst/>
          </a:prstGeom>
        </p:spPr>
      </p:pic>
      <p:pic>
        <p:nvPicPr>
          <p:cNvPr id="9" name="图片 8" descr="云朵2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203283" y="196217"/>
            <a:ext cx="1379696" cy="588645"/>
          </a:xfrm>
          <a:prstGeom prst="rect">
            <a:avLst/>
          </a:prstGeom>
        </p:spPr>
      </p:pic>
      <p:pic>
        <p:nvPicPr>
          <p:cNvPr id="10" name="图片 9" descr="灯笼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825269" y="4"/>
            <a:ext cx="657701" cy="1995488"/>
          </a:xfrm>
          <a:prstGeom prst="rect">
            <a:avLst/>
          </a:prstGeom>
        </p:spPr>
      </p:pic>
      <p:pic>
        <p:nvPicPr>
          <p:cNvPr id="11" name="图片 10" descr="云朵2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78682" y="3670937"/>
            <a:ext cx="638175" cy="272415"/>
          </a:xfrm>
          <a:prstGeom prst="rect">
            <a:avLst/>
          </a:prstGeom>
        </p:spPr>
      </p:pic>
      <p:pic>
        <p:nvPicPr>
          <p:cNvPr id="12" name="图片 11" descr="云朵2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324250" y="1505909"/>
            <a:ext cx="630555" cy="269081"/>
          </a:xfrm>
          <a:prstGeom prst="rect">
            <a:avLst/>
          </a:prstGeom>
        </p:spPr>
      </p:pic>
      <p:pic>
        <p:nvPicPr>
          <p:cNvPr id="13" name="图片 12" descr="云朵22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530566" y="1093000"/>
            <a:ext cx="630555" cy="269081"/>
          </a:xfrm>
          <a:prstGeom prst="rect">
            <a:avLst/>
          </a:prstGeom>
        </p:spPr>
      </p:pic>
      <p:pic>
        <p:nvPicPr>
          <p:cNvPr id="14" name="图片 13" descr="157899416123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83370" y="4112422"/>
            <a:ext cx="443865" cy="792956"/>
          </a:xfrm>
          <a:prstGeom prst="rect">
            <a:avLst/>
          </a:prstGeom>
        </p:spPr>
      </p:pic>
      <p:pic>
        <p:nvPicPr>
          <p:cNvPr id="15" name="图片 14" descr="wan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904236" y="3003233"/>
            <a:ext cx="2765425" cy="20173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>
            <p:custDataLst>
              <p:tags r:id="rId1"/>
            </p:custDataLst>
          </p:nvPr>
        </p:nvGrpSpPr>
        <p:grpSpPr>
          <a:xfrm>
            <a:off x="304912" y="285810"/>
            <a:ext cx="8151866" cy="4768155"/>
            <a:chOff x="306705" y="-50165"/>
            <a:chExt cx="11447145" cy="6788785"/>
          </a:xfrm>
        </p:grpSpPr>
        <p:pic>
          <p:nvPicPr>
            <p:cNvPr id="7" name="图片 6" descr="云朵22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06705" y="374650"/>
              <a:ext cx="2076450" cy="885825"/>
            </a:xfrm>
            <a:prstGeom prst="rect">
              <a:avLst/>
            </a:prstGeom>
          </p:spPr>
        </p:pic>
        <p:pic>
          <p:nvPicPr>
            <p:cNvPr id="8" name="图片 7" descr="云朵22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9604375" y="261620"/>
              <a:ext cx="1839595" cy="784860"/>
            </a:xfrm>
            <a:prstGeom prst="rect">
              <a:avLst/>
            </a:prstGeom>
          </p:spPr>
        </p:pic>
        <p:pic>
          <p:nvPicPr>
            <p:cNvPr id="9" name="图片 8" descr="灯笼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171555" y="-50165"/>
              <a:ext cx="582295" cy="1767205"/>
            </a:xfrm>
            <a:prstGeom prst="rect">
              <a:avLst/>
            </a:prstGeom>
          </p:spPr>
        </p:pic>
        <p:pic>
          <p:nvPicPr>
            <p:cNvPr id="10" name="图片 9" descr="wan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0066655" y="5537200"/>
              <a:ext cx="1646555" cy="12014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 anchor="t"/>
          <a:lstStyle/>
          <a:p>
            <a:pPr lvl="0" eaLnBrk="0" hangingPunct="0"/>
            <a:endParaRPr lang="zh-CN" altLang="en-US" sz="18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71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8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8E6C4F-B09A-6F68-53DB-AD5BCE43A70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38" y="57216"/>
            <a:ext cx="693977" cy="6095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l" defTabSz="514289" rtl="0" eaLnBrk="1" fontAlgn="auto" latinLnBrk="0" hangingPunct="1">
        <a:lnSpc>
          <a:spcPct val="100000"/>
        </a:lnSpc>
        <a:spcBef>
          <a:spcPct val="0"/>
        </a:spcBef>
        <a:buNone/>
        <a:defRPr sz="1350" b="1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j-cs"/>
        </a:defRPr>
      </a:lvl1pPr>
    </p:titleStyle>
    <p:bodyStyle>
      <a:lvl1pPr marL="128573" indent="-128573" algn="l" defTabSz="514289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1pPr>
      <a:lvl2pPr marL="385718" indent="-128573" algn="l" defTabSz="514289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tabLst>
          <a:tab pos="905238" algn="l"/>
        </a:tabLst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2pPr>
      <a:lvl3pPr marL="642858" indent="-128573" algn="l" defTabSz="514289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3pPr>
      <a:lvl4pPr marL="900001" indent="-128573" algn="l" defTabSz="514289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4pPr>
      <a:lvl5pPr marL="1157143" indent="-128573" algn="l" defTabSz="514289" rtl="0" eaLnBrk="1" fontAlgn="auto" latinLnBrk="0" hangingPunct="1">
        <a:lnSpc>
          <a:spcPct val="130000"/>
        </a:lnSpc>
        <a:spcBef>
          <a:spcPts val="0"/>
        </a:spcBef>
        <a:spcAft>
          <a:spcPts val="750"/>
        </a:spcAft>
        <a:buFont typeface="Arial" panose="020B0604020202020204" pitchFamily="34" charset="0"/>
        <a:buChar char="•"/>
        <a:defRPr sz="900" u="none" strike="noStrike" kern="1200" cap="none" spc="113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隶书" panose="02010509060101010101" pitchFamily="49" charset="-122"/>
          <a:cs typeface="+mn-cs"/>
        </a:defRPr>
      </a:lvl5pPr>
      <a:lvl6pPr marL="1414288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28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573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18" indent="-128573" algn="l" defTabSz="514289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44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289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30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573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15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857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00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144" algn="l" defTabSz="51428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7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0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9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2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2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12"/>
          <p:cNvSpPr txBox="1"/>
          <p:nvPr/>
        </p:nvSpPr>
        <p:spPr>
          <a:xfrm>
            <a:off x="1079502" y="901700"/>
            <a:ext cx="742315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6082" name="TextBox 13"/>
          <p:cNvSpPr txBox="1"/>
          <p:nvPr/>
        </p:nvSpPr>
        <p:spPr>
          <a:xfrm>
            <a:off x="3143258" y="3786188"/>
            <a:ext cx="2698175" cy="52334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2801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主讲：月亮老师</a:t>
            </a:r>
          </a:p>
        </p:txBody>
      </p:sp>
      <p:sp>
        <p:nvSpPr>
          <p:cNvPr id="46083" name="TextBox 1"/>
          <p:cNvSpPr txBox="1"/>
          <p:nvPr/>
        </p:nvSpPr>
        <p:spPr>
          <a:xfrm>
            <a:off x="100016" y="131763"/>
            <a:ext cx="4086225" cy="41549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1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r>
              <a:rPr lang="zh-CN" altLang="en-US" sz="21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慕课堂</a:t>
            </a:r>
            <a:endParaRPr lang="zh-CN" altLang="en-US" sz="21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39" y="678426"/>
            <a:ext cx="6939390" cy="38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43000" y="678753"/>
            <a:ext cx="1916832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过年贴福字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5" y="688691"/>
            <a:ext cx="6696745" cy="376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624848" y="807730"/>
            <a:ext cx="3794756" cy="55399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重阳登高、插茱萸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352832" y="213678"/>
            <a:ext cx="2774950" cy="60551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zh-CN" altLang="en-US" sz="3300" dirty="0">
                <a:latin typeface="楷体" panose="02010609060101010101" pitchFamily="49" charset="-122"/>
                <a:ea typeface="楷体" panose="02010609060101010101" pitchFamily="49" charset="-122"/>
              </a:rPr>
              <a:t>审题指导</a:t>
            </a: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00040" y="2057400"/>
            <a:ext cx="2598896" cy="658654"/>
          </a:xfrm>
          <a:prstGeom prst="rect">
            <a:avLst/>
          </a:prstGeom>
        </p:spPr>
        <p:txBody>
          <a:bodyPr vert="horz" lIns="76200" tIns="28575" rIns="57150" bIns="28575" rtlCol="0" anchor="t" anchorCtr="0">
            <a:noAutofit/>
            <a:scene3d>
              <a:camera prst="orthographicFront"/>
              <a:lightRig rig="threePt" dir="t"/>
            </a:scene3d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家乡的风俗</a:t>
            </a:r>
          </a:p>
        </p:txBody>
      </p:sp>
      <p:sp>
        <p:nvSpPr>
          <p:cNvPr id="5" name="标题 1"/>
          <p:cNvSpPr>
            <a:spLocks noGrp="1"/>
          </p:cNvSpPr>
          <p:nvPr/>
        </p:nvSpPr>
        <p:spPr>
          <a:xfrm>
            <a:off x="3145155" y="1285882"/>
            <a:ext cx="4449604" cy="1018699"/>
          </a:xfrm>
          <a:prstGeom prst="rect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家乡：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武汉，湖北各地，也可以是省外各地。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3145162" y="2533651"/>
            <a:ext cx="4519613" cy="1462088"/>
          </a:xfrm>
          <a:prstGeom prst="rect">
            <a:avLst/>
          </a:prstGeom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00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风俗：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特定区域、特定人群沿革下来的风气、礼节、习惯等的总和。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>
            <p:custDataLst>
              <p:tags r:id="rId2"/>
            </p:custDataLst>
          </p:nvPr>
        </p:nvGrpSpPr>
        <p:grpSpPr>
          <a:xfrm>
            <a:off x="277808" y="870592"/>
            <a:ext cx="2276951" cy="3087053"/>
            <a:chOff x="1473201" y="3520920"/>
            <a:chExt cx="2146543" cy="2910544"/>
          </a:xfrm>
        </p:grpSpPr>
        <p:sp>
          <p:nvSpPr>
            <p:cNvPr id="58" name="任意多边形 57"/>
            <p:cNvSpPr/>
            <p:nvPr>
              <p:custDataLst>
                <p:tags r:id="rId9"/>
              </p:custDataLst>
            </p:nvPr>
          </p:nvSpPr>
          <p:spPr>
            <a:xfrm>
              <a:off x="1473201" y="3636318"/>
              <a:ext cx="2146543" cy="2795146"/>
            </a:xfrm>
            <a:custGeom>
              <a:avLst/>
              <a:gdLst>
                <a:gd name="connsiteX0" fmla="*/ 621024 w 2146637"/>
                <a:gd name="connsiteY0" fmla="*/ 0 h 2445427"/>
                <a:gd name="connsiteX1" fmla="*/ 2146637 w 2146637"/>
                <a:gd name="connsiteY1" fmla="*/ 0 h 2445427"/>
                <a:gd name="connsiteX2" fmla="*/ 2146637 w 2146637"/>
                <a:gd name="connsiteY2" fmla="*/ 2279225 h 2445427"/>
                <a:gd name="connsiteX3" fmla="*/ 2045474 w 2146637"/>
                <a:gd name="connsiteY3" fmla="*/ 2445427 h 2445427"/>
                <a:gd name="connsiteX4" fmla="*/ 1931849 w 2146637"/>
                <a:gd name="connsiteY4" fmla="*/ 2258751 h 2445427"/>
                <a:gd name="connsiteX5" fmla="*/ 1818224 w 2146637"/>
                <a:gd name="connsiteY5" fmla="*/ 2445427 h 2445427"/>
                <a:gd name="connsiteX6" fmla="*/ 1704599 w 2146637"/>
                <a:gd name="connsiteY6" fmla="*/ 2258751 h 2445427"/>
                <a:gd name="connsiteX7" fmla="*/ 1590974 w 2146637"/>
                <a:gd name="connsiteY7" fmla="*/ 2445427 h 2445427"/>
                <a:gd name="connsiteX8" fmla="*/ 1477349 w 2146637"/>
                <a:gd name="connsiteY8" fmla="*/ 2258751 h 2445427"/>
                <a:gd name="connsiteX9" fmla="*/ 1363724 w 2146637"/>
                <a:gd name="connsiteY9" fmla="*/ 2445427 h 2445427"/>
                <a:gd name="connsiteX10" fmla="*/ 1250099 w 2146637"/>
                <a:gd name="connsiteY10" fmla="*/ 2258751 h 2445427"/>
                <a:gd name="connsiteX11" fmla="*/ 1136474 w 2146637"/>
                <a:gd name="connsiteY11" fmla="*/ 2445427 h 2445427"/>
                <a:gd name="connsiteX12" fmla="*/ 1022849 w 2146637"/>
                <a:gd name="connsiteY12" fmla="*/ 2258751 h 2445427"/>
                <a:gd name="connsiteX13" fmla="*/ 909224 w 2146637"/>
                <a:gd name="connsiteY13" fmla="*/ 2445427 h 2445427"/>
                <a:gd name="connsiteX14" fmla="*/ 795599 w 2146637"/>
                <a:gd name="connsiteY14" fmla="*/ 2258751 h 2445427"/>
                <a:gd name="connsiteX15" fmla="*/ 681974 w 2146637"/>
                <a:gd name="connsiteY15" fmla="*/ 2445427 h 2445427"/>
                <a:gd name="connsiteX16" fmla="*/ 568349 w 2146637"/>
                <a:gd name="connsiteY16" fmla="*/ 2258751 h 2445427"/>
                <a:gd name="connsiteX17" fmla="*/ 454724 w 2146637"/>
                <a:gd name="connsiteY17" fmla="*/ 2445427 h 2445427"/>
                <a:gd name="connsiteX18" fmla="*/ 341099 w 2146637"/>
                <a:gd name="connsiteY18" fmla="*/ 2258751 h 2445427"/>
                <a:gd name="connsiteX19" fmla="*/ 227474 w 2146637"/>
                <a:gd name="connsiteY19" fmla="*/ 2445427 h 2445427"/>
                <a:gd name="connsiteX20" fmla="*/ 113849 w 2146637"/>
                <a:gd name="connsiteY20" fmla="*/ 2258751 h 2445427"/>
                <a:gd name="connsiteX21" fmla="*/ 224 w 2146637"/>
                <a:gd name="connsiteY21" fmla="*/ 2445427 h 2445427"/>
                <a:gd name="connsiteX22" fmla="*/ 0 w 2146637"/>
                <a:gd name="connsiteY22" fmla="*/ 2445057 h 2445427"/>
                <a:gd name="connsiteX23" fmla="*/ 58680 w 2146637"/>
                <a:gd name="connsiteY23" fmla="*/ 2230240 h 2445427"/>
                <a:gd name="connsiteX24" fmla="*/ 205287 w 2146637"/>
                <a:gd name="connsiteY24" fmla="*/ 690376 h 2445427"/>
                <a:gd name="connsiteX25" fmla="*/ 198168 w 2146637"/>
                <a:gd name="connsiteY25" fmla="*/ 567619 h 24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46637" h="2445427">
                  <a:moveTo>
                    <a:pt x="621024" y="0"/>
                  </a:moveTo>
                  <a:lnTo>
                    <a:pt x="2146637" y="0"/>
                  </a:lnTo>
                  <a:lnTo>
                    <a:pt x="2146637" y="2279225"/>
                  </a:lnTo>
                  <a:lnTo>
                    <a:pt x="2045474" y="2445427"/>
                  </a:lnTo>
                  <a:lnTo>
                    <a:pt x="1931849" y="2258751"/>
                  </a:lnTo>
                  <a:lnTo>
                    <a:pt x="1818224" y="2445427"/>
                  </a:lnTo>
                  <a:lnTo>
                    <a:pt x="1704599" y="2258751"/>
                  </a:lnTo>
                  <a:lnTo>
                    <a:pt x="1590974" y="2445427"/>
                  </a:lnTo>
                  <a:lnTo>
                    <a:pt x="1477349" y="2258751"/>
                  </a:lnTo>
                  <a:lnTo>
                    <a:pt x="1363724" y="2445427"/>
                  </a:lnTo>
                  <a:lnTo>
                    <a:pt x="1250099" y="2258751"/>
                  </a:lnTo>
                  <a:lnTo>
                    <a:pt x="1136474" y="2445427"/>
                  </a:lnTo>
                  <a:lnTo>
                    <a:pt x="1022849" y="2258751"/>
                  </a:lnTo>
                  <a:lnTo>
                    <a:pt x="909224" y="2445427"/>
                  </a:lnTo>
                  <a:lnTo>
                    <a:pt x="795599" y="2258751"/>
                  </a:lnTo>
                  <a:lnTo>
                    <a:pt x="681974" y="2445427"/>
                  </a:lnTo>
                  <a:lnTo>
                    <a:pt x="568349" y="2258751"/>
                  </a:lnTo>
                  <a:lnTo>
                    <a:pt x="454724" y="2445427"/>
                  </a:lnTo>
                  <a:lnTo>
                    <a:pt x="341099" y="2258751"/>
                  </a:lnTo>
                  <a:lnTo>
                    <a:pt x="227474" y="2445427"/>
                  </a:lnTo>
                  <a:lnTo>
                    <a:pt x="113849" y="2258751"/>
                  </a:lnTo>
                  <a:lnTo>
                    <a:pt x="224" y="2445427"/>
                  </a:lnTo>
                  <a:lnTo>
                    <a:pt x="0" y="2445057"/>
                  </a:lnTo>
                  <a:lnTo>
                    <a:pt x="58680" y="2230240"/>
                  </a:lnTo>
                  <a:cubicBezTo>
                    <a:pt x="175351" y="1740291"/>
                    <a:pt x="224220" y="1212908"/>
                    <a:pt x="205287" y="690376"/>
                  </a:cubicBezTo>
                  <a:lnTo>
                    <a:pt x="198168" y="567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4000" tIns="189000" rIns="68580" bIns="135000" numCol="1" spcCol="0" rtlCol="0" fromWordArt="0" anchor="ctr" anchorCtr="0" forceAA="0" compatLnSpc="1"/>
            <a:lstStyle/>
            <a:p>
              <a:pPr marL="214288" indent="-214288" eaLnBrk="1" fontAlgn="ctr" hangingPunct="1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endParaRPr lang="zh-CN" altLang="en-US" sz="615" dirty="0">
                <a:solidFill>
                  <a:schemeClr val="bg1"/>
                </a:solidFill>
                <a:sym typeface="+mn-ea"/>
              </a:endParaRPr>
            </a:p>
            <a:p>
              <a:pPr marL="214288" indent="-214288" eaLnBrk="1" fontAlgn="ctr" hangingPunct="1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春节贴对联、端午节赛龙舟、元宵赏花灯</a:t>
              </a:r>
            </a:p>
            <a:p>
              <a:pPr marL="214288" indent="-214288" eaLnBrk="1" fontAlgn="ctr" hangingPunct="1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婚丧嫁娶，清明祭祖，小孩满月抓周。</a:t>
              </a:r>
            </a:p>
            <a:p>
              <a:pPr marL="214288" indent="-214288" eaLnBrk="1" fontAlgn="ctr" hangingPunct="1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endParaRPr lang="zh-CN" altLang="en-US" sz="2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0"/>
              </p:custDataLst>
            </p:nvPr>
          </p:nvSpPr>
          <p:spPr>
            <a:xfrm rot="21207190">
              <a:off x="1567561" y="3520920"/>
              <a:ext cx="563855" cy="662526"/>
            </a:xfrm>
            <a:custGeom>
              <a:avLst/>
              <a:gdLst>
                <a:gd name="connsiteX0" fmla="*/ 0 w 483083"/>
                <a:gd name="connsiteY0" fmla="*/ 0 h 567619"/>
                <a:gd name="connsiteX1" fmla="*/ 483083 w 483083"/>
                <a:gd name="connsiteY1" fmla="*/ 0 h 567619"/>
                <a:gd name="connsiteX2" fmla="*/ 60227 w 483083"/>
                <a:gd name="connsiteY2" fmla="*/ 567619 h 567619"/>
                <a:gd name="connsiteX3" fmla="*/ 52230 w 483083"/>
                <a:gd name="connsiteY3" fmla="*/ 429710 h 567619"/>
                <a:gd name="connsiteX4" fmla="*/ 25813 w 483083"/>
                <a:gd name="connsiteY4" fmla="*/ 171027 h 56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83" h="567619">
                  <a:moveTo>
                    <a:pt x="0" y="0"/>
                  </a:moveTo>
                  <a:lnTo>
                    <a:pt x="483083" y="0"/>
                  </a:lnTo>
                  <a:lnTo>
                    <a:pt x="60227" y="567619"/>
                  </a:lnTo>
                  <a:lnTo>
                    <a:pt x="52230" y="429710"/>
                  </a:lnTo>
                  <a:cubicBezTo>
                    <a:pt x="45308" y="343087"/>
                    <a:pt x="36502" y="256794"/>
                    <a:pt x="25813" y="17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108000" bIns="21600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60" name="组合 59"/>
          <p:cNvGrpSpPr/>
          <p:nvPr>
            <p:custDataLst>
              <p:tags r:id="rId3"/>
            </p:custDataLst>
          </p:nvPr>
        </p:nvGrpSpPr>
        <p:grpSpPr>
          <a:xfrm>
            <a:off x="3292007" y="951012"/>
            <a:ext cx="2276951" cy="2866549"/>
            <a:chOff x="1473201" y="3520920"/>
            <a:chExt cx="2146543" cy="2702648"/>
          </a:xfrm>
        </p:grpSpPr>
        <p:sp>
          <p:nvSpPr>
            <p:cNvPr id="61" name="任意多边形 60"/>
            <p:cNvSpPr/>
            <p:nvPr>
              <p:custDataLst>
                <p:tags r:id="rId7"/>
              </p:custDataLst>
            </p:nvPr>
          </p:nvSpPr>
          <p:spPr>
            <a:xfrm>
              <a:off x="1473201" y="3636318"/>
              <a:ext cx="2146543" cy="2587250"/>
            </a:xfrm>
            <a:custGeom>
              <a:avLst/>
              <a:gdLst>
                <a:gd name="connsiteX0" fmla="*/ 621024 w 2146637"/>
                <a:gd name="connsiteY0" fmla="*/ 0 h 2445427"/>
                <a:gd name="connsiteX1" fmla="*/ 2146637 w 2146637"/>
                <a:gd name="connsiteY1" fmla="*/ 0 h 2445427"/>
                <a:gd name="connsiteX2" fmla="*/ 2146637 w 2146637"/>
                <a:gd name="connsiteY2" fmla="*/ 2279225 h 2445427"/>
                <a:gd name="connsiteX3" fmla="*/ 2045474 w 2146637"/>
                <a:gd name="connsiteY3" fmla="*/ 2445427 h 2445427"/>
                <a:gd name="connsiteX4" fmla="*/ 1931849 w 2146637"/>
                <a:gd name="connsiteY4" fmla="*/ 2258751 h 2445427"/>
                <a:gd name="connsiteX5" fmla="*/ 1818224 w 2146637"/>
                <a:gd name="connsiteY5" fmla="*/ 2445427 h 2445427"/>
                <a:gd name="connsiteX6" fmla="*/ 1704599 w 2146637"/>
                <a:gd name="connsiteY6" fmla="*/ 2258751 h 2445427"/>
                <a:gd name="connsiteX7" fmla="*/ 1590974 w 2146637"/>
                <a:gd name="connsiteY7" fmla="*/ 2445427 h 2445427"/>
                <a:gd name="connsiteX8" fmla="*/ 1477349 w 2146637"/>
                <a:gd name="connsiteY8" fmla="*/ 2258751 h 2445427"/>
                <a:gd name="connsiteX9" fmla="*/ 1363724 w 2146637"/>
                <a:gd name="connsiteY9" fmla="*/ 2445427 h 2445427"/>
                <a:gd name="connsiteX10" fmla="*/ 1250099 w 2146637"/>
                <a:gd name="connsiteY10" fmla="*/ 2258751 h 2445427"/>
                <a:gd name="connsiteX11" fmla="*/ 1136474 w 2146637"/>
                <a:gd name="connsiteY11" fmla="*/ 2445427 h 2445427"/>
                <a:gd name="connsiteX12" fmla="*/ 1022849 w 2146637"/>
                <a:gd name="connsiteY12" fmla="*/ 2258751 h 2445427"/>
                <a:gd name="connsiteX13" fmla="*/ 909224 w 2146637"/>
                <a:gd name="connsiteY13" fmla="*/ 2445427 h 2445427"/>
                <a:gd name="connsiteX14" fmla="*/ 795599 w 2146637"/>
                <a:gd name="connsiteY14" fmla="*/ 2258751 h 2445427"/>
                <a:gd name="connsiteX15" fmla="*/ 681974 w 2146637"/>
                <a:gd name="connsiteY15" fmla="*/ 2445427 h 2445427"/>
                <a:gd name="connsiteX16" fmla="*/ 568349 w 2146637"/>
                <a:gd name="connsiteY16" fmla="*/ 2258751 h 2445427"/>
                <a:gd name="connsiteX17" fmla="*/ 454724 w 2146637"/>
                <a:gd name="connsiteY17" fmla="*/ 2445427 h 2445427"/>
                <a:gd name="connsiteX18" fmla="*/ 341099 w 2146637"/>
                <a:gd name="connsiteY18" fmla="*/ 2258751 h 2445427"/>
                <a:gd name="connsiteX19" fmla="*/ 227474 w 2146637"/>
                <a:gd name="connsiteY19" fmla="*/ 2445427 h 2445427"/>
                <a:gd name="connsiteX20" fmla="*/ 113849 w 2146637"/>
                <a:gd name="connsiteY20" fmla="*/ 2258751 h 2445427"/>
                <a:gd name="connsiteX21" fmla="*/ 224 w 2146637"/>
                <a:gd name="connsiteY21" fmla="*/ 2445427 h 2445427"/>
                <a:gd name="connsiteX22" fmla="*/ 0 w 2146637"/>
                <a:gd name="connsiteY22" fmla="*/ 2445057 h 2445427"/>
                <a:gd name="connsiteX23" fmla="*/ 58680 w 2146637"/>
                <a:gd name="connsiteY23" fmla="*/ 2230240 h 2445427"/>
                <a:gd name="connsiteX24" fmla="*/ 205287 w 2146637"/>
                <a:gd name="connsiteY24" fmla="*/ 690376 h 2445427"/>
                <a:gd name="connsiteX25" fmla="*/ 198168 w 2146637"/>
                <a:gd name="connsiteY25" fmla="*/ 567619 h 24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46637" h="2445427">
                  <a:moveTo>
                    <a:pt x="621024" y="0"/>
                  </a:moveTo>
                  <a:lnTo>
                    <a:pt x="2146637" y="0"/>
                  </a:lnTo>
                  <a:lnTo>
                    <a:pt x="2146637" y="2279225"/>
                  </a:lnTo>
                  <a:lnTo>
                    <a:pt x="2045474" y="2445427"/>
                  </a:lnTo>
                  <a:lnTo>
                    <a:pt x="1931849" y="2258751"/>
                  </a:lnTo>
                  <a:lnTo>
                    <a:pt x="1818224" y="2445427"/>
                  </a:lnTo>
                  <a:lnTo>
                    <a:pt x="1704599" y="2258751"/>
                  </a:lnTo>
                  <a:lnTo>
                    <a:pt x="1590974" y="2445427"/>
                  </a:lnTo>
                  <a:lnTo>
                    <a:pt x="1477349" y="2258751"/>
                  </a:lnTo>
                  <a:lnTo>
                    <a:pt x="1363724" y="2445427"/>
                  </a:lnTo>
                  <a:lnTo>
                    <a:pt x="1250099" y="2258751"/>
                  </a:lnTo>
                  <a:lnTo>
                    <a:pt x="1136474" y="2445427"/>
                  </a:lnTo>
                  <a:lnTo>
                    <a:pt x="1022849" y="2258751"/>
                  </a:lnTo>
                  <a:lnTo>
                    <a:pt x="909224" y="2445427"/>
                  </a:lnTo>
                  <a:lnTo>
                    <a:pt x="795599" y="2258751"/>
                  </a:lnTo>
                  <a:lnTo>
                    <a:pt x="681974" y="2445427"/>
                  </a:lnTo>
                  <a:lnTo>
                    <a:pt x="568349" y="2258751"/>
                  </a:lnTo>
                  <a:lnTo>
                    <a:pt x="454724" y="2445427"/>
                  </a:lnTo>
                  <a:lnTo>
                    <a:pt x="341099" y="2258751"/>
                  </a:lnTo>
                  <a:lnTo>
                    <a:pt x="227474" y="2445427"/>
                  </a:lnTo>
                  <a:lnTo>
                    <a:pt x="113849" y="2258751"/>
                  </a:lnTo>
                  <a:lnTo>
                    <a:pt x="224" y="2445427"/>
                  </a:lnTo>
                  <a:lnTo>
                    <a:pt x="0" y="2445057"/>
                  </a:lnTo>
                  <a:lnTo>
                    <a:pt x="58680" y="2230240"/>
                  </a:lnTo>
                  <a:cubicBezTo>
                    <a:pt x="175351" y="1740291"/>
                    <a:pt x="224220" y="1212908"/>
                    <a:pt x="205287" y="690376"/>
                  </a:cubicBezTo>
                  <a:lnTo>
                    <a:pt x="198168" y="567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4000" tIns="189000" rIns="68580" bIns="135000" numCol="1" spcCol="0" rtlCol="0" fromWordArt="0" anchor="ctr" anchorCtr="0" forceAA="0" compatLnSpc="1">
              <a:normAutofit/>
            </a:bodyPr>
            <a:lstStyle/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舞龙舞狮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踩高跷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东北扭秧歌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腰鼓</a:t>
              </a:r>
            </a:p>
          </p:txBody>
        </p:sp>
        <p:sp>
          <p:nvSpPr>
            <p:cNvPr id="62" name="任意多边形 61"/>
            <p:cNvSpPr/>
            <p:nvPr>
              <p:custDataLst>
                <p:tags r:id="rId8"/>
              </p:custDataLst>
            </p:nvPr>
          </p:nvSpPr>
          <p:spPr>
            <a:xfrm rot="21207190">
              <a:off x="1567561" y="3520920"/>
              <a:ext cx="563855" cy="662526"/>
            </a:xfrm>
            <a:custGeom>
              <a:avLst/>
              <a:gdLst>
                <a:gd name="connsiteX0" fmla="*/ 0 w 483083"/>
                <a:gd name="connsiteY0" fmla="*/ 0 h 567619"/>
                <a:gd name="connsiteX1" fmla="*/ 483083 w 483083"/>
                <a:gd name="connsiteY1" fmla="*/ 0 h 567619"/>
                <a:gd name="connsiteX2" fmla="*/ 60227 w 483083"/>
                <a:gd name="connsiteY2" fmla="*/ 567619 h 567619"/>
                <a:gd name="connsiteX3" fmla="*/ 52230 w 483083"/>
                <a:gd name="connsiteY3" fmla="*/ 429710 h 567619"/>
                <a:gd name="connsiteX4" fmla="*/ 25813 w 483083"/>
                <a:gd name="connsiteY4" fmla="*/ 171027 h 56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83" h="567619">
                  <a:moveTo>
                    <a:pt x="0" y="0"/>
                  </a:moveTo>
                  <a:lnTo>
                    <a:pt x="483083" y="0"/>
                  </a:lnTo>
                  <a:lnTo>
                    <a:pt x="60227" y="567619"/>
                  </a:lnTo>
                  <a:lnTo>
                    <a:pt x="52230" y="429710"/>
                  </a:lnTo>
                  <a:cubicBezTo>
                    <a:pt x="45308" y="343087"/>
                    <a:pt x="36502" y="256794"/>
                    <a:pt x="25813" y="17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108000" bIns="21600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63" name="组合 62"/>
          <p:cNvGrpSpPr/>
          <p:nvPr>
            <p:custDataLst>
              <p:tags r:id="rId4"/>
            </p:custDataLst>
          </p:nvPr>
        </p:nvGrpSpPr>
        <p:grpSpPr>
          <a:xfrm>
            <a:off x="6203164" y="951079"/>
            <a:ext cx="2483528" cy="2866549"/>
            <a:chOff x="1473201" y="3520920"/>
            <a:chExt cx="2341391" cy="2560821"/>
          </a:xfrm>
        </p:grpSpPr>
        <p:sp>
          <p:nvSpPr>
            <p:cNvPr id="64" name="任意多边形 63"/>
            <p:cNvSpPr/>
            <p:nvPr>
              <p:custDataLst>
                <p:tags r:id="rId5"/>
              </p:custDataLst>
            </p:nvPr>
          </p:nvSpPr>
          <p:spPr>
            <a:xfrm>
              <a:off x="1473201" y="3636314"/>
              <a:ext cx="2341391" cy="2445427"/>
            </a:xfrm>
            <a:custGeom>
              <a:avLst/>
              <a:gdLst>
                <a:gd name="connsiteX0" fmla="*/ 621024 w 2146637"/>
                <a:gd name="connsiteY0" fmla="*/ 0 h 2445427"/>
                <a:gd name="connsiteX1" fmla="*/ 2146637 w 2146637"/>
                <a:gd name="connsiteY1" fmla="*/ 0 h 2445427"/>
                <a:gd name="connsiteX2" fmla="*/ 2146637 w 2146637"/>
                <a:gd name="connsiteY2" fmla="*/ 2279225 h 2445427"/>
                <a:gd name="connsiteX3" fmla="*/ 2045474 w 2146637"/>
                <a:gd name="connsiteY3" fmla="*/ 2445427 h 2445427"/>
                <a:gd name="connsiteX4" fmla="*/ 1931849 w 2146637"/>
                <a:gd name="connsiteY4" fmla="*/ 2258751 h 2445427"/>
                <a:gd name="connsiteX5" fmla="*/ 1818224 w 2146637"/>
                <a:gd name="connsiteY5" fmla="*/ 2445427 h 2445427"/>
                <a:gd name="connsiteX6" fmla="*/ 1704599 w 2146637"/>
                <a:gd name="connsiteY6" fmla="*/ 2258751 h 2445427"/>
                <a:gd name="connsiteX7" fmla="*/ 1590974 w 2146637"/>
                <a:gd name="connsiteY7" fmla="*/ 2445427 h 2445427"/>
                <a:gd name="connsiteX8" fmla="*/ 1477349 w 2146637"/>
                <a:gd name="connsiteY8" fmla="*/ 2258751 h 2445427"/>
                <a:gd name="connsiteX9" fmla="*/ 1363724 w 2146637"/>
                <a:gd name="connsiteY9" fmla="*/ 2445427 h 2445427"/>
                <a:gd name="connsiteX10" fmla="*/ 1250099 w 2146637"/>
                <a:gd name="connsiteY10" fmla="*/ 2258751 h 2445427"/>
                <a:gd name="connsiteX11" fmla="*/ 1136474 w 2146637"/>
                <a:gd name="connsiteY11" fmla="*/ 2445427 h 2445427"/>
                <a:gd name="connsiteX12" fmla="*/ 1022849 w 2146637"/>
                <a:gd name="connsiteY12" fmla="*/ 2258751 h 2445427"/>
                <a:gd name="connsiteX13" fmla="*/ 909224 w 2146637"/>
                <a:gd name="connsiteY13" fmla="*/ 2445427 h 2445427"/>
                <a:gd name="connsiteX14" fmla="*/ 795599 w 2146637"/>
                <a:gd name="connsiteY14" fmla="*/ 2258751 h 2445427"/>
                <a:gd name="connsiteX15" fmla="*/ 681974 w 2146637"/>
                <a:gd name="connsiteY15" fmla="*/ 2445427 h 2445427"/>
                <a:gd name="connsiteX16" fmla="*/ 568349 w 2146637"/>
                <a:gd name="connsiteY16" fmla="*/ 2258751 h 2445427"/>
                <a:gd name="connsiteX17" fmla="*/ 454724 w 2146637"/>
                <a:gd name="connsiteY17" fmla="*/ 2445427 h 2445427"/>
                <a:gd name="connsiteX18" fmla="*/ 341099 w 2146637"/>
                <a:gd name="connsiteY18" fmla="*/ 2258751 h 2445427"/>
                <a:gd name="connsiteX19" fmla="*/ 227474 w 2146637"/>
                <a:gd name="connsiteY19" fmla="*/ 2445427 h 2445427"/>
                <a:gd name="connsiteX20" fmla="*/ 113849 w 2146637"/>
                <a:gd name="connsiteY20" fmla="*/ 2258751 h 2445427"/>
                <a:gd name="connsiteX21" fmla="*/ 224 w 2146637"/>
                <a:gd name="connsiteY21" fmla="*/ 2445427 h 2445427"/>
                <a:gd name="connsiteX22" fmla="*/ 0 w 2146637"/>
                <a:gd name="connsiteY22" fmla="*/ 2445057 h 2445427"/>
                <a:gd name="connsiteX23" fmla="*/ 58680 w 2146637"/>
                <a:gd name="connsiteY23" fmla="*/ 2230240 h 2445427"/>
                <a:gd name="connsiteX24" fmla="*/ 205287 w 2146637"/>
                <a:gd name="connsiteY24" fmla="*/ 690376 h 2445427"/>
                <a:gd name="connsiteX25" fmla="*/ 198168 w 2146637"/>
                <a:gd name="connsiteY25" fmla="*/ 567619 h 2445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146637" h="2445427">
                  <a:moveTo>
                    <a:pt x="621024" y="0"/>
                  </a:moveTo>
                  <a:lnTo>
                    <a:pt x="2146637" y="0"/>
                  </a:lnTo>
                  <a:lnTo>
                    <a:pt x="2146637" y="2279225"/>
                  </a:lnTo>
                  <a:lnTo>
                    <a:pt x="2045474" y="2445427"/>
                  </a:lnTo>
                  <a:lnTo>
                    <a:pt x="1931849" y="2258751"/>
                  </a:lnTo>
                  <a:lnTo>
                    <a:pt x="1818224" y="2445427"/>
                  </a:lnTo>
                  <a:lnTo>
                    <a:pt x="1704599" y="2258751"/>
                  </a:lnTo>
                  <a:lnTo>
                    <a:pt x="1590974" y="2445427"/>
                  </a:lnTo>
                  <a:lnTo>
                    <a:pt x="1477349" y="2258751"/>
                  </a:lnTo>
                  <a:lnTo>
                    <a:pt x="1363724" y="2445427"/>
                  </a:lnTo>
                  <a:lnTo>
                    <a:pt x="1250099" y="2258751"/>
                  </a:lnTo>
                  <a:lnTo>
                    <a:pt x="1136474" y="2445427"/>
                  </a:lnTo>
                  <a:lnTo>
                    <a:pt x="1022849" y="2258751"/>
                  </a:lnTo>
                  <a:lnTo>
                    <a:pt x="909224" y="2445427"/>
                  </a:lnTo>
                  <a:lnTo>
                    <a:pt x="795599" y="2258751"/>
                  </a:lnTo>
                  <a:lnTo>
                    <a:pt x="681974" y="2445427"/>
                  </a:lnTo>
                  <a:lnTo>
                    <a:pt x="568349" y="2258751"/>
                  </a:lnTo>
                  <a:lnTo>
                    <a:pt x="454724" y="2445427"/>
                  </a:lnTo>
                  <a:lnTo>
                    <a:pt x="341099" y="2258751"/>
                  </a:lnTo>
                  <a:lnTo>
                    <a:pt x="227474" y="2445427"/>
                  </a:lnTo>
                  <a:lnTo>
                    <a:pt x="113849" y="2258751"/>
                  </a:lnTo>
                  <a:lnTo>
                    <a:pt x="224" y="2445427"/>
                  </a:lnTo>
                  <a:lnTo>
                    <a:pt x="0" y="2445057"/>
                  </a:lnTo>
                  <a:lnTo>
                    <a:pt x="58680" y="2230240"/>
                  </a:lnTo>
                  <a:cubicBezTo>
                    <a:pt x="175351" y="1740291"/>
                    <a:pt x="224220" y="1212908"/>
                    <a:pt x="205287" y="690376"/>
                  </a:cubicBezTo>
                  <a:lnTo>
                    <a:pt x="198168" y="5676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24000" tIns="189000" rIns="68580" bIns="135000" numCol="1" spcCol="0" rtlCol="0" fromWordArt="0" anchor="ctr" anchorCtr="0" forceAA="0" compatLnSpc="1">
              <a:noAutofit/>
            </a:bodyPr>
            <a:lstStyle/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熬腊八粥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过年包饺子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端午节包粽子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元宵节吃汤圆</a:t>
              </a:r>
            </a:p>
            <a:p>
              <a:pPr marL="214288" indent="-214288" fontAlgn="ctr">
                <a:lnSpc>
                  <a:spcPct val="130000"/>
                </a:lnSpc>
                <a:spcBef>
                  <a:spcPts val="750"/>
                </a:spcBef>
                <a:spcAft>
                  <a:spcPts val="0"/>
                </a:spcAft>
                <a:buSzPct val="100000"/>
                <a:buFont typeface="Wingdings" panose="05000000000000000000" charset="0"/>
                <a:buChar char="l"/>
              </a:pP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  <p:sp>
          <p:nvSpPr>
            <p:cNvPr id="65" name="任意多边形 64"/>
            <p:cNvSpPr/>
            <p:nvPr>
              <p:custDataLst>
                <p:tags r:id="rId6"/>
              </p:custDataLst>
            </p:nvPr>
          </p:nvSpPr>
          <p:spPr>
            <a:xfrm rot="21207190">
              <a:off x="1567561" y="3520920"/>
              <a:ext cx="563855" cy="662526"/>
            </a:xfrm>
            <a:custGeom>
              <a:avLst/>
              <a:gdLst>
                <a:gd name="connsiteX0" fmla="*/ 0 w 483083"/>
                <a:gd name="connsiteY0" fmla="*/ 0 h 567619"/>
                <a:gd name="connsiteX1" fmla="*/ 483083 w 483083"/>
                <a:gd name="connsiteY1" fmla="*/ 0 h 567619"/>
                <a:gd name="connsiteX2" fmla="*/ 60227 w 483083"/>
                <a:gd name="connsiteY2" fmla="*/ 567619 h 567619"/>
                <a:gd name="connsiteX3" fmla="*/ 52230 w 483083"/>
                <a:gd name="connsiteY3" fmla="*/ 429710 h 567619"/>
                <a:gd name="connsiteX4" fmla="*/ 25813 w 483083"/>
                <a:gd name="connsiteY4" fmla="*/ 171027 h 567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3083" h="567619">
                  <a:moveTo>
                    <a:pt x="0" y="0"/>
                  </a:moveTo>
                  <a:lnTo>
                    <a:pt x="483083" y="0"/>
                  </a:lnTo>
                  <a:lnTo>
                    <a:pt x="60227" y="567619"/>
                  </a:lnTo>
                  <a:lnTo>
                    <a:pt x="52230" y="429710"/>
                  </a:lnTo>
                  <a:cubicBezTo>
                    <a:pt x="45308" y="343087"/>
                    <a:pt x="36502" y="256794"/>
                    <a:pt x="25813" y="1710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108000" bIns="21600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dirty="0">
                  <a:solidFill>
                    <a:schemeClr val="bg1"/>
                  </a:solidFill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827246" y="3873825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风俗活动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749042" y="3900019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民间艺术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17506" y="3900019"/>
            <a:ext cx="1422184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风味美食</a:t>
            </a:r>
          </a:p>
        </p:txBody>
      </p:sp>
      <p:sp>
        <p:nvSpPr>
          <p:cNvPr id="6" name="矩形 5"/>
          <p:cNvSpPr/>
          <p:nvPr/>
        </p:nvSpPr>
        <p:spPr>
          <a:xfrm>
            <a:off x="151317" y="134623"/>
            <a:ext cx="2037737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确定选材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471" y="227177"/>
            <a:ext cx="5434965" cy="438582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342857" algn="just"/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你的家乡有哪些特别的风俗？</a:t>
            </a:r>
          </a:p>
        </p:txBody>
      </p:sp>
      <p:sp>
        <p:nvSpPr>
          <p:cNvPr id="2" name="矩形 1"/>
          <p:cNvSpPr/>
          <p:nvPr/>
        </p:nvSpPr>
        <p:spPr>
          <a:xfrm>
            <a:off x="151317" y="134623"/>
            <a:ext cx="2037737" cy="6463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确定选材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78" y="720071"/>
            <a:ext cx="6726013" cy="3565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云形标注 4"/>
          <p:cNvSpPr/>
          <p:nvPr/>
        </p:nvSpPr>
        <p:spPr>
          <a:xfrm flipV="1">
            <a:off x="2571806" y="723384"/>
            <a:ext cx="1423035" cy="929164"/>
          </a:xfrm>
          <a:prstGeom prst="cloudCallout">
            <a:avLst>
              <a:gd name="adj1" fmla="val 46535"/>
              <a:gd name="adj2" fmla="val -9809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4"/>
          <p:cNvSpPr/>
          <p:nvPr/>
        </p:nvSpPr>
        <p:spPr>
          <a:xfrm>
            <a:off x="1600279" y="4672396"/>
            <a:ext cx="1756886" cy="510778"/>
          </a:xfrm>
          <a:prstGeom prst="round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湖北采莲船</a:t>
            </a:r>
          </a:p>
        </p:txBody>
      </p:sp>
      <p:pic>
        <p:nvPicPr>
          <p:cNvPr id="10" name="Picture 2" descr="https://gimg2.baidu.com/image_search/src=http%3A%2F%2Fimg.bbs.cnhubei.com%2Fforum%2F201202%2F01%2F2132523brtcrvfb63t73ov.jpg&amp;refer=http%3A%2F%2Fimg.bbs.cnhubei.com&amp;app=2002&amp;size=f9999,10000&amp;q=a80&amp;n=0&amp;g=0n&amp;fmt=auto?sec=1656590734&amp;t=81c2acf13e882dc5c23b1e1737bdbb15">
            <a:extLst>
              <a:ext uri="{FF2B5EF4-FFF2-40B4-BE49-F238E27FC236}">
                <a16:creationId xmlns:a16="http://schemas.microsoft.com/office/drawing/2014/main" id="{7953DACA-2455-49EB-8E33-C4CB5EECD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7" y="3322082"/>
            <a:ext cx="2667548" cy="137156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992" y="3512918"/>
            <a:ext cx="1783080" cy="1166049"/>
          </a:xfrm>
          <a:prstGeom prst="ellipse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51990" y="4682676"/>
            <a:ext cx="1107996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热干面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/>
          <p:cNvSpPr txBox="1"/>
          <p:nvPr/>
        </p:nvSpPr>
        <p:spPr>
          <a:xfrm>
            <a:off x="2473646" y="1585443"/>
            <a:ext cx="5770245" cy="1546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我想介绍家乡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的风俗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我的推荐理由是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____________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1468" t="3221" r="-1468" b="5467"/>
          <a:stretch>
            <a:fillRect/>
          </a:stretch>
        </p:blipFill>
        <p:spPr>
          <a:xfrm>
            <a:off x="258606" y="454826"/>
            <a:ext cx="2114074" cy="17764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ldLvl="0" animBg="1"/>
      <p:bldP spid="71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6786" y="1168725"/>
            <a:ext cx="618649" cy="6186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1135" y="1510667"/>
            <a:ext cx="7043261" cy="131574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342857" algn="just"/>
            <a:r>
              <a:rPr lang="zh-CN" altLang="en-US" sz="405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想一想：我们可以从哪些方面来介绍家乡风俗呢？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96786" y="1168725"/>
            <a:ext cx="618649" cy="618649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403290" y="1968343"/>
            <a:ext cx="1696879" cy="8843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456626" y="2168850"/>
            <a:ext cx="1590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洪山菜薹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5170654" y="555307"/>
            <a:ext cx="2188369" cy="1248728"/>
          </a:xfrm>
          <a:prstGeom prst="wedgeEllipseCallout">
            <a:avLst>
              <a:gd name="adj1" fmla="val -53203"/>
              <a:gd name="adj2" fmla="val 74286"/>
            </a:avLst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形标注 7"/>
          <p:cNvSpPr/>
          <p:nvPr/>
        </p:nvSpPr>
        <p:spPr>
          <a:xfrm rot="10560000">
            <a:off x="2574615" y="3169446"/>
            <a:ext cx="1773079" cy="1428274"/>
          </a:xfrm>
          <a:prstGeom prst="wedgeEllipseCallout">
            <a:avLst>
              <a:gd name="adj1" fmla="val -21220"/>
              <a:gd name="adj2" fmla="val 69605"/>
            </a:avLst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53665" y="3434239"/>
            <a:ext cx="161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它的外形和味道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2085024" y="365761"/>
            <a:ext cx="1992154" cy="1168718"/>
          </a:xfrm>
          <a:prstGeom prst="wedgeEllipseCallout">
            <a:avLst>
              <a:gd name="adj1" fmla="val 21001"/>
              <a:gd name="adj2" fmla="val 78606"/>
            </a:avLst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02575" y="770096"/>
            <a:ext cx="1926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关于它的传说、故事</a:t>
            </a:r>
          </a:p>
        </p:txBody>
      </p:sp>
      <p:sp>
        <p:nvSpPr>
          <p:cNvPr id="13" name="椭圆形标注 12"/>
          <p:cNvSpPr/>
          <p:nvPr/>
        </p:nvSpPr>
        <p:spPr>
          <a:xfrm rot="10560000">
            <a:off x="5094930" y="3170397"/>
            <a:ext cx="1773079" cy="1428274"/>
          </a:xfrm>
          <a:prstGeom prst="wedgeEllipseCallout">
            <a:avLst>
              <a:gd name="adj1" fmla="val 47124"/>
              <a:gd name="adj2" fmla="val 78078"/>
            </a:avLst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2368869" y="803441"/>
            <a:ext cx="16149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它的做法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173980" y="3434715"/>
            <a:ext cx="1614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它的受欢迎程度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1" y="1254923"/>
            <a:ext cx="2323148" cy="2310765"/>
          </a:xfrm>
          <a:prstGeom prst="ellipse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9" grpId="0"/>
      <p:bldP spid="10" grpId="0" bldLvl="0" animBg="1"/>
      <p:bldP spid="11" grpId="0"/>
      <p:bldP spid="13" grpId="0" bldLvl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6" y="3058864"/>
            <a:ext cx="8601044" cy="94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291B87D4-D2C5-4EFD-8344-F74296A8C14C}"/>
              </a:ext>
            </a:extLst>
          </p:cNvPr>
          <p:cNvGrpSpPr/>
          <p:nvPr/>
        </p:nvGrpSpPr>
        <p:grpSpPr>
          <a:xfrm>
            <a:off x="830983" y="1371124"/>
            <a:ext cx="7482038" cy="1200626"/>
            <a:chOff x="152556" y="2339162"/>
            <a:chExt cx="5876898" cy="9430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DE130CA-180C-45C4-900D-4047DA2B33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338" t="42013" r="11092" b="44236"/>
            <a:stretch/>
          </p:blipFill>
          <p:spPr>
            <a:xfrm>
              <a:off x="2133704" y="2339162"/>
              <a:ext cx="3895750" cy="943053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A012B18-E01D-4EDF-8AFE-1E4590BF6F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8014" t="26249" r="31521" b="60000"/>
            <a:stretch/>
          </p:blipFill>
          <p:spPr>
            <a:xfrm>
              <a:off x="152556" y="2339162"/>
              <a:ext cx="1981148" cy="94305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85433" y="578012"/>
            <a:ext cx="2037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习作要求</a:t>
            </a:r>
          </a:p>
        </p:txBody>
      </p:sp>
      <p:sp>
        <p:nvSpPr>
          <p:cNvPr id="3" name="矩形 2"/>
          <p:cNvSpPr/>
          <p:nvPr/>
        </p:nvSpPr>
        <p:spPr>
          <a:xfrm>
            <a:off x="701371" y="3008097"/>
            <a:ext cx="5902085" cy="58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199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二、写参加一次风俗活动的经历</a:t>
            </a:r>
          </a:p>
        </p:txBody>
      </p:sp>
      <p:sp>
        <p:nvSpPr>
          <p:cNvPr id="5" name="矩形 4"/>
          <p:cNvSpPr/>
          <p:nvPr/>
        </p:nvSpPr>
        <p:spPr>
          <a:xfrm>
            <a:off x="804253" y="2035227"/>
            <a:ext cx="3590190" cy="58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3199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一、介绍一种风俗</a:t>
            </a:r>
            <a:endParaRPr lang="zh-CN" altLang="en-US" sz="1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 idx="4294967295"/>
            <p:custDataLst>
              <p:tags r:id="rId2"/>
            </p:custDataLst>
          </p:nvPr>
        </p:nvSpPr>
        <p:spPr>
          <a:xfrm>
            <a:off x="0" y="1954213"/>
            <a:ext cx="5600700" cy="10175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CN" altLang="en-US" sz="5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6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家乡的风俗</a:t>
            </a:r>
          </a:p>
        </p:txBody>
      </p:sp>
      <p:sp>
        <p:nvSpPr>
          <p:cNvPr id="24" name="文本框 23"/>
          <p:cNvSpPr txBox="1"/>
          <p:nvPr>
            <p:custDataLst>
              <p:tags r:id="rId3"/>
            </p:custDataLst>
          </p:nvPr>
        </p:nvSpPr>
        <p:spPr>
          <a:xfrm rot="16200000">
            <a:off x="2927033" y="-1526858"/>
            <a:ext cx="540544" cy="4163378"/>
          </a:xfrm>
          <a:prstGeom prst="rect">
            <a:avLst/>
          </a:prstGeom>
          <a:noFill/>
        </p:spPr>
        <p:txBody>
          <a:bodyPr vert="eaVert" wrap="square" rtlCol="0" anchor="ctr" anchorCtr="0"/>
          <a:lstStyle/>
          <a:p>
            <a:pPr algn="l" fontAlgn="auto">
              <a:lnSpc>
                <a:spcPct val="120000"/>
              </a:lnSpc>
            </a:pPr>
            <a:r>
              <a:rPr lang="zh-CN" altLang="en-US" sz="2100" b="1" spc="26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Arial" panose="020B0604020202020204" pitchFamily="34" charset="0"/>
              </a:rPr>
              <a:t>统编版六年级语文下册习作一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11" y="1546190"/>
            <a:ext cx="82798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23926" y="547500"/>
            <a:ext cx="3480440" cy="58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199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一、介绍一种风俗</a:t>
            </a:r>
            <a:endParaRPr lang="zh-CN" altLang="en-US" sz="1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6185" y="3486126"/>
            <a:ext cx="7037504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重点介绍风俗的某一方面，写出风俗的特点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4" y="2771077"/>
            <a:ext cx="5928064" cy="39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1763688" y="2358452"/>
            <a:ext cx="6696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81211" y="2771069"/>
            <a:ext cx="669674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48981" y="3162360"/>
            <a:ext cx="569523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9313" y="589585"/>
            <a:ext cx="5952270" cy="584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sz="3199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二、写参加一次风俗活动的经历</a:t>
            </a:r>
            <a:endParaRPr lang="zh-CN" altLang="en-US" sz="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0734" y="3363838"/>
            <a:ext cx="5955476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1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重点描写活动现场的情况和自身感受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3" y="1379219"/>
            <a:ext cx="78660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连接符 8"/>
          <p:cNvCxnSpPr/>
          <p:nvPr/>
        </p:nvCxnSpPr>
        <p:spPr>
          <a:xfrm>
            <a:off x="4227421" y="2521096"/>
            <a:ext cx="3944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069338" y="2931790"/>
            <a:ext cx="55188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5781" y="2123179"/>
            <a:ext cx="267007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5436104" y="1730030"/>
            <a:ext cx="303574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6CC657A9-27CA-4993-904B-A1F69F5ED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41" y="276362"/>
            <a:ext cx="3187667" cy="4654837"/>
          </a:xfrm>
          <a:prstGeom prst="rect">
            <a:avLst/>
          </a:prstGeom>
        </p:spPr>
      </p:pic>
      <p:sp>
        <p:nvSpPr>
          <p:cNvPr id="6" name="云形 5"/>
          <p:cNvSpPr/>
          <p:nvPr/>
        </p:nvSpPr>
        <p:spPr>
          <a:xfrm>
            <a:off x="4866799" y="2359350"/>
            <a:ext cx="2628900" cy="1339691"/>
          </a:xfrm>
          <a:prstGeom prst="cloud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云形 4"/>
          <p:cNvSpPr/>
          <p:nvPr/>
        </p:nvSpPr>
        <p:spPr>
          <a:xfrm>
            <a:off x="4822031" y="663896"/>
            <a:ext cx="2628900" cy="1403985"/>
          </a:xfrm>
          <a:prstGeom prst="cloud">
            <a:avLst/>
          </a:pr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323841" y="2738986"/>
            <a:ext cx="162306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5029188" y="970886"/>
            <a:ext cx="2773362" cy="6953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3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抓住重点</a:t>
            </a:r>
          </a:p>
        </p:txBody>
      </p:sp>
      <p:sp>
        <p:nvSpPr>
          <p:cNvPr id="19" name="副标题 17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028394" y="2648433"/>
            <a:ext cx="2774156" cy="761524"/>
          </a:xfrm>
          <a:prstGeom prst="rect">
            <a:avLst/>
          </a:prstGeom>
        </p:spPr>
        <p:txBody>
          <a:bodyPr vert="horz" lIns="67628" tIns="35243" rIns="67628" bIns="35243" rtlCol="0">
            <a:no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33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写出特点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10" grpId="0" bldLvl="0" animBg="1"/>
      <p:bldP spid="18" grpId="1" build="p"/>
      <p:bldP spid="1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30" y="300075"/>
            <a:ext cx="2016224" cy="584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199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sp>
        <p:nvSpPr>
          <p:cNvPr id="3" name="文本框 6"/>
          <p:cNvSpPr txBox="1"/>
          <p:nvPr/>
        </p:nvSpPr>
        <p:spPr>
          <a:xfrm>
            <a:off x="3052359" y="1199928"/>
            <a:ext cx="2228248" cy="56156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199" b="1" noProof="1">
                <a:latin typeface="楷体" panose="02010609060101010101" pitchFamily="49" charset="-122"/>
                <a:ea typeface="楷体" panose="02010609060101010101" pitchFamily="49" charset="-122"/>
              </a:rPr>
              <a:t>开始</a:t>
            </a:r>
            <a:r>
              <a:rPr lang="en-US" altLang="zh-CN" sz="3199" b="1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endParaRPr lang="zh-CN" altLang="en-US" sz="3199" b="1" noProof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8"/>
          <p:cNvSpPr txBox="1">
            <a:spLocks noChangeArrowheads="1"/>
          </p:cNvSpPr>
          <p:nvPr/>
        </p:nvSpPr>
        <p:spPr bwMode="auto">
          <a:xfrm>
            <a:off x="4459046" y="1174022"/>
            <a:ext cx="2536119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腊月的初旬</a:t>
            </a:r>
          </a:p>
        </p:txBody>
      </p:sp>
      <p:sp>
        <p:nvSpPr>
          <p:cNvPr id="5" name="文本框 9"/>
          <p:cNvSpPr txBox="1">
            <a:spLocks noChangeArrowheads="1"/>
          </p:cNvSpPr>
          <p:nvPr/>
        </p:nvSpPr>
        <p:spPr bwMode="auto">
          <a:xfrm>
            <a:off x="3052361" y="1735713"/>
            <a:ext cx="1735665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彩排</a:t>
            </a:r>
            <a:r>
              <a:rPr lang="en-US" altLang="zh-CN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endParaRPr lang="zh-CN" altLang="en-US" sz="3199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19"/>
          <p:cNvSpPr txBox="1">
            <a:spLocks noChangeArrowheads="1"/>
          </p:cNvSpPr>
          <p:nvPr/>
        </p:nvSpPr>
        <p:spPr bwMode="auto">
          <a:xfrm>
            <a:off x="3114340" y="2776728"/>
            <a:ext cx="1054418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高潮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2838020" y="1307086"/>
            <a:ext cx="267927" cy="288086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左大括号 7"/>
          <p:cNvSpPr/>
          <p:nvPr/>
        </p:nvSpPr>
        <p:spPr>
          <a:xfrm flipH="1">
            <a:off x="5815132" y="2466058"/>
            <a:ext cx="191360" cy="1299491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"/>
          </a:p>
        </p:txBody>
      </p:sp>
      <p:sp>
        <p:nvSpPr>
          <p:cNvPr id="9" name="文本框 16"/>
          <p:cNvSpPr txBox="1">
            <a:spLocks noChangeArrowheads="1"/>
          </p:cNvSpPr>
          <p:nvPr/>
        </p:nvSpPr>
        <p:spPr bwMode="auto">
          <a:xfrm>
            <a:off x="4459042" y="1709808"/>
            <a:ext cx="2411096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腊月二十三</a:t>
            </a:r>
          </a:p>
        </p:txBody>
      </p:sp>
      <p:sp>
        <p:nvSpPr>
          <p:cNvPr id="10" name="文本框 6"/>
          <p:cNvSpPr txBox="1"/>
          <p:nvPr/>
        </p:nvSpPr>
        <p:spPr>
          <a:xfrm>
            <a:off x="2071831" y="1406585"/>
            <a:ext cx="535855" cy="253082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199" b="1" noProof="1">
                <a:latin typeface="楷体" panose="02010609060101010101" pitchFamily="49" charset="-122"/>
                <a:ea typeface="楷体" panose="02010609060101010101" pitchFamily="49" charset="-122"/>
              </a:rPr>
              <a:t>北京的春节</a:t>
            </a:r>
          </a:p>
        </p:txBody>
      </p:sp>
      <p:sp>
        <p:nvSpPr>
          <p:cNvPr id="11" name="文本框 19"/>
          <p:cNvSpPr txBox="1">
            <a:spLocks noChangeArrowheads="1"/>
          </p:cNvSpPr>
          <p:nvPr/>
        </p:nvSpPr>
        <p:spPr bwMode="auto">
          <a:xfrm>
            <a:off x="4459042" y="2245593"/>
            <a:ext cx="1339526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除夕</a:t>
            </a:r>
          </a:p>
        </p:txBody>
      </p:sp>
      <p:sp>
        <p:nvSpPr>
          <p:cNvPr id="13" name="文本框 19"/>
          <p:cNvSpPr txBox="1">
            <a:spLocks noChangeArrowheads="1"/>
          </p:cNvSpPr>
          <p:nvPr/>
        </p:nvSpPr>
        <p:spPr bwMode="auto">
          <a:xfrm>
            <a:off x="4459042" y="2834955"/>
            <a:ext cx="1018124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初一</a:t>
            </a:r>
          </a:p>
        </p:txBody>
      </p:sp>
      <p:sp>
        <p:nvSpPr>
          <p:cNvPr id="15" name="文本框 19"/>
          <p:cNvSpPr txBox="1">
            <a:spLocks noChangeArrowheads="1"/>
          </p:cNvSpPr>
          <p:nvPr/>
        </p:nvSpPr>
        <p:spPr bwMode="auto">
          <a:xfrm>
            <a:off x="4459042" y="3370740"/>
            <a:ext cx="1643130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元宵节</a:t>
            </a:r>
          </a:p>
        </p:txBody>
      </p:sp>
      <p:sp>
        <p:nvSpPr>
          <p:cNvPr id="16" name="文本框 19"/>
          <p:cNvSpPr txBox="1">
            <a:spLocks noChangeArrowheads="1"/>
          </p:cNvSpPr>
          <p:nvPr/>
        </p:nvSpPr>
        <p:spPr bwMode="auto">
          <a:xfrm>
            <a:off x="6316029" y="2806549"/>
            <a:ext cx="1489234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重点</a:t>
            </a:r>
          </a:p>
        </p:txBody>
      </p:sp>
      <p:sp>
        <p:nvSpPr>
          <p:cNvPr id="17" name="文本框 19"/>
          <p:cNvSpPr txBox="1">
            <a:spLocks noChangeArrowheads="1"/>
          </p:cNvSpPr>
          <p:nvPr/>
        </p:nvSpPr>
        <p:spPr bwMode="auto">
          <a:xfrm>
            <a:off x="3079153" y="3907107"/>
            <a:ext cx="2179208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结束</a:t>
            </a:r>
            <a:r>
              <a:rPr lang="en-US" altLang="zh-CN" sz="3199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</a:t>
            </a:r>
            <a:endParaRPr lang="zh-CN" altLang="en-US" sz="3199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9"/>
          <p:cNvSpPr txBox="1">
            <a:spLocks noChangeArrowheads="1"/>
          </p:cNvSpPr>
          <p:nvPr/>
        </p:nvSpPr>
        <p:spPr bwMode="auto">
          <a:xfrm>
            <a:off x="4459046" y="3911573"/>
            <a:ext cx="1905717" cy="56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199" b="1" dirty="0">
                <a:latin typeface="楷体" panose="02010609060101010101" pitchFamily="49" charset="-122"/>
                <a:ea typeface="楷体" panose="02010609060101010101" pitchFamily="49" charset="-122"/>
              </a:rPr>
              <a:t>正月十九</a:t>
            </a:r>
          </a:p>
        </p:txBody>
      </p:sp>
      <p:sp>
        <p:nvSpPr>
          <p:cNvPr id="19" name="左大括号 18"/>
          <p:cNvSpPr/>
          <p:nvPr/>
        </p:nvSpPr>
        <p:spPr>
          <a:xfrm>
            <a:off x="4144400" y="2512086"/>
            <a:ext cx="267927" cy="125923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bldLvl="0" animBg="1"/>
      <p:bldP spid="8" grpId="0" bldLvl="0" animBg="1"/>
      <p:bldP spid="9" grpId="0"/>
      <p:bldP spid="10" grpId="0"/>
      <p:bldP spid="11" grpId="0"/>
      <p:bldP spid="13" grpId="0"/>
      <p:bldP spid="15" grpId="0"/>
      <p:bldP spid="16" grpId="0"/>
      <p:bldP spid="17" grpId="0"/>
      <p:bldP spid="18" grpId="0"/>
      <p:bldP spid="19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323529" y="1347615"/>
            <a:ext cx="8352928" cy="338437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142" y="356369"/>
            <a:ext cx="748883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《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北京的春节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中还重点写了除夕的情景，它是怎样写的？</a:t>
            </a:r>
          </a:p>
        </p:txBody>
      </p:sp>
      <p:sp>
        <p:nvSpPr>
          <p:cNvPr id="3" name="文本框 99"/>
          <p:cNvSpPr txBox="1"/>
          <p:nvPr/>
        </p:nvSpPr>
        <p:spPr>
          <a:xfrm>
            <a:off x="906738" y="1897547"/>
            <a:ext cx="7704856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除夕真热闹。家家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赶做年菜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，到处是酒肉的香味。老少男女都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穿起新衣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，门外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贴好红红的对联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，屋里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贴好各色的年画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，哪一家都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灯火通宵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，不许间断，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鞭炮声日夜不绝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。在外边做事的人，除非万不得已，必定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赶回家来，吃团圆饭，祭祖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。这一夜，除了很小的孩子，没有什么人睡觉，都要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守岁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114144" y="2067699"/>
            <a:ext cx="2757486" cy="7080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001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除夕真</a:t>
            </a:r>
            <a:r>
              <a:rPr lang="zh-CN" altLang="en-US" sz="4001" b="1" dirty="0">
                <a:ln w="11430"/>
                <a:gradFill>
                  <a:gsLst>
                    <a:gs pos="0">
                      <a:srgbClr val="F07474">
                        <a:tint val="70000"/>
                        <a:satMod val="245000"/>
                      </a:srgbClr>
                    </a:gs>
                    <a:gs pos="75000">
                      <a:srgbClr val="F07474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07474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热闹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7544" y="339509"/>
            <a:ext cx="1656184" cy="1954303"/>
            <a:chOff x="467544" y="339502"/>
            <a:chExt cx="1656184" cy="1954303"/>
          </a:xfrm>
        </p:grpSpPr>
        <p:sp>
          <p:nvSpPr>
            <p:cNvPr id="2" name="TextBox 1"/>
            <p:cNvSpPr txBox="1"/>
            <p:nvPr/>
          </p:nvSpPr>
          <p:spPr>
            <a:xfrm>
              <a:off x="683568" y="1986028"/>
              <a:ext cx="1261889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家家赶做年菜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779" y="483518"/>
              <a:ext cx="1382933" cy="1491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圆角矩形 4"/>
            <p:cNvSpPr/>
            <p:nvPr/>
          </p:nvSpPr>
          <p:spPr>
            <a:xfrm>
              <a:off x="467544" y="339502"/>
              <a:ext cx="1656184" cy="195430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96747" y="339509"/>
            <a:ext cx="2451323" cy="1574303"/>
            <a:chOff x="2696740" y="339502"/>
            <a:chExt cx="2451323" cy="157430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8"/>
            <a:stretch>
              <a:fillRect/>
            </a:stretch>
          </p:blipFill>
          <p:spPr bwMode="auto">
            <a:xfrm>
              <a:off x="2771800" y="339502"/>
              <a:ext cx="2269342" cy="1185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967075" y="1525674"/>
              <a:ext cx="1878791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男女老少都穿起新衣</a:t>
              </a: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2696740" y="339502"/>
              <a:ext cx="2451323" cy="157430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19056" y="113398"/>
            <a:ext cx="2453344" cy="1954303"/>
            <a:chOff x="5719056" y="113391"/>
            <a:chExt cx="2453344" cy="1954303"/>
          </a:xfrm>
        </p:grpSpPr>
        <p:sp>
          <p:nvSpPr>
            <p:cNvPr id="9" name="TextBox 8"/>
            <p:cNvSpPr txBox="1"/>
            <p:nvPr/>
          </p:nvSpPr>
          <p:spPr>
            <a:xfrm>
              <a:off x="5884246" y="1759917"/>
              <a:ext cx="2288154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红红的对联和各色的年画</a:t>
              </a: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4246" y="239050"/>
              <a:ext cx="2016223" cy="150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圆角矩形 21"/>
            <p:cNvSpPr/>
            <p:nvPr/>
          </p:nvSpPr>
          <p:spPr>
            <a:xfrm>
              <a:off x="5719056" y="113391"/>
              <a:ext cx="2381336" cy="195430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63390" y="2610703"/>
            <a:ext cx="2285380" cy="1954303"/>
            <a:chOff x="486420" y="2419304"/>
            <a:chExt cx="2285380" cy="1954303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915" y="2520880"/>
              <a:ext cx="1949202" cy="1563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1115616" y="4094260"/>
              <a:ext cx="1261889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灯火通宵</a:t>
              </a: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86420" y="2419304"/>
              <a:ext cx="2285380" cy="1954303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282753" y="2971801"/>
            <a:ext cx="2153344" cy="1824584"/>
            <a:chOff x="3282752" y="2971800"/>
            <a:chExt cx="2153344" cy="1824584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5" t="6537" r="3521" b="6918"/>
            <a:stretch>
              <a:fillRect/>
            </a:stretch>
          </p:blipFill>
          <p:spPr bwMode="auto">
            <a:xfrm>
              <a:off x="3362325" y="2971800"/>
              <a:ext cx="1981200" cy="1430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635896" y="4400548"/>
              <a:ext cx="1512168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鞭炮声日夜不绝</a:t>
              </a: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82752" y="2971800"/>
              <a:ext cx="2153344" cy="1824584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257297" y="2488138"/>
            <a:ext cx="2203137" cy="2066298"/>
            <a:chOff x="6257294" y="2488138"/>
            <a:chExt cx="2203137" cy="20662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372200" y="2610696"/>
              <a:ext cx="1915759" cy="157152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588224" y="4276721"/>
              <a:ext cx="1512168" cy="107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" dirty="0">
                  <a:solidFill>
                    <a:prstClr val="black"/>
                  </a:solidFill>
                </a:rPr>
                <a:t>吃团圆饭、守岁</a:t>
              </a: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6257294" y="2488138"/>
              <a:ext cx="2203137" cy="2066298"/>
            </a:xfrm>
            <a:prstGeom prst="roundRect">
              <a:avLst/>
            </a:prstGeom>
            <a:grpFill/>
            <a:ln>
              <a:solidFill>
                <a:schemeClr val="accent1"/>
              </a:soli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prstClr val="white"/>
                </a:solidFill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 flipH="1" flipV="1">
            <a:off x="2123728" y="2067701"/>
            <a:ext cx="1080120" cy="2261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 flipV="1">
            <a:off x="4067951" y="1913806"/>
            <a:ext cx="424933" cy="22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5719064" y="2103807"/>
            <a:ext cx="725153" cy="19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2555776" y="2488140"/>
            <a:ext cx="648072" cy="224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stCxn id="24" idx="0"/>
          </p:cNvCxnSpPr>
          <p:nvPr/>
        </p:nvCxnSpPr>
        <p:spPr>
          <a:xfrm flipV="1">
            <a:off x="4359431" y="2610696"/>
            <a:ext cx="133453" cy="361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H="1" flipV="1">
            <a:off x="5719058" y="2452500"/>
            <a:ext cx="653142" cy="1581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直接连接符 30"/>
          <p:cNvCxnSpPr/>
          <p:nvPr>
            <p:custDataLst>
              <p:tags r:id="rId2"/>
            </p:custDataLst>
          </p:nvPr>
        </p:nvCxnSpPr>
        <p:spPr>
          <a:xfrm>
            <a:off x="2739866" y="1287787"/>
            <a:ext cx="0" cy="412909"/>
          </a:xfrm>
          <a:prstGeom prst="line">
            <a:avLst/>
          </a:prstGeom>
          <a:ln w="12700" cmpd="sng"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797" y="861067"/>
            <a:ext cx="6420803" cy="4066223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6592" y="3685706"/>
            <a:ext cx="2041208" cy="13920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标题 1"/>
          <p:cNvSpPr>
            <a:spLocks noGrp="1"/>
          </p:cNvSpPr>
          <p:nvPr/>
        </p:nvSpPr>
        <p:spPr>
          <a:xfrm>
            <a:off x="2739873" y="349091"/>
            <a:ext cx="2774633" cy="331470"/>
          </a:xfrm>
          <a:prstGeom prst="rect">
            <a:avLst/>
          </a:prstGeo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300">
                <a:latin typeface="楷体" panose="02010609060101010101" pitchFamily="49" charset="-122"/>
                <a:ea typeface="楷体" panose="02010609060101010101" pitchFamily="49" charset="-122"/>
              </a:rPr>
              <a:t>《腊八粥》</a:t>
            </a:r>
          </a:p>
        </p:txBody>
      </p:sp>
      <p:sp>
        <p:nvSpPr>
          <p:cNvPr id="5" name="矩形 4"/>
          <p:cNvSpPr/>
          <p:nvPr/>
        </p:nvSpPr>
        <p:spPr>
          <a:xfrm>
            <a:off x="323530" y="300075"/>
            <a:ext cx="2016224" cy="584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199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6786" y="1168725"/>
            <a:ext cx="618649" cy="6186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07018" y="505777"/>
            <a:ext cx="37719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写好风俗小妙招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3048040" y="1657374"/>
            <a:ext cx="2979737" cy="15462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抓住重点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写出特点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横卷形 7"/>
          <p:cNvSpPr/>
          <p:nvPr/>
        </p:nvSpPr>
        <p:spPr>
          <a:xfrm>
            <a:off x="501499" y="602935"/>
            <a:ext cx="7416641" cy="372665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3184691" y="464344"/>
            <a:ext cx="2774633" cy="331470"/>
          </a:xfrm>
          <a:prstGeom prst="rect">
            <a:avLst/>
          </a:prstGeom>
        </p:spPr>
        <p:txBody>
          <a:bodyPr vert="horz" lIns="76200" tIns="28575" rIns="57150" bIns="28575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隶书" panose="02010509060101010101" pitchFamily="49" charset="-122"/>
                <a:cs typeface="+mj-cs"/>
                <a:sym typeface="+mn-ea"/>
              </a:defRPr>
            </a:lvl1pPr>
          </a:lstStyle>
          <a:p>
            <a:r>
              <a:rPr lang="zh-CN" altLang="en-US" sz="3300">
                <a:latin typeface="楷体" panose="02010609060101010101" pitchFamily="49" charset="-122"/>
                <a:ea typeface="楷体" panose="02010609060101010101" pitchFamily="49" charset="-122"/>
              </a:rPr>
              <a:t>《腊八粥》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2066456" y="4239109"/>
            <a:ext cx="3620453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7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融入体验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792" y="3785242"/>
            <a:ext cx="2041208" cy="139207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矩形 4"/>
          <p:cNvSpPr/>
          <p:nvPr/>
        </p:nvSpPr>
        <p:spPr>
          <a:xfrm>
            <a:off x="501646" y="234829"/>
            <a:ext cx="2016224" cy="58464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199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回顾课文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070" y="1129189"/>
            <a:ext cx="6298406" cy="255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月亮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96786" y="1168725"/>
            <a:ext cx="618649" cy="61864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85594" y="815102"/>
            <a:ext cx="3771900" cy="55399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>
              <a:defRPr/>
            </a:pP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写好风俗小妙招</a:t>
            </a:r>
            <a:r>
              <a:rPr lang="en-US" altLang="zh-CN" sz="3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</a:p>
        </p:txBody>
      </p:sp>
      <p:sp>
        <p:nvSpPr>
          <p:cNvPr id="18" name="副标题 17"/>
          <p:cNvSpPr>
            <a:spLocks noGrp="1"/>
          </p:cNvSpPr>
          <p:nvPr>
            <p:ph type="subTitle" idx="4294967295"/>
            <p:custDataLst>
              <p:tags r:id="rId3"/>
            </p:custDataLst>
          </p:nvPr>
        </p:nvSpPr>
        <p:spPr>
          <a:xfrm>
            <a:off x="2895644" y="1787374"/>
            <a:ext cx="2979737" cy="24701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抓住重点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写出特点</a:t>
            </a:r>
          </a:p>
          <a:p>
            <a:pPr marL="0" indent="0">
              <a:buNone/>
            </a:pPr>
            <a:r>
              <a:rPr lang="zh-CN" altLang="en-US" sz="36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融入体验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AB4580B-900C-4FDE-8D05-213860519F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87" t="4445" r="3201" b="4445"/>
          <a:stretch/>
        </p:blipFill>
        <p:spPr>
          <a:xfrm>
            <a:off x="914503" y="228665"/>
            <a:ext cx="3257465" cy="46861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8CB376-A7E1-4BA2-924A-B56AB2B282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9" t="4445" r="8176" b="4445"/>
          <a:stretch/>
        </p:blipFill>
        <p:spPr>
          <a:xfrm>
            <a:off x="4686297" y="228665"/>
            <a:ext cx="3200316" cy="46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4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0792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603885" y="1601153"/>
            <a:ext cx="78486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说一说：</a:t>
            </a:r>
          </a:p>
          <a:p>
            <a:pPr algn="ctr"/>
            <a:r>
              <a:rPr lang="zh-CN" altLang="en-US" sz="33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这是哪个节日？展现了什么风俗？</a:t>
            </a:r>
          </a:p>
        </p:txBody>
      </p:sp>
      <p:sp>
        <p:nvSpPr>
          <p:cNvPr id="4" name="标题 3"/>
          <p:cNvSpPr/>
          <p:nvPr>
            <p:custDataLst>
              <p:tags r:id="rId2"/>
            </p:custDataLst>
          </p:nvPr>
        </p:nvSpPr>
        <p:spPr>
          <a:xfrm>
            <a:off x="179077" y="168116"/>
            <a:ext cx="4188143" cy="35814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63500"/>
          </a:effectLst>
        </p:spPr>
        <p:txBody>
          <a:bodyPr vert="horz" lIns="67500" tIns="35100" rIns="67500" bIns="0" rtlCol="0" anchor="b" anchorCtr="0">
            <a:noAutofit/>
          </a:bodyPr>
          <a:lstStyle>
            <a:lvl1pPr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950" b="0" i="0" u="none" strike="noStrike" kern="1200" cap="none" spc="6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尚巍手书W" panose="00020600040101010101" pitchFamily="18" charset="-122"/>
                <a:cs typeface="+mj-cs"/>
              </a:defRPr>
            </a:lvl1pPr>
          </a:lstStyle>
          <a:p>
            <a:pPr>
              <a:lnSpc>
                <a:spcPct val="180000"/>
              </a:lnSpc>
            </a:pPr>
            <a:b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</a:br>
            <a:r>
              <a:rPr lang="zh-CN" altLang="en-US" sz="21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六下习作：</a:t>
            </a:r>
            <a:r>
              <a:rPr lang="zh-CN" altLang="en-US" sz="2100" b="1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家乡的风俗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gimg2.baidu.com/image_search/src=http%3A%2F%2F5b0988e595225.cdn.sohucs.com%2Fimages%2F20190130%2Fbe54278710bb4f7d9c5f6caf8850b511.jpeg&amp;refer=http%3A%2F%2F5b0988e595225.cdn.sohucs.com&amp;app=2002&amp;size=f9999,10000&amp;q=a80&amp;n=0&amp;g=0n&amp;fmt=auto?sec=1656590234&amp;t=de1256bfae82c5fc4d399475970cbbf6">
            <a:extLst>
              <a:ext uri="{FF2B5EF4-FFF2-40B4-BE49-F238E27FC236}">
                <a16:creationId xmlns:a16="http://schemas.microsoft.com/office/drawing/2014/main" id="{ABFB52ED-88C7-47F9-B277-A8ED8B797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0" y="457255"/>
            <a:ext cx="6435913" cy="422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486254" y="706496"/>
            <a:ext cx="1620180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春节拜年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3" y="631034"/>
            <a:ext cx="6858000" cy="388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223628" y="684662"/>
            <a:ext cx="1944216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端午赛龙舟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43"/>
          <a:stretch>
            <a:fillRect/>
          </a:stretch>
        </p:blipFill>
        <p:spPr bwMode="auto">
          <a:xfrm>
            <a:off x="461963" y="561513"/>
            <a:ext cx="6858000" cy="385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223628" y="684660"/>
            <a:ext cx="2433996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端午节包粽子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" y="634366"/>
            <a:ext cx="6858000" cy="387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1185528" y="678751"/>
            <a:ext cx="3538868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元宵赏花灯、猜灯谜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98" y="1028742"/>
            <a:ext cx="5761263" cy="31755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43130" y="1028745"/>
            <a:ext cx="4476632" cy="507831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中秋吃月饼、赏月、赏桂花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TEMPLATE_THUMBS_INDEX" val="1、4、7、10、13、15、17、18、19、20、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5240"/>
  <p:tag name="KSO_WM_SLIDE_ID" val="custom20204238_1"/>
  <p:tag name="KSO_WM_TEMPLATE_MASTER_THUMB_INDEX" val="12"/>
  <p:tag name="KSO_WM_TEMPLATE_THUMBS_INDEX" val="1、4、7、9、12、14、15、16、17、18"/>
  <p:tag name="KSO_WM_SPECIAL_SOURCE" val="bdnull"/>
  <p:tag name="KSO_WM_SLIDE_ANIMATION_ID" val="3126320"/>
  <p:tag name="KSO_WM_SLIDE_ANIMATION_TYPE" val="0_8_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965217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LAYERLEVEL" val="1_1_1"/>
  <p:tag name="KSO_WM_TAG_VERSION" val="1.0"/>
  <p:tag name="KSO_WM_BEAUTIFY_FLAG" val="#wm#"/>
  <p:tag name="KSO_WM_UNIT_PRESET_TEXT" val="单击此处添加标题"/>
  <p:tag name="KSO_WM_TEMPLATE_CATEGORY" val="custom"/>
  <p:tag name="KSO_WM_TEMPLATE_INDEX" val="20204238"/>
  <p:tag name="KSO_WM_UNIT_ID" val="custom20204238_2*l_h_f*1_1_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965217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PECIAL_SOURCE" val="bdnul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  <p:tag name="KSO_WM_SLIDE_ITEM_CNT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9_3*i*0"/>
  <p:tag name="KSO_WM_TEMPLATE_CATEGORY" val="diagram"/>
  <p:tag name="KSO_WM_TEMPLATE_INDEX" val="160669"/>
  <p:tag name="KSO_WM_UNIT_INDEX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9_3*i*5"/>
  <p:tag name="KSO_WM_TEMPLATE_CATEGORY" val="diagram"/>
  <p:tag name="KSO_WM_TEMPLATE_INDEX" val="160669"/>
  <p:tag name="KSO_WM_UNIT_INDEX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69_3*i*10"/>
  <p:tag name="KSO_WM_TEMPLATE_CATEGORY" val="diagram"/>
  <p:tag name="KSO_WM_TEMPLATE_INDEX" val="160669"/>
  <p:tag name="KSO_WM_UNIT_INDEX" val="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h_f"/>
  <p:tag name="KSO_WM_UNIT_INDEX" val="1_3_1"/>
  <p:tag name="KSO_WM_UNIT_ID" val="diagram160669_3*l_h_f*1_3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i"/>
  <p:tag name="KSO_WM_UNIT_INDEX" val="1_3"/>
  <p:tag name="KSO_WM_UNIT_ID" val="diagram160669_3*l_i*1_3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h_f"/>
  <p:tag name="KSO_WM_UNIT_INDEX" val="1_2_1"/>
  <p:tag name="KSO_WM_UNIT_ID" val="diagram160669_3*l_h_f*1_2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i"/>
  <p:tag name="KSO_WM_UNIT_INDEX" val="1_2"/>
  <p:tag name="KSO_WM_UNIT_ID" val="diagram160669_3*l_i*1_2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h_f"/>
  <p:tag name="KSO_WM_UNIT_INDEX" val="1_1_1"/>
  <p:tag name="KSO_WM_UNIT_ID" val="diagram160669_3*l_h_f*1_1_1"/>
  <p:tag name="KSO_WM_UNIT_CLEAR" val="1"/>
  <p:tag name="KSO_WM_UNIT_LAYERLEVEL" val="1_1_1"/>
  <p:tag name="KSO_WM_UNIT_VALUE" val="48"/>
  <p:tag name="KSO_WM_UNIT_HIGHLIGHT" val="0"/>
  <p:tag name="KSO_WM_UNIT_COMPATIBLE" val="0"/>
  <p:tag name="KSO_WM_UNIT_PRESET_TEXT_INDEX" val="4"/>
  <p:tag name="KSO_WM_UNIT_PRESET_TEXT_LEN" val="12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669"/>
  <p:tag name="KSO_WM_UNIT_TYPE" val="l_i"/>
  <p:tag name="KSO_WM_UNIT_INDEX" val="1_1"/>
  <p:tag name="KSO_WM_UNIT_ID" val="diagram160669_3*l_i*1_1"/>
  <p:tag name="KSO_WM_UNIT_CLEAR" val="1"/>
  <p:tag name="KSO_WM_UNIT_LAYERLEVEL" val="1_1"/>
  <p:tag name="KSO_WM_DIAGRAM_GROUP_CODE" val="l1-1"/>
  <p:tag name="KSO_WM_UNIT_FILL_FORE_SCHEMECOLOR_INDEX" val="6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789,&quot;width&quot;:17041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5240"/>
  <p:tag name="KSO_WM_SPECIAL_SOURCE" val="bdn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PECIAL_SOURCE" val="bdnul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05240_4*i*1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240"/>
  <p:tag name="KSO_WM_SLIDE_ID" val="custom20205240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SLIDE_LAYOUT" val="a_b_l"/>
  <p:tag name="KSO_WM_SLIDE_LAYOUT_CNT" val="1_1_1"/>
  <p:tag name="KSO_WM_SPECIAL_SOURCE" val="bdnul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40_4*i*2"/>
  <p:tag name="KSO_WM_TEMPLATE_CATEGORY" val="custom"/>
  <p:tag name="KSO_WM_TEMPLATE_INDEX" val="20205240"/>
  <p:tag name="KSO_WM_UNIT_LAYERLEVEL" val="1"/>
  <p:tag name="KSO_WM_TAG_VERSION" val="1.0"/>
  <p:tag name="KSO_WM_BEAUTIFY_FLAG" val="#wm#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26"/>
  <p:tag name="KSO_WM_UNIT_TYPE" val="b"/>
  <p:tag name="KSO_WM_UNIT_INDEX" val="1"/>
  <p:tag name="KSO_WM_UNIT_PRESET_TEXT" val="单击此处添加副标题内容"/>
  <p:tag name="KSO_WM_TEMPLATE_CATEGORY" val="custom"/>
  <p:tag name="KSO_WM_TEMPLATE_INDEX" val="20204238"/>
  <p:tag name="KSO_WM_UNIT_ID" val="custom20204238_1*b*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heme/theme1.xml><?xml version="1.0" encoding="utf-8"?>
<a:theme xmlns:a="http://schemas.openxmlformats.org/drawingml/2006/main" name="Office 主题​​">
  <a:themeElements>
    <a:clrScheme name="自定义 372">
      <a:dk1>
        <a:sysClr val="windowText" lastClr="000000"/>
      </a:dk1>
      <a:lt1>
        <a:sysClr val="window" lastClr="FFFFFF"/>
      </a:lt1>
      <a:dk2>
        <a:srgbClr val="FAE9E1"/>
      </a:dk2>
      <a:lt2>
        <a:srgbClr val="FFFFFF"/>
      </a:lt2>
      <a:accent1>
        <a:srgbClr val="6A2800"/>
      </a:accent1>
      <a:accent2>
        <a:srgbClr val="ED7276"/>
      </a:accent2>
      <a:accent3>
        <a:srgbClr val="DB6B98"/>
      </a:accent3>
      <a:accent4>
        <a:srgbClr val="C963BB"/>
      </a:accent4>
      <a:accent5>
        <a:srgbClr val="B75CDD"/>
      </a:accent5>
      <a:accent6>
        <a:srgbClr val="A554FF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</TotalTime>
  <Words>484</Words>
  <Application>Microsoft Office PowerPoint</Application>
  <PresentationFormat>全屏显示(16:9)</PresentationFormat>
  <Paragraphs>95</Paragraphs>
  <Slides>31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华文楷体</vt:lpstr>
      <vt:lpstr>楷体</vt:lpstr>
      <vt:lpstr>Arial</vt:lpstr>
      <vt:lpstr>Calibri</vt:lpstr>
      <vt:lpstr>Wingdings</vt:lpstr>
      <vt:lpstr>Office 主题​​</vt:lpstr>
      <vt:lpstr>PowerPoint 演示文稿</vt:lpstr>
      <vt:lpstr> 家乡的风俗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审题指导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215</cp:revision>
  <dcterms:created xsi:type="dcterms:W3CDTF">2020-02-07T06:51:00Z</dcterms:created>
  <dcterms:modified xsi:type="dcterms:W3CDTF">2024-09-21T06:08:34Z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