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64" r:id="rId2"/>
    <p:sldId id="256" r:id="rId3"/>
    <p:sldId id="459" r:id="rId4"/>
    <p:sldId id="538" r:id="rId5"/>
    <p:sldId id="511" r:id="rId6"/>
    <p:sldId id="501" r:id="rId7"/>
    <p:sldId id="513" r:id="rId8"/>
    <p:sldId id="512" r:id="rId9"/>
    <p:sldId id="517" r:id="rId10"/>
    <p:sldId id="514" r:id="rId11"/>
    <p:sldId id="502" r:id="rId12"/>
    <p:sldId id="516" r:id="rId13"/>
    <p:sldId id="488" r:id="rId14"/>
    <p:sldId id="504" r:id="rId15"/>
    <p:sldId id="505" r:id="rId16"/>
    <p:sldId id="518" r:id="rId17"/>
    <p:sldId id="539" r:id="rId18"/>
    <p:sldId id="503" r:id="rId19"/>
    <p:sldId id="507" r:id="rId20"/>
    <p:sldId id="523" r:id="rId21"/>
    <p:sldId id="508" r:id="rId22"/>
    <p:sldId id="509" r:id="rId23"/>
    <p:sldId id="510" r:id="rId24"/>
    <p:sldId id="522" r:id="rId25"/>
    <p:sldId id="591" r:id="rId26"/>
    <p:sldId id="592" r:id="rId27"/>
    <p:sldId id="339" r:id="rId28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236DE"/>
    <a:srgbClr val="0000FF"/>
    <a:srgbClr val="F7FFFF"/>
    <a:srgbClr val="A8D489"/>
    <a:srgbClr val="66FFFF"/>
    <a:srgbClr val="FF9900"/>
    <a:srgbClr val="47D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6256" autoAdjust="0"/>
  </p:normalViewPr>
  <p:slideViewPr>
    <p:cSldViewPr>
      <p:cViewPr varScale="1">
        <p:scale>
          <a:sx n="147" d="100"/>
          <a:sy n="147" d="100"/>
        </p:scale>
        <p:origin x="762" y="120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6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733EA1-CB4B-4A1A-86A6-F22ED256921D}" type="datetimeFigureOut">
              <a:rPr lang="zh-CN" altLang="en-US"/>
              <a:t>2024/9/21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2AF34BAA-9647-4A03-93BD-DE3D2D370CF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AF5553-FF5B-40D5-A3C9-75F017B7694D}" type="datetimeFigureOut">
              <a:rPr lang="zh-CN" altLang="en-US"/>
              <a:t>2024/9/21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0CB91D2-ACAA-4C55-83AD-910753095D52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7652" name="页脚占位符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endParaRPr lang="zh-CN" altLang="en-US"/>
          </a:p>
        </p:txBody>
      </p:sp>
      <p:sp>
        <p:nvSpPr>
          <p:cNvPr id="27653" name="页眉占位符 2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83510B-EED2-08FC-9976-9E9BAC3EE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23478"/>
            <a:ext cx="655817" cy="576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圆角矩形 3"/>
          <p:cNvSpPr/>
          <p:nvPr userDrawn="1"/>
        </p:nvSpPr>
        <p:spPr>
          <a:xfrm>
            <a:off x="552450" y="153988"/>
            <a:ext cx="2009775" cy="541337"/>
          </a:xfrm>
          <a:prstGeom prst="roundRect">
            <a:avLst/>
          </a:prstGeom>
          <a:solidFill>
            <a:srgbClr val="704C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-66675"/>
            <a:ext cx="9810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09E3DB4-B4A0-22EA-A19E-B38512567C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23478"/>
            <a:ext cx="655817" cy="576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" r="427"/>
          <a:stretch/>
        </p:blipFill>
        <p:spPr>
          <a:xfrm>
            <a:off x="0" y="899"/>
            <a:ext cx="9144000" cy="514260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562100"/>
            <a:ext cx="9144000" cy="1724025"/>
          </a:xfrm>
          <a:prstGeom prst="rect">
            <a:avLst/>
          </a:prstGeom>
          <a:solidFill>
            <a:srgbClr val="F7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66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7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6.png"/><Relationship Id="rId4" Type="http://schemas.openxmlformats.org/officeDocument/2006/relationships/audio" Target="../media/media4.m4a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hyperlink" Target="&#20446;&#25935;&#27946;&#21169;&#24535;&#21363;&#20852;&#21457;&#35328;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2"/>
          <p:cNvSpPr txBox="1"/>
          <p:nvPr/>
        </p:nvSpPr>
        <p:spPr>
          <a:xfrm>
            <a:off x="1087438" y="915988"/>
            <a:ext cx="7423150" cy="228409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51" name="TextBox 13"/>
          <p:cNvSpPr txBox="1"/>
          <p:nvPr/>
        </p:nvSpPr>
        <p:spPr>
          <a:xfrm>
            <a:off x="3143250" y="3786188"/>
            <a:ext cx="2639695" cy="49911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主讲：心颜老师</a:t>
            </a:r>
          </a:p>
        </p:txBody>
      </p:sp>
      <p:sp>
        <p:nvSpPr>
          <p:cNvPr id="2052" name="TextBox 1"/>
          <p:cNvSpPr txBox="1"/>
          <p:nvPr/>
        </p:nvSpPr>
        <p:spPr>
          <a:xfrm>
            <a:off x="107950" y="123825"/>
            <a:ext cx="2890838" cy="3460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292" r="2708" b="13333"/>
          <a:stretch>
            <a:fillRect/>
          </a:stretch>
        </p:blipFill>
        <p:spPr bwMode="auto">
          <a:xfrm>
            <a:off x="357188" y="361633"/>
            <a:ext cx="78581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底框"/>
          <p:cNvSpPr/>
          <p:nvPr/>
        </p:nvSpPr>
        <p:spPr>
          <a:xfrm>
            <a:off x="1428750" y="3571875"/>
            <a:ext cx="6286500" cy="1071563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zh-CN" altLang="en-US" sz="32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85875" y="3643313"/>
            <a:ext cx="6643688" cy="8302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indent="304800">
              <a:defRPr/>
            </a:pP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小</a:t>
            </a:r>
            <a:r>
              <a:rPr 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提示：</a:t>
            </a:r>
            <a:endParaRPr lang="en-US" altLang="zh-C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indent="304800">
              <a:defRPr/>
            </a:pP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</a:t>
            </a:r>
            <a:r>
              <a:rPr 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表示欢迎、简单介绍我们班、提出希望</a:t>
            </a:r>
            <a:endParaRPr lang="zh-C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7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1"/>
          <p:cNvSpPr txBox="1">
            <a:spLocks noChangeArrowheads="1"/>
          </p:cNvSpPr>
          <p:nvPr/>
        </p:nvSpPr>
        <p:spPr bwMode="auto">
          <a:xfrm>
            <a:off x="611188" y="123825"/>
            <a:ext cx="21637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初展风采</a:t>
            </a:r>
            <a:endParaRPr lang="en-US" altLang="zh-CN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315" name="图片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50" y="1571625"/>
            <a:ext cx="1730375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矩形 5"/>
          <p:cNvSpPr>
            <a:spLocks noChangeArrowheads="1"/>
          </p:cNvSpPr>
          <p:nvPr/>
        </p:nvSpPr>
        <p:spPr bwMode="auto">
          <a:xfrm>
            <a:off x="1071563" y="1143000"/>
            <a:ext cx="6143625" cy="2308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首先，让我们用热烈的掌声欢迎新同学的到来。我们这个班是一个团结、文明、进取的班级，新同学的加入必定会给我们班注入新的生机和活力。愿我们能在今后的学习生活中，互相帮助，团结友爱，共同为我们的理想而奋斗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对话气泡: 圆角矩形 5"/>
          <p:cNvSpPr/>
          <p:nvPr/>
        </p:nvSpPr>
        <p:spPr bwMode="auto">
          <a:xfrm>
            <a:off x="785813" y="928688"/>
            <a:ext cx="6556375" cy="2714625"/>
          </a:xfrm>
          <a:prstGeom prst="wedgeRoundRectCallout">
            <a:avLst>
              <a:gd name="adj1" fmla="val 53140"/>
              <a:gd name="adj2" fmla="val 6955"/>
              <a:gd name="adj3" fmla="val 16667"/>
            </a:avLst>
          </a:prstGeom>
          <a:noFill/>
          <a:ln>
            <a:solidFill>
              <a:srgbClr val="FB7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13318" name="图片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25" y="3286125"/>
            <a:ext cx="131603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云形标注 9"/>
          <p:cNvSpPr/>
          <p:nvPr/>
        </p:nvSpPr>
        <p:spPr>
          <a:xfrm>
            <a:off x="4643438" y="2714625"/>
            <a:ext cx="2071687" cy="857250"/>
          </a:xfrm>
          <a:prstGeom prst="cloudCallout">
            <a:avLst>
              <a:gd name="adj1" fmla="val -49924"/>
              <a:gd name="adj2" fmla="val 88682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000628" y="2786064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有条理</a:t>
            </a:r>
          </a:p>
        </p:txBody>
      </p:sp>
      <p:pic>
        <p:nvPicPr>
          <p:cNvPr id="2" name="朱冯琴口语交际录音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1945" y="2519680"/>
            <a:ext cx="495300" cy="495300"/>
          </a:xfrm>
          <a:prstGeom prst="rect">
            <a:avLst/>
          </a:prstGeom>
        </p:spPr>
      </p:pic>
      <p:pic>
        <p:nvPicPr>
          <p:cNvPr id="3" name="第一条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96970" y="4178300"/>
            <a:ext cx="495300" cy="495300"/>
          </a:xfrm>
          <a:prstGeom prst="rect">
            <a:avLst/>
          </a:prstGeom>
        </p:spPr>
      </p:pic>
      <p:pic>
        <p:nvPicPr>
          <p:cNvPr id="4" name="朱冯琴准备重要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5350" y="4648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000" numSld="2" showWhenStopped="0"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1000" numSld="2" showWhenStopped="0">
                <p:cTn id="2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audio>
              <p:cMediaNode vol="100000">
                <p:cTn id="3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13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316" grpId="0"/>
      <p:bldP spid="7" grpId="0" animBg="1"/>
      <p:bldP spid="10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底框"/>
          <p:cNvSpPr/>
          <p:nvPr/>
        </p:nvSpPr>
        <p:spPr>
          <a:xfrm>
            <a:off x="642910" y="1857370"/>
            <a:ext cx="2071687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zh-CN" altLang="en-US" sz="32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底框"/>
          <p:cNvSpPr/>
          <p:nvPr/>
        </p:nvSpPr>
        <p:spPr>
          <a:xfrm>
            <a:off x="642938" y="1000125"/>
            <a:ext cx="2071687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zh-CN" altLang="en-US" sz="32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5813" y="1000125"/>
            <a:ext cx="18319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即兴发言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底框"/>
          <p:cNvSpPr/>
          <p:nvPr/>
        </p:nvSpPr>
        <p:spPr>
          <a:xfrm>
            <a:off x="357158" y="2786064"/>
            <a:ext cx="2714625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ahoma" panose="020B0604030504040204" pitchFamily="34" charset="0"/>
              </a:rPr>
              <a:t>提前打好腹稿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2938" y="142875"/>
            <a:ext cx="18319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提炼方法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6" name="图片 3"/>
          <p:cNvPicPr>
            <a:picLocks noChangeAspect="1" noChangeArrowheads="1"/>
          </p:cNvPicPr>
          <p:nvPr/>
        </p:nvPicPr>
        <p:blipFill>
          <a:blip r:embed="rId2" cstate="print"/>
          <a:srcRect r="88390"/>
          <a:stretch>
            <a:fillRect/>
          </a:stretch>
        </p:blipFill>
        <p:spPr bwMode="auto">
          <a:xfrm>
            <a:off x="2285984" y="3136900"/>
            <a:ext cx="9652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云形标注 7"/>
          <p:cNvSpPr/>
          <p:nvPr/>
        </p:nvSpPr>
        <p:spPr>
          <a:xfrm>
            <a:off x="3429000" y="2428875"/>
            <a:ext cx="2928938" cy="1071563"/>
          </a:xfrm>
          <a:prstGeom prst="cloudCallout">
            <a:avLst>
              <a:gd name="adj1" fmla="val -49924"/>
              <a:gd name="adj2" fmla="val 88682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00438" y="2643188"/>
            <a:ext cx="26558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回顾思维过程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9" name="图片 9"/>
          <p:cNvPicPr>
            <a:picLocks noChangeAspect="1" noChangeArrowheads="1"/>
          </p:cNvPicPr>
          <p:nvPr/>
        </p:nvPicPr>
        <p:blipFill>
          <a:blip r:embed="rId3" cstate="print"/>
          <a:srcRect l="79433"/>
          <a:stretch>
            <a:fillRect/>
          </a:stretch>
        </p:blipFill>
        <p:spPr bwMode="auto">
          <a:xfrm>
            <a:off x="7358063" y="1143000"/>
            <a:ext cx="11684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云形标注 10"/>
          <p:cNvSpPr/>
          <p:nvPr/>
        </p:nvSpPr>
        <p:spPr>
          <a:xfrm>
            <a:off x="3633788" y="706120"/>
            <a:ext cx="2928937" cy="1000125"/>
          </a:xfrm>
          <a:prstGeom prst="cloudCallout">
            <a:avLst>
              <a:gd name="adj1" fmla="val 75293"/>
              <a:gd name="adj2" fmla="val 49925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19538" y="848995"/>
            <a:ext cx="22367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如何打腹稿</a:t>
            </a:r>
          </a:p>
        </p:txBody>
      </p:sp>
      <p:sp>
        <p:nvSpPr>
          <p:cNvPr id="13" name="矩形 12"/>
          <p:cNvSpPr/>
          <p:nvPr/>
        </p:nvSpPr>
        <p:spPr>
          <a:xfrm>
            <a:off x="785786" y="185737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精心准备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3" grpId="0"/>
      <p:bldP spid="5" grpId="0" animBg="1"/>
      <p:bldP spid="8" grpId="0" animBg="1"/>
      <p:bldP spid="9" grpId="0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4"/>
          <p:cNvSpPr/>
          <p:nvPr/>
        </p:nvSpPr>
        <p:spPr>
          <a:xfrm>
            <a:off x="214282" y="285734"/>
            <a:ext cx="2928958" cy="974725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29900" y="1228685"/>
            <a:ext cx="3124374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1.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我要跟谁说？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7158" y="428610"/>
            <a:ext cx="26558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回顾思维过程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底框"/>
          <p:cNvSpPr/>
          <p:nvPr/>
        </p:nvSpPr>
        <p:spPr>
          <a:xfrm>
            <a:off x="5643570" y="1142990"/>
            <a:ext cx="2000264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场合对象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7" name="底框"/>
          <p:cNvSpPr/>
          <p:nvPr/>
        </p:nvSpPr>
        <p:spPr>
          <a:xfrm>
            <a:off x="6429375" y="3857625"/>
            <a:ext cx="1951990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自然大方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8" name="底框"/>
          <p:cNvSpPr/>
          <p:nvPr/>
        </p:nvSpPr>
        <p:spPr>
          <a:xfrm>
            <a:off x="6572250" y="2929255"/>
            <a:ext cx="1984375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条理清晰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9" name="底框"/>
          <p:cNvSpPr/>
          <p:nvPr/>
        </p:nvSpPr>
        <p:spPr>
          <a:xfrm>
            <a:off x="6429388" y="2000246"/>
            <a:ext cx="2000263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顺序重点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9900" y="1574777"/>
            <a:ext cx="2654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根据场合、对象等。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9900" y="2266806"/>
            <a:ext cx="5511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想想要讲哪几点，先讲什么，后讲什么，哪一点需要多讲几句。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9900" y="3409814"/>
            <a:ext cx="4429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把自己想表达的意思逐条说清楚。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9900" y="4338508"/>
            <a:ext cx="4622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语气要自然，态度要大方。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3227705" y="372745"/>
            <a:ext cx="3201670" cy="974725"/>
          </a:xfrm>
          <a:prstGeom prst="cloud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27690" y="559422"/>
            <a:ext cx="30410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“四步腹稿”法</a:t>
            </a:r>
          </a:p>
        </p:txBody>
      </p:sp>
      <p:sp>
        <p:nvSpPr>
          <p:cNvPr id="21" name="Freeform 9"/>
          <p:cNvSpPr/>
          <p:nvPr/>
        </p:nvSpPr>
        <p:spPr bwMode="gray">
          <a:xfrm rot="2907433" flipH="1">
            <a:off x="6105525" y="1769110"/>
            <a:ext cx="449580" cy="24828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Freeform 9"/>
          <p:cNvSpPr/>
          <p:nvPr/>
        </p:nvSpPr>
        <p:spPr bwMode="gray">
          <a:xfrm rot="3387433" flipH="1">
            <a:off x="6200775" y="2698115"/>
            <a:ext cx="449580" cy="24828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9"/>
          <p:cNvSpPr/>
          <p:nvPr/>
        </p:nvSpPr>
        <p:spPr bwMode="gray">
          <a:xfrm rot="4167432" flipH="1">
            <a:off x="6285865" y="3505200"/>
            <a:ext cx="449580" cy="24828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9900" y="1916288"/>
            <a:ext cx="4396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2.</a:t>
            </a:r>
            <a:r>
              <a:rPr lang="zh-CN" altLang="en-US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我跟他说些什么呢？重点讲什么？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9900" y="2842753"/>
            <a:ext cx="55448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3.</a:t>
            </a:r>
            <a:r>
              <a:rPr lang="zh-CN" altLang="en-US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我怎样欢迎他，表达我的热情？怎样向他介绍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我们班？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9900" y="3703178"/>
            <a:ext cx="55448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4.</a:t>
            </a:r>
            <a:r>
              <a:rPr lang="zh-CN" altLang="en-US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我还要注意自己的形象，我是代表我们班的。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 b="1" dirty="0">
                <a:ln>
                  <a:noFill/>
                </a:ln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说话要热情大方。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 animBg="1"/>
      <p:bldP spid="6" grpId="0" animBg="1"/>
      <p:bldP spid="7" grpId="0" bldLvl="0" animBg="1"/>
      <p:bldP spid="8" grpId="0" bldLvl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/>
      <p:bldP spid="3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A7225FB-13AF-4663-AF4C-90933B8E7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569750"/>
            <a:ext cx="7866667" cy="39619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0034" y="571486"/>
            <a:ext cx="7858180" cy="769441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学校作文比赛获奖，老师临时让你发表获奖感言。</a:t>
            </a:r>
          </a:p>
          <a:p>
            <a:pPr eaLnBrk="1" hangingPunct="1"/>
            <a:endParaRPr lang="zh-CN" alt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905125" y="966153"/>
            <a:ext cx="5944870" cy="3476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1.</a:t>
            </a:r>
            <a:r>
              <a:rPr kumimoji="0" 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确定说话的场合和对象，想好开场白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：向大家问好，并表达心情。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2.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注意说的顺序、重点：先要感谢老师，再感谢父母。重点说一说习作的经历和感受。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  3.</a:t>
            </a:r>
            <a:r>
              <a:rPr lang="zh-CN" altLang="en-US" sz="2000" b="1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  <a:sym typeface="+mn-ea"/>
              </a:rPr>
              <a:t>表达时条理清晰：想好说的内容后一条一条说清楚。</a:t>
            </a: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4.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自然大方：鞭策自己，取得更好的成绩。</a:t>
            </a:r>
            <a:endParaRPr kumimoji="0" lang="zh-CN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3055" y="372745"/>
            <a:ext cx="3265805" cy="974090"/>
            <a:chOff x="569" y="1902"/>
            <a:chExt cx="5143" cy="1534"/>
          </a:xfrm>
        </p:grpSpPr>
        <p:sp>
          <p:nvSpPr>
            <p:cNvPr id="14" name="云形 13"/>
            <p:cNvSpPr/>
            <p:nvPr/>
          </p:nvSpPr>
          <p:spPr>
            <a:xfrm>
              <a:off x="670" y="1902"/>
              <a:ext cx="5042" cy="1535"/>
            </a:xfrm>
            <a:prstGeom prst="cloud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69" y="2196"/>
              <a:ext cx="4789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“四步腹稿”法</a:t>
              </a:r>
            </a:p>
          </p:txBody>
        </p:sp>
      </p:grpSp>
      <p:sp>
        <p:nvSpPr>
          <p:cNvPr id="6" name="底框"/>
          <p:cNvSpPr/>
          <p:nvPr/>
        </p:nvSpPr>
        <p:spPr>
          <a:xfrm>
            <a:off x="833445" y="1552565"/>
            <a:ext cx="2000264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场合对象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9" name="底框"/>
          <p:cNvSpPr/>
          <p:nvPr/>
        </p:nvSpPr>
        <p:spPr>
          <a:xfrm>
            <a:off x="833768" y="2285996"/>
            <a:ext cx="2000263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顺序重点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8" name="底框"/>
          <p:cNvSpPr/>
          <p:nvPr/>
        </p:nvSpPr>
        <p:spPr>
          <a:xfrm>
            <a:off x="833755" y="2994025"/>
            <a:ext cx="1999615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条理清晰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7" name="底框"/>
          <p:cNvSpPr/>
          <p:nvPr/>
        </p:nvSpPr>
        <p:spPr>
          <a:xfrm>
            <a:off x="833755" y="3776980"/>
            <a:ext cx="2000885" cy="571500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自然大方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ldLvl="0" animBg="1"/>
      <p:bldP spid="6" grpId="0" bldLvl="0" animBg="1"/>
      <p:bldP spid="9" grpId="0" bldLvl="0" animBg="1"/>
      <p:bldP spid="8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文本框 11"/>
          <p:cNvSpPr txBox="1">
            <a:spLocks noChangeArrowheads="1"/>
          </p:cNvSpPr>
          <p:nvPr/>
        </p:nvSpPr>
        <p:spPr bwMode="auto">
          <a:xfrm>
            <a:off x="611188" y="123825"/>
            <a:ext cx="2163762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再展风采</a:t>
            </a:r>
            <a:endParaRPr lang="en-US" altLang="zh-CN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596" y="857238"/>
            <a:ext cx="8215370" cy="34163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kumimoji="0" 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当我得知我的作文获奖时，感到特别开心，就像秋天农民收获时的喜悦。我知道这份荣誉并不是我一个人的功劳，在这背后还有老师的帮助与指导，有父母的支持与鼓励。我要感谢老师的悉心指导，是老师使我的语言表达能力和写作能力有了很大的提高，是老师教会了我如何写作。父母也时常给予我鼓励，有了他们的帮助，我的这篇作文才能更贴近现实，才能言之有物，才能获奖。我要真心地谢谢他们。今后，我会更加努力地学习，不断鞭策自己，让自己更上一层楼。谢谢大家！ </a:t>
            </a:r>
            <a:endParaRPr kumimoji="0" 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文本框 11"/>
          <p:cNvSpPr txBox="1">
            <a:spLocks noChangeArrowheads="1"/>
          </p:cNvSpPr>
          <p:nvPr/>
        </p:nvSpPr>
        <p:spPr bwMode="auto">
          <a:xfrm>
            <a:off x="611188" y="123825"/>
            <a:ext cx="2163762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再展风采</a:t>
            </a:r>
            <a:endParaRPr lang="en-US" altLang="zh-CN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596" y="857883"/>
            <a:ext cx="8215370" cy="34150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kumimoji="0" lang="zh-CN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当我得知我的作文获奖时，感到特别开心，就像秋天农民收获时的喜悦。我知道这份荣誉并不是我一个人的功劳，在这背后还有老师的帮助与指导，有父母的支持与鼓励。我要感谢老师的悉心指导，是老师使我的语言表达能力和写作能力有了很大的提高，是老师教会了我如何写作。父母也时常给予我鼓励，有了他们的帮助，我的这篇作文才能更贴近现实，才能言之有物，才能获奖。我要真心地谢谢他们。今后，我会更加努力地学习，不断鞭策自己，让自己更上一层楼。谢谢大家！ 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3797" y="2230868"/>
            <a:ext cx="1535921" cy="127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300244" y="3454400"/>
            <a:ext cx="985739" cy="15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云形标注 7"/>
          <p:cNvSpPr/>
          <p:nvPr/>
        </p:nvSpPr>
        <p:spPr>
          <a:xfrm>
            <a:off x="2285984" y="2357436"/>
            <a:ext cx="2071702" cy="1214446"/>
          </a:xfrm>
          <a:prstGeom prst="cloudCallout">
            <a:avLst>
              <a:gd name="adj1" fmla="val -49924"/>
              <a:gd name="adj2" fmla="val 88682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571736" y="2428874"/>
            <a:ext cx="185738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有条理</a:t>
            </a:r>
          </a:p>
        </p:txBody>
      </p:sp>
      <p:sp>
        <p:nvSpPr>
          <p:cNvPr id="10" name="云形标注 9"/>
          <p:cNvSpPr/>
          <p:nvPr/>
        </p:nvSpPr>
        <p:spPr>
          <a:xfrm>
            <a:off x="4429124" y="1142990"/>
            <a:ext cx="2357454" cy="1285884"/>
          </a:xfrm>
          <a:prstGeom prst="cloudCallout">
            <a:avLst>
              <a:gd name="adj1" fmla="val 78566"/>
              <a:gd name="adj2" fmla="val 80386"/>
            </a:avLst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714876" y="1214428"/>
            <a:ext cx="1857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打腹稿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胸有成竹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71750" y="2870835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有自信</a:t>
            </a:r>
            <a:endParaRPr kumimoji="0" lang="zh-CN" altLang="en-US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Tahoma" panose="020B0604030504040204" pitchFamily="3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bldLvl="0" animBg="1"/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云形 10"/>
          <p:cNvSpPr/>
          <p:nvPr/>
        </p:nvSpPr>
        <p:spPr>
          <a:xfrm>
            <a:off x="2428875" y="571500"/>
            <a:ext cx="3290570" cy="974725"/>
          </a:xfrm>
          <a:prstGeom prst="cloud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28860" y="714362"/>
            <a:ext cx="30410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“四步成章”法</a:t>
            </a:r>
          </a:p>
        </p:txBody>
      </p:sp>
      <p:pic>
        <p:nvPicPr>
          <p:cNvPr id="5" name="Picture 2" descr="https://gimg2.baidu.com/image_search/src=http%3A%2F%2Fss2.meipian.me%2Fusers%2F52380427%2Faacf078197b545b18907fed7e9b5ade3.jpg%3Fmeipian-raw%2Fbucket%2Fivwen%2Fkey%2FdXNlcnMvNTIzODA0MjcvYWFjZjA3ODE5N2I1NDViMTg5MDdmZWQ3ZTliNWFkZTMuanBn%2Fsign%2Feec5b1bd005ef3e1ba26a2e7f90934c7.jpg&amp;refer=http%3A%2F%2Fss2.meipian.me&amp;app=2002&amp;size=f9999,10000&amp;q=a80&amp;n=0&amp;g=0n&amp;fmt=auto?sec=1656589291&amp;t=ca23a5ef406e050a62ddd9540295c764">
            <a:extLst>
              <a:ext uri="{FF2B5EF4-FFF2-40B4-BE49-F238E27FC236}">
                <a16:creationId xmlns:a16="http://schemas.microsoft.com/office/drawing/2014/main" id="{881CA585-1C35-43E3-AB8A-EADF73F8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7165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741022" y="1755453"/>
            <a:ext cx="5857884" cy="20621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1.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喂，讲得精彩些！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2.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为什么要费这个口舌？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3.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举例说明。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4.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发出号召。</a:t>
            </a:r>
            <a:endParaRPr kumimoji="0" lang="en-US" altLang="zh-CN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云形 5"/>
          <p:cNvSpPr/>
          <p:nvPr/>
        </p:nvSpPr>
        <p:spPr>
          <a:xfrm>
            <a:off x="2428875" y="571500"/>
            <a:ext cx="3218180" cy="974725"/>
          </a:xfrm>
          <a:prstGeom prst="cloud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428860" y="714362"/>
            <a:ext cx="30410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“四步成章”法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75225" y="1480820"/>
            <a:ext cx="170370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开头精彩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760085" y="2135505"/>
            <a:ext cx="170307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讲话重要</a:t>
            </a:r>
            <a:endParaRPr lang="zh-CN" altLang="en-US" sz="28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08420" y="2767965"/>
            <a:ext cx="170307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具体形象</a:t>
            </a:r>
            <a:endParaRPr lang="zh-CN" altLang="en-US" sz="28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47055" y="3400425"/>
            <a:ext cx="170307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提出希望</a:t>
            </a:r>
            <a:endParaRPr lang="zh-CN" altLang="en-US" sz="28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2" grpId="0" bldLvl="0" animBg="1"/>
      <p:bldP spid="3" grpId="0" bldLvl="0" animBg="1"/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 txBox="1">
            <a:spLocks noChangeArrowheads="1"/>
          </p:cNvSpPr>
          <p:nvPr/>
        </p:nvSpPr>
        <p:spPr bwMode="auto">
          <a:xfrm>
            <a:off x="1835150" y="1995488"/>
            <a:ext cx="5616575" cy="7778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口语交际：即兴发言</a:t>
            </a:r>
          </a:p>
        </p:txBody>
      </p:sp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3" cstate="print"/>
          <a:srcRect l="35979"/>
          <a:stretch>
            <a:fillRect/>
          </a:stretch>
        </p:blipFill>
        <p:spPr bwMode="auto">
          <a:xfrm>
            <a:off x="179388" y="123825"/>
            <a:ext cx="2298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文本框 11"/>
          <p:cNvSpPr txBox="1">
            <a:spLocks noChangeArrowheads="1"/>
          </p:cNvSpPr>
          <p:nvPr/>
        </p:nvSpPr>
        <p:spPr bwMode="auto">
          <a:xfrm>
            <a:off x="611188" y="123825"/>
            <a:ext cx="21637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各展风采</a:t>
            </a:r>
            <a:endParaRPr lang="en-US" altLang="zh-CN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48" name="文本框 11"/>
          <p:cNvSpPr txBox="1">
            <a:spLocks noChangeArrowheads="1"/>
          </p:cNvSpPr>
          <p:nvPr/>
        </p:nvSpPr>
        <p:spPr bwMode="auto">
          <a:xfrm>
            <a:off x="1000100" y="785800"/>
            <a:ext cx="6643734" cy="2462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lvl="0" indent="-4572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在爷爷的寿宴上，向爷爷说几句祝福的话。</a:t>
            </a:r>
            <a:endParaRPr kumimoji="0" lang="zh-CN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lvl="0" indent="-4572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当记者采访你时，让你谈谈对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“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小学生带手机去学校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”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的看法。</a:t>
            </a:r>
            <a:endParaRPr kumimoji="0" lang="zh-CN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lvl="0" indent="-457200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班会时，老师让你上台谈谈对班上同学不守纪律现象的看法。</a:t>
            </a:r>
            <a:endParaRPr kumimoji="0" lang="zh-CN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8"/>
            <a:ext cx="3174990" cy="17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11" y="3429006"/>
            <a:ext cx="3047989" cy="17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39" y="3429007"/>
            <a:ext cx="3047989" cy="17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郭燕 - 天空之城 (钢琴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2350" y="4648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5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4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11"/>
          <p:cNvSpPr txBox="1">
            <a:spLocks noChangeArrowheads="1"/>
          </p:cNvSpPr>
          <p:nvPr/>
        </p:nvSpPr>
        <p:spPr bwMode="auto">
          <a:xfrm>
            <a:off x="571472" y="1500180"/>
            <a:ext cx="8064500" cy="17173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一切成功的演讲，都是来自于充分的准备。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>
              <a:lnSpc>
                <a:spcPct val="12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latin typeface="宋体" panose="02010600030101010101" pitchFamily="2" charset="-122"/>
              </a:rPr>
              <a:t>卡耐基</a:t>
            </a:r>
            <a:endParaRPr lang="en-US" altLang="zh-CN" sz="2400" b="1" dirty="0">
              <a:latin typeface="宋体" panose="02010600030101010101" pitchFamily="2" charset="-122"/>
            </a:endParaRPr>
          </a:p>
        </p:txBody>
      </p:sp>
      <p:sp>
        <p:nvSpPr>
          <p:cNvPr id="21507" name="文本框 11"/>
          <p:cNvSpPr txBox="1">
            <a:spLocks noChangeArrowheads="1"/>
          </p:cNvSpPr>
          <p:nvPr/>
        </p:nvSpPr>
        <p:spPr bwMode="auto">
          <a:xfrm>
            <a:off x="684213" y="123825"/>
            <a:ext cx="21637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拓展延伸</a:t>
            </a:r>
            <a:endParaRPr lang="en-US" altLang="zh-CN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11"/>
          <p:cNvSpPr txBox="1">
            <a:spLocks noChangeArrowheads="1"/>
          </p:cNvSpPr>
          <p:nvPr/>
        </p:nvSpPr>
        <p:spPr bwMode="auto">
          <a:xfrm>
            <a:off x="637922" y="1203598"/>
            <a:ext cx="7759774" cy="1126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    卡耐基这句话中的“准备”是指我们发言前那几分钟的准备时间吗？</a:t>
            </a:r>
            <a:endParaRPr lang="en-US" altLang="zh-CN" sz="2800" b="1" dirty="0">
              <a:latin typeface="宋体" panose="02010600030101010101" pitchFamily="2" charset="-122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642910" y="2500312"/>
            <a:ext cx="7872440" cy="16435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不仅仅是，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这里的“准备”还指平时的学习和生活中多观察、多积累、多练习，勤于查阅资料，留心生活和学习上的经历等等。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底框"/>
          <p:cNvSpPr/>
          <p:nvPr/>
        </p:nvSpPr>
        <p:spPr>
          <a:xfrm>
            <a:off x="2143108" y="357172"/>
            <a:ext cx="3857652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机会只留给有准备的人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11"/>
          <p:cNvSpPr txBox="1">
            <a:spLocks noChangeArrowheads="1"/>
          </p:cNvSpPr>
          <p:nvPr/>
        </p:nvSpPr>
        <p:spPr bwMode="auto">
          <a:xfrm>
            <a:off x="785786" y="1714494"/>
            <a:ext cx="8064500" cy="12741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口才是人生的必修课。</a:t>
            </a:r>
            <a:endParaRPr lang="en-US" altLang="zh-CN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精彩的发言来自于生活的积累。</a:t>
            </a:r>
            <a:endParaRPr lang="en-US" altLang="zh-CN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428625"/>
            <a:ext cx="152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小游戏</a:t>
            </a:r>
          </a:p>
        </p:txBody>
      </p:sp>
      <p:sp>
        <p:nvSpPr>
          <p:cNvPr id="8" name="底框"/>
          <p:cNvSpPr/>
          <p:nvPr/>
        </p:nvSpPr>
        <p:spPr>
          <a:xfrm>
            <a:off x="5277171" y="1441132"/>
            <a:ext cx="1571636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听音乐</a:t>
            </a:r>
          </a:p>
        </p:txBody>
      </p:sp>
      <p:sp>
        <p:nvSpPr>
          <p:cNvPr id="9" name="底框"/>
          <p:cNvSpPr/>
          <p:nvPr/>
        </p:nvSpPr>
        <p:spPr>
          <a:xfrm>
            <a:off x="5438766" y="3588702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海洋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底框"/>
          <p:cNvSpPr/>
          <p:nvPr/>
        </p:nvSpPr>
        <p:spPr>
          <a:xfrm>
            <a:off x="1770679" y="3588702"/>
            <a:ext cx="71438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狗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底框"/>
          <p:cNvSpPr/>
          <p:nvPr/>
        </p:nvSpPr>
        <p:spPr>
          <a:xfrm>
            <a:off x="3482966" y="1441132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太空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底框"/>
          <p:cNvSpPr/>
          <p:nvPr/>
        </p:nvSpPr>
        <p:spPr>
          <a:xfrm>
            <a:off x="3531226" y="3588702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飞翔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底框"/>
          <p:cNvSpPr/>
          <p:nvPr/>
        </p:nvSpPr>
        <p:spPr>
          <a:xfrm>
            <a:off x="4691371" y="2524442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溜冰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底框"/>
          <p:cNvSpPr/>
          <p:nvPr/>
        </p:nvSpPr>
        <p:spPr>
          <a:xfrm>
            <a:off x="3009891" y="2524442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花瓶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底框"/>
          <p:cNvSpPr/>
          <p:nvPr/>
        </p:nvSpPr>
        <p:spPr>
          <a:xfrm>
            <a:off x="1591301" y="1441132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上课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底框"/>
          <p:cNvSpPr/>
          <p:nvPr/>
        </p:nvSpPr>
        <p:spPr>
          <a:xfrm>
            <a:off x="6610985" y="2524125"/>
            <a:ext cx="1162685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茶壶</a:t>
            </a:r>
          </a:p>
        </p:txBody>
      </p:sp>
      <p:sp>
        <p:nvSpPr>
          <p:cNvPr id="13" name="底框"/>
          <p:cNvSpPr/>
          <p:nvPr/>
        </p:nvSpPr>
        <p:spPr>
          <a:xfrm>
            <a:off x="820106" y="2524442"/>
            <a:ext cx="1571636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翻跟头</a:t>
            </a:r>
          </a:p>
        </p:txBody>
      </p:sp>
      <p:sp>
        <p:nvSpPr>
          <p:cNvPr id="14" name="底框"/>
          <p:cNvSpPr/>
          <p:nvPr/>
        </p:nvSpPr>
        <p:spPr>
          <a:xfrm>
            <a:off x="3009889" y="440682"/>
            <a:ext cx="2428892" cy="571500"/>
          </a:xfrm>
          <a:prstGeom prst="round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看字编故事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2" grpId="0" bldLvl="0" animBg="1"/>
      <p:bldP spid="3" grpId="0" bldLvl="0" animBg="1"/>
      <p:bldP spid="5" grpId="0" bldLvl="0" animBg="1"/>
      <p:bldP spid="6" grpId="0" bldLvl="0" animBg="1"/>
      <p:bldP spid="7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428610"/>
            <a:ext cx="435771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小游戏</a:t>
            </a:r>
          </a:p>
        </p:txBody>
      </p:sp>
      <p:sp>
        <p:nvSpPr>
          <p:cNvPr id="8" name="底框"/>
          <p:cNvSpPr/>
          <p:nvPr/>
        </p:nvSpPr>
        <p:spPr>
          <a:xfrm>
            <a:off x="5120961" y="2211387"/>
            <a:ext cx="1571636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听音乐</a:t>
            </a:r>
          </a:p>
        </p:txBody>
      </p:sp>
      <p:sp>
        <p:nvSpPr>
          <p:cNvPr id="9" name="底框"/>
          <p:cNvSpPr/>
          <p:nvPr/>
        </p:nvSpPr>
        <p:spPr>
          <a:xfrm>
            <a:off x="3353426" y="2211387"/>
            <a:ext cx="107157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海洋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底框"/>
          <p:cNvSpPr/>
          <p:nvPr/>
        </p:nvSpPr>
        <p:spPr>
          <a:xfrm>
            <a:off x="1984674" y="2211387"/>
            <a:ext cx="714380" cy="571500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狗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底框"/>
          <p:cNvSpPr/>
          <p:nvPr/>
        </p:nvSpPr>
        <p:spPr>
          <a:xfrm>
            <a:off x="3136889" y="1012182"/>
            <a:ext cx="2428892" cy="571500"/>
          </a:xfrm>
          <a:prstGeom prst="round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zh-CN" sz="3200" dirty="0"/>
          </a:p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看字编故事</a:t>
            </a:r>
          </a:p>
          <a:p>
            <a:pPr>
              <a:defRPr/>
            </a:pP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2393287" y="3491850"/>
            <a:ext cx="435771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即兴发言训练小方法</a:t>
            </a:r>
          </a:p>
        </p:txBody>
      </p:sp>
      <p:pic>
        <p:nvPicPr>
          <p:cNvPr id="6" name="20200310_22330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260" y="448437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16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1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2260918" y="283845"/>
            <a:ext cx="4267200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俞敏洪励志即兴发言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11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2735213" y="2954421"/>
            <a:ext cx="3600400" cy="6047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点击图片播放视频</a:t>
            </a:r>
            <a:endParaRPr lang="en-US" altLang="zh-CN" sz="32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俞敏洪励志即兴发言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105" y="1041400"/>
            <a:ext cx="4932045" cy="36341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11"/>
          <p:cNvSpPr txBox="1">
            <a:spLocks noChangeArrowheads="1"/>
          </p:cNvSpPr>
          <p:nvPr/>
        </p:nvSpPr>
        <p:spPr bwMode="auto">
          <a:xfrm>
            <a:off x="2268538" y="339725"/>
            <a:ext cx="4267200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俞敏洪励志即兴发言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55650" y="3508375"/>
            <a:ext cx="7559675" cy="1196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</a:rPr>
              <a:t>    没有事先准备而进行的当众讲话，就叫作即兴发言。</a:t>
            </a:r>
          </a:p>
        </p:txBody>
      </p:sp>
      <p:pic>
        <p:nvPicPr>
          <p:cNvPr id="5124" name="图片 2"/>
          <p:cNvPicPr>
            <a:picLocks noChangeAspect="1"/>
          </p:cNvPicPr>
          <p:nvPr/>
        </p:nvPicPr>
        <p:blipFill>
          <a:blip r:embed="rId2" cstate="print"/>
          <a:srcRect l="7088" r="5502"/>
          <a:stretch>
            <a:fillRect/>
          </a:stretch>
        </p:blipFill>
        <p:spPr bwMode="auto">
          <a:xfrm>
            <a:off x="2295525" y="944880"/>
            <a:ext cx="4479925" cy="256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1"/>
          <p:cNvSpPr txBox="1">
            <a:spLocks noChangeArrowheads="1"/>
          </p:cNvSpPr>
          <p:nvPr/>
        </p:nvSpPr>
        <p:spPr bwMode="auto">
          <a:xfrm>
            <a:off x="395288" y="339725"/>
            <a:ext cx="58975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endParaRPr lang="en-US" altLang="zh-CN" sz="3200" b="1">
              <a:latin typeface="宋体" panose="02010600030101010101" pitchFamily="2" charset="-122"/>
            </a:endParaRPr>
          </a:p>
        </p:txBody>
      </p:sp>
      <p:sp>
        <p:nvSpPr>
          <p:cNvPr id="5" name="文本框 11"/>
          <p:cNvSpPr txBox="1">
            <a:spLocks noChangeArrowheads="1"/>
          </p:cNvSpPr>
          <p:nvPr/>
        </p:nvSpPr>
        <p:spPr bwMode="auto">
          <a:xfrm>
            <a:off x="642938" y="1571625"/>
            <a:ext cx="8208962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代表全班同学欢迎新同学的到来。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在作文比赛颁奖时，发表获奖感言。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在爷爷的寿宴上，向爷爷说几句祝福的话。</a:t>
            </a:r>
          </a:p>
          <a:p>
            <a:pPr marL="396240" indent="-396240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当记者采访你时，让你谈谈对“小学生带手机去学校”的看法。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642938"/>
            <a:ext cx="5357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生活中会发生的真实情境</a:t>
            </a:r>
          </a:p>
        </p:txBody>
      </p:sp>
      <p:sp>
        <p:nvSpPr>
          <p:cNvPr id="6" name="爆炸形 1 5"/>
          <p:cNvSpPr/>
          <p:nvPr/>
        </p:nvSpPr>
        <p:spPr>
          <a:xfrm>
            <a:off x="6500826" y="857238"/>
            <a:ext cx="1571636" cy="1508125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11"/>
          <p:cNvSpPr txBox="1">
            <a:spLocks noChangeArrowheads="1"/>
          </p:cNvSpPr>
          <p:nvPr/>
        </p:nvSpPr>
        <p:spPr bwMode="auto">
          <a:xfrm>
            <a:off x="684213" y="123825"/>
            <a:ext cx="21637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成功案例</a:t>
            </a:r>
            <a:endParaRPr lang="en-US" altLang="zh-CN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顾维钧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" y="754380"/>
            <a:ext cx="7008495" cy="40271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00960" y="294005"/>
            <a:ext cx="5498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顾维钧在巴黎和会上的演讲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96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1"/>
          <p:cNvSpPr txBox="1">
            <a:spLocks noChangeArrowheads="1"/>
          </p:cNvSpPr>
          <p:nvPr/>
        </p:nvSpPr>
        <p:spPr bwMode="auto">
          <a:xfrm>
            <a:off x="684213" y="123825"/>
            <a:ext cx="21637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成功案例</a:t>
            </a:r>
            <a:endParaRPr lang="en-US" altLang="zh-CN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703659" y="844183"/>
            <a:ext cx="6023610" cy="3476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原为中央电视台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《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正大综艺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》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的节目主持人杨澜，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2002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月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19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日晚在广州市天河体育中心演出时，戏到中途，她在下台阶时摔了下来。出现这种情况，的确令人难堪。但杨澜非常沉着地爬了起来，凭着她主持人特有的口才，对台下的观众说：“真是人有失足，马有失蹄呀。我刚才的狮子滚绣球的节目滚得还不熟练吧？看来这次演出的台阶不那么好下哩！但台上的节目会很精彩的，不信，你们瞧他们。”她话音刚落，会场就立刻爆发出热烈的掌声。有的观众还大声说：“广州欢迎你！”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" y="951230"/>
            <a:ext cx="2082800" cy="31248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11"/>
          <p:cNvSpPr txBox="1">
            <a:spLocks noChangeArrowheads="1"/>
          </p:cNvSpPr>
          <p:nvPr/>
        </p:nvSpPr>
        <p:spPr bwMode="auto">
          <a:xfrm>
            <a:off x="684213" y="123825"/>
            <a:ext cx="21637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成功案例</a:t>
            </a:r>
            <a:endParaRPr lang="en-US" altLang="zh-CN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云形 5"/>
          <p:cNvSpPr/>
          <p:nvPr/>
        </p:nvSpPr>
        <p:spPr>
          <a:xfrm>
            <a:off x="6000750" y="1000125"/>
            <a:ext cx="2406650" cy="974725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云形 6"/>
          <p:cNvSpPr/>
          <p:nvPr/>
        </p:nvSpPr>
        <p:spPr>
          <a:xfrm>
            <a:off x="3357563" y="1143000"/>
            <a:ext cx="2406650" cy="974725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云形 7"/>
          <p:cNvSpPr/>
          <p:nvPr/>
        </p:nvSpPr>
        <p:spPr>
          <a:xfrm>
            <a:off x="714375" y="1357313"/>
            <a:ext cx="2406650" cy="974725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TextBox 13"/>
          <p:cNvSpPr txBox="1"/>
          <p:nvPr/>
        </p:nvSpPr>
        <p:spPr bwMode="auto">
          <a:xfrm>
            <a:off x="928688" y="1500188"/>
            <a:ext cx="19446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即境而发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3714750" y="1285875"/>
            <a:ext cx="1944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随机而发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357938" y="1143000"/>
            <a:ext cx="19446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短小精悍</a:t>
            </a:r>
          </a:p>
        </p:txBody>
      </p:sp>
      <p:sp>
        <p:nvSpPr>
          <p:cNvPr id="17" name="爆炸形 1 16"/>
          <p:cNvSpPr/>
          <p:nvPr/>
        </p:nvSpPr>
        <p:spPr>
          <a:xfrm>
            <a:off x="3714750" y="2571750"/>
            <a:ext cx="2000250" cy="1579563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思维方式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/>
      <p:bldP spid="15" grpId="0"/>
      <p:bldP spid="16" grpId="0"/>
      <p:bldP spid="1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1"/>
          <p:cNvSpPr txBox="1">
            <a:spLocks noChangeArrowheads="1"/>
          </p:cNvSpPr>
          <p:nvPr/>
        </p:nvSpPr>
        <p:spPr bwMode="auto">
          <a:xfrm>
            <a:off x="395288" y="339725"/>
            <a:ext cx="5897562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endParaRPr lang="en-US" altLang="zh-CN" sz="3200" b="1">
              <a:latin typeface="宋体" panose="02010600030101010101" pitchFamily="2" charset="-122"/>
            </a:endParaRPr>
          </a:p>
        </p:txBody>
      </p:sp>
      <p:sp>
        <p:nvSpPr>
          <p:cNvPr id="5" name="文本框 11"/>
          <p:cNvSpPr txBox="1">
            <a:spLocks noChangeArrowheads="1"/>
          </p:cNvSpPr>
          <p:nvPr/>
        </p:nvSpPr>
        <p:spPr bwMode="auto">
          <a:xfrm>
            <a:off x="642938" y="1571625"/>
            <a:ext cx="8208962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代表全班同学欢迎新同学的到来。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在作文比赛颁奖时，发表获奖感言。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在爷爷的寿宴上，向爷爷说几句祝福的话。</a:t>
            </a:r>
          </a:p>
          <a:p>
            <a:pPr marL="396240" indent="-396240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当记者采访你时，让你谈谈对“小学生带手机去学校”的看法。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642938"/>
            <a:ext cx="5357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生活中会发生的真实情境</a:t>
            </a:r>
          </a:p>
        </p:txBody>
      </p:sp>
      <p:sp>
        <p:nvSpPr>
          <p:cNvPr id="6" name="爆炸形 1 5"/>
          <p:cNvSpPr/>
          <p:nvPr/>
        </p:nvSpPr>
        <p:spPr>
          <a:xfrm>
            <a:off x="6143636" y="571486"/>
            <a:ext cx="2143140" cy="1722439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精心准备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1196</Words>
  <Application>Microsoft Office PowerPoint</Application>
  <PresentationFormat>全屏显示(16:9)</PresentationFormat>
  <Paragraphs>132</Paragraphs>
  <Slides>27</Slides>
  <Notes>1</Notes>
  <HiddenSlides>0</HiddenSlides>
  <MMClips>7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黑体</vt:lpstr>
      <vt:lpstr>华文楷体</vt:lpstr>
      <vt:lpstr>楷体</vt:lpstr>
      <vt:lpstr>宋体</vt:lpstr>
      <vt:lpstr>Arial</vt:lpstr>
      <vt:lpstr>Calibri</vt:lpstr>
      <vt:lpstr>Cambria</vt:lpstr>
      <vt:lpstr>Wingdings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
_x000d__x000d_
 本文件仅用于个人学习、研究或欣赏，以及其他非商业性或非盈利性用途，但同时应遵守著作权法及其他相关法律的规定，不得侵犯本司及相关权利人的合法权利。_x000d__x000d_
 除此以外，将本文件任何内容用于其他用途时，应获得授权，如发现未经授权用于商业或盈利用途将追加侵权者的法律责任。_x000d__x000d_
_x000d__x000d_
武汉天成贵龙文化传播有限公司</dc:description>
  <cp:lastModifiedBy>Administrator</cp:lastModifiedBy>
  <cp:revision>469</cp:revision>
  <dcterms:created xsi:type="dcterms:W3CDTF">2016-10-29T08:56:00Z</dcterms:created>
  <dcterms:modified xsi:type="dcterms:W3CDTF">2024-09-21T05:44:59Z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2052-11.1.0.10024</vt:lpwstr>
  </property>
</Properties>
</file>