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447" r:id="rId2"/>
    <p:sldId id="408" r:id="rId3"/>
    <p:sldId id="409" r:id="rId4"/>
    <p:sldId id="362" r:id="rId5"/>
    <p:sldId id="411" r:id="rId6"/>
    <p:sldId id="410" r:id="rId7"/>
    <p:sldId id="396" r:id="rId8"/>
    <p:sldId id="412" r:id="rId9"/>
    <p:sldId id="397" r:id="rId10"/>
    <p:sldId id="448" r:id="rId11"/>
    <p:sldId id="415" r:id="rId12"/>
    <p:sldId id="454" r:id="rId13"/>
    <p:sldId id="455" r:id="rId14"/>
    <p:sldId id="456" r:id="rId15"/>
    <p:sldId id="458" r:id="rId16"/>
    <p:sldId id="457" r:id="rId17"/>
    <p:sldId id="459" r:id="rId18"/>
    <p:sldId id="460" r:id="rId19"/>
    <p:sldId id="424" r:id="rId20"/>
    <p:sldId id="425" r:id="rId21"/>
    <p:sldId id="426" r:id="rId22"/>
    <p:sldId id="427" r:id="rId23"/>
    <p:sldId id="461" r:id="rId24"/>
    <p:sldId id="429" r:id="rId25"/>
    <p:sldId id="431" r:id="rId26"/>
    <p:sldId id="404" r:id="rId27"/>
    <p:sldId id="443" r:id="rId28"/>
    <p:sldId id="432" r:id="rId29"/>
    <p:sldId id="434" r:id="rId30"/>
    <p:sldId id="430" r:id="rId31"/>
    <p:sldId id="451" r:id="rId32"/>
    <p:sldId id="450" r:id="rId33"/>
    <p:sldId id="435" r:id="rId34"/>
    <p:sldId id="392" r:id="rId35"/>
    <p:sldId id="367" r:id="rId36"/>
    <p:sldId id="370" r:id="rId37"/>
    <p:sldId id="406" r:id="rId38"/>
    <p:sldId id="449" r:id="rId39"/>
    <p:sldId id="371" r:id="rId40"/>
    <p:sldId id="372" r:id="rId41"/>
    <p:sldId id="373" r:id="rId42"/>
    <p:sldId id="437" r:id="rId43"/>
    <p:sldId id="438" r:id="rId44"/>
    <p:sldId id="439" r:id="rId45"/>
    <p:sldId id="381" r:id="rId46"/>
    <p:sldId id="452" r:id="rId47"/>
    <p:sldId id="453" r:id="rId48"/>
    <p:sldId id="462" r:id="rId49"/>
    <p:sldId id="446" r:id="rId50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66CC"/>
    <a:srgbClr val="9900CC"/>
    <a:srgbClr val="008000"/>
    <a:srgbClr val="00FF00"/>
    <a:srgbClr val="FF0066"/>
    <a:srgbClr val="72BE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4660" autoAdjust="0"/>
  </p:normalViewPr>
  <p:slideViewPr>
    <p:cSldViewPr>
      <p:cViewPr varScale="1">
        <p:scale>
          <a:sx n="139" d="100"/>
          <a:sy n="139" d="100"/>
        </p:scale>
        <p:origin x="89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DCB6681-0E9B-4A03-B6A0-0EA223E2D0DE}" type="datetimeFigureOut">
              <a:rPr lang="zh-CN" altLang="en-US"/>
              <a:pPr>
                <a:defRPr/>
              </a:pPr>
              <a:t>2024/12/23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5416E8-0AF6-4058-9FD5-515287E2AA4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67FDD2C-1D2A-44BC-A3B0-F8A2860A8CFB}" type="datetimeFigureOut">
              <a:rPr lang="zh-CN" altLang="en-US"/>
              <a:pPr>
                <a:defRPr/>
              </a:pPr>
              <a:t>2024/12/23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92B2F09-28B4-4F9B-AAC0-F63F3FFAF8C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921E4AC-484E-9D4F-E75E-232ADA02B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16" y="123478"/>
            <a:ext cx="716400" cy="6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1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 bwMode="auto"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8F39F2-9AF8-D82E-5220-B4B5628C18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35299"/>
            <a:ext cx="716400" cy="6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5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45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5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9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&#30333;&#38754;&#34255;&#25103;(&#20013;&#25991;&#29256;).mp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Administrator\&#26700;&#38754;\&#12298;&#21271;&#20140;&#30340;&#26149;&#33410;&#12299;&#31532;&#20108;&#35838;&#26102;\&#36716;&#25442;MP3\PPT22.mp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2"/>
          <p:cNvSpPr txBox="1">
            <a:spLocks noChangeArrowheads="1"/>
          </p:cNvSpPr>
          <p:nvPr/>
        </p:nvSpPr>
        <p:spPr bwMode="auto">
          <a:xfrm>
            <a:off x="900113" y="987425"/>
            <a:ext cx="74231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统编版六年级下册</a:t>
            </a:r>
            <a:endParaRPr lang="en-US" altLang="zh-CN" sz="3600" b="1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语文慕课堂</a:t>
            </a:r>
            <a:endParaRPr lang="en-US" altLang="zh-CN" sz="6000" b="1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099" name="TextBox 13"/>
          <p:cNvSpPr txBox="1">
            <a:spLocks noChangeArrowheads="1"/>
          </p:cNvSpPr>
          <p:nvPr/>
        </p:nvSpPr>
        <p:spPr bwMode="auto">
          <a:xfrm>
            <a:off x="3276600" y="3651250"/>
            <a:ext cx="2709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主讲：沐紫老师</a:t>
            </a: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107950" y="123825"/>
            <a:ext cx="289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状元成才路慕课</a:t>
            </a:r>
            <a:r>
              <a:rPr lang="zh-CN" altLang="en-US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堂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05" descr="阴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7425"/>
            <a:ext cx="78486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矩形 2"/>
          <p:cNvSpPr>
            <a:spLocks noChangeArrowheads="1"/>
          </p:cNvSpPr>
          <p:nvPr/>
        </p:nvSpPr>
        <p:spPr bwMode="auto">
          <a:xfrm>
            <a:off x="1116013" y="1474788"/>
            <a:ext cx="6911975" cy="2584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b="1" dirty="0">
                <a:latin typeface="宋体" panose="02010600030101010101" pitchFamily="2" charset="-122"/>
              </a:rPr>
              <a:t>    </a:t>
            </a:r>
            <a:r>
              <a:rPr lang="zh-CN" altLang="zh-CN" sz="3600" b="1" dirty="0">
                <a:latin typeface="+mn-ea"/>
                <a:ea typeface="+mn-ea"/>
              </a:rPr>
              <a:t>默读课文第</a:t>
            </a:r>
            <a:r>
              <a:rPr lang="en-US" altLang="zh-CN" sz="3600" b="1" dirty="0">
                <a:latin typeface="+mn-ea"/>
                <a:ea typeface="+mn-ea"/>
              </a:rPr>
              <a:t>8</a:t>
            </a:r>
            <a:r>
              <a:rPr lang="zh-CN" altLang="zh-CN" sz="3600" b="1" dirty="0">
                <a:latin typeface="+mn-ea"/>
                <a:ea typeface="+mn-ea"/>
              </a:rPr>
              <a:t>～</a:t>
            </a:r>
            <a:r>
              <a:rPr lang="en-US" altLang="zh-CN" sz="3600" b="1" dirty="0">
                <a:latin typeface="+mn-ea"/>
                <a:ea typeface="+mn-ea"/>
              </a:rPr>
              <a:t>17</a:t>
            </a:r>
            <a:r>
              <a:rPr lang="zh-CN" altLang="zh-CN" sz="3600" b="1" dirty="0">
                <a:latin typeface="+mn-ea"/>
                <a:ea typeface="+mn-ea"/>
              </a:rPr>
              <a:t>自然段，边读边思考</a:t>
            </a:r>
            <a:r>
              <a:rPr lang="zh-CN" altLang="en-US" sz="3600" b="1" dirty="0">
                <a:latin typeface="+mn-ea"/>
                <a:ea typeface="+mn-ea"/>
              </a:rPr>
              <a:t>：</a:t>
            </a:r>
            <a:r>
              <a:rPr lang="zh-CN" altLang="zh-CN" sz="3600" b="1" dirty="0">
                <a:latin typeface="+mn-ea"/>
                <a:ea typeface="+mn-ea"/>
              </a:rPr>
              <a:t>藏戏有什么特色？勾画相关词句写批注。</a:t>
            </a:r>
            <a:endParaRPr lang="zh-CN" altLang="en-US" sz="3600" b="1" dirty="0">
              <a:latin typeface="+mn-ea"/>
              <a:ea typeface="+mn-ea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95288" y="268288"/>
            <a:ext cx="6048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C00000"/>
                </a:solidFill>
              </a:rPr>
              <a:t>研读赏析，读中感悟</a:t>
            </a:r>
          </a:p>
          <a:p>
            <a:endParaRPr lang="zh-CN" altLang="en-US" sz="3600"/>
          </a:p>
        </p:txBody>
      </p:sp>
    </p:spTree>
  </p:cSld>
  <p:clrMapOvr>
    <a:masterClrMapping/>
  </p:clrMapOvr>
  <p:transition spd="slow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23850" y="268288"/>
            <a:ext cx="48958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宋体" panose="02010600030101010101" pitchFamily="2" charset="-122"/>
              </a:rPr>
              <a:t>   </a:t>
            </a:r>
          </a:p>
        </p:txBody>
      </p:sp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3851275" y="0"/>
            <a:ext cx="1296988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</a:rPr>
              <a:t>面具</a:t>
            </a:r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468313" y="750888"/>
            <a:ext cx="82804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</a:rPr>
              <a:t>传说，唐东杰布在母亲的肚子里待了</a:t>
            </a:r>
            <a:r>
              <a:rPr lang="en-US" altLang="zh-CN" sz="2400" b="1" dirty="0">
                <a:latin typeface="黑体" panose="02010609060101010101" pitchFamily="49" charset="-122"/>
              </a:rPr>
              <a:t>80</a:t>
            </a:r>
            <a:r>
              <a:rPr lang="zh-CN" altLang="en-US" sz="2400" b="1" dirty="0">
                <a:latin typeface="黑体" panose="02010609060101010101" pitchFamily="49" charset="-122"/>
              </a:rPr>
              <a:t>年，出生时头发胡子都白了。因此，在藏戏里，他的面具是白色的，前额饰有日月，两颊贴着短发，眉眼嘴角永远带着神秘的笑。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</a:rPr>
              <a:t>在藏戏里，</a:t>
            </a:r>
            <a:r>
              <a:rPr lang="zh-CN" altLang="zh-CN" sz="2400" b="1" dirty="0">
                <a:latin typeface="黑体" panose="02010609060101010101" pitchFamily="49" charset="-122"/>
              </a:rPr>
              <a:t>身份相同的人物所戴的面具，其颜色和形状基本相同</a:t>
            </a:r>
            <a:r>
              <a:rPr lang="zh-CN" altLang="en-US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</a:rPr>
              <a:t>国王的面具是红色的，</a:t>
            </a:r>
            <a:r>
              <a:rPr lang="zh-CN" altLang="zh-CN" sz="2400" b="1" dirty="0">
                <a:latin typeface="黑体" panose="02010609060101010101" pitchFamily="49" charset="-122"/>
              </a:rPr>
              <a:t>红色代表威严</a:t>
            </a:r>
            <a:r>
              <a:rPr lang="zh-CN" altLang="en-US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latin typeface="黑体" panose="02010609060101010101" pitchFamily="49" charset="-122"/>
              </a:rPr>
              <a:t>王妃的面具是绿色的，绿色代表柔顺</a:t>
            </a:r>
            <a:r>
              <a:rPr lang="zh-CN" altLang="en-US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latin typeface="黑体" panose="02010609060101010101" pitchFamily="49" charset="-122"/>
              </a:rPr>
              <a:t>巫女的面具半黑半白，代表两面三刀</a:t>
            </a:r>
            <a:r>
              <a:rPr lang="zh-CN" altLang="en-US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latin typeface="黑体" panose="02010609060101010101" pitchFamily="49" charset="-122"/>
              </a:rPr>
              <a:t>妖魔的面具青面獠牙，以示压抑和恐怖。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latin typeface="黑体" panose="02010609060101010101" pitchFamily="49" charset="-122"/>
              </a:rPr>
              <a:t>村民的面具</a:t>
            </a:r>
            <a:r>
              <a:rPr lang="zh-CN" altLang="en-US" sz="2400" b="1" dirty="0">
                <a:latin typeface="黑体" panose="02010609060101010101" pitchFamily="49" charset="-122"/>
              </a:rPr>
              <a:t>则</a:t>
            </a:r>
            <a:r>
              <a:rPr lang="zh-CN" altLang="zh-CN" sz="2400" b="1" dirty="0">
                <a:latin typeface="黑体" panose="02010609060101010101" pitchFamily="49" charset="-122"/>
              </a:rPr>
              <a:t>用白布或黄布缝制，眼睛和嘴唇处挖出窟窿，以示朴实敦厚。</a:t>
            </a:r>
            <a:endParaRPr lang="en-US" altLang="zh-CN" sz="2400" b="1" dirty="0">
              <a:latin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23850" y="268288"/>
            <a:ext cx="48958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宋体" panose="02010600030101010101" pitchFamily="2" charset="-122"/>
              </a:rPr>
              <a:t>   </a:t>
            </a:r>
          </a:p>
        </p:txBody>
      </p:sp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3851275" y="0"/>
            <a:ext cx="1296988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</a:rPr>
              <a:t>面具</a:t>
            </a:r>
          </a:p>
        </p:txBody>
      </p:sp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468313" y="750888"/>
            <a:ext cx="82804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</a:rPr>
              <a:t>传说，唐东杰布在母亲的肚子里待了</a:t>
            </a:r>
            <a:r>
              <a:rPr lang="en-US" altLang="zh-CN" sz="2400" b="1" dirty="0">
                <a:latin typeface="黑体" panose="02010609060101010101" pitchFamily="49" charset="-122"/>
              </a:rPr>
              <a:t>80</a:t>
            </a:r>
            <a:r>
              <a:rPr lang="zh-CN" altLang="en-US" sz="2400" b="1" dirty="0">
                <a:latin typeface="黑体" panose="02010609060101010101" pitchFamily="49" charset="-122"/>
              </a:rPr>
              <a:t>年，出生时头发胡子都白了。因此，在藏戏里，他的面具是白色的，前额饰有日月，两颊贴着短发，眉眼嘴角永远带着神秘的笑。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在藏戏里，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身份相同的人物所戴的面具，其颜色和形状基本相同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</a:rPr>
              <a:t>国王的面具是红色的，</a:t>
            </a:r>
            <a:r>
              <a:rPr lang="zh-CN" altLang="zh-CN" sz="2400" b="1" dirty="0">
                <a:latin typeface="黑体" panose="02010609060101010101" pitchFamily="49" charset="-122"/>
              </a:rPr>
              <a:t>红色代表威严</a:t>
            </a:r>
            <a:r>
              <a:rPr lang="zh-CN" altLang="en-US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latin typeface="黑体" panose="02010609060101010101" pitchFamily="49" charset="-122"/>
              </a:rPr>
              <a:t>王妃的面具是绿色的，绿色代表柔顺</a:t>
            </a:r>
            <a:r>
              <a:rPr lang="zh-CN" altLang="en-US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latin typeface="黑体" panose="02010609060101010101" pitchFamily="49" charset="-122"/>
              </a:rPr>
              <a:t>巫女的面具半黑半白，代表两面三刀</a:t>
            </a:r>
            <a:r>
              <a:rPr lang="zh-CN" altLang="en-US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latin typeface="黑体" panose="02010609060101010101" pitchFamily="49" charset="-122"/>
              </a:rPr>
              <a:t>妖魔的面具青面獠牙，以示压抑和恐怖。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latin typeface="黑体" panose="02010609060101010101" pitchFamily="49" charset="-122"/>
              </a:rPr>
              <a:t>村民的面具</a:t>
            </a:r>
            <a:r>
              <a:rPr lang="zh-CN" altLang="en-US" sz="2400" b="1" dirty="0">
                <a:latin typeface="黑体" panose="02010609060101010101" pitchFamily="49" charset="-122"/>
              </a:rPr>
              <a:t>则</a:t>
            </a:r>
            <a:r>
              <a:rPr lang="zh-CN" altLang="zh-CN" sz="2400" b="1" dirty="0">
                <a:latin typeface="黑体" panose="02010609060101010101" pitchFamily="49" charset="-122"/>
              </a:rPr>
              <a:t>用白布或黄布缝制，眼睛和嘴唇处挖出窟窿，以示朴实敦厚。</a:t>
            </a:r>
            <a:r>
              <a:rPr lang="en-US" altLang="zh-CN" sz="2400" b="1" dirty="0">
                <a:latin typeface="宋体" panose="02010600030101010101" pitchFamily="2" charset="-122"/>
              </a:rPr>
              <a:t>   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23850" y="268288"/>
            <a:ext cx="48958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宋体" panose="02010600030101010101" pitchFamily="2" charset="-122"/>
              </a:rPr>
              <a:t>   </a:t>
            </a:r>
          </a:p>
        </p:txBody>
      </p:sp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3851275" y="0"/>
            <a:ext cx="1296988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</a:rPr>
              <a:t>面具</a:t>
            </a:r>
          </a:p>
        </p:txBody>
      </p:sp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468313" y="750888"/>
            <a:ext cx="82804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</a:rPr>
              <a:t>传说，唐东杰布在母亲的肚子里待了</a:t>
            </a:r>
            <a:r>
              <a:rPr lang="en-US" altLang="zh-CN" sz="2400" b="1" dirty="0">
                <a:latin typeface="黑体" panose="02010609060101010101" pitchFamily="49" charset="-122"/>
              </a:rPr>
              <a:t>80</a:t>
            </a:r>
            <a:r>
              <a:rPr lang="zh-CN" altLang="en-US" sz="2400" b="1" dirty="0">
                <a:latin typeface="黑体" panose="02010609060101010101" pitchFamily="49" charset="-122"/>
              </a:rPr>
              <a:t>年，出生时头发胡子都白了。因此，在藏戏里，他的面具是</a:t>
            </a:r>
            <a:r>
              <a:rPr lang="zh-CN" altLang="en-US" sz="2400" b="1" dirty="0">
                <a:solidFill>
                  <a:srgbClr val="FF0066"/>
                </a:solidFill>
                <a:latin typeface="黑体" panose="02010609060101010101" pitchFamily="49" charset="-122"/>
              </a:rPr>
              <a:t>白色</a:t>
            </a:r>
            <a:r>
              <a:rPr lang="zh-CN" altLang="en-US" sz="2400" b="1" dirty="0">
                <a:latin typeface="黑体" panose="02010609060101010101" pitchFamily="49" charset="-122"/>
              </a:rPr>
              <a:t>的，前额饰有日月，两颊贴着短发，眉眼嘴角永远带着</a:t>
            </a:r>
            <a:r>
              <a:rPr lang="zh-CN" altLang="en-US" sz="2400" b="1" dirty="0">
                <a:solidFill>
                  <a:srgbClr val="FF0066"/>
                </a:solidFill>
                <a:latin typeface="黑体" panose="02010609060101010101" pitchFamily="49" charset="-122"/>
              </a:rPr>
              <a:t>神秘</a:t>
            </a:r>
            <a:r>
              <a:rPr lang="zh-CN" altLang="en-US" sz="2400" b="1" dirty="0">
                <a:latin typeface="黑体" panose="02010609060101010101" pitchFamily="49" charset="-122"/>
              </a:rPr>
              <a:t>的笑。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在藏戏里，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身份相同的人物所戴的面具，其颜色和形状基本相同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</a:rPr>
              <a:t>国王的面具是红色的，</a:t>
            </a:r>
            <a:r>
              <a:rPr lang="zh-CN" altLang="zh-CN" sz="2400" b="1" dirty="0">
                <a:latin typeface="黑体" panose="02010609060101010101" pitchFamily="49" charset="-122"/>
              </a:rPr>
              <a:t>红色代表威严</a:t>
            </a:r>
            <a:r>
              <a:rPr lang="zh-CN" altLang="en-US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latin typeface="黑体" panose="02010609060101010101" pitchFamily="49" charset="-122"/>
              </a:rPr>
              <a:t>王妃的面具是绿色的，绿色代表柔顺</a:t>
            </a:r>
            <a:r>
              <a:rPr lang="zh-CN" altLang="en-US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latin typeface="黑体" panose="02010609060101010101" pitchFamily="49" charset="-122"/>
              </a:rPr>
              <a:t>巫女的面具半黑半白，代表两面三刀</a:t>
            </a:r>
            <a:r>
              <a:rPr lang="zh-CN" altLang="en-US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latin typeface="黑体" panose="02010609060101010101" pitchFamily="49" charset="-122"/>
              </a:rPr>
              <a:t>妖魔的面具青面獠牙，以示压抑和恐怖。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latin typeface="黑体" panose="02010609060101010101" pitchFamily="49" charset="-122"/>
              </a:rPr>
              <a:t>村民的面具</a:t>
            </a:r>
            <a:r>
              <a:rPr lang="zh-CN" altLang="en-US" sz="2400" b="1" dirty="0">
                <a:latin typeface="黑体" panose="02010609060101010101" pitchFamily="49" charset="-122"/>
              </a:rPr>
              <a:t>则</a:t>
            </a:r>
            <a:r>
              <a:rPr lang="zh-CN" altLang="zh-CN" sz="2400" b="1" dirty="0">
                <a:latin typeface="黑体" panose="02010609060101010101" pitchFamily="49" charset="-122"/>
              </a:rPr>
              <a:t>用白布或黄布缝制，眼睛和嘴唇处挖出窟窿，以示朴实敦厚。</a:t>
            </a:r>
            <a:endParaRPr lang="en-US" altLang="zh-CN" sz="2400" b="1" dirty="0">
              <a:latin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23850" y="268288"/>
            <a:ext cx="48958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宋体" panose="02010600030101010101" pitchFamily="2" charset="-122"/>
              </a:rPr>
              <a:t>   </a:t>
            </a:r>
          </a:p>
        </p:txBody>
      </p:sp>
      <p:sp>
        <p:nvSpPr>
          <p:cNvPr id="17411" name="TextBox 7"/>
          <p:cNvSpPr txBox="1">
            <a:spLocks noChangeArrowheads="1"/>
          </p:cNvSpPr>
          <p:nvPr/>
        </p:nvSpPr>
        <p:spPr bwMode="auto">
          <a:xfrm>
            <a:off x="3851275" y="0"/>
            <a:ext cx="1296988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</a:rPr>
              <a:t>面具</a:t>
            </a:r>
          </a:p>
        </p:txBody>
      </p:sp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468313" y="750888"/>
            <a:ext cx="82804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</a:rPr>
              <a:t>传说，唐东杰布在母亲的肚子里待了</a:t>
            </a:r>
            <a:r>
              <a:rPr lang="en-US" altLang="zh-CN" sz="2400" b="1" dirty="0">
                <a:latin typeface="黑体" panose="02010609060101010101" pitchFamily="49" charset="-122"/>
              </a:rPr>
              <a:t>80</a:t>
            </a:r>
            <a:r>
              <a:rPr lang="zh-CN" altLang="en-US" sz="2400" b="1" dirty="0">
                <a:latin typeface="黑体" panose="02010609060101010101" pitchFamily="49" charset="-122"/>
              </a:rPr>
              <a:t>年，出生时头发胡子都白了。因此，在藏戏里，他的面具是</a:t>
            </a:r>
            <a:r>
              <a:rPr lang="zh-CN" altLang="en-US" sz="2400" b="1" dirty="0">
                <a:solidFill>
                  <a:srgbClr val="FF0066"/>
                </a:solidFill>
                <a:latin typeface="黑体" panose="02010609060101010101" pitchFamily="49" charset="-122"/>
              </a:rPr>
              <a:t>白色</a:t>
            </a:r>
            <a:r>
              <a:rPr lang="zh-CN" altLang="en-US" sz="2400" b="1" dirty="0">
                <a:latin typeface="黑体" panose="02010609060101010101" pitchFamily="49" charset="-122"/>
              </a:rPr>
              <a:t>的，前额饰有日月，两颊贴着短发，眉眼嘴角永远带着</a:t>
            </a:r>
            <a:r>
              <a:rPr lang="zh-CN" altLang="en-US" sz="2400" b="1" dirty="0">
                <a:solidFill>
                  <a:srgbClr val="FF0066"/>
                </a:solidFill>
                <a:latin typeface="黑体" panose="02010609060101010101" pitchFamily="49" charset="-122"/>
              </a:rPr>
              <a:t>神秘</a:t>
            </a:r>
            <a:r>
              <a:rPr lang="zh-CN" altLang="en-US" sz="2400" b="1" dirty="0">
                <a:latin typeface="黑体" panose="02010609060101010101" pitchFamily="49" charset="-122"/>
              </a:rPr>
              <a:t>的笑。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在藏戏里，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身份相同的人物所戴的面具，其颜色和形状基本相同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国王</a:t>
            </a:r>
            <a:r>
              <a:rPr lang="zh-CN" altLang="en-US" sz="2400" b="1" dirty="0">
                <a:latin typeface="黑体" panose="02010609060101010101" pitchFamily="49" charset="-122"/>
              </a:rPr>
              <a:t>的面具是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红色</a:t>
            </a:r>
            <a:r>
              <a:rPr lang="zh-CN" altLang="en-US" sz="2400" b="1" dirty="0">
                <a:latin typeface="黑体" panose="02010609060101010101" pitchFamily="49" charset="-122"/>
              </a:rPr>
              <a:t>的，</a:t>
            </a:r>
            <a:r>
              <a:rPr lang="zh-CN" altLang="zh-CN" sz="2400" b="1" dirty="0">
                <a:latin typeface="黑体" panose="02010609060101010101" pitchFamily="49" charset="-122"/>
              </a:rPr>
              <a:t>红色代表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威严</a:t>
            </a:r>
            <a:r>
              <a:rPr lang="zh-CN" altLang="en-US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latin typeface="黑体" panose="02010609060101010101" pitchFamily="49" charset="-122"/>
              </a:rPr>
              <a:t>王妃的面具是绿色的，绿色代表柔顺</a:t>
            </a:r>
            <a:r>
              <a:rPr lang="zh-CN" altLang="en-US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latin typeface="黑体" panose="02010609060101010101" pitchFamily="49" charset="-122"/>
              </a:rPr>
              <a:t>巫女的面具半黑半白，代表两面三刀</a:t>
            </a:r>
            <a:r>
              <a:rPr lang="zh-CN" altLang="en-US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latin typeface="黑体" panose="02010609060101010101" pitchFamily="49" charset="-122"/>
              </a:rPr>
              <a:t>妖魔的面具青面獠牙，以示压抑和恐怖。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latin typeface="黑体" panose="02010609060101010101" pitchFamily="49" charset="-122"/>
              </a:rPr>
              <a:t>村民的面具</a:t>
            </a:r>
            <a:r>
              <a:rPr lang="zh-CN" altLang="en-US" sz="2400" b="1" dirty="0">
                <a:latin typeface="黑体" panose="02010609060101010101" pitchFamily="49" charset="-122"/>
              </a:rPr>
              <a:t>则</a:t>
            </a:r>
            <a:r>
              <a:rPr lang="zh-CN" altLang="zh-CN" sz="2400" b="1" dirty="0">
                <a:latin typeface="黑体" panose="02010609060101010101" pitchFamily="49" charset="-122"/>
              </a:rPr>
              <a:t>用白布或黄布缝制，眼睛和嘴唇处挖出窟窿，以示朴实敦厚。</a:t>
            </a:r>
            <a:endParaRPr lang="en-US" altLang="zh-CN" sz="2400" b="1" dirty="0">
              <a:latin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323850" y="268288"/>
            <a:ext cx="48958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宋体" panose="02010600030101010101" pitchFamily="2" charset="-122"/>
              </a:rPr>
              <a:t>   </a:t>
            </a:r>
          </a:p>
        </p:txBody>
      </p:sp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3851275" y="0"/>
            <a:ext cx="1296988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</a:rPr>
              <a:t>面具</a:t>
            </a:r>
          </a:p>
        </p:txBody>
      </p:sp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468313" y="750888"/>
            <a:ext cx="82804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</a:rPr>
              <a:t>传说，唐东杰布在母亲的肚子里待了</a:t>
            </a:r>
            <a:r>
              <a:rPr lang="en-US" altLang="zh-CN" sz="2400" b="1" dirty="0">
                <a:latin typeface="黑体" panose="02010609060101010101" pitchFamily="49" charset="-122"/>
              </a:rPr>
              <a:t>80</a:t>
            </a:r>
            <a:r>
              <a:rPr lang="zh-CN" altLang="en-US" sz="2400" b="1" dirty="0">
                <a:latin typeface="黑体" panose="02010609060101010101" pitchFamily="49" charset="-122"/>
              </a:rPr>
              <a:t>年，出生时头发胡子都白了。因此，在藏戏里，他的面具是</a:t>
            </a:r>
            <a:r>
              <a:rPr lang="zh-CN" altLang="en-US" sz="2400" b="1" dirty="0">
                <a:solidFill>
                  <a:srgbClr val="FF0066"/>
                </a:solidFill>
                <a:latin typeface="黑体" panose="02010609060101010101" pitchFamily="49" charset="-122"/>
              </a:rPr>
              <a:t>白色</a:t>
            </a:r>
            <a:r>
              <a:rPr lang="zh-CN" altLang="en-US" sz="2400" b="1" dirty="0">
                <a:latin typeface="黑体" panose="02010609060101010101" pitchFamily="49" charset="-122"/>
              </a:rPr>
              <a:t>的，前额饰有日月，两颊贴着短发，眉眼嘴角永远带着</a:t>
            </a:r>
            <a:r>
              <a:rPr lang="zh-CN" altLang="en-US" sz="2400" b="1" dirty="0">
                <a:solidFill>
                  <a:srgbClr val="FF0066"/>
                </a:solidFill>
                <a:latin typeface="黑体" panose="02010609060101010101" pitchFamily="49" charset="-122"/>
              </a:rPr>
              <a:t>神秘</a:t>
            </a:r>
            <a:r>
              <a:rPr lang="zh-CN" altLang="en-US" sz="2400" b="1" dirty="0">
                <a:latin typeface="黑体" panose="02010609060101010101" pitchFamily="49" charset="-122"/>
              </a:rPr>
              <a:t>的笑。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在藏戏里，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身份相同的人物所戴的面具，其颜色和形状基本相同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国王</a:t>
            </a:r>
            <a:r>
              <a:rPr lang="zh-CN" altLang="en-US" sz="2400" b="1" dirty="0">
                <a:latin typeface="黑体" panose="02010609060101010101" pitchFamily="49" charset="-122"/>
              </a:rPr>
              <a:t>的面具是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红色</a:t>
            </a:r>
            <a:r>
              <a:rPr lang="zh-CN" altLang="en-US" sz="2400" b="1" dirty="0">
                <a:latin typeface="黑体" panose="02010609060101010101" pitchFamily="49" charset="-122"/>
              </a:rPr>
              <a:t>的，</a:t>
            </a:r>
            <a:r>
              <a:rPr lang="zh-CN" altLang="zh-CN" sz="2400" b="1" dirty="0">
                <a:latin typeface="黑体" panose="02010609060101010101" pitchFamily="49" charset="-122"/>
              </a:rPr>
              <a:t>红色代表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威严</a:t>
            </a:r>
            <a:r>
              <a:rPr lang="zh-CN" altLang="en-US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solidFill>
                  <a:srgbClr val="008000"/>
                </a:solidFill>
                <a:latin typeface="黑体" panose="02010609060101010101" pitchFamily="49" charset="-122"/>
              </a:rPr>
              <a:t>王妃</a:t>
            </a:r>
            <a:r>
              <a:rPr lang="zh-CN" altLang="zh-CN" sz="2400" b="1" dirty="0">
                <a:latin typeface="黑体" panose="02010609060101010101" pitchFamily="49" charset="-122"/>
              </a:rPr>
              <a:t>的面具是</a:t>
            </a:r>
            <a:r>
              <a:rPr lang="zh-CN" altLang="zh-CN" sz="2400" b="1" dirty="0">
                <a:solidFill>
                  <a:srgbClr val="008000"/>
                </a:solidFill>
                <a:latin typeface="黑体" panose="02010609060101010101" pitchFamily="49" charset="-122"/>
              </a:rPr>
              <a:t>绿色</a:t>
            </a:r>
            <a:r>
              <a:rPr lang="zh-CN" altLang="zh-CN" sz="2400" b="1" dirty="0">
                <a:latin typeface="黑体" panose="02010609060101010101" pitchFamily="49" charset="-122"/>
              </a:rPr>
              <a:t>的，绿色代表</a:t>
            </a:r>
            <a:r>
              <a:rPr lang="zh-CN" altLang="zh-CN" sz="2400" b="1" dirty="0">
                <a:solidFill>
                  <a:srgbClr val="008000"/>
                </a:solidFill>
                <a:latin typeface="黑体" panose="02010609060101010101" pitchFamily="49" charset="-122"/>
              </a:rPr>
              <a:t>柔顺</a:t>
            </a:r>
            <a:r>
              <a:rPr lang="zh-CN" altLang="en-US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latin typeface="黑体" panose="02010609060101010101" pitchFamily="49" charset="-122"/>
              </a:rPr>
              <a:t>巫女的面具半黑半白，代表两面三刀</a:t>
            </a:r>
            <a:r>
              <a:rPr lang="zh-CN" altLang="en-US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latin typeface="黑体" panose="02010609060101010101" pitchFamily="49" charset="-122"/>
              </a:rPr>
              <a:t>妖魔的面具青面獠牙，以示压抑和恐怖。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latin typeface="黑体" panose="02010609060101010101" pitchFamily="49" charset="-122"/>
              </a:rPr>
              <a:t>村民的面具</a:t>
            </a:r>
            <a:r>
              <a:rPr lang="zh-CN" altLang="en-US" sz="2400" b="1" dirty="0">
                <a:latin typeface="黑体" panose="02010609060101010101" pitchFamily="49" charset="-122"/>
              </a:rPr>
              <a:t>则</a:t>
            </a:r>
            <a:r>
              <a:rPr lang="zh-CN" altLang="zh-CN" sz="2400" b="1" dirty="0">
                <a:latin typeface="黑体" panose="02010609060101010101" pitchFamily="49" charset="-122"/>
              </a:rPr>
              <a:t>用白布或黄布缝制，眼睛和嘴唇处挖出窟窿，以示朴实敦厚。</a:t>
            </a:r>
            <a:endParaRPr lang="en-US" altLang="zh-CN" sz="2400" b="1" dirty="0">
              <a:latin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323850" y="268288"/>
            <a:ext cx="48958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宋体" panose="02010600030101010101" pitchFamily="2" charset="-122"/>
              </a:rPr>
              <a:t>   </a:t>
            </a:r>
          </a:p>
        </p:txBody>
      </p:sp>
      <p:sp>
        <p:nvSpPr>
          <p:cNvPr id="19459" name="TextBox 7"/>
          <p:cNvSpPr txBox="1">
            <a:spLocks noChangeArrowheads="1"/>
          </p:cNvSpPr>
          <p:nvPr/>
        </p:nvSpPr>
        <p:spPr bwMode="auto">
          <a:xfrm>
            <a:off x="3851275" y="0"/>
            <a:ext cx="1296988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</a:rPr>
              <a:t>面具</a:t>
            </a:r>
          </a:p>
        </p:txBody>
      </p:sp>
      <p:sp>
        <p:nvSpPr>
          <p:cNvPr id="19460" name="TextBox 8"/>
          <p:cNvSpPr txBox="1">
            <a:spLocks noChangeArrowheads="1"/>
          </p:cNvSpPr>
          <p:nvPr/>
        </p:nvSpPr>
        <p:spPr bwMode="auto">
          <a:xfrm>
            <a:off x="468313" y="750888"/>
            <a:ext cx="82804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</a:rPr>
              <a:t>传说，唐东杰布在母亲的肚子里待了</a:t>
            </a:r>
            <a:r>
              <a:rPr lang="en-US" altLang="zh-CN" sz="2400" b="1" dirty="0">
                <a:latin typeface="黑体" panose="02010609060101010101" pitchFamily="49" charset="-122"/>
              </a:rPr>
              <a:t>80</a:t>
            </a:r>
            <a:r>
              <a:rPr lang="zh-CN" altLang="en-US" sz="2400" b="1" dirty="0">
                <a:latin typeface="黑体" panose="02010609060101010101" pitchFamily="49" charset="-122"/>
              </a:rPr>
              <a:t>年，出生时头发胡子都白了。因此，在藏戏里，他的面具是</a:t>
            </a:r>
            <a:r>
              <a:rPr lang="zh-CN" altLang="en-US" sz="2400" b="1" dirty="0">
                <a:solidFill>
                  <a:srgbClr val="FF0066"/>
                </a:solidFill>
                <a:latin typeface="黑体" panose="02010609060101010101" pitchFamily="49" charset="-122"/>
              </a:rPr>
              <a:t>白色</a:t>
            </a:r>
            <a:r>
              <a:rPr lang="zh-CN" altLang="en-US" sz="2400" b="1" dirty="0">
                <a:latin typeface="黑体" panose="02010609060101010101" pitchFamily="49" charset="-122"/>
              </a:rPr>
              <a:t>的，前额饰有日月，两颊贴着短发，眉眼嘴角永远带着</a:t>
            </a:r>
            <a:r>
              <a:rPr lang="zh-CN" altLang="en-US" sz="2400" b="1" dirty="0">
                <a:solidFill>
                  <a:srgbClr val="FF0066"/>
                </a:solidFill>
                <a:latin typeface="黑体" panose="02010609060101010101" pitchFamily="49" charset="-122"/>
              </a:rPr>
              <a:t>神秘</a:t>
            </a:r>
            <a:r>
              <a:rPr lang="zh-CN" altLang="en-US" sz="2400" b="1" dirty="0">
                <a:latin typeface="黑体" panose="02010609060101010101" pitchFamily="49" charset="-122"/>
              </a:rPr>
              <a:t>的笑。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在藏戏里，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身份相同的人物所戴的面具，其颜色和形状基本相同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国王</a:t>
            </a:r>
            <a:r>
              <a:rPr lang="zh-CN" altLang="en-US" sz="2400" b="1" dirty="0">
                <a:latin typeface="黑体" panose="02010609060101010101" pitchFamily="49" charset="-122"/>
              </a:rPr>
              <a:t>的面具是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红色</a:t>
            </a:r>
            <a:r>
              <a:rPr lang="zh-CN" altLang="en-US" sz="2400" b="1" dirty="0">
                <a:latin typeface="黑体" panose="02010609060101010101" pitchFamily="49" charset="-122"/>
              </a:rPr>
              <a:t>的，</a:t>
            </a:r>
            <a:r>
              <a:rPr lang="zh-CN" altLang="zh-CN" sz="2400" b="1" dirty="0">
                <a:latin typeface="黑体" panose="02010609060101010101" pitchFamily="49" charset="-122"/>
              </a:rPr>
              <a:t>红色代表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威严</a:t>
            </a:r>
            <a:r>
              <a:rPr lang="zh-CN" altLang="en-US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solidFill>
                  <a:srgbClr val="008000"/>
                </a:solidFill>
                <a:latin typeface="黑体" panose="02010609060101010101" pitchFamily="49" charset="-122"/>
              </a:rPr>
              <a:t>王妃</a:t>
            </a:r>
            <a:r>
              <a:rPr lang="zh-CN" altLang="zh-CN" sz="2400" b="1" dirty="0">
                <a:latin typeface="黑体" panose="02010609060101010101" pitchFamily="49" charset="-122"/>
              </a:rPr>
              <a:t>的面具是</a:t>
            </a:r>
            <a:r>
              <a:rPr lang="zh-CN" altLang="zh-CN" sz="2400" b="1" dirty="0">
                <a:solidFill>
                  <a:srgbClr val="008000"/>
                </a:solidFill>
                <a:latin typeface="黑体" panose="02010609060101010101" pitchFamily="49" charset="-122"/>
              </a:rPr>
              <a:t>绿色</a:t>
            </a:r>
            <a:r>
              <a:rPr lang="zh-CN" altLang="zh-CN" sz="2400" b="1" dirty="0">
                <a:latin typeface="黑体" panose="02010609060101010101" pitchFamily="49" charset="-122"/>
              </a:rPr>
              <a:t>的，绿色代表</a:t>
            </a:r>
            <a:r>
              <a:rPr lang="zh-CN" altLang="zh-CN" sz="2400" b="1" dirty="0">
                <a:solidFill>
                  <a:srgbClr val="008000"/>
                </a:solidFill>
                <a:latin typeface="黑体" panose="02010609060101010101" pitchFamily="49" charset="-122"/>
              </a:rPr>
              <a:t>柔顺</a:t>
            </a:r>
            <a:r>
              <a:rPr lang="zh-CN" altLang="en-US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solidFill>
                  <a:srgbClr val="9900CC"/>
                </a:solidFill>
                <a:latin typeface="黑体" panose="02010609060101010101" pitchFamily="49" charset="-122"/>
              </a:rPr>
              <a:t>巫女</a:t>
            </a:r>
            <a:r>
              <a:rPr lang="zh-CN" altLang="zh-CN" sz="2400" b="1" dirty="0">
                <a:latin typeface="黑体" panose="02010609060101010101" pitchFamily="49" charset="-122"/>
              </a:rPr>
              <a:t>的面具</a:t>
            </a:r>
            <a:r>
              <a:rPr lang="zh-CN" altLang="zh-CN" sz="2400" b="1" dirty="0">
                <a:solidFill>
                  <a:srgbClr val="9900CC"/>
                </a:solidFill>
                <a:latin typeface="黑体" panose="02010609060101010101" pitchFamily="49" charset="-122"/>
              </a:rPr>
              <a:t>半黑半白</a:t>
            </a:r>
            <a:r>
              <a:rPr lang="zh-CN" altLang="zh-CN" sz="2400" b="1" dirty="0">
                <a:latin typeface="黑体" panose="02010609060101010101" pitchFamily="49" charset="-122"/>
              </a:rPr>
              <a:t>，代表</a:t>
            </a:r>
            <a:r>
              <a:rPr lang="zh-CN" altLang="zh-CN" sz="2400" b="1" dirty="0">
                <a:solidFill>
                  <a:srgbClr val="9900CC"/>
                </a:solidFill>
                <a:latin typeface="黑体" panose="02010609060101010101" pitchFamily="49" charset="-122"/>
              </a:rPr>
              <a:t>两面三刀</a:t>
            </a:r>
            <a:r>
              <a:rPr lang="zh-CN" altLang="en-US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latin typeface="黑体" panose="02010609060101010101" pitchFamily="49" charset="-122"/>
              </a:rPr>
              <a:t>妖魔的面具青面獠牙，以示压抑和恐怖。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latin typeface="黑体" panose="02010609060101010101" pitchFamily="49" charset="-122"/>
              </a:rPr>
              <a:t>村民的面具</a:t>
            </a:r>
            <a:r>
              <a:rPr lang="zh-CN" altLang="en-US" sz="2400" b="1" dirty="0">
                <a:latin typeface="黑体" panose="02010609060101010101" pitchFamily="49" charset="-122"/>
              </a:rPr>
              <a:t>则</a:t>
            </a:r>
            <a:r>
              <a:rPr lang="zh-CN" altLang="zh-CN" sz="2400" b="1" dirty="0">
                <a:latin typeface="黑体" panose="02010609060101010101" pitchFamily="49" charset="-122"/>
              </a:rPr>
              <a:t>用白布或黄布缝制，眼睛和嘴唇处挖出窟窿，以示朴实敦厚。</a:t>
            </a:r>
            <a:endParaRPr lang="en-US" altLang="zh-CN" sz="2400" b="1" dirty="0">
              <a:latin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23850" y="268288"/>
            <a:ext cx="48958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宋体" panose="02010600030101010101" pitchFamily="2" charset="-122"/>
              </a:rPr>
              <a:t>   </a:t>
            </a:r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3851275" y="0"/>
            <a:ext cx="1296988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</a:rPr>
              <a:t>面具</a:t>
            </a:r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468313" y="750888"/>
            <a:ext cx="82804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</a:rPr>
              <a:t>传说，唐东杰布在母亲的肚子里待了</a:t>
            </a:r>
            <a:r>
              <a:rPr lang="en-US" altLang="zh-CN" sz="2400" b="1" dirty="0">
                <a:latin typeface="黑体" panose="02010609060101010101" pitchFamily="49" charset="-122"/>
              </a:rPr>
              <a:t>80</a:t>
            </a:r>
            <a:r>
              <a:rPr lang="zh-CN" altLang="en-US" sz="2400" b="1" dirty="0">
                <a:latin typeface="黑体" panose="02010609060101010101" pitchFamily="49" charset="-122"/>
              </a:rPr>
              <a:t>年，出生时头发胡子都白了。因此，在藏戏里，他的面具是</a:t>
            </a:r>
            <a:r>
              <a:rPr lang="zh-CN" altLang="en-US" sz="2400" b="1" dirty="0">
                <a:solidFill>
                  <a:srgbClr val="FF0066"/>
                </a:solidFill>
                <a:latin typeface="黑体" panose="02010609060101010101" pitchFamily="49" charset="-122"/>
              </a:rPr>
              <a:t>白色</a:t>
            </a:r>
            <a:r>
              <a:rPr lang="zh-CN" altLang="en-US" sz="2400" b="1" dirty="0">
                <a:latin typeface="黑体" panose="02010609060101010101" pitchFamily="49" charset="-122"/>
              </a:rPr>
              <a:t>的，前额饰有日月，两颊贴着短发，眉眼嘴角永远带着</a:t>
            </a:r>
            <a:r>
              <a:rPr lang="zh-CN" altLang="en-US" sz="2400" b="1" dirty="0">
                <a:solidFill>
                  <a:srgbClr val="FF0066"/>
                </a:solidFill>
                <a:latin typeface="黑体" panose="02010609060101010101" pitchFamily="49" charset="-122"/>
              </a:rPr>
              <a:t>神秘</a:t>
            </a:r>
            <a:r>
              <a:rPr lang="zh-CN" altLang="en-US" sz="2400" b="1" dirty="0">
                <a:latin typeface="黑体" panose="02010609060101010101" pitchFamily="49" charset="-122"/>
              </a:rPr>
              <a:t>的笑。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在藏戏里，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身份相同的人物所戴的面具，其颜色和形状基本相同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国王</a:t>
            </a:r>
            <a:r>
              <a:rPr lang="zh-CN" altLang="en-US" sz="2400" b="1" dirty="0">
                <a:latin typeface="黑体" panose="02010609060101010101" pitchFamily="49" charset="-122"/>
              </a:rPr>
              <a:t>的面具是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红色</a:t>
            </a:r>
            <a:r>
              <a:rPr lang="zh-CN" altLang="en-US" sz="2400" b="1" dirty="0">
                <a:latin typeface="黑体" panose="02010609060101010101" pitchFamily="49" charset="-122"/>
              </a:rPr>
              <a:t>的，</a:t>
            </a:r>
            <a:r>
              <a:rPr lang="zh-CN" altLang="zh-CN" sz="2400" b="1" dirty="0">
                <a:latin typeface="黑体" panose="02010609060101010101" pitchFamily="49" charset="-122"/>
              </a:rPr>
              <a:t>红色代表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威严</a:t>
            </a:r>
            <a:r>
              <a:rPr lang="zh-CN" altLang="en-US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solidFill>
                  <a:srgbClr val="008000"/>
                </a:solidFill>
                <a:latin typeface="黑体" panose="02010609060101010101" pitchFamily="49" charset="-122"/>
              </a:rPr>
              <a:t>王妃</a:t>
            </a:r>
            <a:r>
              <a:rPr lang="zh-CN" altLang="zh-CN" sz="2400" b="1" dirty="0">
                <a:latin typeface="黑体" panose="02010609060101010101" pitchFamily="49" charset="-122"/>
              </a:rPr>
              <a:t>的面具是</a:t>
            </a:r>
            <a:r>
              <a:rPr lang="zh-CN" altLang="zh-CN" sz="2400" b="1" dirty="0">
                <a:solidFill>
                  <a:srgbClr val="008000"/>
                </a:solidFill>
                <a:latin typeface="黑体" panose="02010609060101010101" pitchFamily="49" charset="-122"/>
              </a:rPr>
              <a:t>绿色</a:t>
            </a:r>
            <a:r>
              <a:rPr lang="zh-CN" altLang="zh-CN" sz="2400" b="1" dirty="0">
                <a:latin typeface="黑体" panose="02010609060101010101" pitchFamily="49" charset="-122"/>
              </a:rPr>
              <a:t>的，绿色代表</a:t>
            </a:r>
            <a:r>
              <a:rPr lang="zh-CN" altLang="zh-CN" sz="2400" b="1" dirty="0">
                <a:solidFill>
                  <a:srgbClr val="008000"/>
                </a:solidFill>
                <a:latin typeface="黑体" panose="02010609060101010101" pitchFamily="49" charset="-122"/>
              </a:rPr>
              <a:t>柔顺</a:t>
            </a:r>
            <a:r>
              <a:rPr lang="zh-CN" altLang="en-US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solidFill>
                  <a:srgbClr val="9900CC"/>
                </a:solidFill>
                <a:latin typeface="黑体" panose="02010609060101010101" pitchFamily="49" charset="-122"/>
              </a:rPr>
              <a:t>巫女</a:t>
            </a:r>
            <a:r>
              <a:rPr lang="zh-CN" altLang="zh-CN" sz="2400" b="1" dirty="0">
                <a:latin typeface="黑体" panose="02010609060101010101" pitchFamily="49" charset="-122"/>
              </a:rPr>
              <a:t>的面具</a:t>
            </a:r>
            <a:r>
              <a:rPr lang="zh-CN" altLang="zh-CN" sz="2400" b="1" dirty="0">
                <a:solidFill>
                  <a:srgbClr val="9900CC"/>
                </a:solidFill>
                <a:latin typeface="黑体" panose="02010609060101010101" pitchFamily="49" charset="-122"/>
              </a:rPr>
              <a:t>半黑半白</a:t>
            </a:r>
            <a:r>
              <a:rPr lang="zh-CN" altLang="zh-CN" sz="2400" b="1" dirty="0">
                <a:latin typeface="黑体" panose="02010609060101010101" pitchFamily="49" charset="-122"/>
              </a:rPr>
              <a:t>，代表</a:t>
            </a:r>
            <a:r>
              <a:rPr lang="zh-CN" altLang="zh-CN" sz="2400" b="1" dirty="0">
                <a:solidFill>
                  <a:srgbClr val="9900CC"/>
                </a:solidFill>
                <a:latin typeface="黑体" panose="02010609060101010101" pitchFamily="49" charset="-122"/>
              </a:rPr>
              <a:t>两面三刀</a:t>
            </a:r>
            <a:r>
              <a:rPr lang="zh-CN" altLang="en-US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solidFill>
                  <a:srgbClr val="3366CC"/>
                </a:solidFill>
                <a:latin typeface="黑体" panose="02010609060101010101" pitchFamily="49" charset="-122"/>
              </a:rPr>
              <a:t>妖魔</a:t>
            </a:r>
            <a:r>
              <a:rPr lang="zh-CN" altLang="zh-CN" sz="2400" b="1" dirty="0">
                <a:latin typeface="黑体" panose="02010609060101010101" pitchFamily="49" charset="-122"/>
              </a:rPr>
              <a:t>的面具</a:t>
            </a:r>
            <a:r>
              <a:rPr lang="zh-CN" altLang="zh-CN" sz="2400" b="1" dirty="0">
                <a:solidFill>
                  <a:srgbClr val="3366CC"/>
                </a:solidFill>
                <a:latin typeface="黑体" panose="02010609060101010101" pitchFamily="49" charset="-122"/>
              </a:rPr>
              <a:t>青面獠牙</a:t>
            </a:r>
            <a:r>
              <a:rPr lang="zh-CN" altLang="zh-CN" sz="2400" b="1" dirty="0">
                <a:latin typeface="黑体" panose="02010609060101010101" pitchFamily="49" charset="-122"/>
              </a:rPr>
              <a:t>，以示</a:t>
            </a:r>
            <a:r>
              <a:rPr lang="zh-CN" altLang="zh-CN" sz="2400" b="1" dirty="0">
                <a:solidFill>
                  <a:srgbClr val="3366CC"/>
                </a:solidFill>
                <a:latin typeface="黑体" panose="02010609060101010101" pitchFamily="49" charset="-122"/>
              </a:rPr>
              <a:t>压抑和恐怖</a:t>
            </a:r>
            <a:r>
              <a:rPr lang="zh-CN" altLang="zh-CN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latin typeface="黑体" panose="02010609060101010101" pitchFamily="49" charset="-122"/>
              </a:rPr>
              <a:t>村民的面具</a:t>
            </a:r>
            <a:r>
              <a:rPr lang="zh-CN" altLang="en-US" sz="2400" b="1" dirty="0">
                <a:latin typeface="黑体" panose="02010609060101010101" pitchFamily="49" charset="-122"/>
              </a:rPr>
              <a:t>则</a:t>
            </a:r>
            <a:r>
              <a:rPr lang="zh-CN" altLang="zh-CN" sz="2400" b="1" dirty="0">
                <a:latin typeface="黑体" panose="02010609060101010101" pitchFamily="49" charset="-122"/>
              </a:rPr>
              <a:t>用白布或黄布缝制，眼睛和嘴唇处挖出窟窿，以示朴实敦厚。</a:t>
            </a:r>
            <a:endParaRPr lang="en-US" altLang="zh-CN" sz="2400" b="1" dirty="0">
              <a:latin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3850" y="268288"/>
            <a:ext cx="48958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宋体" panose="02010600030101010101" pitchFamily="2" charset="-122"/>
              </a:rPr>
              <a:t>   </a:t>
            </a:r>
          </a:p>
        </p:txBody>
      </p:sp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3851275" y="0"/>
            <a:ext cx="1296988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</a:rPr>
              <a:t>面具</a:t>
            </a:r>
          </a:p>
        </p:txBody>
      </p:sp>
      <p:sp>
        <p:nvSpPr>
          <p:cNvPr id="21508" name="TextBox 8"/>
          <p:cNvSpPr txBox="1">
            <a:spLocks noChangeArrowheads="1"/>
          </p:cNvSpPr>
          <p:nvPr/>
        </p:nvSpPr>
        <p:spPr bwMode="auto">
          <a:xfrm>
            <a:off x="468313" y="750888"/>
            <a:ext cx="82804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</a:rPr>
              <a:t>传说，唐东杰布在母亲的肚子里待了</a:t>
            </a:r>
            <a:r>
              <a:rPr lang="en-US" altLang="zh-CN" sz="2400" b="1" dirty="0">
                <a:latin typeface="黑体" panose="02010609060101010101" pitchFamily="49" charset="-122"/>
              </a:rPr>
              <a:t>80</a:t>
            </a:r>
            <a:r>
              <a:rPr lang="zh-CN" altLang="en-US" sz="2400" b="1" dirty="0">
                <a:latin typeface="黑体" panose="02010609060101010101" pitchFamily="49" charset="-122"/>
              </a:rPr>
              <a:t>年，出生时头发胡子都白了。因此，在藏戏里，他的面具是</a:t>
            </a:r>
            <a:r>
              <a:rPr lang="zh-CN" altLang="en-US" sz="2400" b="1" dirty="0">
                <a:solidFill>
                  <a:srgbClr val="FF0066"/>
                </a:solidFill>
                <a:latin typeface="黑体" panose="02010609060101010101" pitchFamily="49" charset="-122"/>
              </a:rPr>
              <a:t>白色</a:t>
            </a:r>
            <a:r>
              <a:rPr lang="zh-CN" altLang="en-US" sz="2400" b="1" dirty="0">
                <a:latin typeface="黑体" panose="02010609060101010101" pitchFamily="49" charset="-122"/>
              </a:rPr>
              <a:t>的，前额饰有日月，两颊贴着短发，眉眼嘴角永远带着</a:t>
            </a:r>
            <a:r>
              <a:rPr lang="zh-CN" altLang="en-US" sz="2400" b="1" dirty="0">
                <a:solidFill>
                  <a:srgbClr val="FF0066"/>
                </a:solidFill>
                <a:latin typeface="黑体" panose="02010609060101010101" pitchFamily="49" charset="-122"/>
              </a:rPr>
              <a:t>神秘</a:t>
            </a:r>
            <a:r>
              <a:rPr lang="zh-CN" altLang="en-US" sz="2400" b="1" dirty="0">
                <a:latin typeface="黑体" panose="02010609060101010101" pitchFamily="49" charset="-122"/>
              </a:rPr>
              <a:t>的笑。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在藏戏里，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身份相同的人物所戴的面具，其颜色和形状基本相同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国王</a:t>
            </a:r>
            <a:r>
              <a:rPr lang="zh-CN" altLang="en-US" sz="2400" b="1" dirty="0">
                <a:latin typeface="黑体" panose="02010609060101010101" pitchFamily="49" charset="-122"/>
              </a:rPr>
              <a:t>的面具是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红色</a:t>
            </a:r>
            <a:r>
              <a:rPr lang="zh-CN" altLang="en-US" sz="2400" b="1" dirty="0">
                <a:latin typeface="黑体" panose="02010609060101010101" pitchFamily="49" charset="-122"/>
              </a:rPr>
              <a:t>的，</a:t>
            </a:r>
            <a:r>
              <a:rPr lang="zh-CN" altLang="zh-CN" sz="2400" b="1" dirty="0">
                <a:latin typeface="黑体" panose="02010609060101010101" pitchFamily="49" charset="-122"/>
              </a:rPr>
              <a:t>红色代表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威严</a:t>
            </a:r>
            <a:r>
              <a:rPr lang="zh-CN" altLang="en-US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solidFill>
                  <a:srgbClr val="008000"/>
                </a:solidFill>
                <a:latin typeface="黑体" panose="02010609060101010101" pitchFamily="49" charset="-122"/>
              </a:rPr>
              <a:t>王妃</a:t>
            </a:r>
            <a:r>
              <a:rPr lang="zh-CN" altLang="zh-CN" sz="2400" b="1" dirty="0">
                <a:latin typeface="黑体" panose="02010609060101010101" pitchFamily="49" charset="-122"/>
              </a:rPr>
              <a:t>的面具是</a:t>
            </a:r>
            <a:r>
              <a:rPr lang="zh-CN" altLang="zh-CN" sz="2400" b="1" dirty="0">
                <a:solidFill>
                  <a:srgbClr val="008000"/>
                </a:solidFill>
                <a:latin typeface="黑体" panose="02010609060101010101" pitchFamily="49" charset="-122"/>
              </a:rPr>
              <a:t>绿色</a:t>
            </a:r>
            <a:r>
              <a:rPr lang="zh-CN" altLang="zh-CN" sz="2400" b="1" dirty="0">
                <a:latin typeface="黑体" panose="02010609060101010101" pitchFamily="49" charset="-122"/>
              </a:rPr>
              <a:t>的，绿色代表</a:t>
            </a:r>
            <a:r>
              <a:rPr lang="zh-CN" altLang="zh-CN" sz="2400" b="1" dirty="0">
                <a:solidFill>
                  <a:srgbClr val="008000"/>
                </a:solidFill>
                <a:latin typeface="黑体" panose="02010609060101010101" pitchFamily="49" charset="-122"/>
              </a:rPr>
              <a:t>柔顺</a:t>
            </a:r>
            <a:r>
              <a:rPr lang="zh-CN" altLang="en-US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solidFill>
                  <a:srgbClr val="9900CC"/>
                </a:solidFill>
                <a:latin typeface="黑体" panose="02010609060101010101" pitchFamily="49" charset="-122"/>
              </a:rPr>
              <a:t>巫女</a:t>
            </a:r>
            <a:r>
              <a:rPr lang="zh-CN" altLang="zh-CN" sz="2400" b="1" dirty="0">
                <a:latin typeface="黑体" panose="02010609060101010101" pitchFamily="49" charset="-122"/>
              </a:rPr>
              <a:t>的面具</a:t>
            </a:r>
            <a:r>
              <a:rPr lang="zh-CN" altLang="zh-CN" sz="2400" b="1" dirty="0">
                <a:solidFill>
                  <a:srgbClr val="9900CC"/>
                </a:solidFill>
                <a:latin typeface="黑体" panose="02010609060101010101" pitchFamily="49" charset="-122"/>
              </a:rPr>
              <a:t>半黑半白</a:t>
            </a:r>
            <a:r>
              <a:rPr lang="zh-CN" altLang="zh-CN" sz="2400" b="1" dirty="0">
                <a:latin typeface="黑体" panose="02010609060101010101" pitchFamily="49" charset="-122"/>
              </a:rPr>
              <a:t>，代表</a:t>
            </a:r>
            <a:r>
              <a:rPr lang="zh-CN" altLang="zh-CN" sz="2400" b="1" dirty="0">
                <a:solidFill>
                  <a:srgbClr val="9900CC"/>
                </a:solidFill>
                <a:latin typeface="黑体" panose="02010609060101010101" pitchFamily="49" charset="-122"/>
              </a:rPr>
              <a:t>两面三刀</a:t>
            </a:r>
            <a:r>
              <a:rPr lang="zh-CN" altLang="en-US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solidFill>
                  <a:srgbClr val="3366CC"/>
                </a:solidFill>
                <a:latin typeface="黑体" panose="02010609060101010101" pitchFamily="49" charset="-122"/>
              </a:rPr>
              <a:t>妖魔</a:t>
            </a:r>
            <a:r>
              <a:rPr lang="zh-CN" altLang="zh-CN" sz="2400" b="1" dirty="0">
                <a:latin typeface="黑体" panose="02010609060101010101" pitchFamily="49" charset="-122"/>
              </a:rPr>
              <a:t>的面具</a:t>
            </a:r>
            <a:r>
              <a:rPr lang="zh-CN" altLang="zh-CN" sz="2400" b="1" dirty="0">
                <a:solidFill>
                  <a:srgbClr val="3366CC"/>
                </a:solidFill>
                <a:latin typeface="黑体" panose="02010609060101010101" pitchFamily="49" charset="-122"/>
              </a:rPr>
              <a:t>青面獠牙</a:t>
            </a:r>
            <a:r>
              <a:rPr lang="zh-CN" altLang="zh-CN" sz="2400" b="1" dirty="0">
                <a:latin typeface="黑体" panose="02010609060101010101" pitchFamily="49" charset="-122"/>
              </a:rPr>
              <a:t>，以示</a:t>
            </a:r>
            <a:r>
              <a:rPr lang="zh-CN" altLang="zh-CN" sz="2400" b="1" dirty="0">
                <a:solidFill>
                  <a:srgbClr val="3366CC"/>
                </a:solidFill>
                <a:latin typeface="黑体" panose="02010609060101010101" pitchFamily="49" charset="-122"/>
              </a:rPr>
              <a:t>压抑和恐怖</a:t>
            </a:r>
            <a:r>
              <a:rPr lang="zh-CN" altLang="zh-CN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solidFill>
                  <a:srgbClr val="E46C0A"/>
                </a:solidFill>
                <a:latin typeface="黑体" panose="02010609060101010101" pitchFamily="49" charset="-122"/>
              </a:rPr>
              <a:t>村民</a:t>
            </a:r>
            <a:r>
              <a:rPr lang="zh-CN" altLang="zh-CN" sz="2400" b="1" dirty="0">
                <a:latin typeface="黑体" panose="02010609060101010101" pitchFamily="49" charset="-122"/>
              </a:rPr>
              <a:t>的面具</a:t>
            </a:r>
            <a:r>
              <a:rPr lang="zh-CN" altLang="en-US" sz="2400" b="1" dirty="0">
                <a:latin typeface="黑体" panose="02010609060101010101" pitchFamily="49" charset="-122"/>
              </a:rPr>
              <a:t>则</a:t>
            </a:r>
            <a:r>
              <a:rPr lang="zh-CN" altLang="zh-CN" sz="2400" b="1" dirty="0">
                <a:latin typeface="黑体" panose="02010609060101010101" pitchFamily="49" charset="-122"/>
              </a:rPr>
              <a:t>用</a:t>
            </a:r>
            <a:r>
              <a:rPr lang="zh-CN" altLang="zh-CN" sz="2400" b="1" dirty="0">
                <a:solidFill>
                  <a:srgbClr val="E46C0A"/>
                </a:solidFill>
                <a:latin typeface="黑体" panose="02010609060101010101" pitchFamily="49" charset="-122"/>
              </a:rPr>
              <a:t>白布或黄布</a:t>
            </a:r>
            <a:r>
              <a:rPr lang="zh-CN" altLang="zh-CN" sz="2400" b="1" dirty="0">
                <a:latin typeface="黑体" panose="02010609060101010101" pitchFamily="49" charset="-122"/>
              </a:rPr>
              <a:t>缝制，眼睛和嘴唇处挖出窟窿，以示</a:t>
            </a:r>
            <a:r>
              <a:rPr lang="zh-CN" altLang="zh-CN" sz="2400" b="1" dirty="0">
                <a:solidFill>
                  <a:srgbClr val="E46C0A"/>
                </a:solidFill>
                <a:latin typeface="黑体" panose="02010609060101010101" pitchFamily="49" charset="-122"/>
              </a:rPr>
              <a:t>朴实敦厚</a:t>
            </a:r>
            <a:r>
              <a:rPr lang="zh-CN" altLang="zh-CN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</p:txBody>
      </p:sp>
      <p:sp>
        <p:nvSpPr>
          <p:cNvPr id="5" name="云形 4"/>
          <p:cNvSpPr/>
          <p:nvPr/>
        </p:nvSpPr>
        <p:spPr>
          <a:xfrm>
            <a:off x="6732588" y="2643188"/>
            <a:ext cx="1655762" cy="719137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bg1"/>
                </a:solidFill>
              </a:rPr>
              <a:t>排比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6156325" y="4443413"/>
            <a:ext cx="1871663" cy="6477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/>
              <a:t>各式各样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Administrator\Desktop\白色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02"/>
          <a:stretch>
            <a:fillRect/>
          </a:stretch>
        </p:blipFill>
        <p:spPr bwMode="auto">
          <a:xfrm>
            <a:off x="493713" y="1058863"/>
            <a:ext cx="2147887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250825" y="3149600"/>
            <a:ext cx="10207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" panose="02010609060101010101" pitchFamily="49" charset="-122"/>
              </a:rPr>
              <a:t>白色</a:t>
            </a:r>
            <a:r>
              <a:rPr lang="zh-CN" altLang="en-US" sz="3200">
                <a:latin typeface="楷体" panose="02010609060101010101" pitchFamily="49" charset="-122"/>
              </a:rPr>
              <a:t> </a:t>
            </a: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1328738" y="3344863"/>
            <a:ext cx="600075" cy="315912"/>
          </a:xfrm>
          <a:prstGeom prst="rightArrow">
            <a:avLst>
              <a:gd name="adj1" fmla="val 50000"/>
              <a:gd name="adj2" fmla="val 47452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 b="1">
              <a:solidFill>
                <a:srgbClr val="FFFF00"/>
              </a:solidFill>
              <a:latin typeface="黑体" panose="02010609060101010101" pitchFamily="49" charset="-122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928813" y="3175000"/>
            <a:ext cx="15478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" panose="02010609060101010101" pitchFamily="49" charset="-122"/>
              </a:rPr>
              <a:t>神秘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262313" y="3160713"/>
            <a:ext cx="15605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" panose="02010609060101010101" pitchFamily="49" charset="-122"/>
              </a:rPr>
              <a:t>红色</a:t>
            </a:r>
            <a:r>
              <a:rPr lang="zh-CN" altLang="en-US" sz="3200">
                <a:latin typeface="楷体" panose="02010609060101010101" pitchFamily="49" charset="-122"/>
              </a:rPr>
              <a:t> 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4303713" y="3333750"/>
            <a:ext cx="661987" cy="311150"/>
          </a:xfrm>
          <a:prstGeom prst="rightArrow">
            <a:avLst>
              <a:gd name="adj1" fmla="val 50000"/>
              <a:gd name="adj2" fmla="val 60783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 b="1">
              <a:solidFill>
                <a:srgbClr val="FFFF00"/>
              </a:solidFill>
              <a:latin typeface="黑体" panose="02010609060101010101" pitchFamily="49" charset="-122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965700" y="3178175"/>
            <a:ext cx="1295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" panose="02010609060101010101" pitchFamily="49" charset="-122"/>
              </a:rPr>
              <a:t>威严</a:t>
            </a:r>
          </a:p>
        </p:txBody>
      </p:sp>
      <p:pic>
        <p:nvPicPr>
          <p:cNvPr id="9" name="Picture 14" descr="C:\Users\Administrator\Desktop\红色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33"/>
          <a:stretch>
            <a:fillRect/>
          </a:stretch>
        </p:blipFill>
        <p:spPr bwMode="auto">
          <a:xfrm>
            <a:off x="3475038" y="1058863"/>
            <a:ext cx="2319337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800100" y="3798888"/>
            <a:ext cx="13366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</a:rPr>
              <a:t>善者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041775" y="3781425"/>
            <a:ext cx="1185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</a:rPr>
              <a:t>国王</a:t>
            </a:r>
          </a:p>
        </p:txBody>
      </p:sp>
      <p:pic>
        <p:nvPicPr>
          <p:cNvPr id="12" name="Picture 13" descr="C:\Users\Administrator\Desktop\绿色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779463"/>
            <a:ext cx="1887537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118225" y="3170238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" panose="02010609060101010101" pitchFamily="49" charset="-122"/>
              </a:rPr>
              <a:t>绿色       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7108825" y="3344863"/>
            <a:ext cx="611188" cy="311150"/>
          </a:xfrm>
          <a:prstGeom prst="rightArrow">
            <a:avLst>
              <a:gd name="adj1" fmla="val 50000"/>
              <a:gd name="adj2" fmla="val 60793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 b="1">
              <a:solidFill>
                <a:srgbClr val="FFFF00"/>
              </a:solidFill>
              <a:latin typeface="黑体" panose="02010609060101010101" pitchFamily="49" charset="-122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718425" y="3200400"/>
            <a:ext cx="1044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" panose="02010609060101010101" pitchFamily="49" charset="-122"/>
              </a:rPr>
              <a:t>柔顺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937375" y="3821113"/>
            <a:ext cx="1208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</a:rPr>
              <a:t>王妃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 animBg="1"/>
      <p:bldP spid="8" grpId="0"/>
      <p:bldP spid="10" grpId="0"/>
      <p:bldP spid="11" grpId="0"/>
      <p:bldP spid="14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850" y="268288"/>
            <a:ext cx="4464050" cy="666750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rgbClr val="C00000"/>
                </a:solidFill>
                <a:latin typeface="+mn-ea"/>
                <a:ea typeface="+mn-ea"/>
              </a:rPr>
              <a:t>揭题谈话，导入新课</a:t>
            </a:r>
            <a:endParaRPr lang="en-US" altLang="zh-CN" sz="36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497763" y="3251200"/>
            <a:ext cx="1152525" cy="6048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endParaRPr lang="en-US" altLang="zh-CN" sz="3200" b="1" dirty="0">
              <a:latin typeface="+mn-ea"/>
              <a:ea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19550" y="3279775"/>
            <a:ext cx="1152525" cy="6048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endParaRPr lang="en-US" altLang="zh-CN" sz="3200" b="1" dirty="0">
              <a:latin typeface="+mn-ea"/>
              <a:ea typeface="+mn-ea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64372" y="3841425"/>
            <a:ext cx="20875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</a:rPr>
              <a:t>寒食节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728197" y="3841425"/>
            <a:ext cx="17287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</a:rPr>
              <a:t>七夕节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033247" y="3841425"/>
            <a:ext cx="20875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</a:rPr>
              <a:t>中秋节</a:t>
            </a: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id="{D83F6046-F70C-40DB-9CA5-92D8F63B0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4" y="1419622"/>
            <a:ext cx="3584822" cy="20170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B757C11-05EA-40B9-B26F-D3C22F6F3F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9622"/>
            <a:ext cx="3626426" cy="2017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80111" y="1059579"/>
            <a:ext cx="2357960" cy="1771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303213" y="3033713"/>
            <a:ext cx="183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半黑半白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713038" y="3048000"/>
            <a:ext cx="20288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" panose="02010609060101010101" pitchFamily="49" charset="-122"/>
              </a:rPr>
              <a:t>两面三刀</a:t>
            </a: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2049463" y="3243263"/>
            <a:ext cx="757237" cy="311150"/>
          </a:xfrm>
          <a:prstGeom prst="rightArrow">
            <a:avLst>
              <a:gd name="adj1" fmla="val 50000"/>
              <a:gd name="adj2" fmla="val 6079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800" b="1">
              <a:solidFill>
                <a:srgbClr val="FFFF00"/>
              </a:solidFill>
              <a:latin typeface="黑体" panose="02010609060101010101" pitchFamily="49" charset="-122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692275" y="3698875"/>
            <a:ext cx="1152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</a:rPr>
              <a:t>巫女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508500" y="3049588"/>
            <a:ext cx="183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青面獠牙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7045325" y="3067050"/>
            <a:ext cx="1973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" panose="02010609060101010101" pitchFamily="49" charset="-122"/>
              </a:rPr>
              <a:t>压抑恐怖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6340475" y="3236913"/>
            <a:ext cx="757238" cy="311150"/>
          </a:xfrm>
          <a:prstGeom prst="rightArrow">
            <a:avLst>
              <a:gd name="adj1" fmla="val 50000"/>
              <a:gd name="adj2" fmla="val 6079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800" b="1">
              <a:solidFill>
                <a:srgbClr val="FFFF00"/>
              </a:solidFill>
              <a:latin typeface="黑体" panose="02010609060101010101" pitchFamily="49" charset="-122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084888" y="3651250"/>
            <a:ext cx="11509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</a:rPr>
              <a:t>妖魔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677863"/>
            <a:ext cx="1925638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/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1"/>
          <p:cNvSpPr txBox="1">
            <a:spLocks noChangeArrowheads="1"/>
          </p:cNvSpPr>
          <p:nvPr/>
        </p:nvSpPr>
        <p:spPr bwMode="auto">
          <a:xfrm>
            <a:off x="2351088" y="495300"/>
            <a:ext cx="4392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村民的面具</a:t>
            </a:r>
          </a:p>
        </p:txBody>
      </p:sp>
      <p:grpSp>
        <p:nvGrpSpPr>
          <p:cNvPr id="2" name="组合 2"/>
          <p:cNvGrpSpPr>
            <a:grpSpLocks/>
          </p:cNvGrpSpPr>
          <p:nvPr/>
        </p:nvGrpSpPr>
        <p:grpSpPr bwMode="auto">
          <a:xfrm>
            <a:off x="1187450" y="1131888"/>
            <a:ext cx="6624638" cy="2803525"/>
            <a:chOff x="3253342" y="1129991"/>
            <a:chExt cx="5429408" cy="2804411"/>
          </a:xfrm>
        </p:grpSpPr>
        <p:pic>
          <p:nvPicPr>
            <p:cNvPr id="24581" name="Picture 4" descr="http://www.mzb.com.cn/res/Home/1404/4(59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342" y="1129991"/>
              <a:ext cx="2006520" cy="2773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2" name="Picture 6" descr="http://p0.so.qhmsg.com/t01619d34ae37d7002f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153" y="1201998"/>
              <a:ext cx="2301597" cy="273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6600" y="4156075"/>
            <a:ext cx="2087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>
                <a:latin typeface="Arial" panose="020B0604020202020204" pitchFamily="34" charset="0"/>
              </a:rPr>
              <a:t>朴实敦厚</a:t>
            </a:r>
            <a:endParaRPr lang="zh-CN" altLang="en-US" sz="32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611188" y="1563688"/>
            <a:ext cx="7993062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宋体" panose="02010600030101010101" pitchFamily="2" charset="-122"/>
              </a:rPr>
              <a:t>    </a:t>
            </a:r>
            <a:r>
              <a:rPr lang="zh-CN" altLang="zh-CN" sz="3200" b="1">
                <a:latin typeface="宋体" panose="02010600030101010101" pitchFamily="2" charset="-122"/>
              </a:rPr>
              <a:t>面具运用</a:t>
            </a:r>
            <a:r>
              <a:rPr lang="zh-CN" altLang="zh-CN" sz="3200" b="1">
                <a:solidFill>
                  <a:srgbClr val="FF0000"/>
                </a:solidFill>
                <a:latin typeface="宋体" panose="02010600030101010101" pitchFamily="2" charset="-122"/>
              </a:rPr>
              <a:t>象征、夸张</a:t>
            </a:r>
            <a:r>
              <a:rPr lang="zh-CN" altLang="zh-CN" sz="3200" b="1">
                <a:latin typeface="宋体" panose="02010600030101010101" pitchFamily="2" charset="-122"/>
              </a:rPr>
              <a:t>的手法，使戏剧中的人物</a:t>
            </a:r>
            <a:r>
              <a:rPr lang="zh-CN" altLang="zh-CN" sz="3200" b="1">
                <a:solidFill>
                  <a:srgbClr val="FF0000"/>
                </a:solidFill>
                <a:latin typeface="宋体" panose="02010600030101010101" pitchFamily="2" charset="-122"/>
              </a:rPr>
              <a:t>形象突出、性格鲜明</a:t>
            </a:r>
            <a:r>
              <a:rPr lang="zh-CN" altLang="zh-CN" sz="3200" b="1">
                <a:latin typeface="宋体" panose="02010600030101010101" pitchFamily="2" charset="-122"/>
              </a:rPr>
              <a:t>，这是藏戏面具在长期发展过程中</a:t>
            </a:r>
            <a:r>
              <a:rPr lang="zh-CN" altLang="en-US" sz="3200" b="1">
                <a:latin typeface="宋体" panose="02010600030101010101" pitchFamily="2" charset="-122"/>
              </a:rPr>
              <a:t>得以</a:t>
            </a:r>
            <a:r>
              <a:rPr lang="zh-CN" altLang="zh-CN" sz="3200" b="1">
                <a:latin typeface="宋体" panose="02010600030101010101" pitchFamily="2" charset="-122"/>
              </a:rPr>
              <a:t>保留的原因之一。</a:t>
            </a:r>
            <a:endParaRPr lang="zh-CN" altLang="en-US" sz="2800" b="1">
              <a:latin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23850" y="268288"/>
            <a:ext cx="48958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宋体" panose="02010600030101010101" pitchFamily="2" charset="-122"/>
              </a:rPr>
              <a:t>   </a:t>
            </a:r>
          </a:p>
        </p:txBody>
      </p:sp>
      <p:sp>
        <p:nvSpPr>
          <p:cNvPr id="26627" name="TextBox 7"/>
          <p:cNvSpPr txBox="1">
            <a:spLocks noChangeArrowheads="1"/>
          </p:cNvSpPr>
          <p:nvPr/>
        </p:nvSpPr>
        <p:spPr bwMode="auto">
          <a:xfrm>
            <a:off x="3851275" y="0"/>
            <a:ext cx="1296988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</a:rPr>
              <a:t>面具</a:t>
            </a:r>
          </a:p>
        </p:txBody>
      </p:sp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468313" y="750888"/>
            <a:ext cx="82804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</a:rPr>
              <a:t>传说，唐东杰布在母亲的肚子里待了</a:t>
            </a:r>
            <a:r>
              <a:rPr lang="en-US" altLang="zh-CN" sz="2400" b="1" dirty="0">
                <a:latin typeface="黑体" panose="02010609060101010101" pitchFamily="49" charset="-122"/>
              </a:rPr>
              <a:t>80</a:t>
            </a:r>
            <a:r>
              <a:rPr lang="zh-CN" altLang="en-US" sz="2400" b="1" dirty="0">
                <a:latin typeface="黑体" panose="02010609060101010101" pitchFamily="49" charset="-122"/>
              </a:rPr>
              <a:t>年，出生时头发胡子都白了。因此，在藏戏里，他的面具是</a:t>
            </a:r>
            <a:r>
              <a:rPr lang="zh-CN" altLang="en-US" sz="2400" b="1" dirty="0">
                <a:solidFill>
                  <a:srgbClr val="FF0066"/>
                </a:solidFill>
                <a:latin typeface="黑体" panose="02010609060101010101" pitchFamily="49" charset="-122"/>
              </a:rPr>
              <a:t>白色</a:t>
            </a:r>
            <a:r>
              <a:rPr lang="zh-CN" altLang="en-US" sz="2400" b="1" dirty="0">
                <a:latin typeface="黑体" panose="02010609060101010101" pitchFamily="49" charset="-122"/>
              </a:rPr>
              <a:t>的，前额饰有日月，两颊贴着短发，眉眼嘴角永远带着</a:t>
            </a:r>
            <a:r>
              <a:rPr lang="zh-CN" altLang="en-US" sz="2400" b="1" dirty="0">
                <a:solidFill>
                  <a:srgbClr val="FF0066"/>
                </a:solidFill>
                <a:latin typeface="黑体" panose="02010609060101010101" pitchFamily="49" charset="-122"/>
              </a:rPr>
              <a:t>神秘</a:t>
            </a:r>
            <a:r>
              <a:rPr lang="zh-CN" altLang="en-US" sz="2400" b="1" dirty="0">
                <a:latin typeface="黑体" panose="02010609060101010101" pitchFamily="49" charset="-122"/>
              </a:rPr>
              <a:t>的笑。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在藏戏里，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身份相同的人物所戴的面具，其颜色和形状基本相同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国王</a:t>
            </a:r>
            <a:r>
              <a:rPr lang="zh-CN" altLang="en-US" sz="2400" b="1" dirty="0">
                <a:latin typeface="黑体" panose="02010609060101010101" pitchFamily="49" charset="-122"/>
              </a:rPr>
              <a:t>的面具是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红色</a:t>
            </a:r>
            <a:r>
              <a:rPr lang="zh-CN" altLang="en-US" sz="2400" b="1" dirty="0">
                <a:latin typeface="黑体" panose="02010609060101010101" pitchFamily="49" charset="-122"/>
              </a:rPr>
              <a:t>的，</a:t>
            </a:r>
            <a:r>
              <a:rPr lang="zh-CN" altLang="zh-CN" sz="2400" b="1" dirty="0">
                <a:latin typeface="黑体" panose="02010609060101010101" pitchFamily="49" charset="-122"/>
              </a:rPr>
              <a:t>红色代表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</a:rPr>
              <a:t>威严</a:t>
            </a:r>
            <a:r>
              <a:rPr lang="zh-CN" altLang="en-US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solidFill>
                  <a:srgbClr val="008000"/>
                </a:solidFill>
                <a:latin typeface="黑体" panose="02010609060101010101" pitchFamily="49" charset="-122"/>
              </a:rPr>
              <a:t>王妃</a:t>
            </a:r>
            <a:r>
              <a:rPr lang="zh-CN" altLang="zh-CN" sz="2400" b="1" dirty="0">
                <a:latin typeface="黑体" panose="02010609060101010101" pitchFamily="49" charset="-122"/>
              </a:rPr>
              <a:t>的面具是</a:t>
            </a:r>
            <a:r>
              <a:rPr lang="zh-CN" altLang="zh-CN" sz="2400" b="1" dirty="0">
                <a:solidFill>
                  <a:srgbClr val="008000"/>
                </a:solidFill>
                <a:latin typeface="黑体" panose="02010609060101010101" pitchFamily="49" charset="-122"/>
              </a:rPr>
              <a:t>绿色</a:t>
            </a:r>
            <a:r>
              <a:rPr lang="zh-CN" altLang="zh-CN" sz="2400" b="1" dirty="0">
                <a:latin typeface="黑体" panose="02010609060101010101" pitchFamily="49" charset="-122"/>
              </a:rPr>
              <a:t>的，绿色代表</a:t>
            </a:r>
            <a:r>
              <a:rPr lang="zh-CN" altLang="zh-CN" sz="2400" b="1" dirty="0">
                <a:solidFill>
                  <a:srgbClr val="008000"/>
                </a:solidFill>
                <a:latin typeface="黑体" panose="02010609060101010101" pitchFamily="49" charset="-122"/>
              </a:rPr>
              <a:t>柔顺</a:t>
            </a:r>
            <a:r>
              <a:rPr lang="zh-CN" altLang="en-US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solidFill>
                  <a:srgbClr val="9900CC"/>
                </a:solidFill>
                <a:latin typeface="黑体" panose="02010609060101010101" pitchFamily="49" charset="-122"/>
              </a:rPr>
              <a:t>巫女</a:t>
            </a:r>
            <a:r>
              <a:rPr lang="zh-CN" altLang="zh-CN" sz="2400" b="1" dirty="0">
                <a:latin typeface="黑体" panose="02010609060101010101" pitchFamily="49" charset="-122"/>
              </a:rPr>
              <a:t>的面具</a:t>
            </a:r>
            <a:r>
              <a:rPr lang="zh-CN" altLang="zh-CN" sz="2400" b="1" dirty="0">
                <a:solidFill>
                  <a:srgbClr val="9900CC"/>
                </a:solidFill>
                <a:latin typeface="黑体" panose="02010609060101010101" pitchFamily="49" charset="-122"/>
              </a:rPr>
              <a:t>半黑半白</a:t>
            </a:r>
            <a:r>
              <a:rPr lang="zh-CN" altLang="zh-CN" sz="2400" b="1" dirty="0">
                <a:latin typeface="黑体" panose="02010609060101010101" pitchFamily="49" charset="-122"/>
              </a:rPr>
              <a:t>，代表</a:t>
            </a:r>
            <a:r>
              <a:rPr lang="zh-CN" altLang="zh-CN" sz="2400" b="1" dirty="0">
                <a:solidFill>
                  <a:srgbClr val="9900CC"/>
                </a:solidFill>
                <a:latin typeface="黑体" panose="02010609060101010101" pitchFamily="49" charset="-122"/>
              </a:rPr>
              <a:t>两面三刀</a:t>
            </a:r>
            <a:r>
              <a:rPr lang="zh-CN" altLang="en-US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solidFill>
                  <a:srgbClr val="3366CC"/>
                </a:solidFill>
                <a:latin typeface="黑体" panose="02010609060101010101" pitchFamily="49" charset="-122"/>
              </a:rPr>
              <a:t>妖魔</a:t>
            </a:r>
            <a:r>
              <a:rPr lang="zh-CN" altLang="zh-CN" sz="2400" b="1" dirty="0">
                <a:latin typeface="黑体" panose="02010609060101010101" pitchFamily="49" charset="-122"/>
              </a:rPr>
              <a:t>的面具</a:t>
            </a:r>
            <a:r>
              <a:rPr lang="zh-CN" altLang="zh-CN" sz="2400" b="1" dirty="0">
                <a:solidFill>
                  <a:srgbClr val="3366CC"/>
                </a:solidFill>
                <a:latin typeface="黑体" panose="02010609060101010101" pitchFamily="49" charset="-122"/>
              </a:rPr>
              <a:t>青面獠牙</a:t>
            </a:r>
            <a:r>
              <a:rPr lang="zh-CN" altLang="zh-CN" sz="2400" b="1" dirty="0">
                <a:latin typeface="黑体" panose="02010609060101010101" pitchFamily="49" charset="-122"/>
              </a:rPr>
              <a:t>，以示</a:t>
            </a:r>
            <a:r>
              <a:rPr lang="zh-CN" altLang="zh-CN" sz="2400" b="1" dirty="0">
                <a:solidFill>
                  <a:srgbClr val="3366CC"/>
                </a:solidFill>
                <a:latin typeface="黑体" panose="02010609060101010101" pitchFamily="49" charset="-122"/>
              </a:rPr>
              <a:t>压抑和恐怖</a:t>
            </a:r>
            <a:r>
              <a:rPr lang="zh-CN" altLang="zh-CN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</a:rPr>
              <a:t>    </a:t>
            </a:r>
            <a:r>
              <a:rPr lang="zh-CN" altLang="zh-CN" sz="2400" b="1" dirty="0">
                <a:solidFill>
                  <a:srgbClr val="E46C0A"/>
                </a:solidFill>
                <a:latin typeface="黑体" panose="02010609060101010101" pitchFamily="49" charset="-122"/>
              </a:rPr>
              <a:t>村民</a:t>
            </a:r>
            <a:r>
              <a:rPr lang="zh-CN" altLang="zh-CN" sz="2400" b="1" dirty="0">
                <a:latin typeface="黑体" panose="02010609060101010101" pitchFamily="49" charset="-122"/>
              </a:rPr>
              <a:t>的面具</a:t>
            </a:r>
            <a:r>
              <a:rPr lang="zh-CN" altLang="en-US" sz="2400" b="1" dirty="0">
                <a:latin typeface="黑体" panose="02010609060101010101" pitchFamily="49" charset="-122"/>
              </a:rPr>
              <a:t>则</a:t>
            </a:r>
            <a:r>
              <a:rPr lang="zh-CN" altLang="zh-CN" sz="2400" b="1" dirty="0">
                <a:latin typeface="黑体" panose="02010609060101010101" pitchFamily="49" charset="-122"/>
              </a:rPr>
              <a:t>用</a:t>
            </a:r>
            <a:r>
              <a:rPr lang="zh-CN" altLang="zh-CN" sz="2400" b="1" dirty="0">
                <a:solidFill>
                  <a:srgbClr val="E46C0A"/>
                </a:solidFill>
                <a:latin typeface="黑体" panose="02010609060101010101" pitchFamily="49" charset="-122"/>
              </a:rPr>
              <a:t>白布或黄布</a:t>
            </a:r>
            <a:r>
              <a:rPr lang="zh-CN" altLang="zh-CN" sz="2400" b="1" dirty="0">
                <a:latin typeface="黑体" panose="02010609060101010101" pitchFamily="49" charset="-122"/>
              </a:rPr>
              <a:t>缝制，眼睛和嘴唇处挖出窟窿，以示</a:t>
            </a:r>
            <a:r>
              <a:rPr lang="zh-CN" altLang="zh-CN" sz="2400" b="1" dirty="0">
                <a:solidFill>
                  <a:srgbClr val="E46C0A"/>
                </a:solidFill>
                <a:latin typeface="黑体" panose="02010609060101010101" pitchFamily="49" charset="-122"/>
              </a:rPr>
              <a:t>朴实敦厚</a:t>
            </a:r>
            <a:r>
              <a:rPr lang="zh-CN" altLang="zh-CN" sz="2400" b="1" dirty="0">
                <a:latin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</a:endParaRPr>
          </a:p>
        </p:txBody>
      </p:sp>
      <p:sp>
        <p:nvSpPr>
          <p:cNvPr id="5" name="云形 4"/>
          <p:cNvSpPr/>
          <p:nvPr/>
        </p:nvSpPr>
        <p:spPr>
          <a:xfrm>
            <a:off x="6732588" y="2643188"/>
            <a:ext cx="1655762" cy="719137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bg1"/>
                </a:solidFill>
              </a:rPr>
              <a:t>排比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6156325" y="4443413"/>
            <a:ext cx="1871663" cy="6477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/>
              <a:t>各式各样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684213" y="2066925"/>
            <a:ext cx="7991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>
                <a:solidFill>
                  <a:srgbClr val="FF0000"/>
                </a:solidFill>
              </a:rPr>
              <a:t>藏戏就是这样，一代一代地师传身授下去。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23850" y="268288"/>
            <a:ext cx="48958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宋体" panose="02010600030101010101" pitchFamily="2" charset="-122"/>
              </a:rPr>
              <a:t>   </a:t>
            </a:r>
          </a:p>
        </p:txBody>
      </p:sp>
      <p:sp>
        <p:nvSpPr>
          <p:cNvPr id="28675" name="TextBox 7"/>
          <p:cNvSpPr txBox="1">
            <a:spLocks noChangeArrowheads="1"/>
          </p:cNvSpPr>
          <p:nvPr/>
        </p:nvSpPr>
        <p:spPr bwMode="auto">
          <a:xfrm>
            <a:off x="3851275" y="0"/>
            <a:ext cx="1296988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</a:rPr>
              <a:t>舞台</a:t>
            </a:r>
          </a:p>
        </p:txBody>
      </p:sp>
      <p:sp>
        <p:nvSpPr>
          <p:cNvPr id="28676" name="TextBox 8"/>
          <p:cNvSpPr txBox="1">
            <a:spLocks noChangeArrowheads="1"/>
          </p:cNvSpPr>
          <p:nvPr/>
        </p:nvSpPr>
        <p:spPr bwMode="auto">
          <a:xfrm>
            <a:off x="539750" y="1419225"/>
            <a:ext cx="8281988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latin typeface="宋体" panose="02010600030101010101" pitchFamily="2" charset="-122"/>
              </a:rPr>
              <a:t>    </a:t>
            </a:r>
            <a:r>
              <a:rPr lang="zh-CN" altLang="zh-CN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雪山江河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作</a:t>
            </a:r>
            <a:r>
              <a:rPr lang="zh-CN" altLang="zh-CN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背景，草原大地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作舞台</a:t>
            </a:r>
            <a:r>
              <a:rPr lang="zh-CN" altLang="en-US" sz="3200" b="1" dirty="0">
                <a:latin typeface="宋体" panose="02010600030101010101" pitchFamily="2" charset="-122"/>
              </a:rPr>
              <a:t>。表演</a:t>
            </a:r>
            <a:r>
              <a:rPr lang="zh-CN" altLang="zh-CN" sz="3200" b="1" dirty="0">
                <a:latin typeface="宋体" panose="02010600030101010101" pitchFamily="2" charset="-122"/>
              </a:rPr>
              <a:t>藏戏的艺人们席地而唱</a:t>
            </a:r>
            <a:r>
              <a:rPr lang="zh-CN" altLang="en-US" sz="3200" b="1" dirty="0">
                <a:latin typeface="宋体" panose="02010600030101010101" pitchFamily="2" charset="-122"/>
              </a:rPr>
              <a:t>，不要幕布，不要灯光，不要道具，只要一鼓、一钹为其伴奏。他们别无所求，只要有观众就行。</a:t>
            </a:r>
            <a:endParaRPr lang="en-US" altLang="zh-CN" sz="32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>
            <a:grpSpLocks/>
          </p:cNvGrpSpPr>
          <p:nvPr/>
        </p:nvGrpSpPr>
        <p:grpSpPr bwMode="auto">
          <a:xfrm>
            <a:off x="0" y="-12700"/>
            <a:ext cx="4572000" cy="2584450"/>
            <a:chOff x="0" y="-12775"/>
            <a:chExt cx="4572000" cy="2584525"/>
          </a:xfrm>
        </p:grpSpPr>
        <p:pic>
          <p:nvPicPr>
            <p:cNvPr id="29708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97"/>
            <a:stretch>
              <a:fillRect/>
            </a:stretch>
          </p:blipFill>
          <p:spPr bwMode="auto">
            <a:xfrm>
              <a:off x="0" y="-12775"/>
              <a:ext cx="4572000" cy="258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2916238" y="268221"/>
              <a:ext cx="1008062" cy="5842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雪山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15"/>
          <p:cNvGrpSpPr>
            <a:grpSpLocks/>
          </p:cNvGrpSpPr>
          <p:nvPr/>
        </p:nvGrpSpPr>
        <p:grpSpPr bwMode="auto">
          <a:xfrm>
            <a:off x="4572000" y="-12700"/>
            <a:ext cx="4572000" cy="2584450"/>
            <a:chOff x="4572000" y="-12775"/>
            <a:chExt cx="4572000" cy="2584526"/>
          </a:xfrm>
        </p:grpSpPr>
        <p:pic>
          <p:nvPicPr>
            <p:cNvPr id="29706" name="图片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7" t="24240" b="9152"/>
            <a:stretch>
              <a:fillRect/>
            </a:stretch>
          </p:blipFill>
          <p:spPr bwMode="auto">
            <a:xfrm>
              <a:off x="4572000" y="-12775"/>
              <a:ext cx="4572000" cy="258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4859338" y="268221"/>
              <a:ext cx="1009650" cy="5842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江河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16"/>
          <p:cNvGrpSpPr>
            <a:grpSpLocks/>
          </p:cNvGrpSpPr>
          <p:nvPr/>
        </p:nvGrpSpPr>
        <p:grpSpPr bwMode="auto">
          <a:xfrm>
            <a:off x="-19050" y="2571750"/>
            <a:ext cx="4572000" cy="2584450"/>
            <a:chOff x="-18787" y="2571750"/>
            <a:chExt cx="4572000" cy="2584525"/>
          </a:xfrm>
        </p:grpSpPr>
        <p:pic>
          <p:nvPicPr>
            <p:cNvPr id="29704" name="图片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702"/>
            <a:stretch>
              <a:fillRect/>
            </a:stretch>
          </p:blipFill>
          <p:spPr bwMode="auto">
            <a:xfrm>
              <a:off x="-18787" y="2571750"/>
              <a:ext cx="4572000" cy="258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3103826" y="4538720"/>
              <a:ext cx="1008062" cy="5842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草原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17"/>
          <p:cNvGrpSpPr>
            <a:grpSpLocks/>
          </p:cNvGrpSpPr>
          <p:nvPr/>
        </p:nvGrpSpPr>
        <p:grpSpPr bwMode="auto">
          <a:xfrm>
            <a:off x="4552950" y="2576513"/>
            <a:ext cx="4591050" cy="2579687"/>
            <a:chOff x="4553213" y="2576058"/>
            <a:chExt cx="4590787" cy="2580218"/>
          </a:xfrm>
        </p:grpSpPr>
        <p:pic>
          <p:nvPicPr>
            <p:cNvPr id="29702" name="图片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33"/>
            <a:stretch>
              <a:fillRect/>
            </a:stretch>
          </p:blipFill>
          <p:spPr bwMode="auto">
            <a:xfrm>
              <a:off x="4553213" y="2576058"/>
              <a:ext cx="4590787" cy="2580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4859583" y="4538612"/>
              <a:ext cx="1009592" cy="58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大地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8"/>
          <p:cNvSpPr txBox="1">
            <a:spLocks noChangeArrowheads="1"/>
          </p:cNvSpPr>
          <p:nvPr/>
        </p:nvSpPr>
        <p:spPr bwMode="auto">
          <a:xfrm>
            <a:off x="539750" y="1419225"/>
            <a:ext cx="8281988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latin typeface="宋体" panose="02010600030101010101" pitchFamily="2" charset="-122"/>
              </a:rPr>
              <a:t>    </a:t>
            </a:r>
            <a:r>
              <a:rPr lang="zh-CN" altLang="zh-CN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雪山江河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作</a:t>
            </a:r>
            <a:r>
              <a:rPr lang="zh-CN" altLang="zh-CN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背景，草原大地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作舞台</a:t>
            </a:r>
            <a:r>
              <a:rPr lang="zh-CN" altLang="en-US" sz="3200" b="1" dirty="0">
                <a:latin typeface="宋体" panose="02010600030101010101" pitchFamily="2" charset="-122"/>
              </a:rPr>
              <a:t>。表演</a:t>
            </a:r>
            <a:r>
              <a:rPr lang="zh-CN" altLang="zh-CN" sz="3200" b="1" dirty="0">
                <a:latin typeface="宋体" panose="02010600030101010101" pitchFamily="2" charset="-122"/>
              </a:rPr>
              <a:t>藏戏的艺人们席地而唱</a:t>
            </a:r>
            <a:r>
              <a:rPr lang="zh-CN" altLang="en-US" sz="3200" b="1" dirty="0">
                <a:latin typeface="宋体" panose="02010600030101010101" pitchFamily="2" charset="-122"/>
              </a:rPr>
              <a:t>，不要幕布，不要灯光，不要道具，只要一鼓、一钹为其伴奏。他们别无所求，只要有观众就行。</a:t>
            </a:r>
            <a:endParaRPr lang="en-US" altLang="zh-CN" sz="3200" b="1" dirty="0">
              <a:latin typeface="宋体" panose="02010600030101010101" pitchFamily="2" charset="-122"/>
            </a:endParaRPr>
          </a:p>
        </p:txBody>
      </p:sp>
      <p:sp>
        <p:nvSpPr>
          <p:cNvPr id="30723" name="TextBox 7"/>
          <p:cNvSpPr txBox="1">
            <a:spLocks noChangeArrowheads="1"/>
          </p:cNvSpPr>
          <p:nvPr/>
        </p:nvSpPr>
        <p:spPr bwMode="auto">
          <a:xfrm>
            <a:off x="3851275" y="0"/>
            <a:ext cx="1296988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</a:rPr>
              <a:t>舞台</a:t>
            </a:r>
          </a:p>
        </p:txBody>
      </p:sp>
      <p:sp>
        <p:nvSpPr>
          <p:cNvPr id="5" name="椭圆形标注 4"/>
          <p:cNvSpPr/>
          <p:nvPr/>
        </p:nvSpPr>
        <p:spPr>
          <a:xfrm>
            <a:off x="4427538" y="555625"/>
            <a:ext cx="2520950" cy="1008063"/>
          </a:xfrm>
          <a:prstGeom prst="wedgeEllipseCallout">
            <a:avLst>
              <a:gd name="adj1" fmla="val -29903"/>
              <a:gd name="adj2" fmla="val 7950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000" b="1" dirty="0"/>
              <a:t>背景简单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00425" y="2063750"/>
            <a:ext cx="2014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</a:rPr>
              <a:t>席地而唱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7"/>
          <p:cNvSpPr txBox="1">
            <a:spLocks noChangeArrowheads="1"/>
          </p:cNvSpPr>
          <p:nvPr/>
        </p:nvSpPr>
        <p:spPr bwMode="auto">
          <a:xfrm>
            <a:off x="3851275" y="0"/>
            <a:ext cx="1296988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</a:rPr>
              <a:t>舞台</a:t>
            </a:r>
          </a:p>
        </p:txBody>
      </p:sp>
      <p:sp>
        <p:nvSpPr>
          <p:cNvPr id="31747" name="TextBox 8"/>
          <p:cNvSpPr txBox="1">
            <a:spLocks noChangeArrowheads="1"/>
          </p:cNvSpPr>
          <p:nvPr/>
        </p:nvSpPr>
        <p:spPr bwMode="auto">
          <a:xfrm>
            <a:off x="611188" y="1492250"/>
            <a:ext cx="8281987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latin typeface="宋体" panose="02010600030101010101" pitchFamily="2" charset="-122"/>
              </a:rPr>
              <a:t>    </a:t>
            </a:r>
            <a:r>
              <a:rPr lang="zh-CN" altLang="zh-CN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雪山江河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作</a:t>
            </a:r>
            <a:r>
              <a:rPr lang="zh-CN" altLang="zh-CN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背景，草原大地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作舞台</a:t>
            </a:r>
            <a:r>
              <a:rPr lang="zh-CN" altLang="en-US" sz="3200" b="1" dirty="0">
                <a:latin typeface="宋体" panose="02010600030101010101" pitchFamily="2" charset="-122"/>
              </a:rPr>
              <a:t>。表演</a:t>
            </a:r>
            <a:r>
              <a:rPr lang="zh-CN" altLang="zh-CN" sz="3200" b="1" dirty="0">
                <a:latin typeface="宋体" panose="02010600030101010101" pitchFamily="2" charset="-122"/>
              </a:rPr>
              <a:t>藏戏的艺人们席地而唱</a:t>
            </a:r>
            <a:r>
              <a:rPr lang="zh-CN" altLang="en-US" sz="3200" b="1" dirty="0">
                <a:latin typeface="宋体" panose="02010600030101010101" pitchFamily="2" charset="-122"/>
              </a:rPr>
              <a:t>，不要幕布，不要灯光，不要道具，只要一鼓、一钹为其伴奏。他们别无所求，只要有观众就行。</a:t>
            </a:r>
            <a:endParaRPr lang="en-US" altLang="zh-CN" sz="3200" b="1" dirty="0">
              <a:latin typeface="宋体" panose="02010600030101010101" pitchFamily="2" charset="-122"/>
            </a:endParaRPr>
          </a:p>
        </p:txBody>
      </p:sp>
      <p:sp>
        <p:nvSpPr>
          <p:cNvPr id="5" name="椭圆形标注 4"/>
          <p:cNvSpPr/>
          <p:nvPr/>
        </p:nvSpPr>
        <p:spPr>
          <a:xfrm>
            <a:off x="4427538" y="555625"/>
            <a:ext cx="2520950" cy="1008063"/>
          </a:xfrm>
          <a:prstGeom prst="wedgeEllipseCallout">
            <a:avLst>
              <a:gd name="adj1" fmla="val -29903"/>
              <a:gd name="adj2" fmla="val 7950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000" b="1" dirty="0"/>
              <a:t>背景简单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258888" y="4011613"/>
            <a:ext cx="2520950" cy="7921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/>
              <a:t>没有舞台</a:t>
            </a:r>
          </a:p>
        </p:txBody>
      </p:sp>
      <p:sp>
        <p:nvSpPr>
          <p:cNvPr id="31750" name="TextBox 1"/>
          <p:cNvSpPr txBox="1">
            <a:spLocks noChangeArrowheads="1"/>
          </p:cNvSpPr>
          <p:nvPr/>
        </p:nvSpPr>
        <p:spPr bwMode="auto">
          <a:xfrm>
            <a:off x="3468688" y="2119313"/>
            <a:ext cx="2087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>
                <a:solidFill>
                  <a:srgbClr val="FF0000"/>
                </a:solidFill>
              </a:rPr>
              <a:t>席地而唱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684213" y="2066925"/>
            <a:ext cx="7991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>
                <a:solidFill>
                  <a:srgbClr val="FF0000"/>
                </a:solidFill>
              </a:rPr>
              <a:t>藏戏就是这样，一代一代地师传身授下去。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/>
          <p:cNvSpPr>
            <a:spLocks noChangeArrowheads="1"/>
          </p:cNvSpPr>
          <p:nvPr/>
        </p:nvSpPr>
        <p:spPr bwMode="auto">
          <a:xfrm>
            <a:off x="542925" y="1008063"/>
            <a:ext cx="8058150" cy="3127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0070C0"/>
                </a:solidFill>
                <a:latin typeface="+mn-ea"/>
                <a:ea typeface="+mn-ea"/>
              </a:rPr>
              <a:t>    生活在我国西南部青藏高原上的藏族，就是一个古文化十分发达的民族。那里的人们所创造的举世瞩目的藏戏艺术神奇独特、灿烂辉煌，</a:t>
            </a:r>
            <a:r>
              <a:rPr lang="zh-CN" altLang="zh-CN" sz="2800" b="1" dirty="0">
                <a:solidFill>
                  <a:srgbClr val="0070C0"/>
                </a:solidFill>
                <a:latin typeface="+mn-ea"/>
                <a:ea typeface="+mn-ea"/>
              </a:rPr>
              <a:t>有着</a:t>
            </a:r>
            <a:r>
              <a:rPr lang="en-US" altLang="zh-CN" sz="2800" b="1" dirty="0">
                <a:solidFill>
                  <a:srgbClr val="0070C0"/>
                </a:solidFill>
                <a:latin typeface="+mn-ea"/>
                <a:ea typeface="+mn-ea"/>
              </a:rPr>
              <a:t>1300</a:t>
            </a:r>
            <a:r>
              <a:rPr lang="zh-CN" altLang="en-US" sz="2800" b="1" dirty="0">
                <a:solidFill>
                  <a:srgbClr val="0070C0"/>
                </a:solidFill>
                <a:latin typeface="+mn-ea"/>
                <a:ea typeface="+mn-ea"/>
              </a:rPr>
              <a:t>多年的历史，是中华民族历史上最久远的戏剧之一。藏戏剧种、流派众多，表演形式富有民族特色，音乐唱腔韵味隽永，面具服饰五彩缤纷。</a:t>
            </a:r>
          </a:p>
        </p:txBody>
      </p:sp>
    </p:spTree>
  </p:cSld>
  <p:clrMapOvr>
    <a:masterClrMapping/>
  </p:clrMapOvr>
  <p:transition spd="slow">
    <p:wipe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23850" y="268288"/>
            <a:ext cx="48958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宋体" panose="02010600030101010101" pitchFamily="2" charset="-122"/>
              </a:rPr>
              <a:t>   </a:t>
            </a:r>
          </a:p>
        </p:txBody>
      </p:sp>
      <p:sp>
        <p:nvSpPr>
          <p:cNvPr id="33795" name="TextBox 7"/>
          <p:cNvSpPr txBox="1">
            <a:spLocks noChangeArrowheads="1"/>
          </p:cNvSpPr>
          <p:nvPr/>
        </p:nvSpPr>
        <p:spPr bwMode="auto">
          <a:xfrm>
            <a:off x="3851275" y="0"/>
            <a:ext cx="1296988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</a:rPr>
              <a:t>舞台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4212" y="1347788"/>
            <a:ext cx="792023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</a:rPr>
              <a:t>     </a:t>
            </a:r>
            <a:r>
              <a:rPr lang="zh-CN" altLang="en-US" sz="3000" b="1" dirty="0">
                <a:latin typeface="宋体" panose="02010600030101010101" pitchFamily="2" charset="-122"/>
              </a:rPr>
              <a:t>西藏地广人稀，生活节奏比较缓慢。表现在藏戏中，艺人们的唱腔、舞蹈动作可以随意发挥，一段戏可以一而再、再而三地重复，观众也在吃喝玩耍中看戏，双方随心所欲，优哉游哉，一出戏演他个三五天毫不稀奇。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619250" y="627063"/>
            <a:ext cx="2376488" cy="64928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zh-CN" sz="3000" b="1" dirty="0"/>
              <a:t>演</a:t>
            </a:r>
            <a:r>
              <a:rPr lang="zh-CN" altLang="en-US" sz="3000" b="1" dirty="0"/>
              <a:t>三五天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52120" y="2720213"/>
            <a:ext cx="18716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随心所欲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59675" y="2726066"/>
            <a:ext cx="1418289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优哉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0" y="4227513"/>
            <a:ext cx="3600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800" b="1">
                <a:solidFill>
                  <a:srgbClr val="002060"/>
                </a:solidFill>
              </a:rPr>
              <a:t>悠</a:t>
            </a:r>
            <a:r>
              <a:rPr lang="zh-CN" altLang="en-US" sz="2800" b="1">
                <a:solidFill>
                  <a:srgbClr val="002060"/>
                </a:solidFill>
              </a:rPr>
              <a:t>然</a:t>
            </a:r>
            <a:r>
              <a:rPr lang="zh-CN" altLang="zh-CN" sz="2800" b="1">
                <a:solidFill>
                  <a:srgbClr val="002060"/>
                </a:solidFill>
              </a:rPr>
              <a:t>自得，闲适快乐</a:t>
            </a:r>
            <a:endParaRPr lang="zh-CN" altLang="en-US" sz="2800" b="1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51398" y="2264222"/>
            <a:ext cx="13668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一而再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78603" y="2264221"/>
            <a:ext cx="15827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再而三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6FFD9442-2059-2E14-F9AE-73E12C279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59" y="3178586"/>
            <a:ext cx="18002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游哉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684213" y="2066925"/>
            <a:ext cx="7991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>
                <a:solidFill>
                  <a:srgbClr val="FF0000"/>
                </a:solidFill>
                <a:hlinkClick r:id="rId2" action="ppaction://hlinkfile"/>
              </a:rPr>
              <a:t>藏戏就是这样，一代一代地师传身授下去。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23850" y="268288"/>
            <a:ext cx="48958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宋体" panose="02010600030101010101" pitchFamily="2" charset="-122"/>
              </a:rPr>
              <a:t>   </a:t>
            </a:r>
          </a:p>
        </p:txBody>
      </p:sp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3348038" y="339725"/>
            <a:ext cx="2160587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solidFill>
                  <a:srgbClr val="C00000"/>
                </a:solidFill>
              </a:rPr>
              <a:t>写法小结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4213" y="1635125"/>
            <a:ext cx="7777162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>
                <a:latin typeface="宋体" panose="02010600030101010101" pitchFamily="2" charset="-122"/>
              </a:rPr>
              <a:t>    </a:t>
            </a:r>
            <a:r>
              <a:rPr lang="zh-CN" altLang="en-US" sz="3600" b="1">
                <a:latin typeface="宋体" panose="02010600030101010101" pitchFamily="2" charset="-122"/>
              </a:rPr>
              <a:t>（第</a:t>
            </a:r>
            <a:r>
              <a:rPr lang="en-US" altLang="zh-CN" sz="3600" b="1">
                <a:latin typeface="宋体" panose="02010600030101010101" pitchFamily="2" charset="-122"/>
              </a:rPr>
              <a:t>8～17</a:t>
            </a:r>
            <a:r>
              <a:rPr lang="zh-CN" altLang="en-US" sz="3600" b="1">
                <a:latin typeface="宋体" panose="02010600030101010101" pitchFamily="2" charset="-122"/>
              </a:rPr>
              <a:t>自然段）这一部分，</a:t>
            </a:r>
            <a:r>
              <a:rPr lang="zh-CN" altLang="zh-CN" sz="3600" b="1">
                <a:latin typeface="宋体" panose="02010600030101010101" pitchFamily="2" charset="-122"/>
              </a:rPr>
              <a:t>作者通过写藏戏的</a:t>
            </a:r>
            <a:r>
              <a:rPr lang="zh-CN" altLang="zh-CN" sz="3600" b="1">
                <a:solidFill>
                  <a:srgbClr val="FF0000"/>
                </a:solidFill>
                <a:latin typeface="宋体" panose="02010600030101010101" pitchFamily="2" charset="-122"/>
              </a:rPr>
              <a:t>面具</a:t>
            </a:r>
            <a:r>
              <a:rPr lang="zh-CN" altLang="zh-CN" sz="3600" b="1">
                <a:latin typeface="宋体" panose="02010600030101010101" pitchFamily="2" charset="-122"/>
              </a:rPr>
              <a:t>、</a:t>
            </a:r>
            <a:r>
              <a:rPr lang="zh-CN" altLang="zh-CN" sz="3600" b="1">
                <a:solidFill>
                  <a:srgbClr val="FF0000"/>
                </a:solidFill>
                <a:latin typeface="宋体" panose="02010600030101010101" pitchFamily="2" charset="-122"/>
              </a:rPr>
              <a:t>舞台</a:t>
            </a:r>
            <a:r>
              <a:rPr lang="zh-CN" altLang="en-US" sz="3600" b="1">
                <a:latin typeface="宋体" panose="02010600030101010101" pitchFamily="2" charset="-122"/>
              </a:rPr>
              <a:t>、</a:t>
            </a:r>
            <a:r>
              <a:rPr lang="zh-CN" altLang="zh-CN" sz="3600" b="1">
                <a:solidFill>
                  <a:srgbClr val="FF0000"/>
                </a:solidFill>
                <a:latin typeface="宋体" panose="02010600030101010101" pitchFamily="2" charset="-122"/>
              </a:rPr>
              <a:t>演出</a:t>
            </a:r>
            <a:r>
              <a:rPr lang="zh-CN" altLang="zh-CN" sz="3600" b="1">
                <a:latin typeface="宋体" panose="02010600030101010101" pitchFamily="2" charset="-122"/>
              </a:rPr>
              <a:t>这三个方面来描写藏戏的特色</a:t>
            </a:r>
            <a:r>
              <a:rPr lang="zh-CN" altLang="en-US" sz="3600" b="1">
                <a:latin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3850" y="268288"/>
            <a:ext cx="48958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宋体" panose="02010600030101010101" pitchFamily="2" charset="-122"/>
              </a:rPr>
              <a:t>   </a:t>
            </a:r>
          </a:p>
        </p:txBody>
      </p:sp>
      <p:sp>
        <p:nvSpPr>
          <p:cNvPr id="36867" name="TextBox 7"/>
          <p:cNvSpPr txBox="1">
            <a:spLocks noChangeArrowheads="1"/>
          </p:cNvSpPr>
          <p:nvPr/>
        </p:nvSpPr>
        <p:spPr bwMode="auto">
          <a:xfrm>
            <a:off x="3348038" y="339725"/>
            <a:ext cx="2160587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solidFill>
                  <a:srgbClr val="C00000"/>
                </a:solidFill>
              </a:rPr>
              <a:t>写法小结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4675" y="1006475"/>
            <a:ext cx="7777163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200" b="1">
                <a:latin typeface="宋体" panose="02010600030101010101" pitchFamily="2" charset="-122"/>
              </a:rPr>
              <a:t>    </a:t>
            </a:r>
            <a:r>
              <a:rPr lang="zh-CN" altLang="zh-CN" sz="3200" b="1">
                <a:latin typeface="宋体" panose="02010600030101010101" pitchFamily="2" charset="-122"/>
              </a:rPr>
              <a:t>面具、舞台</a:t>
            </a:r>
            <a:r>
              <a:rPr lang="zh-CN" altLang="en-US" sz="3200" b="1">
                <a:latin typeface="宋体" panose="02010600030101010101" pitchFamily="2" charset="-122"/>
              </a:rPr>
              <a:t>和</a:t>
            </a:r>
            <a:r>
              <a:rPr lang="zh-CN" altLang="zh-CN" sz="3200" b="1">
                <a:latin typeface="宋体" panose="02010600030101010101" pitchFamily="2" charset="-122"/>
              </a:rPr>
              <a:t>演出</a:t>
            </a:r>
            <a:r>
              <a:rPr lang="zh-CN" altLang="en-US" sz="3200" b="1">
                <a:latin typeface="宋体" panose="02010600030101010101" pitchFamily="2" charset="-122"/>
              </a:rPr>
              <a:t>这三个方面，作者将哪个方面写得详细？哪个方面写得简略？这样写有什么好处？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4675" y="2859088"/>
            <a:ext cx="7777163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3200" b="1">
                <a:latin typeface="宋体" panose="02010600030101010101" pitchFamily="2" charset="-122"/>
              </a:rPr>
              <a:t>    </a:t>
            </a:r>
            <a:r>
              <a:rPr lang="zh-CN" altLang="zh-CN" sz="3200" b="1">
                <a:latin typeface="宋体" panose="02010600030101010101" pitchFamily="2" charset="-122"/>
              </a:rPr>
              <a:t>作者对</a:t>
            </a:r>
            <a:r>
              <a:rPr lang="zh-CN" altLang="zh-CN" sz="3200" b="1">
                <a:solidFill>
                  <a:srgbClr val="FF0000"/>
                </a:solidFill>
                <a:latin typeface="宋体" panose="02010600030101010101" pitchFamily="2" charset="-122"/>
              </a:rPr>
              <a:t>面具</a:t>
            </a:r>
            <a:r>
              <a:rPr lang="zh-CN" altLang="zh-CN" sz="3200" b="1">
                <a:latin typeface="宋体" panose="02010600030101010101" pitchFamily="2" charset="-122"/>
              </a:rPr>
              <a:t>的描写最为详细，对</a:t>
            </a:r>
            <a:r>
              <a:rPr lang="zh-CN" altLang="zh-CN" sz="3200" b="1">
                <a:solidFill>
                  <a:srgbClr val="0070C0"/>
                </a:solidFill>
                <a:latin typeface="宋体" panose="02010600030101010101" pitchFamily="2" charset="-122"/>
              </a:rPr>
              <a:t>舞台</a:t>
            </a:r>
            <a:r>
              <a:rPr lang="zh-CN" altLang="zh-CN" sz="3200" b="1">
                <a:latin typeface="宋体" panose="02010600030101010101" pitchFamily="2" charset="-122"/>
              </a:rPr>
              <a:t>和</a:t>
            </a:r>
            <a:r>
              <a:rPr lang="zh-CN" altLang="zh-CN" sz="3200" b="1">
                <a:solidFill>
                  <a:srgbClr val="0070C0"/>
                </a:solidFill>
                <a:latin typeface="宋体" panose="02010600030101010101" pitchFamily="2" charset="-122"/>
              </a:rPr>
              <a:t>演出</a:t>
            </a:r>
            <a:r>
              <a:rPr lang="zh-CN" altLang="en-US" sz="3200" b="1">
                <a:latin typeface="宋体" panose="02010600030101010101" pitchFamily="2" charset="-122"/>
              </a:rPr>
              <a:t>的</a:t>
            </a:r>
            <a:r>
              <a:rPr lang="zh-CN" altLang="zh-CN" sz="3200" b="1">
                <a:latin typeface="宋体" panose="02010600030101010101" pitchFamily="2" charset="-122"/>
              </a:rPr>
              <a:t>描写比较简略。</a:t>
            </a:r>
            <a:r>
              <a:rPr lang="zh-CN" altLang="zh-CN" sz="3200" b="1">
                <a:solidFill>
                  <a:srgbClr val="FF0000"/>
                </a:solidFill>
                <a:latin typeface="宋体" panose="02010600030101010101" pitchFamily="2" charset="-122"/>
              </a:rPr>
              <a:t>这样写更加突出了藏戏最具特色的方面。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98463" y="1960563"/>
            <a:ext cx="8347075" cy="209191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latin typeface="+mn-ea"/>
                <a:ea typeface="+mn-ea"/>
              </a:rPr>
              <a:t>    世界上还有几个剧种是戴着面具演出的呢？</a:t>
            </a:r>
            <a:endParaRPr lang="en-US" altLang="zh-CN" sz="2800" b="1" dirty="0"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latin typeface="+mn-ea"/>
                <a:ea typeface="+mn-ea"/>
              </a:rPr>
              <a:t>    世界上还有几个剧种在演出时是没有舞台的呢？</a:t>
            </a:r>
            <a:endParaRPr lang="en-US" altLang="zh-CN" sz="2800" b="1" dirty="0"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latin typeface="+mn-ea"/>
                <a:ea typeface="+mn-ea"/>
              </a:rPr>
              <a:t>    世界上还有几个剧种是一部戏可以演出三五天还没有结束的呢？</a:t>
            </a:r>
          </a:p>
        </p:txBody>
      </p:sp>
      <p:grpSp>
        <p:nvGrpSpPr>
          <p:cNvPr id="3" name="组合 19"/>
          <p:cNvGrpSpPr>
            <a:grpSpLocks/>
          </p:cNvGrpSpPr>
          <p:nvPr/>
        </p:nvGrpSpPr>
        <p:grpSpPr bwMode="auto">
          <a:xfrm>
            <a:off x="7019925" y="3595688"/>
            <a:ext cx="1152525" cy="600075"/>
            <a:chOff x="2123728" y="160997"/>
            <a:chExt cx="1152128" cy="600898"/>
          </a:xfrm>
        </p:grpSpPr>
        <p:sp>
          <p:nvSpPr>
            <p:cNvPr id="21" name="双波形 20"/>
            <p:cNvSpPr/>
            <p:nvPr/>
          </p:nvSpPr>
          <p:spPr>
            <a:xfrm>
              <a:off x="2123728" y="160997"/>
              <a:ext cx="1152128" cy="600898"/>
            </a:xfrm>
            <a:prstGeom prst="doubleWav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7897" name="TextBox 7"/>
            <p:cNvSpPr txBox="1">
              <a:spLocks noChangeArrowheads="1"/>
            </p:cNvSpPr>
            <p:nvPr/>
          </p:nvSpPr>
          <p:spPr bwMode="auto">
            <a:xfrm>
              <a:off x="2197255" y="169101"/>
              <a:ext cx="100860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rgbClr val="FF00FF"/>
                  </a:solidFill>
                  <a:latin typeface="Arial" panose="020B0604020202020204" pitchFamily="34" charset="0"/>
                </a:rPr>
                <a:t>反问</a:t>
              </a: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71550" y="4300538"/>
            <a:ext cx="2305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600" b="1">
                <a:solidFill>
                  <a:srgbClr val="FF0000"/>
                </a:solidFill>
              </a:rPr>
              <a:t>带着面具演出</a:t>
            </a:r>
            <a:endParaRPr lang="zh-CN" altLang="en-US" sz="26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79838" y="4300538"/>
            <a:ext cx="1584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600" b="1">
                <a:solidFill>
                  <a:srgbClr val="FF0000"/>
                </a:solidFill>
              </a:rPr>
              <a:t>没有舞台</a:t>
            </a:r>
            <a:endParaRPr lang="zh-CN" altLang="en-US" sz="2600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51500" y="4300538"/>
            <a:ext cx="18732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600" b="1">
                <a:solidFill>
                  <a:srgbClr val="FF0000"/>
                </a:solidFill>
              </a:rPr>
              <a:t>演</a:t>
            </a:r>
            <a:r>
              <a:rPr lang="zh-CN" altLang="en-US" sz="2600" b="1">
                <a:solidFill>
                  <a:srgbClr val="FF0000"/>
                </a:solidFill>
              </a:rPr>
              <a:t>三五天</a:t>
            </a:r>
          </a:p>
        </p:txBody>
      </p:sp>
      <p:sp>
        <p:nvSpPr>
          <p:cNvPr id="37895" name="TextBox 3"/>
          <p:cNvSpPr txBox="1">
            <a:spLocks noChangeArrowheads="1"/>
          </p:cNvSpPr>
          <p:nvPr/>
        </p:nvSpPr>
        <p:spPr bwMode="auto">
          <a:xfrm>
            <a:off x="398463" y="635000"/>
            <a:ext cx="78486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3000" b="1">
                <a:latin typeface="宋体" panose="02010600030101010101" pitchFamily="2" charset="-122"/>
              </a:rPr>
              <a:t>    文中有几个句子概括出了藏戏的特色，在文中用横线画出来。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1476375" y="771525"/>
            <a:ext cx="6731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zh-CN" altLang="en-US" sz="3200" b="1">
                <a:latin typeface="宋体" panose="02010600030101010101" pitchFamily="2" charset="-122"/>
              </a:rPr>
              <a:t>这样的开头有什么好处？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1188" y="1851025"/>
            <a:ext cx="77057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黑体" panose="02010609060101010101" pitchFamily="49" charset="-122"/>
              </a:rPr>
              <a:t>    </a:t>
            </a:r>
            <a:r>
              <a:rPr lang="zh-CN" altLang="en-US" sz="3200" b="1">
                <a:latin typeface="宋体" panose="02010600030101010101" pitchFamily="2" charset="-122"/>
              </a:rPr>
              <a:t>课文连用了三个独立成段的反问句开篇，总领全文，突出了藏戏的三大特点，激发了读者的好奇，引出了下文。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105" descr="阴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7425"/>
            <a:ext cx="78486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矩形 2"/>
          <p:cNvSpPr>
            <a:spLocks noChangeArrowheads="1"/>
          </p:cNvSpPr>
          <p:nvPr/>
        </p:nvSpPr>
        <p:spPr bwMode="auto">
          <a:xfrm>
            <a:off x="1116013" y="1474788"/>
            <a:ext cx="6911975" cy="21929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3200" b="1" dirty="0">
                <a:latin typeface="+mn-ea"/>
                <a:ea typeface="+mn-ea"/>
              </a:rPr>
              <a:t>自由读第</a:t>
            </a:r>
            <a:r>
              <a:rPr lang="en-US" altLang="zh-CN" sz="3200" b="1" dirty="0">
                <a:latin typeface="+mn-ea"/>
                <a:ea typeface="+mn-ea"/>
              </a:rPr>
              <a:t>4～7</a:t>
            </a:r>
            <a:r>
              <a:rPr lang="zh-CN" altLang="en-US" sz="3200" b="1" dirty="0">
                <a:latin typeface="+mn-ea"/>
                <a:ea typeface="+mn-ea"/>
              </a:rPr>
              <a:t>自然</a:t>
            </a:r>
            <a:r>
              <a:rPr lang="zh-CN" altLang="zh-CN" sz="3200" b="1" dirty="0">
                <a:latin typeface="+mn-ea"/>
                <a:ea typeface="+mn-ea"/>
              </a:rPr>
              <a:t>段</a:t>
            </a:r>
            <a:r>
              <a:rPr lang="zh-CN" altLang="en-US" sz="3200" b="1" dirty="0">
                <a:latin typeface="+mn-ea"/>
                <a:ea typeface="+mn-ea"/>
              </a:rPr>
              <a:t>，说说</a:t>
            </a:r>
            <a:r>
              <a:rPr lang="zh-CN" altLang="zh-CN" sz="3200" b="1" dirty="0">
                <a:latin typeface="+mn-ea"/>
                <a:ea typeface="+mn-ea"/>
              </a:rPr>
              <a:t>藏戏是怎么形成的</a:t>
            </a:r>
            <a:r>
              <a:rPr lang="zh-CN" altLang="en-US" sz="3200" b="1" dirty="0">
                <a:latin typeface="+mn-ea"/>
                <a:ea typeface="+mn-ea"/>
              </a:rPr>
              <a:t>。试着用自己的话说一说。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395288" y="268288"/>
            <a:ext cx="6048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C00000"/>
                </a:solidFill>
              </a:rPr>
              <a:t>自学自悟，感悟传奇</a:t>
            </a:r>
          </a:p>
          <a:p>
            <a:endParaRPr lang="zh-CN" altLang="en-US" sz="3600"/>
          </a:p>
        </p:txBody>
      </p:sp>
    </p:spTree>
  </p:cSld>
  <p:clrMapOvr>
    <a:masterClrMapping/>
  </p:clrMapOvr>
  <p:transition spd="slow">
    <p:blinds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042988" y="915988"/>
            <a:ext cx="72834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唐东杰布发誓架桥，为民造福。</a:t>
            </a:r>
            <a:endParaRPr lang="en-US" altLang="zh-CN" sz="3200" b="1">
              <a:latin typeface="楷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042988" y="1851025"/>
            <a:ext cx="728345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唐东杰布组成藏戏班子，人们出钱出力，共同修桥。</a:t>
            </a:r>
            <a:endParaRPr lang="en-US" altLang="zh-CN" sz="3200" b="1">
              <a:latin typeface="楷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000250" y="3378200"/>
            <a:ext cx="536892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唐东杰布留下了</a:t>
            </a:r>
            <a:r>
              <a:rPr lang="en-US" altLang="zh-CN" sz="3200" b="1">
                <a:latin typeface="楷体" panose="02010609060101010101" pitchFamily="49" charset="-122"/>
              </a:rPr>
              <a:t>58</a:t>
            </a:r>
            <a:r>
              <a:rPr lang="zh-CN" altLang="en-US" sz="3200" b="1">
                <a:latin typeface="楷体" panose="02010609060101010101" pitchFamily="49" charset="-122"/>
              </a:rPr>
              <a:t>座铁索桥，也成了藏戏的开山鼻祖。</a:t>
            </a:r>
          </a:p>
        </p:txBody>
      </p:sp>
      <p:sp>
        <p:nvSpPr>
          <p:cNvPr id="5" name="箭头: 下 4"/>
          <p:cNvSpPr/>
          <p:nvPr/>
        </p:nvSpPr>
        <p:spPr>
          <a:xfrm>
            <a:off x="4248150" y="1520825"/>
            <a:ext cx="647700" cy="47466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箭头: 下 5"/>
          <p:cNvSpPr/>
          <p:nvPr/>
        </p:nvSpPr>
        <p:spPr>
          <a:xfrm>
            <a:off x="4248150" y="3005138"/>
            <a:ext cx="647700" cy="47625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24750" y="915988"/>
            <a:ext cx="1223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</a:rPr>
              <a:t>起因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24750" y="2643188"/>
            <a:ext cx="10080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</a:rPr>
              <a:t>经过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24750" y="3651250"/>
            <a:ext cx="1295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</a:rPr>
              <a:t>结果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105" descr="阴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7425"/>
            <a:ext cx="78486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矩形 2"/>
          <p:cNvSpPr>
            <a:spLocks noChangeArrowheads="1"/>
          </p:cNvSpPr>
          <p:nvPr/>
        </p:nvSpPr>
        <p:spPr bwMode="auto">
          <a:xfrm>
            <a:off x="1114425" y="1708150"/>
            <a:ext cx="684212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400">
                <a:latin typeface="宋体" panose="02010600030101010101" pitchFamily="2" charset="-122"/>
              </a:rPr>
              <a:t>    </a:t>
            </a:r>
            <a:r>
              <a:rPr lang="zh-CN" altLang="zh-CN" sz="3400" b="1">
                <a:latin typeface="宋体" panose="02010600030101010101" pitchFamily="2" charset="-122"/>
              </a:rPr>
              <a:t>唐东杰布的传奇故事有哪些传奇色彩呢？</a:t>
            </a:r>
            <a:endParaRPr lang="zh-CN" altLang="en-US" sz="3400" b="1">
              <a:latin typeface="宋体" panose="02010600030101010101" pitchFamily="2" charset="-122"/>
            </a:endParaRP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395288" y="268288"/>
            <a:ext cx="6048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C00000"/>
                </a:solidFill>
              </a:rPr>
              <a:t>自学自悟，感悟传奇</a:t>
            </a:r>
          </a:p>
          <a:p>
            <a:endParaRPr lang="zh-CN" altLang="en-US" sz="3600"/>
          </a:p>
        </p:txBody>
      </p:sp>
    </p:spTree>
  </p:cSld>
  <p:clrMapOvr>
    <a:masterClrMapping/>
  </p:clrMapOvr>
  <p:transition spd="slow">
    <p:blinds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>
            <a:grpSpLocks/>
          </p:cNvGrpSpPr>
          <p:nvPr/>
        </p:nvGrpSpPr>
        <p:grpSpPr bwMode="auto">
          <a:xfrm>
            <a:off x="207963" y="230188"/>
            <a:ext cx="4364037" cy="1176337"/>
            <a:chOff x="208745" y="230333"/>
            <a:chExt cx="2706841" cy="1176438"/>
          </a:xfrm>
        </p:grpSpPr>
        <p:grpSp>
          <p:nvGrpSpPr>
            <p:cNvPr id="43017" name="组合 20"/>
            <p:cNvGrpSpPr>
              <a:grpSpLocks/>
            </p:cNvGrpSpPr>
            <p:nvPr/>
          </p:nvGrpSpPr>
          <p:grpSpPr bwMode="auto">
            <a:xfrm rot="-5400000">
              <a:off x="1170843" y="-731769"/>
              <a:ext cx="782638" cy="2706841"/>
              <a:chOff x="8483599" y="1645920"/>
              <a:chExt cx="382906" cy="722504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8483566" y="1645921"/>
                <a:ext cx="382938" cy="722504"/>
              </a:xfrm>
              <a:prstGeom prst="rect">
                <a:avLst/>
              </a:prstGeom>
              <a:solidFill>
                <a:srgbClr val="B840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pic>
            <p:nvPicPr>
              <p:cNvPr id="43020" name="图片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6860" y="1677006"/>
                <a:ext cx="332438" cy="653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3018" name="Rectangle 4"/>
            <p:cNvSpPr>
              <a:spLocks noChangeArrowheads="1"/>
            </p:cNvSpPr>
            <p:nvPr/>
          </p:nvSpPr>
          <p:spPr bwMode="auto">
            <a:xfrm>
              <a:off x="395537" y="329552"/>
              <a:ext cx="2448070" cy="1077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Ø"/>
              </a:pPr>
              <a:r>
                <a:rPr lang="zh-CN" altLang="en-US" sz="3200" b="1">
                  <a:solidFill>
                    <a:schemeClr val="bg1"/>
                  </a:solidFill>
                  <a:latin typeface="Arial" panose="020B0604020202020204" pitchFamily="34" charset="0"/>
                </a:rPr>
                <a:t>以弱抗强的传奇</a:t>
              </a:r>
              <a:endParaRPr lang="zh-CN" altLang="en-US" sz="3200" b="1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14325" y="1131888"/>
            <a:ext cx="8475663" cy="27345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zh-CN" altLang="en-US" sz="3200" b="1" dirty="0">
                <a:latin typeface="+mn-ea"/>
                <a:ea typeface="+mn-ea"/>
              </a:rPr>
              <a:t>    那时候，雅鲁藏布江上没有一座桥，数不清的牛皮船被掀翻在野马脱缰般的激流中，许多涉水过江的百姓被咆哮的江水吞噬。于是，</a:t>
            </a:r>
            <a:r>
              <a:rPr lang="zh-CN" altLang="en-US" sz="3200" b="1" dirty="0">
                <a:latin typeface="+mn-ea"/>
              </a:rPr>
              <a:t>唐东杰布许下宏愿，发誓架桥，为民造福。一无所有的唐东杰布，招来的只有一阵哄堂大笑。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12299" name="TextBox 3"/>
          <p:cNvSpPr txBox="1">
            <a:spLocks noChangeArrowheads="1"/>
          </p:cNvSpPr>
          <p:nvPr/>
        </p:nvSpPr>
        <p:spPr bwMode="auto">
          <a:xfrm>
            <a:off x="5435600" y="482600"/>
            <a:ext cx="2305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66"/>
                </a:solidFill>
                <a:latin typeface="楷体" panose="02010609060101010101" pitchFamily="49" charset="-122"/>
              </a:rPr>
              <a:t>凶险的自然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54013" y="3009900"/>
            <a:ext cx="8435975" cy="568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zh-CN" altLang="en-US" sz="3200" b="1" dirty="0">
                <a:latin typeface="+mn-ea"/>
                <a:ea typeface="+mn-ea"/>
              </a:rPr>
              <a:t>   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89388" y="2222500"/>
            <a:ext cx="12255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</a:rPr>
              <a:t>咆哮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00600" y="1651000"/>
            <a:ext cx="12969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脱缰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26150" y="2222500"/>
            <a:ext cx="10810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</a:rPr>
              <a:t>吞噬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2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 txBox="1">
            <a:spLocks noChangeArrowheads="1"/>
          </p:cNvSpPr>
          <p:nvPr/>
        </p:nvSpPr>
        <p:spPr bwMode="auto">
          <a:xfrm>
            <a:off x="250825" y="1995488"/>
            <a:ext cx="5689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0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50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50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50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50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6000" b="1">
                <a:latin typeface="黑体" panose="02010609060101010101" pitchFamily="49" charset="-122"/>
              </a:rPr>
              <a:t>4</a:t>
            </a:r>
            <a:r>
              <a:rPr lang="en-US" altLang="zh-CN" sz="6000" b="1" baseline="30000">
                <a:latin typeface="黑体" panose="02010609060101010101" pitchFamily="49" charset="-122"/>
              </a:rPr>
              <a:t>*</a:t>
            </a:r>
            <a:r>
              <a:rPr lang="en-US" altLang="zh-CN" sz="6000" b="1">
                <a:latin typeface="黑体" panose="02010609060101010101" pitchFamily="49" charset="-122"/>
              </a:rPr>
              <a:t> </a:t>
            </a:r>
            <a:r>
              <a:rPr lang="zh-CN" altLang="en-US" sz="6000" b="1">
                <a:latin typeface="黑体" panose="02010609060101010101" pitchFamily="49" charset="-122"/>
              </a:rPr>
              <a:t>藏 戏</a:t>
            </a:r>
          </a:p>
        </p:txBody>
      </p:sp>
      <p:pic>
        <p:nvPicPr>
          <p:cNvPr id="7171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2"/>
          <a:stretch>
            <a:fillRect/>
          </a:stretch>
        </p:blipFill>
        <p:spPr bwMode="auto">
          <a:xfrm>
            <a:off x="6732588" y="4443413"/>
            <a:ext cx="2306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09588" y="1203325"/>
            <a:ext cx="8239125" cy="1714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zh-CN" altLang="en-US" sz="3200" b="1" dirty="0">
                <a:latin typeface="+mn-ea"/>
                <a:ea typeface="+mn-ea"/>
              </a:rPr>
              <a:t>    唐东杰布在山南琼结认识了能歌善舞的七兄妹</a:t>
            </a:r>
            <a:r>
              <a:rPr lang="en-US" altLang="zh-CN" sz="3200" b="1" dirty="0">
                <a:latin typeface="+mn-ea"/>
                <a:ea typeface="+mn-ea"/>
              </a:rPr>
              <a:t>……</a:t>
            </a:r>
            <a:r>
              <a:rPr lang="zh-CN" altLang="en-US" sz="3200" b="1" dirty="0">
                <a:latin typeface="+mn-ea"/>
                <a:ea typeface="+mn-ea"/>
              </a:rPr>
              <a:t>劝人行善积德，出钱出力，共同修桥。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28638" y="2932113"/>
            <a:ext cx="8220075" cy="11096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zh-CN" altLang="en-US" sz="3200" b="1" dirty="0">
                <a:latin typeface="+mn-ea"/>
                <a:ea typeface="+mn-ea"/>
              </a:rPr>
              <a:t>    身无分文的唐东杰布就这样在雅鲁藏布江上留下了</a:t>
            </a:r>
            <a:r>
              <a:rPr lang="en-US" altLang="zh-CN" sz="3200" b="1" dirty="0">
                <a:latin typeface="+mn-ea"/>
                <a:ea typeface="+mn-ea"/>
              </a:rPr>
              <a:t>58</a:t>
            </a:r>
            <a:r>
              <a:rPr lang="zh-CN" altLang="en-US" sz="3200" b="1" dirty="0">
                <a:latin typeface="+mn-ea"/>
                <a:ea typeface="+mn-ea"/>
              </a:rPr>
              <a:t>座铁索桥。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76375" y="4084638"/>
            <a:ext cx="60483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rgbClr val="FF0066"/>
                </a:solidFill>
                <a:latin typeface="楷体" panose="02010609060101010101" pitchFamily="49" charset="-122"/>
              </a:rPr>
              <a:t>一无所有→</a:t>
            </a:r>
            <a:r>
              <a:rPr lang="en-US" altLang="zh-CN" sz="3200" b="1">
                <a:solidFill>
                  <a:srgbClr val="FF0066"/>
                </a:solidFill>
                <a:latin typeface="楷体" panose="02010609060101010101" pitchFamily="49" charset="-122"/>
              </a:rPr>
              <a:t>58</a:t>
            </a:r>
            <a:r>
              <a:rPr lang="zh-CN" altLang="en-US" sz="3200" b="1">
                <a:solidFill>
                  <a:srgbClr val="FF0066"/>
                </a:solidFill>
                <a:latin typeface="楷体" panose="02010609060101010101" pitchFamily="49" charset="-122"/>
              </a:rPr>
              <a:t>座铁索桥</a:t>
            </a:r>
          </a:p>
        </p:txBody>
      </p:sp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207963" y="230188"/>
            <a:ext cx="4579937" cy="1176337"/>
            <a:chOff x="208745" y="230333"/>
            <a:chExt cx="2706845" cy="1176438"/>
          </a:xfrm>
        </p:grpSpPr>
        <p:grpSp>
          <p:nvGrpSpPr>
            <p:cNvPr id="44039" name="组合 20"/>
            <p:cNvGrpSpPr>
              <a:grpSpLocks/>
            </p:cNvGrpSpPr>
            <p:nvPr/>
          </p:nvGrpSpPr>
          <p:grpSpPr bwMode="auto">
            <a:xfrm rot="-5400000">
              <a:off x="1170845" y="-731771"/>
              <a:ext cx="782638" cy="2706845"/>
              <a:chOff x="8483599" y="1645920"/>
              <a:chExt cx="382906" cy="72250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8483566" y="1645921"/>
                <a:ext cx="382938" cy="722505"/>
              </a:xfrm>
              <a:prstGeom prst="rect">
                <a:avLst/>
              </a:prstGeom>
              <a:solidFill>
                <a:srgbClr val="B840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pic>
            <p:nvPicPr>
              <p:cNvPr id="44042" name="图片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6860" y="1677006"/>
                <a:ext cx="332438" cy="652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4040" name="Rectangle 4"/>
            <p:cNvSpPr>
              <a:spLocks noChangeArrowheads="1"/>
            </p:cNvSpPr>
            <p:nvPr/>
          </p:nvSpPr>
          <p:spPr bwMode="auto">
            <a:xfrm>
              <a:off x="395537" y="329552"/>
              <a:ext cx="2376089" cy="1077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Ø"/>
              </a:pPr>
              <a:r>
                <a:rPr lang="zh-CN" altLang="en-US" sz="3200" b="1">
                  <a:solidFill>
                    <a:schemeClr val="bg1"/>
                  </a:solidFill>
                  <a:latin typeface="Arial" panose="020B0604020202020204" pitchFamily="34" charset="0"/>
                </a:rPr>
                <a:t>创造奇迹的传奇</a:t>
              </a:r>
              <a:endParaRPr lang="zh-CN" altLang="en-US" sz="3200" b="1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6" name="流程图: 资料带 5"/>
          <p:cNvSpPr/>
          <p:nvPr/>
        </p:nvSpPr>
        <p:spPr>
          <a:xfrm>
            <a:off x="7308850" y="4100513"/>
            <a:ext cx="1150938" cy="569912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600" b="1" dirty="0"/>
              <a:t>对比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12788" y="1382713"/>
            <a:ext cx="78613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宋体" panose="02010600030101010101" pitchFamily="2" charset="-122"/>
              </a:rPr>
              <a:t>    认识了能歌善舞的七兄妹，组成了西藏的第一个藏戏班子，用歌舞说唱的形式，表演历史故事和传说</a:t>
            </a:r>
            <a:r>
              <a:rPr lang="en-US" altLang="zh-CN" sz="3200" b="1">
                <a:latin typeface="宋体" panose="02010600030101010101" pitchFamily="2" charset="-122"/>
              </a:rPr>
              <a:t>……</a:t>
            </a:r>
            <a:r>
              <a:rPr lang="zh-CN" altLang="en-US" sz="3200" b="1">
                <a:latin typeface="宋体" panose="02010600030101010101" pitchFamily="2" charset="-122"/>
              </a:rPr>
              <a:t>身无分文的唐东杰布</a:t>
            </a:r>
            <a:r>
              <a:rPr lang="en-US" altLang="zh-CN" sz="3200" b="1">
                <a:latin typeface="宋体" panose="02010600030101010101" pitchFamily="2" charset="-122"/>
              </a:rPr>
              <a:t>……</a:t>
            </a:r>
            <a:r>
              <a:rPr lang="zh-CN" altLang="en-US" sz="3200" b="1">
                <a:latin typeface="宋体" panose="02010600030101010101" pitchFamily="2" charset="-122"/>
              </a:rPr>
              <a:t>同时，成为藏戏的开山鼻祖。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690688" y="3940175"/>
            <a:ext cx="59039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rgbClr val="FF0066"/>
                </a:solidFill>
                <a:latin typeface="楷体" panose="02010609060101010101" pitchFamily="49" charset="-122"/>
              </a:rPr>
              <a:t>僧人→藏戏的开山鼻祖</a:t>
            </a:r>
          </a:p>
        </p:txBody>
      </p:sp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207963" y="230188"/>
            <a:ext cx="4651375" cy="782637"/>
            <a:chOff x="208745" y="230333"/>
            <a:chExt cx="4189436" cy="782638"/>
          </a:xfrm>
        </p:grpSpPr>
        <p:grpSp>
          <p:nvGrpSpPr>
            <p:cNvPr id="45061" name="组合 20"/>
            <p:cNvGrpSpPr>
              <a:grpSpLocks/>
            </p:cNvGrpSpPr>
            <p:nvPr/>
          </p:nvGrpSpPr>
          <p:grpSpPr bwMode="auto">
            <a:xfrm rot="-5400000">
              <a:off x="1912144" y="-1473066"/>
              <a:ext cx="782638" cy="4189436"/>
              <a:chOff x="8483599" y="1645920"/>
              <a:chExt cx="382906" cy="111823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8483599" y="1645920"/>
                <a:ext cx="382906" cy="1118235"/>
              </a:xfrm>
              <a:prstGeom prst="rect">
                <a:avLst/>
              </a:prstGeom>
              <a:solidFill>
                <a:srgbClr val="B840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pic>
            <p:nvPicPr>
              <p:cNvPr id="45064" name="图片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6860" y="1677006"/>
                <a:ext cx="332438" cy="1062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5062" name="Rectangle 4"/>
            <p:cNvSpPr>
              <a:spLocks noChangeArrowheads="1"/>
            </p:cNvSpPr>
            <p:nvPr/>
          </p:nvSpPr>
          <p:spPr bwMode="auto">
            <a:xfrm>
              <a:off x="395536" y="329552"/>
              <a:ext cx="3816424" cy="58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Ø"/>
              </a:pPr>
              <a:r>
                <a:rPr lang="zh-CN" altLang="en-US" sz="3200" b="1">
                  <a:solidFill>
                    <a:schemeClr val="bg1"/>
                  </a:solidFill>
                  <a:latin typeface="Arial" panose="020B0604020202020204" pitchFamily="34" charset="0"/>
                </a:rPr>
                <a:t>创造艺术的传奇</a:t>
              </a:r>
              <a:endParaRPr lang="zh-CN" altLang="en-US" sz="3200" b="1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395288" y="484188"/>
            <a:ext cx="7561262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 dirty="0">
                <a:latin typeface="宋体" panose="02010600030101010101" pitchFamily="2" charset="-122"/>
              </a:rPr>
              <a:t>    那时候，雅鲁藏布江上没有一座桥，数不清的牛皮船被掀翻在野马脱缰般的激流中，许多涉水过江的百姓被咆哮的江水吞噬。于是，唐东杰布许下宏愿，发誓架桥，为民造福。一无所有的唐东杰布，招来的只有一阵哄堂大笑。</a:t>
            </a:r>
            <a:endParaRPr lang="en-US" altLang="zh-CN" sz="2200" b="1" dirty="0"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sz="2200" b="1" dirty="0">
                <a:latin typeface="宋体" panose="02010600030101010101" pitchFamily="2" charset="-122"/>
              </a:rPr>
              <a:t>    唐东杰布在山南琼结认识了能歌善舞的七兄妹，组成了西藏的第一个藏戏班子，用歌舞说唱的形式，表演历史故事和传说，劝人行善积德，出钱出力，共同修桥。随着雄浑的歌声响彻雪山矿野，有人献出钱财，有人布施铁块，有人送来粮食，更有大批的渔民、工匠、流浪汉跟着他们，从一个架桥工地走到另一个架桥工地</a:t>
            </a:r>
            <a:r>
              <a:rPr lang="zh-CN" altLang="en-US" sz="2400" b="1" dirty="0">
                <a:latin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sz="2400" b="1" dirty="0">
                <a:latin typeface="宋体" panose="02010600030101010101" pitchFamily="2" charset="-122"/>
              </a:rPr>
              <a:t>    身无分文的唐东杰布就这样在雅鲁藏布江上留下了</a:t>
            </a:r>
            <a:r>
              <a:rPr lang="en-US" altLang="zh-CN" sz="2400" b="1" dirty="0">
                <a:latin typeface="宋体" panose="02010600030101010101" pitchFamily="2" charset="-122"/>
              </a:rPr>
              <a:t>58</a:t>
            </a:r>
            <a:r>
              <a:rPr lang="zh-CN" altLang="en-US" sz="2400" b="1" dirty="0">
                <a:latin typeface="宋体" panose="02010600030101010101" pitchFamily="2" charset="-122"/>
              </a:rPr>
              <a:t>座铁索桥，同时，成为藏戏的开山鼻祖。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611188" y="2139950"/>
            <a:ext cx="7991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>
                <a:solidFill>
                  <a:srgbClr val="FF0000"/>
                </a:solidFill>
              </a:rPr>
              <a:t>藏戏就是这样，一代一代地师传身授下去。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059113" y="268288"/>
            <a:ext cx="2376487" cy="646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</a:rPr>
              <a:t>写法总结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00113" y="1203325"/>
            <a:ext cx="75596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000" b="1"/>
              <a:t>回顾全文，这篇文章在写法上有什么特色？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00113" y="1995488"/>
            <a:ext cx="7416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000">
                <a:latin typeface="宋体" panose="02010600030101010101" pitchFamily="2" charset="-122"/>
              </a:rPr>
              <a:t>    </a:t>
            </a:r>
            <a:r>
              <a:rPr lang="zh-CN" altLang="zh-CN" sz="3000" b="1">
                <a:latin typeface="宋体" panose="02010600030101010101" pitchFamily="2" charset="-122"/>
              </a:rPr>
              <a:t>本文采用“</a:t>
            </a:r>
            <a:r>
              <a:rPr lang="zh-CN" altLang="zh-CN" sz="3000" b="1">
                <a:solidFill>
                  <a:srgbClr val="FF0000"/>
                </a:solidFill>
                <a:latin typeface="宋体" panose="02010600030101010101" pitchFamily="2" charset="-122"/>
              </a:rPr>
              <a:t>总—分—总</a:t>
            </a:r>
            <a:r>
              <a:rPr lang="zh-CN" altLang="zh-CN" sz="3000" b="1">
                <a:latin typeface="宋体" panose="02010600030101010101" pitchFamily="2" charset="-122"/>
              </a:rPr>
              <a:t>”的结构方式，从不同的方面介绍了藏戏：先概述藏戏的</a:t>
            </a:r>
            <a:r>
              <a:rPr lang="zh-CN" altLang="zh-CN" sz="3000" b="1">
                <a:solidFill>
                  <a:srgbClr val="FF0000"/>
                </a:solidFill>
                <a:latin typeface="宋体" panose="02010600030101010101" pitchFamily="2" charset="-122"/>
              </a:rPr>
              <a:t>主要特点</a:t>
            </a:r>
            <a:r>
              <a:rPr lang="zh-CN" altLang="zh-CN" sz="3000" b="1">
                <a:latin typeface="宋体" panose="02010600030101010101" pitchFamily="2" charset="-122"/>
              </a:rPr>
              <a:t>，然后分述藏戏的</a:t>
            </a:r>
            <a:r>
              <a:rPr lang="zh-CN" altLang="zh-CN" sz="3000" b="1">
                <a:solidFill>
                  <a:srgbClr val="FF0000"/>
                </a:solidFill>
                <a:latin typeface="宋体" panose="02010600030101010101" pitchFamily="2" charset="-122"/>
              </a:rPr>
              <a:t>形成过程</a:t>
            </a:r>
            <a:r>
              <a:rPr lang="zh-CN" altLang="zh-CN" sz="3000" b="1">
                <a:latin typeface="宋体" panose="02010600030101010101" pitchFamily="2" charset="-122"/>
              </a:rPr>
              <a:t>和</a:t>
            </a:r>
            <a:r>
              <a:rPr lang="zh-CN" altLang="zh-CN" sz="3000" b="1">
                <a:solidFill>
                  <a:srgbClr val="FF0000"/>
                </a:solidFill>
                <a:latin typeface="宋体" panose="02010600030101010101" pitchFamily="2" charset="-122"/>
              </a:rPr>
              <a:t>艺术特色</a:t>
            </a:r>
            <a:r>
              <a:rPr lang="zh-CN" altLang="zh-CN" sz="3000" b="1">
                <a:latin typeface="宋体" panose="02010600030101010101" pitchFamily="2" charset="-122"/>
              </a:rPr>
              <a:t>，最后</a:t>
            </a:r>
            <a:r>
              <a:rPr lang="zh-CN" altLang="zh-CN" sz="3000" b="1">
                <a:solidFill>
                  <a:srgbClr val="FF0000"/>
                </a:solidFill>
                <a:latin typeface="宋体" panose="02010600030101010101" pitchFamily="2" charset="-122"/>
              </a:rPr>
              <a:t>总结全文。</a:t>
            </a:r>
            <a:endParaRPr lang="zh-CN" altLang="en-US" sz="300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3419475" y="268288"/>
            <a:ext cx="2038350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</a:rPr>
              <a:t>课堂小结</a:t>
            </a:r>
          </a:p>
        </p:txBody>
      </p:sp>
      <p:sp>
        <p:nvSpPr>
          <p:cNvPr id="49155" name="矩形 1"/>
          <p:cNvSpPr>
            <a:spLocks noChangeArrowheads="1"/>
          </p:cNvSpPr>
          <p:nvPr/>
        </p:nvSpPr>
        <p:spPr bwMode="auto">
          <a:xfrm>
            <a:off x="976313" y="1382713"/>
            <a:ext cx="71913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宋体" panose="02010600030101010101" pitchFamily="2" charset="-122"/>
              </a:rPr>
              <a:t>    课文通过介绍藏戏的</a:t>
            </a:r>
            <a:r>
              <a:rPr lang="zh-CN" altLang="en-US" sz="3200" b="1">
                <a:solidFill>
                  <a:srgbClr val="C00000"/>
                </a:solidFill>
                <a:latin typeface="宋体" panose="02010600030101010101" pitchFamily="2" charset="-122"/>
              </a:rPr>
              <a:t>民族特色</a:t>
            </a:r>
            <a:r>
              <a:rPr lang="zh-CN" altLang="en-US" sz="3200" b="1">
                <a:latin typeface="宋体" panose="02010600030101010101" pitchFamily="2" charset="-122"/>
              </a:rPr>
              <a:t>和</a:t>
            </a:r>
            <a:r>
              <a:rPr lang="zh-CN" altLang="en-US" sz="3200" b="1">
                <a:solidFill>
                  <a:srgbClr val="C00000"/>
                </a:solidFill>
                <a:latin typeface="宋体" panose="02010600030101010101" pitchFamily="2" charset="-122"/>
              </a:rPr>
              <a:t>形成过程</a:t>
            </a:r>
            <a:r>
              <a:rPr lang="zh-CN" altLang="en-US" sz="3200" b="1">
                <a:latin typeface="宋体" panose="02010600030101010101" pitchFamily="2" charset="-122"/>
              </a:rPr>
              <a:t>等，展现了藏戏</a:t>
            </a:r>
            <a:r>
              <a:rPr lang="zh-CN" altLang="en-US" sz="3200" b="1">
                <a:solidFill>
                  <a:srgbClr val="C00000"/>
                </a:solidFill>
                <a:latin typeface="宋体" panose="02010600030101010101" pitchFamily="2" charset="-122"/>
              </a:rPr>
              <a:t>悠久的历史和丰富独特的表现形式</a:t>
            </a:r>
            <a:r>
              <a:rPr lang="zh-CN" altLang="en-US" sz="3200" b="1">
                <a:latin typeface="宋体" panose="02010600030101010101" pitchFamily="2" charset="-122"/>
              </a:rPr>
              <a:t>，赞美了传统戏剧的</a:t>
            </a:r>
            <a:r>
              <a:rPr lang="zh-CN" altLang="en-US" sz="3200" b="1">
                <a:solidFill>
                  <a:srgbClr val="C00000"/>
                </a:solidFill>
                <a:latin typeface="宋体" panose="02010600030101010101" pitchFamily="2" charset="-122"/>
              </a:rPr>
              <a:t>艺术魅力</a:t>
            </a:r>
            <a:r>
              <a:rPr lang="zh-CN" altLang="en-US" sz="3200" b="1">
                <a:latin typeface="宋体" panose="02010600030101010101" pitchFamily="2" charset="-122"/>
              </a:rPr>
              <a:t>和中华文化的</a:t>
            </a:r>
            <a:r>
              <a:rPr lang="zh-CN" altLang="en-US" sz="3200" b="1">
                <a:solidFill>
                  <a:srgbClr val="C00000"/>
                </a:solidFill>
                <a:latin typeface="宋体" panose="02010600030101010101" pitchFamily="2" charset="-122"/>
              </a:rPr>
              <a:t>博大精深</a:t>
            </a:r>
            <a:r>
              <a:rPr lang="zh-CN" altLang="en-US" sz="3200" b="1">
                <a:latin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左大括号 30"/>
          <p:cNvSpPr>
            <a:spLocks/>
          </p:cNvSpPr>
          <p:nvPr/>
        </p:nvSpPr>
        <p:spPr bwMode="auto">
          <a:xfrm>
            <a:off x="1835150" y="1635125"/>
            <a:ext cx="360363" cy="2736850"/>
          </a:xfrm>
          <a:prstGeom prst="leftBrace">
            <a:avLst>
              <a:gd name="adj1" fmla="val 37376"/>
              <a:gd name="adj2" fmla="val 50000"/>
            </a:avLst>
          </a:prstGeom>
          <a:noFill/>
          <a:ln w="317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0179" name="Text Box 14"/>
          <p:cNvSpPr txBox="1">
            <a:spLocks noChangeArrowheads="1"/>
          </p:cNvSpPr>
          <p:nvPr/>
        </p:nvSpPr>
        <p:spPr bwMode="auto">
          <a:xfrm>
            <a:off x="2268538" y="2066925"/>
            <a:ext cx="28305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宋体" panose="02010600030101010101" pitchFamily="2" charset="-122"/>
              </a:rPr>
              <a:t>形成过程</a:t>
            </a:r>
            <a:endParaRPr lang="zh-CN" altLang="en-US" sz="3200" b="1">
              <a:latin typeface="楷体" panose="02010609060101010101" pitchFamily="49" charset="-122"/>
            </a:endParaRPr>
          </a:p>
        </p:txBody>
      </p:sp>
      <p:sp>
        <p:nvSpPr>
          <p:cNvPr id="50180" name="Text Box 14"/>
          <p:cNvSpPr txBox="1">
            <a:spLocks noChangeArrowheads="1"/>
          </p:cNvSpPr>
          <p:nvPr/>
        </p:nvSpPr>
        <p:spPr bwMode="auto">
          <a:xfrm>
            <a:off x="2268538" y="3363913"/>
            <a:ext cx="290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宋体" panose="02010600030101010101" pitchFamily="2" charset="-122"/>
              </a:rPr>
              <a:t>艺术特色</a:t>
            </a:r>
            <a:endParaRPr lang="zh-CN" altLang="en-US" sz="3200" b="1">
              <a:latin typeface="楷体" panose="02010609060101010101" pitchFamily="49" charset="-122"/>
            </a:endParaRPr>
          </a:p>
        </p:txBody>
      </p:sp>
      <p:sp>
        <p:nvSpPr>
          <p:cNvPr id="42" name="右大括号 41"/>
          <p:cNvSpPr/>
          <p:nvPr/>
        </p:nvSpPr>
        <p:spPr bwMode="auto">
          <a:xfrm>
            <a:off x="6737350" y="1635125"/>
            <a:ext cx="360363" cy="2736850"/>
          </a:xfrm>
          <a:prstGeom prst="rightBrace">
            <a:avLst>
              <a:gd name="adj1" fmla="val 23663"/>
              <a:gd name="adj2" fmla="val 50000"/>
            </a:avLst>
          </a:prstGeom>
          <a:noFill/>
          <a:ln w="31750" algn="ctr">
            <a:solidFill>
              <a:srgbClr val="00B0F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+mn-ea"/>
              <a:ea typeface="+mn-ea"/>
            </a:endParaRPr>
          </a:p>
        </p:txBody>
      </p:sp>
      <p:sp>
        <p:nvSpPr>
          <p:cNvPr id="50182" name="TextBox 5"/>
          <p:cNvSpPr txBox="1">
            <a:spLocks noChangeArrowheads="1"/>
          </p:cNvSpPr>
          <p:nvPr/>
        </p:nvSpPr>
        <p:spPr bwMode="auto">
          <a:xfrm>
            <a:off x="539750" y="2427288"/>
            <a:ext cx="677863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黑体" panose="02010609060101010101" pitchFamily="49" charset="-122"/>
              </a:rPr>
              <a:t>藏戏</a:t>
            </a:r>
          </a:p>
        </p:txBody>
      </p:sp>
      <p:sp>
        <p:nvSpPr>
          <p:cNvPr id="50183" name="TextBox 2"/>
          <p:cNvSpPr txBox="1">
            <a:spLocks noChangeArrowheads="1"/>
          </p:cNvSpPr>
          <p:nvPr/>
        </p:nvSpPr>
        <p:spPr bwMode="auto">
          <a:xfrm>
            <a:off x="3419475" y="268288"/>
            <a:ext cx="2038350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</a:rPr>
              <a:t>板书设计</a:t>
            </a:r>
          </a:p>
        </p:txBody>
      </p:sp>
      <p:sp>
        <p:nvSpPr>
          <p:cNvPr id="50184" name="文本框 1"/>
          <p:cNvSpPr txBox="1">
            <a:spLocks noChangeArrowheads="1"/>
          </p:cNvSpPr>
          <p:nvPr/>
        </p:nvSpPr>
        <p:spPr bwMode="auto">
          <a:xfrm>
            <a:off x="7235825" y="1903413"/>
            <a:ext cx="1169988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latin typeface="黑体" panose="02010609060101010101" pitchFamily="49" charset="-122"/>
              </a:rPr>
              <a:t>民族特色</a:t>
            </a:r>
            <a:endParaRPr lang="en-US" altLang="zh-CN" sz="3200" b="1">
              <a:latin typeface="黑体" panose="02010609060101010101" pitchFamily="49" charset="-122"/>
            </a:endParaRPr>
          </a:p>
          <a:p>
            <a:pPr algn="ctr" eaLnBrk="1" hangingPunct="1"/>
            <a:r>
              <a:rPr lang="zh-CN" altLang="en-US" sz="3200" b="1">
                <a:latin typeface="黑体" panose="02010609060101010101" pitchFamily="49" charset="-122"/>
              </a:rPr>
              <a:t>艺术魅力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427538" y="3148013"/>
            <a:ext cx="3000375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1" lang="zh-CN" altLang="en-US" sz="2800" b="1" dirty="0">
                <a:latin typeface="+mn-ea"/>
                <a:ea typeface="+mn-ea"/>
              </a:rPr>
              <a:t>面具 </a:t>
            </a:r>
            <a:endParaRPr kumimoji="1" lang="en-US" altLang="zh-CN" sz="2800" b="1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kumimoji="1" lang="zh-CN" altLang="en-US" sz="2800" b="1" dirty="0">
                <a:latin typeface="+mn-ea"/>
                <a:ea typeface="+mn-ea"/>
              </a:rPr>
              <a:t>舞台</a:t>
            </a:r>
            <a:endParaRPr kumimoji="1" lang="en-US" altLang="zh-CN" sz="2800" b="1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kumimoji="1" lang="zh-CN" altLang="en-US" sz="2800" b="1" dirty="0">
                <a:latin typeface="+mn-ea"/>
                <a:ea typeface="+mn-ea"/>
              </a:rPr>
              <a:t>演出</a:t>
            </a:r>
          </a:p>
        </p:txBody>
      </p:sp>
      <p:sp>
        <p:nvSpPr>
          <p:cNvPr id="50186" name="TextBox 14"/>
          <p:cNvSpPr txBox="1">
            <a:spLocks noChangeArrowheads="1"/>
          </p:cNvSpPr>
          <p:nvPr/>
        </p:nvSpPr>
        <p:spPr bwMode="auto">
          <a:xfrm>
            <a:off x="250825" y="3508375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FF0000"/>
                </a:solidFill>
              </a:rPr>
              <a:t>（总</a:t>
            </a:r>
            <a:r>
              <a:rPr lang="en-US" altLang="zh-CN" b="1">
                <a:solidFill>
                  <a:srgbClr val="FF0000"/>
                </a:solidFill>
              </a:rPr>
              <a:t>—</a:t>
            </a:r>
            <a:r>
              <a:rPr lang="zh-CN" altLang="en-US" b="1">
                <a:solidFill>
                  <a:srgbClr val="FF0000"/>
                </a:solidFill>
              </a:rPr>
              <a:t>分</a:t>
            </a:r>
            <a:r>
              <a:rPr lang="en-US" altLang="zh-CN" b="1">
                <a:solidFill>
                  <a:srgbClr val="FF0000"/>
                </a:solidFill>
              </a:rPr>
              <a:t>—</a:t>
            </a:r>
            <a:r>
              <a:rPr lang="zh-CN" altLang="en-US" b="1">
                <a:solidFill>
                  <a:srgbClr val="FF0000"/>
                </a:solidFill>
              </a:rPr>
              <a:t>总）</a:t>
            </a:r>
          </a:p>
        </p:txBody>
      </p:sp>
      <p:sp>
        <p:nvSpPr>
          <p:cNvPr id="50187" name="TextBox 16"/>
          <p:cNvSpPr txBox="1">
            <a:spLocks noChangeArrowheads="1"/>
          </p:cNvSpPr>
          <p:nvPr/>
        </p:nvSpPr>
        <p:spPr bwMode="auto">
          <a:xfrm>
            <a:off x="4356100" y="1563688"/>
            <a:ext cx="1944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宋体" panose="02010600030101010101" pitchFamily="2" charset="-122"/>
              </a:rPr>
              <a:t>心系百姓</a:t>
            </a:r>
          </a:p>
        </p:txBody>
      </p:sp>
      <p:sp>
        <p:nvSpPr>
          <p:cNvPr id="50188" name="TextBox 20"/>
          <p:cNvSpPr txBox="1">
            <a:spLocks noChangeArrowheads="1"/>
          </p:cNvSpPr>
          <p:nvPr/>
        </p:nvSpPr>
        <p:spPr bwMode="auto">
          <a:xfrm>
            <a:off x="4356100" y="2066925"/>
            <a:ext cx="2087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宋体" panose="02010600030101010101" pitchFamily="2" charset="-122"/>
              </a:rPr>
              <a:t>创造奇迹</a:t>
            </a:r>
          </a:p>
        </p:txBody>
      </p:sp>
      <p:sp>
        <p:nvSpPr>
          <p:cNvPr id="50189" name="TextBox 21"/>
          <p:cNvSpPr txBox="1">
            <a:spLocks noChangeArrowheads="1"/>
          </p:cNvSpPr>
          <p:nvPr/>
        </p:nvSpPr>
        <p:spPr bwMode="auto">
          <a:xfrm>
            <a:off x="4356100" y="2571750"/>
            <a:ext cx="1944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/>
              <a:t>创造艺术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3276600" y="195263"/>
            <a:ext cx="2374900" cy="646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</a:rPr>
              <a:t>课后作业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5816" y="2067694"/>
            <a:ext cx="7992367" cy="60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zh-CN" altLang="zh-CN" sz="3200" b="1" dirty="0">
                <a:latin typeface="宋体" panose="02010600030101010101" pitchFamily="2" charset="-122"/>
              </a:rPr>
              <a:t>仿照课文的开头写一种你熟悉的艺术形式。</a:t>
            </a:r>
            <a:endParaRPr lang="en-US" altLang="zh-CN" sz="32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PT2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4516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>
            <a:spLocks noChangeArrowheads="1"/>
          </p:cNvSpPr>
          <p:nvPr/>
        </p:nvSpPr>
        <p:spPr bwMode="auto">
          <a:xfrm>
            <a:off x="1008063" y="1382713"/>
            <a:ext cx="71278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    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827088" y="1276350"/>
            <a:ext cx="7777162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600" b="1">
                <a:latin typeface="宋体" panose="02010600030101010101" pitchFamily="2" charset="-122"/>
              </a:rPr>
              <a:t>    </a:t>
            </a:r>
            <a:r>
              <a:rPr lang="zh-CN" altLang="zh-CN" sz="3600" b="1">
                <a:latin typeface="宋体" panose="02010600030101010101" pitchFamily="2" charset="-122"/>
              </a:rPr>
              <a:t>不同的地方不仅有不同的节日风俗，还有各具特色的艺术样式</a:t>
            </a:r>
            <a:r>
              <a:rPr lang="zh-CN" altLang="en-US" sz="3600" b="1">
                <a:latin typeface="宋体" panose="02010600030101010101" pitchFamily="2" charset="-122"/>
              </a:rPr>
              <a:t>。</a:t>
            </a:r>
            <a:r>
              <a:rPr lang="zh-CN" altLang="zh-CN" sz="3600" b="1">
                <a:latin typeface="宋体" panose="02010600030101010101" pitchFamily="2" charset="-122"/>
              </a:rPr>
              <a:t>默读课文，说说藏戏有什么特色</a:t>
            </a:r>
            <a:r>
              <a:rPr lang="zh-CN" altLang="en-US" sz="3600" b="1">
                <a:latin typeface="宋体" panose="02010600030101010101" pitchFamily="2" charset="-122"/>
              </a:rPr>
              <a:t>，</a:t>
            </a:r>
            <a:r>
              <a:rPr lang="zh-CN" altLang="zh-CN" sz="3600" b="1">
                <a:latin typeface="宋体" panose="02010600030101010101" pitchFamily="2" charset="-122"/>
              </a:rPr>
              <a:t>作者是</a:t>
            </a:r>
            <a:r>
              <a:rPr lang="zh-CN" altLang="en-US" sz="3600" b="1">
                <a:latin typeface="宋体" panose="02010600030101010101" pitchFamily="2" charset="-122"/>
              </a:rPr>
              <a:t>从</a:t>
            </a:r>
            <a:r>
              <a:rPr lang="zh-CN" altLang="zh-CN" sz="3600" b="1">
                <a:latin typeface="宋体" panose="02010600030101010101" pitchFamily="2" charset="-122"/>
              </a:rPr>
              <a:t>哪几个方面写的</a:t>
            </a:r>
            <a:r>
              <a:rPr lang="zh-CN" altLang="en-US" sz="3600" b="1">
                <a:latin typeface="宋体" panose="02010600030101010101" pitchFamily="2" charset="-122"/>
              </a:rPr>
              <a:t>。</a:t>
            </a:r>
            <a:endParaRPr lang="zh-CN" altLang="en-US" sz="360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>
            <a:spLocks noChangeArrowheads="1"/>
          </p:cNvSpPr>
          <p:nvPr/>
        </p:nvSpPr>
        <p:spPr bwMode="auto">
          <a:xfrm>
            <a:off x="1008063" y="1382713"/>
            <a:ext cx="71278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    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539750" y="1131888"/>
            <a:ext cx="8280400" cy="29797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自学提示：</a:t>
            </a:r>
            <a:endParaRPr lang="en-US" altLang="zh-CN" sz="32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514350" indent="-514350" eaLnBrk="1" hangingPunct="1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zh-CN" altLang="zh-CN" sz="3000" b="1" dirty="0">
                <a:latin typeface="+mn-ea"/>
                <a:ea typeface="+mn-ea"/>
              </a:rPr>
              <a:t>默读课文，注意默读速度。边读边画出文中不懂的词语，利用工具书或者联系上下文理解其意思。</a:t>
            </a:r>
            <a:endParaRPr lang="en-US" altLang="zh-CN" sz="3000" b="1" dirty="0">
              <a:latin typeface="+mn-ea"/>
              <a:ea typeface="+mn-ea"/>
            </a:endParaRPr>
          </a:p>
          <a:p>
            <a:pPr marL="514350" indent="-514350" eaLnBrk="1" hangingPunct="1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zh-CN" altLang="zh-CN" sz="3000" b="1" dirty="0">
                <a:latin typeface="+mn-ea"/>
                <a:ea typeface="+mn-ea"/>
              </a:rPr>
              <a:t>边读边想：作者是从哪几个方面来写藏戏的？</a:t>
            </a: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323850" y="288925"/>
            <a:ext cx="4392613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C00000"/>
                </a:solidFill>
              </a:rPr>
              <a:t>初读课文，整体感知</a:t>
            </a:r>
          </a:p>
        </p:txBody>
      </p:sp>
    </p:spTree>
  </p:cSld>
  <p:clrMapOvr>
    <a:masterClrMapping/>
  </p:clrMapOvr>
  <p:transition spd="slow"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3552825" y="339725"/>
            <a:ext cx="203835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4F6228"/>
                </a:solidFill>
                <a:latin typeface="黑体" panose="02010609060101010101" pitchFamily="49" charset="-122"/>
              </a:rPr>
              <a:t>词语解释</a:t>
            </a:r>
          </a:p>
        </p:txBody>
      </p:sp>
      <p:sp>
        <p:nvSpPr>
          <p:cNvPr id="10243" name="矩形 2"/>
          <p:cNvSpPr>
            <a:spLocks noChangeArrowheads="1"/>
          </p:cNvSpPr>
          <p:nvPr/>
        </p:nvSpPr>
        <p:spPr bwMode="auto">
          <a:xfrm>
            <a:off x="369888" y="987425"/>
            <a:ext cx="2627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FF0066"/>
                </a:solidFill>
                <a:latin typeface="楷体" panose="02010609060101010101" pitchFamily="49" charset="-122"/>
              </a:rPr>
              <a:t>【</a:t>
            </a:r>
            <a:r>
              <a:rPr lang="zh-CN" altLang="zh-CN" sz="3200" b="1">
                <a:solidFill>
                  <a:srgbClr val="FF0066"/>
                </a:solidFill>
                <a:latin typeface="楷体" panose="02010609060101010101" pitchFamily="49" charset="-122"/>
              </a:rPr>
              <a:t>布施</a:t>
            </a:r>
            <a:r>
              <a:rPr lang="en-US" altLang="zh-CN" sz="3200" b="1">
                <a:solidFill>
                  <a:srgbClr val="FF0066"/>
                </a:solidFill>
                <a:latin typeface="楷体" panose="02010609060101010101" pitchFamily="49" charset="-122"/>
              </a:rPr>
              <a:t>】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266950" y="987425"/>
            <a:ext cx="65103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zh-CN" sz="3200" b="1">
                <a:latin typeface="楷体" panose="02010609060101010101" pitchFamily="49" charset="-122"/>
              </a:rPr>
              <a:t>把财物施舍给别人。</a:t>
            </a:r>
            <a:endParaRPr lang="en-US" altLang="zh-CN" sz="3200" b="1">
              <a:latin typeface="楷体" panose="02010609060101010101" pitchFamily="49" charset="-122"/>
            </a:endParaRPr>
          </a:p>
        </p:txBody>
      </p:sp>
      <p:sp>
        <p:nvSpPr>
          <p:cNvPr id="10245" name="矩形 4"/>
          <p:cNvSpPr>
            <a:spLocks noChangeArrowheads="1"/>
          </p:cNvSpPr>
          <p:nvPr/>
        </p:nvSpPr>
        <p:spPr bwMode="auto">
          <a:xfrm>
            <a:off x="369888" y="3938588"/>
            <a:ext cx="251936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FF0066"/>
                </a:solidFill>
                <a:latin typeface="楷体" panose="02010609060101010101" pitchFamily="49" charset="-122"/>
              </a:rPr>
              <a:t>【</a:t>
            </a:r>
            <a:r>
              <a:rPr lang="zh-CN" altLang="en-US" sz="3200" b="1">
                <a:solidFill>
                  <a:srgbClr val="FF0066"/>
                </a:solidFill>
                <a:latin typeface="楷体" panose="02010609060101010101" pitchFamily="49" charset="-122"/>
              </a:rPr>
              <a:t>优哉游哉</a:t>
            </a:r>
            <a:r>
              <a:rPr lang="en-US" altLang="zh-CN" sz="3200" b="1">
                <a:solidFill>
                  <a:srgbClr val="FF0066"/>
                </a:solidFill>
                <a:latin typeface="楷体" panose="02010609060101010101" pitchFamily="49" charset="-122"/>
              </a:rPr>
              <a:t>】</a:t>
            </a:r>
          </a:p>
        </p:txBody>
      </p:sp>
      <p:sp>
        <p:nvSpPr>
          <p:cNvPr id="10246" name="矩形 5"/>
          <p:cNvSpPr>
            <a:spLocks noChangeArrowheads="1"/>
          </p:cNvSpPr>
          <p:nvPr/>
        </p:nvSpPr>
        <p:spPr bwMode="auto">
          <a:xfrm>
            <a:off x="369888" y="1635125"/>
            <a:ext cx="2627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FF0066"/>
                </a:solidFill>
                <a:latin typeface="楷体" panose="02010609060101010101" pitchFamily="49" charset="-122"/>
              </a:rPr>
              <a:t>【</a:t>
            </a:r>
            <a:r>
              <a:rPr lang="zh-CN" altLang="en-US" sz="3200" b="1">
                <a:solidFill>
                  <a:srgbClr val="FF0066"/>
                </a:solidFill>
                <a:latin typeface="楷体" panose="02010609060101010101" pitchFamily="49" charset="-122"/>
              </a:rPr>
              <a:t>两面三刀</a:t>
            </a:r>
            <a:r>
              <a:rPr lang="en-US" altLang="zh-CN" sz="3200" b="1">
                <a:solidFill>
                  <a:srgbClr val="FF0066"/>
                </a:solidFill>
                <a:latin typeface="楷体" panose="02010609060101010101" pitchFamily="49" charset="-122"/>
              </a:rPr>
              <a:t>】</a:t>
            </a:r>
            <a:endParaRPr lang="en-US" altLang="zh-CN" sz="3200" b="1">
              <a:latin typeface="楷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916238" y="2787650"/>
            <a:ext cx="575945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zh-CN" sz="3200" b="1">
                <a:latin typeface="楷体" panose="02010609060101010101" pitchFamily="49" charset="-122"/>
              </a:rPr>
              <a:t>比喻一个学术流派、技艺的开创者。</a:t>
            </a:r>
            <a:endParaRPr lang="en-US" altLang="zh-CN" sz="3200" b="1">
              <a:latin typeface="楷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987675" y="1635125"/>
            <a:ext cx="5789613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比喻居心不良，当面一套，背地一套。</a:t>
            </a:r>
            <a:endParaRPr lang="en-US" altLang="zh-CN" sz="3200" b="1">
              <a:latin typeface="楷体" panose="02010609060101010101" pitchFamily="49" charset="-122"/>
            </a:endParaRPr>
          </a:p>
        </p:txBody>
      </p:sp>
      <p:sp>
        <p:nvSpPr>
          <p:cNvPr id="10249" name="矩形 8"/>
          <p:cNvSpPr>
            <a:spLocks noChangeArrowheads="1"/>
          </p:cNvSpPr>
          <p:nvPr/>
        </p:nvSpPr>
        <p:spPr bwMode="auto">
          <a:xfrm>
            <a:off x="369888" y="2817813"/>
            <a:ext cx="2627312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FF0066"/>
                </a:solidFill>
                <a:latin typeface="楷体" panose="02010609060101010101" pitchFamily="49" charset="-122"/>
              </a:rPr>
              <a:t>【</a:t>
            </a:r>
            <a:r>
              <a:rPr lang="zh-CN" altLang="en-US" sz="3200" b="1">
                <a:solidFill>
                  <a:srgbClr val="FF0066"/>
                </a:solidFill>
                <a:latin typeface="楷体" panose="02010609060101010101" pitchFamily="49" charset="-122"/>
              </a:rPr>
              <a:t>开山鼻祖</a:t>
            </a:r>
            <a:r>
              <a:rPr lang="en-US" altLang="zh-CN" sz="3200" b="1">
                <a:solidFill>
                  <a:srgbClr val="FF0066"/>
                </a:solidFill>
                <a:latin typeface="楷体" panose="02010609060101010101" pitchFamily="49" charset="-122"/>
              </a:rPr>
              <a:t>】</a:t>
            </a:r>
            <a:endParaRPr lang="zh-CN" altLang="en-US" sz="3200" b="1">
              <a:latin typeface="楷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987675" y="3911600"/>
            <a:ext cx="57896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zh-CN" sz="3200" b="1">
                <a:latin typeface="楷体" panose="02010609060101010101" pitchFamily="49" charset="-122"/>
              </a:rPr>
              <a:t>指生活悠闲自在的样子</a:t>
            </a:r>
            <a:r>
              <a:rPr lang="zh-CN" altLang="en-US" sz="3200" b="1">
                <a:latin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"/>
          <p:cNvSpPr>
            <a:spLocks noChangeArrowheads="1"/>
          </p:cNvSpPr>
          <p:nvPr/>
        </p:nvSpPr>
        <p:spPr bwMode="auto">
          <a:xfrm>
            <a:off x="1008063" y="1382713"/>
            <a:ext cx="71278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    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539750" y="1131888"/>
            <a:ext cx="8353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>
                <a:latin typeface="宋体" panose="02010600030101010101" pitchFamily="2" charset="-122"/>
              </a:rPr>
              <a:t>   </a:t>
            </a:r>
          </a:p>
          <a:p>
            <a:r>
              <a:rPr lang="en-US" altLang="zh-CN" sz="3000" b="1">
                <a:latin typeface="宋体" panose="02010600030101010101" pitchFamily="2" charset="-122"/>
              </a:rPr>
              <a:t>   </a:t>
            </a:r>
            <a:r>
              <a:rPr lang="zh-CN" altLang="zh-CN" sz="3600" b="1">
                <a:latin typeface="宋体" panose="02010600030101010101" pitchFamily="2" charset="-122"/>
              </a:rPr>
              <a:t>作者是从哪几个方面来写藏戏的？</a:t>
            </a:r>
            <a:endParaRPr lang="zh-CN" altLang="zh-CN" sz="3200" b="1">
              <a:latin typeface="宋体" panose="02010600030101010101" pitchFamily="2" charset="-122"/>
            </a:endParaRPr>
          </a:p>
          <a:p>
            <a:endParaRPr lang="zh-CN" altLang="en-US" sz="3200">
              <a:latin typeface="宋体" panose="02010600030101010101" pitchFamily="2" charset="-122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395288" y="268288"/>
            <a:ext cx="4392612" cy="646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C00000"/>
                </a:solidFill>
              </a:rPr>
              <a:t>初读课文，整体感知</a:t>
            </a:r>
          </a:p>
        </p:txBody>
      </p:sp>
      <p:grpSp>
        <p:nvGrpSpPr>
          <p:cNvPr id="2" name="组合 14"/>
          <p:cNvGrpSpPr>
            <a:grpSpLocks/>
          </p:cNvGrpSpPr>
          <p:nvPr/>
        </p:nvGrpSpPr>
        <p:grpSpPr bwMode="auto">
          <a:xfrm>
            <a:off x="1331913" y="2500313"/>
            <a:ext cx="2265362" cy="1865312"/>
            <a:chOff x="323528" y="3014820"/>
            <a:chExt cx="1872208" cy="1573153"/>
          </a:xfrm>
        </p:grpSpPr>
        <p:sp>
          <p:nvSpPr>
            <p:cNvPr id="10" name="爆炸形: 14 pt  4"/>
            <p:cNvSpPr/>
            <p:nvPr/>
          </p:nvSpPr>
          <p:spPr>
            <a:xfrm>
              <a:off x="323528" y="3014820"/>
              <a:ext cx="1872208" cy="1573153"/>
            </a:xfrm>
            <a:prstGeom prst="irregularSeal2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99780" y="3393715"/>
              <a:ext cx="1007608" cy="9492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hangingPunct="1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en-US" altLang="zh-CN" sz="2800" b="1" kern="1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2800" b="1" kern="1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形成</a:t>
              </a:r>
            </a:p>
            <a:p>
              <a:pPr algn="just" eaLnBrk="1" hangingPunct="1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zh-CN" altLang="en-US" sz="2800" b="1" kern="1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过程</a:t>
              </a:r>
            </a:p>
          </p:txBody>
        </p:sp>
      </p:grpSp>
      <p:grpSp>
        <p:nvGrpSpPr>
          <p:cNvPr id="3" name="组合 15"/>
          <p:cNvGrpSpPr>
            <a:grpSpLocks/>
          </p:cNvGrpSpPr>
          <p:nvPr/>
        </p:nvGrpSpPr>
        <p:grpSpPr bwMode="auto">
          <a:xfrm>
            <a:off x="4211638" y="2355850"/>
            <a:ext cx="2447925" cy="1871663"/>
            <a:chOff x="323528" y="3014820"/>
            <a:chExt cx="1944783" cy="1573153"/>
          </a:xfrm>
        </p:grpSpPr>
        <p:sp>
          <p:nvSpPr>
            <p:cNvPr id="13" name="爆炸形: 14 pt  16"/>
            <p:cNvSpPr/>
            <p:nvPr/>
          </p:nvSpPr>
          <p:spPr>
            <a:xfrm rot="20492217">
              <a:off x="323528" y="3014820"/>
              <a:ext cx="1871633" cy="1573153"/>
            </a:xfrm>
            <a:prstGeom prst="irregularSeal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684234" y="3375084"/>
              <a:ext cx="1584077" cy="8846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hangingPunct="1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zh-CN" altLang="en-US" sz="2400" b="1" kern="1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</a:t>
              </a:r>
              <a:r>
                <a:rPr lang="zh-CN" altLang="en-US" sz="2600" b="1" kern="1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艺术</a:t>
              </a:r>
              <a:endParaRPr lang="en-US" altLang="zh-CN" sz="2600" b="1" kern="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 algn="just" eaLnBrk="1" hangingPunct="1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zh-CN" altLang="en-US" sz="2600" b="1" kern="1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特色</a:t>
              </a:r>
              <a:endParaRPr lang="en-US" altLang="zh-CN" sz="2600" b="1" kern="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3348038" y="3724275"/>
            <a:ext cx="475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FF"/>
                </a:solidFill>
                <a:latin typeface="宋体" panose="02010600030101010101" pitchFamily="2" charset="-122"/>
              </a:rPr>
              <a:t>介绍藏戏的艺术特色。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39750" y="2860675"/>
            <a:ext cx="265430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1" lang="zh-CN" altLang="en-US" sz="3200" b="1" dirty="0">
                <a:latin typeface="+mn-ea"/>
                <a:ea typeface="+mn-ea"/>
              </a:rPr>
              <a:t>第</a:t>
            </a:r>
            <a:r>
              <a:rPr kumimoji="1" lang="en-US" altLang="zh-CN" sz="3200" b="1" dirty="0">
                <a:latin typeface="+mn-ea"/>
                <a:ea typeface="+mn-ea"/>
              </a:rPr>
              <a:t>4～7</a:t>
            </a:r>
            <a:r>
              <a:rPr kumimoji="1" lang="zh-CN" altLang="en-US" sz="3200" b="1" dirty="0">
                <a:latin typeface="+mn-ea"/>
                <a:ea typeface="+mn-ea"/>
              </a:rPr>
              <a:t>自然段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348038" y="2860675"/>
            <a:ext cx="44164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FF"/>
                </a:solidFill>
                <a:latin typeface="宋体" panose="02010600030101010101" pitchFamily="2" charset="-122"/>
              </a:rPr>
              <a:t>写藏戏的形成过程。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39750" y="3724275"/>
            <a:ext cx="3313113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1" lang="zh-CN" altLang="en-US" sz="3200" b="1" dirty="0">
                <a:latin typeface="+mn-ea"/>
                <a:ea typeface="+mn-ea"/>
              </a:rPr>
              <a:t>第</a:t>
            </a:r>
            <a:r>
              <a:rPr kumimoji="1" lang="en-US" altLang="zh-CN" sz="3200" b="1" dirty="0">
                <a:latin typeface="+mn-ea"/>
                <a:ea typeface="+mn-ea"/>
              </a:rPr>
              <a:t>8～17</a:t>
            </a:r>
            <a:r>
              <a:rPr kumimoji="1" lang="zh-CN" altLang="en-US" sz="3200" b="1" dirty="0">
                <a:latin typeface="+mn-ea"/>
                <a:ea typeface="+mn-ea"/>
              </a:rPr>
              <a:t>自然段</a:t>
            </a:r>
          </a:p>
        </p:txBody>
      </p:sp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539750" y="842963"/>
            <a:ext cx="792003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latin typeface="宋体" panose="02010600030101010101" pitchFamily="2" charset="-122"/>
              </a:rPr>
              <a:t>    </a:t>
            </a:r>
            <a:r>
              <a:rPr lang="zh-CN" altLang="zh-CN" sz="3200" b="1">
                <a:latin typeface="宋体" panose="02010600030101010101" pitchFamily="2" charset="-122"/>
              </a:rPr>
              <a:t>课文中哪些自然段讲了藏戏的形成？哪些自然段介绍了藏戏的艺术特色？快速默读课文，找出相关段落。</a:t>
            </a:r>
            <a:endParaRPr lang="en-US" altLang="zh-CN" sz="32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  <p:bldP spid="6" grpId="0"/>
      <p:bldP spid="7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2820</Words>
  <Application>Microsoft Office PowerPoint</Application>
  <PresentationFormat>全屏显示(16:9)</PresentationFormat>
  <Paragraphs>239</Paragraphs>
  <Slides>49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7" baseType="lpstr">
      <vt:lpstr>黑体</vt:lpstr>
      <vt:lpstr>华文楷体</vt:lpstr>
      <vt:lpstr>楷体</vt:lpstr>
      <vt:lpstr>宋体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User</dc:creator>
  <cp:keywords>状元成才路</cp:keywords>
  <dc:description>声  明_x000d_
_x000d_
 本文件仅用于个人学习、研究或欣赏，以及其他非商业性或非盈利性用途，但同时应遵守著作权法及其他相关法律的规定，不得侵犯本司及相关权利人的合法权利。_x000d_
 除此以外，将本文件任何内容用于其他用途时，应获得授权，如发现未经授权用于商业或盈利用途将追加侵权者的法律责任。_x000d_
_x000d_
武汉天成贵龙文化传播有限公司</dc:description>
  <cp:lastModifiedBy>Administrator</cp:lastModifiedBy>
  <cp:revision>491</cp:revision>
  <dcterms:created xsi:type="dcterms:W3CDTF">2016-10-29T08:56:49Z</dcterms:created>
  <dcterms:modified xsi:type="dcterms:W3CDTF">2024-12-23T09:08:38Z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  <property fmtid="{D5CDD505-2E9C-101B-9397-08002B2CF9AE}" pid="3" name="KSOProductBuildVer">
    <vt:lpwstr>2052-11.1.0.10132</vt:lpwstr>
  </property>
</Properties>
</file>