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4"/>
  </p:notesMasterIdLst>
  <p:handoutMasterIdLst>
    <p:handoutMasterId r:id="rId35"/>
  </p:handoutMasterIdLst>
  <p:sldIdLst>
    <p:sldId id="472" r:id="rId2"/>
    <p:sldId id="363" r:id="rId3"/>
    <p:sldId id="416" r:id="rId4"/>
    <p:sldId id="473" r:id="rId5"/>
    <p:sldId id="474" r:id="rId6"/>
    <p:sldId id="486" r:id="rId7"/>
    <p:sldId id="493" r:id="rId8"/>
    <p:sldId id="433" r:id="rId9"/>
    <p:sldId id="453" r:id="rId10"/>
    <p:sldId id="476" r:id="rId11"/>
    <p:sldId id="477" r:id="rId12"/>
    <p:sldId id="454" r:id="rId13"/>
    <p:sldId id="458" r:id="rId14"/>
    <p:sldId id="478" r:id="rId15"/>
    <p:sldId id="455" r:id="rId16"/>
    <p:sldId id="480" r:id="rId17"/>
    <p:sldId id="482" r:id="rId18"/>
    <p:sldId id="483" r:id="rId19"/>
    <p:sldId id="517" r:id="rId20"/>
    <p:sldId id="484" r:id="rId21"/>
    <p:sldId id="462" r:id="rId22"/>
    <p:sldId id="485" r:id="rId23"/>
    <p:sldId id="492" r:id="rId24"/>
    <p:sldId id="471" r:id="rId25"/>
    <p:sldId id="518" r:id="rId26"/>
    <p:sldId id="487" r:id="rId27"/>
    <p:sldId id="488" r:id="rId28"/>
    <p:sldId id="489" r:id="rId29"/>
    <p:sldId id="490" r:id="rId30"/>
    <p:sldId id="491" r:id="rId31"/>
    <p:sldId id="494" r:id="rId32"/>
    <p:sldId id="303" r:id="rId33"/>
  </p:sldIdLst>
  <p:sldSz cx="9144000" cy="5143500" type="screen16x9"/>
  <p:notesSz cx="6858000" cy="9144000"/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98A4A6"/>
    <a:srgbClr val="B3BCBD"/>
    <a:srgbClr val="8E9C9E"/>
    <a:srgbClr val="33CC33"/>
    <a:srgbClr val="FF00FF"/>
    <a:srgbClr val="38B7C8"/>
    <a:srgbClr val="8ED7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188" autoAdjust="0"/>
    <p:restoredTop sz="94660"/>
  </p:normalViewPr>
  <p:slideViewPr>
    <p:cSldViewPr>
      <p:cViewPr>
        <p:scale>
          <a:sx n="125" d="100"/>
          <a:sy n="125" d="100"/>
        </p:scale>
        <p:origin x="1506" y="34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4" d="100"/>
          <a:sy n="84" d="100"/>
        </p:scale>
        <p:origin x="3912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F3B2AF91-583E-43FC-92CA-D019127890E3}" type="datetimeFigureOut">
              <a:rPr lang="zh-CN" altLang="en-US"/>
              <a:t>2024/9/20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>
              <a:defRPr sz="1200" smtClean="0"/>
            </a:lvl1pPr>
          </a:lstStyle>
          <a:p>
            <a:pPr>
              <a:defRPr/>
            </a:pPr>
            <a:fld id="{E4C266CD-FD27-45E9-B64A-ADDFC6095CA2}" type="slidenum">
              <a:rPr lang="zh-CN" altLang="en-US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sldNum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E77159D4-AADD-47BC-90A6-47F8F8AA3740}" type="datetimeFigureOut">
              <a:rPr lang="zh-CN" altLang="en-US"/>
              <a:t>2024/9/20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5698F24D-C88F-4EA9-8D06-EB941E74D83F}" type="slidenum">
              <a:rPr lang="zh-CN" altLang="en-US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页眉占位符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40802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页眉占位符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28824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C8E70F71-64A9-F649-EDC5-ED742521AF1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0432" y="51470"/>
            <a:ext cx="644392" cy="56602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3770AA34-B2C0-9CEC-338D-44887D2160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0432" y="51470"/>
            <a:ext cx="644392" cy="56602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64BC5045-CC3A-210B-3A49-4B16CCA0607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0432" y="51470"/>
            <a:ext cx="644392" cy="56602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"/>
          <p:cNvGrpSpPr/>
          <p:nvPr userDrawn="1"/>
        </p:nvGrpSpPr>
        <p:grpSpPr bwMode="auto">
          <a:xfrm>
            <a:off x="0" y="3175"/>
            <a:ext cx="9144000" cy="5140325"/>
            <a:chOff x="0" y="3470"/>
            <a:chExt cx="9144000" cy="5140030"/>
          </a:xfrm>
        </p:grpSpPr>
        <p:pic>
          <p:nvPicPr>
            <p:cNvPr id="3" name="图片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291830"/>
              <a:ext cx="9144000" cy="18516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图片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82" r="6577"/>
            <a:stretch>
              <a:fillRect/>
            </a:stretch>
          </p:blipFill>
          <p:spPr bwMode="auto">
            <a:xfrm>
              <a:off x="0" y="3470"/>
              <a:ext cx="9144000" cy="45845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 userDrawn="1"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32600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3787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5" r:id="rId5"/>
    <p:sldLayoutId id="2147483656" r:id="rId6"/>
    <p:sldLayoutId id="2147483657" r:id="rId7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mbria" panose="02040503050406030204" pitchFamily="18" charset="0"/>
          <a:ea typeface="黑体" panose="02010609060101010101" pitchFamily="49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mbria" panose="02040503050406030204" pitchFamily="18" charset="0"/>
          <a:ea typeface="黑体" panose="02010609060101010101" pitchFamily="49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mbria" panose="02040503050406030204" pitchFamily="18" charset="0"/>
          <a:ea typeface="黑体" panose="02010609060101010101" pitchFamily="49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mbria" panose="02040503050406030204" pitchFamily="18" charset="0"/>
          <a:ea typeface="黑体" panose="02010609060101010101" pitchFamily="49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mbria" panose="02040503050406030204" pitchFamily="18" charset="0"/>
          <a:ea typeface="黑体" panose="02010609060101010101" pitchFamily="49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mbria" panose="02040503050406030204" pitchFamily="18" charset="0"/>
          <a:ea typeface="黑体" panose="02010609060101010101" pitchFamily="49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mbria" panose="02040503050406030204" pitchFamily="18" charset="0"/>
          <a:ea typeface="黑体" panose="02010609060101010101" pitchFamily="49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mbria" panose="02040503050406030204" pitchFamily="18" charset="0"/>
          <a:ea typeface="黑体" panose="02010609060101010101" pitchFamily="49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1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Box 12"/>
          <p:cNvSpPr txBox="1">
            <a:spLocks noChangeArrowheads="1"/>
          </p:cNvSpPr>
          <p:nvPr/>
        </p:nvSpPr>
        <p:spPr bwMode="auto">
          <a:xfrm>
            <a:off x="1087438" y="915988"/>
            <a:ext cx="742315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zh-CN" altLang="en-US" sz="3600" b="1" dirty="0">
                <a:solidFill>
                  <a:srgbClr val="FFFFFF"/>
                </a:solidFill>
                <a:latin typeface="华文楷体" pitchFamily="2" charset="-122"/>
                <a:ea typeface="华文楷体" pitchFamily="2" charset="-122"/>
              </a:rPr>
              <a:t>统编版六年级下册</a:t>
            </a:r>
            <a:endParaRPr lang="en-US" altLang="zh-CN" sz="3600" b="1" dirty="0">
              <a:solidFill>
                <a:srgbClr val="FFFFFF"/>
              </a:solidFill>
              <a:latin typeface="华文楷体" pitchFamily="2" charset="-122"/>
              <a:ea typeface="华文楷体" pitchFamily="2" charset="-122"/>
            </a:endParaRP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zh-CN" altLang="en-US" sz="6000" b="1" dirty="0">
                <a:solidFill>
                  <a:srgbClr val="FFFFFF"/>
                </a:solidFill>
                <a:latin typeface="华文楷体" pitchFamily="2" charset="-122"/>
                <a:ea typeface="华文楷体" pitchFamily="2" charset="-122"/>
              </a:rPr>
              <a:t>语文慕课堂</a:t>
            </a:r>
            <a:endParaRPr lang="en-US" altLang="zh-CN" sz="6000" b="1" dirty="0">
              <a:solidFill>
                <a:srgbClr val="FFFFFF"/>
              </a:solidFill>
              <a:latin typeface="华文楷体" pitchFamily="2" charset="-122"/>
              <a:ea typeface="华文楷体" pitchFamily="2" charset="-122"/>
            </a:endParaRPr>
          </a:p>
        </p:txBody>
      </p:sp>
      <p:sp>
        <p:nvSpPr>
          <p:cNvPr id="39939" name="TextBox 13"/>
          <p:cNvSpPr txBox="1">
            <a:spLocks noChangeArrowheads="1"/>
          </p:cNvSpPr>
          <p:nvPr/>
        </p:nvSpPr>
        <p:spPr bwMode="auto">
          <a:xfrm>
            <a:off x="3449638" y="3579862"/>
            <a:ext cx="26987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2800" b="1" dirty="0">
                <a:solidFill>
                  <a:srgbClr val="FFFFFF"/>
                </a:solidFill>
                <a:latin typeface="华文楷体" pitchFamily="2" charset="-122"/>
                <a:ea typeface="华文楷体" pitchFamily="2" charset="-122"/>
              </a:rPr>
              <a:t>主讲：四维老师</a:t>
            </a:r>
          </a:p>
        </p:txBody>
      </p:sp>
      <p:sp>
        <p:nvSpPr>
          <p:cNvPr id="39940" name="TextBox 1"/>
          <p:cNvSpPr txBox="1">
            <a:spLocks noChangeArrowheads="1"/>
          </p:cNvSpPr>
          <p:nvPr/>
        </p:nvSpPr>
        <p:spPr bwMode="auto">
          <a:xfrm>
            <a:off x="107950" y="123825"/>
            <a:ext cx="28908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1800" b="1" dirty="0">
                <a:solidFill>
                  <a:srgbClr val="FFFF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状元成才路慕课堂</a:t>
            </a: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牛郎织女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0576" t="13257" r="20876" b="2561"/>
          <a:stretch>
            <a:fillRect/>
          </a:stretch>
        </p:blipFill>
        <p:spPr>
          <a:xfrm>
            <a:off x="1259632" y="627534"/>
            <a:ext cx="5514975" cy="381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>
            <a:spLocks noChangeArrowheads="1"/>
          </p:cNvSpPr>
          <p:nvPr/>
        </p:nvSpPr>
        <p:spPr bwMode="auto">
          <a:xfrm>
            <a:off x="323528" y="2060103"/>
            <a:ext cx="8207375" cy="2455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en-US" altLang="zh-CN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en-US" altLang="zh-CN" sz="3200" b="1" dirty="0">
                <a:solidFill>
                  <a:srgbClr val="FF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“</a:t>
            </a:r>
            <a:r>
              <a:rPr lang="zh-CN" altLang="en-US" sz="3200" b="1" dirty="0">
                <a:solidFill>
                  <a:srgbClr val="FF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迢迢”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和</a:t>
            </a:r>
            <a:r>
              <a:rPr lang="zh-CN" altLang="en-US" sz="3200" b="1" dirty="0">
                <a:solidFill>
                  <a:srgbClr val="FF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“皎皎”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两个词相互呼应，相互补充，意思是牵牛星和织女星相距十分遥远，都很明亮。从这句诗中我们可以体会到遥远的距离使得织女内心起了相思之情。</a:t>
            </a:r>
            <a:endParaRPr lang="en-US" altLang="zh-CN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3" name="组合 2"/>
          <p:cNvGrpSpPr/>
          <p:nvPr/>
        </p:nvGrpSpPr>
        <p:grpSpPr bwMode="auto">
          <a:xfrm>
            <a:off x="1115616" y="411361"/>
            <a:ext cx="7191375" cy="1584325"/>
            <a:chOff x="1964535" y="2880494"/>
            <a:chExt cx="6507857" cy="1147860"/>
          </a:xfrm>
        </p:grpSpPr>
        <p:pic>
          <p:nvPicPr>
            <p:cNvPr id="4" name="Picture 7" descr="C:\Users\Administrator\Desktop\png\素材CNN-sccnn.com_201406210812-恢复的.psd_0002_图层-3-拷贝.pn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424251" y="3072571"/>
              <a:ext cx="5258004" cy="671694"/>
            </a:xfrm>
            <a:prstGeom prst="rect">
              <a:avLst/>
            </a:prstGeom>
            <a:noFill/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3" descr="C:\Users\Administrator\Desktop\png\素材CNN-sccnn.com_201406210812-恢复的.psd_0000_图层-2-拷贝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292083" y="2880494"/>
              <a:ext cx="132168" cy="1147860"/>
            </a:xfrm>
            <a:prstGeom prst="rect">
              <a:avLst/>
            </a:prstGeom>
            <a:noFill/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3" descr="C:\Users\Administrator\Desktop\png\素材CNN-sccnn.com_201406210812-恢复的.psd_0000_图层-2-拷贝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7682255" y="2880494"/>
              <a:ext cx="130732" cy="1147860"/>
            </a:xfrm>
            <a:prstGeom prst="rect">
              <a:avLst/>
            </a:prstGeom>
            <a:noFill/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8140" name="矩形 6"/>
            <p:cNvSpPr>
              <a:spLocks noChangeArrowheads="1"/>
            </p:cNvSpPr>
            <p:nvPr/>
          </p:nvSpPr>
          <p:spPr bwMode="auto">
            <a:xfrm>
              <a:off x="1964535" y="3089287"/>
              <a:ext cx="6507857" cy="6050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20000"/>
                </a:lnSpc>
              </a:pPr>
              <a:r>
                <a:rPr lang="zh-CN" altLang="en-US" sz="3200" b="1">
                  <a:latin typeface="楷体" panose="02010609060101010101" pitchFamily="49" charset="-122"/>
                  <a:ea typeface="楷体" panose="02010609060101010101" pitchFamily="49" charset="-122"/>
                </a:rPr>
                <a:t>迢迢牵牛星，皎皎河汉女。</a:t>
              </a:r>
              <a:endParaRPr lang="en-US" altLang="zh-CN" sz="3200" b="1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sp>
        <p:nvSpPr>
          <p:cNvPr id="8" name="矩形 7"/>
          <p:cNvSpPr>
            <a:spLocks noChangeArrowheads="1"/>
          </p:cNvSpPr>
          <p:nvPr/>
        </p:nvSpPr>
        <p:spPr bwMode="auto">
          <a:xfrm>
            <a:off x="2152254" y="698699"/>
            <a:ext cx="1036637" cy="60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20000"/>
              </a:lnSpc>
            </a:pPr>
            <a:r>
              <a:rPr lang="zh-CN" altLang="en-US" sz="3200" b="1">
                <a:solidFill>
                  <a:srgbClr val="FF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迢迢</a:t>
            </a:r>
            <a:endParaRPr lang="en-US" altLang="zh-CN" sz="3200" b="1">
              <a:solidFill>
                <a:srgbClr val="FF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9" name="矩形 8"/>
          <p:cNvSpPr>
            <a:spLocks noChangeArrowheads="1"/>
          </p:cNvSpPr>
          <p:nvPr/>
        </p:nvSpPr>
        <p:spPr bwMode="auto">
          <a:xfrm>
            <a:off x="4608537" y="698699"/>
            <a:ext cx="1036638" cy="60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20000"/>
              </a:lnSpc>
            </a:pPr>
            <a:r>
              <a:rPr lang="zh-CN" altLang="en-US" sz="3200" b="1" dirty="0">
                <a:solidFill>
                  <a:srgbClr val="FF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皎皎</a:t>
            </a:r>
            <a:endParaRPr lang="en-US" altLang="zh-CN" sz="3200" b="1" dirty="0">
              <a:solidFill>
                <a:srgbClr val="FF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>
            <a:spLocks noChangeArrowheads="1"/>
          </p:cNvSpPr>
          <p:nvPr/>
        </p:nvSpPr>
        <p:spPr bwMode="auto">
          <a:xfrm>
            <a:off x="468313" y="3076575"/>
            <a:ext cx="8151812" cy="1195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   </a:t>
            </a:r>
            <a:r>
              <a:rPr lang="zh-CN" altLang="en-US" sz="3200" b="1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“弄”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是摆弄、抚弄的意思。</a:t>
            </a:r>
            <a:endParaRPr lang="en-US" altLang="zh-CN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1" hangingPunct="1">
              <a:lnSpc>
                <a:spcPct val="120000"/>
              </a:lnSpc>
            </a:pPr>
            <a:r>
              <a:rPr lang="en-US" altLang="zh-CN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写出了她</a:t>
            </a:r>
            <a:r>
              <a:rPr lang="zh-CN" altLang="en-US" sz="3200" b="1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心不在焉、心神不宁的样子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endParaRPr lang="en-US" altLang="zh-CN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3" name="组合 2"/>
          <p:cNvGrpSpPr/>
          <p:nvPr/>
        </p:nvGrpSpPr>
        <p:grpSpPr bwMode="auto">
          <a:xfrm>
            <a:off x="1152525" y="339725"/>
            <a:ext cx="6948488" cy="1457325"/>
            <a:chOff x="1964535" y="2880494"/>
            <a:chExt cx="6507857" cy="1147860"/>
          </a:xfrm>
        </p:grpSpPr>
        <p:pic>
          <p:nvPicPr>
            <p:cNvPr id="4" name="Picture 7" descr="C:\Users\Administrator\Desktop\png\素材CNN-sccnn.com_201406210812-恢复的.psd_0002_图层-3-拷贝.pn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425452" y="3073054"/>
              <a:ext cx="5255946" cy="671461"/>
            </a:xfrm>
            <a:prstGeom prst="rect">
              <a:avLst/>
            </a:prstGeom>
            <a:noFill/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3" descr="C:\Users\Administrator\Desktop\png\素材CNN-sccnn.com_201406210812-恢复的.psd_0000_图层-2-拷贝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291638" y="2880494"/>
              <a:ext cx="133815" cy="1147860"/>
            </a:xfrm>
            <a:prstGeom prst="rect">
              <a:avLst/>
            </a:prstGeom>
            <a:noFill/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3" descr="C:\Users\Administrator\Desktop\png\素材CNN-sccnn.com_201406210812-恢复的.psd_0000_图层-2-拷贝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7681398" y="2880494"/>
              <a:ext cx="132327" cy="1147860"/>
            </a:xfrm>
            <a:prstGeom prst="rect">
              <a:avLst/>
            </a:prstGeom>
            <a:noFill/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9162" name="矩形 6"/>
            <p:cNvSpPr>
              <a:spLocks noChangeArrowheads="1"/>
            </p:cNvSpPr>
            <p:nvPr/>
          </p:nvSpPr>
          <p:spPr bwMode="auto">
            <a:xfrm>
              <a:off x="1964535" y="3089287"/>
              <a:ext cx="6507857" cy="6050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20000"/>
                </a:lnSpc>
              </a:pPr>
              <a:r>
                <a:rPr lang="zh-CN" altLang="en-US" sz="32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纤纤擢素手，札札弄机杼。</a:t>
              </a:r>
              <a:endParaRPr lang="en-US" altLang="zh-CN" sz="3200" b="1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sp>
        <p:nvSpPr>
          <p:cNvPr id="9" name="矩形 8"/>
          <p:cNvSpPr>
            <a:spLocks noChangeArrowheads="1"/>
          </p:cNvSpPr>
          <p:nvPr/>
        </p:nvSpPr>
        <p:spPr bwMode="auto">
          <a:xfrm>
            <a:off x="5380024" y="608479"/>
            <a:ext cx="552450" cy="60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20000"/>
              </a:lnSpc>
            </a:pPr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弄</a:t>
            </a:r>
            <a:endParaRPr lang="en-US" altLang="zh-CN" sz="32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9158" name="矩形 6"/>
          <p:cNvSpPr>
            <a:spLocks noChangeArrowheads="1"/>
          </p:cNvSpPr>
          <p:nvPr/>
        </p:nvSpPr>
        <p:spPr bwMode="auto">
          <a:xfrm>
            <a:off x="550863" y="1896828"/>
            <a:ext cx="8151812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200" b="1" dirty="0">
                <a:solidFill>
                  <a:srgbClr val="FF0000"/>
                </a:solidFill>
                <a:latin typeface="宋体" panose="02010600030101010101" pitchFamily="2" charset="-122"/>
              </a:rPr>
              <a:t>    诗意：织女摆弄着柔长洁白的双手，织布机也札札地响个不停。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9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9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4915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561975" y="739775"/>
            <a:ext cx="8137525" cy="3560763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lnSpc>
                <a:spcPct val="120000"/>
              </a:lnSpc>
              <a:defRPr/>
            </a:pP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    札札机杼乱人心，最是织女愁肠时。其实，</a:t>
            </a:r>
            <a:r>
              <a:rPr lang="en-US" altLang="zh-CN" sz="3200" b="1" dirty="0">
                <a:solidFill>
                  <a:srgbClr val="FF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《</a:t>
            </a:r>
            <a:r>
              <a:rPr lang="zh-CN" altLang="en-US" sz="3200" b="1" dirty="0">
                <a:solidFill>
                  <a:srgbClr val="FF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木兰诗</a:t>
            </a:r>
            <a:r>
              <a:rPr lang="en-US" altLang="zh-CN" sz="3200" b="1" dirty="0">
                <a:solidFill>
                  <a:srgbClr val="FF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》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中有一句与此句类似，同样抓住了“机杼”这个意象，来写女子的愁情。是哪句呢？</a:t>
            </a:r>
            <a:endParaRPr lang="en-US" altLang="zh-CN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1" hangingPunct="1">
              <a:lnSpc>
                <a:spcPct val="120000"/>
              </a:lnSpc>
              <a:defRPr/>
            </a:pPr>
            <a:r>
              <a:rPr lang="en-US" altLang="zh-CN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en-US" altLang="zh-CN" sz="3200" b="1" dirty="0">
                <a:solidFill>
                  <a:schemeClr val="accent6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“</a:t>
            </a:r>
            <a:r>
              <a:rPr lang="zh-CN" altLang="en-US" sz="3200" b="1" dirty="0">
                <a:solidFill>
                  <a:schemeClr val="accent6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不闻机杼声，惟闻女叹息。</a:t>
            </a:r>
            <a:r>
              <a:rPr lang="en-US" altLang="zh-CN" sz="3200" b="1" dirty="0">
                <a:solidFill>
                  <a:schemeClr val="accent6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”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同样是用有声来衬寂静，以有声来传悲情。</a:t>
            </a:r>
            <a:endParaRPr lang="en-US" altLang="zh-CN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736725"/>
            <a:ext cx="8624888" cy="169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 bwMode="auto">
          <a:xfrm>
            <a:off x="488950" y="669925"/>
            <a:ext cx="7843838" cy="1793875"/>
            <a:chOff x="1737147" y="2880494"/>
            <a:chExt cx="6507857" cy="1147860"/>
          </a:xfrm>
        </p:grpSpPr>
        <p:pic>
          <p:nvPicPr>
            <p:cNvPr id="4" name="Picture 7" descr="C:\Users\Administrator\Desktop\png\素材CNN-sccnn.com_201406210812-恢复的.psd_0002_图层-3-拷贝.pn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436535" y="3095845"/>
              <a:ext cx="5256599" cy="671448"/>
            </a:xfrm>
            <a:prstGeom prst="rect">
              <a:avLst/>
            </a:prstGeom>
            <a:noFill/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3" descr="C:\Users\Administrator\Desktop\png\素材CNN-sccnn.com_201406210812-恢复的.psd_0000_图层-2-拷贝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291652" y="2880494"/>
              <a:ext cx="133028" cy="1147860"/>
            </a:xfrm>
            <a:prstGeom prst="rect">
              <a:avLst/>
            </a:prstGeom>
            <a:noFill/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3" descr="C:\Users\Administrator\Desktop\png\素材CNN-sccnn.com_201406210812-恢复的.psd_0000_图层-2-拷贝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7681280" y="2880494"/>
              <a:ext cx="131711" cy="1147860"/>
            </a:xfrm>
            <a:prstGeom prst="rect">
              <a:avLst/>
            </a:prstGeom>
            <a:noFill/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2231" name="矩形 6"/>
            <p:cNvSpPr>
              <a:spLocks noChangeArrowheads="1"/>
            </p:cNvSpPr>
            <p:nvPr/>
          </p:nvSpPr>
          <p:spPr bwMode="auto">
            <a:xfrm>
              <a:off x="1737147" y="3200778"/>
              <a:ext cx="6507857" cy="3239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20000"/>
                </a:lnSpc>
              </a:pPr>
              <a:r>
                <a:rPr lang="zh-CN" altLang="en-US" sz="36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终日不成章，泣涕零如雨。</a:t>
              </a:r>
              <a:endParaRPr lang="en-US" altLang="zh-CN" sz="3600" b="1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sp>
        <p:nvSpPr>
          <p:cNvPr id="52227" name="矩形 6"/>
          <p:cNvSpPr>
            <a:spLocks noChangeArrowheads="1"/>
          </p:cNvSpPr>
          <p:nvPr/>
        </p:nvSpPr>
        <p:spPr bwMode="auto">
          <a:xfrm>
            <a:off x="534890" y="2627790"/>
            <a:ext cx="7929760" cy="1454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zh-CN" altLang="en-US" sz="3200" b="1" dirty="0">
                <a:solidFill>
                  <a:srgbClr val="FF0000"/>
                </a:solidFill>
                <a:latin typeface="宋体" panose="02010600030101010101" pitchFamily="2" charset="-122"/>
              </a:rPr>
              <a:t>    诗意：织女一整天也没有织成一段布，织不出什么花样，眼泪如同雨水般掉落。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22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2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2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文本框 2"/>
          <p:cNvSpPr txBox="1">
            <a:spLocks noChangeArrowheads="1"/>
          </p:cNvSpPr>
          <p:nvPr/>
        </p:nvSpPr>
        <p:spPr bwMode="auto">
          <a:xfrm>
            <a:off x="1619672" y="1297586"/>
            <a:ext cx="68214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2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终日不成章，泣涕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零</a:t>
            </a:r>
            <a:r>
              <a:rPr lang="zh-CN" altLang="en-US" sz="32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如雨。</a:t>
            </a:r>
          </a:p>
        </p:txBody>
      </p:sp>
      <p:sp>
        <p:nvSpPr>
          <p:cNvPr id="5" name="圆角矩形 4"/>
          <p:cNvSpPr/>
          <p:nvPr/>
        </p:nvSpPr>
        <p:spPr>
          <a:xfrm>
            <a:off x="900113" y="2571750"/>
            <a:ext cx="7632700" cy="15668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6858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b="1" dirty="0">
                <a:solidFill>
                  <a:prstClr val="white"/>
                </a:solidFill>
                <a:latin typeface="+mn-ea"/>
                <a:cs typeface="楷体" panose="02010609060101010101" pitchFamily="49" charset="-122"/>
              </a:rPr>
              <a:t>    点明了织女“终日不成章”的原因，用“零如雨”点明她心里终日的悲伤愁闷。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矩形 1"/>
          <p:cNvSpPr>
            <a:spLocks noChangeArrowheads="1"/>
          </p:cNvSpPr>
          <p:nvPr/>
        </p:nvSpPr>
        <p:spPr bwMode="auto">
          <a:xfrm>
            <a:off x="857250" y="1184275"/>
            <a:ext cx="57435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600" b="1">
                <a:latin typeface="楷体" panose="02010609060101010101" pitchFamily="49" charset="-122"/>
                <a:ea typeface="楷体" panose="02010609060101010101" pitchFamily="49" charset="-122"/>
              </a:rPr>
              <a:t>河汉清且浅，相去复几许。</a:t>
            </a:r>
          </a:p>
        </p:txBody>
      </p:sp>
      <p:sp>
        <p:nvSpPr>
          <p:cNvPr id="3" name="椭圆 2"/>
          <p:cNvSpPr/>
          <p:nvPr/>
        </p:nvSpPr>
        <p:spPr>
          <a:xfrm>
            <a:off x="1787525" y="1214438"/>
            <a:ext cx="1500188" cy="617537"/>
          </a:xfrm>
          <a:prstGeom prst="ellipse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b="1">
              <a:solidFill>
                <a:prstClr val="white"/>
              </a:solidFill>
            </a:endParaRPr>
          </a:p>
        </p:txBody>
      </p:sp>
      <p:sp>
        <p:nvSpPr>
          <p:cNvPr id="4" name="线形标注 1 3"/>
          <p:cNvSpPr/>
          <p:nvPr/>
        </p:nvSpPr>
        <p:spPr>
          <a:xfrm>
            <a:off x="2857500" y="428625"/>
            <a:ext cx="2643188" cy="561975"/>
          </a:xfrm>
          <a:prstGeom prst="borderCallout1">
            <a:avLst>
              <a:gd name="adj1" fmla="val 156935"/>
              <a:gd name="adj2" fmla="val -12758"/>
              <a:gd name="adj3" fmla="val 109108"/>
              <a:gd name="adj4" fmla="val 0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00FF"/>
            </a:solidFill>
          </a:ln>
        </p:spPr>
        <p:txBody>
          <a:bodyPr lIns="68580" tIns="34290" rIns="68580" bIns="3429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200" b="1" dirty="0">
                <a:solidFill>
                  <a:srgbClr val="0066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相距并不遥远</a:t>
            </a:r>
          </a:p>
        </p:txBody>
      </p:sp>
      <p:sp>
        <p:nvSpPr>
          <p:cNvPr id="101377" name="Rectangle 1"/>
          <p:cNvSpPr>
            <a:spLocks noChangeArrowheads="1"/>
          </p:cNvSpPr>
          <p:nvPr/>
        </p:nvSpPr>
        <p:spPr bwMode="auto">
          <a:xfrm>
            <a:off x="844539" y="3075759"/>
            <a:ext cx="7402513" cy="1454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indent="3048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indent="0" eaLnBrk="1" hangingPunct="1">
              <a:lnSpc>
                <a:spcPct val="150000"/>
              </a:lnSpc>
            </a:pPr>
            <a:r>
              <a:rPr lang="zh-CN" altLang="en-US" sz="3200" b="1" dirty="0">
                <a:solidFill>
                  <a:srgbClr val="FF0000"/>
                </a:solidFill>
                <a:latin typeface="+mn-ea"/>
                <a:ea typeface="+mn-ea"/>
                <a:cs typeface="Times New Roman" panose="02020603050405020304" pitchFamily="18" charset="0"/>
                <a:sym typeface="+mn-ea"/>
              </a:rPr>
              <a:t>    诗意：中间只隔了一道清清浅浅的银河</a:t>
            </a:r>
            <a:r>
              <a:rPr lang="zh-CN" altLang="en-US" sz="3200" b="1" dirty="0">
                <a:solidFill>
                  <a:srgbClr val="FF0000"/>
                </a:solidFill>
                <a:latin typeface="+mn-ea"/>
                <a:ea typeface="+mn-ea"/>
                <a:cs typeface="Times New Roman" panose="02020603050405020304" pitchFamily="18" charset="0"/>
              </a:rPr>
              <a:t>，他俩相距又能有多远呢？</a:t>
            </a:r>
            <a:endParaRPr lang="zh-CN" altLang="en-US" sz="3200" b="1" dirty="0">
              <a:solidFill>
                <a:srgbClr val="FF0000"/>
              </a:solidFill>
              <a:latin typeface="+mn-ea"/>
              <a:ea typeface="+mn-ea"/>
              <a:cs typeface="宋体" panose="02010600030101010101" pitchFamily="2" charset="-122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5089525" y="1214438"/>
            <a:ext cx="995363" cy="647700"/>
          </a:xfrm>
          <a:prstGeom prst="ellipse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b="1">
              <a:solidFill>
                <a:prstClr val="white"/>
              </a:solidFill>
            </a:endParaRPr>
          </a:p>
        </p:txBody>
      </p:sp>
      <p:sp>
        <p:nvSpPr>
          <p:cNvPr id="7" name="线形标注 1 6"/>
          <p:cNvSpPr/>
          <p:nvPr/>
        </p:nvSpPr>
        <p:spPr>
          <a:xfrm>
            <a:off x="5299075" y="2101850"/>
            <a:ext cx="1571625" cy="560388"/>
          </a:xfrm>
          <a:prstGeom prst="borderCallout1">
            <a:avLst>
              <a:gd name="adj1" fmla="val -53182"/>
              <a:gd name="adj2" fmla="val 20081"/>
              <a:gd name="adj3" fmla="val -683"/>
              <a:gd name="adj4" fmla="val 5412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00FF"/>
            </a:solidFill>
          </a:ln>
        </p:spPr>
        <p:txBody>
          <a:bodyPr lIns="68580" tIns="34290" rIns="68580" bIns="3429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200" b="1" dirty="0">
                <a:solidFill>
                  <a:srgbClr val="0066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反问句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13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13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4" grpId="0" bldLvl="0" animBg="1"/>
      <p:bldP spid="101377" grpId="0"/>
      <p:bldP spid="6" grpId="0" bldLvl="0" animBg="1"/>
      <p:bldP spid="7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矩形 1"/>
          <p:cNvSpPr>
            <a:spLocks noChangeArrowheads="1"/>
          </p:cNvSpPr>
          <p:nvPr/>
        </p:nvSpPr>
        <p:spPr bwMode="auto">
          <a:xfrm>
            <a:off x="1071563" y="1265238"/>
            <a:ext cx="63595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40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盈盈一水间，脉脉不得语。</a:t>
            </a:r>
          </a:p>
        </p:txBody>
      </p:sp>
      <p:sp>
        <p:nvSpPr>
          <p:cNvPr id="3" name="椭圆 2"/>
          <p:cNvSpPr/>
          <p:nvPr/>
        </p:nvSpPr>
        <p:spPr>
          <a:xfrm>
            <a:off x="4021138" y="1260475"/>
            <a:ext cx="1198562" cy="693738"/>
          </a:xfrm>
          <a:prstGeom prst="ellipse">
            <a:avLst/>
          </a:prstGeom>
          <a:noFill/>
          <a:ln w="190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000" b="1">
              <a:solidFill>
                <a:srgbClr val="FF0000"/>
              </a:solidFill>
            </a:endParaRPr>
          </a:p>
        </p:txBody>
      </p:sp>
      <p:sp>
        <p:nvSpPr>
          <p:cNvPr id="101377" name="Rectangle 1"/>
          <p:cNvSpPr>
            <a:spLocks noChangeArrowheads="1"/>
          </p:cNvSpPr>
          <p:nvPr/>
        </p:nvSpPr>
        <p:spPr bwMode="auto">
          <a:xfrm>
            <a:off x="755576" y="3257494"/>
            <a:ext cx="7272808" cy="112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indent="3048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indent="0" eaLnBrk="1" hangingPunct="1">
              <a:lnSpc>
                <a:spcPct val="120000"/>
              </a:lnSpc>
            </a:pP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    诗意：虽然两人之间只隔着这一条银河，却只能相顾无言。</a:t>
            </a:r>
          </a:p>
        </p:txBody>
      </p:sp>
      <p:sp>
        <p:nvSpPr>
          <p:cNvPr id="6" name="椭圆 5"/>
          <p:cNvSpPr/>
          <p:nvPr/>
        </p:nvSpPr>
        <p:spPr>
          <a:xfrm>
            <a:off x="5219700" y="1265238"/>
            <a:ext cx="1728788" cy="649287"/>
          </a:xfrm>
          <a:prstGeom prst="ellipse">
            <a:avLst/>
          </a:prstGeom>
          <a:noFill/>
          <a:ln w="19050"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000" b="1">
              <a:solidFill>
                <a:prstClr val="white"/>
              </a:solidFill>
            </a:endParaRPr>
          </a:p>
        </p:txBody>
      </p:sp>
      <p:sp>
        <p:nvSpPr>
          <p:cNvPr id="7" name="线形标注 1 6"/>
          <p:cNvSpPr/>
          <p:nvPr/>
        </p:nvSpPr>
        <p:spPr>
          <a:xfrm>
            <a:off x="4214813" y="2236788"/>
            <a:ext cx="4678362" cy="561975"/>
          </a:xfrm>
          <a:prstGeom prst="borderCallout1">
            <a:avLst>
              <a:gd name="adj1" fmla="val -62854"/>
              <a:gd name="adj2" fmla="val 43871"/>
              <a:gd name="adj3" fmla="val -2604"/>
              <a:gd name="adj4" fmla="val 36310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00FF"/>
            </a:solidFill>
          </a:ln>
        </p:spPr>
        <p:txBody>
          <a:bodyPr lIns="68580" tIns="34290" rIns="68580" bIns="3429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200" b="1" dirty="0">
                <a:solidFill>
                  <a:srgbClr val="0066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不能与心爱的人互诉衷肠</a:t>
            </a:r>
          </a:p>
        </p:txBody>
      </p:sp>
      <p:pic>
        <p:nvPicPr>
          <p:cNvPr id="5530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1138" y="373063"/>
            <a:ext cx="1552575" cy="118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30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563" y="1346200"/>
            <a:ext cx="1219200" cy="712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线形标注 1 9"/>
          <p:cNvSpPr/>
          <p:nvPr/>
        </p:nvSpPr>
        <p:spPr>
          <a:xfrm>
            <a:off x="211798" y="351560"/>
            <a:ext cx="1983938" cy="561692"/>
          </a:xfrm>
          <a:prstGeom prst="borderCallout1">
            <a:avLst>
              <a:gd name="adj1" fmla="val 178165"/>
              <a:gd name="adj2" fmla="val 55244"/>
              <a:gd name="adj3" fmla="val 105220"/>
              <a:gd name="adj4" fmla="val 32120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00FF"/>
            </a:solidFill>
          </a:ln>
        </p:spPr>
        <p:txBody>
          <a:bodyPr wrap="square" lIns="68580" tIns="34290" rIns="68580" bIns="3429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200" b="1" dirty="0">
                <a:solidFill>
                  <a:srgbClr val="0066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水波晶莹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55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53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5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13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13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101377" grpId="0"/>
      <p:bldP spid="6" grpId="0" bldLvl="0" animBg="1"/>
      <p:bldP spid="7" grpId="0" bldLvl="0" animBg="1"/>
      <p:bldP spid="10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47564" y="627534"/>
            <a:ext cx="7848872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    学完整首古诗，同学们能试着说说诗的大意吗？</a:t>
            </a:r>
          </a:p>
          <a:p>
            <a:pPr eaLnBrk="1" hangingPunct="1"/>
            <a:endParaRPr lang="zh-CN" altLang="en-US" sz="2400" dirty="0"/>
          </a:p>
          <a:p>
            <a:pPr eaLnBrk="1" hangingPunct="1"/>
            <a:r>
              <a:rPr lang="zh-CN" altLang="en-US" sz="2800" b="1" kern="0" dirty="0">
                <a:solidFill>
                  <a:srgbClr val="FF0000"/>
                </a:solidFill>
                <a:latin typeface="+mn-ea"/>
                <a:ea typeface="+mn-ea"/>
                <a:cs typeface="楷体" panose="02010609060101010101" pitchFamily="49" charset="-122"/>
                <a:sym typeface="+mn-ea"/>
              </a:rPr>
              <a:t>    诗的大意：牵牛星和织女星隔着银河遥遥相望。</a:t>
            </a:r>
            <a:r>
              <a:rPr lang="zh-CN" altLang="en-US" sz="2800" b="1" dirty="0">
                <a:solidFill>
                  <a:srgbClr val="FF0000"/>
                </a:solidFill>
                <a:latin typeface="+mn-ea"/>
                <a:ea typeface="+mn-ea"/>
                <a:sym typeface="+mn-ea"/>
              </a:rPr>
              <a:t>织女伸出纤纤素手，拨弄织机。但一整天也织不成纹样，只有泪如雨下。</a:t>
            </a:r>
            <a:r>
              <a:rPr lang="zh-CN" altLang="en-US" sz="2800" b="1" dirty="0">
                <a:solidFill>
                  <a:srgbClr val="FF0000"/>
                </a:solidFill>
                <a:latin typeface="+mn-ea"/>
                <a:ea typeface="+mn-ea"/>
                <a:cs typeface="Times New Roman" panose="02020603050405020304" pitchFamily="18" charset="0"/>
                <a:sym typeface="+mn-ea"/>
              </a:rPr>
              <a:t>这银河看起来又清又浅，可两岸相隔又有多远呢？虽然两人之间只隔着这一条银河，却只能相顾无言。</a:t>
            </a:r>
            <a:endParaRPr lang="zh-CN" altLang="en-US" sz="2800" b="1" dirty="0">
              <a:solidFill>
                <a:srgbClr val="FF0000"/>
              </a:solidFill>
              <a:latin typeface="+mn-ea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椭圆 6"/>
          <p:cNvSpPr/>
          <p:nvPr/>
        </p:nvSpPr>
        <p:spPr bwMode="auto">
          <a:xfrm>
            <a:off x="2771775" y="1989138"/>
            <a:ext cx="720725" cy="720725"/>
          </a:xfrm>
          <a:prstGeom prst="ellipse">
            <a:avLst/>
          </a:prstGeom>
          <a:solidFill>
            <a:srgbClr val="EB0784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40963" name="标题 1"/>
          <p:cNvSpPr txBox="1"/>
          <p:nvPr/>
        </p:nvSpPr>
        <p:spPr bwMode="auto">
          <a:xfrm>
            <a:off x="736600" y="1917700"/>
            <a:ext cx="7364413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509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8509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8509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8509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8509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850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850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850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850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zh-CN" sz="4400" b="1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3</a:t>
            </a:r>
            <a:r>
              <a:rPr lang="en-US" altLang="zh-CN" sz="4400" b="1"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zh-CN" altLang="en-US" sz="4400" b="1">
                <a:latin typeface="楷体" panose="02010609060101010101" pitchFamily="49" charset="-122"/>
                <a:ea typeface="楷体" panose="02010609060101010101" pitchFamily="49" charset="-122"/>
              </a:rPr>
              <a:t>古诗三首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67"/>
          <a:stretch>
            <a:fillRect/>
          </a:stretch>
        </p:blipFill>
        <p:spPr>
          <a:xfrm>
            <a:off x="6804248" y="4515966"/>
            <a:ext cx="2325146" cy="45724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文本框 6"/>
          <p:cNvSpPr txBox="1">
            <a:spLocks noChangeArrowheads="1"/>
          </p:cNvSpPr>
          <p:nvPr/>
        </p:nvSpPr>
        <p:spPr bwMode="auto">
          <a:xfrm>
            <a:off x="539750" y="1055688"/>
            <a:ext cx="7923213" cy="137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>
              <a:lnSpc>
                <a:spcPct val="130000"/>
              </a:lnSpc>
            </a:pPr>
            <a:r>
              <a:rPr lang="zh-CN" altLang="en-US" sz="3200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 结合牛郎织女的故事，你能说一说这首诗表达了什么情感吗？</a:t>
            </a:r>
          </a:p>
        </p:txBody>
      </p:sp>
      <p:sp>
        <p:nvSpPr>
          <p:cNvPr id="4" name="矩形 3"/>
          <p:cNvSpPr>
            <a:spLocks noChangeArrowheads="1"/>
          </p:cNvSpPr>
          <p:nvPr/>
        </p:nvSpPr>
        <p:spPr bwMode="auto">
          <a:xfrm>
            <a:off x="614288" y="2715766"/>
            <a:ext cx="8062167" cy="1195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通过写织女相思牛郎的事，抒发了人世间思妇对远在他乡恋人的离愁别绪。</a:t>
            </a:r>
          </a:p>
        </p:txBody>
      </p:sp>
      <p:sp>
        <p:nvSpPr>
          <p:cNvPr id="56324" name="矩形 4"/>
          <p:cNvSpPr>
            <a:spLocks noChangeArrowheads="1"/>
          </p:cNvSpPr>
          <p:nvPr/>
        </p:nvSpPr>
        <p:spPr bwMode="auto">
          <a:xfrm>
            <a:off x="4676775" y="1854200"/>
            <a:ext cx="235108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400" b="1">
                <a:solidFill>
                  <a:srgbClr val="000000"/>
                </a:solidFill>
                <a:latin typeface="宋体" panose="02010600030101010101" pitchFamily="2" charset="-122"/>
              </a:rPr>
              <a:t>（</a:t>
            </a:r>
            <a:r>
              <a:rPr lang="zh-CN" altLang="en-US" sz="2400" b="1">
                <a:solidFill>
                  <a:srgbClr val="C00000"/>
                </a:solidFill>
                <a:latin typeface="宋体" panose="02010600030101010101" pitchFamily="2" charset="-122"/>
              </a:rPr>
              <a:t>课后第二题</a:t>
            </a:r>
            <a:r>
              <a:rPr lang="zh-CN" altLang="en-US" sz="2400" b="1">
                <a:solidFill>
                  <a:srgbClr val="000000"/>
                </a:solidFill>
                <a:latin typeface="宋体" panose="02010600030101010101" pitchFamily="2" charset="-122"/>
              </a:rPr>
              <a:t>）</a:t>
            </a:r>
            <a:endParaRPr lang="zh-CN" altLang="en-US" sz="1400">
              <a:solidFill>
                <a:srgbClr val="000000"/>
              </a:solidFill>
              <a:latin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矩形 1"/>
          <p:cNvSpPr>
            <a:spLocks noChangeArrowheads="1"/>
          </p:cNvSpPr>
          <p:nvPr/>
        </p:nvSpPr>
        <p:spPr bwMode="auto">
          <a:xfrm>
            <a:off x="539552" y="1058862"/>
            <a:ext cx="7705725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    有人评价这首诗是</a:t>
            </a:r>
            <a:r>
              <a:rPr lang="en-US" altLang="zh-CN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《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古诗十九首</a:t>
            </a:r>
            <a:r>
              <a:rPr lang="en-US" altLang="zh-CN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》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中最具浪漫色彩的诗作，借天上之事，传人间之情。再读诗，让我们体会一下这首诗</a:t>
            </a:r>
            <a:r>
              <a:rPr lang="zh-CN" altLang="en-US" sz="3200" b="1" dirty="0">
                <a:solidFill>
                  <a:srgbClr val="33CC33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“深深的话，浅浅地说”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的语言之美。</a:t>
            </a:r>
            <a:endParaRPr lang="en-US" altLang="zh-CN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矩形 1"/>
          <p:cNvSpPr>
            <a:spLocks noChangeArrowheads="1"/>
          </p:cNvSpPr>
          <p:nvPr/>
        </p:nvSpPr>
        <p:spPr bwMode="auto">
          <a:xfrm>
            <a:off x="179388" y="419100"/>
            <a:ext cx="47529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200" b="1" dirty="0">
                <a:solidFill>
                  <a:srgbClr val="00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找出诗中的</a:t>
            </a:r>
            <a:r>
              <a:rPr lang="zh-CN" altLang="en-US" sz="3200" b="1" dirty="0">
                <a:solidFill>
                  <a:srgbClr val="FF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叠词</a:t>
            </a:r>
            <a:r>
              <a:rPr lang="zh-CN" altLang="en-US" sz="3200" b="1" dirty="0">
                <a:solidFill>
                  <a:srgbClr val="00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读一读。</a:t>
            </a:r>
          </a:p>
        </p:txBody>
      </p:sp>
      <p:sp>
        <p:nvSpPr>
          <p:cNvPr id="3" name="文本框 6"/>
          <p:cNvSpPr txBox="1"/>
          <p:nvPr/>
        </p:nvSpPr>
        <p:spPr>
          <a:xfrm>
            <a:off x="190500" y="1003300"/>
            <a:ext cx="5038725" cy="37115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txBody>
          <a:bodyPr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40000"/>
              </a:lnSpc>
            </a:pPr>
            <a:r>
              <a:rPr lang="zh-CN" altLang="en-US" sz="28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迢迢牵牛星</a:t>
            </a:r>
          </a:p>
          <a:p>
            <a:pPr algn="ctr" eaLnBrk="1" hangingPunct="1">
              <a:lnSpc>
                <a:spcPct val="140000"/>
              </a:lnSpc>
            </a:pPr>
            <a:r>
              <a:rPr lang="zh-CN" altLang="en-US" sz="28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迢迢牵牛星，皎皎河汉女。</a:t>
            </a:r>
            <a:endParaRPr lang="en-US" altLang="zh-CN" sz="2800" b="1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pPr algn="ctr" eaLnBrk="1" hangingPunct="1">
              <a:lnSpc>
                <a:spcPct val="140000"/>
              </a:lnSpc>
            </a:pPr>
            <a:r>
              <a:rPr lang="zh-CN" altLang="en-US" sz="28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纤纤擢素手，札札弄机杼。</a:t>
            </a:r>
            <a:endParaRPr lang="en-US" altLang="zh-CN" sz="2800" b="1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pPr algn="ctr" eaLnBrk="1" hangingPunct="1">
              <a:lnSpc>
                <a:spcPct val="140000"/>
              </a:lnSpc>
            </a:pPr>
            <a:r>
              <a:rPr lang="zh-CN" altLang="en-US" sz="28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终日不成章，泣涕零如雨。</a:t>
            </a:r>
            <a:endParaRPr lang="en-US" altLang="zh-CN" sz="2800" b="1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pPr algn="ctr" eaLnBrk="1" hangingPunct="1">
              <a:lnSpc>
                <a:spcPct val="140000"/>
              </a:lnSpc>
            </a:pPr>
            <a:r>
              <a:rPr lang="zh-CN" altLang="en-US" sz="28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河汉清且浅，相去复几许。</a:t>
            </a:r>
            <a:endParaRPr lang="en-US" altLang="zh-CN" sz="2800" b="1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pPr algn="ctr" eaLnBrk="1" hangingPunct="1">
              <a:lnSpc>
                <a:spcPct val="140000"/>
              </a:lnSpc>
            </a:pPr>
            <a:r>
              <a:rPr lang="zh-CN" altLang="en-US" sz="28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盈盈一水间，脉脉不得语。</a:t>
            </a:r>
            <a:endParaRPr lang="zh-CN" altLang="zh-CN" sz="2800" b="1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sp>
        <p:nvSpPr>
          <p:cNvPr id="4" name="椭圆 3"/>
          <p:cNvSpPr/>
          <p:nvPr/>
        </p:nvSpPr>
        <p:spPr>
          <a:xfrm>
            <a:off x="516000" y="1662175"/>
            <a:ext cx="839788" cy="609600"/>
          </a:xfrm>
          <a:prstGeom prst="ellipse">
            <a:avLst/>
          </a:prstGeom>
          <a:noFill/>
          <a:ln w="190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 sz="2000" b="1">
              <a:solidFill>
                <a:srgbClr val="FF0000"/>
              </a:solidFill>
            </a:endParaRPr>
          </a:p>
        </p:txBody>
      </p:sp>
      <p:sp>
        <p:nvSpPr>
          <p:cNvPr id="5" name="椭圆 4"/>
          <p:cNvSpPr/>
          <p:nvPr/>
        </p:nvSpPr>
        <p:spPr>
          <a:xfrm>
            <a:off x="1716088" y="1031875"/>
            <a:ext cx="839787" cy="611188"/>
          </a:xfrm>
          <a:prstGeom prst="ellipse">
            <a:avLst/>
          </a:prstGeom>
          <a:noFill/>
          <a:ln w="190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 sz="2000" b="1">
              <a:solidFill>
                <a:srgbClr val="FF0000"/>
              </a:solidFill>
            </a:endParaRPr>
          </a:p>
        </p:txBody>
      </p:sp>
      <p:sp>
        <p:nvSpPr>
          <p:cNvPr id="6" name="椭圆 5"/>
          <p:cNvSpPr/>
          <p:nvPr/>
        </p:nvSpPr>
        <p:spPr>
          <a:xfrm>
            <a:off x="2590800" y="1658938"/>
            <a:ext cx="839788" cy="609600"/>
          </a:xfrm>
          <a:prstGeom prst="ellipse">
            <a:avLst/>
          </a:prstGeom>
          <a:noFill/>
          <a:ln w="190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 sz="2000" b="1">
              <a:solidFill>
                <a:srgbClr val="FF0000"/>
              </a:solidFill>
            </a:endParaRPr>
          </a:p>
        </p:txBody>
      </p:sp>
      <p:sp>
        <p:nvSpPr>
          <p:cNvPr id="7" name="椭圆 6"/>
          <p:cNvSpPr/>
          <p:nvPr/>
        </p:nvSpPr>
        <p:spPr>
          <a:xfrm>
            <a:off x="514350" y="2296853"/>
            <a:ext cx="839788" cy="611187"/>
          </a:xfrm>
          <a:prstGeom prst="ellipse">
            <a:avLst/>
          </a:prstGeom>
          <a:noFill/>
          <a:ln w="190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 sz="2000" b="1">
              <a:solidFill>
                <a:srgbClr val="FF0000"/>
              </a:solidFill>
            </a:endParaRPr>
          </a:p>
        </p:txBody>
      </p:sp>
      <p:sp>
        <p:nvSpPr>
          <p:cNvPr id="8" name="椭圆 7"/>
          <p:cNvSpPr/>
          <p:nvPr/>
        </p:nvSpPr>
        <p:spPr>
          <a:xfrm>
            <a:off x="2590800" y="4024313"/>
            <a:ext cx="839788" cy="609600"/>
          </a:xfrm>
          <a:prstGeom prst="ellipse">
            <a:avLst/>
          </a:prstGeom>
          <a:noFill/>
          <a:ln w="190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000" b="1">
              <a:solidFill>
                <a:srgbClr val="FF0000"/>
              </a:solidFill>
            </a:endParaRPr>
          </a:p>
        </p:txBody>
      </p:sp>
      <p:sp>
        <p:nvSpPr>
          <p:cNvPr id="9" name="椭圆 8"/>
          <p:cNvSpPr/>
          <p:nvPr/>
        </p:nvSpPr>
        <p:spPr>
          <a:xfrm>
            <a:off x="2625788" y="2298440"/>
            <a:ext cx="839787" cy="609600"/>
          </a:xfrm>
          <a:prstGeom prst="ellipse">
            <a:avLst/>
          </a:prstGeom>
          <a:noFill/>
          <a:ln w="190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 sz="2000" b="1">
              <a:solidFill>
                <a:srgbClr val="FF0000"/>
              </a:solidFill>
            </a:endParaRPr>
          </a:p>
        </p:txBody>
      </p:sp>
      <p:pic>
        <p:nvPicPr>
          <p:cNvPr id="583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" y="4060825"/>
            <a:ext cx="865188" cy="633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8379" name="矩形 10"/>
          <p:cNvSpPr>
            <a:spLocks noChangeArrowheads="1"/>
          </p:cNvSpPr>
          <p:nvPr/>
        </p:nvSpPr>
        <p:spPr bwMode="auto">
          <a:xfrm>
            <a:off x="5292080" y="928688"/>
            <a:ext cx="3577283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600" b="1" dirty="0">
                <a:solidFill>
                  <a:srgbClr val="FF0000"/>
                </a:solidFill>
                <a:latin typeface="宋体" panose="02010600030101010101" pitchFamily="2" charset="-122"/>
              </a:rPr>
              <a:t>    思考：</a:t>
            </a:r>
            <a:r>
              <a:rPr lang="zh-CN" altLang="en-US" sz="3600" b="1" dirty="0">
                <a:latin typeface="宋体" panose="02010600030101010101" pitchFamily="2" charset="-122"/>
              </a:rPr>
              <a:t>使用这些叠词有什么好处？</a:t>
            </a:r>
          </a:p>
        </p:txBody>
      </p:sp>
      <p:sp>
        <p:nvSpPr>
          <p:cNvPr id="58380" name="矩形 11"/>
          <p:cNvSpPr>
            <a:spLocks noChangeArrowheads="1"/>
          </p:cNvSpPr>
          <p:nvPr/>
        </p:nvSpPr>
        <p:spPr bwMode="auto">
          <a:xfrm>
            <a:off x="5292080" y="2721819"/>
            <a:ext cx="3627438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6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3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使这首诗质朴、清丽，朗朗上口。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83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83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1000"/>
                                        <p:tgtEl>
                                          <p:spTgt spid="58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83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83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83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83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0" grpId="0"/>
      <p:bldP spid="3" grpId="0" animBg="1"/>
      <p:bldP spid="4" grpId="0" bldLvl="0" animBg="1"/>
      <p:bldP spid="5" grpId="0" bldLvl="0" animBg="1"/>
      <p:bldP spid="6" grpId="0" bldLvl="0" animBg="1"/>
      <p:bldP spid="7" grpId="0" bldLvl="0" animBg="1"/>
      <p:bldP spid="8" grpId="0" bldLvl="0" animBg="1"/>
      <p:bldP spid="9" grpId="0" bldLvl="0" animBg="1"/>
      <p:bldP spid="58379" grpId="0"/>
      <p:bldP spid="5838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3 古诗三首（朗读）">
            <a:hlinkClick r:id="" action="ppaction://media"/>
            <a:extLst>
              <a:ext uri="{FF2B5EF4-FFF2-40B4-BE49-F238E27FC236}">
                <a16:creationId xmlns:a16="http://schemas.microsoft.com/office/drawing/2014/main" id="{C22C94DC-B6DB-40A3-BDF3-4A07F24D12D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0000" end="44180.333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8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矩形 3"/>
          <p:cNvSpPr>
            <a:spLocks noChangeArrowheads="1"/>
          </p:cNvSpPr>
          <p:nvPr/>
        </p:nvSpPr>
        <p:spPr bwMode="auto">
          <a:xfrm>
            <a:off x="678205" y="977881"/>
            <a:ext cx="739775" cy="276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sz="3600" b="1" dirty="0">
                <a:solidFill>
                  <a:srgbClr val="FF00FF"/>
                </a:solidFill>
                <a:latin typeface="宋体" panose="02010600030101010101" pitchFamily="2" charset="-122"/>
              </a:rPr>
              <a:t>迢迢牵牛星</a:t>
            </a:r>
          </a:p>
        </p:txBody>
      </p:sp>
      <p:sp>
        <p:nvSpPr>
          <p:cNvPr id="6" name="矩形 5"/>
          <p:cNvSpPr>
            <a:spLocks noChangeArrowheads="1"/>
          </p:cNvSpPr>
          <p:nvPr/>
        </p:nvSpPr>
        <p:spPr bwMode="auto">
          <a:xfrm>
            <a:off x="1822201" y="1536550"/>
            <a:ext cx="79216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600" b="1">
                <a:latin typeface="楷体" panose="02010609060101010101" pitchFamily="49" charset="-122"/>
                <a:ea typeface="楷体" panose="02010609060101010101" pitchFamily="49" charset="-122"/>
              </a:rPr>
              <a:t>叙</a:t>
            </a:r>
          </a:p>
        </p:txBody>
      </p:sp>
      <p:sp>
        <p:nvSpPr>
          <p:cNvPr id="3" name="左大括号 2"/>
          <p:cNvSpPr/>
          <p:nvPr/>
        </p:nvSpPr>
        <p:spPr>
          <a:xfrm>
            <a:off x="1432269" y="1068237"/>
            <a:ext cx="507408" cy="2686052"/>
          </a:xfrm>
          <a:prstGeom prst="leftBrace">
            <a:avLst>
              <a:gd name="adj1" fmla="val 42889"/>
              <a:gd name="adj2" fmla="val 50000"/>
            </a:avLst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4" name="左大括号 13"/>
          <p:cNvSpPr/>
          <p:nvPr/>
        </p:nvSpPr>
        <p:spPr>
          <a:xfrm>
            <a:off x="2483768" y="1131590"/>
            <a:ext cx="275058" cy="1440160"/>
          </a:xfrm>
          <a:prstGeom prst="leftBrace">
            <a:avLst>
              <a:gd name="adj1" fmla="val 42889"/>
              <a:gd name="adj2" fmla="val 50000"/>
            </a:avLst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5" name="矩形 14"/>
          <p:cNvSpPr>
            <a:spLocks noChangeArrowheads="1"/>
          </p:cNvSpPr>
          <p:nvPr/>
        </p:nvSpPr>
        <p:spPr bwMode="auto">
          <a:xfrm>
            <a:off x="2773114" y="1068237"/>
            <a:ext cx="298926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600" b="1">
                <a:latin typeface="楷体" panose="02010609060101010101" pitchFamily="49" charset="-122"/>
                <a:ea typeface="楷体" panose="02010609060101010101" pitchFamily="49" charset="-122"/>
              </a:rPr>
              <a:t>相隔之远</a:t>
            </a:r>
          </a:p>
        </p:txBody>
      </p:sp>
      <p:sp>
        <p:nvSpPr>
          <p:cNvPr id="16" name="矩形 15"/>
          <p:cNvSpPr>
            <a:spLocks noChangeArrowheads="1"/>
          </p:cNvSpPr>
          <p:nvPr/>
        </p:nvSpPr>
        <p:spPr bwMode="auto">
          <a:xfrm>
            <a:off x="2773114" y="1971525"/>
            <a:ext cx="298926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相思之情</a:t>
            </a:r>
          </a:p>
        </p:txBody>
      </p:sp>
      <p:sp>
        <p:nvSpPr>
          <p:cNvPr id="17" name="矩形 16"/>
          <p:cNvSpPr>
            <a:spLocks noChangeArrowheads="1"/>
          </p:cNvSpPr>
          <p:nvPr/>
        </p:nvSpPr>
        <p:spPr bwMode="auto">
          <a:xfrm>
            <a:off x="1822201" y="3170087"/>
            <a:ext cx="36480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600" b="1">
                <a:latin typeface="楷体" panose="02010609060101010101" pitchFamily="49" charset="-122"/>
                <a:ea typeface="楷体" panose="02010609060101010101" pitchFamily="49" charset="-122"/>
              </a:rPr>
              <a:t>议</a:t>
            </a:r>
            <a:r>
              <a:rPr lang="en-US" altLang="zh-CN" sz="3600" b="1">
                <a:latin typeface="楷体" panose="02010609060101010101" pitchFamily="49" charset="-122"/>
                <a:ea typeface="楷体" panose="02010609060101010101" pitchFamily="49" charset="-122"/>
              </a:rPr>
              <a:t>——</a:t>
            </a:r>
            <a:r>
              <a:rPr lang="zh-CN" altLang="en-US" sz="3600" b="1">
                <a:latin typeface="楷体" panose="02010609060101010101" pitchFamily="49" charset="-122"/>
                <a:ea typeface="楷体" panose="02010609060101010101" pitchFamily="49" charset="-122"/>
              </a:rPr>
              <a:t>离别之苦</a:t>
            </a:r>
          </a:p>
        </p:txBody>
      </p:sp>
      <p:sp>
        <p:nvSpPr>
          <p:cNvPr id="18" name="左大括号 17"/>
          <p:cNvSpPr/>
          <p:nvPr/>
        </p:nvSpPr>
        <p:spPr>
          <a:xfrm rot="10800000">
            <a:off x="5418454" y="1068236"/>
            <a:ext cx="378845" cy="2686052"/>
          </a:xfrm>
          <a:prstGeom prst="leftBrace">
            <a:avLst>
              <a:gd name="adj1" fmla="val 42889"/>
              <a:gd name="adj2" fmla="val 50000"/>
            </a:avLst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9" name="矩形 18"/>
          <p:cNvSpPr>
            <a:spLocks noChangeArrowheads="1"/>
          </p:cNvSpPr>
          <p:nvPr/>
        </p:nvSpPr>
        <p:spPr bwMode="auto">
          <a:xfrm>
            <a:off x="5940152" y="1656406"/>
            <a:ext cx="2808288" cy="143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30000"/>
              </a:lnSpc>
            </a:pP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写神话故事</a:t>
            </a:r>
            <a:endParaRPr lang="en-US" altLang="zh-CN" sz="36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喻现实生活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皎">
            <a:hlinkClick r:id="" action="ppaction://media"/>
            <a:extLst>
              <a:ext uri="{FF2B5EF4-FFF2-40B4-BE49-F238E27FC236}">
                <a16:creationId xmlns:a16="http://schemas.microsoft.com/office/drawing/2014/main" id="{E53A3634-82D7-40D1-AE1F-D35B7CFBD22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3568" y="446337"/>
            <a:ext cx="7557025" cy="4250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07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8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章、泣、盈、脉（笔顺）">
            <a:hlinkClick r:id="" action="ppaction://media"/>
            <a:extLst>
              <a:ext uri="{FF2B5EF4-FFF2-40B4-BE49-F238E27FC236}">
                <a16:creationId xmlns:a16="http://schemas.microsoft.com/office/drawing/2014/main" id="{67D300E0-2D7E-6DB0-3499-9F106CAE7FA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3568" y="446337"/>
            <a:ext cx="7557025" cy="42508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3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文本框 2"/>
          <p:cNvSpPr txBox="1">
            <a:spLocks noChangeArrowheads="1"/>
          </p:cNvSpPr>
          <p:nvPr/>
        </p:nvSpPr>
        <p:spPr bwMode="auto">
          <a:xfrm>
            <a:off x="928688" y="1276350"/>
            <a:ext cx="7067550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altLang="zh-CN" sz="28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《</a:t>
            </a:r>
            <a:r>
              <a:rPr lang="zh-CN" altLang="en-US" sz="28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迢迢牵牛星</a:t>
            </a:r>
            <a:r>
              <a:rPr lang="en-US" altLang="zh-CN" sz="28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》</a:t>
            </a:r>
            <a:r>
              <a:rPr lang="zh-CN" altLang="en-US" sz="28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借神话传说中牛郎、织女被银河阻隔而不得会面的悲剧，抒发了女子        之情，写出了人间夫妻       的悲哀。</a:t>
            </a:r>
          </a:p>
        </p:txBody>
      </p:sp>
      <p:sp>
        <p:nvSpPr>
          <p:cNvPr id="2" name="矩形 1"/>
          <p:cNvSpPr>
            <a:spLocks noChangeArrowheads="1"/>
          </p:cNvSpPr>
          <p:nvPr/>
        </p:nvSpPr>
        <p:spPr bwMode="auto">
          <a:xfrm>
            <a:off x="1259898" y="2688053"/>
            <a:ext cx="1627188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离别相思</a:t>
            </a:r>
            <a:endParaRPr lang="zh-CN" altLang="en-US" sz="1400" dirty="0">
              <a:solidFill>
                <a:srgbClr val="000000"/>
              </a:solidFill>
            </a:endParaRPr>
          </a:p>
        </p:txBody>
      </p:sp>
      <p:sp>
        <p:nvSpPr>
          <p:cNvPr id="4" name="矩形 3"/>
          <p:cNvSpPr>
            <a:spLocks noChangeArrowheads="1"/>
          </p:cNvSpPr>
          <p:nvPr/>
        </p:nvSpPr>
        <p:spPr bwMode="auto">
          <a:xfrm>
            <a:off x="6300192" y="2686465"/>
            <a:ext cx="16271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不得团聚</a:t>
            </a:r>
            <a:endParaRPr lang="zh-CN" altLang="en-US" sz="1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文本框 14"/>
          <p:cNvSpPr txBox="1">
            <a:spLocks noChangeArrowheads="1"/>
          </p:cNvSpPr>
          <p:nvPr/>
        </p:nvSpPr>
        <p:spPr bwMode="auto">
          <a:xfrm>
            <a:off x="257175" y="411163"/>
            <a:ext cx="2003425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200" b="1" dirty="0">
                <a:solidFill>
                  <a:srgbClr val="875000"/>
                </a:solidFill>
                <a:latin typeface="幼圆" pitchFamily="49" charset="-122"/>
                <a:ea typeface="幼圆" pitchFamily="49" charset="-122"/>
              </a:rPr>
              <a:t>课堂练习：</a:t>
            </a:r>
          </a:p>
        </p:txBody>
      </p:sp>
      <p:sp>
        <p:nvSpPr>
          <p:cNvPr id="63491" name="矩形 4"/>
          <p:cNvSpPr>
            <a:spLocks noChangeArrowheads="1"/>
          </p:cNvSpPr>
          <p:nvPr/>
        </p:nvSpPr>
        <p:spPr bwMode="auto">
          <a:xfrm>
            <a:off x="987425" y="1131888"/>
            <a:ext cx="7328991" cy="304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zh-CN" altLang="en-US" sz="3200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一、填空。</a:t>
            </a:r>
          </a:p>
          <a:p>
            <a:pPr eaLnBrk="1" hangingPunct="1">
              <a:lnSpc>
                <a:spcPct val="150000"/>
              </a:lnSpc>
            </a:pPr>
            <a:r>
              <a:rPr lang="zh-CN" altLang="en-US" sz="32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诗中写出织女因思念牛郎而受到折磨和痛苦的诗句是：</a:t>
            </a:r>
            <a:r>
              <a:rPr lang="en-US" altLang="zh-CN" sz="3200" b="1" u="sng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          </a:t>
            </a:r>
            <a:r>
              <a:rPr lang="zh-CN" altLang="en-US" sz="32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，</a:t>
            </a:r>
            <a:endParaRPr lang="en-US" altLang="zh-CN" sz="3200" b="1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1" hangingPunct="1">
              <a:lnSpc>
                <a:spcPct val="150000"/>
              </a:lnSpc>
            </a:pPr>
            <a:r>
              <a:rPr lang="zh-CN" altLang="en-US" sz="3200" b="1" u="sng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         </a:t>
            </a:r>
            <a:r>
              <a:rPr lang="zh-CN" altLang="en-US" sz="32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</a:p>
        </p:txBody>
      </p:sp>
      <p:sp>
        <p:nvSpPr>
          <p:cNvPr id="6" name="矩形 5"/>
          <p:cNvSpPr>
            <a:spLocks noChangeArrowheads="1"/>
          </p:cNvSpPr>
          <p:nvPr/>
        </p:nvSpPr>
        <p:spPr bwMode="auto">
          <a:xfrm>
            <a:off x="5076056" y="2655094"/>
            <a:ext cx="22447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终日不成章</a:t>
            </a:r>
          </a:p>
        </p:txBody>
      </p:sp>
      <p:sp>
        <p:nvSpPr>
          <p:cNvPr id="7" name="矩形 6"/>
          <p:cNvSpPr>
            <a:spLocks noChangeArrowheads="1"/>
          </p:cNvSpPr>
          <p:nvPr/>
        </p:nvSpPr>
        <p:spPr bwMode="auto">
          <a:xfrm>
            <a:off x="1258888" y="3435350"/>
            <a:ext cx="2244725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2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泣涕零如雨</a:t>
            </a:r>
            <a:endParaRPr lang="zh-CN" altLang="en-US" sz="140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矩形 1"/>
          <p:cNvSpPr>
            <a:spLocks noChangeArrowheads="1"/>
          </p:cNvSpPr>
          <p:nvPr/>
        </p:nvSpPr>
        <p:spPr bwMode="auto">
          <a:xfrm>
            <a:off x="900113" y="700088"/>
            <a:ext cx="7272337" cy="3354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200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二、在括号里填上合适的叠词。</a:t>
            </a:r>
            <a:endParaRPr lang="en-US" altLang="zh-CN" sz="3200" dirty="0">
              <a:solidFill>
                <a:srgbClr val="0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eaLnBrk="1" hangingPunct="1"/>
            <a:endParaRPr lang="zh-CN" altLang="en-US" sz="1200" dirty="0">
              <a:solidFill>
                <a:srgbClr val="0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 eaLnBrk="1" hangingPunct="1"/>
            <a:r>
              <a:rPr lang="zh-CN" altLang="en-US" sz="32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（    ）牵牛星，（    ）河汉女。</a:t>
            </a:r>
          </a:p>
          <a:p>
            <a:pPr algn="ctr" eaLnBrk="1" hangingPunct="1"/>
            <a:r>
              <a:rPr lang="zh-CN" altLang="en-US" sz="32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（    ）擢素手，（    ）弄机杼。</a:t>
            </a:r>
          </a:p>
          <a:p>
            <a:pPr algn="ctr" eaLnBrk="1" hangingPunct="1"/>
            <a:r>
              <a:rPr lang="zh-CN" altLang="en-US" sz="32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终日不成章，泣涕零如雨。</a:t>
            </a:r>
          </a:p>
          <a:p>
            <a:pPr algn="ctr" eaLnBrk="1" hangingPunct="1"/>
            <a:r>
              <a:rPr lang="zh-CN" altLang="en-US" sz="32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河汉清且浅，相去复几许。</a:t>
            </a:r>
          </a:p>
          <a:p>
            <a:pPr algn="ctr" eaLnBrk="1" hangingPunct="1"/>
            <a:r>
              <a:rPr lang="zh-CN" altLang="en-US" sz="32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（    ）一水间，（    ）不得语。</a:t>
            </a:r>
          </a:p>
        </p:txBody>
      </p:sp>
      <p:sp>
        <p:nvSpPr>
          <p:cNvPr id="3" name="矩形 2"/>
          <p:cNvSpPr>
            <a:spLocks noChangeArrowheads="1"/>
          </p:cNvSpPr>
          <p:nvPr/>
        </p:nvSpPr>
        <p:spPr bwMode="auto">
          <a:xfrm>
            <a:off x="1547813" y="1347788"/>
            <a:ext cx="10080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2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迢迢</a:t>
            </a:r>
          </a:p>
        </p:txBody>
      </p:sp>
      <p:sp>
        <p:nvSpPr>
          <p:cNvPr id="4" name="矩形 3"/>
          <p:cNvSpPr>
            <a:spLocks noChangeArrowheads="1"/>
          </p:cNvSpPr>
          <p:nvPr/>
        </p:nvSpPr>
        <p:spPr bwMode="auto">
          <a:xfrm>
            <a:off x="4859338" y="1347788"/>
            <a:ext cx="10096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2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皎皎</a:t>
            </a:r>
          </a:p>
        </p:txBody>
      </p:sp>
      <p:sp>
        <p:nvSpPr>
          <p:cNvPr id="5" name="矩形 4"/>
          <p:cNvSpPr>
            <a:spLocks noChangeArrowheads="1"/>
          </p:cNvSpPr>
          <p:nvPr/>
        </p:nvSpPr>
        <p:spPr bwMode="auto">
          <a:xfrm>
            <a:off x="1619250" y="1919288"/>
            <a:ext cx="100965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2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纤纤</a:t>
            </a:r>
          </a:p>
        </p:txBody>
      </p:sp>
      <p:sp>
        <p:nvSpPr>
          <p:cNvPr id="6" name="矩形 5"/>
          <p:cNvSpPr>
            <a:spLocks noChangeArrowheads="1"/>
          </p:cNvSpPr>
          <p:nvPr/>
        </p:nvSpPr>
        <p:spPr bwMode="auto">
          <a:xfrm>
            <a:off x="4859338" y="1852613"/>
            <a:ext cx="100965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2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札札</a:t>
            </a:r>
          </a:p>
        </p:txBody>
      </p:sp>
      <p:sp>
        <p:nvSpPr>
          <p:cNvPr id="7" name="矩形 6"/>
          <p:cNvSpPr>
            <a:spLocks noChangeArrowheads="1"/>
          </p:cNvSpPr>
          <p:nvPr/>
        </p:nvSpPr>
        <p:spPr bwMode="auto">
          <a:xfrm>
            <a:off x="1566863" y="3363913"/>
            <a:ext cx="10080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2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盈盈</a:t>
            </a:r>
          </a:p>
        </p:txBody>
      </p:sp>
      <p:sp>
        <p:nvSpPr>
          <p:cNvPr id="8" name="矩形 7"/>
          <p:cNvSpPr>
            <a:spLocks noChangeArrowheads="1"/>
          </p:cNvSpPr>
          <p:nvPr/>
        </p:nvSpPr>
        <p:spPr bwMode="auto">
          <a:xfrm>
            <a:off x="4859338" y="3363913"/>
            <a:ext cx="10096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2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脉脉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图片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5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1987" name="组合 6"/>
          <p:cNvGrpSpPr/>
          <p:nvPr/>
        </p:nvGrpSpPr>
        <p:grpSpPr bwMode="auto">
          <a:xfrm>
            <a:off x="33338" y="1555750"/>
            <a:ext cx="9144000" cy="1963738"/>
            <a:chOff x="0" y="1038374"/>
            <a:chExt cx="9144000" cy="1962795"/>
          </a:xfrm>
        </p:grpSpPr>
        <p:sp>
          <p:nvSpPr>
            <p:cNvPr id="41989" name="文本框 5"/>
            <p:cNvSpPr txBox="1">
              <a:spLocks noChangeArrowheads="1"/>
            </p:cNvSpPr>
            <p:nvPr/>
          </p:nvSpPr>
          <p:spPr bwMode="auto">
            <a:xfrm>
              <a:off x="0" y="1038374"/>
              <a:ext cx="9144000" cy="1962795"/>
            </a:xfrm>
            <a:prstGeom prst="rect">
              <a:avLst/>
            </a:prstGeom>
            <a:solidFill>
              <a:schemeClr val="bg1">
                <a:alpha val="67842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8" name="标题 1"/>
            <p:cNvSpPr txBox="1"/>
            <p:nvPr/>
          </p:nvSpPr>
          <p:spPr bwMode="auto">
            <a:xfrm>
              <a:off x="179387" y="1057415"/>
              <a:ext cx="2216150" cy="7568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8509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defTabSz="8509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defTabSz="8509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defTabSz="8509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defTabSz="8509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850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850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850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850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buFont typeface="Arial" panose="020B0604020202020204" pitchFamily="34" charset="0"/>
                <a:buNone/>
                <a:defRPr/>
              </a:pPr>
              <a:r>
                <a:rPr lang="zh-CN" altLang="en-US" sz="44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楷体" panose="02010609060101010101" pitchFamily="49" charset="-122"/>
                  <a:ea typeface="楷体" panose="02010609060101010101" pitchFamily="49" charset="-122"/>
                </a:rPr>
                <a:t>第</a:t>
              </a:r>
              <a:r>
                <a:rPr lang="en-US" altLang="zh-CN" sz="44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楷体" panose="02010609060101010101" pitchFamily="49" charset="-122"/>
                  <a:ea typeface="楷体" panose="02010609060101010101" pitchFamily="49" charset="-122"/>
                </a:rPr>
                <a:t>2</a:t>
              </a:r>
              <a:r>
                <a:rPr lang="zh-CN" altLang="en-US" sz="44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楷体" panose="02010609060101010101" pitchFamily="49" charset="-122"/>
                  <a:ea typeface="楷体" panose="02010609060101010101" pitchFamily="49" charset="-122"/>
                </a:rPr>
                <a:t>课时</a:t>
              </a:r>
            </a:p>
          </p:txBody>
        </p:sp>
        <p:sp>
          <p:nvSpPr>
            <p:cNvPr id="11" name="标题 1"/>
            <p:cNvSpPr txBox="1"/>
            <p:nvPr/>
          </p:nvSpPr>
          <p:spPr bwMode="auto">
            <a:xfrm>
              <a:off x="3419475" y="1641334"/>
              <a:ext cx="5113337" cy="9996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8509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defTabSz="8509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defTabSz="8509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defTabSz="8509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defTabSz="8509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850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850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850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850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buFont typeface="Arial" panose="020B0604020202020204" pitchFamily="34" charset="0"/>
                <a:buNone/>
                <a:defRPr/>
              </a:pPr>
              <a:r>
                <a:rPr lang="zh-CN" altLang="en-US" sz="4400" b="1" spc="3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n-ea"/>
                  <a:ea typeface="+mn-ea"/>
                </a:rPr>
                <a:t>迢迢牵牛星</a:t>
              </a:r>
              <a:endParaRPr lang="en-US" altLang="zh-CN" sz="4400" b="1" spc="3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ea typeface="+mn-ea"/>
              </a:endParaRPr>
            </a:p>
          </p:txBody>
        </p:sp>
      </p:grpSp>
      <p:sp>
        <p:nvSpPr>
          <p:cNvPr id="41988" name="矩形 1"/>
          <p:cNvSpPr>
            <a:spLocks noChangeArrowheads="1"/>
          </p:cNvSpPr>
          <p:nvPr/>
        </p:nvSpPr>
        <p:spPr bwMode="auto">
          <a:xfrm>
            <a:off x="4355976" y="1892364"/>
            <a:ext cx="8066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2400" b="1" dirty="0" err="1">
                <a:solidFill>
                  <a:srgbClr val="FF0000"/>
                </a:solidFill>
                <a:latin typeface="+mn-ea"/>
                <a:ea typeface="+mn-ea"/>
              </a:rPr>
              <a:t>tiáo</a:t>
            </a:r>
            <a:endParaRPr lang="zh-CN" altLang="en-US" sz="2400" b="1" dirty="0">
              <a:solidFill>
                <a:srgbClr val="FF0000"/>
              </a:solidFill>
              <a:latin typeface="+mn-ea"/>
              <a:ea typeface="+mn-ea"/>
            </a:endParaRPr>
          </a:p>
        </p:txBody>
      </p:sp>
    </p:spTree>
  </p:cSld>
  <p:clrMapOvr>
    <a:masterClrMapping/>
  </p:clrMapOvr>
  <p:transition spd="slow">
    <p:dissolv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矩形 1"/>
          <p:cNvSpPr>
            <a:spLocks noChangeArrowheads="1"/>
          </p:cNvSpPr>
          <p:nvPr/>
        </p:nvSpPr>
        <p:spPr bwMode="auto">
          <a:xfrm>
            <a:off x="2916238" y="484188"/>
            <a:ext cx="5616575" cy="440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2800" b="1" dirty="0"/>
              <a:t>《</a:t>
            </a:r>
            <a:r>
              <a:rPr lang="zh-CN" altLang="en-US" sz="2800" b="1" dirty="0"/>
              <a:t>行行重行行</a:t>
            </a:r>
            <a:r>
              <a:rPr lang="en-US" altLang="zh-CN" sz="2800" b="1" dirty="0"/>
              <a:t>》《</a:t>
            </a:r>
            <a:r>
              <a:rPr lang="zh-CN" altLang="en-US" sz="2800" b="1" dirty="0"/>
              <a:t>青青河畔草</a:t>
            </a:r>
            <a:r>
              <a:rPr lang="en-US" altLang="zh-CN" sz="2800" b="1" dirty="0"/>
              <a:t>》</a:t>
            </a:r>
          </a:p>
          <a:p>
            <a:r>
              <a:rPr lang="en-US" altLang="zh-CN" sz="2800" b="1" dirty="0"/>
              <a:t>《</a:t>
            </a:r>
            <a:r>
              <a:rPr lang="zh-CN" altLang="en-US" sz="2800" b="1" dirty="0"/>
              <a:t>青青陵上柏</a:t>
            </a:r>
            <a:r>
              <a:rPr lang="en-US" altLang="zh-CN" sz="2800" b="1" dirty="0"/>
              <a:t>》《</a:t>
            </a:r>
            <a:r>
              <a:rPr lang="zh-CN" altLang="en-US" sz="2800" b="1" dirty="0"/>
              <a:t>今日良宴会</a:t>
            </a:r>
            <a:r>
              <a:rPr lang="en-US" altLang="zh-CN" sz="2800" b="1" dirty="0"/>
              <a:t>》</a:t>
            </a:r>
          </a:p>
          <a:p>
            <a:r>
              <a:rPr lang="en-US" altLang="zh-CN" sz="2800" b="1" dirty="0"/>
              <a:t>《</a:t>
            </a:r>
            <a:r>
              <a:rPr lang="zh-CN" altLang="en-US" sz="2800" b="1" dirty="0"/>
              <a:t>西北有高楼</a:t>
            </a:r>
            <a:r>
              <a:rPr lang="en-US" altLang="zh-CN" sz="2800" b="1" dirty="0"/>
              <a:t>》《</a:t>
            </a:r>
            <a:r>
              <a:rPr lang="zh-CN" altLang="en-US" sz="2800" b="1" dirty="0"/>
              <a:t>涉江采芙蓉</a:t>
            </a:r>
            <a:r>
              <a:rPr lang="en-US" altLang="zh-CN" sz="2800" b="1" dirty="0"/>
              <a:t>》</a:t>
            </a:r>
          </a:p>
          <a:p>
            <a:r>
              <a:rPr lang="en-US" altLang="zh-CN" sz="2800" b="1" dirty="0"/>
              <a:t>《</a:t>
            </a:r>
            <a:r>
              <a:rPr lang="zh-CN" altLang="en-US" sz="2800" b="1" dirty="0"/>
              <a:t>明月皎夜光</a:t>
            </a:r>
            <a:r>
              <a:rPr lang="en-US" altLang="zh-CN" sz="2800" b="1" dirty="0"/>
              <a:t>》《</a:t>
            </a:r>
            <a:r>
              <a:rPr lang="zh-CN" altLang="en-US" sz="2800" b="1" dirty="0"/>
              <a:t>冉冉孤生竹</a:t>
            </a:r>
            <a:r>
              <a:rPr lang="en-US" altLang="zh-CN" sz="2800" b="1" dirty="0"/>
              <a:t>》</a:t>
            </a:r>
          </a:p>
          <a:p>
            <a:r>
              <a:rPr lang="en-US" altLang="zh-CN" sz="2800" b="1" dirty="0"/>
              <a:t>《</a:t>
            </a:r>
            <a:r>
              <a:rPr lang="zh-CN" altLang="en-US" sz="2800" b="1" dirty="0"/>
              <a:t>庭中有奇树</a:t>
            </a:r>
            <a:r>
              <a:rPr lang="en-US" altLang="zh-CN" sz="2800" b="1" dirty="0"/>
              <a:t>》《</a:t>
            </a:r>
            <a:r>
              <a:rPr lang="zh-CN" altLang="en-US" sz="2800" b="1" dirty="0"/>
              <a:t>迢迢牵牛星</a:t>
            </a:r>
            <a:r>
              <a:rPr lang="en-US" altLang="zh-CN" sz="2800" b="1" dirty="0"/>
              <a:t>》</a:t>
            </a:r>
          </a:p>
          <a:p>
            <a:r>
              <a:rPr lang="en-US" altLang="zh-CN" sz="2800" b="1" dirty="0"/>
              <a:t>《</a:t>
            </a:r>
            <a:r>
              <a:rPr lang="zh-CN" altLang="en-US" sz="2800" b="1" dirty="0"/>
              <a:t>回车驾言迈</a:t>
            </a:r>
            <a:r>
              <a:rPr lang="en-US" altLang="zh-CN" sz="2800" b="1" dirty="0"/>
              <a:t>》《</a:t>
            </a:r>
            <a:r>
              <a:rPr lang="zh-CN" altLang="en-US" sz="2800" b="1" dirty="0"/>
              <a:t>东城高且长</a:t>
            </a:r>
            <a:r>
              <a:rPr lang="en-US" altLang="zh-CN" sz="2800" b="1" dirty="0"/>
              <a:t>》</a:t>
            </a:r>
          </a:p>
          <a:p>
            <a:r>
              <a:rPr lang="en-US" altLang="zh-CN" sz="2800" b="1" dirty="0"/>
              <a:t>《</a:t>
            </a:r>
            <a:r>
              <a:rPr lang="zh-CN" altLang="en-US" sz="2800" b="1" dirty="0"/>
              <a:t>驱车上东门</a:t>
            </a:r>
            <a:r>
              <a:rPr lang="en-US" altLang="zh-CN" sz="2800" b="1" dirty="0"/>
              <a:t>》《</a:t>
            </a:r>
            <a:r>
              <a:rPr lang="zh-CN" altLang="en-US" sz="2800" b="1" dirty="0"/>
              <a:t>去者日以疏</a:t>
            </a:r>
            <a:r>
              <a:rPr lang="en-US" altLang="zh-CN" sz="2800" b="1" dirty="0"/>
              <a:t>》</a:t>
            </a:r>
          </a:p>
          <a:p>
            <a:r>
              <a:rPr lang="en-US" altLang="zh-CN" sz="2800" b="1" dirty="0"/>
              <a:t>《</a:t>
            </a:r>
            <a:r>
              <a:rPr lang="zh-CN" altLang="en-US" sz="2800" b="1" dirty="0"/>
              <a:t>生年不满百</a:t>
            </a:r>
            <a:r>
              <a:rPr lang="en-US" altLang="zh-CN" sz="2800" b="1" dirty="0"/>
              <a:t>》《</a:t>
            </a:r>
            <a:r>
              <a:rPr lang="zh-CN" altLang="en-US" sz="2800" b="1" dirty="0"/>
              <a:t>凛凛岁云暮</a:t>
            </a:r>
            <a:r>
              <a:rPr lang="en-US" altLang="zh-CN" sz="2800" b="1" dirty="0"/>
              <a:t>》</a:t>
            </a:r>
          </a:p>
          <a:p>
            <a:r>
              <a:rPr lang="en-US" altLang="zh-CN" sz="2800" b="1" dirty="0"/>
              <a:t>《</a:t>
            </a:r>
            <a:r>
              <a:rPr lang="zh-CN" altLang="en-US" sz="2800" b="1" dirty="0"/>
              <a:t>孟冬寒气至</a:t>
            </a:r>
            <a:r>
              <a:rPr lang="en-US" altLang="zh-CN" sz="2800" b="1" dirty="0"/>
              <a:t>》《</a:t>
            </a:r>
            <a:r>
              <a:rPr lang="zh-CN" altLang="en-US" sz="2800" b="1" dirty="0"/>
              <a:t>客从远方来</a:t>
            </a:r>
            <a:r>
              <a:rPr lang="en-US" altLang="zh-CN" sz="2800" b="1" dirty="0"/>
              <a:t>》</a:t>
            </a:r>
          </a:p>
          <a:p>
            <a:r>
              <a:rPr lang="en-US" altLang="zh-CN" sz="2800" b="1" dirty="0"/>
              <a:t>《</a:t>
            </a:r>
            <a:r>
              <a:rPr lang="zh-CN" altLang="en-US" sz="2800" b="1" dirty="0"/>
              <a:t>明月何皎皎</a:t>
            </a:r>
            <a:r>
              <a:rPr lang="en-US" altLang="zh-CN" sz="2800" b="1" dirty="0"/>
              <a:t>》</a:t>
            </a:r>
            <a:endParaRPr lang="zh-CN" altLang="en-US" sz="2800" b="1" dirty="0"/>
          </a:p>
        </p:txBody>
      </p:sp>
      <p:sp>
        <p:nvSpPr>
          <p:cNvPr id="65539" name="TextBox 2"/>
          <p:cNvSpPr txBox="1">
            <a:spLocks noChangeArrowheads="1"/>
          </p:cNvSpPr>
          <p:nvPr/>
        </p:nvSpPr>
        <p:spPr bwMode="auto">
          <a:xfrm>
            <a:off x="1331640" y="454799"/>
            <a:ext cx="738664" cy="439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altLang="zh-CN" sz="3600" b="1" dirty="0">
                <a:solidFill>
                  <a:srgbClr val="FF0000"/>
                </a:solidFill>
                <a:latin typeface="+mn-ea"/>
                <a:ea typeface="+mn-ea"/>
              </a:rPr>
              <a:t>《</a:t>
            </a:r>
            <a:r>
              <a:rPr lang="zh-CN" altLang="en-US" sz="3600" b="1" dirty="0">
                <a:solidFill>
                  <a:srgbClr val="FF0000"/>
                </a:solidFill>
                <a:latin typeface="+mn-ea"/>
                <a:ea typeface="+mn-ea"/>
              </a:rPr>
              <a:t>古诗十九首</a:t>
            </a:r>
            <a:r>
              <a:rPr lang="en-US" altLang="zh-CN" sz="3600" b="1" dirty="0">
                <a:solidFill>
                  <a:srgbClr val="FF0000"/>
                </a:solidFill>
                <a:latin typeface="+mn-ea"/>
                <a:ea typeface="+mn-ea"/>
              </a:rPr>
              <a:t>》</a:t>
            </a:r>
            <a:endParaRPr lang="zh-CN" altLang="en-US" sz="3600" b="1" dirty="0">
              <a:solidFill>
                <a:srgbClr val="FF0000"/>
              </a:solidFill>
              <a:latin typeface="+mn-ea"/>
              <a:ea typeface="+mn-ea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古诗十九首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985" t="14231" r="934" b="2628"/>
          <a:stretch>
            <a:fillRect/>
          </a:stretch>
        </p:blipFill>
        <p:spPr>
          <a:xfrm>
            <a:off x="1259632" y="603501"/>
            <a:ext cx="6408712" cy="40744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611188" y="339502"/>
            <a:ext cx="7993062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zh-CN" altLang="en-US" sz="3200" b="1" spc="1000" dirty="0">
                <a:latin typeface="楷体" panose="02010609060101010101" pitchFamily="49" charset="-122"/>
                <a:ea typeface="楷体" panose="02010609060101010101" pitchFamily="49" charset="-122"/>
              </a:rPr>
              <a:t>迢迢牵牛星</a:t>
            </a:r>
          </a:p>
          <a:p>
            <a:pPr algn="ctr">
              <a:lnSpc>
                <a:spcPct val="150000"/>
              </a:lnSpc>
              <a:defRPr/>
            </a:pPr>
            <a:r>
              <a:rPr lang="zh-CN" altLang="en-US" sz="3200" b="1" spc="1000" dirty="0">
                <a:latin typeface="楷体" panose="02010609060101010101" pitchFamily="49" charset="-122"/>
                <a:ea typeface="楷体" panose="02010609060101010101" pitchFamily="49" charset="-122"/>
              </a:rPr>
              <a:t>迢迢牵牛星，皎皎河汉女。</a:t>
            </a:r>
            <a:endParaRPr lang="en-US" altLang="zh-CN" sz="3200" b="1" spc="1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>
              <a:lnSpc>
                <a:spcPct val="150000"/>
              </a:lnSpc>
              <a:defRPr/>
            </a:pPr>
            <a:r>
              <a:rPr lang="zh-CN" altLang="en-US" sz="3200" b="1" spc="1000" dirty="0">
                <a:latin typeface="楷体" panose="02010609060101010101" pitchFamily="49" charset="-122"/>
                <a:ea typeface="楷体" panose="02010609060101010101" pitchFamily="49" charset="-122"/>
              </a:rPr>
              <a:t>纤纤擢素手，札札弄机杼。</a:t>
            </a:r>
            <a:endParaRPr lang="en-US" altLang="zh-CN" sz="3200" b="1" spc="1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>
              <a:lnSpc>
                <a:spcPct val="150000"/>
              </a:lnSpc>
              <a:defRPr/>
            </a:pPr>
            <a:r>
              <a:rPr lang="zh-CN" altLang="en-US" sz="3200" b="1" spc="1000" dirty="0">
                <a:latin typeface="楷体" panose="02010609060101010101" pitchFamily="49" charset="-122"/>
                <a:ea typeface="楷体" panose="02010609060101010101" pitchFamily="49" charset="-122"/>
              </a:rPr>
              <a:t>终日不成章，泣涕零如雨。</a:t>
            </a:r>
            <a:endParaRPr lang="en-US" altLang="zh-CN" sz="3200" b="1" spc="1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>
              <a:lnSpc>
                <a:spcPct val="150000"/>
              </a:lnSpc>
              <a:defRPr/>
            </a:pPr>
            <a:r>
              <a:rPr lang="zh-CN" altLang="en-US" sz="3200" b="1" spc="1000" dirty="0">
                <a:latin typeface="楷体" panose="02010609060101010101" pitchFamily="49" charset="-122"/>
                <a:ea typeface="楷体" panose="02010609060101010101" pitchFamily="49" charset="-122"/>
              </a:rPr>
              <a:t>河汉清且浅，相去复几许。</a:t>
            </a:r>
            <a:endParaRPr lang="en-US" altLang="zh-CN" sz="3200" b="1" spc="1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>
              <a:lnSpc>
                <a:spcPct val="150000"/>
              </a:lnSpc>
              <a:defRPr/>
            </a:pPr>
            <a:r>
              <a:rPr lang="zh-CN" altLang="en-US" sz="3200" b="1" spc="1000" dirty="0">
                <a:latin typeface="楷体" panose="02010609060101010101" pitchFamily="49" charset="-122"/>
                <a:ea typeface="楷体" panose="02010609060101010101" pitchFamily="49" charset="-122"/>
              </a:rPr>
              <a:t>盈盈一水间，脉脉不得语。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3 古诗三首（朗读）">
            <a:hlinkClick r:id="" action="ppaction://media"/>
            <a:extLst>
              <a:ext uri="{FF2B5EF4-FFF2-40B4-BE49-F238E27FC236}">
                <a16:creationId xmlns:a16="http://schemas.microsoft.com/office/drawing/2014/main" id="{1CB15C01-F50A-4B56-A8E1-F49111C25EE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0000" end="44180.33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8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611188" y="339502"/>
            <a:ext cx="7993062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zh-CN" altLang="en-US" sz="3200" b="1" spc="10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迢迢牵牛星</a:t>
            </a:r>
          </a:p>
          <a:p>
            <a:pPr algn="ctr">
              <a:lnSpc>
                <a:spcPct val="150000"/>
              </a:lnSpc>
              <a:defRPr/>
            </a:pPr>
            <a:r>
              <a:rPr lang="zh-CN" altLang="en-US" sz="3200" b="1" spc="10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迢迢牵牛星，</a:t>
            </a:r>
            <a:r>
              <a:rPr lang="zh-CN" altLang="en-US" sz="3200" b="1" spc="10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皎皎</a:t>
            </a:r>
            <a:r>
              <a:rPr lang="zh-CN" altLang="en-US" sz="3200" b="1" spc="10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河汉女。</a:t>
            </a:r>
            <a:endParaRPr lang="en-US" altLang="zh-CN" sz="3200" b="1" spc="1000" dirty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>
              <a:lnSpc>
                <a:spcPct val="150000"/>
              </a:lnSpc>
              <a:defRPr/>
            </a:pPr>
            <a:r>
              <a:rPr lang="zh-CN" altLang="en-US" sz="3200" b="1" spc="10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纤纤擢素</a:t>
            </a:r>
            <a:r>
              <a:rPr lang="zh-CN" altLang="en-US" sz="3200" b="1" spc="10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手，</a:t>
            </a:r>
            <a:r>
              <a:rPr lang="zh-CN" altLang="en-US" sz="3200" b="1" spc="10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札札</a:t>
            </a:r>
            <a:r>
              <a:rPr lang="zh-CN" altLang="en-US" sz="3200" b="1" spc="10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弄机</a:t>
            </a:r>
            <a:r>
              <a:rPr lang="zh-CN" altLang="en-US" sz="3200" b="1" spc="10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杼</a:t>
            </a:r>
            <a:r>
              <a:rPr lang="zh-CN" altLang="en-US" sz="3200" b="1" spc="10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endParaRPr lang="en-US" altLang="zh-CN" sz="3200" b="1" spc="1000" dirty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>
              <a:lnSpc>
                <a:spcPct val="150000"/>
              </a:lnSpc>
              <a:defRPr/>
            </a:pPr>
            <a:r>
              <a:rPr lang="zh-CN" altLang="en-US" sz="3200" b="1" spc="10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终日不成</a:t>
            </a:r>
            <a:r>
              <a:rPr lang="zh-CN" altLang="en-US" sz="3200" b="1" spc="10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章</a:t>
            </a:r>
            <a:r>
              <a:rPr lang="zh-CN" altLang="en-US" sz="3200" b="1" spc="10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，泣涕零如雨。</a:t>
            </a:r>
            <a:endParaRPr lang="en-US" altLang="zh-CN" sz="3200" b="1" spc="1000" dirty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>
              <a:lnSpc>
                <a:spcPct val="150000"/>
              </a:lnSpc>
              <a:defRPr/>
            </a:pPr>
            <a:r>
              <a:rPr lang="zh-CN" altLang="en-US" sz="3200" b="1" spc="10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河汉清且浅，相去复几许。</a:t>
            </a:r>
            <a:endParaRPr lang="en-US" altLang="zh-CN" sz="3200" b="1" spc="1000" dirty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>
              <a:lnSpc>
                <a:spcPct val="150000"/>
              </a:lnSpc>
              <a:defRPr/>
            </a:pPr>
            <a:r>
              <a:rPr lang="zh-CN" altLang="en-US" sz="3200" b="1" spc="10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盈盈</a:t>
            </a:r>
            <a:r>
              <a:rPr lang="zh-CN" altLang="en-US" sz="3200" b="1" spc="10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一水间，</a:t>
            </a:r>
            <a:r>
              <a:rPr lang="zh-CN" altLang="en-US" sz="3200" b="1" spc="10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脉脉</a:t>
            </a:r>
            <a:r>
              <a:rPr lang="zh-CN" altLang="en-US" sz="3200" b="1" spc="10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不得语。</a:t>
            </a:r>
          </a:p>
        </p:txBody>
      </p:sp>
      <p:sp>
        <p:nvSpPr>
          <p:cNvPr id="2" name="矩形 1"/>
          <p:cNvSpPr/>
          <p:nvPr/>
        </p:nvSpPr>
        <p:spPr>
          <a:xfrm>
            <a:off x="4485341" y="987574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err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ji</a:t>
            </a:r>
            <a:r>
              <a:rPr lang="zh-CN" altLang="zh-CN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ǎ</a:t>
            </a:r>
            <a:r>
              <a:rPr lang="en-US" altLang="zh-CN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o</a:t>
            </a:r>
            <a:endParaRPr lang="zh-CN" altLang="en-US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259632" y="1706984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err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xiān</a:t>
            </a:r>
            <a:endParaRPr lang="zh-CN" altLang="en-US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411760" y="1697692"/>
            <a:ext cx="6415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err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zhuó</a:t>
            </a:r>
            <a:endParaRPr lang="zh-CN" altLang="en-US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3347864" y="2452785"/>
            <a:ext cx="7617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err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zhānɡ</a:t>
            </a:r>
            <a:endParaRPr lang="zh-CN" altLang="en-US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331640" y="3939232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err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yínɡ</a:t>
            </a:r>
            <a:endParaRPr lang="zh-CN" altLang="en-US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024552" y="987574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err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ji</a:t>
            </a:r>
            <a:r>
              <a:rPr lang="zh-CN" altLang="zh-CN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ǎ</a:t>
            </a:r>
            <a:r>
              <a:rPr lang="en-US" altLang="zh-CN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o</a:t>
            </a:r>
            <a:endParaRPr lang="zh-CN" altLang="en-US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842373" y="1706984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err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xiān</a:t>
            </a:r>
            <a:endParaRPr lang="zh-CN" altLang="en-US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839167" y="3929940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err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yínɡ</a:t>
            </a:r>
            <a:endParaRPr lang="zh-CN" altLang="en-US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4572000" y="3939232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err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mò</a:t>
            </a:r>
            <a:endParaRPr lang="zh-CN" altLang="en-US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5089272" y="3939232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err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mò</a:t>
            </a:r>
            <a:endParaRPr lang="zh-CN" altLang="en-US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3023610" y="1707654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err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sù</a:t>
            </a:r>
            <a:endParaRPr lang="zh-CN" altLang="en-US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4473597" y="1707654"/>
            <a:ext cx="5309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err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zhá</a:t>
            </a:r>
            <a:endParaRPr lang="zh-CN" altLang="en-US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5071639" y="1707654"/>
            <a:ext cx="5309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err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zhá</a:t>
            </a:r>
            <a:endParaRPr lang="zh-CN" altLang="en-US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6716602" y="1707654"/>
            <a:ext cx="5309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err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zhù</a:t>
            </a:r>
            <a:endParaRPr lang="zh-CN" altLang="en-US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  <p:bldP spid="4" grpId="0"/>
      <p:bldP spid="5" grpId="0"/>
      <p:bldP spid="6" grpId="0"/>
      <p:bldP spid="7" grpId="0"/>
      <p:bldP spid="9" grpId="0"/>
      <p:bldP spid="10" grpId="0"/>
      <p:bldP spid="11" grpId="0"/>
      <p:bldP spid="12" grpId="0"/>
      <p:bldP spid="13" grpId="0"/>
      <p:bldP spid="15" grpId="0"/>
      <p:bldP spid="8" grpId="0"/>
      <p:bldP spid="16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150813" y="268288"/>
            <a:ext cx="5589587" cy="34163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zh-CN" altLang="en-US" sz="2400" b="1" spc="1000" dirty="0">
                <a:latin typeface="+mn-ea"/>
                <a:ea typeface="+mn-ea"/>
              </a:rPr>
              <a:t>迢迢牵牛星</a:t>
            </a:r>
          </a:p>
          <a:p>
            <a:pPr algn="ctr">
              <a:lnSpc>
                <a:spcPct val="150000"/>
              </a:lnSpc>
              <a:defRPr/>
            </a:pPr>
            <a:r>
              <a:rPr lang="zh-CN" altLang="en-US" sz="2400" b="1" spc="1000" dirty="0">
                <a:latin typeface="楷体" panose="02010609060101010101" pitchFamily="49" charset="-122"/>
                <a:ea typeface="楷体" panose="02010609060101010101" pitchFamily="49" charset="-122"/>
              </a:rPr>
              <a:t>迢迢牵牛星，皎皎河汉女。</a:t>
            </a:r>
            <a:endParaRPr lang="en-US" altLang="zh-CN" sz="2400" b="1" spc="1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>
              <a:lnSpc>
                <a:spcPct val="150000"/>
              </a:lnSpc>
              <a:defRPr/>
            </a:pPr>
            <a:r>
              <a:rPr lang="zh-CN" altLang="en-US" sz="2400" b="1" spc="1000" dirty="0">
                <a:latin typeface="楷体" panose="02010609060101010101" pitchFamily="49" charset="-122"/>
                <a:ea typeface="楷体" panose="02010609060101010101" pitchFamily="49" charset="-122"/>
              </a:rPr>
              <a:t>纤纤擢素手，札札弄机杼。</a:t>
            </a:r>
            <a:endParaRPr lang="en-US" altLang="zh-CN" sz="2400" b="1" spc="1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>
              <a:lnSpc>
                <a:spcPct val="150000"/>
              </a:lnSpc>
              <a:defRPr/>
            </a:pPr>
            <a:r>
              <a:rPr lang="zh-CN" altLang="en-US" sz="2400" b="1" spc="1000" dirty="0">
                <a:latin typeface="楷体" panose="02010609060101010101" pitchFamily="49" charset="-122"/>
                <a:ea typeface="楷体" panose="02010609060101010101" pitchFamily="49" charset="-122"/>
              </a:rPr>
              <a:t>终日不成章，泣涕零如雨。</a:t>
            </a:r>
            <a:endParaRPr lang="en-US" altLang="zh-CN" sz="2400" b="1" spc="1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>
              <a:lnSpc>
                <a:spcPct val="150000"/>
              </a:lnSpc>
              <a:defRPr/>
            </a:pPr>
            <a:r>
              <a:rPr lang="zh-CN" altLang="en-US" sz="2400" b="1" spc="1000" dirty="0">
                <a:latin typeface="楷体" panose="02010609060101010101" pitchFamily="49" charset="-122"/>
                <a:ea typeface="楷体" panose="02010609060101010101" pitchFamily="49" charset="-122"/>
              </a:rPr>
              <a:t>河汉清且浅，相去复几许。</a:t>
            </a:r>
            <a:endParaRPr lang="en-US" altLang="zh-CN" sz="2400" b="1" spc="1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>
              <a:lnSpc>
                <a:spcPct val="150000"/>
              </a:lnSpc>
              <a:defRPr/>
            </a:pPr>
            <a:r>
              <a:rPr lang="zh-CN" altLang="en-US" sz="2400" b="1" spc="1000" dirty="0">
                <a:latin typeface="楷体" panose="02010609060101010101" pitchFamily="49" charset="-122"/>
                <a:ea typeface="楷体" panose="02010609060101010101" pitchFamily="49" charset="-122"/>
              </a:rPr>
              <a:t>盈盈一水间，脉脉不得语。</a:t>
            </a:r>
          </a:p>
        </p:txBody>
      </p:sp>
      <p:sp>
        <p:nvSpPr>
          <p:cNvPr id="44035" name="矩形 3"/>
          <p:cNvSpPr>
            <a:spLocks noChangeArrowheads="1"/>
          </p:cNvSpPr>
          <p:nvPr/>
        </p:nvSpPr>
        <p:spPr bwMode="auto">
          <a:xfrm>
            <a:off x="5740399" y="457212"/>
            <a:ext cx="3024187" cy="3830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10000"/>
              </a:lnSpc>
            </a:pPr>
            <a:r>
              <a:rPr lang="zh-CN" altLang="en-US" sz="2400" b="1" dirty="0">
                <a:solidFill>
                  <a:schemeClr val="tx2"/>
                </a:solidFill>
              </a:rPr>
              <a:t>注释：</a:t>
            </a:r>
            <a:endParaRPr lang="en-US" altLang="zh-CN" b="1" dirty="0">
              <a:solidFill>
                <a:srgbClr val="FF0000"/>
              </a:solidFill>
            </a:endParaRPr>
          </a:p>
          <a:p>
            <a:pPr>
              <a:lnSpc>
                <a:spcPct val="110000"/>
              </a:lnSpc>
            </a:pPr>
            <a:r>
              <a:rPr lang="zh-CN" altLang="en-US" b="1" dirty="0">
                <a:solidFill>
                  <a:srgbClr val="FF0000"/>
                </a:solidFill>
              </a:rPr>
              <a:t>迢迢：</a:t>
            </a:r>
            <a:r>
              <a:rPr lang="zh-CN" altLang="en-US" b="1" dirty="0"/>
              <a:t>遥远。</a:t>
            </a:r>
          </a:p>
          <a:p>
            <a:pPr>
              <a:lnSpc>
                <a:spcPct val="110000"/>
              </a:lnSpc>
            </a:pPr>
            <a:r>
              <a:rPr lang="zh-CN" altLang="en-US" b="1" dirty="0">
                <a:solidFill>
                  <a:srgbClr val="FF0000"/>
                </a:solidFill>
              </a:rPr>
              <a:t>河汉女：</a:t>
            </a:r>
            <a:r>
              <a:rPr lang="zh-CN" altLang="en-US" b="1" dirty="0"/>
              <a:t>指织女星。河汉，        银河。</a:t>
            </a:r>
          </a:p>
          <a:p>
            <a:pPr>
              <a:lnSpc>
                <a:spcPct val="110000"/>
              </a:lnSpc>
            </a:pPr>
            <a:r>
              <a:rPr lang="zh-CN" altLang="en-US" b="1" dirty="0">
                <a:solidFill>
                  <a:srgbClr val="FF0000"/>
                </a:solidFill>
              </a:rPr>
              <a:t>擢：</a:t>
            </a:r>
            <a:r>
              <a:rPr lang="zh-CN" altLang="en-US" b="1" dirty="0"/>
              <a:t>伸出。</a:t>
            </a:r>
            <a:endParaRPr lang="en-US" altLang="zh-CN" b="1" dirty="0"/>
          </a:p>
          <a:p>
            <a:pPr>
              <a:lnSpc>
                <a:spcPct val="110000"/>
              </a:lnSpc>
            </a:pPr>
            <a:r>
              <a:rPr lang="zh-CN" altLang="en-US" b="1" dirty="0">
                <a:solidFill>
                  <a:srgbClr val="FF0000"/>
                </a:solidFill>
              </a:rPr>
              <a:t>素：</a:t>
            </a:r>
            <a:r>
              <a:rPr lang="zh-CN" altLang="en-US" b="1" dirty="0"/>
              <a:t>白皙。</a:t>
            </a:r>
            <a:endParaRPr lang="en-US" altLang="zh-CN" b="1" dirty="0"/>
          </a:p>
          <a:p>
            <a:pPr>
              <a:lnSpc>
                <a:spcPct val="110000"/>
              </a:lnSpc>
            </a:pPr>
            <a:r>
              <a:rPr lang="zh-CN" altLang="en-US" b="1" dirty="0">
                <a:solidFill>
                  <a:srgbClr val="FF0000"/>
                </a:solidFill>
              </a:rPr>
              <a:t>札札：</a:t>
            </a:r>
            <a:r>
              <a:rPr lang="zh-CN" altLang="en-US" b="1" dirty="0"/>
              <a:t>织机发出的响声。</a:t>
            </a:r>
          </a:p>
          <a:p>
            <a:pPr>
              <a:lnSpc>
                <a:spcPct val="110000"/>
              </a:lnSpc>
            </a:pPr>
            <a:r>
              <a:rPr lang="zh-CN" altLang="en-US" b="1" dirty="0">
                <a:solidFill>
                  <a:srgbClr val="FF0000"/>
                </a:solidFill>
              </a:rPr>
              <a:t>机杼：</a:t>
            </a:r>
            <a:r>
              <a:rPr lang="zh-CN" altLang="en-US" b="1" dirty="0"/>
              <a:t>织机。杼，梭子。</a:t>
            </a:r>
            <a:endParaRPr lang="en-US" altLang="zh-CN" b="1" dirty="0"/>
          </a:p>
          <a:p>
            <a:pPr>
              <a:lnSpc>
                <a:spcPct val="110000"/>
              </a:lnSpc>
            </a:pPr>
            <a:r>
              <a:rPr lang="zh-CN" altLang="en-US" b="1" dirty="0">
                <a:solidFill>
                  <a:srgbClr val="FF0000"/>
                </a:solidFill>
              </a:rPr>
              <a:t>章：</a:t>
            </a:r>
            <a:r>
              <a:rPr lang="zh-CN" altLang="en-US" b="1" dirty="0"/>
              <a:t>花纹。 </a:t>
            </a:r>
            <a:endParaRPr lang="en-US" altLang="zh-CN" b="1" dirty="0"/>
          </a:p>
          <a:p>
            <a:pPr>
              <a:lnSpc>
                <a:spcPct val="110000"/>
              </a:lnSpc>
            </a:pPr>
            <a:r>
              <a:rPr lang="zh-CN" altLang="en-US" b="1" dirty="0">
                <a:solidFill>
                  <a:srgbClr val="FF0000"/>
                </a:solidFill>
              </a:rPr>
              <a:t>零：</a:t>
            </a:r>
            <a:r>
              <a:rPr lang="zh-CN" altLang="en-US" b="1" dirty="0"/>
              <a:t>落下。</a:t>
            </a:r>
            <a:endParaRPr lang="en-US" altLang="zh-CN" b="1" dirty="0"/>
          </a:p>
          <a:p>
            <a:pPr>
              <a:lnSpc>
                <a:spcPct val="110000"/>
              </a:lnSpc>
            </a:pPr>
            <a:r>
              <a:rPr lang="zh-CN" altLang="en-US" b="1" dirty="0">
                <a:solidFill>
                  <a:srgbClr val="FF0000"/>
                </a:solidFill>
              </a:rPr>
              <a:t>盈盈：</a:t>
            </a:r>
            <a:r>
              <a:rPr lang="zh-CN" altLang="en-US" b="1" dirty="0"/>
              <a:t>清澈的样子。</a:t>
            </a:r>
          </a:p>
          <a:p>
            <a:pPr>
              <a:lnSpc>
                <a:spcPct val="110000"/>
              </a:lnSpc>
            </a:pPr>
            <a:r>
              <a:rPr lang="zh-CN" altLang="en-US" b="1" dirty="0">
                <a:solidFill>
                  <a:srgbClr val="FF0000"/>
                </a:solidFill>
              </a:rPr>
              <a:t>脉脉：</a:t>
            </a:r>
            <a:r>
              <a:rPr lang="zh-CN" altLang="en-US" b="1" dirty="0"/>
              <a:t>相视无言的样子。</a:t>
            </a:r>
          </a:p>
        </p:txBody>
      </p:sp>
      <p:sp>
        <p:nvSpPr>
          <p:cNvPr id="44036" name="矩形 14"/>
          <p:cNvSpPr>
            <a:spLocks noChangeArrowheads="1"/>
          </p:cNvSpPr>
          <p:nvPr/>
        </p:nvSpPr>
        <p:spPr bwMode="auto">
          <a:xfrm>
            <a:off x="280987" y="3579862"/>
            <a:ext cx="5329238" cy="74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10000"/>
              </a:lnSpc>
            </a:pPr>
            <a:r>
              <a:rPr lang="zh-CN" altLang="en-US" b="1" dirty="0">
                <a:solidFill>
                  <a:srgbClr val="FF0000"/>
                </a:solidFill>
              </a:rPr>
              <a:t>          </a:t>
            </a:r>
            <a:r>
              <a:rPr lang="zh-CN" altLang="en-US" sz="2000" b="1" dirty="0">
                <a:solidFill>
                  <a:srgbClr val="FF0000"/>
                </a:solidFill>
              </a:rPr>
              <a:t>思考：这首诗写了一个什么故事？抒发了一种怎样的情感？</a:t>
            </a:r>
            <a:endParaRPr lang="zh-CN" altLang="en-US" sz="2000" b="1" dirty="0"/>
          </a:p>
        </p:txBody>
      </p:sp>
      <p:sp>
        <p:nvSpPr>
          <p:cNvPr id="2" name="矩形 1"/>
          <p:cNvSpPr/>
          <p:nvPr/>
        </p:nvSpPr>
        <p:spPr>
          <a:xfrm>
            <a:off x="323528" y="4362512"/>
            <a:ext cx="74888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1" dirty="0"/>
              <a:t>织女（河汉女）思念牛郎。抒发的是一种相思之情。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4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4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4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4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4035" grpId="0"/>
      <p:bldP spid="44036" grpId="0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 bwMode="auto">
          <a:xfrm>
            <a:off x="827088" y="879475"/>
            <a:ext cx="7404100" cy="1547813"/>
            <a:chOff x="1964535" y="2880494"/>
            <a:chExt cx="6507857" cy="1147860"/>
          </a:xfrm>
        </p:grpSpPr>
        <p:pic>
          <p:nvPicPr>
            <p:cNvPr id="4" name="Picture 7" descr="C:\Users\Administrator\Desktop\png\素材CNN-sccnn.com_201406210812-恢复的.psd_0002_图层-3-拷贝.pn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424997" y="3072393"/>
              <a:ext cx="5256238" cy="672233"/>
            </a:xfrm>
            <a:prstGeom prst="rect">
              <a:avLst/>
            </a:prstGeom>
            <a:noFill/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3" descr="C:\Users\Administrator\Desktop\png\素材CNN-sccnn.com_201406210812-恢复的.psd_0000_图层-2-拷贝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291044" y="2880494"/>
              <a:ext cx="133952" cy="1147860"/>
            </a:xfrm>
            <a:prstGeom prst="rect">
              <a:avLst/>
            </a:prstGeom>
            <a:noFill/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3" descr="C:\Users\Administrator\Desktop\png\素材CNN-sccnn.com_201406210812-恢复的.psd_0000_图层-2-拷贝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7681235" y="2880494"/>
              <a:ext cx="132558" cy="1147860"/>
            </a:xfrm>
            <a:prstGeom prst="rect">
              <a:avLst/>
            </a:prstGeom>
            <a:noFill/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7116" name="矩形 6"/>
            <p:cNvSpPr>
              <a:spLocks noChangeArrowheads="1"/>
            </p:cNvSpPr>
            <p:nvPr/>
          </p:nvSpPr>
          <p:spPr bwMode="auto">
            <a:xfrm>
              <a:off x="1964535" y="3089287"/>
              <a:ext cx="6507857" cy="6688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20000"/>
                </a:lnSpc>
              </a:pPr>
              <a:r>
                <a:rPr lang="zh-CN" altLang="en-US" sz="3600" b="1">
                  <a:latin typeface="楷体" panose="02010609060101010101" pitchFamily="49" charset="-122"/>
                  <a:ea typeface="楷体" panose="02010609060101010101" pitchFamily="49" charset="-122"/>
                </a:rPr>
                <a:t>迢迢牵牛星，皎皎河汉女</a:t>
              </a:r>
              <a:r>
                <a:rPr lang="zh-CN" altLang="en-US" sz="3200" b="1">
                  <a:latin typeface="楷体" panose="02010609060101010101" pitchFamily="49" charset="-122"/>
                  <a:ea typeface="楷体" panose="02010609060101010101" pitchFamily="49" charset="-122"/>
                </a:rPr>
                <a:t>。</a:t>
              </a:r>
              <a:endParaRPr lang="en-US" altLang="zh-CN" sz="3200" b="1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sp>
        <p:nvSpPr>
          <p:cNvPr id="8" name="矩形 7"/>
          <p:cNvSpPr>
            <a:spLocks noChangeArrowheads="1"/>
          </p:cNvSpPr>
          <p:nvPr/>
        </p:nvSpPr>
        <p:spPr bwMode="auto">
          <a:xfrm>
            <a:off x="1476375" y="1150938"/>
            <a:ext cx="1582738" cy="75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20000"/>
              </a:lnSpc>
            </a:pPr>
            <a:r>
              <a:rPr lang="zh-CN" altLang="en-US" sz="3600" b="1" dirty="0">
                <a:solidFill>
                  <a:srgbClr val="FF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迢迢</a:t>
            </a:r>
            <a:endParaRPr lang="en-US" altLang="zh-CN" sz="3600" b="1" dirty="0">
              <a:solidFill>
                <a:srgbClr val="FF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9" name="矩形 8"/>
          <p:cNvSpPr>
            <a:spLocks noChangeArrowheads="1"/>
          </p:cNvSpPr>
          <p:nvPr/>
        </p:nvSpPr>
        <p:spPr bwMode="auto">
          <a:xfrm>
            <a:off x="4259585" y="1150938"/>
            <a:ext cx="1511300" cy="75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20000"/>
              </a:lnSpc>
            </a:pPr>
            <a:r>
              <a:rPr lang="zh-CN" altLang="en-US" sz="3600" b="1" dirty="0">
                <a:solidFill>
                  <a:srgbClr val="FF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皎皎</a:t>
            </a:r>
            <a:endParaRPr lang="en-US" altLang="zh-CN" sz="3600" b="1" dirty="0">
              <a:solidFill>
                <a:srgbClr val="FF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12" name="组合 11"/>
          <p:cNvGrpSpPr/>
          <p:nvPr/>
        </p:nvGrpSpPr>
        <p:grpSpPr bwMode="auto">
          <a:xfrm>
            <a:off x="200622" y="309674"/>
            <a:ext cx="1150938" cy="911225"/>
            <a:chOff x="375936" y="123479"/>
            <a:chExt cx="1150481" cy="911672"/>
          </a:xfrm>
        </p:grpSpPr>
        <p:sp>
          <p:nvSpPr>
            <p:cNvPr id="10" name="对话气泡: 椭圆形 9"/>
            <p:cNvSpPr/>
            <p:nvPr/>
          </p:nvSpPr>
          <p:spPr>
            <a:xfrm>
              <a:off x="375936" y="123479"/>
              <a:ext cx="1113982" cy="911672"/>
            </a:xfrm>
            <a:prstGeom prst="wedgeEllipseCallout">
              <a:avLst>
                <a:gd name="adj1" fmla="val 89568"/>
                <a:gd name="adj2" fmla="val 61577"/>
              </a:avLst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47112" name="矩形 10"/>
            <p:cNvSpPr>
              <a:spLocks noChangeArrowheads="1"/>
            </p:cNvSpPr>
            <p:nvPr/>
          </p:nvSpPr>
          <p:spPr bwMode="auto">
            <a:xfrm>
              <a:off x="415215" y="315863"/>
              <a:ext cx="1111202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sz="36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遥远</a:t>
              </a:r>
              <a:endParaRPr lang="zh-CN" altLang="en-US" sz="3600" dirty="0"/>
            </a:p>
          </p:txBody>
        </p:sp>
      </p:grpSp>
      <p:sp>
        <p:nvSpPr>
          <p:cNvPr id="14" name="AutoShape 22"/>
          <p:cNvSpPr>
            <a:spLocks noChangeArrowheads="1"/>
          </p:cNvSpPr>
          <p:nvPr/>
        </p:nvSpPr>
        <p:spPr bwMode="gray">
          <a:xfrm>
            <a:off x="827088" y="2947198"/>
            <a:ext cx="7283524" cy="1027113"/>
          </a:xfrm>
          <a:prstGeom prst="roundRect">
            <a:avLst>
              <a:gd name="adj" fmla="val 0"/>
            </a:avLst>
          </a:prstGeom>
          <a:solidFill>
            <a:srgbClr val="4BACC6">
              <a:lumMod val="20000"/>
              <a:lumOff val="8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685165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b="1" kern="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诗意：牵牛星和织女星隔着银河遥遥相望。</a:t>
            </a:r>
          </a:p>
        </p:txBody>
      </p:sp>
      <p:grpSp>
        <p:nvGrpSpPr>
          <p:cNvPr id="13" name="组合 12"/>
          <p:cNvGrpSpPr/>
          <p:nvPr/>
        </p:nvGrpSpPr>
        <p:grpSpPr bwMode="auto">
          <a:xfrm>
            <a:off x="6154739" y="147742"/>
            <a:ext cx="1150496" cy="911225"/>
            <a:chOff x="375936" y="123479"/>
            <a:chExt cx="1150039" cy="911672"/>
          </a:xfrm>
        </p:grpSpPr>
        <p:sp>
          <p:nvSpPr>
            <p:cNvPr id="15" name="对话气泡: 椭圆形 9"/>
            <p:cNvSpPr/>
            <p:nvPr/>
          </p:nvSpPr>
          <p:spPr>
            <a:xfrm>
              <a:off x="375936" y="123479"/>
              <a:ext cx="1113983" cy="911672"/>
            </a:xfrm>
            <a:prstGeom prst="wedgeEllipseCallout">
              <a:avLst>
                <a:gd name="adj1" fmla="val -110886"/>
                <a:gd name="adj2" fmla="val 71739"/>
              </a:avLst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16" name="矩形 10"/>
            <p:cNvSpPr>
              <a:spLocks noChangeArrowheads="1"/>
            </p:cNvSpPr>
            <p:nvPr/>
          </p:nvSpPr>
          <p:spPr bwMode="auto">
            <a:xfrm>
              <a:off x="415215" y="315863"/>
              <a:ext cx="1110760" cy="646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sz="36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明亮</a:t>
              </a:r>
              <a:endParaRPr lang="zh-CN" altLang="en-US" sz="36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4" grpId="0" bldLvl="0" animBg="1"/>
    </p:bldLst>
  </p:timing>
</p:sld>
</file>

<file path=ppt/theme/theme1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ambria-Calibri">
      <a:majorFont>
        <a:latin typeface="Cambria"/>
        <a:ea typeface=""/>
        <a:cs typeface=""/>
        <a:font script="Jpan" typeface="ＭＳ Ｐゴシック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8F9FA">
            <a:alpha val="90000"/>
          </a:srgb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a:spPr>
      <a:bodyPr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461</TotalTime>
  <Words>1126</Words>
  <Application>Microsoft Office PowerPoint</Application>
  <PresentationFormat>全屏显示(16:9)</PresentationFormat>
  <Paragraphs>138</Paragraphs>
  <Slides>32</Slides>
  <Notes>2</Notes>
  <HiddenSlides>0</HiddenSlides>
  <MMClips>6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32</vt:i4>
      </vt:variant>
    </vt:vector>
  </HeadingPairs>
  <TitlesOfParts>
    <vt:vector size="42" baseType="lpstr">
      <vt:lpstr>仿宋</vt:lpstr>
      <vt:lpstr>黑体</vt:lpstr>
      <vt:lpstr>华文楷体</vt:lpstr>
      <vt:lpstr>楷体</vt:lpstr>
      <vt:lpstr>宋体</vt:lpstr>
      <vt:lpstr>幼圆</vt:lpstr>
      <vt:lpstr>Arial</vt:lpstr>
      <vt:lpstr>Calibri</vt:lpstr>
      <vt:lpstr>Cambria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Manager>状元成才路</Manager>
  <Company>状元成才路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状元成才路</dc:title>
  <dc:subject>状元成才路</dc:subject>
  <dc:creator>Administrator</dc:creator>
  <cp:keywords>状元成才路</cp:keywords>
  <dc:description>声  明_x000d__x000d__x000d_
_x000d__x000d__x000d_
 本文件仅用于个人学习、研究或欣赏，以及其他非商业性或非盈利性用途，但同时应遵守著作权法及其他相关法律的规定，不得侵犯本司及相关权利人的合法权利。_x000d__x000d__x000d_
 除此以外，将本文件任何内容用于其他用途时，应获得授权，如发现未经授权用于商业或盈利用途将追加侵权者的法律责任。_x000d__x000d__x000d_
_x000d__x000d__x000d_
武汉天成贵龙文化传播有限公司</dc:description>
  <cp:lastModifiedBy>Administrator</cp:lastModifiedBy>
  <cp:revision>560</cp:revision>
  <dcterms:created xsi:type="dcterms:W3CDTF">2016-10-29T08:56:00Z</dcterms:created>
  <dcterms:modified xsi:type="dcterms:W3CDTF">2024-09-20T01:28:26Z</dcterms:modified>
  <cp:category>状元成才路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来源">
    <vt:lpwstr>状元成才路系列</vt:lpwstr>
  </property>
  <property fmtid="{D5CDD505-2E9C-101B-9397-08002B2CF9AE}" pid="3" name="KSOProductBuildVer">
    <vt:lpwstr>2052-11.1.0.10132</vt:lpwstr>
  </property>
</Properties>
</file>