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20" r:id="rId2"/>
    <p:sldId id="363" r:id="rId3"/>
    <p:sldId id="417" r:id="rId4"/>
    <p:sldId id="491" r:id="rId5"/>
    <p:sldId id="467" r:id="rId6"/>
    <p:sldId id="426" r:id="rId7"/>
    <p:sldId id="436" r:id="rId8"/>
    <p:sldId id="492" r:id="rId9"/>
    <p:sldId id="495" r:id="rId10"/>
    <p:sldId id="512" r:id="rId11"/>
    <p:sldId id="513" r:id="rId12"/>
    <p:sldId id="488" r:id="rId13"/>
    <p:sldId id="438" r:id="rId14"/>
    <p:sldId id="496" r:id="rId15"/>
    <p:sldId id="514" r:id="rId16"/>
    <p:sldId id="498" r:id="rId17"/>
    <p:sldId id="499" r:id="rId18"/>
    <p:sldId id="521" r:id="rId19"/>
    <p:sldId id="501" r:id="rId20"/>
    <p:sldId id="502" r:id="rId21"/>
    <p:sldId id="500" r:id="rId22"/>
    <p:sldId id="504" r:id="rId23"/>
    <p:sldId id="487" r:id="rId24"/>
    <p:sldId id="507" r:id="rId25"/>
    <p:sldId id="505" r:id="rId26"/>
    <p:sldId id="506" r:id="rId27"/>
    <p:sldId id="486" r:id="rId28"/>
    <p:sldId id="508" r:id="rId29"/>
    <p:sldId id="515" r:id="rId30"/>
    <p:sldId id="516" r:id="rId31"/>
    <p:sldId id="517" r:id="rId32"/>
    <p:sldId id="518" r:id="rId33"/>
    <p:sldId id="519" r:id="rId34"/>
    <p:sldId id="523" r:id="rId35"/>
    <p:sldId id="524" r:id="rId36"/>
    <p:sldId id="525" r:id="rId37"/>
    <p:sldId id="526" r:id="rId38"/>
    <p:sldId id="527" r:id="rId39"/>
    <p:sldId id="528" r:id="rId40"/>
    <p:sldId id="529" r:id="rId41"/>
    <p:sldId id="530" r:id="rId42"/>
    <p:sldId id="532" r:id="rId43"/>
    <p:sldId id="303" r:id="rId4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98A4A6"/>
    <a:srgbClr val="B3BCBD"/>
    <a:srgbClr val="8E9C9E"/>
    <a:srgbClr val="33CC33"/>
    <a:srgbClr val="38B7C8"/>
    <a:srgbClr val="8E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622" autoAdjust="0"/>
  </p:normalViewPr>
  <p:slideViewPr>
    <p:cSldViewPr>
      <p:cViewPr varScale="1">
        <p:scale>
          <a:sx n="139" d="100"/>
          <a:sy n="139" d="100"/>
        </p:scale>
        <p:origin x="1242" y="120"/>
      </p:cViewPr>
      <p:guideLst>
        <p:guide orient="horz" pos="16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90"/>
      </p:cViewPr>
      <p:guideLst>
        <p:guide orient="horz" pos="29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5BAF54-41BC-42F3-BB1E-ECC773BAC72F}" type="datetimeFigureOut">
              <a:rPr lang="zh-CN" altLang="en-US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0127CE68-D429-4AB9-8048-CA8455AE179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2B4E83-383E-4CE7-A193-C742DA3C67FB}" type="datetimeFigureOut">
              <a:rPr lang="zh-CN" altLang="en-US"/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843D54-0435-4026-B981-8BF3C538B1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0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70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6DD3A0-1F33-8401-8429-D9CA74DB2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470"/>
            <a:ext cx="644392" cy="566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CCFD4A1-C88B-2BBD-65C5-1A543DE2D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470"/>
            <a:ext cx="644392" cy="566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840A59-8176-3DC3-7994-B994AC690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470"/>
            <a:ext cx="644392" cy="566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3175"/>
            <a:ext cx="9144000" cy="5140325"/>
            <a:chOff x="0" y="3470"/>
            <a:chExt cx="9144000" cy="5140030"/>
          </a:xfrm>
        </p:grpSpPr>
        <p:pic>
          <p:nvPicPr>
            <p:cNvPr id="3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91830"/>
              <a:ext cx="9144000" cy="185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" r="6577"/>
            <a:stretch>
              <a:fillRect/>
            </a:stretch>
          </p:blipFill>
          <p:spPr bwMode="auto">
            <a:xfrm>
              <a:off x="0" y="3470"/>
              <a:ext cx="9144000" cy="458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64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BC9DDF-B422-B7D2-FEDF-FB1183A4F5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470"/>
            <a:ext cx="644392" cy="5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统编版六年级下册</a:t>
            </a:r>
            <a:endParaRPr lang="en-US" altLang="zh-CN" sz="36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6000" b="1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语文慕课堂</a:t>
            </a:r>
            <a:endParaRPr lang="en-US" altLang="zh-CN" sz="6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531" name="TextBox 13"/>
          <p:cNvSpPr txBox="1">
            <a:spLocks noChangeArrowheads="1"/>
          </p:cNvSpPr>
          <p:nvPr/>
        </p:nvSpPr>
        <p:spPr bwMode="auto">
          <a:xfrm>
            <a:off x="3347864" y="3723878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主讲：四维老师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5"/>
          <p:cNvSpPr txBox="1">
            <a:spLocks noChangeArrowheads="1"/>
          </p:cNvSpPr>
          <p:nvPr/>
        </p:nvSpPr>
        <p:spPr bwMode="auto">
          <a:xfrm>
            <a:off x="876134" y="1338263"/>
            <a:ext cx="815991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中庭地白树栖鸦，冷露无声湿桂花。</a:t>
            </a:r>
          </a:p>
        </p:txBody>
      </p:sp>
      <p:sp>
        <p:nvSpPr>
          <p:cNvPr id="8" name="线形标注 1 7"/>
          <p:cNvSpPr/>
          <p:nvPr/>
        </p:nvSpPr>
        <p:spPr>
          <a:xfrm>
            <a:off x="1331640" y="498363"/>
            <a:ext cx="1785938" cy="500063"/>
          </a:xfrm>
          <a:prstGeom prst="borderCallout1">
            <a:avLst>
              <a:gd name="adj1" fmla="val 32281"/>
              <a:gd name="adj2" fmla="val -1653"/>
              <a:gd name="adj3" fmla="val 147837"/>
              <a:gd name="adj4" fmla="val -7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作者看到的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3425686" y="698499"/>
            <a:ext cx="1428750" cy="500063"/>
          </a:xfrm>
          <a:prstGeom prst="borderCallout1">
            <a:avLst>
              <a:gd name="adj1" fmla="val 32281"/>
              <a:gd name="adj2" fmla="val -1653"/>
              <a:gd name="adj3" fmla="val 147837"/>
              <a:gd name="adj4" fmla="val -7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听到的</a:t>
            </a:r>
          </a:p>
        </p:txBody>
      </p:sp>
      <p:sp>
        <p:nvSpPr>
          <p:cNvPr id="12" name="线形标注 1 11"/>
          <p:cNvSpPr/>
          <p:nvPr/>
        </p:nvSpPr>
        <p:spPr>
          <a:xfrm>
            <a:off x="5273808" y="555625"/>
            <a:ext cx="2071688" cy="500063"/>
          </a:xfrm>
          <a:prstGeom prst="borderCallout1">
            <a:avLst>
              <a:gd name="adj1" fmla="val 32281"/>
              <a:gd name="adj2" fmla="val -1653"/>
              <a:gd name="adj3" fmla="val 147837"/>
              <a:gd name="adj4" fmla="val -7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作者感受到的</a:t>
            </a:r>
          </a:p>
        </p:txBody>
      </p:sp>
      <p:sp>
        <p:nvSpPr>
          <p:cNvPr id="13" name="椭圆 12"/>
          <p:cNvSpPr/>
          <p:nvPr/>
        </p:nvSpPr>
        <p:spPr>
          <a:xfrm>
            <a:off x="2734386" y="1356519"/>
            <a:ext cx="508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15652" y="1374775"/>
            <a:ext cx="509587" cy="6096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76056" y="1390650"/>
            <a:ext cx="509587" cy="6096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48239" y="1399080"/>
            <a:ext cx="1008063" cy="611188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57250" y="2278063"/>
            <a:ext cx="74295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“树栖鸦”应该是作者听到的，它衬托了什么？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238" y="2951163"/>
            <a:ext cx="3000375" cy="438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68580" tIns="34290" rIns="68580" bIns="3429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让夜显得更加宁静。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50" y="3622675"/>
            <a:ext cx="7429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“冷”写出的是月夜的冷清，还表现了什么？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4425" y="4227513"/>
            <a:ext cx="3000375" cy="4397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68580" tIns="34290" rIns="68580" bIns="3429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作者的心也是清冷的。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50169"/>
            <a:ext cx="5238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20" grpId="0"/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1547813" y="1647825"/>
            <a:ext cx="626427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中庭（  ）白（  ）栖（  ）</a:t>
            </a:r>
          </a:p>
        </p:txBody>
      </p:sp>
      <p:sp>
        <p:nvSpPr>
          <p:cNvPr id="3" name="文本框 9"/>
          <p:cNvSpPr txBox="1"/>
          <p:nvPr/>
        </p:nvSpPr>
        <p:spPr>
          <a:xfrm>
            <a:off x="1547813" y="2644775"/>
            <a:ext cx="5400675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）无声湿（    ）</a:t>
            </a:r>
          </a:p>
        </p:txBody>
      </p:sp>
      <p:sp>
        <p:nvSpPr>
          <p:cNvPr id="4" name="文本框 9"/>
          <p:cNvSpPr txBox="1">
            <a:spLocks noChangeArrowheads="1"/>
          </p:cNvSpPr>
          <p:nvPr/>
        </p:nvSpPr>
        <p:spPr bwMode="auto">
          <a:xfrm>
            <a:off x="2892425" y="1647825"/>
            <a:ext cx="117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</a:t>
            </a:r>
          </a:p>
        </p:txBody>
      </p:sp>
      <p:sp>
        <p:nvSpPr>
          <p:cNvPr id="5" name="文本框 9"/>
          <p:cNvSpPr txBox="1">
            <a:spLocks noChangeArrowheads="1"/>
          </p:cNvSpPr>
          <p:nvPr/>
        </p:nvSpPr>
        <p:spPr bwMode="auto">
          <a:xfrm>
            <a:off x="2006600" y="2644775"/>
            <a:ext cx="1176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冷露</a:t>
            </a: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4776788" y="1647825"/>
            <a:ext cx="1176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树</a:t>
            </a:r>
          </a:p>
        </p:txBody>
      </p:sp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5259388" y="2644775"/>
            <a:ext cx="1176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</a:t>
            </a: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6564313" y="1646238"/>
            <a:ext cx="1176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鸦</a:t>
            </a:r>
          </a:p>
        </p:txBody>
      </p:sp>
      <p:sp>
        <p:nvSpPr>
          <p:cNvPr id="34825" name="文本框 6"/>
          <p:cNvSpPr txBox="1">
            <a:spLocks noChangeArrowheads="1"/>
          </p:cNvSpPr>
          <p:nvPr/>
        </p:nvSpPr>
        <p:spPr bwMode="auto">
          <a:xfrm>
            <a:off x="206375" y="501650"/>
            <a:ext cx="50530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试着填一填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        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58993" y="2101158"/>
            <a:ext cx="732472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中秋的月光照在庭院中，地上好像铺上了一层白霜，树枝上栖息着乌鸦。夜深了，清冷的秋露悄悄地打湿了庭中的桂花。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989013" y="819150"/>
            <a:ext cx="6994525" cy="1146175"/>
            <a:chOff x="2292276" y="2880494"/>
            <a:chExt cx="6995786" cy="1147860"/>
          </a:xfrm>
        </p:grpSpPr>
        <p:pic>
          <p:nvPicPr>
            <p:cNvPr id="5" name="Picture 7" descr="C:\Users\Administrator\Desktop\png\素材CNN-sccnn.com_201406210812-恢复的.psd_0002_图层-3-拷贝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4062" y="3071274"/>
              <a:ext cx="6725862" cy="67409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esktop\png\素材CNN-sccnn.com_201406210812-恢复的.psd_0000_图层-2-拷贝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2276" y="2880494"/>
              <a:ext cx="131786" cy="114786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dministrator\Desktop\png\素材CNN-sccnn.com_201406210812-恢复的.psd_0000_图层-2-拷贝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56275" y="2880494"/>
              <a:ext cx="131787" cy="1147860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8" name="矩形 7"/>
            <p:cNvSpPr>
              <a:spLocks noChangeArrowheads="1"/>
            </p:cNvSpPr>
            <p:nvPr/>
          </p:nvSpPr>
          <p:spPr bwMode="auto">
            <a:xfrm>
              <a:off x="2542289" y="3000665"/>
              <a:ext cx="6724876" cy="83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中庭地白树栖鸦，冷露无声湿桂花。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06500" y="2270438"/>
            <a:ext cx="7175574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今夜人们都望着明月，不知那茫茫的秋思落在谁的身上？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74738" y="915988"/>
            <a:ext cx="6994525" cy="1147762"/>
            <a:chOff x="2292276" y="2880494"/>
            <a:chExt cx="6995786" cy="1147860"/>
          </a:xfrm>
        </p:grpSpPr>
        <p:pic>
          <p:nvPicPr>
            <p:cNvPr id="5" name="Picture 7" descr="C:\Users\Administrator\Desktop\png\素材CNN-sccnn.com_201406210812-恢复的.psd_0002_图层-3-拷贝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4062" y="3072597"/>
              <a:ext cx="6725862" cy="67157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esktop\png\素材CNN-sccnn.com_201406210812-恢复的.psd_0000_图层-2-拷贝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2276" y="2880494"/>
              <a:ext cx="131786" cy="114786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dministrator\Desktop\png\素材CNN-sccnn.com_201406210812-恢复的.psd_0000_图层-2-拷贝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56275" y="2880494"/>
              <a:ext cx="131787" cy="1147860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2" name="矩形 7"/>
            <p:cNvSpPr>
              <a:spLocks noChangeArrowheads="1"/>
            </p:cNvSpPr>
            <p:nvPr/>
          </p:nvSpPr>
          <p:spPr bwMode="auto">
            <a:xfrm>
              <a:off x="2542289" y="3087200"/>
              <a:ext cx="6724876" cy="68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今夜月明人尽望，不知秋思落谁家。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1043608" y="1563638"/>
            <a:ext cx="7129462" cy="16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思考：这两句诗句抒发了作者什么样的思想感情？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2051720" y="1106889"/>
            <a:ext cx="600075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今夜月明人尽望，</a:t>
            </a:r>
            <a:endParaRPr lang="en-US" altLang="zh-CN" sz="4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eaLnBrk="1" hangingPunct="1"/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不知秋思落谁家。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42950" y="3024819"/>
            <a:ext cx="778033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想一想：作者将感情寄托于</a:t>
            </a:r>
            <a:r>
              <a:rPr lang="zh-CN" altLang="en-US" sz="3200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，表达了作者</a:t>
            </a:r>
            <a:r>
              <a:rPr lang="en-US" altLang="zh-CN" sz="3200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之情。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521273" y="3030538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月亮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39752" y="3614738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思念友人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611188" y="771525"/>
            <a:ext cx="8424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/>
              <a:t>对比读一读，体会“落”字用法的精妙之处。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563688"/>
            <a:ext cx="43084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00325"/>
            <a:ext cx="422433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651250"/>
            <a:ext cx="412591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827584" y="1275606"/>
            <a:ext cx="777711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个“落”字，新颖妥帖，不同凡响，它给人以动的形象的感觉，仿佛那秋思随着银月的清辉，一齐洒落人间似的。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2"/>
          <p:cNvSpPr txBox="1">
            <a:spLocks noChangeArrowheads="1"/>
          </p:cNvSpPr>
          <p:nvPr/>
        </p:nvSpPr>
        <p:spPr bwMode="auto">
          <a:xfrm>
            <a:off x="1763688" y="1491630"/>
            <a:ext cx="600075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今夜月明人尽望，</a:t>
            </a:r>
            <a:endParaRPr lang="en-US" altLang="zh-CN" sz="4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eaLnBrk="1" hangingPunct="1"/>
            <a:endParaRPr lang="en-US" altLang="zh-CN" sz="4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eaLnBrk="1" hangingPunct="1"/>
            <a:r>
              <a:rPr lang="zh-CN" altLang="en-US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不知秋思落谁家。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899592" y="987574"/>
            <a:ext cx="741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“不知秋思落谁家”委婉地表达了思念之情。在你读过的古诗词中，还有哪些类似的诗句？和同学交流。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（课后习题二）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 bwMode="auto">
          <a:xfrm>
            <a:off x="2771775" y="1989138"/>
            <a:ext cx="720725" cy="720725"/>
          </a:xfrm>
          <a:prstGeom prst="ellipse">
            <a:avLst/>
          </a:prstGeom>
          <a:solidFill>
            <a:srgbClr val="EB078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55" name="标题 1"/>
          <p:cNvSpPr txBox="1"/>
          <p:nvPr/>
        </p:nvSpPr>
        <p:spPr bwMode="auto">
          <a:xfrm>
            <a:off x="736600" y="1917700"/>
            <a:ext cx="73644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古诗三首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/>
          <a:stretch>
            <a:fillRect/>
          </a:stretch>
        </p:blipFill>
        <p:spPr>
          <a:xfrm>
            <a:off x="6732240" y="4515966"/>
            <a:ext cx="2378912" cy="4572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683568" y="771550"/>
            <a:ext cx="8012232" cy="34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但愿人长久，千里共婵娟。</a:t>
            </a: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——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苏轼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水调歌头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明月几时有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海上生明月，天涯共此时。</a:t>
            </a: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——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张九龄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望月怀远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春风又绿江南岸，明月何时照我还。</a:t>
            </a: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——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王安石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泊船瓜洲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1" y="531813"/>
            <a:ext cx="3605212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矩形 1"/>
          <p:cNvSpPr>
            <a:spLocks noChangeArrowheads="1"/>
          </p:cNvSpPr>
          <p:nvPr/>
        </p:nvSpPr>
        <p:spPr bwMode="auto">
          <a:xfrm>
            <a:off x="688975" y="715963"/>
            <a:ext cx="3408363" cy="35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我们再一起来读一读这首诗，注意读出诗人望月怀人的心情。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（课后习题一） </a:t>
            </a:r>
          </a:p>
        </p:txBody>
      </p:sp>
      <p:sp>
        <p:nvSpPr>
          <p:cNvPr id="2" name="矩形 1"/>
          <p:cNvSpPr/>
          <p:nvPr/>
        </p:nvSpPr>
        <p:spPr>
          <a:xfrm>
            <a:off x="4578824" y="843558"/>
            <a:ext cx="3453926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</a:rPr>
              <a:t>      </a:t>
            </a:r>
            <a:r>
              <a:rPr lang="en-US" altLang="zh-CN" sz="3000" b="1" dirty="0">
                <a:solidFill>
                  <a:schemeClr val="bg1"/>
                </a:solidFill>
              </a:rPr>
              <a:t> </a:t>
            </a:r>
            <a:r>
              <a:rPr lang="zh-CN" altLang="en-US" sz="3000" b="1" dirty="0">
                <a:solidFill>
                  <a:schemeClr val="bg1"/>
                </a:solidFill>
              </a:rPr>
              <a:t> </a:t>
            </a:r>
            <a:r>
              <a:rPr lang="zh-CN" altLang="en-US" sz="3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十五夜望月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[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王建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中庭地白树栖鸦，</a:t>
            </a:r>
          </a:p>
          <a:p>
            <a:r>
              <a:rPr lang="zh-CN" altLang="en-US" sz="3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冷露无声湿桂花。</a:t>
            </a:r>
          </a:p>
          <a:p>
            <a:r>
              <a:rPr lang="zh-CN" altLang="en-US" sz="3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今夜月明人尽望，</a:t>
            </a:r>
          </a:p>
          <a:p>
            <a:r>
              <a:rPr lang="zh-CN" altLang="en-US" sz="3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不知秋思落谁家。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1465263" y="1275606"/>
            <a:ext cx="6707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/>
              <a:t>        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十五夜望月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这首诗写了哪个传统习俗？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271621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中秋赏月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87" y="3097372"/>
            <a:ext cx="253365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92609"/>
            <a:ext cx="2460625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55650"/>
            <a:ext cx="829786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1187450" y="1655763"/>
            <a:ext cx="691356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你还知道哪些古诗也写到了传统习俗？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（课后选做题）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9140825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2"/>
          <p:cNvSpPr>
            <a:spLocks noChangeArrowheads="1"/>
          </p:cNvSpPr>
          <p:nvPr/>
        </p:nvSpPr>
        <p:spPr bwMode="auto">
          <a:xfrm>
            <a:off x="1000125" y="1481931"/>
            <a:ext cx="8858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十五夜望月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3" name="文本框 11"/>
          <p:cNvSpPr txBox="1">
            <a:spLocks noChangeArrowheads="1"/>
          </p:cNvSpPr>
          <p:nvPr/>
        </p:nvSpPr>
        <p:spPr bwMode="auto">
          <a:xfrm>
            <a:off x="3454400" y="411163"/>
            <a:ext cx="223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</a:rPr>
              <a:t>板书设计</a:t>
            </a:r>
          </a:p>
        </p:txBody>
      </p:sp>
      <p:sp>
        <p:nvSpPr>
          <p:cNvPr id="51204" name="矩形 12"/>
          <p:cNvSpPr>
            <a:spLocks noChangeArrowheads="1"/>
          </p:cNvSpPr>
          <p:nvPr/>
        </p:nvSpPr>
        <p:spPr bwMode="auto">
          <a:xfrm>
            <a:off x="1979613" y="1335088"/>
            <a:ext cx="46085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所见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明月、栖鸦、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冷露、桂花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箭头: 下 11"/>
          <p:cNvSpPr/>
          <p:nvPr/>
        </p:nvSpPr>
        <p:spPr>
          <a:xfrm>
            <a:off x="2341563" y="2272506"/>
            <a:ext cx="358775" cy="6889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06" name="矩形 14"/>
          <p:cNvSpPr>
            <a:spLocks noChangeArrowheads="1"/>
          </p:cNvSpPr>
          <p:nvPr/>
        </p:nvSpPr>
        <p:spPr bwMode="auto">
          <a:xfrm>
            <a:off x="1979613" y="3176588"/>
            <a:ext cx="39893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所感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对月怀人，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思深情长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1790700" y="1335089"/>
            <a:ext cx="288925" cy="2963862"/>
          </a:xfrm>
          <a:prstGeom prst="leftBrace">
            <a:avLst>
              <a:gd name="adj1" fmla="val 66942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 rot="10800000">
            <a:off x="6157912" y="1335086"/>
            <a:ext cx="242886" cy="2963861"/>
          </a:xfrm>
          <a:prstGeom prst="leftBrace">
            <a:avLst>
              <a:gd name="adj1" fmla="val 66942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09" name="矩形 17"/>
          <p:cNvSpPr>
            <a:spLocks noChangeArrowheads="1"/>
          </p:cNvSpPr>
          <p:nvPr/>
        </p:nvSpPr>
        <p:spPr bwMode="auto">
          <a:xfrm>
            <a:off x="6681788" y="1419622"/>
            <a:ext cx="88582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思念友人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栖、鸦（笔顺）">
            <a:hlinkClick r:id="" action="ppaction://media"/>
            <a:extLst>
              <a:ext uri="{FF2B5EF4-FFF2-40B4-BE49-F238E27FC236}">
                <a16:creationId xmlns:a16="http://schemas.microsoft.com/office/drawing/2014/main" id="{EAACB2A5-6CCB-857C-2770-C3C67E67E5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446337"/>
            <a:ext cx="7557025" cy="425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846BED-2ACD-43A8-A148-C84CA54E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7" y="1853891"/>
            <a:ext cx="8312727" cy="12079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39C98B-5CD3-49C4-8C25-BCB256DF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13" y="2219319"/>
            <a:ext cx="638095" cy="4476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343410A-A41C-47C8-AB4F-37914729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71" y="2245873"/>
            <a:ext cx="638095" cy="44761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51BA6F3-ED12-4577-A89A-F266B3E8C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319" y="2234043"/>
            <a:ext cx="638095" cy="4476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6291679-7A88-407B-B370-BB039988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03" y="2234042"/>
            <a:ext cx="638095" cy="44761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9C69C0A-1C01-4EFF-A886-7AFB73DBC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687" y="2225699"/>
            <a:ext cx="638095" cy="4476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06FCBD5-49CE-4893-B8E0-FB7D9356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13" y="2646311"/>
            <a:ext cx="638095" cy="44761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C97DB34-2027-4F9F-B76E-E31BF22C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71" y="2673318"/>
            <a:ext cx="638095" cy="4476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DC8871C-9B35-4154-A058-B1ECAE6D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318" y="2693492"/>
            <a:ext cx="638095" cy="44761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52B8DDE-41CA-471B-97C9-A8F53BD4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643758"/>
            <a:ext cx="638095" cy="4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合 3"/>
          <p:cNvGrpSpPr/>
          <p:nvPr/>
        </p:nvGrpSpPr>
        <p:grpSpPr bwMode="auto">
          <a:xfrm>
            <a:off x="0" y="1214438"/>
            <a:ext cx="9144000" cy="2640012"/>
            <a:chOff x="0" y="1084262"/>
            <a:chExt cx="9144000" cy="2639615"/>
          </a:xfrm>
        </p:grpSpPr>
        <p:sp>
          <p:nvSpPr>
            <p:cNvPr id="24580" name="文本框 8"/>
            <p:cNvSpPr txBox="1">
              <a:spLocks noChangeArrowheads="1"/>
            </p:cNvSpPr>
            <p:nvPr/>
          </p:nvSpPr>
          <p:spPr bwMode="auto">
            <a:xfrm>
              <a:off x="0" y="1084262"/>
              <a:ext cx="9144000" cy="2639615"/>
            </a:xfrm>
            <a:prstGeom prst="rect">
              <a:avLst/>
            </a:prstGeom>
            <a:solidFill>
              <a:schemeClr val="bg1">
                <a:alpha val="4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标题 1"/>
            <p:cNvSpPr txBox="1"/>
            <p:nvPr/>
          </p:nvSpPr>
          <p:spPr bwMode="auto">
            <a:xfrm>
              <a:off x="323850" y="1225528"/>
              <a:ext cx="2216150" cy="75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</a:p>
          </p:txBody>
        </p:sp>
        <p:sp>
          <p:nvSpPr>
            <p:cNvPr id="11" name="标题 1"/>
            <p:cNvSpPr txBox="1"/>
            <p:nvPr/>
          </p:nvSpPr>
          <p:spPr bwMode="auto">
            <a:xfrm>
              <a:off x="2700338" y="1604884"/>
              <a:ext cx="5184775" cy="1916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50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50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5400" spc="3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十五夜望月</a:t>
              </a:r>
              <a:endParaRPr lang="en-US" altLang="zh-CN" sz="5400" spc="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4000" spc="3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[</a:t>
              </a:r>
              <a:r>
                <a:rPr lang="zh-CN" altLang="en-US" sz="4000" spc="3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唐</a:t>
              </a:r>
              <a:r>
                <a:rPr lang="en-US" altLang="zh-CN" sz="4000" spc="3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]</a:t>
              </a:r>
              <a:r>
                <a:rPr lang="zh-CN" altLang="en-US" sz="4000" spc="3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王建</a:t>
              </a:r>
            </a:p>
          </p:txBody>
        </p:sp>
      </p:grpSp>
    </p:spTree>
  </p:cSld>
  <p:clrMapOvr>
    <a:masterClrMapping/>
  </p:clrMapOvr>
  <p:transition spd="slow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0" b="82809"/>
          <a:stretch>
            <a:fillRect/>
          </a:stretch>
        </p:blipFill>
        <p:spPr bwMode="auto">
          <a:xfrm>
            <a:off x="835025" y="846551"/>
            <a:ext cx="7473950" cy="592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66" y="1572799"/>
            <a:ext cx="51244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组合 2"/>
          <p:cNvGrpSpPr/>
          <p:nvPr/>
        </p:nvGrpSpPr>
        <p:grpSpPr bwMode="auto">
          <a:xfrm>
            <a:off x="1664970" y="1045845"/>
            <a:ext cx="6474629" cy="3051175"/>
            <a:chOff x="421371" y="996022"/>
            <a:chExt cx="5476614" cy="2581544"/>
          </a:xfrm>
        </p:grpSpPr>
        <p:pic>
          <p:nvPicPr>
            <p:cNvPr id="55303" name="Picture 3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39" r="44345" b="18922"/>
            <a:stretch>
              <a:fillRect/>
            </a:stretch>
          </p:blipFill>
          <p:spPr bwMode="auto">
            <a:xfrm>
              <a:off x="421371" y="1596144"/>
              <a:ext cx="4728532" cy="66566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4_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03" r="37019" b="24472"/>
            <a:stretch>
              <a:fillRect/>
            </a:stretch>
          </p:blipFill>
          <p:spPr bwMode="auto">
            <a:xfrm>
              <a:off x="547057" y="2911898"/>
              <a:ext cx="5350928" cy="66566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4_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96" b="75175"/>
            <a:stretch>
              <a:fillRect/>
            </a:stretch>
          </p:blipFill>
          <p:spPr bwMode="auto">
            <a:xfrm>
              <a:off x="547057" y="2214532"/>
              <a:ext cx="5055512" cy="66566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3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97" r="37574" b="59984"/>
            <a:stretch>
              <a:fillRect/>
            </a:stretch>
          </p:blipFill>
          <p:spPr bwMode="auto">
            <a:xfrm>
              <a:off x="421371" y="996022"/>
              <a:ext cx="5303787" cy="6801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211263"/>
            <a:ext cx="4714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876425"/>
            <a:ext cx="4714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589213"/>
            <a:ext cx="4714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484563"/>
            <a:ext cx="469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_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3"/>
          <a:stretch/>
        </p:blipFill>
        <p:spPr bwMode="auto">
          <a:xfrm>
            <a:off x="330200" y="771549"/>
            <a:ext cx="8496300" cy="371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2825750"/>
            <a:ext cx="4841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939902"/>
            <a:ext cx="639960" cy="56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70125"/>
            <a:ext cx="8496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89509"/>
            <a:ext cx="539750" cy="52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833563"/>
            <a:ext cx="4518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267520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5"/>
          <a:stretch/>
        </p:blipFill>
        <p:spPr bwMode="auto">
          <a:xfrm>
            <a:off x="323850" y="2126679"/>
            <a:ext cx="8496300" cy="8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_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9"/>
          <a:stretch/>
        </p:blipFill>
        <p:spPr bwMode="auto">
          <a:xfrm>
            <a:off x="323850" y="1570868"/>
            <a:ext cx="8496300" cy="20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043869"/>
            <a:ext cx="1400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063044"/>
            <a:ext cx="1400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84313"/>
            <a:ext cx="8496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484313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473325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989263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54188"/>
            <a:ext cx="84963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295525"/>
            <a:ext cx="774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732088"/>
            <a:ext cx="774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744788"/>
            <a:ext cx="7747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306638"/>
            <a:ext cx="774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_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/>
          <a:stretch/>
        </p:blipFill>
        <p:spPr bwMode="auto">
          <a:xfrm>
            <a:off x="330200" y="1563638"/>
            <a:ext cx="8496300" cy="24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571750"/>
            <a:ext cx="322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632075"/>
            <a:ext cx="320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044825"/>
            <a:ext cx="322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611560" y="1492250"/>
            <a:ext cx="82085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读了课题，你知道了什么？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这首诗描写了诗人中秋夜赏月的情景。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93725"/>
            <a:ext cx="84963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522288"/>
            <a:ext cx="4143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681038"/>
            <a:ext cx="4143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119188"/>
            <a:ext cx="4143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9188"/>
            <a:ext cx="412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82700"/>
            <a:ext cx="84963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971600" y="1203598"/>
            <a:ext cx="7272338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王建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唐代诗人。他写了大量的乐府诗，同情百姓疾苦，与张籍齐名。代表作有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王建诗集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王建诗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王司马集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等。本诗选自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王司马集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827584" y="1491630"/>
            <a:ext cx="7344171" cy="18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自由朗读古诗，读准字音、读通诗句，注意停顿。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6686550" y="1358900"/>
            <a:ext cx="2017713" cy="1830388"/>
            <a:chOff x="6677275" y="1203598"/>
            <a:chExt cx="2017328" cy="1829425"/>
          </a:xfrm>
        </p:grpSpPr>
        <p:sp>
          <p:nvSpPr>
            <p:cNvPr id="16" name="对话气泡: 圆角矩形 15"/>
            <p:cNvSpPr/>
            <p:nvPr/>
          </p:nvSpPr>
          <p:spPr>
            <a:xfrm>
              <a:off x="6677275" y="1203598"/>
              <a:ext cx="1999868" cy="1800865"/>
            </a:xfrm>
            <a:prstGeom prst="wedgeRoundRectCallout">
              <a:avLst>
                <a:gd name="adj1" fmla="val -110350"/>
                <a:gd name="adj2" fmla="val 15334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91" name="矩形 2"/>
            <p:cNvSpPr>
              <a:spLocks noChangeArrowheads="1"/>
            </p:cNvSpPr>
            <p:nvPr/>
          </p:nvSpPr>
          <p:spPr bwMode="auto">
            <a:xfrm>
              <a:off x="6695837" y="1246380"/>
              <a:ext cx="1998766" cy="178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栖：乌鸦在树上休息。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168525" y="477838"/>
            <a:ext cx="4806950" cy="44310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+mn-ea"/>
                <a:ea typeface="+mn-ea"/>
              </a:rPr>
              <a:t>十五夜望月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[</a:t>
            </a:r>
            <a:r>
              <a:rPr lang="zh-CN" altLang="en-US" sz="2800" b="1" dirty="0">
                <a:latin typeface="+mn-ea"/>
                <a:ea typeface="+mn-ea"/>
              </a:rPr>
              <a:t>唐</a:t>
            </a:r>
            <a:r>
              <a:rPr lang="en-US" altLang="zh-CN" sz="2800" b="1" dirty="0">
                <a:latin typeface="+mn-ea"/>
                <a:ea typeface="+mn-ea"/>
              </a:rPr>
              <a:t>]</a:t>
            </a:r>
            <a:r>
              <a:rPr lang="zh-CN" altLang="en-US" sz="2800" b="1" dirty="0">
                <a:latin typeface="+mn-ea"/>
                <a:ea typeface="+mn-ea"/>
              </a:rPr>
              <a:t>王建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中庭地白树栖鸦，</a:t>
            </a:r>
            <a:endParaRPr lang="en-US" altLang="zh-CN" sz="3200" b="1" spc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冷露无声湿桂花。</a:t>
            </a:r>
            <a:endParaRPr lang="en-US" altLang="zh-CN" sz="3200" b="1" spc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今夜月明人尽望，</a:t>
            </a:r>
            <a:endParaRPr lang="en-US" altLang="zh-CN" sz="3200" b="1" spc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不知秋思落谁家。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024438" y="1654175"/>
            <a:ext cx="5476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err="1">
                <a:solidFill>
                  <a:srgbClr val="FF00FF"/>
                </a:solidFill>
                <a:latin typeface="+mn-ea"/>
                <a:ea typeface="+mn-ea"/>
              </a:rPr>
              <a:t>qī</a:t>
            </a:r>
            <a:endParaRPr lang="zh-CN" altLang="en-US" sz="2800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016500" y="1979613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栖</a:t>
            </a:r>
            <a:endParaRPr lang="zh-CN" altLang="en-US" sz="32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9980" y="2408570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err="1">
                <a:solidFill>
                  <a:srgbClr val="FF00FF"/>
                </a:solidFill>
                <a:latin typeface="+mn-ea"/>
                <a:ea typeface="+mn-ea"/>
              </a:rPr>
              <a:t>shī</a:t>
            </a:r>
            <a:endParaRPr lang="zh-CN" altLang="en-US" sz="2800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81021" y="2711341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湿</a:t>
            </a:r>
          </a:p>
        </p:txBody>
      </p:sp>
      <p:sp>
        <p:nvSpPr>
          <p:cNvPr id="10" name="矩形 9"/>
          <p:cNvSpPr/>
          <p:nvPr/>
        </p:nvSpPr>
        <p:spPr>
          <a:xfrm>
            <a:off x="2229029" y="24085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err="1">
                <a:solidFill>
                  <a:srgbClr val="FF00FF"/>
                </a:solidFill>
                <a:latin typeface="+mn-ea"/>
                <a:ea typeface="+mn-ea"/>
              </a:rPr>
              <a:t>lěnɡ</a:t>
            </a:r>
            <a:endParaRPr lang="zh-CN" altLang="en-US" sz="28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339752" y="2715766"/>
            <a:ext cx="59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</a:t>
            </a:r>
          </a:p>
        </p:txBody>
      </p:sp>
      <p:sp>
        <p:nvSpPr>
          <p:cNvPr id="12" name="矩形 11"/>
          <p:cNvSpPr/>
          <p:nvPr/>
        </p:nvSpPr>
        <p:spPr>
          <a:xfrm>
            <a:off x="4928845" y="317423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err="1">
                <a:solidFill>
                  <a:srgbClr val="FF00FF"/>
                </a:solidFill>
                <a:latin typeface="+mn-ea"/>
                <a:ea typeface="+mn-ea"/>
              </a:rPr>
              <a:t>jìn</a:t>
            </a:r>
            <a:endParaRPr lang="zh-CN" altLang="en-US" sz="28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15924" y="3441784"/>
            <a:ext cx="59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十五夜望月（朗读）">
            <a:hlinkClick r:id="" action="ppaction://media"/>
            <a:extLst>
              <a:ext uri="{FF2B5EF4-FFF2-40B4-BE49-F238E27FC236}">
                <a16:creationId xmlns:a16="http://schemas.microsoft.com/office/drawing/2014/main" id="{A4489D53-0D04-4FCF-B415-81589B3ABF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363504"/>
            <a:ext cx="6624736" cy="441649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63" y="268288"/>
            <a:ext cx="4806950" cy="44310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+mn-ea"/>
                <a:ea typeface="+mn-ea"/>
              </a:rPr>
              <a:t>十五夜望月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[</a:t>
            </a:r>
            <a:r>
              <a:rPr lang="zh-CN" altLang="en-US" sz="2800" b="1" dirty="0">
                <a:latin typeface="+mn-ea"/>
                <a:ea typeface="+mn-ea"/>
              </a:rPr>
              <a:t>唐</a:t>
            </a:r>
            <a:r>
              <a:rPr lang="en-US" altLang="zh-CN" sz="2800" b="1" dirty="0">
                <a:latin typeface="+mn-ea"/>
                <a:ea typeface="+mn-ea"/>
              </a:rPr>
              <a:t>]</a:t>
            </a:r>
            <a:r>
              <a:rPr lang="zh-CN" altLang="en-US" sz="2800" b="1" dirty="0">
                <a:latin typeface="+mn-ea"/>
                <a:ea typeface="+mn-ea"/>
              </a:rPr>
              <a:t>王建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中庭地白树栖鸦，</a:t>
            </a:r>
            <a:endParaRPr lang="en-US" altLang="zh-CN" sz="3200" b="1" spc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冷露无声湿桂花。</a:t>
            </a:r>
            <a:endParaRPr lang="en-US" altLang="zh-CN" sz="3200" b="1" spc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今夜月明人尽望，</a:t>
            </a:r>
            <a:endParaRPr lang="en-US" altLang="zh-CN" sz="3200" b="1" spc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spc="1000" dirty="0">
                <a:latin typeface="楷体" panose="02010609060101010101" pitchFamily="49" charset="-122"/>
                <a:ea typeface="楷体" panose="02010609060101010101" pitchFamily="49" charset="-122"/>
              </a:rPr>
              <a:t>不知秋思落谁家。</a:t>
            </a:r>
          </a:p>
        </p:txBody>
      </p:sp>
      <p:sp>
        <p:nvSpPr>
          <p:cNvPr id="32783" name="矩形 2"/>
          <p:cNvSpPr>
            <a:spLocks noChangeArrowheads="1"/>
          </p:cNvSpPr>
          <p:nvPr/>
        </p:nvSpPr>
        <p:spPr bwMode="auto">
          <a:xfrm>
            <a:off x="4355976" y="1491630"/>
            <a:ext cx="46440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</a:rPr>
              <a:t>注释：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endParaRPr lang="en-US" altLang="zh-CN" sz="2000" b="1" dirty="0">
              <a:solidFill>
                <a:srgbClr val="C00000"/>
              </a:solidFill>
            </a:endParaRPr>
          </a:p>
          <a:p>
            <a:r>
              <a:rPr lang="zh-CN" altLang="en-US" sz="2000" b="1" dirty="0">
                <a:solidFill>
                  <a:srgbClr val="C00000"/>
                </a:solidFill>
              </a:rPr>
              <a:t>十五夜：</a:t>
            </a:r>
            <a:r>
              <a:rPr lang="zh-CN" altLang="en-US" sz="2000" b="1" dirty="0"/>
              <a:t>农历八月十五中秋节的夜晚。</a:t>
            </a:r>
            <a:endParaRPr lang="en-US" altLang="zh-CN" sz="2000" b="1" dirty="0"/>
          </a:p>
          <a:p>
            <a:endParaRPr lang="zh-CN" altLang="en-US" sz="2000" b="1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中庭：</a:t>
            </a:r>
            <a:r>
              <a:rPr lang="zh-CN" altLang="en-US" sz="2000" b="1" dirty="0"/>
              <a:t>即庭中，庭院中。</a:t>
            </a:r>
            <a:endParaRPr lang="en-US" altLang="zh-CN" sz="2000" b="1" dirty="0"/>
          </a:p>
          <a:p>
            <a:endParaRPr lang="zh-CN" altLang="en-US" sz="2000" b="1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地白：</a:t>
            </a:r>
            <a:r>
              <a:rPr lang="zh-CN" altLang="en-US" sz="2000" b="1" dirty="0"/>
              <a:t>地面因月光照射而呈现银白色。</a:t>
            </a:r>
            <a:endParaRPr lang="en-US" altLang="zh-CN" sz="2000" b="1" dirty="0"/>
          </a:p>
          <a:p>
            <a:endParaRPr lang="zh-CN" altLang="en-US" sz="2000" b="1" dirty="0"/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2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2.7|2.5|2|2.7|6.3|2.2|2.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6|1.5|1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.4|14.7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.4|14.7|1.8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F9FA">
            <a:alpha val="9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746</Words>
  <Application>Microsoft Office PowerPoint</Application>
  <PresentationFormat>全屏显示(16:9)</PresentationFormat>
  <Paragraphs>98</Paragraphs>
  <Slides>43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黑体</vt:lpstr>
      <vt:lpstr>华文楷体</vt:lpstr>
      <vt:lpstr>楷体</vt:lpstr>
      <vt:lpstr>Arial</vt:lpstr>
      <vt:lpstr>Calibri</vt:lpstr>
      <vt:lpstr>Cambria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明_x000d__x000d_
_x000d__x000d_
 本文件仅用于个人学习、研究或欣赏，以及其他非商业性或非盈利性用途，但同时应遵守著作权法及其他相关法律的规定，不得侵犯本司及相关权利人的合法权利。_x000d__x000d_
 除此以外，将本文件任何内容用于其他用途时，应获得授权，如发现未经授权用于商业或盈利用途将追加侵权者的法律责任。_x000d__x000d_
_x000d__x000d_
武汉天成贵龙文化传播有限公司</dc:description>
  <cp:lastModifiedBy>Administrator</cp:lastModifiedBy>
  <cp:revision>580</cp:revision>
  <dcterms:created xsi:type="dcterms:W3CDTF">2016-10-29T08:56:00Z</dcterms:created>
  <dcterms:modified xsi:type="dcterms:W3CDTF">2024-12-23T08:53:23Z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2052-11.1.0.10132</vt:lpwstr>
  </property>
</Properties>
</file>