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503" r:id="rId2"/>
    <p:sldId id="363" r:id="rId3"/>
    <p:sldId id="415" r:id="rId4"/>
    <p:sldId id="429" r:id="rId5"/>
    <p:sldId id="430" r:id="rId6"/>
    <p:sldId id="490" r:id="rId7"/>
    <p:sldId id="489" r:id="rId8"/>
    <p:sldId id="441" r:id="rId9"/>
    <p:sldId id="526" r:id="rId10"/>
    <p:sldId id="494" r:id="rId11"/>
    <p:sldId id="496" r:id="rId12"/>
    <p:sldId id="495" r:id="rId13"/>
    <p:sldId id="498" r:id="rId14"/>
    <p:sldId id="450" r:id="rId15"/>
    <p:sldId id="497" r:id="rId16"/>
    <p:sldId id="501" r:id="rId17"/>
    <p:sldId id="449" r:id="rId18"/>
    <p:sldId id="502" r:id="rId19"/>
    <p:sldId id="527" r:id="rId20"/>
    <p:sldId id="440" r:id="rId21"/>
    <p:sldId id="451" r:id="rId22"/>
    <p:sldId id="504" r:id="rId23"/>
    <p:sldId id="505" r:id="rId24"/>
    <p:sldId id="303" r:id="rId25"/>
  </p:sldIdLst>
  <p:sldSz cx="9144000" cy="5143500" type="screen16x9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FF"/>
    <a:srgbClr val="98A4A6"/>
    <a:srgbClr val="B3BCBD"/>
    <a:srgbClr val="8E9C9E"/>
    <a:srgbClr val="33CC33"/>
    <a:srgbClr val="FF00FF"/>
    <a:srgbClr val="38B7C8"/>
    <a:srgbClr val="8ED7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23" autoAdjust="0"/>
    <p:restoredTop sz="94660"/>
  </p:normalViewPr>
  <p:slideViewPr>
    <p:cSldViewPr>
      <p:cViewPr varScale="1">
        <p:scale>
          <a:sx n="139" d="100"/>
          <a:sy n="139" d="100"/>
        </p:scale>
        <p:origin x="996" y="138"/>
      </p:cViewPr>
      <p:guideLst>
        <p:guide orient="horz" pos="164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3840" y="78"/>
      </p:cViewPr>
      <p:guideLst>
        <p:guide orient="horz" pos="2924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/>
            </a:lvl1pPr>
          </a:lstStyle>
          <a:p>
            <a:pPr>
              <a:defRPr/>
            </a:pPr>
            <a:fld id="{B7705DEC-BAF1-445D-9289-062CBF74E0A8}" type="datetimeFigureOut">
              <a:rPr lang="zh-CN" altLang="en-US"/>
              <a:t>2024/12/23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0" hangingPunct="0">
              <a:defRPr sz="1200"/>
            </a:lvl1pPr>
          </a:lstStyle>
          <a:p>
            <a:pPr>
              <a:defRPr/>
            </a:pPr>
            <a:fld id="{4735038C-C7CB-47B6-93C2-FBDB1ADFDCAC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B6DCE6C-CE18-4F26-BF8B-11765BF3FF8C}" type="datetimeFigureOut">
              <a:rPr lang="zh-CN" altLang="en-US"/>
              <a:t>2024/12/23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A43B794-0F7F-494E-BF38-54A3EF2B5472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634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0C62FFB2-9A67-4D9A-8C77-D3C5F3801797}" type="slidenum">
              <a:rPr lang="zh-CN" altLang="en-US" smtClean="0">
                <a:solidFill>
                  <a:srgbClr val="000000"/>
                </a:solidFill>
              </a:rPr>
              <a:t>6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1598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645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96F206C0-EED1-43DB-A722-AD10107251E8}" type="slidenum">
              <a:rPr lang="zh-CN" altLang="en-US" smtClean="0">
                <a:solidFill>
                  <a:srgbClr val="000000"/>
                </a:solidFill>
              </a:rPr>
              <a:t>15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65540" name="页眉占位符 3"/>
          <p:cNvSpPr>
            <a:spLocks noGrp="1" noChangeArrowheads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65541" name="页脚占位符 4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15D0E73-7EA0-1924-E27E-A08E747CD9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51470"/>
            <a:ext cx="644392" cy="5660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94A10C-C64A-6C06-BC6D-6051EC44FF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51470"/>
            <a:ext cx="644392" cy="5660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/>
          <p:cNvGrpSpPr/>
          <p:nvPr userDrawn="1"/>
        </p:nvGrpSpPr>
        <p:grpSpPr bwMode="auto">
          <a:xfrm>
            <a:off x="0" y="3175"/>
            <a:ext cx="9144000" cy="5140325"/>
            <a:chOff x="0" y="3470"/>
            <a:chExt cx="9144000" cy="5140030"/>
          </a:xfrm>
        </p:grpSpPr>
        <p:pic>
          <p:nvPicPr>
            <p:cNvPr id="3" name="图片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91830"/>
              <a:ext cx="9144000" cy="1851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图片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2" r="6577"/>
            <a:stretch>
              <a:fillRect/>
            </a:stretch>
          </p:blipFill>
          <p:spPr bwMode="auto">
            <a:xfrm>
              <a:off x="0" y="3470"/>
              <a:ext cx="9144000" cy="4584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9832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8857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775" r:id="rId4"/>
    <p:sldLayoutId id="2147483776" r:id="rId5"/>
    <p:sldLayoutId id="2147483777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12"/>
          <p:cNvSpPr txBox="1">
            <a:spLocks noChangeArrowheads="1"/>
          </p:cNvSpPr>
          <p:nvPr/>
        </p:nvSpPr>
        <p:spPr bwMode="auto">
          <a:xfrm>
            <a:off x="683568" y="987574"/>
            <a:ext cx="742315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 dirty="0">
                <a:solidFill>
                  <a:srgbClr val="FFFFFF"/>
                </a:solidFill>
                <a:latin typeface="华文楷体" pitchFamily="2" charset="-122"/>
                <a:ea typeface="华文楷体" pitchFamily="2" charset="-122"/>
              </a:rPr>
              <a:t>统编版六年级下册</a:t>
            </a:r>
            <a:endParaRPr lang="en-US" altLang="zh-CN" sz="3600" b="1" dirty="0">
              <a:solidFill>
                <a:srgbClr val="FFFFFF"/>
              </a:solidFill>
              <a:latin typeface="华文楷体" pitchFamily="2" charset="-122"/>
              <a:ea typeface="华文楷体" pitchFamily="2" charset="-122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6000" b="1" dirty="0">
                <a:solidFill>
                  <a:srgbClr val="FFFFFF"/>
                </a:solidFill>
                <a:latin typeface="华文楷体" pitchFamily="2" charset="-122"/>
                <a:ea typeface="华文楷体" pitchFamily="2" charset="-122"/>
              </a:rPr>
              <a:t>语文慕课堂</a:t>
            </a:r>
            <a:endParaRPr lang="en-US" altLang="zh-CN" sz="6000" b="1" dirty="0">
              <a:solidFill>
                <a:srgbClr val="FFFFFF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39939" name="TextBox 13"/>
          <p:cNvSpPr txBox="1">
            <a:spLocks noChangeArrowheads="1"/>
          </p:cNvSpPr>
          <p:nvPr/>
        </p:nvSpPr>
        <p:spPr bwMode="auto">
          <a:xfrm>
            <a:off x="3045768" y="3579862"/>
            <a:ext cx="2698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 dirty="0">
                <a:solidFill>
                  <a:srgbClr val="FFFFFF"/>
                </a:solidFill>
                <a:latin typeface="华文楷体" pitchFamily="2" charset="-122"/>
                <a:ea typeface="华文楷体" pitchFamily="2" charset="-122"/>
              </a:rPr>
              <a:t>主讲：四维老师</a:t>
            </a:r>
          </a:p>
        </p:txBody>
      </p:sp>
      <p:sp>
        <p:nvSpPr>
          <p:cNvPr id="39940" name="TextBox 1"/>
          <p:cNvSpPr txBox="1">
            <a:spLocks noChangeArrowheads="1"/>
          </p:cNvSpPr>
          <p:nvPr/>
        </p:nvSpPr>
        <p:spPr bwMode="auto">
          <a:xfrm>
            <a:off x="107950" y="123825"/>
            <a:ext cx="28908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None/>
            </a:pPr>
            <a:r>
              <a:rPr lang="zh-CN" altLang="zh-CN" sz="1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状元成才路</a:t>
            </a:r>
            <a:r>
              <a:rPr lang="zh-CN" altLang="zh-CN" sz="18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慕课</a:t>
            </a:r>
            <a:r>
              <a:rPr lang="zh-CN" altLang="en-US" sz="18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堂</a:t>
            </a:r>
            <a:endParaRPr lang="zh-CN" altLang="en-US" sz="18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文本框 5"/>
          <p:cNvSpPr txBox="1">
            <a:spLocks noChangeArrowheads="1"/>
          </p:cNvSpPr>
          <p:nvPr/>
        </p:nvSpPr>
        <p:spPr bwMode="auto">
          <a:xfrm>
            <a:off x="625475" y="1111250"/>
            <a:ext cx="70723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春城无处不飞花，寒食东风御柳斜。</a:t>
            </a:r>
          </a:p>
        </p:txBody>
      </p:sp>
      <p:sp>
        <p:nvSpPr>
          <p:cNvPr id="9" name="矩形 8"/>
          <p:cNvSpPr/>
          <p:nvPr/>
        </p:nvSpPr>
        <p:spPr>
          <a:xfrm>
            <a:off x="714375" y="1196975"/>
            <a:ext cx="857250" cy="5000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771775" y="1211263"/>
            <a:ext cx="857250" cy="5000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651500" y="1127125"/>
            <a:ext cx="785813" cy="5000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>
              <a:solidFill>
                <a:prstClr val="white"/>
              </a:solidFill>
            </a:endParaRPr>
          </a:p>
        </p:txBody>
      </p:sp>
      <p:pic>
        <p:nvPicPr>
          <p:cNvPr id="49159" name="Picture 2" descr="https://timgsa.baidu.com/timg?image&amp;quality=80&amp;size=b9999_10000&amp;sec=1565995477&amp;di=6bfd70952121c4a97fd8ea3e5ca9f425&amp;imgtype=jpg&amp;er=1&amp;src=http%3A%2F%2Fs11.sinaimg.cn%2Fmw690%2F006gmcT5zy79XhwHftg1a%26amp%3B6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050" y="2320925"/>
            <a:ext cx="3389510" cy="2384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线形标注 1 16"/>
          <p:cNvSpPr/>
          <p:nvPr/>
        </p:nvSpPr>
        <p:spPr>
          <a:xfrm>
            <a:off x="5868145" y="297556"/>
            <a:ext cx="1944216" cy="473994"/>
          </a:xfrm>
          <a:prstGeom prst="borderCallout1">
            <a:avLst>
              <a:gd name="adj1" fmla="val 103573"/>
              <a:gd name="adj2" fmla="val 37161"/>
              <a:gd name="adj3" fmla="val 174463"/>
              <a:gd name="adj4" fmla="val 1378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皇城里的柳树</a:t>
            </a:r>
          </a:p>
        </p:txBody>
      </p:sp>
      <p:sp>
        <p:nvSpPr>
          <p:cNvPr id="12" name="矩形 11"/>
          <p:cNvSpPr/>
          <p:nvPr/>
        </p:nvSpPr>
        <p:spPr>
          <a:xfrm>
            <a:off x="714375" y="2201545"/>
            <a:ext cx="4766310" cy="21704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这两句诗描写了京城的迷人春光。我仿佛看到这样的画面：暮色临近，京城处处花絮纷飞。寒食节里，东风吹过，皇家花园里柳枝随风飘拂。</a:t>
            </a:r>
            <a:endParaRPr lang="zh-CN" altLang="en-US" sz="240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485900" y="320970"/>
            <a:ext cx="2143125" cy="890293"/>
            <a:chOff x="1485900" y="320970"/>
            <a:chExt cx="2143125" cy="890293"/>
          </a:xfrm>
        </p:grpSpPr>
        <p:sp>
          <p:nvSpPr>
            <p:cNvPr id="16" name="线形标注 1 15"/>
            <p:cNvSpPr/>
            <p:nvPr/>
          </p:nvSpPr>
          <p:spPr>
            <a:xfrm>
              <a:off x="1485900" y="320970"/>
              <a:ext cx="2143125" cy="450580"/>
            </a:xfrm>
            <a:prstGeom prst="borderCallout1">
              <a:avLst>
                <a:gd name="adj1" fmla="val 191699"/>
                <a:gd name="adj2" fmla="val -17702"/>
                <a:gd name="adj3" fmla="val 102929"/>
                <a:gd name="adj4" fmla="val 17530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200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点明暮春季节</a:t>
              </a:r>
            </a:p>
          </p:txBody>
        </p:sp>
        <p:cxnSp>
          <p:nvCxnSpPr>
            <p:cNvPr id="3" name="直接连接符 2"/>
            <p:cNvCxnSpPr>
              <a:endCxn id="10" idx="0"/>
            </p:cNvCxnSpPr>
            <p:nvPr/>
          </p:nvCxnSpPr>
          <p:spPr>
            <a:xfrm>
              <a:off x="2771775" y="771550"/>
              <a:ext cx="428625" cy="439713"/>
            </a:xfrm>
            <a:prstGeom prst="line">
              <a:avLst/>
            </a:prstGeom>
            <a:ln w="19050"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6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 animBg="1"/>
      <p:bldP spid="17" grpId="0" animBg="1"/>
      <p:bldP spid="1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/>
          <p:cNvSpPr txBox="1">
            <a:spLocks noChangeArrowheads="1"/>
          </p:cNvSpPr>
          <p:nvPr/>
        </p:nvSpPr>
        <p:spPr bwMode="auto">
          <a:xfrm>
            <a:off x="878358" y="1779662"/>
            <a:ext cx="744465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32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“</a:t>
            </a:r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飞</a:t>
            </a:r>
            <a:r>
              <a:rPr lang="zh-CN" altLang="en-US" sz="32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”字动态感极强，表现了</a:t>
            </a: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春天的生机勃勃</a:t>
            </a:r>
            <a:r>
              <a:rPr lang="zh-CN" altLang="en-US" sz="32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。“飞花”</a:t>
            </a: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明写花而暗写风</a:t>
            </a:r>
            <a:r>
              <a:rPr lang="zh-CN" altLang="en-US" sz="32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，一个“飞”字，神笔。</a:t>
            </a:r>
          </a:p>
        </p:txBody>
      </p:sp>
      <p:sp>
        <p:nvSpPr>
          <p:cNvPr id="50179" name="矩形 2"/>
          <p:cNvSpPr>
            <a:spLocks noChangeArrowheads="1"/>
          </p:cNvSpPr>
          <p:nvPr/>
        </p:nvSpPr>
        <p:spPr bwMode="auto">
          <a:xfrm>
            <a:off x="942180" y="809098"/>
            <a:ext cx="7258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春城无处不</a:t>
            </a:r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飞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花，寒食东风御柳斜。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s://timgsa.baidu.com/timg?image&amp;quality=80&amp;size=b9999_10000&amp;sec=1565992998&amp;di=8ba95208b3d98eae91b78a6c02cc661e&amp;imgtype=jpg&amp;er=1&amp;src=http%3A%2F%2Fa4.att.hudong.com%2F24%2F18%2F013000003221481230451838096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54"/>
          <a:stretch>
            <a:fillRect/>
          </a:stretch>
        </p:blipFill>
        <p:spPr bwMode="auto">
          <a:xfrm>
            <a:off x="0" y="11113"/>
            <a:ext cx="914400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矩形 1"/>
          <p:cNvSpPr>
            <a:spLocks noChangeArrowheads="1"/>
          </p:cNvSpPr>
          <p:nvPr/>
        </p:nvSpPr>
        <p:spPr bwMode="auto">
          <a:xfrm>
            <a:off x="123972" y="3867894"/>
            <a:ext cx="4176713" cy="1200329"/>
          </a:xfrm>
          <a:prstGeom prst="rect">
            <a:avLst/>
          </a:prstGeom>
          <a:solidFill>
            <a:schemeClr val="accent6">
              <a:lumMod val="40000"/>
              <a:lumOff val="60000"/>
              <a:alpha val="52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春城无处不飞花，</a:t>
            </a:r>
            <a:endParaRPr lang="en-US" altLang="zh-CN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寒食东风御柳斜。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75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27" name="文本框 5"/>
          <p:cNvSpPr txBox="1">
            <a:spLocks noChangeArrowheads="1"/>
          </p:cNvSpPr>
          <p:nvPr/>
        </p:nvSpPr>
        <p:spPr bwMode="auto">
          <a:xfrm>
            <a:off x="0" y="4343400"/>
            <a:ext cx="9144001" cy="7988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3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    诗意：</a:t>
            </a:r>
            <a:r>
              <a:rPr lang="zh-CN" altLang="en-US" sz="2300" dirty="0">
                <a:latin typeface="宋体" panose="02010600030101010101" pitchFamily="2" charset="-122"/>
                <a:sym typeface="+mn-ea"/>
              </a:rPr>
              <a:t>夜幕降临，宫里忙着传赐蜡烛，袅袅轻烟在王侯贵戚的府第飘散开。</a:t>
            </a:r>
            <a:endParaRPr lang="zh-CN" altLang="en-US" sz="2300" dirty="0">
              <a:latin typeface="黑体" panose="02010609060101010101" pitchFamily="49" charset="-122"/>
              <a:ea typeface="黑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52228" name="矩形 1"/>
          <p:cNvSpPr>
            <a:spLocks noChangeArrowheads="1"/>
          </p:cNvSpPr>
          <p:nvPr/>
        </p:nvSpPr>
        <p:spPr bwMode="auto">
          <a:xfrm>
            <a:off x="0" y="528638"/>
            <a:ext cx="9120188" cy="584775"/>
          </a:xfrm>
          <a:prstGeom prst="rect">
            <a:avLst/>
          </a:prstGeom>
          <a:solidFill>
            <a:schemeClr val="accent6">
              <a:lumMod val="60000"/>
              <a:lumOff val="40000"/>
              <a:alpha val="52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日暮汉宫传蜡烛，轻烟散入五侯家。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19138" y="987425"/>
            <a:ext cx="7705725" cy="16240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3600" b="1" dirty="0">
                <a:latin typeface="+mn-ea"/>
                <a:ea typeface="+mn-ea"/>
              </a:rPr>
              <a:t>    普天之下，家家禁火，但宫廷里却正忙着传蜡烛。</a:t>
            </a:r>
            <a:endParaRPr lang="en-US" altLang="zh-CN" sz="3600" b="1" dirty="0">
              <a:latin typeface="+mn-ea"/>
              <a:ea typeface="+mn-ea"/>
            </a:endParaRPr>
          </a:p>
        </p:txBody>
      </p:sp>
      <p:grpSp>
        <p:nvGrpSpPr>
          <p:cNvPr id="8" name="组合 7"/>
          <p:cNvGrpSpPr/>
          <p:nvPr/>
        </p:nvGrpSpPr>
        <p:grpSpPr bwMode="auto">
          <a:xfrm>
            <a:off x="3276600" y="3014148"/>
            <a:ext cx="1584325" cy="936625"/>
            <a:chOff x="1979712" y="3219822"/>
            <a:chExt cx="1584176" cy="936104"/>
          </a:xfrm>
        </p:grpSpPr>
        <p:sp>
          <p:nvSpPr>
            <p:cNvPr id="3" name="云形 2"/>
            <p:cNvSpPr/>
            <p:nvPr/>
          </p:nvSpPr>
          <p:spPr>
            <a:xfrm>
              <a:off x="1979712" y="3219822"/>
              <a:ext cx="1584176" cy="936104"/>
            </a:xfrm>
            <a:prstGeom prst="cloud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2267022" y="3384830"/>
              <a:ext cx="1009555" cy="60608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3200" b="1" dirty="0">
                  <a:latin typeface="+mn-ea"/>
                  <a:ea typeface="+mn-ea"/>
                </a:rPr>
                <a:t>不满</a:t>
              </a:r>
              <a:endParaRPr lang="en-US" altLang="zh-CN" sz="3200" b="1" dirty="0">
                <a:latin typeface="+mn-ea"/>
                <a:ea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文本框 3"/>
          <p:cNvSpPr txBox="1">
            <a:spLocks noChangeArrowheads="1"/>
          </p:cNvSpPr>
          <p:nvPr/>
        </p:nvSpPr>
        <p:spPr bwMode="auto">
          <a:xfrm>
            <a:off x="587449" y="-1316682"/>
            <a:ext cx="82819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日暮汉宫传蜡烛，轻烟散入五侯家。</a:t>
            </a:r>
          </a:p>
        </p:txBody>
      </p:sp>
      <p:pic>
        <p:nvPicPr>
          <p:cNvPr id="6" name="Picture 2" descr="https://timgsa.baidu.com/timg?image&amp;quality=80&amp;size=b9999_10000&amp;sec=1565992998&amp;di=8ba95208b3d98eae91b78a6c02cc661e&amp;imgtype=jpg&amp;er=1&amp;src=http%3A%2F%2Fa4.att.hudong.com%2F24%2F18%2F013000003221481230451838096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9" r="16406" b="29814"/>
          <a:stretch>
            <a:fillRect/>
          </a:stretch>
        </p:blipFill>
        <p:spPr bwMode="auto">
          <a:xfrm>
            <a:off x="6055081" y="1923678"/>
            <a:ext cx="2981415" cy="277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923678"/>
            <a:ext cx="2978150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3208846" y="2284490"/>
            <a:ext cx="266429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400" b="1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本来寒食节禁火，可是权贵大臣们却可以破例点蜡烛，这是诗人对腐败的政治现象作出</a:t>
            </a:r>
            <a:r>
              <a:rPr lang="zh-CN" altLang="en-US" sz="24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委婉的讽刺</a:t>
            </a:r>
            <a:r>
              <a:rPr lang="zh-CN" altLang="en-US" sz="2400" b="1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。</a:t>
            </a:r>
          </a:p>
        </p:txBody>
      </p:sp>
      <p:grpSp>
        <p:nvGrpSpPr>
          <p:cNvPr id="7" name="组合 6"/>
          <p:cNvGrpSpPr/>
          <p:nvPr/>
        </p:nvGrpSpPr>
        <p:grpSpPr bwMode="auto">
          <a:xfrm>
            <a:off x="663020" y="298664"/>
            <a:ext cx="7197725" cy="1219200"/>
            <a:chOff x="1489555" y="2808455"/>
            <a:chExt cx="7198865" cy="1219899"/>
          </a:xfrm>
        </p:grpSpPr>
        <p:pic>
          <p:nvPicPr>
            <p:cNvPr id="8" name="Picture 7" descr="C:\Users\Administrator\Desktop\png\素材CNN-sccnn.com_201406210812-恢复的.psd_0002_图层-3-拷贝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35628" y="3072131"/>
              <a:ext cx="6908307" cy="673486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C:\Users\Administrator\Desktop\png\素材CNN-sccnn.com_201406210812-恢复的.psd_0000_图层-2-拷贝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489555" y="2879933"/>
              <a:ext cx="131784" cy="1148421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 descr="C:\Users\Administrator\Desktop\png\素材CNN-sccnn.com_201406210812-恢复的.psd_0000_图层-2-拷贝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8556637" y="2808455"/>
              <a:ext cx="131783" cy="1148420"/>
            </a:xfrm>
            <a:prstGeom prst="rect">
              <a:avLst/>
            </a:prstGeom>
            <a:noFill/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矩形 7"/>
            <p:cNvSpPr>
              <a:spLocks noChangeArrowheads="1"/>
            </p:cNvSpPr>
            <p:nvPr/>
          </p:nvSpPr>
          <p:spPr bwMode="auto">
            <a:xfrm>
              <a:off x="1964535" y="3089287"/>
              <a:ext cx="6507857" cy="585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32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日暮汉宫传蜡烛，轻烟散入五侯家。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190816" y="1446426"/>
            <a:ext cx="2638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  典故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b="1" dirty="0"/>
              <a:t>五侯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6" t="11228" r="4433" b="10867"/>
          <a:stretch>
            <a:fillRect/>
          </a:stretch>
        </p:blipFill>
        <p:spPr bwMode="auto">
          <a:xfrm>
            <a:off x="4476307" y="531627"/>
            <a:ext cx="3731068" cy="4208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文本框 6"/>
          <p:cNvSpPr txBox="1">
            <a:spLocks noChangeArrowheads="1"/>
          </p:cNvSpPr>
          <p:nvPr/>
        </p:nvSpPr>
        <p:spPr bwMode="auto">
          <a:xfrm>
            <a:off x="384175" y="728663"/>
            <a:ext cx="3719513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indent="0" eaLnBrk="1" hangingPunct="1">
              <a:lnSpc>
                <a:spcPct val="130000"/>
              </a:lnSpc>
            </a:pPr>
            <a:r>
              <a:rPr lang="zh-CN" altLang="en-US" sz="32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3200" b="1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楷体" panose="02010609060101010101" pitchFamily="49" charset="-122"/>
              </a:rPr>
              <a:t>再来读一读这首诗，体会作者对现实的</a:t>
            </a:r>
            <a:r>
              <a:rPr lang="zh-CN" altLang="en-US" sz="32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楷体" panose="02010609060101010101" pitchFamily="49" charset="-122"/>
              </a:rPr>
              <a:t>不满</a:t>
            </a:r>
            <a:r>
              <a:rPr lang="zh-CN" altLang="en-US" sz="3200" b="1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楷体" panose="02010609060101010101" pitchFamily="49" charset="-122"/>
              </a:rPr>
              <a:t>和对权贵们的</a:t>
            </a:r>
            <a:r>
              <a:rPr lang="zh-CN" altLang="en-US" sz="32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楷体" panose="02010609060101010101" pitchFamily="49" charset="-122"/>
              </a:rPr>
              <a:t>讽刺</a:t>
            </a:r>
            <a:r>
              <a:rPr lang="zh-CN" altLang="en-US" sz="3200" b="1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楷体" panose="02010609060101010101" pitchFamily="49" charset="-122"/>
              </a:rPr>
              <a:t>。并试着背诵。</a:t>
            </a:r>
            <a:r>
              <a:rPr lang="zh-CN" altLang="en-US" sz="3200" dirty="0">
                <a:solidFill>
                  <a:srgbClr val="000000"/>
                </a:solidFill>
                <a:latin typeface="楷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           </a:t>
            </a:r>
          </a:p>
        </p:txBody>
      </p:sp>
      <p:sp>
        <p:nvSpPr>
          <p:cNvPr id="55300" name="矩形 7"/>
          <p:cNvSpPr>
            <a:spLocks noChangeArrowheads="1"/>
          </p:cNvSpPr>
          <p:nvPr/>
        </p:nvSpPr>
        <p:spPr bwMode="auto">
          <a:xfrm>
            <a:off x="1908175" y="3363913"/>
            <a:ext cx="2349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</a:rPr>
              <a:t>（</a:t>
            </a:r>
            <a:r>
              <a:rPr lang="zh-CN" altLang="en-US" sz="2400" b="1" dirty="0">
                <a:solidFill>
                  <a:srgbClr val="C00000"/>
                </a:solidFill>
                <a:latin typeface="宋体" panose="02010600030101010101" pitchFamily="2" charset="-122"/>
              </a:rPr>
              <a:t>课后第一题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</a:rPr>
              <a:t>）</a:t>
            </a:r>
            <a:endParaRPr lang="zh-CN" altLang="en-US" sz="1400" dirty="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sp>
        <p:nvSpPr>
          <p:cNvPr id="55301" name="矩形 3"/>
          <p:cNvSpPr>
            <a:spLocks noChangeArrowheads="1"/>
          </p:cNvSpPr>
          <p:nvPr/>
        </p:nvSpPr>
        <p:spPr bwMode="auto">
          <a:xfrm>
            <a:off x="4643438" y="728663"/>
            <a:ext cx="3457575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寒食</a:t>
            </a:r>
          </a:p>
          <a:p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en-US" altLang="zh-CN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【</a:t>
            </a:r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韩翃</a:t>
            </a:r>
            <a:r>
              <a:rPr lang="en-US" altLang="zh-CN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】</a:t>
            </a:r>
          </a:p>
          <a:p>
            <a:r>
              <a:rPr lang="en-US" altLang="zh-CN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</a:p>
          <a:p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春城无处不飞花，</a:t>
            </a:r>
          </a:p>
          <a:p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寒食东风御柳斜。</a:t>
            </a:r>
          </a:p>
          <a:p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日暮汉宫传蜡烛，</a:t>
            </a:r>
          </a:p>
          <a:p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轻烟散入五侯家。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矩形 2"/>
          <p:cNvSpPr>
            <a:spLocks noChangeArrowheads="1"/>
          </p:cNvSpPr>
          <p:nvPr/>
        </p:nvSpPr>
        <p:spPr bwMode="auto">
          <a:xfrm>
            <a:off x="539750" y="1230325"/>
            <a:ext cx="8064500" cy="26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dirty="0">
                <a:latin typeface="宋体" panose="02010600030101010101" pitchFamily="2" charset="-122"/>
              </a:rPr>
              <a:t>这首诗主要描写了</a:t>
            </a:r>
            <a:r>
              <a:rPr lang="zh-CN" altLang="en-US" sz="2800" dirty="0">
                <a:solidFill>
                  <a:prstClr val="black"/>
                </a:solidFill>
                <a:latin typeface="宋体" panose="02010600030101010101" pitchFamily="2" charset="-122"/>
                <a:sym typeface="+mn-ea"/>
              </a:rPr>
              <a:t>暮春时节，长安城处处柳絮飞舞，落英缤纷，寒食节的东风吹拂着宫城里的柳枝。</a:t>
            </a:r>
            <a:r>
              <a:rPr lang="zh-CN" altLang="en-US" sz="2800" dirty="0">
                <a:latin typeface="宋体" panose="02010600030101010101" pitchFamily="2" charset="-122"/>
              </a:rPr>
              <a:t>夜幕降临，宫里忙着传赐蜡烛，袅袅轻烟在王侯贵戚的府第飘散开。</a:t>
            </a:r>
          </a:p>
          <a:p>
            <a:pPr eaLnBrk="1" hangingPunct="1">
              <a:lnSpc>
                <a:spcPct val="120000"/>
              </a:lnSpc>
            </a:pPr>
            <a:r>
              <a:rPr lang="zh-CN" altLang="en-US" sz="2800" dirty="0">
                <a:latin typeface="宋体" panose="02010600030101010101" pitchFamily="2" charset="-122"/>
              </a:rPr>
              <a:t>    诗人借古喻今，流露出对现实的不满。</a:t>
            </a:r>
          </a:p>
        </p:txBody>
      </p:sp>
      <p:sp>
        <p:nvSpPr>
          <p:cNvPr id="56324" name="文本框 4"/>
          <p:cNvSpPr txBox="1">
            <a:spLocks noChangeArrowheads="1"/>
          </p:cNvSpPr>
          <p:nvPr/>
        </p:nvSpPr>
        <p:spPr bwMode="auto">
          <a:xfrm>
            <a:off x="3454400" y="207540"/>
            <a:ext cx="2242922" cy="707886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000" b="1" dirty="0"/>
              <a:t>古诗小结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寒食（朗读）">
            <a:hlinkClick r:id="" action="ppaction://media"/>
            <a:extLst>
              <a:ext uri="{FF2B5EF4-FFF2-40B4-BE49-F238E27FC236}">
                <a16:creationId xmlns:a16="http://schemas.microsoft.com/office/drawing/2014/main" id="{B239F9D5-9915-4CE7-918F-FA310867B1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339502"/>
            <a:ext cx="685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御">
            <a:hlinkClick r:id="" action="ppaction://media"/>
            <a:extLst>
              <a:ext uri="{FF2B5EF4-FFF2-40B4-BE49-F238E27FC236}">
                <a16:creationId xmlns:a16="http://schemas.microsoft.com/office/drawing/2014/main" id="{FB87511D-CF9E-4C7A-B645-954CFBFD8C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446337"/>
            <a:ext cx="7557025" cy="425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0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/>
          <p:nvPr/>
        </p:nvSpPr>
        <p:spPr bwMode="auto">
          <a:xfrm>
            <a:off x="3251200" y="1041400"/>
            <a:ext cx="720725" cy="720725"/>
          </a:xfrm>
          <a:prstGeom prst="ellipse">
            <a:avLst/>
          </a:prstGeom>
          <a:solidFill>
            <a:srgbClr val="EB078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CN" altLang="en-US"/>
          </a:p>
        </p:txBody>
      </p:sp>
      <p:sp>
        <p:nvSpPr>
          <p:cNvPr id="40963" name="标题 1"/>
          <p:cNvSpPr txBox="1"/>
          <p:nvPr/>
        </p:nvSpPr>
        <p:spPr bwMode="auto">
          <a:xfrm>
            <a:off x="1187450" y="987425"/>
            <a:ext cx="7364413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0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850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850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850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850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850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850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850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850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4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en-US" altLang="zh-CN" sz="4400" b="1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4400" b="1">
                <a:latin typeface="楷体" panose="02010609060101010101" pitchFamily="49" charset="-122"/>
                <a:ea typeface="楷体" panose="02010609060101010101" pitchFamily="49" charset="-122"/>
              </a:rPr>
              <a:t>古诗三首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6"/>
          <a:stretch>
            <a:fillRect/>
          </a:stretch>
        </p:blipFill>
        <p:spPr>
          <a:xfrm>
            <a:off x="6804247" y="4515966"/>
            <a:ext cx="2324085" cy="4572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47664" y="2139702"/>
            <a:ext cx="6336704" cy="1815882"/>
          </a:xfrm>
          <a:prstGeom prst="rect">
            <a:avLst/>
          </a:prstGeom>
          <a:solidFill>
            <a:srgbClr val="FFFFFF"/>
          </a:solidFill>
          <a:effectLst>
            <a:softEdge rad="38100"/>
          </a:effectLst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    《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古诗三首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包括</a:t>
            </a:r>
            <a:r>
              <a:rPr lang="en-US" altLang="zh-CN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寒食</a:t>
            </a:r>
            <a:r>
              <a:rPr lang="en-US" altLang="zh-CN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》《</a:t>
            </a:r>
            <a:r>
              <a:rPr lang="zh-CN" altLang="en-US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迢迢牵牛星</a:t>
            </a:r>
            <a:r>
              <a:rPr lang="en-US" altLang="zh-CN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和</a:t>
            </a:r>
            <a:r>
              <a:rPr lang="en-US" altLang="zh-CN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十五夜望月</a:t>
            </a:r>
            <a:r>
              <a:rPr lang="en-US" altLang="zh-CN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，这三首古诗都和我国的</a:t>
            </a:r>
            <a:r>
              <a:rPr lang="zh-CN" altLang="en-US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传统节日习俗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或</a:t>
            </a:r>
            <a:r>
              <a:rPr lang="zh-CN" altLang="en-US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传说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有关。今天我们学习第一首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寒食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，题目点明了节日的名称。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文本框 1"/>
          <p:cNvSpPr txBox="1">
            <a:spLocks noChangeArrowheads="1"/>
          </p:cNvSpPr>
          <p:nvPr/>
        </p:nvSpPr>
        <p:spPr bwMode="auto">
          <a:xfrm>
            <a:off x="3454400" y="-80963"/>
            <a:ext cx="184150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 sz="4000" b="1"/>
          </a:p>
        </p:txBody>
      </p:sp>
      <p:pic>
        <p:nvPicPr>
          <p:cNvPr id="2" name="侯">
            <a:hlinkClick r:id="" action="ppaction://media"/>
            <a:extLst>
              <a:ext uri="{FF2B5EF4-FFF2-40B4-BE49-F238E27FC236}">
                <a16:creationId xmlns:a16="http://schemas.microsoft.com/office/drawing/2014/main" id="{47351B65-B9BD-4659-BB12-DA959E1082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446337"/>
            <a:ext cx="7557025" cy="42508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800100" y="1779588"/>
            <a:ext cx="963613" cy="2016125"/>
          </a:xfrm>
          <a:prstGeom prst="rect">
            <a:avLst/>
          </a:prstGeom>
        </p:spPr>
        <p:txBody>
          <a:bodyPr vert="eaVert">
            <a:spAutoFit/>
          </a:bodyPr>
          <a:lstStyle/>
          <a:p>
            <a:pPr algn="ctr" eaLnBrk="0" hangingPunct="0">
              <a:lnSpc>
                <a:spcPct val="150000"/>
              </a:lnSpc>
              <a:defRPr/>
            </a:pPr>
            <a:r>
              <a:rPr lang="zh-CN" altLang="en-US" sz="4000" b="1" spc="1000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寒食</a:t>
            </a:r>
          </a:p>
        </p:txBody>
      </p:sp>
      <p:sp>
        <p:nvSpPr>
          <p:cNvPr id="59395" name="文本框 13"/>
          <p:cNvSpPr txBox="1">
            <a:spLocks noChangeArrowheads="1"/>
          </p:cNvSpPr>
          <p:nvPr/>
        </p:nvSpPr>
        <p:spPr bwMode="auto">
          <a:xfrm>
            <a:off x="3275856" y="397725"/>
            <a:ext cx="2235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000" b="1"/>
              <a:t>板书设计</a:t>
            </a:r>
          </a:p>
        </p:txBody>
      </p:sp>
      <p:sp>
        <p:nvSpPr>
          <p:cNvPr id="4" name="左大括号 3"/>
          <p:cNvSpPr/>
          <p:nvPr/>
        </p:nvSpPr>
        <p:spPr>
          <a:xfrm>
            <a:off x="1641475" y="1590675"/>
            <a:ext cx="276225" cy="2393950"/>
          </a:xfrm>
          <a:prstGeom prst="leftBrace">
            <a:avLst>
              <a:gd name="adj1" fmla="val 55219"/>
              <a:gd name="adj2" fmla="val 50000"/>
            </a:avLst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CN" altLang="en-US"/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1912938" y="1412875"/>
            <a:ext cx="4603750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</a:rPr>
              <a:t>白昼</a:t>
            </a:r>
            <a:r>
              <a:rPr lang="en-US" altLang="zh-CN" sz="4000" b="1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</a:rPr>
              <a:t>自然风光</a:t>
            </a:r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1912938" y="3011488"/>
            <a:ext cx="460375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</a:rPr>
              <a:t>夜晚</a:t>
            </a:r>
            <a:r>
              <a:rPr lang="en-US" altLang="zh-CN" sz="4000" b="1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</a:rPr>
              <a:t>宫廷生活</a:t>
            </a:r>
          </a:p>
        </p:txBody>
      </p:sp>
      <p:sp>
        <p:nvSpPr>
          <p:cNvPr id="16" name="矩形 15"/>
          <p:cNvSpPr/>
          <p:nvPr/>
        </p:nvSpPr>
        <p:spPr>
          <a:xfrm>
            <a:off x="6716713" y="1106488"/>
            <a:ext cx="1887537" cy="3363912"/>
          </a:xfrm>
          <a:prstGeom prst="rect">
            <a:avLst/>
          </a:prstGeom>
        </p:spPr>
        <p:txBody>
          <a:bodyPr vert="eaVert">
            <a:spAutoFit/>
          </a:bodyPr>
          <a:lstStyle/>
          <a:p>
            <a:pPr algn="ctr" eaLnBrk="0" hangingPunct="0">
              <a:lnSpc>
                <a:spcPct val="150000"/>
              </a:lnSpc>
              <a:defRPr/>
            </a:pPr>
            <a:r>
              <a:rPr lang="zh-CN" altLang="en-US" sz="4000" b="1" spc="1000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春意盎然</a:t>
            </a:r>
            <a:endParaRPr lang="en-US" altLang="zh-CN" sz="4000" b="1" spc="1000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0" hangingPunct="0">
              <a:lnSpc>
                <a:spcPct val="150000"/>
              </a:lnSpc>
              <a:defRPr/>
            </a:pPr>
            <a:r>
              <a:rPr lang="zh-CN" altLang="en-US" sz="4000" b="1" spc="1000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特权腐败</a:t>
            </a:r>
          </a:p>
        </p:txBody>
      </p:sp>
      <p:sp>
        <p:nvSpPr>
          <p:cNvPr id="17" name="左大括号 16"/>
          <p:cNvSpPr/>
          <p:nvPr/>
        </p:nvSpPr>
        <p:spPr>
          <a:xfrm rot="10800000">
            <a:off x="6227763" y="1590675"/>
            <a:ext cx="276225" cy="2393950"/>
          </a:xfrm>
          <a:prstGeom prst="leftBrace">
            <a:avLst>
              <a:gd name="adj1" fmla="val 55219"/>
              <a:gd name="adj2" fmla="val 50000"/>
            </a:avLst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CN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43608" y="411510"/>
            <a:ext cx="7200800" cy="1057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defTabSz="6858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zh-CN" altLang="en-US" sz="28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你认为应该用什么语气诵读</a:t>
            </a:r>
            <a:r>
              <a:rPr lang="en-US" altLang="zh-CN" sz="28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28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寒食</a:t>
            </a:r>
            <a:r>
              <a:rPr lang="en-US" altLang="zh-CN" sz="28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zh-CN" altLang="en-US" sz="28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这首诗？（      ）</a:t>
            </a:r>
            <a:endParaRPr lang="en-US" altLang="zh-CN" sz="280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843808" y="933146"/>
            <a:ext cx="752153" cy="584200"/>
            <a:chOff x="2267744" y="771550"/>
            <a:chExt cx="752153" cy="584200"/>
          </a:xfrm>
        </p:grpSpPr>
        <p:sp>
          <p:nvSpPr>
            <p:cNvPr id="4" name="矩形 3"/>
            <p:cNvSpPr>
              <a:spLocks noChangeArrowheads="1"/>
            </p:cNvSpPr>
            <p:nvPr/>
          </p:nvSpPr>
          <p:spPr bwMode="auto">
            <a:xfrm>
              <a:off x="2267744" y="771550"/>
              <a:ext cx="390525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6858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6858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6858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6858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6858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2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C</a:t>
              </a:r>
              <a:endParaRPr lang="zh-CN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5" name="矩形 4"/>
            <p:cNvSpPr>
              <a:spLocks noChangeArrowheads="1"/>
            </p:cNvSpPr>
            <p:nvPr/>
          </p:nvSpPr>
          <p:spPr bwMode="auto">
            <a:xfrm>
              <a:off x="2627784" y="771550"/>
              <a:ext cx="39211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6858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6858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6858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6858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6858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2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D</a:t>
              </a:r>
              <a:endParaRPr lang="zh-CN" altLang="en-US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1653933" y="1527145"/>
            <a:ext cx="5206936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 kern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A.</a:t>
            </a:r>
            <a:r>
              <a:rPr lang="zh-CN" altLang="en-US" sz="2800" b="1" kern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喜悦     </a:t>
            </a:r>
            <a:r>
              <a:rPr lang="en-US" altLang="zh-CN" sz="2800" b="1" kern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B.</a:t>
            </a:r>
            <a:r>
              <a:rPr lang="zh-CN" altLang="en-US" sz="2800" b="1" kern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赞美</a:t>
            </a:r>
            <a:r>
              <a:rPr lang="en-US" altLang="zh-CN" sz="2800" b="1" kern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C.</a:t>
            </a:r>
            <a:r>
              <a:rPr lang="zh-CN" altLang="en-US" sz="2800" b="1" kern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不满</a:t>
            </a:r>
            <a:endParaRPr lang="en-US" altLang="zh-CN" sz="2800" b="1" kern="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 kern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D.</a:t>
            </a:r>
            <a:r>
              <a:rPr lang="zh-CN" altLang="en-US" sz="2800" b="1" kern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讽刺     </a:t>
            </a:r>
            <a:r>
              <a:rPr lang="en-US" altLang="zh-CN" sz="2800" b="1" kern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E.</a:t>
            </a:r>
            <a:r>
              <a:rPr lang="zh-CN" altLang="en-US" sz="2800" b="1" kern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同情   </a:t>
            </a:r>
            <a:endParaRPr lang="en-US" altLang="zh-CN" sz="2800" b="1" kern="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4"/>
          <p:cNvSpPr>
            <a:spLocks noChangeArrowheads="1"/>
          </p:cNvSpPr>
          <p:nvPr/>
        </p:nvSpPr>
        <p:spPr bwMode="auto">
          <a:xfrm>
            <a:off x="1021768" y="2759384"/>
            <a:ext cx="7222640" cy="604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zh-CN" sz="32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en-US" altLang="zh-CN" sz="28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28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寒食</a:t>
            </a:r>
            <a:r>
              <a:rPr lang="en-US" altLang="zh-CN" sz="28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zh-CN" altLang="en-US" sz="28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写了哪个传统习俗？</a:t>
            </a:r>
            <a:endParaRPr lang="en-US" altLang="zh-CN" sz="32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547664" y="3579862"/>
            <a:ext cx="45896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kern="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寒食节家家禁火的习俗</a:t>
            </a:r>
            <a:endParaRPr lang="zh-CN" altLang="en-US" kern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08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987" name="组合 1"/>
          <p:cNvGrpSpPr/>
          <p:nvPr/>
        </p:nvGrpSpPr>
        <p:grpSpPr bwMode="auto">
          <a:xfrm>
            <a:off x="55563" y="1328738"/>
            <a:ext cx="9144000" cy="2486025"/>
            <a:chOff x="0" y="1312168"/>
            <a:chExt cx="9144000" cy="2483718"/>
          </a:xfrm>
        </p:grpSpPr>
        <p:sp>
          <p:nvSpPr>
            <p:cNvPr id="41989" name="文本框 4"/>
            <p:cNvSpPr txBox="1">
              <a:spLocks noChangeArrowheads="1"/>
            </p:cNvSpPr>
            <p:nvPr/>
          </p:nvSpPr>
          <p:spPr bwMode="auto">
            <a:xfrm>
              <a:off x="0" y="1312168"/>
              <a:ext cx="9144000" cy="2376264"/>
            </a:xfrm>
            <a:prstGeom prst="rect">
              <a:avLst/>
            </a:prstGeom>
            <a:solidFill>
              <a:schemeClr val="bg1">
                <a:alpha val="6196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" name="标题 1"/>
            <p:cNvSpPr txBox="1"/>
            <p:nvPr/>
          </p:nvSpPr>
          <p:spPr bwMode="auto">
            <a:xfrm rot="21367266">
              <a:off x="996950" y="1653163"/>
              <a:ext cx="2216150" cy="756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8509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8509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8509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8509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8509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850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850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850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850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zh-CN" altLang="en-US" sz="44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第</a:t>
              </a:r>
              <a:r>
                <a:rPr lang="en-US" altLang="zh-CN" sz="44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1</a:t>
              </a:r>
              <a:r>
                <a:rPr lang="zh-CN" altLang="en-US" sz="44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课时</a:t>
              </a:r>
            </a:p>
          </p:txBody>
        </p:sp>
        <p:sp>
          <p:nvSpPr>
            <p:cNvPr id="11" name="标题 1"/>
            <p:cNvSpPr txBox="1"/>
            <p:nvPr/>
          </p:nvSpPr>
          <p:spPr bwMode="auto">
            <a:xfrm>
              <a:off x="3276600" y="1853003"/>
              <a:ext cx="3048000" cy="1942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8509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8509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8509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8509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8509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850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850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850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850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50000"/>
                </a:lnSpc>
                <a:buFont typeface="Arial" panose="020B0604020202020204" pitchFamily="34" charset="0"/>
                <a:buNone/>
                <a:defRPr/>
              </a:pPr>
              <a:r>
                <a:rPr lang="zh-CN" altLang="en-US" sz="4400" b="1" spc="3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  <a:ea typeface="+mn-ea"/>
                </a:rPr>
                <a:t>寒食</a:t>
              </a:r>
              <a:endParaRPr lang="en-US" altLang="zh-CN" sz="4400" b="1" spc="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endParaRPr>
            </a:p>
            <a:p>
              <a:pPr algn="ctr">
                <a:lnSpc>
                  <a:spcPct val="150000"/>
                </a:lnSpc>
                <a:buFont typeface="Arial" panose="020B0604020202020204" pitchFamily="34" charset="0"/>
                <a:buNone/>
                <a:defRPr/>
              </a:pPr>
              <a:r>
                <a:rPr lang="en-US" altLang="zh-CN" sz="3200" b="1" spc="3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  <a:ea typeface="+mn-ea"/>
                </a:rPr>
                <a:t>   [</a:t>
              </a:r>
              <a:r>
                <a:rPr lang="zh-CN" altLang="en-US" sz="3200" b="1" spc="3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  <a:ea typeface="+mn-ea"/>
                </a:rPr>
                <a:t>唐</a:t>
              </a:r>
              <a:r>
                <a:rPr lang="en-US" altLang="zh-CN" sz="3200" b="1" spc="3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  <a:ea typeface="+mn-ea"/>
                </a:rPr>
                <a:t>]</a:t>
              </a:r>
              <a:r>
                <a:rPr lang="zh-CN" altLang="en-US" sz="3200" b="1" spc="3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  <a:ea typeface="+mn-ea"/>
                </a:rPr>
                <a:t>韩翃</a:t>
              </a:r>
              <a:endParaRPr lang="zh-CN" altLang="en-US" sz="2800" b="1" spc="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endParaRPr>
            </a:p>
          </p:txBody>
        </p:sp>
      </p:grpSp>
      <p:sp>
        <p:nvSpPr>
          <p:cNvPr id="41988" name="TextBox 1"/>
          <p:cNvSpPr txBox="1">
            <a:spLocks noChangeArrowheads="1"/>
          </p:cNvSpPr>
          <p:nvPr/>
        </p:nvSpPr>
        <p:spPr bwMode="auto">
          <a:xfrm>
            <a:off x="5508625" y="2716213"/>
            <a:ext cx="7191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hónɡ</a:t>
            </a:r>
            <a:endParaRPr lang="zh-CN" altLang="en-US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825"/>
            <a:ext cx="1974850" cy="119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寒食节的来历">
            <a:hlinkClick r:id="" action="ppaction://media"/>
            <a:extLst>
              <a:ext uri="{FF2B5EF4-FFF2-40B4-BE49-F238E27FC236}">
                <a16:creationId xmlns:a16="http://schemas.microsoft.com/office/drawing/2014/main" id="{FA94D1F8-8FA2-4DEC-8438-9E291EE87F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4393" y="936625"/>
            <a:ext cx="6870023" cy="38620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矩形 2"/>
          <p:cNvSpPr>
            <a:spLocks noChangeArrowheads="1"/>
          </p:cNvSpPr>
          <p:nvPr/>
        </p:nvSpPr>
        <p:spPr bwMode="auto">
          <a:xfrm>
            <a:off x="3132138" y="619125"/>
            <a:ext cx="277177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endParaRPr lang="en-US" altLang="zh-CN" sz="32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4035" name="矩形 4"/>
          <p:cNvSpPr>
            <a:spLocks noChangeArrowheads="1"/>
          </p:cNvSpPr>
          <p:nvPr/>
        </p:nvSpPr>
        <p:spPr bwMode="auto">
          <a:xfrm>
            <a:off x="467544" y="1079947"/>
            <a:ext cx="6410325" cy="3044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韩翃，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唐代诗人，是“大历十才子”之一。建中年间，因作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寒食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而被唐德宗所赏识，最终官至中书舍人。韩翃的诗笔法轻巧，写景别致，在当时传诵很广。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1275606"/>
            <a:ext cx="1769668" cy="24909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027238"/>
            <a:ext cx="1538287" cy="146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018" y="2454764"/>
            <a:ext cx="724477" cy="58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矩形 19"/>
          <p:cNvSpPr>
            <a:spLocks noChangeArrowheads="1"/>
          </p:cNvSpPr>
          <p:nvPr/>
        </p:nvSpPr>
        <p:spPr bwMode="auto">
          <a:xfrm>
            <a:off x="1907704" y="3147814"/>
            <a:ext cx="1344613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b="1">
                <a:solidFill>
                  <a:srgbClr val="FF0000"/>
                </a:solidFill>
                <a:latin typeface="汉语拼音" charset="0"/>
                <a:ea typeface="微软雅黑" panose="020B0503020204020204" pitchFamily="34" charset="-122"/>
                <a:cs typeface="汉语拼音" charset="0"/>
              </a:rPr>
              <a:t>ɡōnɡ</a:t>
            </a:r>
            <a:endParaRPr lang="en-US" altLang="en-US" sz="3000" b="1">
              <a:solidFill>
                <a:srgbClr val="FF0000"/>
              </a:solidFill>
              <a:latin typeface="汉语拼音" charset="0"/>
              <a:ea typeface="微软雅黑" panose="020B0503020204020204" pitchFamily="34" charset="-122"/>
              <a:cs typeface="汉语拼音" charset="0"/>
            </a:endParaRPr>
          </a:p>
        </p:txBody>
      </p:sp>
      <p:sp>
        <p:nvSpPr>
          <p:cNvPr id="42" name="矩形 41"/>
          <p:cNvSpPr>
            <a:spLocks noChangeArrowheads="1"/>
          </p:cNvSpPr>
          <p:nvPr/>
        </p:nvSpPr>
        <p:spPr bwMode="auto">
          <a:xfrm>
            <a:off x="3059832" y="3779688"/>
            <a:ext cx="67945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b="1">
                <a:solidFill>
                  <a:srgbClr val="FF0000"/>
                </a:solidFill>
                <a:latin typeface="汉语拼音" charset="0"/>
                <a:ea typeface="微软雅黑" panose="020B0503020204020204" pitchFamily="34" charset="-122"/>
                <a:cs typeface="汉语拼音" charset="0"/>
              </a:rPr>
              <a:t>hóu</a:t>
            </a:r>
            <a:endParaRPr lang="en-US" altLang="en-US" sz="2000" b="1">
              <a:solidFill>
                <a:srgbClr val="FF0000"/>
              </a:solidFill>
              <a:latin typeface="汉语拼音" charset="0"/>
              <a:ea typeface="微软雅黑" panose="020B0503020204020204" pitchFamily="34" charset="-122"/>
              <a:cs typeface="汉语拼音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7504" y="807119"/>
            <a:ext cx="4833938" cy="38528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lnSpc>
                <a:spcPct val="130000"/>
              </a:lnSpc>
              <a:defRPr/>
            </a:pPr>
            <a:r>
              <a:rPr lang="zh-CN" altLang="en-US" sz="3200" b="1" spc="10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寒食</a:t>
            </a:r>
          </a:p>
          <a:p>
            <a:pPr algn="ctr" eaLnBrk="0" hangingPunct="0">
              <a:lnSpc>
                <a:spcPct val="130000"/>
              </a:lnSpc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    【</a:t>
            </a:r>
            <a:r>
              <a:rPr lang="zh-CN" altLang="en-US" sz="28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韩翃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】</a:t>
            </a:r>
            <a:endParaRPr lang="zh-CN" altLang="en-US" sz="2800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>
              <a:lnSpc>
                <a:spcPct val="130000"/>
              </a:lnSpc>
              <a:defRPr/>
            </a:pPr>
            <a:r>
              <a:rPr lang="zh-CN" altLang="en-US" sz="3200" b="1" spc="10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春城无处不飞花，</a:t>
            </a:r>
            <a:endParaRPr lang="en-US" altLang="zh-CN" sz="3200" b="1" spc="10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0" hangingPunct="0">
              <a:lnSpc>
                <a:spcPct val="130000"/>
              </a:lnSpc>
              <a:defRPr/>
            </a:pPr>
            <a:r>
              <a:rPr lang="zh-CN" altLang="en-US" sz="3200" b="1" spc="10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寒食东风御柳斜。</a:t>
            </a:r>
            <a:endParaRPr lang="en-US" altLang="zh-CN" sz="3200" b="1" spc="10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0" hangingPunct="0">
              <a:lnSpc>
                <a:spcPct val="130000"/>
              </a:lnSpc>
              <a:defRPr/>
            </a:pPr>
            <a:r>
              <a:rPr lang="zh-CN" altLang="en-US" sz="3200" b="1" spc="10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日暮汉宫传蜡烛，</a:t>
            </a:r>
            <a:endParaRPr lang="en-US" altLang="zh-CN" sz="3200" b="1" spc="10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0" hangingPunct="0">
              <a:lnSpc>
                <a:spcPct val="130000"/>
              </a:lnSpc>
              <a:defRPr/>
            </a:pPr>
            <a:r>
              <a:rPr lang="zh-CN" altLang="en-US" sz="3200" b="1" spc="10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轻烟散入五侯家。</a:t>
            </a:r>
          </a:p>
        </p:txBody>
      </p:sp>
      <p:pic>
        <p:nvPicPr>
          <p:cNvPr id="4506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127125"/>
            <a:ext cx="11509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803400"/>
            <a:ext cx="1062037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768475"/>
            <a:ext cx="1114425" cy="72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175" y="1997075"/>
            <a:ext cx="1555750" cy="148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07950" y="581025"/>
            <a:ext cx="5759450" cy="43313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lnSpc>
                <a:spcPct val="130000"/>
              </a:lnSpc>
              <a:defRPr/>
            </a:pPr>
            <a:r>
              <a:rPr lang="zh-CN" altLang="en-US" sz="3600" b="1" spc="1000" dirty="0">
                <a:latin typeface="+mn-ea"/>
                <a:ea typeface="+mn-ea"/>
              </a:rPr>
              <a:t>寒食</a:t>
            </a:r>
          </a:p>
          <a:p>
            <a:pPr algn="ctr" eaLnBrk="0" hangingPunct="0">
              <a:lnSpc>
                <a:spcPct val="130000"/>
              </a:lnSpc>
              <a:defRPr/>
            </a:pPr>
            <a:r>
              <a:rPr lang="en-US" altLang="zh-CN" sz="3200" b="1" dirty="0">
                <a:latin typeface="+mn-ea"/>
                <a:ea typeface="+mn-ea"/>
              </a:rPr>
              <a:t>[</a:t>
            </a:r>
            <a:r>
              <a:rPr lang="zh-CN" altLang="zh-CN" sz="3200" b="1" dirty="0">
                <a:latin typeface="+mn-ea"/>
                <a:ea typeface="+mn-ea"/>
              </a:rPr>
              <a:t>唐</a:t>
            </a:r>
            <a:r>
              <a:rPr lang="en-US" altLang="zh-CN" sz="3200" b="1" dirty="0">
                <a:latin typeface="+mn-ea"/>
                <a:ea typeface="+mn-ea"/>
              </a:rPr>
              <a:t>]</a:t>
            </a:r>
            <a:r>
              <a:rPr lang="zh-CN" altLang="en-US" sz="3200" b="1" dirty="0">
                <a:latin typeface="+mn-ea"/>
                <a:ea typeface="+mn-ea"/>
                <a:sym typeface="+mn-ea"/>
              </a:rPr>
              <a:t>韩翃</a:t>
            </a:r>
            <a:endParaRPr lang="zh-CN" altLang="en-US" sz="3200" b="1" dirty="0">
              <a:latin typeface="+mn-ea"/>
              <a:ea typeface="+mn-ea"/>
            </a:endParaRPr>
          </a:p>
          <a:p>
            <a:pPr algn="ctr" eaLnBrk="0" hangingPunct="0">
              <a:lnSpc>
                <a:spcPct val="130000"/>
              </a:lnSpc>
              <a:defRPr/>
            </a:pPr>
            <a:r>
              <a:rPr lang="zh-CN" altLang="en-US" sz="3600" b="1" spc="1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春城</a:t>
            </a:r>
            <a:r>
              <a:rPr lang="zh-CN" altLang="en-US" sz="3600" b="1" spc="1000" dirty="0">
                <a:latin typeface="楷体" panose="02010609060101010101" pitchFamily="49" charset="-122"/>
                <a:ea typeface="楷体" panose="02010609060101010101" pitchFamily="49" charset="-122"/>
              </a:rPr>
              <a:t>无处不飞花</a:t>
            </a:r>
            <a:r>
              <a:rPr lang="zh-CN" altLang="en-US" sz="3600" spc="1000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endParaRPr lang="en-US" altLang="zh-CN" sz="3600" spc="1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0" hangingPunct="0">
              <a:lnSpc>
                <a:spcPct val="130000"/>
              </a:lnSpc>
              <a:defRPr/>
            </a:pPr>
            <a:r>
              <a:rPr lang="zh-CN" altLang="en-US" sz="3600" b="1" spc="1000" dirty="0">
                <a:latin typeface="楷体" panose="02010609060101010101" pitchFamily="49" charset="-122"/>
                <a:ea typeface="楷体" panose="02010609060101010101" pitchFamily="49" charset="-122"/>
              </a:rPr>
              <a:t>寒食东风</a:t>
            </a:r>
            <a:r>
              <a:rPr lang="zh-CN" altLang="en-US" sz="3600" b="1" spc="1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御柳</a:t>
            </a:r>
            <a:r>
              <a:rPr lang="zh-CN" altLang="en-US" sz="3600" b="1" spc="1000" dirty="0">
                <a:latin typeface="楷体" panose="02010609060101010101" pitchFamily="49" charset="-122"/>
                <a:ea typeface="楷体" panose="02010609060101010101" pitchFamily="49" charset="-122"/>
              </a:rPr>
              <a:t>斜。</a:t>
            </a:r>
            <a:endParaRPr lang="en-US" altLang="zh-CN" sz="3600" b="1" spc="1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0" hangingPunct="0">
              <a:lnSpc>
                <a:spcPct val="130000"/>
              </a:lnSpc>
              <a:defRPr/>
            </a:pPr>
            <a:r>
              <a:rPr lang="zh-CN" altLang="en-US" sz="3600" b="1" spc="1000" dirty="0">
                <a:latin typeface="楷体" panose="02010609060101010101" pitchFamily="49" charset="-122"/>
                <a:ea typeface="楷体" panose="02010609060101010101" pitchFamily="49" charset="-122"/>
              </a:rPr>
              <a:t>日暮</a:t>
            </a:r>
            <a:r>
              <a:rPr lang="zh-CN" altLang="en-US" sz="3600" b="1" spc="1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汉宫传蜡烛</a:t>
            </a:r>
            <a:r>
              <a:rPr lang="zh-CN" altLang="en-US" sz="3600" b="1" spc="1000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endParaRPr lang="en-US" altLang="zh-CN" sz="3600" b="1" spc="1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0" hangingPunct="0">
              <a:lnSpc>
                <a:spcPct val="130000"/>
              </a:lnSpc>
              <a:defRPr/>
            </a:pPr>
            <a:r>
              <a:rPr lang="zh-CN" altLang="en-US" sz="3600" b="1" spc="1000" dirty="0">
                <a:latin typeface="楷体" panose="02010609060101010101" pitchFamily="49" charset="-122"/>
                <a:ea typeface="楷体" panose="02010609060101010101" pitchFamily="49" charset="-122"/>
              </a:rPr>
              <a:t>轻烟散入</a:t>
            </a:r>
            <a:r>
              <a:rPr lang="zh-CN" altLang="en-US" sz="3600" b="1" spc="1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五侯</a:t>
            </a:r>
            <a:r>
              <a:rPr lang="zh-CN" altLang="en-US" sz="3600" b="1" spc="1000" dirty="0">
                <a:latin typeface="楷体" panose="02010609060101010101" pitchFamily="49" charset="-122"/>
                <a:ea typeface="楷体" panose="02010609060101010101" pitchFamily="49" charset="-122"/>
              </a:rPr>
              <a:t>家。</a:t>
            </a:r>
          </a:p>
        </p:txBody>
      </p:sp>
      <p:sp>
        <p:nvSpPr>
          <p:cNvPr id="46083" name="文本框 1"/>
          <p:cNvSpPr txBox="1">
            <a:spLocks noChangeArrowheads="1"/>
          </p:cNvSpPr>
          <p:nvPr/>
        </p:nvSpPr>
        <p:spPr bwMode="auto">
          <a:xfrm>
            <a:off x="3454400" y="-80963"/>
            <a:ext cx="184150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 sz="4000" b="1"/>
          </a:p>
        </p:txBody>
      </p:sp>
      <p:sp>
        <p:nvSpPr>
          <p:cNvPr id="46084" name="矩形 1"/>
          <p:cNvSpPr>
            <a:spLocks noChangeArrowheads="1"/>
          </p:cNvSpPr>
          <p:nvPr/>
        </p:nvSpPr>
        <p:spPr bwMode="auto">
          <a:xfrm>
            <a:off x="5200650" y="2236673"/>
            <a:ext cx="2509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b="1" dirty="0">
                <a:solidFill>
                  <a:srgbClr val="FF0000"/>
                </a:solidFill>
              </a:rPr>
              <a:t>春城：</a:t>
            </a:r>
            <a:r>
              <a:rPr lang="zh-CN" altLang="en-US" b="1" dirty="0"/>
              <a:t>指春天的京城。</a:t>
            </a:r>
          </a:p>
        </p:txBody>
      </p:sp>
      <p:sp>
        <p:nvSpPr>
          <p:cNvPr id="46085" name="矩形 3"/>
          <p:cNvSpPr>
            <a:spLocks noChangeArrowheads="1"/>
          </p:cNvSpPr>
          <p:nvPr/>
        </p:nvSpPr>
        <p:spPr bwMode="auto">
          <a:xfrm>
            <a:off x="5200650" y="2614383"/>
            <a:ext cx="25619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b="1" dirty="0">
                <a:solidFill>
                  <a:srgbClr val="FF0000"/>
                </a:solidFill>
              </a:rPr>
              <a:t>御柳：</a:t>
            </a:r>
            <a:r>
              <a:rPr lang="zh-CN" altLang="en-US" b="1" dirty="0"/>
              <a:t>皇城里的柳树。 </a:t>
            </a:r>
          </a:p>
        </p:txBody>
      </p:sp>
      <p:sp>
        <p:nvSpPr>
          <p:cNvPr id="46086" name="矩形 4"/>
          <p:cNvSpPr>
            <a:spLocks noChangeArrowheads="1"/>
          </p:cNvSpPr>
          <p:nvPr/>
        </p:nvSpPr>
        <p:spPr bwMode="auto">
          <a:xfrm>
            <a:off x="5200650" y="2993125"/>
            <a:ext cx="32591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b="1" dirty="0">
                <a:solidFill>
                  <a:srgbClr val="FF0000"/>
                </a:solidFill>
              </a:rPr>
              <a:t>汉宫：</a:t>
            </a:r>
            <a:r>
              <a:rPr lang="zh-CN" altLang="en-US" b="1" dirty="0"/>
              <a:t>这里用汉代皇宫来借指唐代皇宫</a:t>
            </a:r>
            <a:r>
              <a:rPr lang="zh-CN" altLang="en-US" sz="1600" b="1" dirty="0"/>
              <a:t>。</a:t>
            </a:r>
          </a:p>
        </p:txBody>
      </p:sp>
      <p:sp>
        <p:nvSpPr>
          <p:cNvPr id="46087" name="矩形 5"/>
          <p:cNvSpPr>
            <a:spLocks noChangeArrowheads="1"/>
          </p:cNvSpPr>
          <p:nvPr/>
        </p:nvSpPr>
        <p:spPr bwMode="auto">
          <a:xfrm>
            <a:off x="5200650" y="4027607"/>
            <a:ext cx="29738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b="1" dirty="0">
                <a:solidFill>
                  <a:srgbClr val="FF0000"/>
                </a:solidFill>
              </a:rPr>
              <a:t>五侯：</a:t>
            </a:r>
            <a:r>
              <a:rPr lang="zh-CN" altLang="en-US" b="1" dirty="0"/>
              <a:t>这里泛指豪门权贵。</a:t>
            </a:r>
          </a:p>
        </p:txBody>
      </p:sp>
      <p:sp>
        <p:nvSpPr>
          <p:cNvPr id="46088" name="矩形 6"/>
          <p:cNvSpPr>
            <a:spLocks noChangeArrowheads="1"/>
          </p:cNvSpPr>
          <p:nvPr/>
        </p:nvSpPr>
        <p:spPr bwMode="auto">
          <a:xfrm>
            <a:off x="5200650" y="3648866"/>
            <a:ext cx="33317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b="1" dirty="0">
                <a:solidFill>
                  <a:srgbClr val="FF0000"/>
                </a:solidFill>
              </a:rPr>
              <a:t>传蜡烛：</a:t>
            </a:r>
            <a:r>
              <a:rPr lang="zh-CN" altLang="en-US" b="1" dirty="0"/>
              <a:t>指传赐新火。</a:t>
            </a:r>
          </a:p>
        </p:txBody>
      </p:sp>
      <p:sp>
        <p:nvSpPr>
          <p:cNvPr id="46089" name="TextBox 7"/>
          <p:cNvSpPr txBox="1">
            <a:spLocks noChangeArrowheads="1"/>
          </p:cNvSpPr>
          <p:nvPr/>
        </p:nvSpPr>
        <p:spPr bwMode="auto">
          <a:xfrm>
            <a:off x="5200650" y="1765300"/>
            <a:ext cx="1511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注释：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 bwMode="auto">
          <a:xfrm>
            <a:off x="1000125" y="960438"/>
            <a:ext cx="7197725" cy="1219200"/>
            <a:chOff x="1489555" y="2808455"/>
            <a:chExt cx="7198865" cy="1219899"/>
          </a:xfrm>
        </p:grpSpPr>
        <p:pic>
          <p:nvPicPr>
            <p:cNvPr id="5" name="Picture 7" descr="C:\Users\Administrator\Desktop\png\素材CNN-sccnn.com_201406210812-恢复的.psd_0002_图层-3-拷贝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35628" y="3072131"/>
              <a:ext cx="6908307" cy="673486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 descr="C:\Users\Administrator\Desktop\png\素材CNN-sccnn.com_201406210812-恢复的.psd_0000_图层-2-拷贝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89555" y="2879933"/>
              <a:ext cx="131784" cy="1148421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3" descr="C:\Users\Administrator\Desktop\png\素材CNN-sccnn.com_201406210812-恢复的.psd_0000_图层-2-拷贝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556637" y="2808455"/>
              <a:ext cx="131783" cy="1148420"/>
            </a:xfrm>
            <a:prstGeom prst="rect">
              <a:avLst/>
            </a:prstGeom>
            <a:noFill/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111" name="矩形 7"/>
            <p:cNvSpPr>
              <a:spLocks noChangeArrowheads="1"/>
            </p:cNvSpPr>
            <p:nvPr/>
          </p:nvSpPr>
          <p:spPr bwMode="auto">
            <a:xfrm>
              <a:off x="1964535" y="3089287"/>
              <a:ext cx="6507857" cy="605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</a:pPr>
              <a:r>
                <a:rPr lang="zh-CN" altLang="en-US" sz="32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春城无处不飞花，寒食东风御柳斜。</a:t>
              </a:r>
              <a:endPara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48130" name="文本框 6"/>
          <p:cNvSpPr txBox="1">
            <a:spLocks noChangeArrowheads="1"/>
          </p:cNvSpPr>
          <p:nvPr/>
        </p:nvSpPr>
        <p:spPr bwMode="auto">
          <a:xfrm>
            <a:off x="999917" y="2355101"/>
            <a:ext cx="6516687" cy="1922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30000"/>
              </a:lnSpc>
            </a:pPr>
            <a:r>
              <a:rPr lang="zh-CN" altLang="en-US" sz="32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32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诗意是：暮春时节，长安城处处柳絮飞舞，落英缤纷，寒食节的东风吹拂着宫城里的柳枝。</a:t>
            </a:r>
            <a:endParaRPr lang="zh-CN" altLang="en-US" sz="320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12420" y="2476500"/>
            <a:ext cx="88315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</a:t>
            </a:r>
            <a:r>
              <a:rPr lang="zh-CN" altLang="en-US" sz="28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思考：诗的开头两句话描绘春天京城一幅怎样的画面？</a:t>
            </a:r>
          </a:p>
        </p:txBody>
      </p:sp>
      <p:grpSp>
        <p:nvGrpSpPr>
          <p:cNvPr id="4" name="组合 3"/>
          <p:cNvGrpSpPr/>
          <p:nvPr/>
        </p:nvGrpSpPr>
        <p:grpSpPr bwMode="auto">
          <a:xfrm>
            <a:off x="1000125" y="960438"/>
            <a:ext cx="7197725" cy="1219200"/>
            <a:chOff x="1489555" y="2808455"/>
            <a:chExt cx="7198865" cy="1219899"/>
          </a:xfrm>
        </p:grpSpPr>
        <p:pic>
          <p:nvPicPr>
            <p:cNvPr id="5" name="Picture 7" descr="C:\Users\Administrator\Desktop\png\素材CNN-sccnn.com_201406210812-恢复的.psd_0002_图层-3-拷贝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35628" y="3072131"/>
              <a:ext cx="6908307" cy="673486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 descr="C:\Users\Administrator\Desktop\png\素材CNN-sccnn.com_201406210812-恢复的.psd_0000_图层-2-拷贝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89555" y="2879933"/>
              <a:ext cx="131784" cy="1148421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3" descr="C:\Users\Administrator\Desktop\png\素材CNN-sccnn.com_201406210812-恢复的.psd_0000_图层-2-拷贝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556637" y="2808455"/>
              <a:ext cx="131783" cy="1148420"/>
            </a:xfrm>
            <a:prstGeom prst="rect">
              <a:avLst/>
            </a:prstGeom>
            <a:noFill/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111" name="矩形 7"/>
            <p:cNvSpPr>
              <a:spLocks noChangeArrowheads="1"/>
            </p:cNvSpPr>
            <p:nvPr/>
          </p:nvSpPr>
          <p:spPr bwMode="auto">
            <a:xfrm>
              <a:off x="1964535" y="3089287"/>
              <a:ext cx="6507857" cy="605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</a:pPr>
              <a:r>
                <a:rPr lang="zh-CN" altLang="en-US" sz="32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春城无处不飞花，寒食东风御柳斜。</a:t>
              </a:r>
              <a:endPara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F9FA">
            <a:alpha val="90000"/>
          </a:srgb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732</Words>
  <Application>Microsoft Office PowerPoint</Application>
  <PresentationFormat>全屏显示(16:9)</PresentationFormat>
  <Paragraphs>79</Paragraphs>
  <Slides>24</Slides>
  <Notes>4</Notes>
  <HiddenSlides>0</HiddenSlides>
  <MMClips>4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4" baseType="lpstr">
      <vt:lpstr>仿宋</vt:lpstr>
      <vt:lpstr>汉语拼音</vt:lpstr>
      <vt:lpstr>黑体</vt:lpstr>
      <vt:lpstr>华文楷体</vt:lpstr>
      <vt:lpstr>楷体</vt:lpstr>
      <vt:lpstr>宋体</vt:lpstr>
      <vt:lpstr>Arial</vt:lpstr>
      <vt:lpstr>Calibri</vt:lpstr>
      <vt:lpstr>Cambria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状元成才路</Manager>
  <Company>状元成才路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状元成才路</dc:title>
  <dc:subject>状元成才路</dc:subject>
  <dc:creator>Administrator</dc:creator>
  <cp:keywords>状元成才路</cp:keywords>
  <dc:description>声  明_x000d__x000d__x000d__x000d__x000d_
_x000d__x000d__x000d__x000d__x000d_
 本文件仅用于个人学习、研究或欣赏，以及其他非商业性或非盈利性用途，但同时应遵守著作权法及其他相关法律的规定，不得侵犯本司及相关权利人的合法权利。_x000d__x000d__x000d__x000d__x000d_
 除此以外，将本文件任何内容用于其他用途时，应获得授权，如发现未经授权用于商业或盈利用途将追加侵权者的法律责任。_x000d__x000d__x000d__x000d__x000d_
_x000d__x000d__x000d__x000d__x000d_
武汉天成贵龙文化传播有限公司</dc:description>
  <cp:lastModifiedBy>Administrator</cp:lastModifiedBy>
  <cp:revision>562</cp:revision>
  <dcterms:created xsi:type="dcterms:W3CDTF">2016-10-29T08:56:00Z</dcterms:created>
  <dcterms:modified xsi:type="dcterms:W3CDTF">2024-12-23T08:51:11Z</dcterms:modified>
  <cp:category>状元成才路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来源">
    <vt:lpwstr>状元成才路系列</vt:lpwstr>
  </property>
  <property fmtid="{D5CDD505-2E9C-101B-9397-08002B2CF9AE}" pid="3" name="KSOProductBuildVer">
    <vt:lpwstr>2052-11.1.0.10132</vt:lpwstr>
  </property>
</Properties>
</file>