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528" r:id="rId2"/>
    <p:sldId id="484" r:id="rId3"/>
    <p:sldId id="530" r:id="rId4"/>
    <p:sldId id="483" r:id="rId5"/>
    <p:sldId id="363" r:id="rId6"/>
    <p:sldId id="393" r:id="rId7"/>
    <p:sldId id="364" r:id="rId8"/>
    <p:sldId id="485" r:id="rId9"/>
    <p:sldId id="487" r:id="rId10"/>
    <p:sldId id="529" r:id="rId11"/>
    <p:sldId id="488" r:id="rId12"/>
    <p:sldId id="404" r:id="rId13"/>
    <p:sldId id="367" r:id="rId14"/>
    <p:sldId id="406" r:id="rId15"/>
    <p:sldId id="493" r:id="rId16"/>
    <p:sldId id="531" r:id="rId17"/>
    <p:sldId id="532" r:id="rId18"/>
    <p:sldId id="494" r:id="rId19"/>
    <p:sldId id="495" r:id="rId20"/>
    <p:sldId id="496" r:id="rId21"/>
    <p:sldId id="498" r:id="rId22"/>
    <p:sldId id="499" r:id="rId23"/>
    <p:sldId id="502" r:id="rId24"/>
    <p:sldId id="533" r:id="rId25"/>
    <p:sldId id="534" r:id="rId26"/>
  </p:sldIdLst>
  <p:sldSz cx="9144000" cy="5143500" type="screen16x9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9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14B80C"/>
    <a:srgbClr val="EA4604"/>
    <a:srgbClr val="3E8A7D"/>
    <a:srgbClr val="7FC6BB"/>
    <a:srgbClr val="FDA380"/>
    <a:srgbClr val="BC9D00"/>
    <a:srgbClr val="FFD7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howGuides="1">
      <p:cViewPr varScale="1">
        <p:scale>
          <a:sx n="139" d="100"/>
          <a:sy n="139" d="100"/>
        </p:scale>
        <p:origin x="282" y="120"/>
      </p:cViewPr>
      <p:guideLst>
        <p:guide orient="horz" pos="1611"/>
        <p:guide pos="29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66FA706-7064-435A-A173-2F33F88DFF0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2024/12/23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D74DA95-0F76-466C-8E1C-671B66A4338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AF4CDF3-BB1C-455B-B7A3-6F75101CDBF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2024/12/23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C4D3DBE-C3D4-44DF-BAC7-5FE47C414B8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5362" name="文本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2457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457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9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3180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组合 20"/>
          <p:cNvGrpSpPr/>
          <p:nvPr userDrawn="1"/>
        </p:nvGrpSpPr>
        <p:grpSpPr>
          <a:xfrm rot="5400000">
            <a:off x="1001713" y="-636587"/>
            <a:ext cx="742950" cy="2362200"/>
            <a:chOff x="8483599" y="1645920"/>
            <a:chExt cx="382906" cy="1118235"/>
          </a:xfrm>
        </p:grpSpPr>
        <p:sp>
          <p:nvSpPr>
            <p:cNvPr id="3" name="矩形 2"/>
            <p:cNvSpPr/>
            <p:nvPr/>
          </p:nvSpPr>
          <p:spPr>
            <a:xfrm>
              <a:off x="8483599" y="1645920"/>
              <a:ext cx="382906" cy="1118235"/>
            </a:xfrm>
            <a:prstGeom prst="rect">
              <a:avLst/>
            </a:prstGeom>
            <a:solidFill>
              <a:srgbClr val="B840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2052" name="图片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6860" y="1677006"/>
              <a:ext cx="332438" cy="1062384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105" descr="阴影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9388" y="1058863"/>
            <a:ext cx="8632825" cy="4210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组合 3"/>
          <p:cNvGrpSpPr/>
          <p:nvPr userDrawn="1"/>
        </p:nvGrpSpPr>
        <p:grpSpPr>
          <a:xfrm>
            <a:off x="0" y="0"/>
            <a:ext cx="9144000" cy="5143500"/>
            <a:chOff x="0" y="-1"/>
            <a:chExt cx="9144001" cy="5143501"/>
          </a:xfrm>
        </p:grpSpPr>
        <p:pic>
          <p:nvPicPr>
            <p:cNvPr id="7171" name="图片 4"/>
            <p:cNvPicPr>
              <a:picLocks noChangeAspect="1"/>
            </p:cNvPicPr>
            <p:nvPr/>
          </p:nvPicPr>
          <p:blipFill>
            <a:blip r:embed="rId2"/>
            <a:srcRect l="39568" t="24126" r="35989" b="2"/>
            <a:stretch>
              <a:fillRect/>
            </a:stretch>
          </p:blipFill>
          <p:spPr>
            <a:xfrm>
              <a:off x="0" y="0"/>
              <a:ext cx="9144001" cy="51435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72" name="图片 5"/>
            <p:cNvPicPr>
              <a:picLocks noChangeAspect="1"/>
            </p:cNvPicPr>
            <p:nvPr/>
          </p:nvPicPr>
          <p:blipFill>
            <a:blip r:embed="rId3"/>
            <a:srcRect l="6384" r="55713" b="8269"/>
            <a:stretch>
              <a:fillRect/>
            </a:stretch>
          </p:blipFill>
          <p:spPr>
            <a:xfrm>
              <a:off x="1" y="754063"/>
              <a:ext cx="4067944" cy="35458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73" name="图片 6"/>
            <p:cNvPicPr>
              <a:picLocks noChangeAspect="1"/>
            </p:cNvPicPr>
            <p:nvPr/>
          </p:nvPicPr>
          <p:blipFill>
            <a:blip r:embed="rId4"/>
            <a:srcRect l="52705" r="-2" b="8269"/>
            <a:stretch>
              <a:fillRect/>
            </a:stretch>
          </p:blipFill>
          <p:spPr>
            <a:xfrm>
              <a:off x="4067945" y="754062"/>
              <a:ext cx="5076055" cy="35458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74" name="图片 7"/>
            <p:cNvPicPr>
              <a:picLocks noChangeAspect="1"/>
            </p:cNvPicPr>
            <p:nvPr/>
          </p:nvPicPr>
          <p:blipFill>
            <a:blip r:embed="rId5"/>
            <a:srcRect l="26065" t="1804" r="55713" b="78690"/>
            <a:stretch>
              <a:fillRect/>
            </a:stretch>
          </p:blipFill>
          <p:spPr>
            <a:xfrm>
              <a:off x="2483768" y="-1"/>
              <a:ext cx="1800200" cy="75406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786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850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37CB532-7662-A6BB-4436-E0FE27D416F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03690"/>
            <a:ext cx="716400" cy="6292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Box 12"/>
          <p:cNvSpPr txBox="1"/>
          <p:nvPr/>
        </p:nvSpPr>
        <p:spPr>
          <a:xfrm>
            <a:off x="774382" y="915566"/>
            <a:ext cx="7423150" cy="23082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华文楷体" charset="-122"/>
                <a:ea typeface="华文楷体" charset="-122"/>
              </a:rPr>
              <a:t>统编版六年级下册</a:t>
            </a:r>
            <a:endParaRPr lang="en-US" altLang="zh-CN" sz="3600" b="1" dirty="0">
              <a:solidFill>
                <a:schemeClr val="bg1"/>
              </a:solidFill>
              <a:latin typeface="华文楷体" charset="-122"/>
              <a:ea typeface="华文楷体" charset="-122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zh-CN" altLang="en-US" sz="6000" b="1" dirty="0">
                <a:solidFill>
                  <a:schemeClr val="bg1"/>
                </a:solidFill>
                <a:latin typeface="华文楷体" charset="-122"/>
                <a:ea typeface="华文楷体" charset="-122"/>
              </a:rPr>
              <a:t>语文慕课堂</a:t>
            </a:r>
            <a:endParaRPr lang="en-US" altLang="zh-CN" sz="6000" b="1" dirty="0">
              <a:solidFill>
                <a:schemeClr val="bg1"/>
              </a:solidFill>
              <a:latin typeface="华文楷体" charset="-122"/>
              <a:ea typeface="华文楷体" charset="-122"/>
            </a:endParaRPr>
          </a:p>
        </p:txBody>
      </p:sp>
      <p:sp>
        <p:nvSpPr>
          <p:cNvPr id="11266" name="TextBox 13"/>
          <p:cNvSpPr txBox="1"/>
          <p:nvPr/>
        </p:nvSpPr>
        <p:spPr>
          <a:xfrm>
            <a:off x="3143249" y="3652996"/>
            <a:ext cx="268541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chemeClr val="bg1"/>
                </a:solidFill>
                <a:latin typeface="华文楷体" charset="-122"/>
                <a:ea typeface="华文楷体" charset="-122"/>
              </a:rPr>
              <a:t>主讲：阳光老师</a:t>
            </a:r>
          </a:p>
        </p:txBody>
      </p:sp>
      <p:sp>
        <p:nvSpPr>
          <p:cNvPr id="11267" name="TextBox 1"/>
          <p:cNvSpPr txBox="1"/>
          <p:nvPr/>
        </p:nvSpPr>
        <p:spPr>
          <a:xfrm>
            <a:off x="107950" y="123825"/>
            <a:ext cx="2890838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zh-CN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状元成才路慕课</a:t>
            </a:r>
            <a:r>
              <a:rPr lang="zh-CN" altLang="en-US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堂</a:t>
            </a:r>
          </a:p>
        </p:txBody>
      </p:sp>
    </p:spTree>
  </p:cSld>
  <p:clrMapOvr>
    <a:masterClrMapping/>
  </p:clrMapOvr>
  <p:transition advTm="40356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701675" y="1470660"/>
            <a:ext cx="802449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嘟囔：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指不断地、含混地自言自语。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      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文中是说锅中的叹气像是在自言自语。</a:t>
            </a:r>
          </a:p>
        </p:txBody>
      </p:sp>
      <p:sp>
        <p:nvSpPr>
          <p:cNvPr id="4" name="矩形 3"/>
          <p:cNvSpPr/>
          <p:nvPr/>
        </p:nvSpPr>
        <p:spPr>
          <a:xfrm>
            <a:off x="701675" y="2918460"/>
            <a:ext cx="7827645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孥孥：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孥，指儿女。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    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文中是妈妈对八儿的爱称，表现了妈妈对  八儿的宠爱。</a:t>
            </a:r>
          </a:p>
        </p:txBody>
      </p:sp>
      <p:sp>
        <p:nvSpPr>
          <p:cNvPr id="12" name="矩形 11"/>
          <p:cNvSpPr/>
          <p:nvPr/>
        </p:nvSpPr>
        <p:spPr>
          <a:xfrm>
            <a:off x="745858" y="2512566"/>
            <a:ext cx="1313815" cy="5302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3000" dirty="0" err="1">
                <a:latin typeface="黑体" panose="02010609060101010101" pitchFamily="49" charset="-122"/>
                <a:ea typeface="黑体" panose="02010609060101010101" pitchFamily="49" charset="-122"/>
              </a:rPr>
              <a:t>nú</a:t>
            </a:r>
            <a:endParaRPr lang="en-US" sz="3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458" name="TextBox 2"/>
          <p:cNvSpPr txBox="1"/>
          <p:nvPr/>
        </p:nvSpPr>
        <p:spPr>
          <a:xfrm>
            <a:off x="393065" y="205423"/>
            <a:ext cx="201930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 eaLnBrk="0" hangingPunct="0"/>
            <a:r>
              <a:rPr lang="zh-CN" altLang="en-US" sz="3600" b="1" dirty="0"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词语解释</a:t>
            </a:r>
            <a:endParaRPr lang="zh-CN" altLang="en-US" sz="3600" b="1" dirty="0">
              <a:solidFill>
                <a:srgbClr val="FFC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矩形 1"/>
          <p:cNvSpPr/>
          <p:nvPr/>
        </p:nvSpPr>
        <p:spPr>
          <a:xfrm>
            <a:off x="548005" y="2075180"/>
            <a:ext cx="8333105" cy="1272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课文围绕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腊八粥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主要写了腊八那天八儿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等粥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喝粥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这两件事情</a:t>
            </a:r>
            <a:r>
              <a:rPr lang="zh-CN" altLang="en-US" sz="3200" b="1" dirty="0">
                <a:latin typeface="楷体" panose="02010609060101010101" pitchFamily="49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25602" name="文本框 3"/>
          <p:cNvSpPr txBox="1"/>
          <p:nvPr/>
        </p:nvSpPr>
        <p:spPr>
          <a:xfrm>
            <a:off x="442913" y="185738"/>
            <a:ext cx="2019300" cy="7556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20000"/>
              </a:lnSpc>
              <a:buSzTx/>
            </a:pPr>
            <a:r>
              <a:rPr lang="zh-CN" altLang="en-US" sz="3600" b="1" dirty="0"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梳理脉络</a:t>
            </a:r>
          </a:p>
        </p:txBody>
      </p:sp>
      <p:sp>
        <p:nvSpPr>
          <p:cNvPr id="25603" name="文本框 99"/>
          <p:cNvSpPr txBox="1"/>
          <p:nvPr/>
        </p:nvSpPr>
        <p:spPr>
          <a:xfrm>
            <a:off x="443230" y="1544955"/>
            <a:ext cx="81629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152400"/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本文围绕</a:t>
            </a:r>
            <a:r>
              <a:rPr lang="en-US" altLang="zh-CN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腊八粥</a:t>
            </a:r>
            <a:r>
              <a:rPr lang="en-US" altLang="zh-CN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主要写了哪几件事？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42988" y="711200"/>
            <a:ext cx="4681538" cy="5835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第一部分（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第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自然段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）：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303463" y="1331913"/>
            <a:ext cx="4789487" cy="6048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写腊八粥深受人们的喜爱。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303463" y="2592388"/>
            <a:ext cx="5940425" cy="6048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写八儿等待腊八粥煮好的过程。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03463" y="3856038"/>
            <a:ext cx="4789487" cy="682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写八儿如愿喝到了腊八粥。</a:t>
            </a:r>
          </a:p>
        </p:txBody>
      </p:sp>
      <p:sp>
        <p:nvSpPr>
          <p:cNvPr id="6" name="矩形 5"/>
          <p:cNvSpPr/>
          <p:nvPr/>
        </p:nvSpPr>
        <p:spPr>
          <a:xfrm>
            <a:off x="1042988" y="1971675"/>
            <a:ext cx="4681538" cy="5835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第二部分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（第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2～17</a:t>
            </a:r>
            <a:r>
              <a:rPr lang="zh-CN" altLang="zh-CN" sz="2000" b="1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sym typeface="+mn-ea"/>
              </a:rPr>
              <a:t>自然段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）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：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43305" y="3232150"/>
            <a:ext cx="51771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第三部分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（第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18～19</a:t>
            </a:r>
            <a:r>
              <a:rPr lang="zh-CN" altLang="zh-CN" sz="2400" b="1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sym typeface="+mn-ea"/>
              </a:rPr>
              <a:t>自然段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）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：</a:t>
            </a:r>
          </a:p>
        </p:txBody>
      </p:sp>
      <p:sp>
        <p:nvSpPr>
          <p:cNvPr id="8" name="矩形 7"/>
          <p:cNvSpPr/>
          <p:nvPr/>
        </p:nvSpPr>
        <p:spPr>
          <a:xfrm>
            <a:off x="5797335" y="1990091"/>
            <a:ext cx="1368425" cy="60769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FB4B0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等粥</a:t>
            </a:r>
          </a:p>
        </p:txBody>
      </p:sp>
      <p:sp>
        <p:nvSpPr>
          <p:cNvPr id="9" name="矩形 8"/>
          <p:cNvSpPr/>
          <p:nvPr/>
        </p:nvSpPr>
        <p:spPr>
          <a:xfrm>
            <a:off x="6355468" y="3259138"/>
            <a:ext cx="1368425" cy="60769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FB4B0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喝粥</a:t>
            </a:r>
          </a:p>
        </p:txBody>
      </p:sp>
      <p:sp>
        <p:nvSpPr>
          <p:cNvPr id="10" name="矩形 9"/>
          <p:cNvSpPr/>
          <p:nvPr/>
        </p:nvSpPr>
        <p:spPr>
          <a:xfrm>
            <a:off x="5700078" y="686753"/>
            <a:ext cx="1366837" cy="60769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FB4B0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爱粥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6910705" y="1905635"/>
            <a:ext cx="1344613" cy="715963"/>
            <a:chOff x="8100392" y="1962696"/>
            <a:chExt cx="1043608" cy="549508"/>
          </a:xfrm>
        </p:grpSpPr>
        <p:sp>
          <p:nvSpPr>
            <p:cNvPr id="13" name="云形 12"/>
            <p:cNvSpPr/>
            <p:nvPr/>
          </p:nvSpPr>
          <p:spPr>
            <a:xfrm>
              <a:off x="8100392" y="1962696"/>
              <a:ext cx="1043608" cy="549508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636" name="TextBox 9"/>
            <p:cNvSpPr txBox="1"/>
            <p:nvPr/>
          </p:nvSpPr>
          <p:spPr>
            <a:xfrm>
              <a:off x="8221480" y="1995686"/>
              <a:ext cx="703546" cy="4018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详写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251383" y="3231833"/>
            <a:ext cx="1344612" cy="715962"/>
            <a:chOff x="8100392" y="1962696"/>
            <a:chExt cx="1043608" cy="549508"/>
          </a:xfrm>
        </p:grpSpPr>
        <p:sp>
          <p:nvSpPr>
            <p:cNvPr id="16" name="云形 15"/>
            <p:cNvSpPr/>
            <p:nvPr/>
          </p:nvSpPr>
          <p:spPr>
            <a:xfrm>
              <a:off x="8100392" y="1962696"/>
              <a:ext cx="1043608" cy="549508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26639" name="TextBox 12"/>
            <p:cNvSpPr txBox="1"/>
            <p:nvPr/>
          </p:nvSpPr>
          <p:spPr>
            <a:xfrm>
              <a:off x="8221480" y="1995686"/>
              <a:ext cx="703546" cy="4018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略写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2"/>
          <p:cNvSpPr txBox="1"/>
          <p:nvPr/>
        </p:nvSpPr>
        <p:spPr>
          <a:xfrm>
            <a:off x="338138" y="203200"/>
            <a:ext cx="2038350" cy="6477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3600" b="1" dirty="0"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课文解读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4868863" y="1347788"/>
            <a:ext cx="1935162" cy="3098800"/>
            <a:chOff x="2637351" y="1710762"/>
            <a:chExt cx="1934650" cy="3099679"/>
          </a:xfrm>
        </p:grpSpPr>
        <p:pic>
          <p:nvPicPr>
            <p:cNvPr id="27651" name="图片 5"/>
            <p:cNvPicPr>
              <a:picLocks noChangeAspect="1"/>
            </p:cNvPicPr>
            <p:nvPr/>
          </p:nvPicPr>
          <p:blipFill>
            <a:blip r:embed="rId2"/>
            <a:srcRect t="10487" r="48148"/>
            <a:stretch>
              <a:fillRect/>
            </a:stretch>
          </p:blipFill>
          <p:spPr>
            <a:xfrm>
              <a:off x="2637351" y="1710762"/>
              <a:ext cx="1934650" cy="309967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652" name="文本框 6"/>
            <p:cNvSpPr txBox="1"/>
            <p:nvPr/>
          </p:nvSpPr>
          <p:spPr>
            <a:xfrm rot="1992872">
              <a:off x="2983334" y="2334826"/>
              <a:ext cx="1015731" cy="1848374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anchor="t">
              <a:spAutoFit/>
            </a:bodyPr>
            <a:lstStyle/>
            <a:p>
              <a:pPr eaLnBrk="0" hangingPunct="0">
                <a:buSzTx/>
              </a:pPr>
              <a:r>
                <a:rPr lang="zh-CN" altLang="en-US" sz="5400" b="1" dirty="0">
                  <a:solidFill>
                    <a:srgbClr val="FB4B05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爱粥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924550" y="1036638"/>
            <a:ext cx="2663825" cy="2667000"/>
            <a:chOff x="3707904" y="1347614"/>
            <a:chExt cx="2664150" cy="2667405"/>
          </a:xfrm>
        </p:grpSpPr>
        <p:pic>
          <p:nvPicPr>
            <p:cNvPr id="27654" name="图片 8"/>
            <p:cNvPicPr>
              <a:picLocks noChangeAspect="1"/>
            </p:cNvPicPr>
            <p:nvPr/>
          </p:nvPicPr>
          <p:blipFill>
            <a:blip r:embed="rId3"/>
            <a:srcRect l="28596" b="22971"/>
            <a:stretch>
              <a:fillRect/>
            </a:stretch>
          </p:blipFill>
          <p:spPr>
            <a:xfrm>
              <a:off x="3707904" y="1347614"/>
              <a:ext cx="2664150" cy="26674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655" name="文本框 9"/>
            <p:cNvSpPr txBox="1"/>
            <p:nvPr/>
          </p:nvSpPr>
          <p:spPr>
            <a:xfrm rot="-1883193">
              <a:off x="4985998" y="2082739"/>
              <a:ext cx="1014536" cy="1848131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anchor="t">
              <a:spAutoFit/>
            </a:bodyPr>
            <a:lstStyle/>
            <a:p>
              <a:pPr eaLnBrk="0" hangingPunct="0">
                <a:buSzTx/>
              </a:pPr>
              <a:r>
                <a:rPr lang="zh-CN" altLang="en-US" sz="5400" b="1" dirty="0">
                  <a:solidFill>
                    <a:srgbClr val="AC8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等粥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508625" y="2932113"/>
            <a:ext cx="3079750" cy="1479550"/>
            <a:chOff x="3275856" y="3294938"/>
            <a:chExt cx="3080987" cy="1479721"/>
          </a:xfrm>
        </p:grpSpPr>
        <p:pic>
          <p:nvPicPr>
            <p:cNvPr id="27657" name="图片 11"/>
            <p:cNvPicPr>
              <a:picLocks noChangeAspect="1"/>
            </p:cNvPicPr>
            <p:nvPr/>
          </p:nvPicPr>
          <p:blipFill>
            <a:blip r:embed="rId4"/>
            <a:srcRect l="17424" t="57268"/>
            <a:stretch>
              <a:fillRect/>
            </a:stretch>
          </p:blipFill>
          <p:spPr>
            <a:xfrm>
              <a:off x="3275856" y="3294938"/>
              <a:ext cx="3080987" cy="147972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658" name="TextBox 2"/>
            <p:cNvSpPr txBox="1"/>
            <p:nvPr/>
          </p:nvSpPr>
          <p:spPr>
            <a:xfrm>
              <a:off x="3801904" y="3803491"/>
              <a:ext cx="1561457" cy="9221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eaLnBrk="0" hangingPunct="0"/>
              <a:r>
                <a:rPr lang="zh-CN" altLang="en-US" sz="5400" b="1" dirty="0">
                  <a:solidFill>
                    <a:srgbClr val="34786B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喝粥</a:t>
              </a:r>
            </a:p>
          </p:txBody>
        </p:sp>
      </p:grpSp>
      <p:sp>
        <p:nvSpPr>
          <p:cNvPr id="27659" name="文本框 99"/>
          <p:cNvSpPr txBox="1"/>
          <p:nvPr/>
        </p:nvSpPr>
        <p:spPr>
          <a:xfrm>
            <a:off x="471488" y="1339850"/>
            <a:ext cx="4906962" cy="245605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自由朗读第一自然段，思考：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作者是如何写出腊八粥深受人们喜爱的？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勾画相关语句，进行批注。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组合 10"/>
          <p:cNvGrpSpPr/>
          <p:nvPr/>
        </p:nvGrpSpPr>
        <p:grpSpPr>
          <a:xfrm>
            <a:off x="755650" y="1027113"/>
            <a:ext cx="7488238" cy="2505075"/>
            <a:chOff x="755576" y="1099337"/>
            <a:chExt cx="7489105" cy="2503730"/>
          </a:xfrm>
        </p:grpSpPr>
        <p:sp>
          <p:nvSpPr>
            <p:cNvPr id="9" name="矩形 8"/>
            <p:cNvSpPr/>
            <p:nvPr/>
          </p:nvSpPr>
          <p:spPr>
            <a:xfrm>
              <a:off x="755576" y="1099337"/>
              <a:ext cx="7344625" cy="2480525"/>
            </a:xfrm>
            <a:prstGeom prst="rect">
              <a:avLst/>
            </a:prstGeom>
            <a:noFill/>
            <a:ln w="38100"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675" name="矩形 2"/>
            <p:cNvSpPr/>
            <p:nvPr/>
          </p:nvSpPr>
          <p:spPr>
            <a:xfrm>
              <a:off x="899318" y="1150156"/>
              <a:ext cx="7345363" cy="245291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    初学喊爸爸的小孩子，会出门叫洋车了的大孩子，嘴巴上长了许多白胡子的老孩子，提到腊八粥，谁不是嘴里就立时生出一种甜甜的腻腻的感觉呢。</a:t>
              </a:r>
              <a:endParaRPr lang="zh-CN" altLang="en-US" sz="32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4165600" y="1079500"/>
            <a:ext cx="1460500" cy="6048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小孩子</a:t>
            </a:r>
          </a:p>
        </p:txBody>
      </p:sp>
      <p:sp>
        <p:nvSpPr>
          <p:cNvPr id="5" name="矩形 4"/>
          <p:cNvSpPr/>
          <p:nvPr/>
        </p:nvSpPr>
        <p:spPr>
          <a:xfrm>
            <a:off x="2122488" y="1665288"/>
            <a:ext cx="1462088" cy="6048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大孩子</a:t>
            </a:r>
          </a:p>
        </p:txBody>
      </p:sp>
      <p:sp>
        <p:nvSpPr>
          <p:cNvPr id="6" name="矩形 5"/>
          <p:cNvSpPr/>
          <p:nvPr/>
        </p:nvSpPr>
        <p:spPr>
          <a:xfrm>
            <a:off x="1306513" y="2251075"/>
            <a:ext cx="1460500" cy="6048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老孩子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4427538" y="123825"/>
            <a:ext cx="1439862" cy="928688"/>
            <a:chOff x="7164288" y="1131590"/>
            <a:chExt cx="1439962" cy="929767"/>
          </a:xfrm>
        </p:grpSpPr>
        <p:sp>
          <p:nvSpPr>
            <p:cNvPr id="8" name="对话气泡: 椭圆形 7"/>
            <p:cNvSpPr/>
            <p:nvPr/>
          </p:nvSpPr>
          <p:spPr>
            <a:xfrm>
              <a:off x="7164288" y="1131590"/>
              <a:ext cx="1439962" cy="929767"/>
            </a:xfrm>
            <a:prstGeom prst="wedgeEllipseCallou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681" name="矩形 8"/>
            <p:cNvSpPr/>
            <p:nvPr/>
          </p:nvSpPr>
          <p:spPr>
            <a:xfrm>
              <a:off x="7380312" y="1294054"/>
              <a:ext cx="1223938" cy="60483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排比</a:t>
              </a:r>
            </a:p>
          </p:txBody>
        </p:sp>
      </p:grpSp>
      <p:sp>
        <p:nvSpPr>
          <p:cNvPr id="7" name="矩形 6"/>
          <p:cNvSpPr/>
          <p:nvPr/>
        </p:nvSpPr>
        <p:spPr>
          <a:xfrm>
            <a:off x="576263" y="3530600"/>
            <a:ext cx="8135937" cy="11953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rgbClr val="14B80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srgbClr val="14B80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选取三个不同年龄段的人对腊八粥的态度，以点带面，说明腊八粥深受人们喜爱。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/>
          <p:nvPr/>
        </p:nvSpPr>
        <p:spPr>
          <a:xfrm>
            <a:off x="955675" y="1204913"/>
            <a:ext cx="7543800" cy="302260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ctr">
            <a:spAutoFit/>
          </a:bodyPr>
          <a:lstStyle/>
          <a:p>
            <a:pPr indent="200025"/>
            <a:r>
              <a:rPr lang="en-US" altLang="zh-CN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zh-CN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把小米</a:t>
            </a: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zh-CN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饭豆</a:t>
            </a: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zh-CN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枣</a:t>
            </a: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zh-CN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栗</a:t>
            </a: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zh-CN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白糖</a:t>
            </a: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zh-CN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花生仁合拢来</a:t>
            </a: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糊糊涂涂煮成一锅，让它在锅中叹气似的沸腾着，</a:t>
            </a:r>
            <a:r>
              <a:rPr lang="zh-CN" altLang="zh-CN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单</a:t>
            </a:r>
            <a:r>
              <a:rPr lang="zh-CN" altLang="zh-CN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看它那叹气样儿，闻闻那种香味</a:t>
            </a:r>
            <a:r>
              <a:rPr lang="zh-CN" altLang="zh-CN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，就</a:t>
            </a:r>
            <a:r>
              <a:rPr lang="zh-CN" altLang="zh-CN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够咽三口以上</a:t>
            </a:r>
            <a:r>
              <a:rPr lang="zh-CN" altLang="zh-CN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的唾沫</a:t>
            </a:r>
            <a:r>
              <a:rPr lang="zh-CN" altLang="zh-CN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了，</a:t>
            </a:r>
            <a:r>
              <a:rPr lang="zh-CN" altLang="zh-CN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何况</a:t>
            </a:r>
            <a:r>
              <a:rPr lang="zh-CN" altLang="zh-CN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是，大碗大碗</a:t>
            </a: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地</a:t>
            </a:r>
            <a:r>
              <a:rPr lang="zh-CN" altLang="zh-CN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装着，</a:t>
            </a: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大匙大匙</a:t>
            </a:r>
            <a:r>
              <a:rPr lang="zh-CN" altLang="zh-CN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朝</a:t>
            </a: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嘴</a:t>
            </a:r>
            <a:r>
              <a:rPr lang="zh-CN" altLang="zh-CN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里塞灌呢！</a:t>
            </a:r>
            <a:r>
              <a:rPr lang="en-US" altLang="zh-CN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lang="zh-CN" altLang="en-US" sz="32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985204" y="1696002"/>
            <a:ext cx="1816100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solidFill>
                  <a:srgbClr val="FF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糊糊涂涂</a:t>
            </a:r>
          </a:p>
        </p:txBody>
      </p:sp>
      <p:sp>
        <p:nvSpPr>
          <p:cNvPr id="9" name="矩形 8"/>
          <p:cNvSpPr/>
          <p:nvPr/>
        </p:nvSpPr>
        <p:spPr>
          <a:xfrm>
            <a:off x="1329990" y="2176463"/>
            <a:ext cx="1816100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叹气似的</a:t>
            </a:r>
          </a:p>
        </p:txBody>
      </p:sp>
      <p:sp>
        <p:nvSpPr>
          <p:cNvPr id="11" name="矩形 10"/>
          <p:cNvSpPr/>
          <p:nvPr/>
        </p:nvSpPr>
        <p:spPr>
          <a:xfrm>
            <a:off x="5619829" y="3116619"/>
            <a:ext cx="2016125" cy="7302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indent="200025" eaLnBrk="0" hangingPunct="0">
              <a:lnSpc>
                <a:spcPct val="130000"/>
              </a:lnSpc>
            </a:pPr>
            <a:r>
              <a: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大匙大匙</a:t>
            </a:r>
          </a:p>
        </p:txBody>
      </p:sp>
      <p:sp>
        <p:nvSpPr>
          <p:cNvPr id="12" name="矩形 11"/>
          <p:cNvSpPr/>
          <p:nvPr/>
        </p:nvSpPr>
        <p:spPr>
          <a:xfrm>
            <a:off x="1331203" y="3652838"/>
            <a:ext cx="998538" cy="5826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塞灌</a:t>
            </a:r>
          </a:p>
        </p:txBody>
      </p:sp>
      <p:sp>
        <p:nvSpPr>
          <p:cNvPr id="17" name="线形标注 1 16"/>
          <p:cNvSpPr/>
          <p:nvPr/>
        </p:nvSpPr>
        <p:spPr>
          <a:xfrm>
            <a:off x="1175897" y="4345071"/>
            <a:ext cx="3469005" cy="509905"/>
          </a:xfrm>
          <a:prstGeom prst="borderCallout1">
            <a:avLst>
              <a:gd name="adj1" fmla="val 673"/>
              <a:gd name="adj2" fmla="val 43824"/>
              <a:gd name="adj3" fmla="val -34744"/>
              <a:gd name="adj4" fmla="val 27273"/>
            </a:avLst>
          </a:prstGeom>
          <a:effectLst>
            <a:glow rad="76200">
              <a:schemeClr val="accent1">
                <a:alpha val="40000"/>
              </a:schemeClr>
            </a:glo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3200" b="1" strike="noStrike" noProof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吃粥时的动作</a:t>
            </a:r>
          </a:p>
        </p:txBody>
      </p:sp>
      <p:sp>
        <p:nvSpPr>
          <p:cNvPr id="3" name="矩形 2"/>
          <p:cNvSpPr/>
          <p:nvPr/>
        </p:nvSpPr>
        <p:spPr>
          <a:xfrm>
            <a:off x="4611486" y="2671211"/>
            <a:ext cx="2224087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咽三口以上</a:t>
            </a:r>
          </a:p>
        </p:txBody>
      </p:sp>
      <p:sp>
        <p:nvSpPr>
          <p:cNvPr id="13" name="矩形 12"/>
          <p:cNvSpPr/>
          <p:nvPr/>
        </p:nvSpPr>
        <p:spPr>
          <a:xfrm>
            <a:off x="6632183" y="2658815"/>
            <a:ext cx="1408113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的唾沫</a:t>
            </a:r>
          </a:p>
        </p:txBody>
      </p:sp>
      <p:sp>
        <p:nvSpPr>
          <p:cNvPr id="19" name="矩形 18"/>
          <p:cNvSpPr/>
          <p:nvPr/>
        </p:nvSpPr>
        <p:spPr>
          <a:xfrm>
            <a:off x="3746856" y="613455"/>
            <a:ext cx="2274453" cy="651927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zh-CN" altLang="zh-CN" sz="3200" b="1" strike="noStrike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  <a:sym typeface="+mn-ea"/>
              </a:rPr>
              <a:t>材料丰富</a:t>
            </a:r>
          </a:p>
        </p:txBody>
      </p:sp>
      <p:sp>
        <p:nvSpPr>
          <p:cNvPr id="20" name="矩形 19"/>
          <p:cNvSpPr/>
          <p:nvPr/>
        </p:nvSpPr>
        <p:spPr>
          <a:xfrm>
            <a:off x="5338785" y="3914088"/>
            <a:ext cx="2411562" cy="706082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762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zh-CN" altLang="en-US" sz="3200" b="1" strike="noStrike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  <a:sym typeface="+mn-ea"/>
              </a:rPr>
              <a:t>香味诱人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6277690" y="495923"/>
            <a:ext cx="1344612" cy="715962"/>
            <a:chOff x="8100392" y="1962696"/>
            <a:chExt cx="1043608" cy="549508"/>
          </a:xfrm>
        </p:grpSpPr>
        <p:sp>
          <p:nvSpPr>
            <p:cNvPr id="15" name="云形 14"/>
            <p:cNvSpPr/>
            <p:nvPr/>
          </p:nvSpPr>
          <p:spPr>
            <a:xfrm>
              <a:off x="8100392" y="1962696"/>
              <a:ext cx="1043608" cy="549508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200" strike="noStrike" noProof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9709" name="TextBox 15"/>
            <p:cNvSpPr txBox="1"/>
            <p:nvPr/>
          </p:nvSpPr>
          <p:spPr>
            <a:xfrm>
              <a:off x="8221480" y="1995686"/>
              <a:ext cx="776130" cy="4481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en-US" sz="3200" b="1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拟人</a:t>
              </a:r>
            </a:p>
          </p:txBody>
        </p:sp>
      </p:grpSp>
      <p:cxnSp>
        <p:nvCxnSpPr>
          <p:cNvPr id="5" name="直接箭头连接符 4"/>
          <p:cNvCxnSpPr/>
          <p:nvPr/>
        </p:nvCxnSpPr>
        <p:spPr>
          <a:xfrm flipV="1">
            <a:off x="6225829" y="1196976"/>
            <a:ext cx="605004" cy="5845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2574642" y="3148013"/>
            <a:ext cx="1816100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大碗大碗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7" grpId="0" bldLvl="0" animBg="1"/>
      <p:bldP spid="3" grpId="0"/>
      <p:bldP spid="13" grpId="0"/>
      <p:bldP spid="19" grpId="0" bldLvl="0" animBg="1"/>
      <p:bldP spid="20" grpId="0" bldLvl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3608" y="1203598"/>
            <a:ext cx="7303135" cy="18630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第一自然段详细介绍了腊八粥的原料和在锅里煮的状态，想一想：作者为什么要不惜笔墨介绍这些呢？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43609" y="3134499"/>
            <a:ext cx="7211898" cy="1272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衬托出腊八粥的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香甜诱人、美味可口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，同时也是为下文的描写作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铺垫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8289" y="938530"/>
            <a:ext cx="6027420" cy="3545840"/>
          </a:xfrm>
          <a:prstGeom prst="rect">
            <a:avLst/>
          </a:prstGeom>
        </p:spPr>
      </p:pic>
      <p:pic>
        <p:nvPicPr>
          <p:cNvPr id="5" name="2 腊八粥（第一自然段朗读）">
            <a:hlinkClick r:id="" action="ppaction://media"/>
            <a:extLst>
              <a:ext uri="{FF2B5EF4-FFF2-40B4-BE49-F238E27FC236}">
                <a16:creationId xmlns:a16="http://schemas.microsoft.com/office/drawing/2014/main" id="{2EB69652-C6D4-8433-18B2-BC72F8B494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986" y="819021"/>
            <a:ext cx="6870024" cy="386438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矩形 1"/>
          <p:cNvSpPr/>
          <p:nvPr/>
        </p:nvSpPr>
        <p:spPr>
          <a:xfrm>
            <a:off x="646113" y="192088"/>
            <a:ext cx="1582737" cy="7556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 dirty="0"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小练笔</a:t>
            </a:r>
            <a:endParaRPr lang="en-US" altLang="zh-CN" sz="36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722" name="矩形 2"/>
          <p:cNvSpPr/>
          <p:nvPr/>
        </p:nvSpPr>
        <p:spPr>
          <a:xfrm>
            <a:off x="646113" y="862013"/>
            <a:ext cx="7850187" cy="25844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作者笔下的腊八粥让人垂涎欲滴。请仿照第一自然段，写一种你最喜爱的食物。</a:t>
            </a:r>
          </a:p>
        </p:txBody>
      </p:sp>
      <p:pic>
        <p:nvPicPr>
          <p:cNvPr id="3072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450" y="2557463"/>
            <a:ext cx="3760788" cy="2120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文本框 99"/>
          <p:cNvSpPr txBox="1"/>
          <p:nvPr/>
        </p:nvSpPr>
        <p:spPr>
          <a:xfrm>
            <a:off x="793750" y="1114425"/>
            <a:ext cx="8031163" cy="286232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写作小贴士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</a:p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可以写制作食物的材料，</a:t>
            </a:r>
          </a:p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可以写食物的颜色、味道，</a:t>
            </a:r>
          </a:p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也可以写食物受人们的欢迎，来体现它的美味。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矩形 1"/>
          <p:cNvSpPr/>
          <p:nvPr/>
        </p:nvSpPr>
        <p:spPr>
          <a:xfrm>
            <a:off x="899592" y="1059582"/>
            <a:ext cx="7848872" cy="267765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俗语说：“腊七腊八，冻死寒鸦”，说明在腊月初七、初八这两天，天气很冷，能把耐寒的寒鸦冻死。于是，民间逐渐形成了一种风俗，即在腊八这一天要吃腊八粥，吃了腊八粥就会整个冬天不冻手脚。这就是腊八粥的由来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8" name="Picture 4" descr="http://i3.qhimg.com/t0180dc018b302fefa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51" t="-28904" b="-1"/>
          <a:stretch>
            <a:fillRect/>
          </a:stretch>
        </p:blipFill>
        <p:spPr bwMode="auto">
          <a:xfrm>
            <a:off x="6588224" y="3219822"/>
            <a:ext cx="1942466" cy="1647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文本框 99"/>
          <p:cNvSpPr txBox="1"/>
          <p:nvPr/>
        </p:nvSpPr>
        <p:spPr>
          <a:xfrm>
            <a:off x="539552" y="1189767"/>
            <a:ext cx="7992888" cy="38792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  <a:buSzTx/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提起馄饨，有谁不立马咽口水呢？瞧，那些可爱的小馄饨在滚开的水里上下翻腾，我们透过薄薄的皮可以看到里边的肉馅，从腾腾的热气里可以闻到浓浓的肉香……光是这样看着就令人赏心悦目，光是这样闻着已经感受到它的美味，何况是大口大口地吃到嘴里呢？</a:t>
            </a:r>
          </a:p>
        </p:txBody>
      </p:sp>
      <p:sp>
        <p:nvSpPr>
          <p:cNvPr id="124" name="TextBox 2"/>
          <p:cNvSpPr txBox="1">
            <a:spLocks noChangeArrowheads="1"/>
          </p:cNvSpPr>
          <p:nvPr/>
        </p:nvSpPr>
        <p:spPr bwMode="auto">
          <a:xfrm>
            <a:off x="3851920" y="545242"/>
            <a:ext cx="1100138" cy="64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馄饨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矩形 20"/>
          <p:cNvSpPr/>
          <p:nvPr/>
        </p:nvSpPr>
        <p:spPr>
          <a:xfrm>
            <a:off x="971600" y="1851670"/>
            <a:ext cx="7467600" cy="173037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lstStyle/>
          <a:p>
            <a:r>
              <a:rPr lang="zh-CN" altLang="en-US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八儿面对甜甜、腻腻的一锅粥，会有怎样的表现呢？我们下节课再来学习。 </a:t>
            </a: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文本框 99"/>
          <p:cNvSpPr txBox="1"/>
          <p:nvPr/>
        </p:nvSpPr>
        <p:spPr>
          <a:xfrm>
            <a:off x="809625" y="904875"/>
            <a:ext cx="7753350" cy="383181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100" b="1" dirty="0">
                <a:solidFill>
                  <a:srgbClr val="C00000"/>
                </a:solidFill>
                <a:latin typeface="宋体" panose="02010600030101010101" pitchFamily="2" charset="-122"/>
              </a:rPr>
              <a:t>    1.</a:t>
            </a:r>
            <a:r>
              <a:rPr lang="zh-CN" altLang="zh-CN" sz="2100" b="1" dirty="0">
                <a:solidFill>
                  <a:srgbClr val="C00000"/>
                </a:solidFill>
                <a:latin typeface="宋体" panose="02010600030101010101" pitchFamily="2" charset="-122"/>
              </a:rPr>
              <a:t>听写课后词语。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腊八粥  感觉  沸腾  何况  搅和  资格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要不然  罢了  猜想  肿胀  惊异  粉碎</a:t>
            </a:r>
          </a:p>
          <a:p>
            <a:pPr>
              <a:lnSpc>
                <a:spcPct val="150000"/>
              </a:lnSpc>
            </a:pP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可靠   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染缸  解释  浪漫  奈何  总之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宋体" panose="02010600030101010101" pitchFamily="2" charset="-122"/>
              </a:rPr>
              <a:t>    </a:t>
            </a:r>
            <a:r>
              <a:rPr lang="en-US" altLang="zh-CN" sz="2100" b="1" dirty="0">
                <a:solidFill>
                  <a:srgbClr val="C00000"/>
                </a:solidFill>
                <a:latin typeface="宋体" panose="02010600030101010101" pitchFamily="2" charset="-122"/>
              </a:rPr>
              <a:t>2.熟读课文，按照今天学习第一部分的方法，自主学习后面部分，做好批注。</a:t>
            </a:r>
            <a:endParaRPr lang="zh-CN" altLang="zh-CN" sz="2200" b="1" dirty="0">
              <a:solidFill>
                <a:srgbClr val="C00000"/>
              </a:solidFill>
              <a:latin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宋体" panose="02010600030101010101" pitchFamily="2" charset="-122"/>
              </a:rPr>
              <a:t>    </a:t>
            </a:r>
            <a:r>
              <a:rPr lang="en-US" altLang="zh-CN" sz="2100" b="1" dirty="0">
                <a:solidFill>
                  <a:srgbClr val="C00000"/>
                </a:solidFill>
                <a:latin typeface="宋体" panose="02010600030101010101" pitchFamily="2" charset="-122"/>
              </a:rPr>
              <a:t>3.</a:t>
            </a:r>
            <a:r>
              <a:rPr lang="zh-CN" altLang="en-US" sz="2100" b="1" dirty="0">
                <a:solidFill>
                  <a:srgbClr val="C00000"/>
                </a:solidFill>
                <a:latin typeface="宋体" panose="02010600030101010101" pitchFamily="2" charset="-122"/>
              </a:rPr>
              <a:t>再</a:t>
            </a:r>
            <a:r>
              <a:rPr lang="en-US" altLang="zh-CN" sz="2100" b="1" dirty="0" err="1">
                <a:solidFill>
                  <a:srgbClr val="C00000"/>
                </a:solidFill>
                <a:latin typeface="宋体" panose="02010600030101010101" pitchFamily="2" charset="-122"/>
              </a:rPr>
              <a:t>读第一自然段，照样子写一种你最喜爱的食物</a:t>
            </a:r>
            <a:r>
              <a:rPr lang="en-US" altLang="zh-CN" sz="2100" b="1" dirty="0">
                <a:solidFill>
                  <a:srgbClr val="C00000"/>
                </a:solidFill>
                <a:latin typeface="宋体" panose="02010600030101010101" pitchFamily="2" charset="-122"/>
              </a:rPr>
              <a:t>。</a:t>
            </a:r>
            <a:endParaRPr lang="en-US" altLang="zh-CN" sz="2100" b="1" dirty="0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4818" name="文本框 1"/>
          <p:cNvSpPr txBox="1"/>
          <p:nvPr/>
        </p:nvSpPr>
        <p:spPr>
          <a:xfrm>
            <a:off x="457200" y="161925"/>
            <a:ext cx="1103313" cy="4222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 dirty="0"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课后作业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矩形 1"/>
          <p:cNvSpPr/>
          <p:nvPr/>
        </p:nvSpPr>
        <p:spPr>
          <a:xfrm>
            <a:off x="395288" y="179388"/>
            <a:ext cx="2124075" cy="7556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20000"/>
              </a:lnSpc>
              <a:buSzTx/>
            </a:pPr>
            <a:r>
              <a:rPr lang="zh-CN" altLang="en-US" sz="3600" b="1" dirty="0"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板书设计</a:t>
            </a:r>
          </a:p>
        </p:txBody>
      </p:sp>
      <p:grpSp>
        <p:nvGrpSpPr>
          <p:cNvPr id="36866" name="组合 4"/>
          <p:cNvGrpSpPr/>
          <p:nvPr/>
        </p:nvGrpSpPr>
        <p:grpSpPr>
          <a:xfrm>
            <a:off x="395288" y="2162175"/>
            <a:ext cx="1944687" cy="1008063"/>
            <a:chOff x="459110" y="1779662"/>
            <a:chExt cx="1944216" cy="1008112"/>
          </a:xfrm>
        </p:grpSpPr>
        <p:sp>
          <p:nvSpPr>
            <p:cNvPr id="3" name="云形 2"/>
            <p:cNvSpPr/>
            <p:nvPr/>
          </p:nvSpPr>
          <p:spPr>
            <a:xfrm>
              <a:off x="459110" y="1779662"/>
              <a:ext cx="1944216" cy="1008112"/>
            </a:xfrm>
            <a:prstGeom prst="cloud">
              <a:avLst/>
            </a:prstGeom>
            <a:solidFill>
              <a:srgbClr val="FCA6A6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868" name="矩形 3"/>
            <p:cNvSpPr/>
            <p:nvPr/>
          </p:nvSpPr>
          <p:spPr>
            <a:xfrm>
              <a:off x="638030" y="1949299"/>
              <a:ext cx="1586375" cy="66883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36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腊八粥</a:t>
              </a:r>
              <a:endPara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6" name="左大括号 5"/>
          <p:cNvSpPr/>
          <p:nvPr/>
        </p:nvSpPr>
        <p:spPr>
          <a:xfrm>
            <a:off x="2535238" y="1117600"/>
            <a:ext cx="296863" cy="3095625"/>
          </a:xfrm>
          <a:prstGeom prst="leftBrace">
            <a:avLst>
              <a:gd name="adj1" fmla="val 72081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870" name="矩形 6"/>
          <p:cNvSpPr/>
          <p:nvPr/>
        </p:nvSpPr>
        <p:spPr>
          <a:xfrm>
            <a:off x="2716213" y="1117600"/>
            <a:ext cx="4087812" cy="682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爱粥 </a:t>
            </a:r>
          </a:p>
        </p:txBody>
      </p:sp>
      <p:sp>
        <p:nvSpPr>
          <p:cNvPr id="16" name="箭头: 下 15"/>
          <p:cNvSpPr/>
          <p:nvPr/>
        </p:nvSpPr>
        <p:spPr>
          <a:xfrm>
            <a:off x="3059113" y="1731963"/>
            <a:ext cx="296863" cy="59848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872" name="矩形 21"/>
          <p:cNvSpPr/>
          <p:nvPr/>
        </p:nvSpPr>
        <p:spPr>
          <a:xfrm>
            <a:off x="2716213" y="2363788"/>
            <a:ext cx="3187700" cy="6826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等粥   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箭头: 下 22"/>
          <p:cNvSpPr/>
          <p:nvPr/>
        </p:nvSpPr>
        <p:spPr>
          <a:xfrm>
            <a:off x="3059113" y="2947988"/>
            <a:ext cx="296863" cy="60007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874" name="矩形 23"/>
          <p:cNvSpPr/>
          <p:nvPr/>
        </p:nvSpPr>
        <p:spPr>
          <a:xfrm>
            <a:off x="2741782" y="3631072"/>
            <a:ext cx="4087812" cy="68199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喝粥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6875" name="组合 11"/>
          <p:cNvGrpSpPr/>
          <p:nvPr/>
        </p:nvGrpSpPr>
        <p:grpSpPr>
          <a:xfrm>
            <a:off x="4354513" y="2363788"/>
            <a:ext cx="1343025" cy="715962"/>
            <a:chOff x="8100392" y="1962696"/>
            <a:chExt cx="1043608" cy="549508"/>
          </a:xfrm>
        </p:grpSpPr>
        <p:sp>
          <p:nvSpPr>
            <p:cNvPr id="13" name="云形 12"/>
            <p:cNvSpPr/>
            <p:nvPr/>
          </p:nvSpPr>
          <p:spPr>
            <a:xfrm>
              <a:off x="8100392" y="1962696"/>
              <a:ext cx="1043608" cy="549508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877" name="TextBox 9"/>
            <p:cNvSpPr txBox="1"/>
            <p:nvPr/>
          </p:nvSpPr>
          <p:spPr>
            <a:xfrm>
              <a:off x="8221480" y="1995686"/>
              <a:ext cx="703546" cy="4018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详写</a:t>
              </a:r>
            </a:p>
          </p:txBody>
        </p:sp>
      </p:grpSp>
      <p:grpSp>
        <p:nvGrpSpPr>
          <p:cNvPr id="36878" name="组合 14"/>
          <p:cNvGrpSpPr/>
          <p:nvPr/>
        </p:nvGrpSpPr>
        <p:grpSpPr>
          <a:xfrm>
            <a:off x="4306888" y="3406775"/>
            <a:ext cx="1343025" cy="714375"/>
            <a:chOff x="8100392" y="1962696"/>
            <a:chExt cx="1043608" cy="549508"/>
          </a:xfrm>
        </p:grpSpPr>
        <p:sp>
          <p:nvSpPr>
            <p:cNvPr id="4" name="云形 3"/>
            <p:cNvSpPr/>
            <p:nvPr/>
          </p:nvSpPr>
          <p:spPr>
            <a:xfrm>
              <a:off x="8100392" y="1962696"/>
              <a:ext cx="1043608" cy="549508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/>
            </a:p>
          </p:txBody>
        </p:sp>
        <p:sp>
          <p:nvSpPr>
            <p:cNvPr id="36880" name="TextBox 12"/>
            <p:cNvSpPr txBox="1"/>
            <p:nvPr/>
          </p:nvSpPr>
          <p:spPr>
            <a:xfrm>
              <a:off x="8221480" y="1995686"/>
              <a:ext cx="703546" cy="4018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略写</a:t>
              </a:r>
            </a:p>
          </p:txBody>
        </p:sp>
      </p:grpSp>
      <p:sp>
        <p:nvSpPr>
          <p:cNvPr id="36881" name="文本框 99"/>
          <p:cNvSpPr txBox="1"/>
          <p:nvPr/>
        </p:nvSpPr>
        <p:spPr>
          <a:xfrm>
            <a:off x="4152900" y="1117600"/>
            <a:ext cx="5080000" cy="8302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buSzTx/>
            </a:pPr>
            <a:r>
              <a:rPr lang="zh-CN" altLang="zh-CN" sz="24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排比、拟人     </a:t>
            </a:r>
            <a:r>
              <a:rPr lang="zh-CN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             </a:t>
            </a:r>
          </a:p>
          <a:p>
            <a:pPr>
              <a:buSzTx/>
            </a:pPr>
            <a:r>
              <a:rPr lang="zh-CN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腊八粥深受人们的喜爱。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449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259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689639" y="987574"/>
            <a:ext cx="7852410" cy="216059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    腊八粥，是一种在腊八节用多种食材熬制的粥，也叫做七宝五味粥。吃腊八粥，用以庆祝丰收，一直流传至今。古时每逢农历十二月初八，中国民间就流传着吃腊八粥的风俗。</a:t>
            </a:r>
          </a:p>
        </p:txBody>
      </p:sp>
      <p:pic>
        <p:nvPicPr>
          <p:cNvPr id="2" name="图片 1" descr="3"/>
          <p:cNvPicPr>
            <a:picLocks noChangeAspect="1"/>
          </p:cNvPicPr>
          <p:nvPr/>
        </p:nvPicPr>
        <p:blipFill>
          <a:blip r:embed="rId2"/>
          <a:srcRect t="5016" r="2091" b="28353"/>
          <a:stretch>
            <a:fillRect/>
          </a:stretch>
        </p:blipFill>
        <p:spPr>
          <a:xfrm>
            <a:off x="5364088" y="3083807"/>
            <a:ext cx="2901821" cy="1760603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083807"/>
            <a:ext cx="4087495" cy="17564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 bwMode="auto">
          <a:xfrm>
            <a:off x="3639516" y="2297319"/>
            <a:ext cx="663451" cy="663451"/>
          </a:xfrm>
          <a:prstGeom prst="ellipse">
            <a:avLst/>
          </a:prstGeom>
          <a:solidFill>
            <a:srgbClr val="EB078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38" name="标题 1"/>
          <p:cNvSpPr txBox="1"/>
          <p:nvPr/>
        </p:nvSpPr>
        <p:spPr>
          <a:xfrm>
            <a:off x="2195736" y="2191832"/>
            <a:ext cx="5521325" cy="5683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ctr" defTabSz="850900">
              <a:buFont typeface="Arial" panose="020B0604020202020204" pitchFamily="34" charset="0"/>
            </a:pPr>
            <a:r>
              <a:rPr lang="en-US" altLang="zh-CN" sz="4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en-US" altLang="zh-CN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腊八粥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4"/>
          <a:stretch>
            <a:fillRect/>
          </a:stretch>
        </p:blipFill>
        <p:spPr>
          <a:xfrm>
            <a:off x="6516216" y="4443958"/>
            <a:ext cx="2306904" cy="4572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2"/>
          <p:cNvSpPr txBox="1"/>
          <p:nvPr/>
        </p:nvSpPr>
        <p:spPr>
          <a:xfrm>
            <a:off x="361950" y="211138"/>
            <a:ext cx="2038350" cy="646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3600" b="1" dirty="0"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走近作者</a:t>
            </a:r>
          </a:p>
        </p:txBody>
      </p:sp>
      <p:sp>
        <p:nvSpPr>
          <p:cNvPr id="17410" name="矩形 1"/>
          <p:cNvSpPr/>
          <p:nvPr/>
        </p:nvSpPr>
        <p:spPr>
          <a:xfrm>
            <a:off x="471805" y="857250"/>
            <a:ext cx="6548467" cy="28225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2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沈从文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1902—1988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），湖南凤凰县人，作家、历史文物研究者。他的作品具有浓郁的地方特色，体现出乡村人民特有的神韵和风采。被称为“乡土文学之父”。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</a:p>
        </p:txBody>
      </p:sp>
      <p:sp>
        <p:nvSpPr>
          <p:cNvPr id="17411" name="矩形 4"/>
          <p:cNvSpPr/>
          <p:nvPr/>
        </p:nvSpPr>
        <p:spPr>
          <a:xfrm>
            <a:off x="300990" y="3519539"/>
            <a:ext cx="7478713" cy="11982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8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主要作品：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小说《长河》《边城》，  散文集《湘行散记》。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1458825"/>
            <a:ext cx="2050838" cy="21813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2"/>
          <p:cNvSpPr txBox="1"/>
          <p:nvPr/>
        </p:nvSpPr>
        <p:spPr>
          <a:xfrm>
            <a:off x="323850" y="195263"/>
            <a:ext cx="2038350" cy="646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3600" b="1" dirty="0"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初读课文</a:t>
            </a:r>
          </a:p>
        </p:txBody>
      </p:sp>
      <p:pic>
        <p:nvPicPr>
          <p:cNvPr id="18434" name="图片 6"/>
          <p:cNvPicPr>
            <a:picLocks noChangeAspect="1"/>
          </p:cNvPicPr>
          <p:nvPr/>
        </p:nvPicPr>
        <p:blipFill>
          <a:blip r:embed="rId2"/>
          <a:srcRect l="21059" r="10512" b="13171"/>
          <a:stretch>
            <a:fillRect/>
          </a:stretch>
        </p:blipFill>
        <p:spPr>
          <a:xfrm>
            <a:off x="7135813" y="3373438"/>
            <a:ext cx="1584325" cy="142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矩形 2"/>
          <p:cNvSpPr/>
          <p:nvPr/>
        </p:nvSpPr>
        <p:spPr>
          <a:xfrm>
            <a:off x="908050" y="1200150"/>
            <a:ext cx="7889875" cy="30464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请大家自由地朗读课文，注意读准字音，读通句子。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边读边思考：这篇课文中作者围绕腊八粥主要讲了哪几件事？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Box 2"/>
          <p:cNvSpPr txBox="1">
            <a:spLocks noChangeArrowheads="1"/>
          </p:cNvSpPr>
          <p:nvPr/>
        </p:nvSpPr>
        <p:spPr bwMode="auto">
          <a:xfrm>
            <a:off x="3786188" y="290513"/>
            <a:ext cx="1570038" cy="646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我会读</a:t>
            </a:r>
          </a:p>
        </p:txBody>
      </p:sp>
      <p:sp>
        <p:nvSpPr>
          <p:cNvPr id="19458" name="TextBox 2"/>
          <p:cNvSpPr txBox="1"/>
          <p:nvPr/>
        </p:nvSpPr>
        <p:spPr>
          <a:xfrm>
            <a:off x="323850" y="195263"/>
            <a:ext cx="2036763" cy="646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3600" b="1" dirty="0"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字词学习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744352" y="1491630"/>
            <a:ext cx="7992888" cy="24554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36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腊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八</a:t>
            </a:r>
            <a:r>
              <a:rPr lang="zh-CN" altLang="en-US" sz="36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粥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红</a:t>
            </a:r>
            <a:r>
              <a:rPr lang="zh-CN" altLang="en-US" sz="36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枣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6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咽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下   大</a:t>
            </a:r>
            <a:r>
              <a:rPr lang="zh-CN" altLang="en-US" sz="36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匙   搅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和    </a:t>
            </a:r>
            <a:r>
              <a:rPr lang="zh-CN" altLang="en-US" sz="36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肿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胀</a:t>
            </a:r>
            <a:r>
              <a:rPr lang="zh-CN" altLang="en-US" sz="3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熬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粥   深</a:t>
            </a:r>
            <a:r>
              <a:rPr lang="zh-CN" altLang="en-US" sz="36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褐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染</a:t>
            </a:r>
            <a:r>
              <a:rPr lang="zh-CN" altLang="en-US" sz="36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缸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6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脏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水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36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筷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子    </a:t>
            </a:r>
            <a:r>
              <a:rPr lang="zh-CN" altLang="en-US" sz="36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陈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旧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832373" y="1249365"/>
            <a:ext cx="806450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 b="1" dirty="0" err="1">
                <a:solidFill>
                  <a:srgbClr val="FF0000"/>
                </a:solidFill>
                <a:latin typeface="宋体" panose="02010600030101010101" pitchFamily="2" charset="-122"/>
              </a:rPr>
              <a:t>huo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308304" y="2100591"/>
            <a:ext cx="959742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 b="1" dirty="0" err="1">
                <a:solidFill>
                  <a:srgbClr val="FF0000"/>
                </a:solidFill>
                <a:latin typeface="宋体" panose="02010600030101010101" pitchFamily="2" charset="-122"/>
              </a:rPr>
              <a:t>zānɡ</a:t>
            </a:r>
            <a:endParaRPr lang="en-US" altLang="zh-CN" sz="28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4352" y="1325271"/>
            <a:ext cx="806450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SzTx/>
            </a:pPr>
            <a:r>
              <a:rPr lang="en-US" altLang="zh-CN" sz="2800" b="1" dirty="0" err="1">
                <a:solidFill>
                  <a:srgbClr val="FF0000"/>
                </a:solidFill>
                <a:latin typeface="宋体" panose="02010600030101010101" pitchFamily="2" charset="-122"/>
              </a:rPr>
              <a:t>là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167982" y="1249365"/>
            <a:ext cx="806450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 b="1" dirty="0" err="1">
                <a:solidFill>
                  <a:srgbClr val="FF0000"/>
                </a:solidFill>
                <a:latin typeface="宋体" panose="02010600030101010101" pitchFamily="2" charset="-122"/>
              </a:rPr>
              <a:t>yàn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204301" y="1249365"/>
            <a:ext cx="806450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 b="1" dirty="0" err="1">
                <a:solidFill>
                  <a:srgbClr val="FF0000"/>
                </a:solidFill>
                <a:latin typeface="宋体" panose="02010600030101010101" pitchFamily="2" charset="-122"/>
              </a:rPr>
              <a:t>chí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32147" y="2090756"/>
            <a:ext cx="1230859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SzTx/>
            </a:pPr>
            <a:r>
              <a:rPr lang="en-US" altLang="zh-CN" sz="2800" b="1" dirty="0" err="1">
                <a:solidFill>
                  <a:srgbClr val="FF0000"/>
                </a:solidFill>
                <a:latin typeface="宋体" panose="02010600030101010101" pitchFamily="2" charset="-122"/>
              </a:rPr>
              <a:t>zhǒnɡ</a:t>
            </a:r>
            <a:endParaRPr lang="en-US" altLang="zh-CN" sz="28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组合 12"/>
          <p:cNvGrpSpPr/>
          <p:nvPr/>
        </p:nvGrpSpPr>
        <p:grpSpPr>
          <a:xfrm>
            <a:off x="1032828" y="808038"/>
            <a:ext cx="7548607" cy="1344710"/>
            <a:chOff x="1363131" y="-2417642"/>
            <a:chExt cx="7261894" cy="3225031"/>
          </a:xfrm>
        </p:grpSpPr>
        <p:sp>
          <p:nvSpPr>
            <p:cNvPr id="20482" name="矩形 4"/>
            <p:cNvSpPr/>
            <p:nvPr/>
          </p:nvSpPr>
          <p:spPr>
            <a:xfrm>
              <a:off x="1363131" y="-2067615"/>
              <a:ext cx="1111265" cy="287500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/>
              <a:r>
                <a:rPr lang="zh-CN" altLang="en-US" sz="6000" b="1">
                  <a:latin typeface="楷体" panose="02010609060101010101" pitchFamily="49" charset="-122"/>
                  <a:ea typeface="楷体" panose="02010609060101010101" pitchFamily="49" charset="-122"/>
                </a:rPr>
                <a:t>匙</a:t>
              </a:r>
              <a:endParaRPr lang="zh-CN" altLang="en-US" sz="600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" name="左大括号 4"/>
            <p:cNvSpPr/>
            <p:nvPr/>
          </p:nvSpPr>
          <p:spPr>
            <a:xfrm>
              <a:off x="2676772" y="-1720567"/>
              <a:ext cx="603284" cy="1872093"/>
            </a:xfrm>
            <a:prstGeom prst="leftBrace">
              <a:avLst>
                <a:gd name="adj1" fmla="val 38665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fontAlgn="base" hangingPunct="0">
                <a:defRPr/>
              </a:pPr>
              <a:endParaRPr lang="zh-CN" altLang="en-US" strike="noStrike" noProof="1"/>
            </a:p>
          </p:txBody>
        </p:sp>
        <p:sp>
          <p:nvSpPr>
            <p:cNvPr id="20484" name="TextBox 36"/>
            <p:cNvSpPr txBox="1"/>
            <p:nvPr/>
          </p:nvSpPr>
          <p:spPr>
            <a:xfrm>
              <a:off x="3364450" y="-2417642"/>
              <a:ext cx="4648932" cy="15468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eaLnBrk="0" hangingPunct="0"/>
              <a:r>
                <a:rPr lang="en-US" altLang="zh-CN" sz="3600" b="1" dirty="0" err="1">
                  <a:latin typeface="宋体" panose="02010600030101010101" pitchFamily="2" charset="-122"/>
                  <a:ea typeface="宋体" panose="02010600030101010101" pitchFamily="2" charset="-122"/>
                </a:rPr>
                <a:t>shi</a:t>
              </a:r>
              <a:r>
                <a:rPr lang="zh-CN" altLang="en-US" sz="36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（     ）</a:t>
              </a:r>
              <a:endParaRPr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0485" name="TextBox 36"/>
            <p:cNvSpPr txBox="1"/>
            <p:nvPr/>
          </p:nvSpPr>
          <p:spPr>
            <a:xfrm>
              <a:off x="3359678" y="-868296"/>
              <a:ext cx="5265347" cy="15468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/>
              <a:r>
                <a:rPr lang="en-US" altLang="zh-CN" sz="3600" b="1" dirty="0" err="1">
                  <a:latin typeface="宋体" panose="02010600030101010101" pitchFamily="2" charset="-122"/>
                  <a:ea typeface="宋体" panose="02010600030101010101" pitchFamily="2" charset="-122"/>
                </a:rPr>
                <a:t>chí</a:t>
              </a:r>
              <a:r>
                <a:rPr lang="zh-CN" altLang="en-US" sz="36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（     ）</a:t>
              </a:r>
              <a:endParaRPr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0486" name="矩形 2"/>
          <p:cNvSpPr/>
          <p:nvPr/>
        </p:nvSpPr>
        <p:spPr>
          <a:xfrm>
            <a:off x="4354647" y="796041"/>
            <a:ext cx="1581150" cy="7556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 dirty="0">
                <a:solidFill>
                  <a:srgbClr val="F466BB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钥匙</a:t>
            </a:r>
          </a:p>
        </p:txBody>
      </p:sp>
      <p:sp>
        <p:nvSpPr>
          <p:cNvPr id="20487" name="矩形 2"/>
          <p:cNvSpPr/>
          <p:nvPr/>
        </p:nvSpPr>
        <p:spPr>
          <a:xfrm>
            <a:off x="4354647" y="1412400"/>
            <a:ext cx="2225675" cy="7556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 dirty="0">
                <a:solidFill>
                  <a:srgbClr val="F466BB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汤匙</a:t>
            </a:r>
            <a:endParaRPr lang="en-US" altLang="zh-CN" sz="3600" b="1" dirty="0">
              <a:solidFill>
                <a:srgbClr val="F466BB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0488" name="组合 12"/>
          <p:cNvGrpSpPr/>
          <p:nvPr/>
        </p:nvGrpSpPr>
        <p:grpSpPr>
          <a:xfrm>
            <a:off x="1115378" y="2158209"/>
            <a:ext cx="6842633" cy="1329110"/>
            <a:chOff x="1363131" y="-2262678"/>
            <a:chExt cx="6582023" cy="3187616"/>
          </a:xfrm>
        </p:grpSpPr>
        <p:sp>
          <p:nvSpPr>
            <p:cNvPr id="20489" name="矩形 4"/>
            <p:cNvSpPr/>
            <p:nvPr/>
          </p:nvSpPr>
          <p:spPr>
            <a:xfrm>
              <a:off x="1363131" y="-2067615"/>
              <a:ext cx="1111265" cy="24329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>
                <a:buSzTx/>
              </a:pPr>
              <a:r>
                <a:rPr lang="zh-CN" altLang="en-US" sz="6000" b="1">
                  <a:latin typeface="楷体" panose="02010609060101010101" pitchFamily="49" charset="-122"/>
                  <a:ea typeface="楷体" panose="02010609060101010101" pitchFamily="49" charset="-122"/>
                </a:rPr>
                <a:t>咽</a:t>
              </a:r>
            </a:p>
          </p:txBody>
        </p:sp>
        <p:sp>
          <p:nvSpPr>
            <p:cNvPr id="12" name="左大括号 11"/>
            <p:cNvSpPr/>
            <p:nvPr/>
          </p:nvSpPr>
          <p:spPr>
            <a:xfrm>
              <a:off x="2676838" y="-1720567"/>
              <a:ext cx="603219" cy="2408170"/>
            </a:xfrm>
            <a:prstGeom prst="leftBrace">
              <a:avLst>
                <a:gd name="adj1" fmla="val 38665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fontAlgn="base" hangingPunct="0">
                <a:defRPr/>
              </a:pPr>
              <a:endParaRPr lang="zh-CN" altLang="en-US" strike="noStrike" noProof="1"/>
            </a:p>
          </p:txBody>
        </p:sp>
        <p:sp>
          <p:nvSpPr>
            <p:cNvPr id="20491" name="TextBox 36"/>
            <p:cNvSpPr txBox="1"/>
            <p:nvPr/>
          </p:nvSpPr>
          <p:spPr>
            <a:xfrm>
              <a:off x="3296222" y="-2262678"/>
              <a:ext cx="4648932" cy="15468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eaLnBrk="0" hangingPunct="0"/>
              <a:r>
                <a:rPr lang="en-US" altLang="zh-CN" sz="3600" b="1" dirty="0" err="1">
                  <a:latin typeface="宋体" panose="02010600030101010101" pitchFamily="2" charset="-122"/>
                  <a:ea typeface="宋体" panose="02010600030101010101" pitchFamily="2" charset="-122"/>
                </a:rPr>
                <a:t>yàn</a:t>
              </a:r>
              <a:r>
                <a:rPr lang="zh-CN" altLang="en-US" sz="36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（</a:t>
              </a:r>
              <a:r>
                <a:rPr lang="zh-CN" altLang="en-US" sz="3600" b="1" dirty="0">
                  <a:solidFill>
                    <a:srgbClr val="F466BB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咽下</a:t>
              </a:r>
              <a:r>
                <a:rPr lang="zh-CN" altLang="en-US" sz="36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 ）</a:t>
              </a:r>
              <a:endParaRPr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0492" name="TextBox 36"/>
            <p:cNvSpPr txBox="1"/>
            <p:nvPr/>
          </p:nvSpPr>
          <p:spPr>
            <a:xfrm>
              <a:off x="3308521" y="-621887"/>
              <a:ext cx="3683727" cy="15468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/>
              <a:r>
                <a:rPr lang="en-US" altLang="zh-CN" sz="3600" b="1" dirty="0" err="1">
                  <a:latin typeface="宋体" panose="02010600030101010101" pitchFamily="2" charset="-122"/>
                  <a:ea typeface="宋体" panose="02010600030101010101" pitchFamily="2" charset="-122"/>
                </a:rPr>
                <a:t>yān</a:t>
              </a:r>
              <a:r>
                <a:rPr lang="zh-CN" altLang="en-US" sz="36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（</a:t>
              </a:r>
              <a:r>
                <a:rPr lang="zh-CN" altLang="en-US" sz="3600" b="1" dirty="0">
                  <a:solidFill>
                    <a:srgbClr val="F466BB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咽喉 </a:t>
              </a:r>
              <a:r>
                <a:rPr lang="zh-CN" altLang="en-US" sz="36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）</a:t>
              </a:r>
              <a:endParaRPr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1212215" y="3492500"/>
            <a:ext cx="762127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我的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咽（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yān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喉发炎了，这些食物根本无法下咽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yàn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19458" name="TextBox 2"/>
          <p:cNvSpPr txBox="1"/>
          <p:nvPr/>
        </p:nvSpPr>
        <p:spPr>
          <a:xfrm>
            <a:off x="539115" y="195263"/>
            <a:ext cx="156019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3600" b="1" dirty="0"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多音字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Group 12"/>
          <p:cNvGraphicFramePr>
            <a:graphicFrameLocks noGrp="1"/>
          </p:cNvGraphicFramePr>
          <p:nvPr/>
        </p:nvGraphicFramePr>
        <p:xfrm>
          <a:off x="1787525" y="2401888"/>
          <a:ext cx="1481202" cy="1528636"/>
        </p:xfrm>
        <a:graphic>
          <a:graphicData uri="http://schemas.openxmlformats.org/drawingml/2006/table">
            <a:tbl>
              <a:tblPr/>
              <a:tblGrid>
                <a:gridCol w="740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0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90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6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564" name="TextBox 23"/>
          <p:cNvSpPr txBox="1"/>
          <p:nvPr/>
        </p:nvSpPr>
        <p:spPr>
          <a:xfrm>
            <a:off x="1722438" y="2332038"/>
            <a:ext cx="1419225" cy="166846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lstStyle/>
          <a:p>
            <a:r>
              <a:rPr lang="zh-CN" altLang="en-US" sz="10400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褐</a:t>
            </a:r>
          </a:p>
        </p:txBody>
      </p:sp>
      <p:sp>
        <p:nvSpPr>
          <p:cNvPr id="23565" name="TextBox 24"/>
          <p:cNvSpPr txBox="1"/>
          <p:nvPr/>
        </p:nvSpPr>
        <p:spPr>
          <a:xfrm>
            <a:off x="2109788" y="1398588"/>
            <a:ext cx="838200" cy="83661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lstStyle/>
          <a:p>
            <a:r>
              <a:rPr lang="en-US" altLang="zh-CN" sz="50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hè</a:t>
            </a:r>
            <a:endParaRPr lang="en-US" altLang="zh-CN" sz="5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线形标注 2 3"/>
          <p:cNvSpPr/>
          <p:nvPr/>
        </p:nvSpPr>
        <p:spPr>
          <a:xfrm>
            <a:off x="3571875" y="1158875"/>
            <a:ext cx="3629025" cy="1173163"/>
          </a:xfrm>
          <a:prstGeom prst="borderCallout2">
            <a:avLst>
              <a:gd name="adj1" fmla="val 18750"/>
              <a:gd name="adj2" fmla="val 213"/>
              <a:gd name="adj3" fmla="val 60268"/>
              <a:gd name="adj4" fmla="val -7650"/>
              <a:gd name="adj5" fmla="val 156093"/>
              <a:gd name="adj6" fmla="val -34135"/>
            </a:avLst>
          </a:prstGeom>
          <a:grpFill/>
          <a:ln w="317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fontAlgn="base"/>
            <a:r>
              <a:rPr lang="zh-CN" altLang="en-US" sz="3200" b="1" strike="noStrike" noProof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偏旁是衣字旁。</a:t>
            </a:r>
          </a:p>
        </p:txBody>
      </p:sp>
      <p:pic>
        <p:nvPicPr>
          <p:cNvPr id="23567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325" y="2651125"/>
            <a:ext cx="3084513" cy="172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4" name="TextBox 2"/>
          <p:cNvSpPr txBox="1">
            <a:spLocks noChangeArrowheads="1"/>
          </p:cNvSpPr>
          <p:nvPr/>
        </p:nvSpPr>
        <p:spPr bwMode="auto">
          <a:xfrm>
            <a:off x="3786188" y="290513"/>
            <a:ext cx="1560513" cy="64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我会写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963</Words>
  <Application>Microsoft Office PowerPoint</Application>
  <PresentationFormat>全屏显示(16:9)</PresentationFormat>
  <Paragraphs>108</Paragraphs>
  <Slides>25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3" baseType="lpstr">
      <vt:lpstr>黑体</vt:lpstr>
      <vt:lpstr>华文楷体</vt:lpstr>
      <vt:lpstr>楷体</vt:lpstr>
      <vt:lpstr>宋体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subject>状元成才路</dc:subject>
  <dc:creator>User</dc:creator>
  <cp:keywords>状元成才路</cp:keywords>
  <dc:description>声  明_x000d__x000d__x000d__x000d__x000d_
_x000d__x000d__x000d__x000d__x000d_
 本文件仅用于个人学习、研究或欣赏，以及其他非商业性或非盈利性用途，但同时应遵守著作权法及其他相关法律的规定，不得侵犯本司及相关权利人的合法权利。_x000d__x000d__x000d__x000d__x000d_
 除此以外，将本文件任何内容用于其他用途时，应获得授权，如发现未经授权用于商业或盈利用途将追加侵权者的法律责任。_x000d__x000d__x000d__x000d__x000d_
_x000d__x000d__x000d__x000d__x000d_
武汉天成贵龙文化传播有限公司</dc:description>
  <cp:lastModifiedBy>Administrator</cp:lastModifiedBy>
  <cp:revision>436</cp:revision>
  <dcterms:created xsi:type="dcterms:W3CDTF">2016-10-29T08:56:00Z</dcterms:created>
  <dcterms:modified xsi:type="dcterms:W3CDTF">2024-12-23T08:41:36Z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来源">
    <vt:lpwstr>状元成才路系列</vt:lpwstr>
  </property>
  <property fmtid="{D5CDD505-2E9C-101B-9397-08002B2CF9AE}" pid="3" name="KSOProductBuildVer">
    <vt:lpwstr>2052-11.1.0.10132</vt:lpwstr>
  </property>
</Properties>
</file>