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28"/>
  </p:notesMasterIdLst>
  <p:handoutMasterIdLst>
    <p:handoutMasterId r:id="rId29"/>
  </p:handoutMasterIdLst>
  <p:sldIdLst>
    <p:sldId id="463" r:id="rId2"/>
    <p:sldId id="464" r:id="rId3"/>
    <p:sldId id="423" r:id="rId4"/>
    <p:sldId id="488" r:id="rId5"/>
    <p:sldId id="471" r:id="rId6"/>
    <p:sldId id="475" r:id="rId7"/>
    <p:sldId id="476" r:id="rId8"/>
    <p:sldId id="489" r:id="rId9"/>
    <p:sldId id="482" r:id="rId10"/>
    <p:sldId id="490" r:id="rId11"/>
    <p:sldId id="481" r:id="rId12"/>
    <p:sldId id="496" r:id="rId13"/>
    <p:sldId id="483" r:id="rId14"/>
    <p:sldId id="497" r:id="rId15"/>
    <p:sldId id="492" r:id="rId16"/>
    <p:sldId id="484" r:id="rId17"/>
    <p:sldId id="493" r:id="rId18"/>
    <p:sldId id="424" r:id="rId19"/>
    <p:sldId id="487" r:id="rId20"/>
    <p:sldId id="494" r:id="rId21"/>
    <p:sldId id="439" r:id="rId22"/>
    <p:sldId id="451" r:id="rId23"/>
    <p:sldId id="486" r:id="rId24"/>
    <p:sldId id="452" r:id="rId25"/>
    <p:sldId id="498" r:id="rId26"/>
    <p:sldId id="303" r:id="rId27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5">
          <p15:clr>
            <a:srgbClr val="A4A3A4"/>
          </p15:clr>
        </p15:guide>
        <p15:guide id="2" pos="29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7F1401"/>
    <a:srgbClr val="CC0000"/>
    <a:srgbClr val="E92017"/>
    <a:srgbClr val="FF00FF"/>
    <a:srgbClr val="38B7C8"/>
    <a:srgbClr val="8ED7E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1" autoAdjust="0"/>
    <p:restoredTop sz="93442" autoAdjust="0"/>
  </p:normalViewPr>
  <p:slideViewPr>
    <p:cSldViewPr>
      <p:cViewPr>
        <p:scale>
          <a:sx n="125" d="100"/>
          <a:sy n="125" d="100"/>
        </p:scale>
        <p:origin x="1416" y="306"/>
      </p:cViewPr>
      <p:guideLst>
        <p:guide orient="horz" pos="1625"/>
        <p:guide pos="29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C468C39-C510-422F-B0E4-DEC2887F1FBD}" type="datetimeFigureOut">
              <a:rPr lang="zh-CN" altLang="en-US"/>
              <a:pPr>
                <a:defRPr/>
              </a:pPr>
              <a:t>2024/9/14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62C62A-45A0-4CCC-AC90-BC201CE570A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2BE96AF-8F5C-4ECB-A7E7-74867C4C3DBF}" type="datetimeFigureOut">
              <a:rPr lang="zh-CN" altLang="en-US"/>
              <a:pPr>
                <a:defRPr/>
              </a:pPr>
              <a:t>2024/9/14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D41BB8E-C2A9-4968-853E-92A0014B3DA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1BB8E-C2A9-4968-853E-92A0014B3DA9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789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1BB8E-C2A9-4968-853E-92A0014B3DA9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465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D35CBBC-7F7E-2A3C-A7EC-F3748B1124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23478"/>
            <a:ext cx="634423" cy="55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3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0487771-1B58-580F-E5FF-069AA17F3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11510"/>
            <a:ext cx="634423" cy="55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1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图片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3939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95886"/>
              <a:ext cx="9144000" cy="1347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C3383490-54A9-B5A0-B3ED-75FFC28864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3478"/>
            <a:ext cx="634423" cy="55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7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27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80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06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25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67" r:id="rId5"/>
    <p:sldLayoutId id="2147483872" r:id="rId6"/>
    <p:sldLayoutId id="2147483873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2"/>
          <p:cNvSpPr txBox="1">
            <a:spLocks noChangeArrowheads="1"/>
          </p:cNvSpPr>
          <p:nvPr/>
        </p:nvSpPr>
        <p:spPr bwMode="auto">
          <a:xfrm>
            <a:off x="684213" y="987425"/>
            <a:ext cx="74231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统编版六年级下册</a:t>
            </a:r>
            <a:endParaRPr lang="en-US" altLang="zh-CN" sz="3600" b="1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语文慕课堂</a:t>
            </a:r>
            <a:endParaRPr lang="en-US" altLang="zh-CN" sz="6000" b="1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195" name="TextBox 13"/>
          <p:cNvSpPr txBox="1">
            <a:spLocks noChangeArrowheads="1"/>
          </p:cNvSpPr>
          <p:nvPr/>
        </p:nvSpPr>
        <p:spPr bwMode="auto">
          <a:xfrm>
            <a:off x="3040063" y="3651250"/>
            <a:ext cx="2709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主讲：沐紫老师</a:t>
            </a:r>
          </a:p>
        </p:txBody>
      </p:sp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107950" y="123825"/>
            <a:ext cx="289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状元成才路慕课</a:t>
            </a:r>
            <a:r>
              <a:rPr lang="zh-CN" altLang="en-US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堂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7"/>
          <p:cNvSpPr txBox="1">
            <a:spLocks noChangeArrowheads="1"/>
          </p:cNvSpPr>
          <p:nvPr/>
        </p:nvSpPr>
        <p:spPr bwMode="auto">
          <a:xfrm>
            <a:off x="3276600" y="0"/>
            <a:ext cx="215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chemeClr val="bg1"/>
                </a:solidFill>
              </a:rPr>
              <a:t>小结写法</a:t>
            </a:r>
          </a:p>
        </p:txBody>
      </p:sp>
      <p:grpSp>
        <p:nvGrpSpPr>
          <p:cNvPr id="17411" name="组合 6"/>
          <p:cNvGrpSpPr>
            <a:grpSpLocks/>
          </p:cNvGrpSpPr>
          <p:nvPr/>
        </p:nvGrpSpPr>
        <p:grpSpPr bwMode="auto">
          <a:xfrm>
            <a:off x="0" y="195263"/>
            <a:ext cx="1908175" cy="1223962"/>
            <a:chOff x="-64189" y="-116002"/>
            <a:chExt cx="1324128" cy="1197976"/>
          </a:xfrm>
        </p:grpSpPr>
        <p:pic>
          <p:nvPicPr>
            <p:cNvPr id="17415" name="图片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189" y="-116002"/>
              <a:ext cx="1285978" cy="1197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TextBox 13"/>
            <p:cNvSpPr txBox="1">
              <a:spLocks noChangeArrowheads="1"/>
            </p:cNvSpPr>
            <p:nvPr/>
          </p:nvSpPr>
          <p:spPr bwMode="auto">
            <a:xfrm>
              <a:off x="60415" y="166133"/>
              <a:ext cx="1199524" cy="512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正月初一</a:t>
              </a:r>
            </a:p>
          </p:txBody>
        </p:sp>
      </p:grpSp>
      <p:sp>
        <p:nvSpPr>
          <p:cNvPr id="14" name="云形 13"/>
          <p:cNvSpPr/>
          <p:nvPr/>
        </p:nvSpPr>
        <p:spPr>
          <a:xfrm>
            <a:off x="2268538" y="700088"/>
            <a:ext cx="1655762" cy="57626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/>
              <a:t>对比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5003800" y="771525"/>
            <a:ext cx="2376488" cy="431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/>
              <a:t>人们的活动</a:t>
            </a:r>
          </a:p>
        </p:txBody>
      </p:sp>
      <p:sp>
        <p:nvSpPr>
          <p:cNvPr id="17414" name="矩形 1"/>
          <p:cNvSpPr>
            <a:spLocks noChangeArrowheads="1"/>
          </p:cNvSpPr>
          <p:nvPr/>
        </p:nvSpPr>
        <p:spPr bwMode="auto">
          <a:xfrm>
            <a:off x="684213" y="1203325"/>
            <a:ext cx="8281987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200" b="1" dirty="0">
                <a:latin typeface="宋体" panose="02010600030101010101" pitchFamily="2" charset="-122"/>
              </a:rPr>
              <a:t>    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初一的光景与除夕</a:t>
            </a:r>
            <a:r>
              <a:rPr lang="zh-CN" altLang="en-US" sz="2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截然不同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：除夕，街上挤满了人；初一，铺户都上着板子，门前堆着昨夜燃放的爆竹纸皮，全城都在休息。</a:t>
            </a:r>
            <a:endParaRPr lang="en-US" altLang="zh-CN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    男人们在午前就出动，到亲戚家、朋友家去拜年。女人们在家中接待客人。城内城外有许多寺院开放，任人游览，小贩们在庙外摆摊儿，卖茶、食品和各种玩具。北城外的大钟寺、西城外的白云观、南城的火神庙（厂甸）是最有名的。可是，开庙最初的两三天，并不十分热闹，因为人们正忙着彼此贺年，无暇顾及。到了初五初六，庙会开始风光起来。孩子们特别热心去逛，为的是到城外看看野景，可以骑毛驴，还能买到那些新年特有的玩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395288" y="1336675"/>
            <a:ext cx="8526462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    元宵（或汤圆）上市，春节的又一个高潮到了。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除夕是热闹的，可是没有月光；元宵节呢，恰好是明月当空。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大年初一是体面的，家家门前贴着鲜红的春联，人们穿着新衣裳，可是它还不够美；元宵节，处处悬灯结彩，整条大街像是办喜事，火炽而美丽。有名的老铺都要挂出几百盏灯来：有的一律是玻璃的，有的清一色是牛角的，有的都是纱灯；有的通通彩绘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红楼梦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水浒传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故事，有的图案各式各样。</a:t>
            </a:r>
          </a:p>
        </p:txBody>
      </p:sp>
      <p:grpSp>
        <p:nvGrpSpPr>
          <p:cNvPr id="3" name="组合 8"/>
          <p:cNvGrpSpPr>
            <a:grpSpLocks/>
          </p:cNvGrpSpPr>
          <p:nvPr/>
        </p:nvGrpSpPr>
        <p:grpSpPr bwMode="auto">
          <a:xfrm>
            <a:off x="250825" y="195263"/>
            <a:ext cx="2305050" cy="1152525"/>
            <a:chOff x="99027" y="167775"/>
            <a:chExt cx="1765173" cy="1197976"/>
          </a:xfrm>
        </p:grpSpPr>
        <p:pic>
          <p:nvPicPr>
            <p:cNvPr id="18438" name="图片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69" y="167775"/>
              <a:ext cx="1285978" cy="1197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9" name="TextBox 13"/>
            <p:cNvSpPr txBox="1">
              <a:spLocks noChangeArrowheads="1"/>
            </p:cNvSpPr>
            <p:nvPr/>
          </p:nvSpPr>
          <p:spPr bwMode="auto">
            <a:xfrm>
              <a:off x="99027" y="374650"/>
              <a:ext cx="1765173" cy="58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0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正月十五</a:t>
              </a:r>
            </a:p>
          </p:txBody>
        </p:sp>
      </p:grpSp>
      <p:sp>
        <p:nvSpPr>
          <p:cNvPr id="18436" name="TextBox 18"/>
          <p:cNvSpPr txBox="1">
            <a:spLocks noChangeArrowheads="1"/>
          </p:cNvSpPr>
          <p:nvPr/>
        </p:nvSpPr>
        <p:spPr bwMode="auto">
          <a:xfrm>
            <a:off x="3348038" y="30163"/>
            <a:ext cx="2305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chemeClr val="bg1"/>
                </a:solidFill>
              </a:rPr>
              <a:t>交流体会</a:t>
            </a:r>
          </a:p>
        </p:txBody>
      </p:sp>
      <p:sp>
        <p:nvSpPr>
          <p:cNvPr id="33" name="云形 32"/>
          <p:cNvSpPr/>
          <p:nvPr/>
        </p:nvSpPr>
        <p:spPr bwMode="auto">
          <a:xfrm>
            <a:off x="6084888" y="579438"/>
            <a:ext cx="1584325" cy="757237"/>
          </a:xfrm>
          <a:prstGeom prst="cloud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altLang="zh-CN" b="1" dirty="0">
              <a:solidFill>
                <a:srgbClr val="FF00FF"/>
              </a:solidFill>
              <a:latin typeface="宋体" panose="02010600030101010101" pitchFamily="2" charset="-122"/>
            </a:endParaRPr>
          </a:p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</a:rPr>
              <a:t>对比</a:t>
            </a:r>
          </a:p>
          <a:p>
            <a:pPr algn="ctr">
              <a:defRPr/>
            </a:pP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23"/>
          <p:cNvSpPr>
            <a:spLocks noChangeArrowheads="1"/>
          </p:cNvSpPr>
          <p:nvPr/>
        </p:nvSpPr>
        <p:spPr bwMode="auto">
          <a:xfrm>
            <a:off x="509588" y="1155700"/>
            <a:ext cx="8526462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元宵（或汤圆）上市，春节的又一个高潮到了。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除夕是热闹的，可是没有月光；元宵节呢，恰好是明月当空。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大年初一是体面的，家家门前贴着鲜红的春联，人们穿着新衣裳，可是它还不够美；元宵节，处处悬灯结彩，整条大街像是办喜事，火炽而美丽。有名的老铺都要挂出几百盏灯来：有的一律是玻璃的，有的清一色是牛角的，有的都是纱灯；有的通通彩绘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红楼梦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水浒传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故事，有的图案各式各样。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4180017" y="2351654"/>
            <a:ext cx="142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悬灯结彩</a:t>
            </a: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5110618" y="2755334"/>
            <a:ext cx="1873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几百盏灯</a:t>
            </a:r>
          </a:p>
        </p:txBody>
      </p: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6941912" y="2751138"/>
            <a:ext cx="1008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有的</a:t>
            </a:r>
          </a:p>
        </p:txBody>
      </p:sp>
      <p:sp>
        <p:nvSpPr>
          <p:cNvPr id="29" name="TextBox 7"/>
          <p:cNvSpPr txBox="1">
            <a:spLocks noChangeArrowheads="1"/>
          </p:cNvSpPr>
          <p:nvPr/>
        </p:nvSpPr>
        <p:spPr bwMode="auto">
          <a:xfrm>
            <a:off x="1433512" y="3156856"/>
            <a:ext cx="80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有的</a:t>
            </a:r>
          </a:p>
        </p:txBody>
      </p:sp>
      <p:sp>
        <p:nvSpPr>
          <p:cNvPr id="30" name="TextBox 8"/>
          <p:cNvSpPr txBox="1">
            <a:spLocks noChangeArrowheads="1"/>
          </p:cNvSpPr>
          <p:nvPr/>
        </p:nvSpPr>
        <p:spPr bwMode="auto">
          <a:xfrm>
            <a:off x="4490460" y="3154476"/>
            <a:ext cx="957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有的</a:t>
            </a:r>
          </a:p>
        </p:txBody>
      </p:sp>
      <p:sp>
        <p:nvSpPr>
          <p:cNvPr id="31" name="TextBox 9"/>
          <p:cNvSpPr txBox="1">
            <a:spLocks noChangeArrowheads="1"/>
          </p:cNvSpPr>
          <p:nvPr/>
        </p:nvSpPr>
        <p:spPr bwMode="auto">
          <a:xfrm>
            <a:off x="4798786" y="3534231"/>
            <a:ext cx="1152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有的</a:t>
            </a:r>
          </a:p>
        </p:txBody>
      </p:sp>
      <p:grpSp>
        <p:nvGrpSpPr>
          <p:cNvPr id="19465" name="组合 8"/>
          <p:cNvGrpSpPr>
            <a:grpSpLocks/>
          </p:cNvGrpSpPr>
          <p:nvPr/>
        </p:nvGrpSpPr>
        <p:grpSpPr bwMode="auto">
          <a:xfrm>
            <a:off x="250825" y="195263"/>
            <a:ext cx="2305050" cy="1152525"/>
            <a:chOff x="99027" y="167775"/>
            <a:chExt cx="1765173" cy="1197976"/>
          </a:xfrm>
        </p:grpSpPr>
        <p:pic>
          <p:nvPicPr>
            <p:cNvPr id="19478" name="图片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69" y="167775"/>
              <a:ext cx="1285978" cy="1197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9" name="TextBox 13"/>
            <p:cNvSpPr txBox="1">
              <a:spLocks noChangeArrowheads="1"/>
            </p:cNvSpPr>
            <p:nvPr/>
          </p:nvSpPr>
          <p:spPr bwMode="auto">
            <a:xfrm>
              <a:off x="99027" y="374650"/>
              <a:ext cx="1765173" cy="58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0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正月十五</a:t>
              </a:r>
            </a:p>
          </p:txBody>
        </p:sp>
      </p:grpSp>
      <p:grpSp>
        <p:nvGrpSpPr>
          <p:cNvPr id="5" name="组合 2"/>
          <p:cNvGrpSpPr>
            <a:grpSpLocks/>
          </p:cNvGrpSpPr>
          <p:nvPr/>
        </p:nvGrpSpPr>
        <p:grpSpPr bwMode="auto">
          <a:xfrm>
            <a:off x="4048125" y="4117975"/>
            <a:ext cx="1728788" cy="887413"/>
            <a:chOff x="3935045" y="273799"/>
            <a:chExt cx="1728516" cy="887278"/>
          </a:xfrm>
        </p:grpSpPr>
        <p:sp>
          <p:nvSpPr>
            <p:cNvPr id="2" name="对话气泡: 椭圆形 1"/>
            <p:cNvSpPr/>
            <p:nvPr/>
          </p:nvSpPr>
          <p:spPr>
            <a:xfrm>
              <a:off x="3935045" y="273799"/>
              <a:ext cx="1676136" cy="887278"/>
            </a:xfrm>
            <a:prstGeom prst="wedgeEllipseCallout">
              <a:avLst/>
            </a:prstGeom>
            <a:solidFill>
              <a:srgbClr val="FFC0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477" name="TextBox 3"/>
            <p:cNvSpPr txBox="1">
              <a:spLocks noChangeArrowheads="1"/>
            </p:cNvSpPr>
            <p:nvPr/>
          </p:nvSpPr>
          <p:spPr bwMode="auto">
            <a:xfrm>
              <a:off x="3991588" y="383320"/>
              <a:ext cx="1671973" cy="646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>
                  <a:solidFill>
                    <a:schemeClr val="bg1"/>
                  </a:solidFill>
                  <a:latin typeface="宋体" panose="02010600030101010101" pitchFamily="2" charset="-122"/>
                </a:rPr>
                <a:t>种类繁多，</a:t>
              </a:r>
              <a:endParaRPr lang="en-US" altLang="zh-CN" b="1">
                <a:solidFill>
                  <a:schemeClr val="bg1"/>
                </a:solidFill>
                <a:latin typeface="宋体" panose="02010600030101010101" pitchFamily="2" charset="-122"/>
              </a:endParaRPr>
            </a:p>
            <a:p>
              <a:r>
                <a:rPr lang="zh-CN" altLang="en-US" b="1">
                  <a:solidFill>
                    <a:schemeClr val="bg1"/>
                  </a:solidFill>
                  <a:latin typeface="宋体" panose="02010600030101010101" pitchFamily="2" charset="-122"/>
                </a:rPr>
                <a:t>样式新颖有趣</a:t>
              </a:r>
            </a:p>
          </p:txBody>
        </p:sp>
      </p:grpSp>
      <p:sp>
        <p:nvSpPr>
          <p:cNvPr id="4" name="云形 3"/>
          <p:cNvSpPr/>
          <p:nvPr/>
        </p:nvSpPr>
        <p:spPr bwMode="auto">
          <a:xfrm>
            <a:off x="1042988" y="4156075"/>
            <a:ext cx="1584325" cy="757238"/>
          </a:xfrm>
          <a:prstGeom prst="cloud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altLang="zh-CN" b="1" dirty="0">
              <a:solidFill>
                <a:srgbClr val="FF00FF"/>
              </a:solidFill>
              <a:latin typeface="宋体" panose="02010600030101010101" pitchFamily="2" charset="-122"/>
            </a:endParaRPr>
          </a:p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</a:rPr>
              <a:t>排比</a:t>
            </a:r>
          </a:p>
          <a:p>
            <a:pPr algn="ctr">
              <a:defRPr/>
            </a:pP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9468" name="TextBox 18"/>
          <p:cNvSpPr txBox="1">
            <a:spLocks noChangeArrowheads="1"/>
          </p:cNvSpPr>
          <p:nvPr/>
        </p:nvSpPr>
        <p:spPr bwMode="auto">
          <a:xfrm>
            <a:off x="3419475" y="31750"/>
            <a:ext cx="2305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chemeClr val="bg1"/>
                </a:solidFill>
              </a:rPr>
              <a:t>交流体会</a:t>
            </a:r>
          </a:p>
        </p:txBody>
      </p:sp>
      <p:sp>
        <p:nvSpPr>
          <p:cNvPr id="20" name="爆炸形 1 19"/>
          <p:cNvSpPr/>
          <p:nvPr/>
        </p:nvSpPr>
        <p:spPr>
          <a:xfrm>
            <a:off x="6843713" y="3617913"/>
            <a:ext cx="2208212" cy="1565275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红火</a:t>
            </a:r>
            <a:endParaRPr lang="en-US" altLang="zh-CN" sz="3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美丽</a:t>
            </a:r>
          </a:p>
          <a:p>
            <a:pPr algn="ctr">
              <a:defRPr/>
            </a:pP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825625" y="788988"/>
            <a:ext cx="4692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挂上灯笼，系上彩绸。形容十分喜庆。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46007" y="3154476"/>
            <a:ext cx="1190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有的</a:t>
            </a:r>
          </a:p>
        </p:txBody>
      </p:sp>
      <p:sp>
        <p:nvSpPr>
          <p:cNvPr id="33" name="云形 32"/>
          <p:cNvSpPr/>
          <p:nvPr/>
        </p:nvSpPr>
        <p:spPr bwMode="auto">
          <a:xfrm>
            <a:off x="6354763" y="579438"/>
            <a:ext cx="1584325" cy="757237"/>
          </a:xfrm>
          <a:prstGeom prst="cloud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altLang="zh-CN" b="1" dirty="0">
              <a:solidFill>
                <a:srgbClr val="FF00FF"/>
              </a:solidFill>
              <a:latin typeface="宋体" panose="02010600030101010101" pitchFamily="2" charset="-122"/>
            </a:endParaRPr>
          </a:p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</a:rPr>
              <a:t>对比</a:t>
            </a:r>
          </a:p>
          <a:p>
            <a:pPr algn="ctr">
              <a:defRPr/>
            </a:pP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72750" y="2347686"/>
            <a:ext cx="998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处处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18454" y="2349500"/>
            <a:ext cx="1511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整条大街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4463" y="2336800"/>
            <a:ext cx="388937" cy="1016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chemeClr val="bg1"/>
                </a:solidFill>
              </a:rPr>
              <a:t>数量多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  <p:bldP spid="30" grpId="0"/>
      <p:bldP spid="31" grpId="0"/>
      <p:bldP spid="4" grpId="0" animBg="1"/>
      <p:bldP spid="20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" b="413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6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3" b="10150"/>
          <a:stretch>
            <a:fillRect/>
          </a:stretch>
        </p:blipFill>
        <p:spPr bwMode="auto">
          <a:xfrm>
            <a:off x="0" y="0"/>
            <a:ext cx="916146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2"/>
          <p:cNvGrpSpPr>
            <a:grpSpLocks/>
          </p:cNvGrpSpPr>
          <p:nvPr/>
        </p:nvGrpSpPr>
        <p:grpSpPr bwMode="auto">
          <a:xfrm>
            <a:off x="-17463" y="0"/>
            <a:ext cx="9161463" cy="5205413"/>
            <a:chOff x="1" y="-15082"/>
            <a:chExt cx="9161462" cy="5205324"/>
          </a:xfrm>
        </p:grpSpPr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-15082"/>
              <a:ext cx="9161462" cy="5205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TextBox 13"/>
            <p:cNvSpPr txBox="1">
              <a:spLocks noChangeArrowheads="1"/>
            </p:cNvSpPr>
            <p:nvPr/>
          </p:nvSpPr>
          <p:spPr bwMode="auto">
            <a:xfrm>
              <a:off x="251520" y="758589"/>
              <a:ext cx="296747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5400" b="1">
                  <a:latin typeface="楷体" panose="02010609060101010101" pitchFamily="49" charset="-122"/>
                  <a:ea typeface="楷体" panose="02010609060101010101" pitchFamily="49" charset="-122"/>
                </a:rPr>
                <a:t>元宵灯会</a:t>
              </a: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23"/>
          <p:cNvSpPr>
            <a:spLocks noChangeArrowheads="1"/>
          </p:cNvSpPr>
          <p:nvPr/>
        </p:nvSpPr>
        <p:spPr bwMode="auto">
          <a:xfrm>
            <a:off x="509588" y="1155700"/>
            <a:ext cx="8526462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元宵（汤圆）上市，春节的又一个高潮到了。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除夕是热闹的，可是没有月光；元宵节呢，恰好是明月当空。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大年初一是体面的，家家门前贴着鲜红的春联，人们穿着新衣裳，可是它还不够美；元宵节，处处悬灯结彩，整条大街像是办喜事，火炽而美丽。有名的老铺都要挂出几百盏灯来：有的一律是玻璃的，有的清一色是牛角的，有的都是纱灯；有的通通彩绘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红楼梦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水浒传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故事，有的图案各式各样。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3879850" y="2352675"/>
            <a:ext cx="142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悬灯结彩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4794250" y="2752725"/>
            <a:ext cx="1873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几百盏灯</a:t>
            </a: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4184650" y="3554413"/>
            <a:ext cx="1008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有的</a:t>
            </a: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4183063" y="3149600"/>
            <a:ext cx="803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有的</a:t>
            </a:r>
          </a:p>
        </p:txBody>
      </p:sp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6635750" y="2755900"/>
            <a:ext cx="957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有的</a:t>
            </a:r>
          </a:p>
        </p:txBody>
      </p:sp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6332538" y="3155950"/>
            <a:ext cx="1152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有的</a:t>
            </a:r>
          </a:p>
        </p:txBody>
      </p:sp>
      <p:grpSp>
        <p:nvGrpSpPr>
          <p:cNvPr id="21513" name="组合 8"/>
          <p:cNvGrpSpPr>
            <a:grpSpLocks/>
          </p:cNvGrpSpPr>
          <p:nvPr/>
        </p:nvGrpSpPr>
        <p:grpSpPr bwMode="auto">
          <a:xfrm>
            <a:off x="250825" y="195263"/>
            <a:ext cx="2305050" cy="1152525"/>
            <a:chOff x="99027" y="167775"/>
            <a:chExt cx="1765173" cy="1197976"/>
          </a:xfrm>
        </p:grpSpPr>
        <p:pic>
          <p:nvPicPr>
            <p:cNvPr id="21525" name="图片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69" y="167775"/>
              <a:ext cx="1285978" cy="1197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6" name="TextBox 13"/>
            <p:cNvSpPr txBox="1">
              <a:spLocks noChangeArrowheads="1"/>
            </p:cNvSpPr>
            <p:nvPr/>
          </p:nvSpPr>
          <p:spPr bwMode="auto">
            <a:xfrm>
              <a:off x="99027" y="374650"/>
              <a:ext cx="1765173" cy="58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0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正月十五</a:t>
              </a:r>
            </a:p>
          </p:txBody>
        </p:sp>
      </p:grpSp>
      <p:grpSp>
        <p:nvGrpSpPr>
          <p:cNvPr id="21514" name="组合 2"/>
          <p:cNvGrpSpPr>
            <a:grpSpLocks/>
          </p:cNvGrpSpPr>
          <p:nvPr/>
        </p:nvGrpSpPr>
        <p:grpSpPr bwMode="auto">
          <a:xfrm>
            <a:off x="4048125" y="4117975"/>
            <a:ext cx="1676400" cy="887413"/>
            <a:chOff x="3935045" y="273799"/>
            <a:chExt cx="1675991" cy="887278"/>
          </a:xfrm>
        </p:grpSpPr>
        <p:sp>
          <p:nvSpPr>
            <p:cNvPr id="2" name="对话气泡: 椭圆形 1"/>
            <p:cNvSpPr/>
            <p:nvPr/>
          </p:nvSpPr>
          <p:spPr>
            <a:xfrm>
              <a:off x="3935045" y="273799"/>
              <a:ext cx="1675991" cy="887278"/>
            </a:xfrm>
            <a:prstGeom prst="wedgeEllipseCallout">
              <a:avLst/>
            </a:prstGeom>
            <a:solidFill>
              <a:srgbClr val="FFC00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524" name="TextBox 3"/>
            <p:cNvSpPr txBox="1">
              <a:spLocks noChangeArrowheads="1"/>
            </p:cNvSpPr>
            <p:nvPr/>
          </p:nvSpPr>
          <p:spPr bwMode="auto">
            <a:xfrm>
              <a:off x="4006886" y="488997"/>
              <a:ext cx="1421837" cy="46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>
                  <a:solidFill>
                    <a:schemeClr val="bg1"/>
                  </a:solidFill>
                  <a:latin typeface="宋体" panose="02010600030101010101" pitchFamily="2" charset="-122"/>
                </a:rPr>
                <a:t>种类繁多</a:t>
              </a:r>
            </a:p>
          </p:txBody>
        </p:sp>
      </p:grpSp>
      <p:sp>
        <p:nvSpPr>
          <p:cNvPr id="4" name="云形 3"/>
          <p:cNvSpPr/>
          <p:nvPr/>
        </p:nvSpPr>
        <p:spPr bwMode="auto">
          <a:xfrm>
            <a:off x="1042988" y="4156075"/>
            <a:ext cx="1584325" cy="757238"/>
          </a:xfrm>
          <a:prstGeom prst="cloud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altLang="zh-CN" b="1" dirty="0">
              <a:solidFill>
                <a:srgbClr val="FF00FF"/>
              </a:solidFill>
              <a:latin typeface="宋体" panose="02010600030101010101" pitchFamily="2" charset="-122"/>
            </a:endParaRPr>
          </a:p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</a:rPr>
              <a:t>排比</a:t>
            </a:r>
          </a:p>
          <a:p>
            <a:pPr algn="ctr">
              <a:defRPr/>
            </a:pP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1516" name="TextBox 18"/>
          <p:cNvSpPr txBox="1">
            <a:spLocks noChangeArrowheads="1"/>
          </p:cNvSpPr>
          <p:nvPr/>
        </p:nvSpPr>
        <p:spPr bwMode="auto">
          <a:xfrm>
            <a:off x="3419475" y="0"/>
            <a:ext cx="2305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chemeClr val="bg1"/>
                </a:solidFill>
              </a:rPr>
              <a:t>交流体会</a:t>
            </a:r>
          </a:p>
        </p:txBody>
      </p:sp>
      <p:sp>
        <p:nvSpPr>
          <p:cNvPr id="20" name="爆炸形 1 19"/>
          <p:cNvSpPr/>
          <p:nvPr/>
        </p:nvSpPr>
        <p:spPr>
          <a:xfrm>
            <a:off x="6732588" y="3579813"/>
            <a:ext cx="2411412" cy="1708150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火红</a:t>
            </a:r>
            <a:endParaRPr lang="en-US" altLang="zh-CN" sz="3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美丽</a:t>
            </a:r>
          </a:p>
          <a:p>
            <a:pPr algn="ctr">
              <a:defRPr/>
            </a:pP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21518" name="TextBox 20"/>
          <p:cNvSpPr txBox="1">
            <a:spLocks noChangeArrowheads="1"/>
          </p:cNvSpPr>
          <p:nvPr/>
        </p:nvSpPr>
        <p:spPr bwMode="auto">
          <a:xfrm>
            <a:off x="1825625" y="788988"/>
            <a:ext cx="4692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挂上灯笼，系上彩绸。形容十分喜庆。</a:t>
            </a:r>
          </a:p>
        </p:txBody>
      </p:sp>
      <p:sp>
        <p:nvSpPr>
          <p:cNvPr id="21519" name="TextBox 5"/>
          <p:cNvSpPr txBox="1">
            <a:spLocks noChangeArrowheads="1"/>
          </p:cNvSpPr>
          <p:nvPr/>
        </p:nvSpPr>
        <p:spPr bwMode="auto">
          <a:xfrm>
            <a:off x="1127125" y="3151188"/>
            <a:ext cx="1190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有的</a:t>
            </a:r>
          </a:p>
        </p:txBody>
      </p:sp>
      <p:sp>
        <p:nvSpPr>
          <p:cNvPr id="33" name="云形 32"/>
          <p:cNvSpPr/>
          <p:nvPr/>
        </p:nvSpPr>
        <p:spPr bwMode="auto">
          <a:xfrm>
            <a:off x="6354763" y="579438"/>
            <a:ext cx="1584325" cy="757237"/>
          </a:xfrm>
          <a:prstGeom prst="cloud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altLang="zh-CN" b="1" dirty="0">
              <a:solidFill>
                <a:srgbClr val="FF00FF"/>
              </a:solidFill>
              <a:latin typeface="宋体" panose="02010600030101010101" pitchFamily="2" charset="-122"/>
            </a:endParaRPr>
          </a:p>
          <a:p>
            <a:pPr algn="ctr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</a:rPr>
              <a:t>对比</a:t>
            </a:r>
          </a:p>
          <a:p>
            <a:pPr algn="ctr">
              <a:defRPr/>
            </a:pP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1521" name="TextBox 6"/>
          <p:cNvSpPr txBox="1">
            <a:spLocks noChangeArrowheads="1"/>
          </p:cNvSpPr>
          <p:nvPr/>
        </p:nvSpPr>
        <p:spPr bwMode="auto">
          <a:xfrm>
            <a:off x="3273425" y="2347913"/>
            <a:ext cx="998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处处</a:t>
            </a:r>
          </a:p>
        </p:txBody>
      </p:sp>
      <p:sp>
        <p:nvSpPr>
          <p:cNvPr id="21522" name="TextBox 7"/>
          <p:cNvSpPr txBox="1">
            <a:spLocks noChangeArrowheads="1"/>
          </p:cNvSpPr>
          <p:nvPr/>
        </p:nvSpPr>
        <p:spPr bwMode="auto">
          <a:xfrm>
            <a:off x="5408613" y="2347913"/>
            <a:ext cx="1511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整条大街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23"/>
          <p:cNvSpPr>
            <a:spLocks noChangeArrowheads="1"/>
          </p:cNvSpPr>
          <p:nvPr/>
        </p:nvSpPr>
        <p:spPr bwMode="auto">
          <a:xfrm>
            <a:off x="509588" y="1058863"/>
            <a:ext cx="8526462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zh-CN" altLang="en-US" sz="3200" b="1" dirty="0">
                <a:latin typeface="宋体" panose="02010600030101010101" pitchFamily="2" charset="-122"/>
              </a:rPr>
              <a:t>    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2531" name="组合 8"/>
          <p:cNvGrpSpPr>
            <a:grpSpLocks/>
          </p:cNvGrpSpPr>
          <p:nvPr/>
        </p:nvGrpSpPr>
        <p:grpSpPr bwMode="auto">
          <a:xfrm>
            <a:off x="250825" y="195263"/>
            <a:ext cx="2305050" cy="1152525"/>
            <a:chOff x="99027" y="167775"/>
            <a:chExt cx="1765173" cy="1197976"/>
          </a:xfrm>
        </p:grpSpPr>
        <p:pic>
          <p:nvPicPr>
            <p:cNvPr id="22534" name="图片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69" y="167775"/>
              <a:ext cx="1285978" cy="1197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5" name="TextBox 13"/>
            <p:cNvSpPr txBox="1">
              <a:spLocks noChangeArrowheads="1"/>
            </p:cNvSpPr>
            <p:nvPr/>
          </p:nvSpPr>
          <p:spPr bwMode="auto">
            <a:xfrm>
              <a:off x="99027" y="374650"/>
              <a:ext cx="1765173" cy="607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正月十五</a:t>
              </a:r>
            </a:p>
          </p:txBody>
        </p:sp>
      </p:grpSp>
      <p:sp>
        <p:nvSpPr>
          <p:cNvPr id="22532" name="TextBox 18"/>
          <p:cNvSpPr txBox="1">
            <a:spLocks noChangeArrowheads="1"/>
          </p:cNvSpPr>
          <p:nvPr/>
        </p:nvSpPr>
        <p:spPr bwMode="auto">
          <a:xfrm>
            <a:off x="3419475" y="0"/>
            <a:ext cx="2305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chemeClr val="bg1"/>
                </a:solidFill>
              </a:rPr>
              <a:t>交流体会</a:t>
            </a:r>
          </a:p>
        </p:txBody>
      </p:sp>
      <p:sp>
        <p:nvSpPr>
          <p:cNvPr id="20485" name="TextBox 18"/>
          <p:cNvSpPr txBox="1">
            <a:spLocks noChangeArrowheads="1"/>
          </p:cNvSpPr>
          <p:nvPr/>
        </p:nvSpPr>
        <p:spPr bwMode="auto">
          <a:xfrm>
            <a:off x="755650" y="1706563"/>
            <a:ext cx="7632700" cy="178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家中也有灯：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走马灯、宫灯、各形各色的纸灯，还有纱灯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，里面有小铃，到时候就叮叮地响。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468313" y="700088"/>
            <a:ext cx="8418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</a:rPr>
              <a:t>元宵（或汤圆）上市，春节的又一个高潮到了。</a:t>
            </a: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1392238" y="3363913"/>
            <a:ext cx="6359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chemeClr val="bg1"/>
                </a:solidFill>
                <a:latin typeface="宋体" panose="02010600030101010101" pitchFamily="2" charset="-122"/>
              </a:rPr>
              <a:t>这的确是美好快乐的日子。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"/>
          <p:cNvSpPr>
            <a:spLocks noChangeArrowheads="1"/>
          </p:cNvSpPr>
          <p:nvPr/>
        </p:nvSpPr>
        <p:spPr bwMode="auto">
          <a:xfrm>
            <a:off x="727075" y="911225"/>
            <a:ext cx="8281988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元宵（或汤圆）上市，春节的又一个高潮到了。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除夕是热闹的，可是没有月光；元宵节呢，恰好是明月当空。大年初一是体面的，家家门前贴着鲜红的春联，人们穿着新衣裳，可是它还不够美；元宵节，处处悬灯结彩，整条大街像是办喜事，火炽而美丽。有名的老铺都要挂出几百盏灯来：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有的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一律是玻璃的，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有的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清一色是牛角的，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有的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都是纱灯；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有的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通通彩绘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红楼梦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水浒传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故事，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有的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图案各式各样。这在当年，也就是一种广告。灯一悬起，任何人都可以进到铺中参观。晚间灯中都点上蜡烛，观者就更多。这广告可不庸俗。干果店在灯节还要做一批杂拌儿生意，所以每每独出心裁，制成各样的冰灯，或用麦苗做成一两条碧绿的长龙，把顾客招来。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    孩子们买各种花炮燃放，即使不跑到街上淘气，在家中也照样能有声有光地玩耍。家中也有灯：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走马灯、宫灯、各形各色的纸灯，还有纱灯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，里面有小铃，到时候就叮叮地响。大家还必须吃元宵啊。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这的确是美好快乐的日子。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579" name="TextBox 7"/>
          <p:cNvSpPr txBox="1">
            <a:spLocks noChangeArrowheads="1"/>
          </p:cNvSpPr>
          <p:nvPr/>
        </p:nvSpPr>
        <p:spPr bwMode="auto">
          <a:xfrm>
            <a:off x="3276600" y="0"/>
            <a:ext cx="215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chemeClr val="bg1"/>
                </a:solidFill>
              </a:rPr>
              <a:t>小结写法</a:t>
            </a:r>
          </a:p>
        </p:txBody>
      </p:sp>
      <p:grpSp>
        <p:nvGrpSpPr>
          <p:cNvPr id="24580" name="组合 6"/>
          <p:cNvGrpSpPr>
            <a:grpSpLocks/>
          </p:cNvGrpSpPr>
          <p:nvPr/>
        </p:nvGrpSpPr>
        <p:grpSpPr bwMode="auto">
          <a:xfrm>
            <a:off x="-63500" y="0"/>
            <a:ext cx="1898650" cy="1223963"/>
            <a:chOff x="-64189" y="-116002"/>
            <a:chExt cx="1318219" cy="1197976"/>
          </a:xfrm>
        </p:grpSpPr>
        <p:pic>
          <p:nvPicPr>
            <p:cNvPr id="24585" name="图片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189" y="-116002"/>
              <a:ext cx="1285978" cy="1197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6" name="TextBox 13"/>
            <p:cNvSpPr txBox="1">
              <a:spLocks noChangeArrowheads="1"/>
            </p:cNvSpPr>
            <p:nvPr/>
          </p:nvSpPr>
          <p:spPr bwMode="auto">
            <a:xfrm>
              <a:off x="54505" y="181129"/>
              <a:ext cx="1199525" cy="512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正月十五</a:t>
              </a:r>
            </a:p>
          </p:txBody>
        </p:sp>
      </p:grpSp>
      <p:sp>
        <p:nvSpPr>
          <p:cNvPr id="14" name="云形 13"/>
          <p:cNvSpPr/>
          <p:nvPr/>
        </p:nvSpPr>
        <p:spPr>
          <a:xfrm>
            <a:off x="6084888" y="334963"/>
            <a:ext cx="2087562" cy="72390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/>
              <a:t> 对比   排比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7325" y="1131888"/>
            <a:ext cx="463550" cy="1630362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chemeClr val="bg1"/>
                </a:solidFill>
              </a:rPr>
              <a:t>大街上的灯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3363" y="3700463"/>
            <a:ext cx="492125" cy="1254125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chemeClr val="bg1"/>
                </a:solidFill>
              </a:rPr>
              <a:t>家里的灯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89113" y="603250"/>
            <a:ext cx="1487487" cy="3683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chemeClr val="bg1"/>
                </a:solidFill>
              </a:rPr>
              <a:t>总</a:t>
            </a:r>
            <a:r>
              <a:rPr lang="en-US" altLang="zh-CN" b="1">
                <a:solidFill>
                  <a:schemeClr val="bg1"/>
                </a:solidFill>
              </a:rPr>
              <a:t>—</a:t>
            </a:r>
            <a:r>
              <a:rPr lang="zh-CN" altLang="en-US" b="1">
                <a:solidFill>
                  <a:schemeClr val="bg1"/>
                </a:solidFill>
              </a:rPr>
              <a:t>分</a:t>
            </a:r>
            <a:r>
              <a:rPr lang="en-US" altLang="zh-CN" b="1">
                <a:solidFill>
                  <a:schemeClr val="bg1"/>
                </a:solidFill>
              </a:rPr>
              <a:t>—</a:t>
            </a:r>
            <a:r>
              <a:rPr lang="zh-CN" altLang="en-US" b="1">
                <a:solidFill>
                  <a:schemeClr val="bg1"/>
                </a:solidFill>
              </a:rPr>
              <a:t>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088" y="268288"/>
            <a:ext cx="4464050" cy="7572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600" b="1" dirty="0">
                <a:solidFill>
                  <a:srgbClr val="C00000"/>
                </a:solidFill>
                <a:latin typeface="+mn-ea"/>
                <a:ea typeface="+mn-ea"/>
              </a:rPr>
              <a:t>总结全文，领悟写法</a:t>
            </a:r>
            <a:endParaRPr lang="en-US" altLang="zh-CN" sz="36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25603" name="矩形 2"/>
          <p:cNvSpPr>
            <a:spLocks noChangeArrowheads="1"/>
          </p:cNvSpPr>
          <p:nvPr/>
        </p:nvSpPr>
        <p:spPr bwMode="auto">
          <a:xfrm>
            <a:off x="684213" y="1276350"/>
            <a:ext cx="777557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755650" y="1058863"/>
            <a:ext cx="7345363" cy="1127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latin typeface="+mn-ea"/>
                <a:ea typeface="+mn-ea"/>
              </a:rPr>
              <a:t>    </a:t>
            </a:r>
            <a:r>
              <a:rPr lang="zh-CN" altLang="zh-CN" sz="2800" b="1" dirty="0">
                <a:latin typeface="+mn-ea"/>
                <a:ea typeface="+mn-ea"/>
              </a:rPr>
              <a:t>我们再来看看课文</a:t>
            </a:r>
            <a:r>
              <a:rPr lang="zh-CN" altLang="en-US" sz="2800" b="1" dirty="0">
                <a:latin typeface="+mn-ea"/>
                <a:ea typeface="+mn-ea"/>
              </a:rPr>
              <a:t>，</a:t>
            </a:r>
            <a:r>
              <a:rPr lang="zh-CN" altLang="zh-CN" sz="2800" b="1" dirty="0">
                <a:latin typeface="+mn-ea"/>
                <a:ea typeface="+mn-ea"/>
              </a:rPr>
              <a:t>看看作者是怎样写这篇文章的</a:t>
            </a:r>
            <a:r>
              <a:rPr lang="zh-CN" altLang="en-US" sz="2800" b="1" dirty="0">
                <a:latin typeface="+mn-ea"/>
                <a:ea typeface="+mn-ea"/>
              </a:rPr>
              <a:t>？</a:t>
            </a:r>
            <a:r>
              <a:rPr lang="zh-CN" altLang="zh-CN" sz="2800" b="1" dirty="0">
                <a:latin typeface="+mn-ea"/>
                <a:ea typeface="+mn-ea"/>
              </a:rPr>
              <a:t>文章在写作方法上有什么特色</a:t>
            </a:r>
            <a:r>
              <a:rPr lang="zh-CN" altLang="en-US" sz="2800" b="1" dirty="0">
                <a:latin typeface="+mn-ea"/>
                <a:ea typeface="+mn-ea"/>
              </a:rPr>
              <a:t>？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71550" y="2139950"/>
            <a:ext cx="705643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Cambria" panose="02040503050406030204" pitchFamily="18" charset="0"/>
              <a:buAutoNum type="arabicPeriod"/>
            </a:pPr>
            <a:r>
              <a:rPr lang="zh-CN" altLang="zh-CN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按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时间顺序</a:t>
            </a:r>
            <a:r>
              <a:rPr lang="zh-CN" altLang="zh-CN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有条理地记叙。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Cambria" panose="02040503050406030204" pitchFamily="18" charset="0"/>
              <a:buAutoNum type="arabicPeriod"/>
            </a:pP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有详有略</a:t>
            </a:r>
            <a:r>
              <a:rPr lang="zh-CN" altLang="zh-CN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地写</a:t>
            </a: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，</a:t>
            </a:r>
            <a:r>
              <a:rPr lang="zh-CN" altLang="zh-CN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对春节中的高潮部分进行详细描写</a:t>
            </a:r>
            <a:r>
              <a:rPr lang="zh-CN" altLang="en-US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，</a:t>
            </a:r>
            <a:r>
              <a:rPr lang="zh-CN" altLang="zh-CN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其他部分则简略介绍。</a:t>
            </a:r>
          </a:p>
          <a:p>
            <a:pPr>
              <a:lnSpc>
                <a:spcPct val="150000"/>
              </a:lnSpc>
              <a:buFont typeface="Cambria" panose="02040503050406030204" pitchFamily="18" charset="0"/>
              <a:buAutoNum type="arabicPeriod"/>
            </a:pPr>
            <a:r>
              <a:rPr lang="zh-CN" altLang="zh-CN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抓住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特色活动</a:t>
            </a:r>
            <a:r>
              <a:rPr lang="zh-CN" altLang="zh-CN" sz="2800" b="1" dirty="0">
                <a:solidFill>
                  <a:srgbClr val="0070C0"/>
                </a:solidFill>
                <a:latin typeface="宋体" panose="02010600030101010101" pitchFamily="2" charset="-122"/>
              </a:rPr>
              <a:t>来写。</a:t>
            </a:r>
            <a:endParaRPr lang="zh-CN" altLang="en-US" sz="2800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492500" y="0"/>
            <a:ext cx="2016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>
                <a:solidFill>
                  <a:schemeClr val="bg1"/>
                </a:solidFill>
              </a:rPr>
              <a:t>小练笔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611188" y="849313"/>
            <a:ext cx="7991475" cy="60478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latin typeface="+mn-ea"/>
                <a:ea typeface="+mn-ea"/>
              </a:rPr>
              <a:t>    运用今天学习的写作方法，完成练笔。</a:t>
            </a:r>
          </a:p>
        </p:txBody>
      </p:sp>
      <p:pic>
        <p:nvPicPr>
          <p:cNvPr id="26628" name="图片 4" descr="1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2" b="5552"/>
          <a:stretch/>
        </p:blipFill>
        <p:spPr bwMode="auto">
          <a:xfrm>
            <a:off x="2267744" y="1454094"/>
            <a:ext cx="4321175" cy="334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 bwMode="auto">
          <a:xfrm>
            <a:off x="2555875" y="3400425"/>
            <a:ext cx="720725" cy="720725"/>
          </a:xfrm>
          <a:prstGeom prst="ellipse">
            <a:avLst/>
          </a:prstGeom>
          <a:solidFill>
            <a:srgbClr val="EB078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219" name="标题 1"/>
          <p:cNvSpPr txBox="1">
            <a:spLocks noChangeArrowheads="1"/>
          </p:cNvSpPr>
          <p:nvPr/>
        </p:nvSpPr>
        <p:spPr bwMode="auto">
          <a:xfrm>
            <a:off x="2484438" y="3363913"/>
            <a:ext cx="6840537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50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50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50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50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50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50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1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北京的春节</a:t>
            </a: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第二课时</a:t>
            </a: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220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6"/>
          <a:stretch>
            <a:fillRect/>
          </a:stretch>
        </p:blipFill>
        <p:spPr bwMode="auto">
          <a:xfrm>
            <a:off x="6516688" y="4516438"/>
            <a:ext cx="2378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3492500" y="0"/>
            <a:ext cx="2016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>
                <a:solidFill>
                  <a:schemeClr val="bg1"/>
                </a:solidFill>
              </a:rPr>
              <a:t>交流反馈</a:t>
            </a:r>
          </a:p>
        </p:txBody>
      </p:sp>
      <p:pic>
        <p:nvPicPr>
          <p:cNvPr id="25603" name="图片 5" descr="练笔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411288"/>
            <a:ext cx="331311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3716338" y="987425"/>
            <a:ext cx="5184775" cy="3322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600" b="1" dirty="0">
                <a:solidFill>
                  <a:srgbClr val="0070C0"/>
                </a:solidFill>
                <a:latin typeface="+mn-ea"/>
                <a:ea typeface="+mn-ea"/>
              </a:rPr>
              <a:t>    家乡的端午节，家乡有一个不可或缺的活动</a:t>
            </a:r>
            <a:r>
              <a:rPr lang="en-US" altLang="zh-CN" sz="1600" b="1" dirty="0">
                <a:solidFill>
                  <a:srgbClr val="0070C0"/>
                </a:solidFill>
                <a:latin typeface="+mn-ea"/>
                <a:ea typeface="+mn-ea"/>
              </a:rPr>
              <a:t>——</a:t>
            </a:r>
            <a:r>
              <a:rPr lang="zh-CN" altLang="en-US" sz="1600" b="1" dirty="0">
                <a:solidFill>
                  <a:srgbClr val="0070C0"/>
                </a:solidFill>
                <a:latin typeface="+mn-ea"/>
                <a:ea typeface="+mn-ea"/>
              </a:rPr>
              <a:t>划龙舟。在宽广的江面上，放下三四条龙舟，十几个人奋力划动船桨，一人坐龙首敲锣，一人坐舟中打鼓，众人齐喊“一、二”“一、二”，岸边的观众都在为自己喜爱的队伍加油助威，那声音此起彼伏，可谓是锣鼓喧天，热闹非凡。再观向江中，几条龙舟犹如猛斧破江，你追我赶，奋力争先。外国友人纷纷拿起相机快速地拍下这一幅幅壮观的场面，生怕错过眼前的奇观。</a:t>
            </a:r>
            <a:endParaRPr lang="en-US" altLang="zh-CN" sz="1600" b="1" dirty="0">
              <a:solidFill>
                <a:srgbClr val="0070C0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zh-CN" sz="1600" b="1" dirty="0">
                <a:solidFill>
                  <a:srgbClr val="0070C0"/>
                </a:solidFill>
                <a:latin typeface="+mn-ea"/>
                <a:ea typeface="+mn-ea"/>
              </a:rPr>
              <a:t>    </a:t>
            </a:r>
            <a:r>
              <a:rPr lang="zh-CN" altLang="en-US" sz="1600" b="1" dirty="0">
                <a:solidFill>
                  <a:srgbClr val="0070C0"/>
                </a:solidFill>
                <a:latin typeface="+mn-ea"/>
                <a:ea typeface="+mn-ea"/>
              </a:rPr>
              <a:t>家乡也要泡端午酒。在下过春天的第一场雨后，家家户户就已经将端午酒放入地下深埋发酵。里面放六样东西：北枣、荔枝、枸杞、橄榄、桂圆和杏仁。端午酒入嘴清香，可谓“泉香而酒洌”。端午酒还可以让人长生不老呢！</a:t>
            </a:r>
            <a:endParaRPr lang="en-US" altLang="zh-CN" sz="16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charRg st="0" end="1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charRg st="192" end="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19475" y="1588"/>
            <a:ext cx="2124075" cy="669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比较阅读</a:t>
            </a:r>
            <a:endParaRPr lang="en-US" altLang="zh-CN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3555" name="矩形 2"/>
          <p:cNvSpPr>
            <a:spLocks noChangeArrowheads="1"/>
          </p:cNvSpPr>
          <p:nvPr/>
        </p:nvSpPr>
        <p:spPr bwMode="auto">
          <a:xfrm>
            <a:off x="322263" y="920750"/>
            <a:ext cx="79248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200" b="1">
                <a:latin typeface="楷体" panose="02010609060101010101" pitchFamily="49" charset="-122"/>
                <a:ea typeface="楷体" panose="02010609060101010101" pitchFamily="49" charset="-122"/>
              </a:rPr>
              <a:t>    阅读“阅读链接”中斯妤的</a:t>
            </a:r>
            <a:r>
              <a:rPr lang="en-US" altLang="zh-CN" sz="2200" b="1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200" b="1">
                <a:latin typeface="楷体" panose="02010609060101010101" pitchFamily="49" charset="-122"/>
                <a:ea typeface="楷体" panose="02010609060101010101" pitchFamily="49" charset="-122"/>
              </a:rPr>
              <a:t>除夕</a:t>
            </a:r>
            <a:r>
              <a:rPr lang="en-US" altLang="zh-CN" sz="2200" b="1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200" b="1">
                <a:latin typeface="楷体" panose="02010609060101010101" pitchFamily="49" charset="-122"/>
                <a:ea typeface="楷体" panose="02010609060101010101" pitchFamily="49" charset="-122"/>
              </a:rPr>
              <a:t>，与老舍的</a:t>
            </a:r>
            <a:r>
              <a:rPr lang="en-US" altLang="zh-CN" sz="2200" b="1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200" b="1">
                <a:latin typeface="楷体" panose="02010609060101010101" pitchFamily="49" charset="-122"/>
                <a:ea typeface="楷体" panose="02010609060101010101" pitchFamily="49" charset="-122"/>
              </a:rPr>
              <a:t>北京的春节</a:t>
            </a:r>
            <a:r>
              <a:rPr lang="en-US" altLang="zh-CN" sz="2200" b="1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200" b="1">
                <a:latin typeface="楷体" panose="02010609060101010101" pitchFamily="49" charset="-122"/>
                <a:ea typeface="楷体" panose="02010609060101010101" pitchFamily="49" charset="-122"/>
              </a:rPr>
              <a:t>进行比较：二者在写法上有什么异同？完成下面表格。</a:t>
            </a:r>
            <a:endParaRPr lang="en-US" altLang="zh-CN" sz="2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68313" y="2139950"/>
          <a:ext cx="7632700" cy="2663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442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8" marR="91438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dirty="0">
                          <a:solidFill>
                            <a:srgbClr val="FF0000"/>
                          </a:solidFill>
                        </a:rPr>
                        <a:t>老舍的</a:t>
                      </a:r>
                      <a:r>
                        <a:rPr lang="en-US" altLang="zh-CN" sz="2000" dirty="0">
                          <a:solidFill>
                            <a:srgbClr val="FF0000"/>
                          </a:solidFill>
                        </a:rPr>
                        <a:t>《</a:t>
                      </a:r>
                      <a:r>
                        <a:rPr lang="zh-CN" altLang="en-US" sz="2000" dirty="0">
                          <a:solidFill>
                            <a:srgbClr val="FF0000"/>
                          </a:solidFill>
                        </a:rPr>
                        <a:t>北京的春节</a:t>
                      </a:r>
                      <a:r>
                        <a:rPr lang="en-US" altLang="zh-CN" sz="2000" dirty="0">
                          <a:solidFill>
                            <a:srgbClr val="FF0000"/>
                          </a:solidFill>
                        </a:rPr>
                        <a:t>》</a:t>
                      </a:r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斯妤的</a:t>
                      </a:r>
                      <a:r>
                        <a:rPr lang="en-US" altLang="zh-CN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除夕</a:t>
                      </a:r>
                      <a:r>
                        <a:rPr lang="en-US" altLang="zh-CN" sz="2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endParaRPr lang="zh-CN" altLang="en-US" sz="2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882">
                <a:tc>
                  <a:txBody>
                    <a:bodyPr/>
                    <a:lstStyle/>
                    <a:p>
                      <a:r>
                        <a:rPr lang="zh-CN" altLang="en-US" sz="1800" b="1" dirty="0"/>
                        <a:t>相同点</a:t>
                      </a:r>
                    </a:p>
                  </a:txBody>
                  <a:tcPr marL="91438" marR="91438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8" marR="91438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0523">
                <a:tc>
                  <a:txBody>
                    <a:bodyPr/>
                    <a:lstStyle/>
                    <a:p>
                      <a:endParaRPr lang="en-US" altLang="zh-CN" sz="1800" dirty="0"/>
                    </a:p>
                    <a:p>
                      <a:r>
                        <a:rPr lang="zh-CN" altLang="en-US" sz="1800" b="1" dirty="0"/>
                        <a:t>不同点</a:t>
                      </a:r>
                    </a:p>
                  </a:txBody>
                  <a:tcPr marL="91438" marR="91438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8" marR="91438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8" marR="91438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95513" y="2859088"/>
            <a:ext cx="3671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都写了除夕过年的情景。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79613" y="3524250"/>
            <a:ext cx="30241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1600" b="1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老舍为我们展现的是全景图，从腊八写到正月十九。写除夕时，抓住人们主要的活动简单勾勒，语言简洁明快。</a:t>
            </a:r>
            <a:endParaRPr lang="zh-CN" altLang="en-US" sz="160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48263" y="3508375"/>
            <a:ext cx="28082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斯妤由回忆外婆入手，重点写了一家人过除夕的情景，其中细致描写了准备过程和围炉的情景。</a:t>
            </a:r>
            <a:endParaRPr lang="zh-CN" altLang="en-US" sz="16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19475" y="0"/>
            <a:ext cx="2124075" cy="669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课堂小结</a:t>
            </a:r>
            <a:endParaRPr lang="en-US" altLang="zh-CN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5603" name="矩形 4"/>
          <p:cNvSpPr>
            <a:spLocks noChangeArrowheads="1"/>
          </p:cNvSpPr>
          <p:nvPr/>
        </p:nvSpPr>
        <p:spPr bwMode="auto">
          <a:xfrm>
            <a:off x="395288" y="987425"/>
            <a:ext cx="8424862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北京的春节从腊八拉开序幕，到正月十九才宣告结束，期间共历时一个多月，但作家老舍却只用了一千多字就将它呈现在读者的面前。作者按照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时间的顺序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，抓住节日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最突出的特点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，用极其凝练的语言，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详略有序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地为我们勾勒出一幅幅热闹喜庆、欢乐祥和的春节画卷。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19475" y="9525"/>
            <a:ext cx="2124075" cy="668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课后作业</a:t>
            </a:r>
            <a:endParaRPr lang="en-US" altLang="zh-CN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6627" name="矩形 3"/>
          <p:cNvSpPr>
            <a:spLocks noChangeArrowheads="1"/>
          </p:cNvSpPr>
          <p:nvPr/>
        </p:nvSpPr>
        <p:spPr bwMode="auto">
          <a:xfrm>
            <a:off x="395288" y="1419225"/>
            <a:ext cx="8065144" cy="14542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en-US" sz="3200" b="1" dirty="0">
                <a:latin typeface="+mn-ea"/>
                <a:ea typeface="+mn-ea"/>
              </a:rPr>
              <a:t>继续完成或修改片段</a:t>
            </a:r>
            <a:r>
              <a:rPr lang="en-US" altLang="zh-CN" sz="3200" b="1" dirty="0">
                <a:latin typeface="+mn-ea"/>
                <a:ea typeface="+mn-ea"/>
              </a:rPr>
              <a:t>《</a:t>
            </a:r>
            <a:r>
              <a:rPr lang="zh-CN" altLang="en-US" sz="3200" b="1" dirty="0">
                <a:latin typeface="+mn-ea"/>
                <a:ea typeface="+mn-ea"/>
              </a:rPr>
              <a:t>家乡的端午节</a:t>
            </a:r>
            <a:r>
              <a:rPr lang="en-US" altLang="zh-CN" sz="3200" b="1" dirty="0">
                <a:latin typeface="+mn-ea"/>
                <a:ea typeface="+mn-ea"/>
              </a:rPr>
              <a:t>》</a:t>
            </a:r>
            <a:r>
              <a:rPr lang="zh-CN" altLang="zh-CN" sz="3200" b="1" dirty="0">
                <a:latin typeface="+mn-ea"/>
                <a:ea typeface="+mn-ea"/>
              </a:rPr>
              <a:t>。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CN" altLang="zh-CN" sz="3200" b="1" dirty="0">
                <a:latin typeface="+mn-ea"/>
                <a:ea typeface="+mn-ea"/>
              </a:rPr>
              <a:t>预习第二课</a:t>
            </a:r>
            <a:r>
              <a:rPr lang="zh-CN" altLang="en-US" sz="3200" b="1" dirty="0">
                <a:latin typeface="+mn-ea"/>
                <a:ea typeface="+mn-ea"/>
              </a:rPr>
              <a:t>，</a:t>
            </a:r>
            <a:r>
              <a:rPr lang="zh-CN" altLang="zh-CN" sz="3200" b="1" dirty="0">
                <a:latin typeface="+mn-ea"/>
                <a:ea typeface="+mn-ea"/>
              </a:rPr>
              <a:t>完成</a:t>
            </a:r>
            <a:r>
              <a:rPr lang="zh-CN" altLang="en-US" sz="3200" b="1" dirty="0">
                <a:latin typeface="+mn-ea"/>
                <a:ea typeface="+mn-ea"/>
              </a:rPr>
              <a:t>第</a:t>
            </a:r>
            <a:r>
              <a:rPr lang="en-US" altLang="zh-CN" sz="3200" b="1" dirty="0">
                <a:latin typeface="+mn-ea"/>
                <a:ea typeface="+mn-ea"/>
              </a:rPr>
              <a:t>2</a:t>
            </a:r>
            <a:r>
              <a:rPr lang="zh-CN" altLang="en-US" sz="3200" b="1" dirty="0">
                <a:latin typeface="+mn-ea"/>
                <a:ea typeface="+mn-ea"/>
              </a:rPr>
              <a:t>课预习卡</a:t>
            </a:r>
            <a:r>
              <a:rPr lang="zh-CN" altLang="zh-CN" sz="3200" b="1" dirty="0">
                <a:latin typeface="+mn-ea"/>
                <a:ea typeface="+mn-ea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48050" y="-31750"/>
            <a:ext cx="2124075" cy="669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板书设计</a:t>
            </a:r>
            <a:endParaRPr lang="en-US" altLang="zh-CN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165225" y="690563"/>
            <a:ext cx="300037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+mn-ea"/>
                <a:ea typeface="+mn-ea"/>
              </a:rPr>
              <a:t>腊八：准备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86235" y="1131587"/>
            <a:ext cx="861775" cy="3240362"/>
          </a:xfrm>
          <a:prstGeom prst="rect">
            <a:avLst/>
          </a:prstGeom>
          <a:noFill/>
          <a:ln>
            <a:noFill/>
          </a:ln>
        </p:spPr>
        <p:txBody>
          <a:bodyPr vert="eaVert">
            <a:spAutoFit/>
          </a:bodyPr>
          <a:lstStyle/>
          <a:p>
            <a:pPr algn="ctr">
              <a:defRPr/>
            </a:pPr>
            <a:r>
              <a:rPr lang="zh-CN" alt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  <a:ea typeface="+mn-ea"/>
              </a:rPr>
              <a:t>北京的春节</a:t>
            </a:r>
          </a:p>
        </p:txBody>
      </p:sp>
      <p:sp>
        <p:nvSpPr>
          <p:cNvPr id="10" name="左大括号 9"/>
          <p:cNvSpPr/>
          <p:nvPr/>
        </p:nvSpPr>
        <p:spPr>
          <a:xfrm>
            <a:off x="879475" y="963613"/>
            <a:ext cx="285750" cy="3282950"/>
          </a:xfrm>
          <a:prstGeom prst="leftBrace">
            <a:avLst>
              <a:gd name="adj1" fmla="val 49684"/>
              <a:gd name="adj2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1133475" y="1965325"/>
            <a:ext cx="378301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+mn-ea"/>
                <a:ea typeface="+mn-ea"/>
              </a:rPr>
              <a:t>除夕：热闹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1103313" y="2613025"/>
            <a:ext cx="468947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+mn-ea"/>
                <a:ea typeface="+mn-ea"/>
              </a:rPr>
              <a:t>正月初一：悠闲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1112838" y="3295650"/>
            <a:ext cx="4692650" cy="10144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noProof="1">
                <a:sym typeface="+mn-ea"/>
              </a:rPr>
              <a:t>元宵节</a:t>
            </a:r>
            <a:r>
              <a:rPr lang="zh-CN" altLang="en-US" sz="2800" b="1" dirty="0">
                <a:latin typeface="+mn-ea"/>
                <a:ea typeface="+mn-ea"/>
              </a:rPr>
              <a:t>：红火</a:t>
            </a:r>
            <a:endParaRPr lang="en-US" altLang="zh-CN" sz="3200" b="1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3200" b="1" dirty="0">
                <a:latin typeface="+mn-ea"/>
                <a:ea typeface="+mn-ea"/>
              </a:rPr>
              <a:t>       </a:t>
            </a:r>
            <a:r>
              <a:rPr lang="zh-CN" altLang="en-US" sz="2800" b="1" dirty="0">
                <a:latin typeface="+mn-ea"/>
                <a:ea typeface="+mn-ea"/>
              </a:rPr>
              <a:t>美丽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40" name="左大括号 39"/>
          <p:cNvSpPr/>
          <p:nvPr/>
        </p:nvSpPr>
        <p:spPr>
          <a:xfrm rot="10800000">
            <a:off x="6227763" y="779463"/>
            <a:ext cx="309562" cy="3727450"/>
          </a:xfrm>
          <a:prstGeom prst="leftBrace">
            <a:avLst>
              <a:gd name="adj1" fmla="val 49684"/>
              <a:gd name="adj2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6332538" y="1374775"/>
            <a:ext cx="1416050" cy="2679700"/>
          </a:xfrm>
          <a:prstGeom prst="rect">
            <a:avLst/>
          </a:prstGeom>
          <a:noFill/>
          <a:ln>
            <a:noFill/>
          </a:ln>
        </p:spPr>
        <p:txBody>
          <a:bodyPr vert="eaVert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zh-CN" altLang="en-US" sz="3200" b="1" dirty="0">
                <a:latin typeface="+mn-ea"/>
                <a:ea typeface="+mn-ea"/>
              </a:rPr>
              <a:t>喜庆团圆</a:t>
            </a:r>
            <a:endParaRPr lang="en-US" altLang="zh-CN" sz="3200" b="1" dirty="0">
              <a:latin typeface="+mn-ea"/>
              <a:ea typeface="+mn-ea"/>
            </a:endParaRPr>
          </a:p>
          <a:p>
            <a:pPr algn="ctr">
              <a:lnSpc>
                <a:spcPct val="125000"/>
              </a:lnSpc>
              <a:defRPr/>
            </a:pPr>
            <a:r>
              <a:rPr lang="zh-CN" altLang="en-US" sz="3200" b="1" dirty="0">
                <a:latin typeface="+mn-ea"/>
                <a:ea typeface="+mn-ea"/>
              </a:rPr>
              <a:t>热闹忙碌</a:t>
            </a:r>
          </a:p>
        </p:txBody>
      </p:sp>
      <p:sp>
        <p:nvSpPr>
          <p:cNvPr id="31755" name="TextBox 15"/>
          <p:cNvSpPr txBox="1">
            <a:spLocks noChangeArrowheads="1"/>
          </p:cNvSpPr>
          <p:nvPr/>
        </p:nvSpPr>
        <p:spPr bwMode="auto">
          <a:xfrm>
            <a:off x="7534275" y="2263775"/>
            <a:ext cx="15779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>
                <a:solidFill>
                  <a:srgbClr val="FF0000"/>
                </a:solidFill>
              </a:rPr>
              <a:t>详略有序</a:t>
            </a:r>
            <a:endParaRPr lang="en-US" altLang="zh-CN" sz="2600" b="1">
              <a:solidFill>
                <a:srgbClr val="FF0000"/>
              </a:solidFill>
            </a:endParaRPr>
          </a:p>
          <a:p>
            <a:r>
              <a:rPr lang="zh-CN" altLang="en-US" sz="2600" b="1">
                <a:solidFill>
                  <a:srgbClr val="FF0000"/>
                </a:solidFill>
              </a:rPr>
              <a:t>重点突出</a:t>
            </a:r>
          </a:p>
        </p:txBody>
      </p:sp>
      <p:sp>
        <p:nvSpPr>
          <p:cNvPr id="31756" name="TextBox 16"/>
          <p:cNvSpPr txBox="1">
            <a:spLocks noChangeArrowheads="1"/>
          </p:cNvSpPr>
          <p:nvPr/>
        </p:nvSpPr>
        <p:spPr bwMode="auto">
          <a:xfrm>
            <a:off x="0" y="4227513"/>
            <a:ext cx="1258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rgbClr val="FF0000"/>
                </a:solidFill>
              </a:rPr>
              <a:t>（时间）</a:t>
            </a:r>
          </a:p>
        </p:txBody>
      </p:sp>
      <p:sp>
        <p:nvSpPr>
          <p:cNvPr id="31757" name="TextBox 12"/>
          <p:cNvSpPr txBox="1">
            <a:spLocks noChangeArrowheads="1"/>
          </p:cNvSpPr>
          <p:nvPr/>
        </p:nvSpPr>
        <p:spPr bwMode="auto">
          <a:xfrm>
            <a:off x="3419475" y="701675"/>
            <a:ext cx="129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002060"/>
                </a:solidFill>
              </a:rPr>
              <a:t>熬腊八粥</a:t>
            </a:r>
            <a:endParaRPr lang="en-US" altLang="zh-CN" b="1">
              <a:solidFill>
                <a:srgbClr val="002060"/>
              </a:solidFill>
            </a:endParaRPr>
          </a:p>
          <a:p>
            <a:r>
              <a:rPr lang="zh-CN" altLang="en-US" b="1">
                <a:solidFill>
                  <a:srgbClr val="002060"/>
                </a:solidFill>
              </a:rPr>
              <a:t>泡腊八蒜</a:t>
            </a:r>
          </a:p>
        </p:txBody>
      </p:sp>
      <p:sp>
        <p:nvSpPr>
          <p:cNvPr id="31758" name="TextBox 13"/>
          <p:cNvSpPr txBox="1">
            <a:spLocks noChangeArrowheads="1"/>
          </p:cNvSpPr>
          <p:nvPr/>
        </p:nvSpPr>
        <p:spPr bwMode="auto">
          <a:xfrm>
            <a:off x="4945063" y="779463"/>
            <a:ext cx="792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33CC33"/>
                </a:solidFill>
              </a:rPr>
              <a:t>比喻</a:t>
            </a:r>
          </a:p>
        </p:txBody>
      </p:sp>
      <p:sp>
        <p:nvSpPr>
          <p:cNvPr id="31759" name="TextBox 15"/>
          <p:cNvSpPr txBox="1">
            <a:spLocks noChangeArrowheads="1"/>
          </p:cNvSpPr>
          <p:nvPr/>
        </p:nvSpPr>
        <p:spPr bwMode="auto">
          <a:xfrm>
            <a:off x="3492500" y="1924050"/>
            <a:ext cx="22320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002060"/>
                </a:solidFill>
              </a:rPr>
              <a:t>人们的活动</a:t>
            </a:r>
            <a:endParaRPr lang="en-US" altLang="zh-CN" b="1">
              <a:solidFill>
                <a:srgbClr val="002060"/>
              </a:solidFill>
            </a:endParaRPr>
          </a:p>
          <a:p>
            <a:r>
              <a:rPr lang="zh-CN" altLang="en-US" b="1">
                <a:solidFill>
                  <a:srgbClr val="002060"/>
                </a:solidFill>
              </a:rPr>
              <a:t>味、色和声的描写</a:t>
            </a:r>
          </a:p>
          <a:p>
            <a:endParaRPr lang="zh-CN" altLang="en-US" b="1">
              <a:solidFill>
                <a:srgbClr val="002060"/>
              </a:solidFill>
            </a:endParaRPr>
          </a:p>
        </p:txBody>
      </p:sp>
      <p:sp>
        <p:nvSpPr>
          <p:cNvPr id="31760" name="TextBox 16"/>
          <p:cNvSpPr txBox="1">
            <a:spLocks noChangeArrowheads="1"/>
          </p:cNvSpPr>
          <p:nvPr/>
        </p:nvSpPr>
        <p:spPr bwMode="auto">
          <a:xfrm>
            <a:off x="5508625" y="1995488"/>
            <a:ext cx="935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solidFill>
                  <a:srgbClr val="33CC33"/>
                </a:solidFill>
              </a:rPr>
              <a:t>先概括后具体</a:t>
            </a:r>
          </a:p>
        </p:txBody>
      </p:sp>
      <p:sp>
        <p:nvSpPr>
          <p:cNvPr id="31761" name="矩形 17"/>
          <p:cNvSpPr>
            <a:spLocks noChangeArrowheads="1"/>
          </p:cNvSpPr>
          <p:nvPr/>
        </p:nvSpPr>
        <p:spPr bwMode="auto">
          <a:xfrm>
            <a:off x="3816350" y="2751138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002060"/>
                </a:solidFill>
              </a:rPr>
              <a:t>人们的活动</a:t>
            </a:r>
            <a:endParaRPr lang="en-US" altLang="zh-CN" b="1">
              <a:solidFill>
                <a:srgbClr val="002060"/>
              </a:solidFill>
            </a:endParaRPr>
          </a:p>
        </p:txBody>
      </p:sp>
      <p:sp>
        <p:nvSpPr>
          <p:cNvPr id="31762" name="TextBox 18"/>
          <p:cNvSpPr txBox="1">
            <a:spLocks noChangeArrowheads="1"/>
          </p:cNvSpPr>
          <p:nvPr/>
        </p:nvSpPr>
        <p:spPr bwMode="auto">
          <a:xfrm>
            <a:off x="5435600" y="2716213"/>
            <a:ext cx="792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33CC33"/>
                </a:solidFill>
              </a:rPr>
              <a:t>对比</a:t>
            </a:r>
          </a:p>
        </p:txBody>
      </p:sp>
      <p:sp>
        <p:nvSpPr>
          <p:cNvPr id="31763" name="TextBox 19"/>
          <p:cNvSpPr txBox="1">
            <a:spLocks noChangeArrowheads="1"/>
          </p:cNvSpPr>
          <p:nvPr/>
        </p:nvSpPr>
        <p:spPr bwMode="auto">
          <a:xfrm>
            <a:off x="3805238" y="3414713"/>
            <a:ext cx="1366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002060"/>
                </a:solidFill>
              </a:rPr>
              <a:t>大街上的灯</a:t>
            </a:r>
            <a:endParaRPr lang="en-US" altLang="zh-CN" b="1">
              <a:solidFill>
                <a:srgbClr val="002060"/>
              </a:solidFill>
            </a:endParaRPr>
          </a:p>
          <a:p>
            <a:r>
              <a:rPr lang="zh-CN" altLang="en-US" b="1">
                <a:solidFill>
                  <a:srgbClr val="002060"/>
                </a:solidFill>
              </a:rPr>
              <a:t>家里的灯</a:t>
            </a:r>
          </a:p>
        </p:txBody>
      </p:sp>
      <p:sp>
        <p:nvSpPr>
          <p:cNvPr id="31764" name="TextBox 20"/>
          <p:cNvSpPr txBox="1">
            <a:spLocks noChangeArrowheads="1"/>
          </p:cNvSpPr>
          <p:nvPr/>
        </p:nvSpPr>
        <p:spPr bwMode="auto">
          <a:xfrm>
            <a:off x="5289550" y="3525838"/>
            <a:ext cx="792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33CC33"/>
                </a:solidFill>
              </a:rPr>
              <a:t>对比排比</a:t>
            </a:r>
          </a:p>
        </p:txBody>
      </p:sp>
      <p:sp>
        <p:nvSpPr>
          <p:cNvPr id="31765" name="TextBox 3"/>
          <p:cNvSpPr txBox="1">
            <a:spLocks noChangeArrowheads="1"/>
          </p:cNvSpPr>
          <p:nvPr/>
        </p:nvSpPr>
        <p:spPr bwMode="auto">
          <a:xfrm>
            <a:off x="5230813" y="4089400"/>
            <a:ext cx="1212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 dirty="0">
                <a:solidFill>
                  <a:srgbClr val="33CC33"/>
                </a:solidFill>
              </a:rPr>
              <a:t>总</a:t>
            </a:r>
            <a:r>
              <a:rPr lang="en-US" altLang="zh-CN" sz="1600" b="1" dirty="0">
                <a:solidFill>
                  <a:srgbClr val="33CC33"/>
                </a:solidFill>
              </a:rPr>
              <a:t>—</a:t>
            </a:r>
            <a:r>
              <a:rPr lang="zh-CN" altLang="en-US" sz="1600" b="1" dirty="0">
                <a:solidFill>
                  <a:srgbClr val="33CC33"/>
                </a:solidFill>
              </a:rPr>
              <a:t>分</a:t>
            </a:r>
            <a:r>
              <a:rPr lang="en-US" altLang="zh-CN" sz="1600" b="1" dirty="0">
                <a:solidFill>
                  <a:srgbClr val="33CC33"/>
                </a:solidFill>
              </a:rPr>
              <a:t>—</a:t>
            </a:r>
            <a:r>
              <a:rPr lang="zh-CN" altLang="en-US" sz="1600" b="1" dirty="0">
                <a:solidFill>
                  <a:srgbClr val="33CC33"/>
                </a:solidFill>
              </a:rPr>
              <a:t>总</a:t>
            </a:r>
          </a:p>
        </p:txBody>
      </p:sp>
      <p:sp>
        <p:nvSpPr>
          <p:cNvPr id="31766" name="TextBox 3"/>
          <p:cNvSpPr txBox="1">
            <a:spLocks noChangeArrowheads="1"/>
          </p:cNvSpPr>
          <p:nvPr/>
        </p:nvSpPr>
        <p:spPr bwMode="auto">
          <a:xfrm>
            <a:off x="1128713" y="1327150"/>
            <a:ext cx="307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宋体" panose="02010600030101010101" pitchFamily="2" charset="-122"/>
              </a:rPr>
              <a:t>腊月二十三：忙碌</a:t>
            </a:r>
          </a:p>
        </p:txBody>
      </p:sp>
      <p:sp>
        <p:nvSpPr>
          <p:cNvPr id="31767" name="TextBox 4"/>
          <p:cNvSpPr txBox="1">
            <a:spLocks noChangeArrowheads="1"/>
          </p:cNvSpPr>
          <p:nvPr/>
        </p:nvSpPr>
        <p:spPr bwMode="auto">
          <a:xfrm>
            <a:off x="4246563" y="1306513"/>
            <a:ext cx="958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rgbClr val="002060"/>
                </a:solidFill>
              </a:rPr>
              <a:t>祭灶王</a:t>
            </a:r>
            <a:endParaRPr lang="en-US" altLang="zh-CN" b="1">
              <a:solidFill>
                <a:srgbClr val="002060"/>
              </a:solidFill>
            </a:endParaRPr>
          </a:p>
          <a:p>
            <a:r>
              <a:rPr lang="zh-CN" altLang="en-US" b="1">
                <a:solidFill>
                  <a:srgbClr val="002060"/>
                </a:solidFill>
              </a:rPr>
              <a:t>吃糖</a:t>
            </a:r>
          </a:p>
        </p:txBody>
      </p:sp>
      <p:sp>
        <p:nvSpPr>
          <p:cNvPr id="31768" name="TextBox 5"/>
          <p:cNvSpPr txBox="1">
            <a:spLocks noChangeArrowheads="1"/>
          </p:cNvSpPr>
          <p:nvPr/>
        </p:nvSpPr>
        <p:spPr bwMode="auto">
          <a:xfrm>
            <a:off x="5341938" y="1423988"/>
            <a:ext cx="860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solidFill>
                  <a:srgbClr val="33CC33"/>
                </a:solidFill>
              </a:rPr>
              <a:t>总</a:t>
            </a:r>
            <a:r>
              <a:rPr lang="en-US" altLang="zh-CN" b="1" dirty="0">
                <a:solidFill>
                  <a:srgbClr val="33CC33"/>
                </a:solidFill>
              </a:rPr>
              <a:t>—</a:t>
            </a:r>
            <a:r>
              <a:rPr lang="zh-CN" altLang="en-US" b="1" dirty="0">
                <a:solidFill>
                  <a:srgbClr val="33CC33"/>
                </a:solidFill>
              </a:rPr>
              <a:t>分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2"/>
          <p:cNvSpPr>
            <a:spLocks noChangeArrowheads="1"/>
          </p:cNvSpPr>
          <p:nvPr/>
        </p:nvSpPr>
        <p:spPr bwMode="auto">
          <a:xfrm>
            <a:off x="647700" y="1344613"/>
            <a:ext cx="784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/>
              <a:t>        </a:t>
            </a:r>
            <a:endParaRPr lang="zh-CN" altLang="zh-CN" sz="3600" b="1"/>
          </a:p>
        </p:txBody>
      </p:sp>
      <p:pic>
        <p:nvPicPr>
          <p:cNvPr id="4" name="图片 3" descr="PP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8738"/>
            <a:ext cx="460851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PPT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58738"/>
            <a:ext cx="436721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 descr="PPT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578100"/>
            <a:ext cx="323532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PPT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2578100"/>
            <a:ext cx="32464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PPT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571750"/>
            <a:ext cx="25050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8825" y="260350"/>
            <a:ext cx="4754563" cy="669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600" b="1" dirty="0">
                <a:solidFill>
                  <a:srgbClr val="C00000"/>
                </a:solidFill>
                <a:latin typeface="+mn-ea"/>
                <a:ea typeface="+mn-ea"/>
              </a:rPr>
              <a:t>研读赏析，感受年味</a:t>
            </a:r>
            <a:endParaRPr lang="en-US" altLang="zh-CN" sz="3600" b="1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10243" name="矩形 2"/>
          <p:cNvSpPr>
            <a:spLocks noChangeArrowheads="1"/>
          </p:cNvSpPr>
          <p:nvPr/>
        </p:nvSpPr>
        <p:spPr bwMode="auto">
          <a:xfrm>
            <a:off x="755650" y="1131888"/>
            <a:ext cx="7920038" cy="3416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3600" dirty="0">
                <a:latin typeface="+mn-ea"/>
                <a:ea typeface="+mn-ea"/>
              </a:rPr>
              <a:t>    </a:t>
            </a:r>
            <a:r>
              <a:rPr lang="zh-CN" altLang="en-US" sz="3600" b="1" dirty="0">
                <a:latin typeface="+mn-ea"/>
                <a:ea typeface="+mn-ea"/>
              </a:rPr>
              <a:t>除夕、正月初一和正月十五</a:t>
            </a:r>
            <a:r>
              <a:rPr lang="zh-CN" altLang="zh-CN" sz="3600" b="1" dirty="0">
                <a:latin typeface="+mn-ea"/>
                <a:ea typeface="+mn-ea"/>
              </a:rPr>
              <a:t>这些重要日子里</a:t>
            </a:r>
            <a:r>
              <a:rPr lang="zh-CN" altLang="en-US" sz="3600" b="1" dirty="0">
                <a:latin typeface="+mn-ea"/>
                <a:ea typeface="+mn-ea"/>
              </a:rPr>
              <a:t>，</a:t>
            </a:r>
            <a:r>
              <a:rPr lang="zh-CN" altLang="zh-CN" sz="3600" b="1" dirty="0">
                <a:latin typeface="+mn-ea"/>
                <a:ea typeface="+mn-ea"/>
              </a:rPr>
              <a:t>它们各自又有什么特点呢？选择你最喜欢的一个部分读一读</a:t>
            </a:r>
            <a:r>
              <a:rPr lang="zh-CN" altLang="en-US" sz="3600" b="1" dirty="0">
                <a:latin typeface="+mn-ea"/>
                <a:ea typeface="+mn-ea"/>
              </a:rPr>
              <a:t>，</a:t>
            </a:r>
            <a:r>
              <a:rPr lang="zh-CN" altLang="zh-CN" sz="3600" b="1" dirty="0">
                <a:latin typeface="+mn-ea"/>
                <a:ea typeface="+mn-ea"/>
              </a:rPr>
              <a:t>勾画相关语句</a:t>
            </a:r>
            <a:r>
              <a:rPr lang="zh-CN" altLang="en-US" sz="3600" b="1" dirty="0">
                <a:latin typeface="+mn-ea"/>
                <a:ea typeface="+mn-ea"/>
              </a:rPr>
              <a:t>，</a:t>
            </a:r>
            <a:r>
              <a:rPr lang="zh-CN" altLang="zh-CN" sz="3600" b="1" dirty="0">
                <a:latin typeface="+mn-ea"/>
                <a:ea typeface="+mn-ea"/>
              </a:rPr>
              <a:t>结合自己过年的感受</a:t>
            </a:r>
            <a:r>
              <a:rPr lang="zh-CN" altLang="en-US" sz="3600" b="1" dirty="0">
                <a:latin typeface="+mn-ea"/>
                <a:ea typeface="+mn-ea"/>
              </a:rPr>
              <a:t>，</a:t>
            </a:r>
            <a:r>
              <a:rPr lang="zh-CN" altLang="zh-CN" sz="3600" b="1" dirty="0">
                <a:latin typeface="+mn-ea"/>
                <a:ea typeface="+mn-ea"/>
              </a:rPr>
              <a:t>写批注。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19475" y="9525"/>
            <a:ext cx="2124075" cy="669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交流体会</a:t>
            </a:r>
            <a:endParaRPr lang="en-US" altLang="zh-CN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12291" name="组合 6"/>
          <p:cNvGrpSpPr>
            <a:grpSpLocks/>
          </p:cNvGrpSpPr>
          <p:nvPr/>
        </p:nvGrpSpPr>
        <p:grpSpPr bwMode="auto">
          <a:xfrm>
            <a:off x="395288" y="268288"/>
            <a:ext cx="1285875" cy="1196975"/>
            <a:chOff x="162069" y="-48430"/>
            <a:chExt cx="1285978" cy="1197976"/>
          </a:xfrm>
        </p:grpSpPr>
        <p:pic>
          <p:nvPicPr>
            <p:cNvPr id="12310" name="图片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69" y="-48430"/>
              <a:ext cx="1285978" cy="1197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1" name="TextBox 13"/>
            <p:cNvSpPr txBox="1">
              <a:spLocks noChangeArrowheads="1"/>
            </p:cNvSpPr>
            <p:nvPr/>
          </p:nvSpPr>
          <p:spPr bwMode="auto">
            <a:xfrm>
              <a:off x="306345" y="166980"/>
              <a:ext cx="1008690" cy="58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除夕</a:t>
              </a:r>
            </a:p>
          </p:txBody>
        </p:sp>
      </p:grpSp>
      <p:sp>
        <p:nvSpPr>
          <p:cNvPr id="12292" name="TextBox 16"/>
          <p:cNvSpPr txBox="1">
            <a:spLocks noChangeArrowheads="1"/>
          </p:cNvSpPr>
          <p:nvPr/>
        </p:nvSpPr>
        <p:spPr bwMode="auto">
          <a:xfrm>
            <a:off x="2627313" y="3795713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2293" name="TextBox 13"/>
          <p:cNvSpPr txBox="1">
            <a:spLocks noChangeArrowheads="1"/>
          </p:cNvSpPr>
          <p:nvPr/>
        </p:nvSpPr>
        <p:spPr bwMode="auto">
          <a:xfrm>
            <a:off x="684213" y="1276350"/>
            <a:ext cx="820896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除夕真热闹。家家赶做年菜，到处是酒肉的香味。老少男女都穿起新衣，门外贴好红红的对联，屋里贴好各色的年画，哪一家都灯火通宵，不许间断，鞭炮声日夜不绝。在外边做事的人，除非万不得已，必定赶回家来，吃团圆饭，祭祖。这一夜，除了很小的孩子，没有什么人睡觉，都要守岁。</a:t>
            </a: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3541713" y="1271588"/>
            <a:ext cx="16557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家家赶</a:t>
            </a:r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6048375" y="1271588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到处是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00175" y="1704975"/>
            <a:ext cx="2233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老少男女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115175" y="2551113"/>
            <a:ext cx="1250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除非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51013" y="2982913"/>
            <a:ext cx="1152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必定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4213" y="3413125"/>
            <a:ext cx="971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除了</a:t>
            </a:r>
          </a:p>
        </p:txBody>
      </p:sp>
      <p:sp>
        <p:nvSpPr>
          <p:cNvPr id="12300" name="TextBox 14"/>
          <p:cNvSpPr txBox="1">
            <a:spLocks noChangeArrowheads="1"/>
          </p:cNvSpPr>
          <p:nvPr/>
        </p:nvSpPr>
        <p:spPr bwMode="auto">
          <a:xfrm>
            <a:off x="5292725" y="30035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99213" y="1701800"/>
            <a:ext cx="1993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红红的对联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112963" y="2130425"/>
            <a:ext cx="2089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各色的年画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692775" y="2133600"/>
            <a:ext cx="165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灯火通宵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400175" y="2551113"/>
            <a:ext cx="2952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鞭炮声日夜不绝</a:t>
            </a:r>
          </a:p>
        </p:txBody>
      </p:sp>
      <p:sp>
        <p:nvSpPr>
          <p:cNvPr id="23" name="爆炸形 1 22"/>
          <p:cNvSpPr/>
          <p:nvPr/>
        </p:nvSpPr>
        <p:spPr>
          <a:xfrm>
            <a:off x="6983413" y="3795713"/>
            <a:ext cx="2160587" cy="1347787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热闹</a:t>
            </a:r>
          </a:p>
          <a:p>
            <a:pPr algn="ctr">
              <a:defRPr/>
            </a:pP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1284" name="TextBox 23"/>
          <p:cNvSpPr txBox="1">
            <a:spLocks noChangeArrowheads="1"/>
          </p:cNvSpPr>
          <p:nvPr/>
        </p:nvSpPr>
        <p:spPr bwMode="auto">
          <a:xfrm>
            <a:off x="6400800" y="3409950"/>
            <a:ext cx="644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398588" y="1271588"/>
            <a:ext cx="23034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除夕真热闹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115175" y="1277938"/>
            <a:ext cx="1625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酒肉的香</a:t>
            </a:r>
          </a:p>
        </p:txBody>
      </p:sp>
      <p:sp>
        <p:nvSpPr>
          <p:cNvPr id="11285" name="TextBox 26"/>
          <p:cNvSpPr txBox="1">
            <a:spLocks noChangeArrowheads="1"/>
          </p:cNvSpPr>
          <p:nvPr/>
        </p:nvSpPr>
        <p:spPr bwMode="auto">
          <a:xfrm>
            <a:off x="692150" y="1701800"/>
            <a:ext cx="692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19475" y="9525"/>
            <a:ext cx="2124075" cy="669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小结写法</a:t>
            </a:r>
            <a:endParaRPr lang="en-US" altLang="zh-CN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13315" name="组合 6"/>
          <p:cNvGrpSpPr>
            <a:grpSpLocks/>
          </p:cNvGrpSpPr>
          <p:nvPr/>
        </p:nvGrpSpPr>
        <p:grpSpPr bwMode="auto">
          <a:xfrm>
            <a:off x="395288" y="268288"/>
            <a:ext cx="1285875" cy="1196975"/>
            <a:chOff x="162069" y="-48430"/>
            <a:chExt cx="1285978" cy="1197976"/>
          </a:xfrm>
        </p:grpSpPr>
        <p:pic>
          <p:nvPicPr>
            <p:cNvPr id="13322" name="图片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69" y="-48430"/>
              <a:ext cx="1285978" cy="1197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3" name="TextBox 13"/>
            <p:cNvSpPr txBox="1">
              <a:spLocks noChangeArrowheads="1"/>
            </p:cNvSpPr>
            <p:nvPr/>
          </p:nvSpPr>
          <p:spPr bwMode="auto">
            <a:xfrm>
              <a:off x="346709" y="166980"/>
              <a:ext cx="1008690" cy="58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除夕</a:t>
              </a:r>
            </a:p>
          </p:txBody>
        </p:sp>
      </p:grpSp>
      <p:sp>
        <p:nvSpPr>
          <p:cNvPr id="13316" name="TextBox 16"/>
          <p:cNvSpPr txBox="1">
            <a:spLocks noChangeArrowheads="1"/>
          </p:cNvSpPr>
          <p:nvPr/>
        </p:nvSpPr>
        <p:spPr bwMode="auto">
          <a:xfrm>
            <a:off x="2627313" y="3795713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17" name="TextBox 13"/>
          <p:cNvSpPr txBox="1">
            <a:spLocks noChangeArrowheads="1"/>
          </p:cNvSpPr>
          <p:nvPr/>
        </p:nvSpPr>
        <p:spPr bwMode="auto">
          <a:xfrm>
            <a:off x="827088" y="1276350"/>
            <a:ext cx="8066087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除夕真热闹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家家赶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做年菜，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到处是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酒肉的香味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老少男女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都穿起新衣，门外贴好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红红的对联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，屋里贴好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各色的年画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，哪一家都灯火通宵，不许间断，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鞭炮声日夜不绝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。在外边做事的人，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除非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万不得已，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必定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赶回家来，吃团圆饭，祭祖。这一夜，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除了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很小的孩子，没有什么人睡觉，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要守岁。</a:t>
            </a:r>
          </a:p>
        </p:txBody>
      </p:sp>
      <p:sp>
        <p:nvSpPr>
          <p:cNvPr id="8" name="爆炸形 1 7"/>
          <p:cNvSpPr/>
          <p:nvPr/>
        </p:nvSpPr>
        <p:spPr>
          <a:xfrm>
            <a:off x="6804025" y="3795713"/>
            <a:ext cx="2160588" cy="1347787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热闹</a:t>
            </a:r>
          </a:p>
          <a:p>
            <a:pPr algn="ctr">
              <a:defRPr/>
            </a:pP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850" y="1492250"/>
            <a:ext cx="50323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33CC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</a:t>
            </a:r>
            <a:endParaRPr lang="en-US" altLang="zh-CN" sz="2800" b="1" dirty="0">
              <a:solidFill>
                <a:srgbClr val="33CC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33CC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概括</a:t>
            </a:r>
            <a:endParaRPr lang="en-US" altLang="zh-CN" sz="2800" b="1" dirty="0">
              <a:solidFill>
                <a:srgbClr val="33CC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33CC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后具体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1188" y="4443413"/>
            <a:ext cx="2232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700" b="1" dirty="0">
                <a:solidFill>
                  <a:srgbClr val="33CC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人们的活动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59113" y="4443413"/>
            <a:ext cx="33131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700" b="1" dirty="0">
                <a:solidFill>
                  <a:srgbClr val="33CC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味、色和声的描写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19475" y="9525"/>
            <a:ext cx="2124075" cy="669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交流体会</a:t>
            </a:r>
            <a:endParaRPr lang="en-US" altLang="zh-CN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14339" name="组合 6"/>
          <p:cNvGrpSpPr>
            <a:grpSpLocks/>
          </p:cNvGrpSpPr>
          <p:nvPr/>
        </p:nvGrpSpPr>
        <p:grpSpPr bwMode="auto">
          <a:xfrm>
            <a:off x="179388" y="339725"/>
            <a:ext cx="2065337" cy="1295400"/>
            <a:chOff x="54458" y="18124"/>
            <a:chExt cx="1285978" cy="1197976"/>
          </a:xfrm>
        </p:grpSpPr>
        <p:pic>
          <p:nvPicPr>
            <p:cNvPr id="14344" name="图片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8" y="18124"/>
              <a:ext cx="1285978" cy="1197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TextBox 13"/>
            <p:cNvSpPr txBox="1">
              <a:spLocks noChangeArrowheads="1"/>
            </p:cNvSpPr>
            <p:nvPr/>
          </p:nvSpPr>
          <p:spPr bwMode="auto">
            <a:xfrm>
              <a:off x="144134" y="217787"/>
              <a:ext cx="1165780" cy="540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正月初一</a:t>
              </a:r>
            </a:p>
          </p:txBody>
        </p:sp>
      </p:grpSp>
      <p:sp>
        <p:nvSpPr>
          <p:cNvPr id="14340" name="TextBox 13"/>
          <p:cNvSpPr txBox="1">
            <a:spLocks noChangeArrowheads="1"/>
          </p:cNvSpPr>
          <p:nvPr/>
        </p:nvSpPr>
        <p:spPr bwMode="auto">
          <a:xfrm>
            <a:off x="611188" y="1844675"/>
            <a:ext cx="7921625" cy="168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000" b="1" dirty="0">
                <a:solidFill>
                  <a:srgbClr val="FF00FF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初一的光景与除夕截然不同：除夕，街上挤满了人；初一，铺户都上着板子，门前堆着昨夜燃放的爆竹纸皮，全城都在休息。</a:t>
            </a:r>
            <a:endParaRPr lang="zh-CN" altLang="en-US" sz="3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45000" y="1851025"/>
            <a:ext cx="17287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截然不同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3708400" y="1276350"/>
            <a:ext cx="3240088" cy="5746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 b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zh-CN" altLang="en-US" b="1" dirty="0">
                <a:solidFill>
                  <a:srgbClr val="0070C0"/>
                </a:solidFill>
              </a:rPr>
              <a:t>形容两种事物完全不一样</a:t>
            </a:r>
            <a:r>
              <a:rPr lang="zh-CN" altLang="zh-CN" b="1" dirty="0">
                <a:solidFill>
                  <a:srgbClr val="0070C0"/>
                </a:solidFill>
              </a:rPr>
              <a:t>。</a:t>
            </a:r>
          </a:p>
          <a:p>
            <a:pPr algn="ctr">
              <a:defRPr/>
            </a:pP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434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1200"/>
              <a:t>形容两种食物毫无共同之处。</a:t>
            </a:r>
            <a:endParaRPr lang="zh-CN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19475" y="9525"/>
            <a:ext cx="2124075" cy="669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+mn-ea"/>
                <a:ea typeface="+mn-ea"/>
              </a:rPr>
              <a:t>交流体会</a:t>
            </a:r>
            <a:endParaRPr lang="en-US" altLang="zh-CN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15363" name="组合 6"/>
          <p:cNvGrpSpPr>
            <a:grpSpLocks/>
          </p:cNvGrpSpPr>
          <p:nvPr/>
        </p:nvGrpSpPr>
        <p:grpSpPr bwMode="auto">
          <a:xfrm>
            <a:off x="179388" y="339725"/>
            <a:ext cx="2065337" cy="1295400"/>
            <a:chOff x="54458" y="18124"/>
            <a:chExt cx="1285978" cy="1197976"/>
          </a:xfrm>
        </p:grpSpPr>
        <p:pic>
          <p:nvPicPr>
            <p:cNvPr id="15370" name="图片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8" y="18124"/>
              <a:ext cx="1285978" cy="1197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1" name="TextBox 13"/>
            <p:cNvSpPr txBox="1">
              <a:spLocks noChangeArrowheads="1"/>
            </p:cNvSpPr>
            <p:nvPr/>
          </p:nvSpPr>
          <p:spPr bwMode="auto">
            <a:xfrm>
              <a:off x="144134" y="217787"/>
              <a:ext cx="1165780" cy="540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正月初一</a:t>
              </a:r>
            </a:p>
          </p:txBody>
        </p:sp>
      </p:grpSp>
      <p:sp>
        <p:nvSpPr>
          <p:cNvPr id="15364" name="TextBox 13"/>
          <p:cNvSpPr txBox="1">
            <a:spLocks noChangeArrowheads="1"/>
          </p:cNvSpPr>
          <p:nvPr/>
        </p:nvSpPr>
        <p:spPr bwMode="auto">
          <a:xfrm>
            <a:off x="611188" y="1830388"/>
            <a:ext cx="7921625" cy="168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000" b="1" dirty="0">
                <a:solidFill>
                  <a:srgbClr val="FF00FF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初一的光景与除夕截然不同：</a:t>
            </a:r>
            <a:r>
              <a:rPr lang="zh-CN" altLang="en-US" sz="30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除夕，街上挤满了人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初一，铺户都上着板子，门前堆着昨夜燃放的爆竹纸皮，全城都在休息。</a:t>
            </a:r>
            <a:endParaRPr lang="zh-CN" altLang="en-US" sz="3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爆炸形 1 7"/>
          <p:cNvSpPr/>
          <p:nvPr/>
        </p:nvSpPr>
        <p:spPr>
          <a:xfrm>
            <a:off x="6443663" y="3630613"/>
            <a:ext cx="2160587" cy="1512887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悠闲</a:t>
            </a:r>
          </a:p>
          <a:p>
            <a:pPr algn="ctr">
              <a:defRPr/>
            </a:pP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4427538" y="1843088"/>
            <a:ext cx="17287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截然不同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3708400" y="1276350"/>
            <a:ext cx="3240088" cy="5746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 b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zh-CN" altLang="en-US" b="1" dirty="0">
                <a:solidFill>
                  <a:srgbClr val="0070C0"/>
                </a:solidFill>
              </a:rPr>
              <a:t>形容两种事物完全不一样</a:t>
            </a:r>
            <a:r>
              <a:rPr lang="zh-CN" altLang="zh-CN" b="1" dirty="0">
                <a:solidFill>
                  <a:srgbClr val="0070C0"/>
                </a:solidFill>
              </a:rPr>
              <a:t>。</a:t>
            </a:r>
          </a:p>
          <a:p>
            <a:pPr algn="ctr">
              <a:defRPr/>
            </a:pP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536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1200"/>
              <a:t>形容两种食物毫无共同之处。</a:t>
            </a:r>
            <a:endParaRPr lang="zh-CN" altLang="zh-CN"/>
          </a:p>
        </p:txBody>
      </p:sp>
      <p:sp>
        <p:nvSpPr>
          <p:cNvPr id="12" name="云形 11"/>
          <p:cNvSpPr/>
          <p:nvPr/>
        </p:nvSpPr>
        <p:spPr>
          <a:xfrm>
            <a:off x="1331913" y="3867150"/>
            <a:ext cx="1871662" cy="1008063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/>
              <a:t>对比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"/>
          <p:cNvSpPr>
            <a:spLocks noChangeArrowheads="1"/>
          </p:cNvSpPr>
          <p:nvPr/>
        </p:nvSpPr>
        <p:spPr bwMode="auto">
          <a:xfrm>
            <a:off x="571500" y="922338"/>
            <a:ext cx="8281988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男人们在午前就出动，到亲戚家、朋友家去拜年。女人们在家中接待客人。城内城外有许多寺院开放，任人游览，小贩们在庙外摆摊儿，卖茶、食品和各种玩具。北城外的大钟寺、西城外的白云观、南城的火神庙（厂甸）是最有名的。可是，开庙最初的两三天，并不十分热闹，因为人们正忙着彼此贺年，无暇顾及。到了初五初六，庙会开始风光起来。孩子们特别热心去逛，为的是到城外看看野景，可以骑毛驴，还能买到那些新年特有的玩具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176338" y="893763"/>
            <a:ext cx="1511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男人们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931150" y="893763"/>
            <a:ext cx="962025" cy="47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女人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65150" y="1693863"/>
            <a:ext cx="138271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小贩们</a:t>
            </a: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3276600" y="0"/>
            <a:ext cx="215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>
                <a:solidFill>
                  <a:schemeClr val="bg1"/>
                </a:solidFill>
              </a:rPr>
              <a:t>交流体会</a:t>
            </a:r>
          </a:p>
        </p:txBody>
      </p:sp>
      <p:grpSp>
        <p:nvGrpSpPr>
          <p:cNvPr id="16391" name="组合 6"/>
          <p:cNvGrpSpPr>
            <a:grpSpLocks/>
          </p:cNvGrpSpPr>
          <p:nvPr/>
        </p:nvGrpSpPr>
        <p:grpSpPr bwMode="auto">
          <a:xfrm>
            <a:off x="-252413" y="122238"/>
            <a:ext cx="2078038" cy="1295400"/>
            <a:chOff x="-64189" y="-48675"/>
            <a:chExt cx="1374103" cy="1197976"/>
          </a:xfrm>
        </p:grpSpPr>
        <p:pic>
          <p:nvPicPr>
            <p:cNvPr id="16395" name="图片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189" y="-48675"/>
              <a:ext cx="1285978" cy="1197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6" name="TextBox 13"/>
            <p:cNvSpPr txBox="1">
              <a:spLocks noChangeArrowheads="1"/>
            </p:cNvSpPr>
            <p:nvPr/>
          </p:nvSpPr>
          <p:spPr bwMode="auto">
            <a:xfrm>
              <a:off x="144134" y="217787"/>
              <a:ext cx="1165780" cy="483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正月初一</a:t>
              </a:r>
            </a:p>
          </p:txBody>
        </p:sp>
      </p:grpSp>
      <p:sp>
        <p:nvSpPr>
          <p:cNvPr id="12" name="爆炸形 1 11"/>
          <p:cNvSpPr/>
          <p:nvPr/>
        </p:nvSpPr>
        <p:spPr>
          <a:xfrm>
            <a:off x="7092950" y="3651250"/>
            <a:ext cx="1725613" cy="1409700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悠闲</a:t>
            </a:r>
          </a:p>
          <a:p>
            <a:pPr algn="ctr">
              <a:defRPr/>
            </a:pP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9913" y="3319463"/>
            <a:ext cx="1225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孩子们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65150" y="1304925"/>
            <a:ext cx="611188" cy="47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2142</Words>
  <Application>Microsoft Office PowerPoint</Application>
  <PresentationFormat>全屏显示(16:9)</PresentationFormat>
  <Paragraphs>190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华文楷体</vt:lpstr>
      <vt:lpstr>楷体</vt:lpstr>
      <vt:lpstr>宋体</vt:lpstr>
      <vt:lpstr>Arial</vt:lpstr>
      <vt:lpstr>Calibri</vt:lpstr>
      <vt:lpstr>Cambria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状元成才路</Manager>
  <Company>状元成才路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subject>状元成才路</dc:subject>
  <dc:creator>Administrator</dc:creator>
  <cp:keywords>状元成才路</cp:keywords>
  <dc:description>声  明_x000d_
_x000d_
 本文件仅用于个人学习、研究或欣赏，以及其他非商业性或非盈利性用途，但同时应遵守著作权法及其他相关法律的规定，不得侵犯本司及相关权利人的合法权利。_x000d_
 除此以外，将本文件任何内容用于其他用途时，应获得授权，如发现未经授权用于商业或盈利用途将追加侵权者的法律责任。_x000d_
_x000d_
武汉天成贵龙文化传播有限公司</dc:description>
  <cp:lastModifiedBy>Administrator</cp:lastModifiedBy>
  <cp:revision>605</cp:revision>
  <dcterms:created xsi:type="dcterms:W3CDTF">2016-10-29T08:56:49Z</dcterms:created>
  <dcterms:modified xsi:type="dcterms:W3CDTF">2024-09-14T08:32:24Z</dcterms:modified>
  <cp:category>状元成才路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来源">
    <vt:lpwstr>状元成才路系列</vt:lpwstr>
  </property>
  <property fmtid="{D5CDD505-2E9C-101B-9397-08002B2CF9AE}" pid="3" name="KSOProductBuildVer">
    <vt:lpwstr>2052-11.1.0.10132</vt:lpwstr>
  </property>
</Properties>
</file>