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heme/theme2.xml" ContentType="application/vnd.openxmlformats-officedocument.theme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notesSlides/notesSlide1.xml" ContentType="application/vnd.openxmlformats-officedocument.presentationml.notesSlide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notesSlides/notesSlide2.xml" ContentType="application/vnd.openxmlformats-officedocument.presentationml.notesSlide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notesSlides/notesSlide3.xml" ContentType="application/vnd.openxmlformats-officedocument.presentationml.notesSlide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72" r:id="rId2"/>
    <p:sldId id="259" r:id="rId3"/>
    <p:sldId id="260" r:id="rId4"/>
    <p:sldId id="271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6" r:id="rId15"/>
    <p:sldId id="285" r:id="rId16"/>
    <p:sldId id="287" r:id="rId17"/>
  </p:sldIdLst>
  <p:sldSz cx="12192000" cy="6858000"/>
  <p:notesSz cx="6858000" cy="9144000"/>
  <p:custDataLst>
    <p:tags r:id="rId1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6">
          <p15:clr>
            <a:srgbClr val="A4A3A4"/>
          </p15:clr>
        </p15:guide>
        <p15:guide id="2" pos="385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a Vida Villanueva" initials="MVV" lastIdx="1" clrIdx="0"/>
  <p:cmAuthor id="7" name="1206988966@qq.com" initials="1" lastIdx="1" clrIdx="2"/>
  <p:cmAuthor id="1" name="幸全" initials="幸全" lastIdx="1" clrIdx="0"/>
  <p:cmAuthor id="8" name="姜伟光" initials="姜" lastIdx="1" clrIdx="0"/>
  <p:cmAuthor id="2" name="孙文纯" initials="孙" lastIdx="1" clrIdx="0"/>
  <p:cmAuthor id="9" name="PPTer_Tang" initials="P" lastIdx="0" clrIdx="0"/>
  <p:cmAuthor id="3" name="作者" initials="作" lastIdx="0" clrIdx="1"/>
  <p:cmAuthor id="10" name="Lenovo" initials="L" lastIdx="0" clrIdx="9"/>
  <p:cmAuthor id="4" name="pc" initials="p" lastIdx="1" clrIdx="0"/>
  <p:cmAuthor id="5" name="宋洁然" initials="宋" lastIdx="2" clrIdx="1"/>
  <p:cmAuthor id="12" name="12279" initials="1" lastIdx="1" clrIdx="11"/>
  <p:cmAuthor id="6" name="ming qiu" initials="m" lastIdx="17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41D5"/>
    <a:srgbClr val="FF0000"/>
    <a:srgbClr val="FFFFFF"/>
    <a:srgbClr val="000000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65" d="100"/>
          <a:sy n="65" d="100"/>
        </p:scale>
        <p:origin x="90" y="282"/>
      </p:cViewPr>
      <p:guideLst>
        <p:guide orient="horz" pos="2116"/>
        <p:guide pos="3851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2022-12-13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2570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83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5" Type="http://schemas.openxmlformats.org/officeDocument/2006/relationships/slide" Target="../slides/slide2.xml"/><Relationship Id="rId4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90.xml"/><Relationship Id="rId2" Type="http://schemas.openxmlformats.org/officeDocument/2006/relationships/tags" Target="../tags/tag89.xml"/><Relationship Id="rId1" Type="http://schemas.openxmlformats.org/officeDocument/2006/relationships/tags" Target="../tags/tag88.xml"/><Relationship Id="rId5" Type="http://schemas.openxmlformats.org/officeDocument/2006/relationships/slide" Target="../slides/slide3.xml"/><Relationship Id="rId4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97.xml"/><Relationship Id="rId2" Type="http://schemas.openxmlformats.org/officeDocument/2006/relationships/tags" Target="../tags/tag96.xml"/><Relationship Id="rId1" Type="http://schemas.openxmlformats.org/officeDocument/2006/relationships/tags" Target="../tags/tag95.xml"/><Relationship Id="rId5" Type="http://schemas.openxmlformats.org/officeDocument/2006/relationships/slide" Target="../slides/slide4.xml"/><Relationship Id="rId4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  <p:custDataLst>
              <p:tags r:id="rId3"/>
            </p:custDataLst>
          </p:nvPr>
        </p:nvSpPr>
        <p:spPr/>
        <p:txBody>
          <a:bodyPr/>
          <a:lstStyle/>
          <a:p>
            <a:fld id="{44B451A2-443D-40EA-8C70-ED46A2D19163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48596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99A83835-5FA0-4497-8FBE-4A089E5F9A35}" type="slidenum">
              <a:rPr lang="zh-CN" altLang="en-US" smtClean="0">
                <a:solidFill>
                  <a:prstClr val="black"/>
                </a:solidFill>
              </a:rPr>
              <a:t>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2167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99A83835-5FA0-4497-8FBE-4A089E5F9A35}" type="slidenum">
              <a:rPr lang="zh-CN" altLang="en-US" smtClean="0">
                <a:solidFill>
                  <a:prstClr val="black"/>
                </a:solidFill>
              </a:rPr>
              <a:t>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7185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2.xml"/><Relationship Id="rId4" Type="http://schemas.openxmlformats.org/officeDocument/2006/relationships/tags" Target="../tags/tag1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8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3.xml"/><Relationship Id="rId4" Type="http://schemas.openxmlformats.org/officeDocument/2006/relationships/tags" Target="../tags/tag62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66.xml"/><Relationship Id="rId7" Type="http://schemas.openxmlformats.org/officeDocument/2006/relationships/tags" Target="../tags/tag70.xml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6" Type="http://schemas.openxmlformats.org/officeDocument/2006/relationships/tags" Target="../tags/tag69.xml"/><Relationship Id="rId5" Type="http://schemas.openxmlformats.org/officeDocument/2006/relationships/tags" Target="../tags/tag68.xml"/><Relationship Id="rId10" Type="http://schemas.openxmlformats.org/officeDocument/2006/relationships/image" Target="../media/image2.png"/><Relationship Id="rId4" Type="http://schemas.openxmlformats.org/officeDocument/2006/relationships/tags" Target="../tags/tag67.xml"/><Relationship Id="rId9" Type="http://schemas.openxmlformats.org/officeDocument/2006/relationships/image" Target="../media/image1.jpe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73.xml"/><Relationship Id="rId7" Type="http://schemas.openxmlformats.org/officeDocument/2006/relationships/tags" Target="../tags/tag77.xml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6" Type="http://schemas.openxmlformats.org/officeDocument/2006/relationships/tags" Target="../tags/tag76.xml"/><Relationship Id="rId5" Type="http://schemas.openxmlformats.org/officeDocument/2006/relationships/tags" Target="../tags/tag75.xml"/><Relationship Id="rId10" Type="http://schemas.openxmlformats.org/officeDocument/2006/relationships/image" Target="../media/image2.png"/><Relationship Id="rId4" Type="http://schemas.openxmlformats.org/officeDocument/2006/relationships/tags" Target="../tags/tag74.xml"/><Relationship Id="rId9" Type="http://schemas.openxmlformats.org/officeDocument/2006/relationships/image" Target="../media/image3.jpe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7.xml"/><Relationship Id="rId4" Type="http://schemas.openxmlformats.org/officeDocument/2006/relationships/tags" Target="../tags/tag16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2.xml"/><Relationship Id="rId4" Type="http://schemas.openxmlformats.org/officeDocument/2006/relationships/tags" Target="../tags/tag2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4" Type="http://schemas.openxmlformats.org/officeDocument/2006/relationships/tags" Target="../tags/tag26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6.xml"/><Relationship Id="rId3" Type="http://schemas.openxmlformats.org/officeDocument/2006/relationships/tags" Target="../tags/tag31.xml"/><Relationship Id="rId7" Type="http://schemas.openxmlformats.org/officeDocument/2006/relationships/tags" Target="../tags/tag35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0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tags" Target="../tags/tag49.xml"/><Relationship Id="rId5" Type="http://schemas.openxmlformats.org/officeDocument/2006/relationships/tags" Target="../tags/tag48.xml"/><Relationship Id="rId4" Type="http://schemas.openxmlformats.org/officeDocument/2006/relationships/tags" Target="../tags/tag47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4.xml"/><Relationship Id="rId4" Type="http://schemas.openxmlformats.org/officeDocument/2006/relationships/tags" Target="../tags/tag5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2022-12-13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2022-12-13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2022-12-13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09600" y="6356384"/>
            <a:ext cx="2844800" cy="365125"/>
          </a:xfrm>
        </p:spPr>
        <p:txBody>
          <a:bodyPr/>
          <a:lstStyle/>
          <a:p>
            <a:fld id="{9A7C601C-FD21-434A-A486-83A55A8B2E32}" type="datetimeFigureOut">
              <a:rPr lang="zh-CN" altLang="en-US" smtClean="0"/>
              <a:t>2022-12-13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65600" y="6356384"/>
            <a:ext cx="3860800" cy="365125"/>
          </a:xfrm>
          <a:prstGeom prst="rect">
            <a:avLst/>
          </a:prstGeom>
        </p:spPr>
        <p:txBody>
          <a:bodyPr lIns="91356" tIns="45718" rIns="91356" bIns="45718"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BAEC3CBB-3DD3-44D7-A6CB-12C5A9732C69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74" b="1114"/>
          <a:stretch>
            <a:fillRect/>
          </a:stretch>
        </p:blipFill>
        <p:spPr>
          <a:xfrm>
            <a:off x="0" y="-27384"/>
            <a:ext cx="12192000" cy="6885384"/>
          </a:xfrm>
          <a:prstGeom prst="rect">
            <a:avLst/>
          </a:prstGeom>
        </p:spPr>
      </p:pic>
      <p:pic>
        <p:nvPicPr>
          <p:cNvPr id="7" name="Picture" descr="Picture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0" y="0"/>
            <a:ext cx="12191365" cy="474980"/>
          </a:xfrm>
          <a:prstGeom prst="rect">
            <a:avLst/>
          </a:prstGeom>
        </p:spPr>
      </p:pic>
      <p:sp>
        <p:nvSpPr>
          <p:cNvPr id="13" name="矩形 12"/>
          <p:cNvSpPr/>
          <p:nvPr userDrawn="1">
            <p:custDataLst>
              <p:tags r:id="rId6"/>
            </p:custDataLst>
          </p:nvPr>
        </p:nvSpPr>
        <p:spPr>
          <a:xfrm>
            <a:off x="290195" y="38100"/>
            <a:ext cx="2602865" cy="398780"/>
          </a:xfrm>
          <a:prstGeom prst="rect">
            <a:avLst/>
          </a:prstGeom>
          <a:effectLst>
            <a:glow rad="228600">
              <a:srgbClr val="C0504D">
                <a:satMod val="175000"/>
                <a:alpha val="40000"/>
              </a:srgbClr>
            </a:glow>
            <a:reflection blurRad="6350" stA="50000" endA="300" endPos="55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en-US" altLang="zh-CN" sz="2000" b="1" i="1">
                <a:solidFill>
                  <a:prstClr val="white">
                    <a:lumMod val="75000"/>
                  </a:prstClr>
                </a:solidFill>
                <a:latin typeface="楷体" panose="02010609060101010101" charset="-122"/>
                <a:ea typeface="楷体" panose="02010609060101010101" charset="-122"/>
              </a:rPr>
              <a:t>   </a:t>
            </a:r>
            <a:r>
              <a:rPr lang="zh-CN" altLang="en-US" sz="2000" b="1" i="1">
                <a:solidFill>
                  <a:prstClr val="white">
                    <a:lumMod val="75000"/>
                  </a:prstClr>
                </a:solidFill>
                <a:latin typeface="楷体" panose="02010609060101010101" charset="-122"/>
                <a:ea typeface="楷体" panose="02010609060101010101" charset="-122"/>
              </a:rPr>
              <a:t>梦圆历史工作室 </a:t>
            </a:r>
          </a:p>
        </p:txBody>
      </p:sp>
      <p:sp>
        <p:nvSpPr>
          <p:cNvPr id="22" name="矩形 21"/>
          <p:cNvSpPr/>
          <p:nvPr userDrawn="1">
            <p:custDataLst>
              <p:tags r:id="rId7"/>
            </p:custDataLst>
          </p:nvPr>
        </p:nvSpPr>
        <p:spPr>
          <a:xfrm>
            <a:off x="5829300" y="81280"/>
            <a:ext cx="4571365" cy="31242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defTabSz="1828800"/>
            <a:endParaRPr lang="en-US" altLang="zh-CN" sz="2800" b="1" smtClean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charset="-122"/>
              <a:ea typeface="楷体" panose="02010609060101010101" charset="-122"/>
            </a:endParaRPr>
          </a:p>
          <a:p>
            <a:pPr defTabSz="1828800"/>
            <a:r>
              <a:rPr lang="en-US" altLang="zh-CN" sz="2800" b="1" smtClean="0">
                <a:solidFill>
                  <a:sysClr val="window" lastClr="FFFFFF"/>
                </a:solidFill>
                <a:latin typeface="楷体" panose="02010609060101010101" charset="-122"/>
                <a:ea typeface="楷体" panose="02010609060101010101" charset="-122"/>
              </a:rPr>
              <a:t>2.5 </a:t>
            </a:r>
            <a:r>
              <a:rPr lang="zh-CN" altLang="en-US" sz="2800" b="1" smtClean="0">
                <a:solidFill>
                  <a:sysClr val="window" lastClr="FFFFFF"/>
                </a:solidFill>
                <a:latin typeface="楷体" panose="02010609060101010101" charset="-122"/>
                <a:ea typeface="楷体" panose="02010609060101010101" charset="-122"/>
              </a:rPr>
              <a:t>工业革命与工厂制度</a:t>
            </a:r>
            <a:endParaRPr lang="zh-CN" altLang="en-US" sz="2800" b="1">
              <a:solidFill>
                <a:sysClr val="window" lastClr="FFFFFF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defTabSz="1828800"/>
            <a:endParaRPr lang="zh-CN" altLang="en-US" sz="2800" b="1">
              <a:solidFill>
                <a:sysClr val="window" lastClr="FFFFFF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幻灯片">
    <p:bg>
      <p:bgPr>
        <a:pattFill prst="lgGrid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09600" y="6356384"/>
            <a:ext cx="2844800" cy="365125"/>
          </a:xfrm>
        </p:spPr>
        <p:txBody>
          <a:bodyPr/>
          <a:lstStyle/>
          <a:p>
            <a:fld id="{9A7C601C-FD21-434A-A486-83A55A8B2E32}" type="datetimeFigureOut">
              <a:rPr lang="zh-CN" altLang="en-US" smtClean="0"/>
              <a:t>2022-12-13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65600" y="6356384"/>
            <a:ext cx="3860800" cy="365125"/>
          </a:xfrm>
          <a:prstGeom prst="rect">
            <a:avLst/>
          </a:prstGeom>
        </p:spPr>
        <p:txBody>
          <a:bodyPr lIns="91356" tIns="45718" rIns="91356" bIns="45718"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BAEC3CBB-3DD3-44D7-A6CB-12C5A9732C69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2" name="Picture" descr="Picture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0" y="0"/>
            <a:ext cx="12191365" cy="474980"/>
          </a:xfrm>
          <a:prstGeom prst="rect">
            <a:avLst/>
          </a:prstGeom>
        </p:spPr>
      </p:pic>
      <p:sp>
        <p:nvSpPr>
          <p:cNvPr id="13" name="矩形 12"/>
          <p:cNvSpPr/>
          <p:nvPr userDrawn="1">
            <p:custDataLst>
              <p:tags r:id="rId6"/>
            </p:custDataLst>
          </p:nvPr>
        </p:nvSpPr>
        <p:spPr>
          <a:xfrm>
            <a:off x="290195" y="38100"/>
            <a:ext cx="2602865" cy="398780"/>
          </a:xfrm>
          <a:prstGeom prst="rect">
            <a:avLst/>
          </a:prstGeom>
          <a:effectLst>
            <a:glow rad="228600">
              <a:srgbClr val="C0504D">
                <a:satMod val="175000"/>
                <a:alpha val="40000"/>
              </a:srgbClr>
            </a:glow>
            <a:reflection blurRad="6350" stA="50000" endA="300" endPos="55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en-US" altLang="zh-CN" sz="2000" b="1" i="1">
                <a:solidFill>
                  <a:prstClr val="white">
                    <a:lumMod val="75000"/>
                  </a:prstClr>
                </a:solidFill>
                <a:latin typeface="楷体" panose="02010609060101010101" charset="-122"/>
                <a:ea typeface="楷体" panose="02010609060101010101" charset="-122"/>
              </a:rPr>
              <a:t>   </a:t>
            </a:r>
            <a:r>
              <a:rPr lang="zh-CN" altLang="en-US" sz="2000" b="1" i="1">
                <a:solidFill>
                  <a:prstClr val="white">
                    <a:lumMod val="75000"/>
                  </a:prstClr>
                </a:solidFill>
                <a:latin typeface="楷体" panose="02010609060101010101" charset="-122"/>
                <a:ea typeface="楷体" panose="02010609060101010101" charset="-122"/>
              </a:rPr>
              <a:t>梦圆历史工作室 </a:t>
            </a:r>
          </a:p>
        </p:txBody>
      </p:sp>
      <p:sp>
        <p:nvSpPr>
          <p:cNvPr id="22" name="矩形 21"/>
          <p:cNvSpPr/>
          <p:nvPr userDrawn="1">
            <p:custDataLst>
              <p:tags r:id="rId7"/>
            </p:custDataLst>
          </p:nvPr>
        </p:nvSpPr>
        <p:spPr>
          <a:xfrm>
            <a:off x="5829300" y="81280"/>
            <a:ext cx="4571365" cy="31242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defTabSz="1828800"/>
            <a:endParaRPr lang="en-US" altLang="zh-CN" sz="2800" b="1" smtClean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charset="-122"/>
              <a:ea typeface="楷体" panose="02010609060101010101" charset="-122"/>
            </a:endParaRPr>
          </a:p>
          <a:p>
            <a:pPr defTabSz="1828800"/>
            <a:r>
              <a:rPr lang="en-US" altLang="zh-CN" sz="2800" b="1" smtClean="0">
                <a:solidFill>
                  <a:sysClr val="window" lastClr="FFFFFF"/>
                </a:solidFill>
                <a:latin typeface="楷体" panose="02010609060101010101" charset="-122"/>
                <a:ea typeface="楷体" panose="02010609060101010101" charset="-122"/>
              </a:rPr>
              <a:t>2.5 </a:t>
            </a:r>
            <a:r>
              <a:rPr lang="zh-CN" altLang="en-US" sz="2800" b="1" smtClean="0">
                <a:solidFill>
                  <a:sysClr val="window" lastClr="FFFFFF"/>
                </a:solidFill>
                <a:latin typeface="楷体" panose="02010609060101010101" charset="-122"/>
                <a:ea typeface="楷体" panose="02010609060101010101" charset="-122"/>
              </a:rPr>
              <a:t>工业革命与工厂制度</a:t>
            </a:r>
            <a:endParaRPr lang="zh-CN" altLang="en-US" sz="2800" b="1">
              <a:solidFill>
                <a:sysClr val="window" lastClr="FFFFFF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defTabSz="1828800"/>
            <a:endParaRPr lang="zh-CN" altLang="en-US" sz="2800" b="1">
              <a:solidFill>
                <a:sysClr val="window" lastClr="FFFFFF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2022-12-13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2" descr="D:\c盘\学校信息\校徽\教授题字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56684" y="6473021"/>
            <a:ext cx="2914050" cy="374346"/>
          </a:xfrm>
          <a:prstGeom prst="rect">
            <a:avLst/>
          </a:prstGeom>
          <a:noFill/>
        </p:spPr>
      </p:pic>
      <p:grpSp>
        <p:nvGrpSpPr>
          <p:cNvPr id="9" name="组合 1"/>
          <p:cNvGrpSpPr/>
          <p:nvPr/>
        </p:nvGrpSpPr>
        <p:grpSpPr>
          <a:xfrm>
            <a:off x="85056" y="85064"/>
            <a:ext cx="3270885" cy="892810"/>
            <a:chOff x="856" y="158"/>
            <a:chExt cx="5151" cy="1406"/>
          </a:xfrm>
        </p:grpSpPr>
        <p:pic>
          <p:nvPicPr>
            <p:cNvPr id="11" name="图片 2" descr="60a2e3bf319f584a1bb953f5fafaa4ca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56" y="158"/>
              <a:ext cx="1407" cy="1407"/>
            </a:xfrm>
            <a:prstGeom prst="rect">
              <a:avLst/>
            </a:prstGeom>
          </p:spPr>
        </p:pic>
        <p:sp>
          <p:nvSpPr>
            <p:cNvPr id="12" name="文本框 4"/>
            <p:cNvSpPr txBox="1"/>
            <p:nvPr/>
          </p:nvSpPr>
          <p:spPr>
            <a:xfrm>
              <a:off x="2263" y="467"/>
              <a:ext cx="3745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>
                  <a:solidFill>
                    <a:schemeClr val="accent1"/>
                  </a:solidFill>
                  <a:latin typeface="华文隶书" panose="02010800040101010101" charset="-122"/>
                  <a:ea typeface="华文隶书" panose="02010800040101010101" charset="-122"/>
                </a:rPr>
                <a:t>力行近仁  道不远人</a:t>
              </a:r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2022-12-13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2" descr="D:\c盘\学校信息\校徽\教授题字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56684" y="6473021"/>
            <a:ext cx="2914050" cy="374346"/>
          </a:xfrm>
          <a:prstGeom prst="rect">
            <a:avLst/>
          </a:prstGeom>
          <a:noFill/>
        </p:spPr>
      </p:pic>
      <p:grpSp>
        <p:nvGrpSpPr>
          <p:cNvPr id="9" name="组合 1"/>
          <p:cNvGrpSpPr/>
          <p:nvPr/>
        </p:nvGrpSpPr>
        <p:grpSpPr>
          <a:xfrm>
            <a:off x="85056" y="85064"/>
            <a:ext cx="3270885" cy="892810"/>
            <a:chOff x="856" y="158"/>
            <a:chExt cx="5151" cy="1406"/>
          </a:xfrm>
        </p:grpSpPr>
        <p:pic>
          <p:nvPicPr>
            <p:cNvPr id="11" name="图片 2" descr="60a2e3bf319f584a1bb953f5fafaa4ca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56" y="158"/>
              <a:ext cx="1407" cy="1407"/>
            </a:xfrm>
            <a:prstGeom prst="rect">
              <a:avLst/>
            </a:prstGeom>
          </p:spPr>
        </p:pic>
        <p:sp>
          <p:nvSpPr>
            <p:cNvPr id="12" name="文本框 4"/>
            <p:cNvSpPr txBox="1"/>
            <p:nvPr/>
          </p:nvSpPr>
          <p:spPr>
            <a:xfrm>
              <a:off x="2263" y="467"/>
              <a:ext cx="3745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>
                  <a:solidFill>
                    <a:schemeClr val="accent1"/>
                  </a:solidFill>
                  <a:latin typeface="华文隶书" panose="02010800040101010101" charset="-122"/>
                  <a:ea typeface="华文隶书" panose="02010800040101010101" charset="-122"/>
                </a:rPr>
                <a:t>力行近仁  道不远人</a:t>
              </a:r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2022-12-13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2" descr="D:\c盘\学校信息\校徽\教授题字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56684" y="6473021"/>
            <a:ext cx="2914050" cy="374346"/>
          </a:xfrm>
          <a:prstGeom prst="rect">
            <a:avLst/>
          </a:prstGeom>
          <a:noFill/>
        </p:spPr>
      </p:pic>
      <p:grpSp>
        <p:nvGrpSpPr>
          <p:cNvPr id="9" name="组合 1"/>
          <p:cNvGrpSpPr/>
          <p:nvPr/>
        </p:nvGrpSpPr>
        <p:grpSpPr>
          <a:xfrm>
            <a:off x="85056" y="85064"/>
            <a:ext cx="3270885" cy="892810"/>
            <a:chOff x="856" y="158"/>
            <a:chExt cx="5151" cy="1406"/>
          </a:xfrm>
        </p:grpSpPr>
        <p:pic>
          <p:nvPicPr>
            <p:cNvPr id="11" name="图片 2" descr="60a2e3bf319f584a1bb953f5fafaa4ca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56" y="158"/>
              <a:ext cx="1407" cy="1407"/>
            </a:xfrm>
            <a:prstGeom prst="rect">
              <a:avLst/>
            </a:prstGeom>
          </p:spPr>
        </p:pic>
        <p:sp>
          <p:nvSpPr>
            <p:cNvPr id="12" name="文本框 4"/>
            <p:cNvSpPr txBox="1"/>
            <p:nvPr/>
          </p:nvSpPr>
          <p:spPr>
            <a:xfrm>
              <a:off x="2263" y="467"/>
              <a:ext cx="3745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>
                  <a:solidFill>
                    <a:schemeClr val="accent1"/>
                  </a:solidFill>
                  <a:latin typeface="华文隶书" panose="02010800040101010101" charset="-122"/>
                  <a:ea typeface="华文隶书" panose="02010800040101010101" charset="-122"/>
                </a:rPr>
                <a:t>力行近仁  道不远人</a:t>
              </a:r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2022-12-13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2" descr="D:\c盘\学校信息\校徽\教授题字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56684" y="6473021"/>
            <a:ext cx="2914050" cy="374346"/>
          </a:xfrm>
          <a:prstGeom prst="rect">
            <a:avLst/>
          </a:prstGeom>
          <a:noFill/>
        </p:spPr>
      </p:pic>
      <p:grpSp>
        <p:nvGrpSpPr>
          <p:cNvPr id="9" name="组合 1"/>
          <p:cNvGrpSpPr/>
          <p:nvPr/>
        </p:nvGrpSpPr>
        <p:grpSpPr>
          <a:xfrm>
            <a:off x="85056" y="85064"/>
            <a:ext cx="3270885" cy="892810"/>
            <a:chOff x="856" y="158"/>
            <a:chExt cx="5151" cy="1406"/>
          </a:xfrm>
        </p:grpSpPr>
        <p:pic>
          <p:nvPicPr>
            <p:cNvPr id="11" name="图片 2" descr="60a2e3bf319f584a1bb953f5fafaa4ca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56" y="158"/>
              <a:ext cx="1407" cy="1407"/>
            </a:xfrm>
            <a:prstGeom prst="rect">
              <a:avLst/>
            </a:prstGeom>
          </p:spPr>
        </p:pic>
        <p:sp>
          <p:nvSpPr>
            <p:cNvPr id="12" name="文本框 4"/>
            <p:cNvSpPr txBox="1"/>
            <p:nvPr/>
          </p:nvSpPr>
          <p:spPr>
            <a:xfrm>
              <a:off x="2263" y="467"/>
              <a:ext cx="3745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>
                  <a:solidFill>
                    <a:schemeClr val="accent1"/>
                  </a:solidFill>
                  <a:latin typeface="华文隶书" panose="02010800040101010101" charset="-122"/>
                  <a:ea typeface="华文隶书" panose="02010800040101010101" charset="-122"/>
                </a:rPr>
                <a:t>力行近仁  道不远人</a:t>
              </a: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2022-12-13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2022-12-13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2022-12-13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2022-12-13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2022-12-13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2022-12-13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2022-12-13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2022-12-13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3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6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0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1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2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2022-12-13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3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4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custDataLst>
      <p:tags r:id="rId19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jpeg"/><Relationship Id="rId2" Type="http://schemas.openxmlformats.org/officeDocument/2006/relationships/tags" Target="../tags/tag79.xml"/><Relationship Id="rId1" Type="http://schemas.openxmlformats.org/officeDocument/2006/relationships/tags" Target="../tags/tag78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4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NULL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tags" Target="../tags/tag86.xml"/><Relationship Id="rId7" Type="http://schemas.openxmlformats.org/officeDocument/2006/relationships/image" Target="../media/image9.jpeg"/><Relationship Id="rId2" Type="http://schemas.openxmlformats.org/officeDocument/2006/relationships/tags" Target="../tags/tag85.xml"/><Relationship Id="rId1" Type="http://schemas.openxmlformats.org/officeDocument/2006/relationships/tags" Target="../tags/tag84.xml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8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93.xml"/><Relationship Id="rId2" Type="http://schemas.openxmlformats.org/officeDocument/2006/relationships/tags" Target="../tags/tag92.xml"/><Relationship Id="rId1" Type="http://schemas.openxmlformats.org/officeDocument/2006/relationships/tags" Target="../tags/tag91.xml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9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9.xml"/><Relationship Id="rId1" Type="http://schemas.openxmlformats.org/officeDocument/2006/relationships/tags" Target="../tags/tag98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01.xml"/><Relationship Id="rId1" Type="http://schemas.openxmlformats.org/officeDocument/2006/relationships/tags" Target="../tags/tag100.xml"/><Relationship Id="rId4" Type="http://schemas.openxmlformats.org/officeDocument/2006/relationships/image" Target="../media/image1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>
            <p:custDataLst>
              <p:tags r:id="rId1"/>
            </p:custDataLst>
          </p:nvPr>
        </p:nvSpPr>
        <p:spPr>
          <a:xfrm>
            <a:off x="452755" y="1711960"/>
            <a:ext cx="2134235" cy="236601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5000" b="-5000"/>
            </a:stretch>
          </a:blipFill>
          <a:ln>
            <a:noFill/>
          </a:ln>
        </p:spPr>
        <p:style>
          <a:lnRef idx="2">
            <a:srgbClr val="083868">
              <a:shade val="50000"/>
            </a:srgbClr>
          </a:lnRef>
          <a:fillRef idx="1">
            <a:srgbClr val="083868"/>
          </a:fillRef>
          <a:effectRef idx="0">
            <a:srgbClr val="083868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3263265" y="1711960"/>
            <a:ext cx="2442210" cy="2366010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7000" b="-17000"/>
            </a:stretch>
          </a:blipFill>
          <a:ln>
            <a:noFill/>
          </a:ln>
        </p:spPr>
        <p:style>
          <a:lnRef idx="2">
            <a:srgbClr val="083868">
              <a:shade val="50000"/>
            </a:srgbClr>
          </a:lnRef>
          <a:fillRef idx="1">
            <a:srgbClr val="083868"/>
          </a:fillRef>
          <a:effectRef idx="0">
            <a:srgbClr val="083868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38914" name="Picture 2" descr="http://img1.gtimg.com/cul/pics/hv1/252/236/2125/138238557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349105" y="1711325"/>
            <a:ext cx="2505710" cy="2269490"/>
          </a:xfrm>
          <a:prstGeom prst="rect">
            <a:avLst/>
          </a:prstGeom>
          <a:noFill/>
        </p:spPr>
      </p:pic>
      <p:sp>
        <p:nvSpPr>
          <p:cNvPr id="8" name="右箭头 7"/>
          <p:cNvSpPr/>
          <p:nvPr/>
        </p:nvSpPr>
        <p:spPr>
          <a:xfrm>
            <a:off x="2673350" y="2708910"/>
            <a:ext cx="615950" cy="367665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右箭头 8"/>
          <p:cNvSpPr/>
          <p:nvPr/>
        </p:nvSpPr>
        <p:spPr>
          <a:xfrm>
            <a:off x="5766435" y="2708910"/>
            <a:ext cx="556895" cy="368300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右箭头 9"/>
          <p:cNvSpPr/>
          <p:nvPr/>
        </p:nvSpPr>
        <p:spPr>
          <a:xfrm>
            <a:off x="8760460" y="2708910"/>
            <a:ext cx="615950" cy="400050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1670685" y="923290"/>
            <a:ext cx="873760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b="1" dirty="0">
                <a:solidFill>
                  <a:srgbClr val="1D41D5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观察图片并结合所学知识，工业革命前后生产</a:t>
            </a:r>
            <a:r>
              <a:rPr altLang="en-US" sz="2400" b="1" dirty="0">
                <a:solidFill>
                  <a:srgbClr val="1D41D5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方式有何</a:t>
            </a:r>
            <a:r>
              <a:rPr lang="zh-CN" altLang="en-US" sz="2400" b="1" dirty="0">
                <a:solidFill>
                  <a:srgbClr val="1D41D5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变化</a:t>
            </a:r>
            <a:r>
              <a:rPr altLang="en-US" sz="2400" b="1" dirty="0">
                <a:solidFill>
                  <a:srgbClr val="1D41D5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？</a:t>
            </a:r>
            <a:endParaRPr lang="zh-CN" altLang="en-US" sz="2400" b="1" dirty="0">
              <a:solidFill>
                <a:srgbClr val="1D41D5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751205" y="4155440"/>
            <a:ext cx="171323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 b="1">
                <a:latin typeface="黑体" panose="02010609060101010101" charset="-122"/>
                <a:ea typeface="黑体" panose="02010609060101010101" charset="-122"/>
                <a:sym typeface="+mn-ea"/>
              </a:rPr>
              <a:t>家庭式劳作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4070985" y="4196080"/>
            <a:ext cx="140716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400" b="1">
                <a:latin typeface="黑体" panose="02010609060101010101" charset="-122"/>
                <a:ea typeface="黑体" panose="02010609060101010101" charset="-122"/>
                <a:sym typeface="+mn-ea"/>
              </a:rPr>
              <a:t>手工作坊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7162800" y="4155440"/>
            <a:ext cx="140716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400" b="1" dirty="0">
                <a:latin typeface="黑体" panose="02010609060101010101" charset="-122"/>
                <a:ea typeface="黑体" panose="02010609060101010101" charset="-122"/>
                <a:sym typeface="+mn-ea"/>
              </a:rPr>
              <a:t>手工工场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9426575" y="3958590"/>
            <a:ext cx="263461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 fontAlgn="auto">
              <a:lnSpc>
                <a:spcPct val="150000"/>
              </a:lnSpc>
            </a:pPr>
            <a:r>
              <a:rPr lang="zh-CN" altLang="en-US" sz="2400" b="1">
                <a:latin typeface="黑体" panose="02010609060101010101" charset="-122"/>
                <a:ea typeface="黑体" panose="02010609060101010101" charset="-122"/>
                <a:sym typeface="+mn-ea"/>
              </a:rPr>
              <a:t>机器大生产（工厂）</a:t>
            </a:r>
          </a:p>
        </p:txBody>
      </p:sp>
      <p:grpSp>
        <p:nvGrpSpPr>
          <p:cNvPr id="24" name="组合 23"/>
          <p:cNvGrpSpPr/>
          <p:nvPr/>
        </p:nvGrpSpPr>
        <p:grpSpPr>
          <a:xfrm>
            <a:off x="2500630" y="4968240"/>
            <a:ext cx="6607175" cy="461151"/>
            <a:chOff x="3365" y="8263"/>
            <a:chExt cx="10405" cy="1139"/>
          </a:xfrm>
        </p:grpSpPr>
        <p:sp>
          <p:nvSpPr>
            <p:cNvPr id="21" name="矩形 20"/>
            <p:cNvSpPr/>
            <p:nvPr/>
          </p:nvSpPr>
          <p:spPr>
            <a:xfrm>
              <a:off x="3365" y="8263"/>
              <a:ext cx="4430" cy="1137"/>
            </a:xfrm>
            <a:prstGeom prst="rect">
              <a:avLst/>
            </a:prstGeom>
            <a:ln w="12700" cmpd="sng">
              <a:solidFill>
                <a:schemeClr val="tx1"/>
              </a:solidFill>
              <a:prstDash val="sysDot"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srgbClr val="FF0000"/>
                  </a:solidFill>
                  <a:latin typeface="黑体" panose="02010609060101010101" charset="-122"/>
                  <a:ea typeface="黑体" panose="02010609060101010101" charset="-122"/>
                </a:rPr>
                <a:t>手工劳动</a:t>
              </a:r>
              <a:r>
                <a:rPr lang="zh-CN" altLang="en-US" sz="2400" b="1" dirty="0">
                  <a:solidFill>
                    <a:srgbClr val="1D41D5"/>
                  </a:solidFill>
                  <a:latin typeface="黑体" panose="02010609060101010101" charset="-122"/>
                  <a:ea typeface="黑体" panose="02010609060101010101" charset="-122"/>
                </a:rPr>
                <a:t>（分散）</a:t>
              </a:r>
            </a:p>
          </p:txBody>
        </p:sp>
        <p:sp>
          <p:nvSpPr>
            <p:cNvPr id="22" name="右箭头 21"/>
            <p:cNvSpPr/>
            <p:nvPr/>
          </p:nvSpPr>
          <p:spPr>
            <a:xfrm>
              <a:off x="7949" y="8512"/>
              <a:ext cx="1040" cy="596"/>
            </a:xfrm>
            <a:prstGeom prst="rightArrow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9117" y="8265"/>
              <a:ext cx="4653" cy="1137"/>
            </a:xfrm>
            <a:prstGeom prst="rect">
              <a:avLst/>
            </a:prstGeom>
            <a:noFill/>
            <a:ln w="12700" cmpd="sng">
              <a:solidFill>
                <a:schemeClr val="tx1"/>
              </a:solidFill>
              <a:prstDash val="sysDot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srgbClr val="FF0000"/>
                  </a:solidFill>
                  <a:latin typeface="黑体" panose="02010609060101010101" charset="-122"/>
                  <a:ea typeface="黑体" panose="02010609060101010101" charset="-122"/>
                </a:rPr>
                <a:t>机器大生产</a:t>
              </a:r>
              <a:r>
                <a:rPr lang="zh-CN" altLang="en-US" sz="2400" b="1" dirty="0">
                  <a:solidFill>
                    <a:srgbClr val="1D41D5"/>
                  </a:solidFill>
                  <a:latin typeface="黑体" panose="02010609060101010101" charset="-122"/>
                  <a:ea typeface="黑体" panose="02010609060101010101" charset="-122"/>
                </a:rPr>
                <a:t>（集中）</a:t>
              </a:r>
            </a:p>
          </p:txBody>
        </p:sp>
      </p:grpSp>
      <p:pic>
        <p:nvPicPr>
          <p:cNvPr id="38916" name="Picture 4" descr="https://p1.ssl.qhimg.com/dr/220__/t0148d5a4472990646d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39840" y="1711960"/>
            <a:ext cx="2390140" cy="2298700"/>
          </a:xfrm>
          <a:prstGeom prst="rect">
            <a:avLst/>
          </a:prstGeom>
          <a:noFill/>
        </p:spPr>
      </p:pic>
      <p:sp>
        <p:nvSpPr>
          <p:cNvPr id="25" name="文本框 24"/>
          <p:cNvSpPr txBox="1"/>
          <p:nvPr/>
        </p:nvSpPr>
        <p:spPr>
          <a:xfrm>
            <a:off x="2143760" y="5885815"/>
            <a:ext cx="7212330" cy="4603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机器大生产带来了劳作方式和生产关系的深刻变化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水里有钟表的建筑&#10;&#10;描述已自动生成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1150" y="2783205"/>
            <a:ext cx="3748405" cy="247142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14630" y="3269615"/>
            <a:ext cx="7182485" cy="3107690"/>
          </a:xfrm>
          <a:prstGeom prst="rect">
            <a:avLst/>
          </a:prstGeom>
          <a:noFill/>
          <a:ln w="12700" cmpd="sng">
            <a:solidFill>
              <a:schemeClr val="tx1"/>
            </a:solidFill>
            <a:prstDash val="sysDot"/>
          </a:ln>
        </p:spPr>
        <p:txBody>
          <a:bodyPr wrap="square" rtlCol="0" anchor="t">
            <a:spAutoFit/>
          </a:bodyPr>
          <a:lstStyle/>
          <a:p>
            <a:pPr algn="l" fontAlgn="auto">
              <a:lnSpc>
                <a:spcPct val="100000"/>
              </a:lnSpc>
              <a:buClrTx/>
              <a:buSzTx/>
              <a:buFontTx/>
            </a:pPr>
            <a:r>
              <a:rPr lang="en-US" altLang="zh-CN" sz="2400" b="1">
                <a:sym typeface="+mn-ea"/>
              </a:rPr>
              <a:t>      </a:t>
            </a:r>
            <a:r>
              <a:rPr lang="zh-CN" altLang="en-US" sz="2800" b="1">
                <a:sym typeface="+mn-ea"/>
              </a:rPr>
              <a:t> </a:t>
            </a:r>
            <a:r>
              <a:rPr lang="zh-CN" altLang="en-US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从前习惯于做农活的人们很快明白季节、日出日落和气候波动不再决定劳动日程了。相反，钟表、机器和车间规定创造了新的劳动节奏。产业工人一般每周工作6天，每天工作12至14小时。工厂的汽笛声从早响到晚，在一整天里，工人的步伐都要跟上机器单调的运转。与此同时，他们还要面对时时刻刻的严格监督，打个盹或和同伴说句话都不行。</a:t>
            </a:r>
            <a:endParaRPr lang="zh-CN" altLang="en-US" sz="24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 fontAlgn="auto">
              <a:lnSpc>
                <a:spcPct val="100000"/>
              </a:lnSpc>
              <a:buClrTx/>
              <a:buSzTx/>
              <a:buFontTx/>
            </a:pPr>
            <a:r>
              <a:rPr lang="en-US" altLang="zh-CN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             </a:t>
            </a:r>
            <a:r>
              <a:rPr lang="zh-CN" altLang="en-US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——杰里·本特利《新全球史》</a:t>
            </a:r>
            <a:endParaRPr lang="zh-CN" altLang="en-US" sz="24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3" name="Text Box 9"/>
          <p:cNvSpPr txBox="1">
            <a:spLocks noChangeArrowheads="1"/>
          </p:cNvSpPr>
          <p:nvPr/>
        </p:nvSpPr>
        <p:spPr bwMode="auto">
          <a:xfrm>
            <a:off x="775970" y="836930"/>
            <a:ext cx="5864860" cy="46037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txBody>
          <a:bodyPr wrap="square" rtlCol="0" anchor="t">
            <a:spAutoFit/>
          </a:bodyPr>
          <a:lstStyle>
            <a:lvl1pPr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lvl="0" algn="l">
              <a:spcBef>
                <a:spcPts val="60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sz="24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4.生活节奏加快，时间观念增强</a:t>
            </a:r>
            <a:endParaRPr lang="zh-CN" altLang="en-US" b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51230" y="1400810"/>
            <a:ext cx="10141585" cy="1568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 fontAlgn="auto">
              <a:lnSpc>
                <a:spcPct val="100000"/>
              </a:lnSpc>
              <a:buClrTx/>
              <a:buSzTx/>
              <a:buFontTx/>
            </a:pPr>
            <a:r>
              <a:rPr lang="zh-CN" altLang="en-US" sz="2400" b="1">
                <a:solidFill>
                  <a:srgbClr val="1D41D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原因：</a:t>
            </a:r>
            <a:r>
              <a:rPr lang="zh-CN" altLang="en-US" sz="24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工厂制度及蒸汽机车等交通工具的出现，使人们必须守时，</a:t>
            </a:r>
          </a:p>
          <a:p>
            <a:pPr algn="l" fontAlgn="auto">
              <a:lnSpc>
                <a:spcPct val="100000"/>
              </a:lnSpc>
              <a:buClrTx/>
              <a:buSzTx/>
              <a:buFontTx/>
            </a:pPr>
            <a:r>
              <a:rPr lang="zh-CN" altLang="en-US" sz="24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</a:t>
            </a:r>
            <a:r>
              <a:rPr lang="en-US" altLang="zh-CN" sz="24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    </a:t>
            </a:r>
            <a:r>
              <a:rPr lang="zh-CN" altLang="en-US" sz="24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准时准点</a:t>
            </a:r>
            <a:r>
              <a:rPr lang="zh-CN" altLang="en-US" sz="24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成为现代生活的准则。</a:t>
            </a:r>
          </a:p>
          <a:p>
            <a:pPr algn="l" fontAlgn="auto">
              <a:lnSpc>
                <a:spcPct val="100000"/>
              </a:lnSpc>
              <a:buClrTx/>
              <a:buSzTx/>
              <a:buFontTx/>
            </a:pPr>
            <a:r>
              <a:rPr lang="zh-CN" altLang="en-US" sz="2400" b="1">
                <a:solidFill>
                  <a:srgbClr val="1D41D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表现：</a:t>
            </a:r>
            <a:r>
              <a:rPr lang="zh-CN" altLang="en-US" sz="24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城市中社会上层人士</a:t>
            </a:r>
            <a:r>
              <a:rPr lang="zh-CN" altLang="en-US" sz="24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出行戴表</a:t>
            </a:r>
            <a:r>
              <a:rPr lang="zh-CN" altLang="en-US" sz="24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，大城市的车站、码头、银行、机关</a:t>
            </a:r>
            <a:r>
              <a:rPr lang="en-US" altLang="zh-CN" sz="24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   </a:t>
            </a:r>
          </a:p>
          <a:p>
            <a:pPr algn="l" fontAlgn="auto">
              <a:lnSpc>
                <a:spcPct val="100000"/>
              </a:lnSpc>
              <a:buClrTx/>
              <a:buSzTx/>
              <a:buFontTx/>
            </a:pPr>
            <a:r>
              <a:rPr lang="en-US" altLang="zh-CN" sz="24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     </a:t>
            </a:r>
            <a:r>
              <a:rPr lang="zh-CN" altLang="en-US" sz="24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及市区街道多设有</a:t>
            </a:r>
            <a:r>
              <a:rPr lang="zh-CN" altLang="en-US" sz="24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标准钟</a:t>
            </a:r>
            <a:r>
              <a:rPr lang="zh-CN" altLang="en-US" sz="24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7397750" y="5237480"/>
            <a:ext cx="4794885" cy="1568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400" b="1">
                <a:latin typeface="楷体" panose="02010609060101010101" charset="-122"/>
                <a:ea typeface="楷体" panose="02010609060101010101" charset="-122"/>
                <a:sym typeface="+mn-ea"/>
              </a:rPr>
              <a:t>1884</a:t>
            </a:r>
            <a:r>
              <a:rPr lang="zh-CN" altLang="en-US" sz="2400" b="1">
                <a:latin typeface="楷体" panose="02010609060101010101" charset="-122"/>
                <a:ea typeface="楷体" panose="02010609060101010101" charset="-122"/>
                <a:sym typeface="+mn-ea"/>
              </a:rPr>
              <a:t>年，英法美德俄日等</a:t>
            </a:r>
            <a:r>
              <a:rPr lang="en-US" altLang="zh-CN" sz="2400" b="1">
                <a:latin typeface="楷体" panose="02010609060101010101" charset="-122"/>
                <a:ea typeface="楷体" panose="02010609060101010101" charset="-122"/>
                <a:sym typeface="+mn-ea"/>
              </a:rPr>
              <a:t>25</a:t>
            </a:r>
            <a:r>
              <a:rPr lang="zh-CN" altLang="en-US" sz="2400" b="1">
                <a:latin typeface="楷体" panose="02010609060101010101" charset="-122"/>
                <a:ea typeface="楷体" panose="02010609060101010101" charset="-122"/>
                <a:sym typeface="+mn-ea"/>
              </a:rPr>
              <a:t>国在华盛顿召开会议，确定经过格林尼治天文台的经线为本初子午线，据此确定格林尼治时间为国际标准时间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533400" y="265430"/>
            <a:ext cx="55810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en-US" sz="2800" b="1" smtClean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二</a:t>
            </a:r>
            <a:r>
              <a:rPr lang="en-US" altLang="zh-CN" sz="2800" b="1" smtClean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.</a:t>
            </a:r>
            <a:r>
              <a:rPr lang="zh-CN" altLang="en-US" sz="2800" b="1" smtClean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工业革命后生活方式的变化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627380" y="3240405"/>
            <a:ext cx="11210290" cy="1198880"/>
          </a:xfrm>
          <a:prstGeom prst="rect">
            <a:avLst/>
          </a:prstGeom>
          <a:noFill/>
          <a:ln w="12700" cmpd="sng">
            <a:solidFill>
              <a:schemeClr val="tx1"/>
            </a:solidFill>
            <a:prstDash val="sysDot"/>
          </a:ln>
        </p:spPr>
        <p:txBody>
          <a:bodyPr wrap="square">
            <a:spAutoFit/>
          </a:bodyPr>
          <a:lstStyle/>
          <a:p>
            <a:pPr algn="l" fontAlgn="auto">
              <a:lnSpc>
                <a:spcPct val="100000"/>
              </a:lnSpc>
              <a:buClrTx/>
              <a:buSzTx/>
              <a:buFontTx/>
            </a:pPr>
            <a:r>
              <a:rPr lang="en-US" altLang="zh-CN" sz="20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zh-CN" altLang="en-US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1802年英国议会通过了第一个《工厂法》，规定限制童工劳动时间并提出应对童工进行读、写、算教育。国家干预教育始于19世纪30年代。从1833年起，议会开始拨款补助教育事业，其拨款数量逐年增加，并加强对教育工作的监督和管理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777240" y="865505"/>
            <a:ext cx="696023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buClrTx/>
              <a:buSzTx/>
              <a:buFontTx/>
              <a:buNone/>
            </a:pPr>
            <a:r>
              <a:rPr lang="zh-CN" altLang="en-US" sz="24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5</a:t>
            </a:r>
            <a:r>
              <a:rPr lang="en-US" altLang="zh-CN" sz="24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.</a:t>
            </a:r>
            <a:r>
              <a:rPr lang="zh-CN" altLang="en-US" sz="24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初等教育不断推广，人们的文化素质逐渐提升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050925" y="1490345"/>
            <a:ext cx="9810750" cy="1568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ct val="100000"/>
              </a:lnSpc>
            </a:pPr>
            <a:r>
              <a:rPr lang="zh-CN" altLang="en-US" sz="2400" b="1">
                <a:solidFill>
                  <a:srgbClr val="1D41D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原因：</a:t>
            </a:r>
            <a:r>
              <a:rPr lang="zh-CN" altLang="en-US" sz="2400" b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机器生产代替手工劳动、城市化迅猛发展等现实因素，</a:t>
            </a:r>
          </a:p>
          <a:p>
            <a:pPr fontAlgn="auto">
              <a:lnSpc>
                <a:spcPct val="100000"/>
              </a:lnSpc>
            </a:pPr>
            <a:r>
              <a:rPr lang="zh-CN" altLang="en-US" sz="2400" b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</a:t>
            </a:r>
            <a:r>
              <a:rPr lang="en-US" altLang="zh-CN" sz="2400" b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     </a:t>
            </a:r>
            <a:r>
              <a:rPr lang="zh-CN" altLang="en-US" sz="2400" b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对民众的文化素质提出了更高的要求。</a:t>
            </a:r>
            <a:endParaRPr lang="zh-CN" altLang="en-US" sz="2400" b="1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algn="l" fontAlgn="auto">
              <a:lnSpc>
                <a:spcPct val="100000"/>
              </a:lnSpc>
              <a:buClrTx/>
              <a:buSzTx/>
              <a:buFontTx/>
            </a:pPr>
            <a:r>
              <a:rPr lang="zh-CN" altLang="en-US" sz="2400" b="1">
                <a:solidFill>
                  <a:srgbClr val="1D41D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表现：</a:t>
            </a:r>
            <a:r>
              <a:rPr lang="zh-CN" altLang="en-US" sz="24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19世纪，西方国家不断通过</a:t>
            </a:r>
            <a:r>
              <a:rPr lang="zh-CN" altLang="en-US" sz="24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立法与财政</a:t>
            </a:r>
            <a:r>
              <a:rPr lang="zh-CN" altLang="en-US" sz="24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推行初等教育；</a:t>
            </a:r>
          </a:p>
          <a:p>
            <a:pPr algn="l" fontAlgn="auto">
              <a:lnSpc>
                <a:spcPct val="100000"/>
              </a:lnSpc>
              <a:buClrTx/>
              <a:buSzTx/>
              <a:buFontTx/>
            </a:pPr>
            <a:r>
              <a:rPr lang="zh-CN" altLang="en-US" sz="24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      20世纪，中国推行“癸卯学制”以来出现了大量中、小学堂。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533400" y="265430"/>
            <a:ext cx="55810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en-US" sz="2800" b="1" smtClean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二</a:t>
            </a:r>
            <a:r>
              <a:rPr lang="en-US" altLang="zh-CN" sz="2800" b="1" smtClean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.</a:t>
            </a:r>
            <a:r>
              <a:rPr lang="zh-CN" altLang="en-US" sz="2800" b="1" smtClean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工业革命后生活方式的变化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637540" y="4446905"/>
            <a:ext cx="11210290" cy="2306955"/>
          </a:xfrm>
          <a:prstGeom prst="rect">
            <a:avLst/>
          </a:prstGeom>
          <a:noFill/>
          <a:ln w="12700" cmpd="sng">
            <a:solidFill>
              <a:schemeClr val="tx1"/>
            </a:solidFill>
            <a:prstDash val="sysDot"/>
          </a:ln>
        </p:spPr>
        <p:txBody>
          <a:bodyPr wrap="square" rtlCol="0" anchor="t">
            <a:spAutoFit/>
          </a:bodyPr>
          <a:lstStyle/>
          <a:p>
            <a:pPr algn="l" fontAlgn="auto">
              <a:lnSpc>
                <a:spcPct val="100000"/>
              </a:lnSpc>
              <a:buClrTx/>
              <a:buSzTx/>
              <a:buFontTx/>
            </a:pPr>
            <a:r>
              <a:rPr lang="zh-CN" altLang="en-US" b="1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</a:t>
            </a:r>
            <a:r>
              <a:rPr lang="en-US" altLang="zh-CN" b="1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 </a:t>
            </a:r>
            <a:r>
              <a:rPr lang="zh-CN" altLang="en-US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在19世纪，一些工业城市开办机械学院，不仅向工人提供有用的技术知识，而且也向他们提供了一个社交的场所。还有许多城镇兴建博物馆和大型图书馆，为普通民众提供了获取知识的机会。以营利为目的的流行书籍和报纸大量增加，……1856-1882年的（报纸销售）增长率高达600%。……在被调查的200个工人家庭中至少有60个妇女有固定阅读的习惯。   </a:t>
            </a:r>
          </a:p>
          <a:p>
            <a:pPr algn="l" fontAlgn="auto">
              <a:lnSpc>
                <a:spcPct val="100000"/>
              </a:lnSpc>
              <a:buClrTx/>
              <a:buSzTx/>
              <a:buFontTx/>
            </a:pPr>
            <a:r>
              <a:rPr lang="zh-CN" altLang="en-US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</a:t>
            </a:r>
            <a:r>
              <a:rPr lang="en-US" altLang="zh-CN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                   </a:t>
            </a:r>
            <a:r>
              <a:rPr lang="zh-CN" altLang="en-US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——欧阳萍《工业革命对休闲生活方式的影响》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/>
      <p:bldP spid="5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723900" y="807720"/>
            <a:ext cx="6930390" cy="3046095"/>
          </a:xfrm>
          <a:prstGeom prst="rect">
            <a:avLst/>
          </a:prstGeom>
          <a:noFill/>
          <a:ln w="12700" cmpd="sng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</a:pPr>
            <a:r>
              <a:rPr lang="zh-CN" altLang="en-US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这是最好的时代，这是</a:t>
            </a:r>
            <a:r>
              <a:rPr lang="zh-CN" altLang="en-US" sz="24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最坏的时代；</a:t>
            </a:r>
            <a:endParaRPr lang="zh-CN" altLang="en-US" sz="24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</a:pPr>
            <a:r>
              <a:rPr lang="zh-CN" altLang="en-US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这是智慧的年代，这是愚蠢的年代；</a:t>
            </a:r>
          </a:p>
          <a:p>
            <a:pPr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</a:pPr>
            <a:r>
              <a:rPr lang="zh-CN" altLang="en-US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这是信仰的时期，这是怀疑的时期；</a:t>
            </a:r>
          </a:p>
          <a:p>
            <a:pPr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</a:pPr>
            <a:r>
              <a:rPr lang="zh-CN" altLang="en-US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这是光明的季节；这是黑暗的季节；</a:t>
            </a:r>
          </a:p>
          <a:p>
            <a:pPr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</a:pPr>
            <a:r>
              <a:rPr lang="zh-CN" altLang="en-US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这是希望之春，这是失望之冬；</a:t>
            </a:r>
          </a:p>
          <a:p>
            <a:pPr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</a:pPr>
            <a:r>
              <a:rPr lang="zh-CN" altLang="en-US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人们前面有各种事物，人们前面一无所有；</a:t>
            </a:r>
          </a:p>
          <a:p>
            <a:pPr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</a:pPr>
            <a:r>
              <a:rPr lang="zh-CN" altLang="en-US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人们正在直登天堂，人们正在直下地狱……</a:t>
            </a:r>
          </a:p>
          <a:p>
            <a:pPr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</a:pPr>
            <a:r>
              <a:rPr lang="en-US" altLang="zh-CN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</a:t>
            </a:r>
            <a:r>
              <a:rPr lang="zh-CN" altLang="en-US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——狄更斯《双城记》对工业革命时期的描述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1675" y="807720"/>
            <a:ext cx="3156585" cy="264414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723900" y="4004310"/>
            <a:ext cx="93821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00000"/>
              </a:lnSpc>
            </a:pPr>
            <a:r>
              <a:rPr lang="zh-CN" altLang="en-US" sz="2400" b="1">
                <a:solidFill>
                  <a:srgbClr val="1D41D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你如何理解</a:t>
            </a:r>
            <a:r>
              <a:rPr lang="zh-CN" altLang="en-US" sz="2400" b="1">
                <a:solidFill>
                  <a:srgbClr val="1D41D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狄更斯《双城记》对工业革命时期</a:t>
            </a:r>
            <a:r>
              <a:rPr lang="en-US" altLang="zh-CN" sz="2400" b="1">
                <a:solidFill>
                  <a:srgbClr val="1D41D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“</a:t>
            </a:r>
            <a:r>
              <a:rPr lang="zh-CN" altLang="en-US" sz="2400" b="1">
                <a:solidFill>
                  <a:srgbClr val="1D41D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最坏的时代</a:t>
            </a:r>
            <a:r>
              <a:rPr lang="en-US" altLang="zh-CN" sz="2400" b="1">
                <a:solidFill>
                  <a:srgbClr val="1D41D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”</a:t>
            </a:r>
            <a:r>
              <a:rPr lang="zh-CN" altLang="en-US" sz="2400" b="1">
                <a:solidFill>
                  <a:srgbClr val="1D41D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描述？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533400" y="265430"/>
            <a:ext cx="55810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SzTx/>
              <a:buFontTx/>
            </a:pPr>
            <a:r>
              <a:rPr lang="zh-CN" altLang="en-US" sz="2800" b="1" smtClean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二</a:t>
            </a:r>
            <a:r>
              <a:rPr lang="en-US" altLang="zh-CN" sz="2800" b="1" smtClean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.</a:t>
            </a:r>
            <a:r>
              <a:rPr lang="zh-CN" altLang="en-US" sz="2800" b="1" smtClean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工业革命后生活方式的变化</a:t>
            </a:r>
          </a:p>
        </p:txBody>
      </p:sp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99695" y="4443095"/>
            <a:ext cx="5227320" cy="5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6.给民众的生活带来消极影响</a:t>
            </a:r>
            <a:endParaRPr lang="zh-CN" altLang="en-US" sz="2400" b="1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81380" y="5098415"/>
            <a:ext cx="1145095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00000"/>
              </a:lnSpc>
              <a:buClrTx/>
              <a:buSzTx/>
              <a:buFontTx/>
            </a:pPr>
            <a:r>
              <a:rPr lang="zh-CN" altLang="en-US" sz="2400" b="1">
                <a:solidFill>
                  <a:srgbClr val="1D41D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工人劳动时间过长,工作与生活环境恶劣,传染病与职业病严重危害产业工人的健康。</a:t>
            </a:r>
          </a:p>
        </p:txBody>
      </p:sp>
      <p:sp>
        <p:nvSpPr>
          <p:cNvPr id="11" name="圆角矩形标注 10"/>
          <p:cNvSpPr/>
          <p:nvPr/>
        </p:nvSpPr>
        <p:spPr>
          <a:xfrm>
            <a:off x="6244590" y="432435"/>
            <a:ext cx="2105660" cy="507365"/>
          </a:xfrm>
          <a:prstGeom prst="wedgeRoundRectCallout">
            <a:avLst>
              <a:gd name="adj1" fmla="val -127110"/>
              <a:gd name="adj2" fmla="val 64518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  <a:cs typeface="方正启体简体" panose="03000509000000000000" charset="-122"/>
                <a:sym typeface="+mn-ea"/>
              </a:rPr>
              <a:t>英国工业革命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74295" y="5090160"/>
            <a:ext cx="808355" cy="4603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>
                <a:latin typeface="黑体" panose="02010609060101010101" charset="-122"/>
                <a:ea typeface="黑体" panose="02010609060101010101" charset="-122"/>
              </a:rPr>
              <a:t>表现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993775" y="5678805"/>
            <a:ext cx="813054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en-US" sz="2400" b="1">
                <a:solidFill>
                  <a:srgbClr val="1D41D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19世纪，欧洲社会主义运动风起云涌</a:t>
            </a:r>
            <a:r>
              <a:rPr lang="zh-CN" altLang="zh-CN" sz="2400" b="1" dirty="0">
                <a:solidFill>
                  <a:srgbClr val="1D41D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，欧洲三大工人运动标志着</a:t>
            </a:r>
            <a:r>
              <a:rPr lang="zh-CN" altLang="en-US" sz="2400" b="1">
                <a:solidFill>
                  <a:srgbClr val="1D41D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工人阶级登上历史舞台，促进了马克思主义的诞生；</a:t>
            </a:r>
            <a:endParaRPr lang="zh-CN" altLang="en-US" sz="2400" b="1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algn="l">
              <a:buClrTx/>
              <a:buSzTx/>
              <a:buFontTx/>
            </a:pPr>
            <a:r>
              <a:rPr lang="zh-CN" altLang="en-US" sz="2400" b="1">
                <a:solidFill>
                  <a:srgbClr val="1D41D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产业工人的待遇有所改善。</a:t>
            </a:r>
            <a:endParaRPr lang="zh-CN" altLang="en-US" sz="2400" b="1" dirty="0">
              <a:solidFill>
                <a:srgbClr val="1D41D5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3025" y="5799455"/>
            <a:ext cx="808355" cy="4603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>
                <a:latin typeface="黑体" panose="02010609060101010101" charset="-122"/>
                <a:ea typeface="黑体" panose="02010609060101010101" charset="-122"/>
              </a:rPr>
              <a:t>结果</a:t>
            </a:r>
          </a:p>
        </p:txBody>
      </p:sp>
      <p:pic>
        <p:nvPicPr>
          <p:cNvPr id="37" name="图片 36"/>
          <p:cNvPicPr>
            <a:picLocks noChangeAspect="1"/>
          </p:cNvPicPr>
          <p:nvPr/>
        </p:nvPicPr>
        <p:blipFill>
          <a:blip r:embed="rId4">
            <a:grayscl/>
          </a:blip>
          <a:stretch>
            <a:fillRect/>
          </a:stretch>
        </p:blipFill>
        <p:spPr>
          <a:xfrm>
            <a:off x="9940925" y="4337050"/>
            <a:ext cx="2194560" cy="23799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 bldLvl="0" animBg="1"/>
      <p:bldP spid="13" grpId="0"/>
      <p:bldP spid="8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 descr=" "/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337185" y="867410"/>
            <a:ext cx="11516995" cy="442976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561340" y="231140"/>
            <a:ext cx="1146175" cy="52197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小结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610360" y="5412105"/>
            <a:ext cx="8623300" cy="11988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 anchor="t">
            <a:spAutoFit/>
          </a:bodyPr>
          <a:lstStyle/>
          <a:p>
            <a:pPr indent="720090" algn="l" fontAlgn="auto">
              <a:lnSpc>
                <a:spcPct val="150000"/>
              </a:lnSpc>
              <a:spcBef>
                <a:spcPts val="0"/>
              </a:spcBef>
            </a:pPr>
            <a:r>
              <a:rPr lang="zh-CN" altLang="en-US" sz="2400" b="1">
                <a:solidFill>
                  <a:srgbClr val="1D41D5"/>
                </a:solidFill>
                <a:latin typeface="黑体" panose="02010609060101010101" charset="-122"/>
                <a:ea typeface="黑体" panose="02010609060101010101" charset="-122"/>
                <a:cs typeface="华文隶书" panose="02010800040101010101" charset="-122"/>
                <a:sym typeface="+mn-ea"/>
              </a:rPr>
              <a:t>社会生产力发展是人类历史发展过程中的决定性因素</a:t>
            </a:r>
          </a:p>
          <a:p>
            <a:pPr indent="720090" algn="l" fontAlgn="auto">
              <a:lnSpc>
                <a:spcPct val="150000"/>
              </a:lnSpc>
              <a:spcBef>
                <a:spcPts val="0"/>
              </a:spcBef>
            </a:pPr>
            <a:r>
              <a:rPr lang="zh-CN" altLang="en-US" sz="2400" b="1">
                <a:solidFill>
                  <a:srgbClr val="1D41D5"/>
                </a:solidFill>
                <a:latin typeface="黑体" panose="02010609060101010101" charset="-122"/>
                <a:ea typeface="黑体" panose="02010609060101010101" charset="-122"/>
                <a:cs typeface="华文隶书" panose="02010800040101010101" charset="-122"/>
                <a:sym typeface="+mn-ea"/>
              </a:rPr>
              <a:t>生产方式的变革推动了人类社会的生活方式的进步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14902" y="93209"/>
            <a:ext cx="1718676" cy="4603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2400" b="1" smtClean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链接高考</a:t>
            </a:r>
            <a:endParaRPr lang="zh-CN" altLang="en-US" sz="2400" b="1" dirty="0" smtClean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3" name="TextBox 1"/>
          <p:cNvSpPr txBox="1"/>
          <p:nvPr/>
        </p:nvSpPr>
        <p:spPr>
          <a:xfrm>
            <a:off x="399733" y="769620"/>
            <a:ext cx="11553825" cy="2676525"/>
          </a:xfrm>
          <a:prstGeom prst="rect">
            <a:avLst/>
          </a:prstGeom>
          <a:noFill/>
          <a:ln w="12700" cap="flat" cmpd="sng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</p:spPr>
        <p:txBody>
          <a:bodyPr wrap="square" lIns="43193" rIns="43193" anchor="t" anchorCtr="0">
            <a:spAutoFit/>
          </a:bodyPr>
          <a:lstStyle/>
          <a:p>
            <a:pPr fontAlgn="auto">
              <a:lnSpc>
                <a:spcPct val="100000"/>
              </a:lnSpc>
            </a:pPr>
            <a:r>
              <a:rPr sz="24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（20</a:t>
            </a:r>
            <a:r>
              <a:rPr lang="en-US" sz="24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22</a:t>
            </a:r>
            <a:r>
              <a:rPr sz="24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·海南高考·1</a:t>
            </a:r>
            <a:r>
              <a:rPr lang="en-US" sz="24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4</a:t>
            </a:r>
            <a:r>
              <a:rPr sz="24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）</a:t>
            </a:r>
            <a:r>
              <a:rPr sz="2400" b="1" dirty="0">
                <a:latin typeface="黑体" panose="02010609060101010101" charset="-122"/>
                <a:ea typeface="黑体" panose="02010609060101010101" charset="-122"/>
              </a:rPr>
              <a:t>19世纪70—80年代，美国商人斯威夫特创办了肉类加工厂，把屠宰和包装分成几道独立工序，利用传送带进行流水作业，并雇佣工程师设计冷冻车厢，以便长途运输鲜肉。他还陆续开办工厂，利用肉类加工厂的下脚料生产肥料、肥皂和甘油等。斯威夫特的经营模式</a:t>
            </a:r>
            <a:r>
              <a:rPr sz="2400" b="1" dirty="0">
                <a:latin typeface="黑体" panose="02010609060101010101" charset="-122"/>
                <a:ea typeface="黑体" panose="02010609060101010101" charset="-122"/>
                <a:sym typeface="+mn-ea"/>
              </a:rPr>
              <a:t>(　　)</a:t>
            </a:r>
            <a:endParaRPr sz="2400" b="1" dirty="0">
              <a:latin typeface="黑体" panose="02010609060101010101" charset="-122"/>
              <a:ea typeface="黑体" panose="02010609060101010101" charset="-122"/>
            </a:endParaRPr>
          </a:p>
          <a:p>
            <a:pPr fontAlgn="auto">
              <a:lnSpc>
                <a:spcPct val="100000"/>
              </a:lnSpc>
            </a:pPr>
            <a:r>
              <a:rPr sz="2400" b="1" dirty="0">
                <a:latin typeface="黑体" panose="02010609060101010101" charset="-122"/>
                <a:ea typeface="黑体" panose="02010609060101010101" charset="-122"/>
              </a:rPr>
              <a:t>   </a:t>
            </a:r>
            <a:r>
              <a:rPr sz="2400" b="1" dirty="0">
                <a:solidFill>
                  <a:srgbClr val="1D41D5"/>
                </a:solidFill>
                <a:latin typeface="黑体" panose="02010609060101010101" charset="-122"/>
                <a:ea typeface="黑体" panose="02010609060101010101" charset="-122"/>
              </a:rPr>
              <a:t> ①体现了产业分工不断细化             ②得益于铁路交通业的发展</a:t>
            </a:r>
          </a:p>
          <a:p>
            <a:pPr fontAlgn="auto">
              <a:lnSpc>
                <a:spcPct val="100000"/>
              </a:lnSpc>
            </a:pPr>
            <a:r>
              <a:rPr sz="2400" b="1" dirty="0">
                <a:solidFill>
                  <a:srgbClr val="1D41D5"/>
                </a:solidFill>
                <a:latin typeface="黑体" panose="02010609060101010101" charset="-122"/>
                <a:ea typeface="黑体" panose="02010609060101010101" charset="-122"/>
              </a:rPr>
              <a:t>    ③成为近代机械生产的开端             ④为农业现代化提供了范本</a:t>
            </a:r>
          </a:p>
          <a:p>
            <a:pPr fontAlgn="auto">
              <a:lnSpc>
                <a:spcPct val="100000"/>
              </a:lnSpc>
            </a:pPr>
            <a:r>
              <a:rPr lang="en-US" sz="2400" b="1" dirty="0">
                <a:latin typeface="黑体" panose="02010609060101010101" charset="-122"/>
                <a:ea typeface="黑体" panose="02010609060101010101" charset="-122"/>
              </a:rPr>
              <a:t>  </a:t>
            </a:r>
            <a:r>
              <a:rPr sz="2400" b="1" dirty="0">
                <a:latin typeface="黑体" panose="02010609060101010101" charset="-122"/>
                <a:ea typeface="黑体" panose="02010609060101010101" charset="-122"/>
              </a:rPr>
              <a:t>A．①②            B．③④            C．②③             D．①④</a:t>
            </a:r>
          </a:p>
        </p:txBody>
      </p:sp>
      <p:sp>
        <p:nvSpPr>
          <p:cNvPr id="5" name="矩形 50178"/>
          <p:cNvSpPr>
            <a:spLocks noTextEdit="1"/>
          </p:cNvSpPr>
          <p:nvPr/>
        </p:nvSpPr>
        <p:spPr>
          <a:xfrm>
            <a:off x="10825480" y="2203450"/>
            <a:ext cx="864870" cy="1167765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normAutofit/>
            <a:scene3d>
              <a:camera prst="legacyPerspectiveFront">
                <a:rot lat="20520000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altLang="zh-CN" sz="4320"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  <a:tileRect/>
                </a:gradFill>
                <a:latin typeface="宋体" panose="02010600030101010101" pitchFamily="2" charset="-122"/>
                <a:ea typeface="宋体" panose="02010600030101010101" pitchFamily="2" charset="-122"/>
              </a:rPr>
              <a:t>A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00685" y="4483735"/>
            <a:ext cx="11515090" cy="1938020"/>
          </a:xfrm>
          <a:prstGeom prst="rect">
            <a:avLst/>
          </a:prstGeom>
          <a:noFill/>
          <a:ln w="12700" cap="flat" cmpd="sng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</p:spPr>
        <p:txBody>
          <a:bodyPr wrap="square" lIns="43193" rIns="43193" anchor="t" anchorCtr="0">
            <a:spAutoFit/>
          </a:bodyPr>
          <a:lstStyle/>
          <a:p>
            <a:pPr fontAlgn="auto">
              <a:lnSpc>
                <a:spcPct val="100000"/>
              </a:lnSpc>
            </a:pPr>
            <a:r>
              <a:rPr sz="24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（2016.4·浙江高考·18）</a:t>
            </a:r>
            <a:r>
              <a:rPr sz="2400" b="1" dirty="0">
                <a:latin typeface="黑体" panose="02010609060101010101" charset="-122"/>
                <a:ea typeface="黑体" panose="02010609060101010101" charset="-122"/>
              </a:rPr>
              <a:t>有学者指出：“经济史上的事件和人物还沉浸在昏暗中的时候，阿克莱特的名字就成为那些在昏暗中发出最灿烂光辉的名字之一。”阿克莱特的“最灿烂光辉”之处是(　　)</a:t>
            </a:r>
          </a:p>
          <a:p>
            <a:pPr fontAlgn="auto">
              <a:lnSpc>
                <a:spcPct val="100000"/>
              </a:lnSpc>
            </a:pPr>
            <a:r>
              <a:rPr lang="en-US" sz="2400" b="1" dirty="0">
                <a:solidFill>
                  <a:srgbClr val="1D41D5"/>
                </a:solidFill>
                <a:latin typeface="黑体" panose="02010609060101010101" charset="-122"/>
                <a:ea typeface="黑体" panose="02010609060101010101" charset="-122"/>
              </a:rPr>
              <a:t> </a:t>
            </a:r>
            <a:r>
              <a:rPr sz="2400" b="1" dirty="0">
                <a:solidFill>
                  <a:srgbClr val="1D41D5"/>
                </a:solidFill>
                <a:latin typeface="黑体" panose="02010609060101010101" charset="-122"/>
                <a:ea typeface="黑体" panose="02010609060101010101" charset="-122"/>
              </a:rPr>
              <a:t>A．发明了蒸汽抽水机    		     B．推行标准化生产</a:t>
            </a:r>
          </a:p>
          <a:p>
            <a:pPr fontAlgn="auto">
              <a:lnSpc>
                <a:spcPct val="100000"/>
              </a:lnSpc>
            </a:pPr>
            <a:r>
              <a:rPr lang="en-US" sz="2400" b="1" dirty="0">
                <a:solidFill>
                  <a:srgbClr val="1D41D5"/>
                </a:solidFill>
                <a:latin typeface="黑体" panose="02010609060101010101" charset="-122"/>
                <a:ea typeface="黑体" panose="02010609060101010101" charset="-122"/>
              </a:rPr>
              <a:t> </a:t>
            </a:r>
            <a:r>
              <a:rPr sz="2400" b="1" dirty="0">
                <a:solidFill>
                  <a:srgbClr val="1D41D5"/>
                </a:solidFill>
                <a:latin typeface="黑体" panose="02010609060101010101" charset="-122"/>
                <a:ea typeface="黑体" panose="02010609060101010101" charset="-122"/>
              </a:rPr>
              <a:t>C．创立了近代大工厂制度    		     D．创制水力织布机</a:t>
            </a:r>
          </a:p>
        </p:txBody>
      </p:sp>
      <p:sp>
        <p:nvSpPr>
          <p:cNvPr id="6" name="矩形 50178"/>
          <p:cNvSpPr>
            <a:spLocks noTextEdit="1"/>
          </p:cNvSpPr>
          <p:nvPr/>
        </p:nvSpPr>
        <p:spPr>
          <a:xfrm>
            <a:off x="10691495" y="5195570"/>
            <a:ext cx="885825" cy="115697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normAutofit/>
            <a:scene3d>
              <a:camera prst="legacyPerspectiveFront">
                <a:rot lat="20520000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altLang="zh-CN" sz="4320"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  <a:tileRect/>
                </a:gradFill>
                <a:latin typeface="宋体" panose="02010600030101010101" pitchFamily="2" charset="-122"/>
                <a:ea typeface="宋体" panose="02010600030101010101" pitchFamily="2" charset="-122"/>
              </a:rPr>
              <a:t>C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 animBg="1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1"/>
          <p:cNvSpPr txBox="1"/>
          <p:nvPr/>
        </p:nvSpPr>
        <p:spPr>
          <a:xfrm>
            <a:off x="335598" y="3390265"/>
            <a:ext cx="11910060" cy="3387090"/>
          </a:xfrm>
          <a:prstGeom prst="rect">
            <a:avLst/>
          </a:prstGeom>
          <a:noFill/>
          <a:ln w="12700" cap="flat" cmpd="sng">
            <a:noFill/>
            <a:prstDash val="sysDot"/>
            <a:round/>
            <a:headEnd type="none" w="med" len="med"/>
            <a:tailEnd type="none" w="med" len="med"/>
          </a:ln>
        </p:spPr>
        <p:txBody>
          <a:bodyPr wrap="square" lIns="43193" rIns="43193" anchor="t" anchorCtr="0">
            <a:noAutofit/>
          </a:bodyPr>
          <a:lstStyle/>
          <a:p>
            <a:pPr fontAlgn="auto">
              <a:lnSpc>
                <a:spcPct val="150000"/>
              </a:lnSpc>
            </a:pPr>
            <a:r>
              <a:rPr sz="24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【解析】</a:t>
            </a:r>
          </a:p>
          <a:p>
            <a:pPr fontAlgn="auto">
              <a:lnSpc>
                <a:spcPct val="150000"/>
              </a:lnSpc>
            </a:pPr>
            <a:r>
              <a:rPr sz="2400" b="1" dirty="0">
                <a:solidFill>
                  <a:srgbClr val="1D41D5"/>
                </a:solidFill>
                <a:latin typeface="黑体" panose="02010609060101010101" charset="-122"/>
                <a:ea typeface="黑体" panose="02010609060101010101" charset="-122"/>
              </a:rPr>
              <a:t>材料“大众休闲文化”“戏院”“喜剧和音乐剧”“足球等大型体育赛事”，可得出随着第二次工业革命的进行，城市的精神生活日益丰富，城市化进展显著，故A项正确；</a:t>
            </a:r>
          </a:p>
          <a:p>
            <a:pPr fontAlgn="auto">
              <a:lnSpc>
                <a:spcPct val="150000"/>
              </a:lnSpc>
            </a:pPr>
            <a:r>
              <a:rPr sz="2400" b="1" dirty="0">
                <a:latin typeface="黑体" panose="02010609060101010101" charset="-122"/>
                <a:ea typeface="黑体" panose="02010609060101010101" charset="-122"/>
              </a:rPr>
              <a:t>第二次工业革命使得贫富差距进一步扩大，而不是逐渐消除，故B项错误；</a:t>
            </a:r>
          </a:p>
          <a:p>
            <a:pPr fontAlgn="auto">
              <a:lnSpc>
                <a:spcPct val="150000"/>
              </a:lnSpc>
            </a:pPr>
            <a:r>
              <a:rPr sz="2400" b="1" dirty="0">
                <a:latin typeface="黑体" panose="02010609060101010101" charset="-122"/>
                <a:ea typeface="黑体" panose="02010609060101010101" charset="-122"/>
              </a:rPr>
              <a:t>工业化开始启动于第一次工业革命，故C项错误；</a:t>
            </a:r>
          </a:p>
          <a:p>
            <a:pPr fontAlgn="auto">
              <a:lnSpc>
                <a:spcPct val="150000"/>
              </a:lnSpc>
            </a:pPr>
            <a:r>
              <a:rPr sz="2400" b="1" dirty="0">
                <a:latin typeface="黑体" panose="02010609060101010101" charset="-122"/>
                <a:ea typeface="黑体" panose="02010609060101010101" charset="-122"/>
              </a:rPr>
              <a:t>欧美工人福利得到保障，开始于二战后福利社会制度的建立，故D项错误。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14902" y="93209"/>
            <a:ext cx="1718676" cy="4603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2400" b="1" smtClean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链接高考</a:t>
            </a:r>
            <a:endParaRPr lang="zh-CN" altLang="en-US" sz="2400" b="1" dirty="0" smtClean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3" name="TextBox 1"/>
          <p:cNvSpPr txBox="1"/>
          <p:nvPr/>
        </p:nvSpPr>
        <p:spPr>
          <a:xfrm>
            <a:off x="399733" y="596900"/>
            <a:ext cx="11553825" cy="2861310"/>
          </a:xfrm>
          <a:prstGeom prst="rect">
            <a:avLst/>
          </a:prstGeom>
          <a:noFill/>
          <a:ln w="12700" cap="flat" cmpd="sng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</p:spPr>
        <p:txBody>
          <a:bodyPr wrap="square" lIns="43193" rIns="43193" anchor="t" anchorCtr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sz="24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（2018·海南高考·19）</a:t>
            </a:r>
            <a:r>
              <a:rPr sz="2400" b="1" dirty="0">
                <a:latin typeface="黑体" panose="02010609060101010101" charset="-122"/>
                <a:ea typeface="黑体" panose="02010609060101010101" charset="-122"/>
              </a:rPr>
              <a:t>伴随着第二次工业革命的进行，大众休闲文化在欧美出现，戏院如雨后春笋般建立起来，喜剧和音乐剧吸引了成千上万的观众，足球等大型体育赛事成为人们关注的焦点。这反映出当时欧美(　　)</a:t>
            </a:r>
          </a:p>
          <a:p>
            <a:pPr fontAlgn="auto">
              <a:lnSpc>
                <a:spcPct val="150000"/>
              </a:lnSpc>
            </a:pPr>
            <a:r>
              <a:rPr lang="en-US" sz="2400" b="1" dirty="0">
                <a:solidFill>
                  <a:srgbClr val="1D41D5"/>
                </a:solidFill>
                <a:latin typeface="黑体" panose="02010609060101010101" charset="-122"/>
                <a:ea typeface="黑体" panose="02010609060101010101" charset="-122"/>
              </a:rPr>
              <a:t> </a:t>
            </a:r>
            <a:r>
              <a:rPr sz="2400" b="1" dirty="0">
                <a:solidFill>
                  <a:srgbClr val="1D41D5"/>
                </a:solidFill>
                <a:latin typeface="黑体" panose="02010609060101010101" charset="-122"/>
                <a:ea typeface="黑体" panose="02010609060101010101" charset="-122"/>
              </a:rPr>
              <a:t>A．城市化进展显著	</a:t>
            </a:r>
            <a:r>
              <a:rPr lang="en-US" sz="2400" b="1" dirty="0">
                <a:solidFill>
                  <a:srgbClr val="1D41D5"/>
                </a:solidFill>
                <a:latin typeface="黑体" panose="02010609060101010101" charset="-122"/>
                <a:ea typeface="黑体" panose="02010609060101010101" charset="-122"/>
              </a:rPr>
              <a:t>         </a:t>
            </a:r>
            <a:r>
              <a:rPr sz="2400" b="1" dirty="0">
                <a:solidFill>
                  <a:srgbClr val="1D41D5"/>
                </a:solidFill>
                <a:latin typeface="黑体" panose="02010609060101010101" charset="-122"/>
                <a:ea typeface="黑体" panose="02010609060101010101" charset="-122"/>
              </a:rPr>
              <a:t>B．贫富差距逐渐消除</a:t>
            </a:r>
          </a:p>
          <a:p>
            <a:pPr fontAlgn="auto">
              <a:lnSpc>
                <a:spcPct val="150000"/>
              </a:lnSpc>
            </a:pPr>
            <a:r>
              <a:rPr lang="en-US" sz="2400" b="1" dirty="0">
                <a:solidFill>
                  <a:srgbClr val="1D41D5"/>
                </a:solidFill>
                <a:latin typeface="黑体" panose="02010609060101010101" charset="-122"/>
                <a:ea typeface="黑体" panose="02010609060101010101" charset="-122"/>
              </a:rPr>
              <a:t> </a:t>
            </a:r>
            <a:r>
              <a:rPr sz="2400" b="1" dirty="0">
                <a:solidFill>
                  <a:srgbClr val="1D41D5"/>
                </a:solidFill>
                <a:latin typeface="黑体" panose="02010609060101010101" charset="-122"/>
                <a:ea typeface="黑体" panose="02010609060101010101" charset="-122"/>
              </a:rPr>
              <a:t>C．工业化开始启动	</a:t>
            </a:r>
            <a:r>
              <a:rPr lang="en-US" sz="2400" b="1" dirty="0">
                <a:solidFill>
                  <a:srgbClr val="1D41D5"/>
                </a:solidFill>
                <a:latin typeface="黑体" panose="02010609060101010101" charset="-122"/>
                <a:ea typeface="黑体" panose="02010609060101010101" charset="-122"/>
              </a:rPr>
              <a:t>         </a:t>
            </a:r>
            <a:r>
              <a:rPr sz="2400" b="1" dirty="0">
                <a:solidFill>
                  <a:srgbClr val="1D41D5"/>
                </a:solidFill>
                <a:latin typeface="黑体" panose="02010609060101010101" charset="-122"/>
                <a:ea typeface="黑体" panose="02010609060101010101" charset="-122"/>
              </a:rPr>
              <a:t>D．工人福利得到保障</a:t>
            </a:r>
          </a:p>
        </p:txBody>
      </p:sp>
      <p:sp>
        <p:nvSpPr>
          <p:cNvPr id="5" name="矩形 50178"/>
          <p:cNvSpPr>
            <a:spLocks noTextEdit="1"/>
          </p:cNvSpPr>
          <p:nvPr/>
        </p:nvSpPr>
        <p:spPr>
          <a:xfrm>
            <a:off x="10564432" y="2203641"/>
            <a:ext cx="1125679" cy="1396782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normAutofit/>
            <a:scene3d>
              <a:camera prst="legacyPerspectiveFront">
                <a:rot lat="20520000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altLang="zh-CN" sz="4320"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  <a:tileRect/>
                </a:gradFill>
                <a:latin typeface="宋体" panose="02010600030101010101" pitchFamily="2" charset="-122"/>
                <a:ea typeface="宋体" panose="02010600030101010101" pitchFamily="2" charset="-122"/>
              </a:rPr>
              <a:t>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2838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1281430" y="2546350"/>
            <a:ext cx="9735185" cy="1198880"/>
          </a:xfrm>
          <a:prstGeom prst="rect">
            <a:avLst/>
          </a:prstGeom>
          <a:ln w="12700" cmpd="sng">
            <a:solidFill>
              <a:schemeClr val="tx1"/>
            </a:solidFill>
            <a:prstDash val="sysDot"/>
          </a:ln>
        </p:spPr>
        <p:txBody>
          <a:bodyPr wrap="square" lIns="91440" tIns="45720" rIns="91440" bIns="4572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24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工业革命（产业革命），是资本主义</a:t>
            </a:r>
            <a:r>
              <a:rPr lang="zh-CN" altLang="en-US" sz="24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机器</a:t>
            </a:r>
            <a:r>
              <a:rPr lang="zh-CN" altLang="en-US" sz="24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大</a:t>
            </a:r>
            <a:r>
              <a:rPr lang="zh-CN" altLang="en-US" sz="24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生产取代手工劳动</a:t>
            </a:r>
            <a:r>
              <a:rPr lang="zh-CN" altLang="en-US" sz="24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的过程，它是</a:t>
            </a:r>
            <a:r>
              <a:rPr lang="zh-CN" altLang="en-US" sz="2400" b="1">
                <a:solidFill>
                  <a:srgbClr val="1D41D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生产领域</a:t>
            </a:r>
            <a:r>
              <a:rPr lang="zh-CN" altLang="en-US" sz="24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里的一场大变革，又是</a:t>
            </a:r>
            <a:r>
              <a:rPr lang="zh-CN" altLang="en-US" sz="2400" b="1">
                <a:solidFill>
                  <a:srgbClr val="1D41D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社会关系</a:t>
            </a:r>
            <a:r>
              <a:rPr lang="zh-CN" altLang="en-US" sz="24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方面的一次革命。</a:t>
            </a:r>
            <a:r>
              <a:rPr lang="zh-CN" altLang="en-US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3088640" y="1325245"/>
            <a:ext cx="6130290" cy="5892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>
              <a:lnSpc>
                <a:spcPct val="90000"/>
              </a:lnSpc>
              <a:spcAft>
                <a:spcPts val="600"/>
              </a:spcAft>
            </a:pPr>
            <a:r>
              <a:rPr lang="zh-CN" altLang="en-US" sz="36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第</a:t>
            </a:r>
            <a:r>
              <a:rPr lang="en-US" altLang="zh-CN" sz="36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5</a:t>
            </a:r>
            <a:r>
              <a:rPr lang="zh-CN" altLang="en-US" sz="36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课　工业革命与工厂制度</a:t>
            </a:r>
          </a:p>
        </p:txBody>
      </p:sp>
      <p:sp>
        <p:nvSpPr>
          <p:cNvPr id="100" name="文本框 99"/>
          <p:cNvSpPr txBox="1"/>
          <p:nvPr/>
        </p:nvSpPr>
        <p:spPr>
          <a:xfrm>
            <a:off x="1874520" y="4645025"/>
            <a:ext cx="8634095" cy="1753235"/>
          </a:xfrm>
          <a:prstGeom prst="rect">
            <a:avLst/>
          </a:prstGeom>
          <a:noFill/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square"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lang="zh-CN" sz="24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【课程标准】</a:t>
            </a:r>
          </a:p>
          <a:p>
            <a:pPr indent="0" fontAlgn="auto">
              <a:lnSpc>
                <a:spcPct val="150000"/>
              </a:lnSpc>
            </a:pPr>
            <a:r>
              <a:rPr lang="en-US" altLang="zh-CN" sz="24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1.</a:t>
            </a:r>
            <a:r>
              <a:rPr lang="zh-CN" altLang="en-US" sz="24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认识大机器生产、工厂制度对劳作方式及生活方式的影响</a:t>
            </a:r>
            <a:r>
              <a:rPr lang="en-US" altLang="zh-CN" sz="24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</a:t>
            </a:r>
          </a:p>
          <a:p>
            <a:pPr indent="0" fontAlgn="auto">
              <a:lnSpc>
                <a:spcPct val="150000"/>
              </a:lnSpc>
            </a:pPr>
            <a:r>
              <a:rPr lang="en-US" altLang="zh-CN" sz="24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2.</a:t>
            </a:r>
            <a:r>
              <a:rPr lang="zh-CN" altLang="en-US" sz="24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理解生产方式的变革对人类社会带来的革命性意义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7d195523061f1c0" hidden="1"/>
          <p:cNvSpPr txBox="1"/>
          <p:nvPr>
            <p:custDataLst>
              <p:tags r:id="rId1"/>
            </p:custDataLst>
          </p:nvPr>
        </p:nvSpPr>
        <p:spPr>
          <a:xfrm>
            <a:off x="-326635" y="1803400"/>
            <a:ext cx="264795" cy="1016000"/>
          </a:xfrm>
          <a:prstGeom prst="rect">
            <a:avLst/>
          </a:prstGeom>
          <a:noFill/>
        </p:spPr>
        <p:txBody>
          <a:bodyPr vert="wordArtVert" lIns="91356" tIns="45718" rIns="91356" bIns="45718" rtlCol="0">
            <a:spAutoFit/>
          </a:bodyPr>
          <a:lstStyle/>
          <a:p>
            <a:r>
              <a:rPr lang="en-US" altLang="zh-CN" sz="100">
                <a:solidFill>
                  <a:prstClr val="black"/>
                </a:solidFill>
              </a:rPr>
              <a:t>e7d195523061f1c01ef2b70529884c179423570dbaad84926380ABC1F97BAEF0C8FC051856578EAB7874501A1FFE158C4981707381814BCC4D9A8E3554438DEE4FBCF5A5B4D2A8B0989AB57E8BAC65EB486172191761AFEFAD98399B7F929649E3C9CC3C2EDB05375483D52C873C1D6A323B353A12750684349CA2B1649B470708ACE6AB0C23D190</a:t>
            </a:r>
            <a:endParaRPr lang="zh-CN" altLang="en-US" sz="100">
              <a:solidFill>
                <a:prstClr val="black"/>
              </a:solidFill>
            </a:endParaRP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11480" y="152400"/>
            <a:ext cx="96183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en-US" sz="2800" b="1" smtClean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一</a:t>
            </a:r>
            <a:r>
              <a:rPr lang="en-US" altLang="zh-CN" sz="2800" b="1" smtClean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.</a:t>
            </a:r>
            <a:r>
              <a:rPr lang="zh-CN" altLang="en-US" sz="2800" b="1" smtClean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机器</a:t>
            </a:r>
            <a:r>
              <a:rPr lang="zh-CN" altLang="en-US" sz="2800" b="1" smtClean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大</a:t>
            </a:r>
            <a:r>
              <a:rPr lang="zh-CN" altLang="en-US" sz="2800" b="1" smtClean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生产与工厂制度</a:t>
            </a:r>
            <a:r>
              <a:rPr lang="zh-CN" altLang="en-US" sz="2400" b="1">
                <a:solidFill>
                  <a:srgbClr val="1D41D5"/>
                </a:solidFill>
                <a:latin typeface="黑体" panose="02010609060101010101" charset="-122"/>
                <a:ea typeface="黑体" panose="02010609060101010101" charset="-122"/>
              </a:rPr>
              <a:t>（</a:t>
            </a:r>
            <a:r>
              <a:rPr lang="zh-CN" altLang="en-US" sz="2400" b="1">
                <a:solidFill>
                  <a:srgbClr val="1D41D5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生产力与生产组织形式的变化）</a:t>
            </a:r>
          </a:p>
        </p:txBody>
      </p:sp>
      <p:sp>
        <p:nvSpPr>
          <p:cNvPr id="10242" name="文本框 2"/>
          <p:cNvSpPr/>
          <p:nvPr>
            <p:custDataLst>
              <p:tags r:id="rId3"/>
            </p:custDataLst>
          </p:nvPr>
        </p:nvSpPr>
        <p:spPr>
          <a:xfrm>
            <a:off x="3778885" y="3051175"/>
            <a:ext cx="8188960" cy="70675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marL="0" lvl="0" algn="l" defTabSz="914400">
              <a:lnSpc>
                <a:spcPct val="100000"/>
              </a:lnSpc>
              <a:tabLst>
                <a:tab pos="1187450" algn="l"/>
                <a:tab pos="2163445" algn="l"/>
                <a:tab pos="3143250" algn="l"/>
                <a:tab pos="4191000" algn="l"/>
              </a:tabLst>
            </a:pPr>
            <a:r>
              <a:rPr altLang="zh-CN" sz="20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18世纪60年代以来，以改良蒸汽机为代表的的一系列技术革命，引发了从手工劳动到机器大生产的巨大变革。</a:t>
            </a:r>
            <a:endParaRPr altLang="zh-CN" sz="2000" b="1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35000" y="1980565"/>
            <a:ext cx="350901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zh-CN" sz="2400" b="1">
                <a:solidFill>
                  <a:srgbClr val="FF0000"/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1.</a:t>
            </a:r>
            <a:r>
              <a:rPr lang="zh-CN" altLang="en-US" sz="2400" b="1">
                <a:solidFill>
                  <a:srgbClr val="FF0000"/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工厂制度产生条件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84810" y="1020445"/>
            <a:ext cx="3020060" cy="706755"/>
          </a:xfrm>
          <a:prstGeom prst="rect">
            <a:avLst/>
          </a:prstGeom>
          <a:noFill/>
          <a:ln w="12700" cmpd="sng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en-US" sz="20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生产力变化：</a:t>
            </a:r>
          </a:p>
          <a:p>
            <a:pPr algn="l">
              <a:buClrTx/>
              <a:buSzTx/>
              <a:buFontTx/>
            </a:pPr>
            <a:r>
              <a:rPr lang="zh-CN" altLang="en-US" sz="2000" b="1">
                <a:latin typeface="黑体" panose="02010609060101010101" charset="-122"/>
                <a:ea typeface="黑体" panose="02010609060101010101" charset="-122"/>
              </a:rPr>
              <a:t>机器大生产取代手工劳动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3542665" y="1020445"/>
            <a:ext cx="5119370" cy="706755"/>
          </a:xfrm>
          <a:prstGeom prst="rect">
            <a:avLst/>
          </a:prstGeom>
          <a:noFill/>
          <a:ln w="12700" cmpd="sng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zh-CN" altLang="en-US" sz="20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生产组织形式</a:t>
            </a:r>
            <a:r>
              <a:rPr lang="zh-CN" altLang="en-US" sz="2000" b="1">
                <a:solidFill>
                  <a:srgbClr val="1D41D5"/>
                </a:solidFill>
                <a:latin typeface="黑体" panose="02010609060101010101" charset="-122"/>
                <a:ea typeface="黑体" panose="02010609060101010101" charset="-122"/>
              </a:rPr>
              <a:t>（劳作方式）</a:t>
            </a:r>
            <a:r>
              <a:rPr lang="zh-CN" altLang="en-US" sz="20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变化：</a:t>
            </a:r>
          </a:p>
          <a:p>
            <a:r>
              <a:rPr lang="zh-CN" altLang="en-US" sz="2000" b="1">
                <a:latin typeface="黑体" panose="02010609060101010101" charset="-122"/>
                <a:ea typeface="黑体" panose="02010609060101010101" charset="-122"/>
              </a:rPr>
              <a:t>工厂制度（集中劳作）取代零碎分散的劳作</a:t>
            </a:r>
          </a:p>
        </p:txBody>
      </p:sp>
      <p:sp>
        <p:nvSpPr>
          <p:cNvPr id="7" name="下箭头 6"/>
          <p:cNvSpPr/>
          <p:nvPr/>
        </p:nvSpPr>
        <p:spPr>
          <a:xfrm>
            <a:off x="1782445" y="689610"/>
            <a:ext cx="245745" cy="318770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下箭头 7"/>
          <p:cNvSpPr/>
          <p:nvPr/>
        </p:nvSpPr>
        <p:spPr>
          <a:xfrm>
            <a:off x="4008755" y="695325"/>
            <a:ext cx="245745" cy="299720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9548495" y="829945"/>
            <a:ext cx="1529080" cy="4603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>
                <a:effectLst/>
                <a:latin typeface="黑体" panose="02010609060101010101" charset="-122"/>
                <a:ea typeface="黑体" panose="02010609060101010101" charset="-122"/>
              </a:rPr>
              <a:t>概念解析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1597660" y="4885690"/>
            <a:ext cx="9674860" cy="1953895"/>
            <a:chOff x="2516" y="7694"/>
            <a:chExt cx="15236" cy="3077"/>
          </a:xfrm>
        </p:grpSpPr>
        <p:pic>
          <p:nvPicPr>
            <p:cNvPr id="38916" name="Picture 4" descr="https://p1.ssl.qhimg.com/dr/220__/t0148d5a4472990646d.jp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516" y="7694"/>
              <a:ext cx="5746" cy="3056"/>
            </a:xfrm>
            <a:prstGeom prst="rect">
              <a:avLst/>
            </a:prstGeom>
            <a:noFill/>
          </p:spPr>
        </p:pic>
        <p:grpSp>
          <p:nvGrpSpPr>
            <p:cNvPr id="16" name="组合 15"/>
            <p:cNvGrpSpPr/>
            <p:nvPr/>
          </p:nvGrpSpPr>
          <p:grpSpPr>
            <a:xfrm>
              <a:off x="8630" y="7719"/>
              <a:ext cx="8584" cy="2859"/>
              <a:chOff x="8627" y="2462"/>
              <a:chExt cx="9018" cy="3003"/>
            </a:xfrm>
          </p:grpSpPr>
          <p:pic>
            <p:nvPicPr>
              <p:cNvPr id="19" name="图片 18"/>
              <p:cNvPicPr>
                <a:picLocks noChangeAspect="1"/>
              </p:cNvPicPr>
              <p:nvPr>
                <p:custDataLst>
                  <p:tags r:id="rId4"/>
                </p:custDataLst>
              </p:nvPr>
            </p:nvPicPr>
            <p:blipFill rotWithShape="1">
              <a:blip r:embed="rId8"/>
              <a:srcRect t="14667" b="14667"/>
              <a:stretch>
                <a:fillRect/>
              </a:stretch>
            </p:blipFill>
            <p:spPr>
              <a:xfrm>
                <a:off x="10416" y="2462"/>
                <a:ext cx="7229" cy="3003"/>
              </a:xfrm>
              <a:custGeom>
                <a:avLst/>
                <a:gdLst/>
                <a:ahLst/>
                <a:cxnLst>
                  <a:cxn ang="3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1760" h="4800">
                    <a:moveTo>
                      <a:pt x="0" y="0"/>
                    </a:moveTo>
                    <a:lnTo>
                      <a:pt x="11760" y="0"/>
                    </a:lnTo>
                    <a:lnTo>
                      <a:pt x="11760" y="4800"/>
                    </a:lnTo>
                    <a:lnTo>
                      <a:pt x="0" y="4800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</p:pic>
          <p:sp>
            <p:nvSpPr>
              <p:cNvPr id="20" name="右箭头 19"/>
              <p:cNvSpPr/>
              <p:nvPr/>
            </p:nvSpPr>
            <p:spPr>
              <a:xfrm>
                <a:off x="8627" y="3447"/>
                <a:ext cx="1660" cy="800"/>
              </a:xfrm>
              <a:prstGeom prst="rightArrow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1" name="文本框 20"/>
            <p:cNvSpPr txBox="1"/>
            <p:nvPr/>
          </p:nvSpPr>
          <p:spPr>
            <a:xfrm>
              <a:off x="7030" y="10046"/>
              <a:ext cx="1651" cy="725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zh-CN" altLang="en-US" sz="2400" b="1">
                  <a:latin typeface="黑体" panose="02010609060101010101" charset="-122"/>
                  <a:ea typeface="黑体" panose="02010609060101010101" charset="-122"/>
                </a:rPr>
                <a:t>工场</a:t>
              </a: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16355" y="9884"/>
              <a:ext cx="1397" cy="725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>
                  <a:latin typeface="黑体" panose="02010609060101010101" charset="-122"/>
                  <a:ea typeface="黑体" panose="02010609060101010101" charset="-122"/>
                </a:rPr>
                <a:t>工厂</a:t>
              </a:r>
            </a:p>
          </p:txBody>
        </p:sp>
      </p:grpSp>
      <p:sp>
        <p:nvSpPr>
          <p:cNvPr id="23" name="文本框 22"/>
          <p:cNvSpPr txBox="1"/>
          <p:nvPr/>
        </p:nvSpPr>
        <p:spPr>
          <a:xfrm>
            <a:off x="631190" y="4425315"/>
            <a:ext cx="1130363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 defTabSz="914400" fontAlgn="base">
              <a:lnSpc>
                <a:spcPct val="100000"/>
              </a:lnSpc>
              <a:buClrTx/>
              <a:buSzTx/>
              <a:buFontTx/>
              <a:tabLst>
                <a:tab pos="1187450" algn="l"/>
                <a:tab pos="2163445" algn="l"/>
                <a:tab pos="3143250" algn="l"/>
                <a:tab pos="4191000" algn="l"/>
              </a:tabLst>
            </a:pPr>
            <a:r>
              <a:rPr lang="zh-CN" altLang="zh-CN" sz="2000" b="1">
                <a:latin typeface="黑体" panose="02010609060101010101" charset="-122"/>
                <a:ea typeface="黑体" panose="02010609060101010101" charset="-122"/>
                <a:cs typeface="楷体" panose="02010609060101010101" charset="-122"/>
                <a:sym typeface="+mn-ea"/>
              </a:rPr>
              <a:t>工厂出现了，大批产业工人聚集在专门化的厂房中劳作，彻底改变了手工作坊零碎分散的生产状态。</a:t>
            </a:r>
            <a:endParaRPr lang="zh-CN" altLang="zh-CN" sz="2000" b="1">
              <a:latin typeface="黑体" panose="02010609060101010101" charset="-122"/>
              <a:ea typeface="黑体" panose="02010609060101010101" charset="-122"/>
              <a:cs typeface="楷体" panose="02010609060101010101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3242310" y="3795395"/>
            <a:ext cx="7235190" cy="645160"/>
          </a:xfrm>
          <a:prstGeom prst="rect">
            <a:avLst/>
          </a:prstGeom>
          <a:solidFill>
            <a:srgbClr val="FFFF00"/>
          </a:solidFill>
        </p:spPr>
        <p:txBody>
          <a:bodyPr wrap="square" rtlCol="0" anchor="t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zh-CN" altLang="zh-CN" sz="2400" b="1" dirty="0" smtClean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机器</a:t>
            </a:r>
            <a:r>
              <a:rPr lang="zh-CN" altLang="zh-CN" sz="2400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大生产带来了劳作方式和生产关系的深刻</a:t>
            </a:r>
            <a:r>
              <a:rPr lang="zh-CN" altLang="zh-CN" sz="2400" b="1" dirty="0" smtClean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变革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818515" y="3173730"/>
            <a:ext cx="258635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zh-CN" sz="2400" b="1">
                <a:solidFill>
                  <a:srgbClr val="1D41D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②工厂的出现</a:t>
            </a:r>
            <a:r>
              <a:rPr altLang="zh-CN" sz="2400" b="1">
                <a:solidFill>
                  <a:srgbClr val="1D41D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:</a:t>
            </a:r>
            <a:r>
              <a:rPr lang="en-US" altLang="zh-CN" sz="2000" b="1">
                <a:solidFill>
                  <a:srgbClr val="1D41D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 </a:t>
            </a:r>
            <a:r>
              <a:rPr lang="en-US" altLang="zh-CN" b="1">
                <a:solidFill>
                  <a:srgbClr val="1D41D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 </a:t>
            </a:r>
            <a:endParaRPr lang="zh-CN" altLang="en-US"/>
          </a:p>
        </p:txBody>
      </p:sp>
      <p:sp>
        <p:nvSpPr>
          <p:cNvPr id="26" name="文本框 25"/>
          <p:cNvSpPr txBox="1"/>
          <p:nvPr/>
        </p:nvSpPr>
        <p:spPr>
          <a:xfrm>
            <a:off x="817880" y="2542540"/>
            <a:ext cx="30930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zh-CN" sz="2400" b="1">
                <a:solidFill>
                  <a:srgbClr val="1D41D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①生产专业化的实现</a:t>
            </a:r>
            <a:r>
              <a:rPr lang="en-US" altLang="zh-CN" sz="2400" b="1">
                <a:solidFill>
                  <a:srgbClr val="1D41D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: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3768725" y="2564765"/>
            <a:ext cx="822325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lvl="0" indent="0" defTabSz="914400">
              <a:lnSpc>
                <a:spcPct val="100000"/>
              </a:lnSpc>
              <a:tabLst>
                <a:tab pos="1187450" algn="l"/>
                <a:tab pos="2163445" algn="l"/>
                <a:tab pos="3143250" algn="l"/>
                <a:tab pos="4191000" algn="l"/>
              </a:tabLst>
            </a:pPr>
            <a:r>
              <a:rPr lang="zh-CN" altLang="zh-CN" sz="20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工业革命前,手工工场从</a:t>
            </a:r>
            <a:r>
              <a:rPr altLang="zh-CN" sz="20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分散</a:t>
            </a:r>
            <a:r>
              <a:rPr lang="zh-CN" altLang="zh-CN" sz="20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→集中</a:t>
            </a:r>
            <a:r>
              <a:rPr lang="zh-CN" altLang="zh-CN" sz="20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，在一定程度上实现了生产专业化。</a:t>
            </a:r>
          </a:p>
        </p:txBody>
      </p:sp>
      <p:sp>
        <p:nvSpPr>
          <p:cNvPr id="2" name="矩形 1"/>
          <p:cNvSpPr/>
          <p:nvPr/>
        </p:nvSpPr>
        <p:spPr>
          <a:xfrm>
            <a:off x="1010920" y="97155"/>
            <a:ext cx="1821815" cy="539115"/>
          </a:xfrm>
          <a:prstGeom prst="rect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3191510" y="92075"/>
            <a:ext cx="1596390" cy="539115"/>
          </a:xfrm>
          <a:prstGeom prst="rect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1"/>
      <p:bldP spid="9" grpId="0"/>
      <p:bldP spid="4" grpId="0" bldLvl="0" animBg="1"/>
      <p:bldP spid="6" grpId="0" bldLvl="0" animBg="1"/>
      <p:bldP spid="7" grpId="0" bldLvl="0" animBg="1"/>
      <p:bldP spid="8" grpId="0" bldLvl="0" animBg="1"/>
      <p:bldP spid="12" grpId="0" animBg="1"/>
      <p:bldP spid="12" grpId="1" animBg="1"/>
      <p:bldP spid="23" grpId="0"/>
      <p:bldP spid="24" grpId="0" bldLvl="0" animBg="1"/>
      <p:bldP spid="25" grpId="0"/>
      <p:bldP spid="26" grpId="0"/>
      <p:bldP spid="27" grpId="0"/>
      <p:bldP spid="2" grpId="0" bldLvl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7d195523061f1c0" hidden="1"/>
          <p:cNvSpPr txBox="1"/>
          <p:nvPr>
            <p:custDataLst>
              <p:tags r:id="rId1"/>
            </p:custDataLst>
          </p:nvPr>
        </p:nvSpPr>
        <p:spPr>
          <a:xfrm>
            <a:off x="-326635" y="1803400"/>
            <a:ext cx="264795" cy="1016000"/>
          </a:xfrm>
          <a:prstGeom prst="rect">
            <a:avLst/>
          </a:prstGeom>
          <a:noFill/>
        </p:spPr>
        <p:txBody>
          <a:bodyPr vert="wordArtVert" lIns="91356" tIns="45718" rIns="91356" bIns="45718" rtlCol="0">
            <a:spAutoFit/>
          </a:bodyPr>
          <a:lstStyle/>
          <a:p>
            <a:r>
              <a:rPr lang="en-US" altLang="zh-CN" sz="100">
                <a:solidFill>
                  <a:prstClr val="black"/>
                </a:solidFill>
              </a:rPr>
              <a:t>e7d195523061f1c01ef2b70529884c179423570dbaad84926380ABC1F97BAEF0C8FC051856578EAB7874501A1FFE158C4981707381814BCC4D9A8E3554438DEE4FBCF5A5B4D2A8B0989AB57E8BAC65EB486172191761AFEFAD98399B7F929649E3C9CC3C2EDB05375483D52C873C1D6A323B353A12750684349CA2B1649B470708ACE6AB0C23D190</a:t>
            </a:r>
            <a:endParaRPr lang="zh-CN" altLang="en-US" sz="100">
              <a:solidFill>
                <a:prstClr val="black"/>
              </a:solidFill>
            </a:endParaRP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43865" y="152400"/>
            <a:ext cx="96183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smtClean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一</a:t>
            </a:r>
            <a:r>
              <a:rPr lang="en-US" altLang="zh-CN" sz="2800" b="1" smtClean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.</a:t>
            </a:r>
            <a:r>
              <a:rPr lang="zh-CN" altLang="en-US" sz="2800" b="1" smtClean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机器</a:t>
            </a:r>
            <a:r>
              <a:rPr lang="zh-CN" altLang="en-US" sz="2800" b="1" smtClean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大</a:t>
            </a:r>
            <a:r>
              <a:rPr lang="zh-CN" altLang="en-US" sz="2800" b="1" smtClean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生产与工厂制度</a:t>
            </a:r>
            <a:r>
              <a:rPr lang="zh-CN" altLang="en-US" sz="2400" b="1" smtClean="0">
                <a:solidFill>
                  <a:srgbClr val="1D41D5"/>
                </a:solidFill>
                <a:latin typeface="黑体" panose="02010609060101010101" charset="-122"/>
                <a:ea typeface="黑体" panose="02010609060101010101" charset="-122"/>
                <a:cs typeface="方正启体简体" panose="03000509000000000000" charset="-122"/>
              </a:rPr>
              <a:t>（</a:t>
            </a:r>
            <a:r>
              <a:rPr lang="zh-CN" altLang="en-US" sz="2400" b="1">
                <a:solidFill>
                  <a:srgbClr val="1D41D5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生产力与生产组织形式的变化）</a:t>
            </a:r>
            <a:endParaRPr lang="zh-CN" altLang="en-US" sz="2400" b="1" smtClean="0">
              <a:solidFill>
                <a:srgbClr val="1D41D5"/>
              </a:solidFill>
              <a:latin typeface="黑体" panose="02010609060101010101" charset="-122"/>
              <a:ea typeface="黑体" panose="02010609060101010101" charset="-122"/>
              <a:cs typeface="方正启体简体" panose="03000509000000000000" charset="-122"/>
              <a:sym typeface="+mn-ea"/>
            </a:endParaRPr>
          </a:p>
        </p:txBody>
      </p:sp>
      <p:sp>
        <p:nvSpPr>
          <p:cNvPr id="2" name="矩形 20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192270" y="819150"/>
            <a:ext cx="7955915" cy="2084705"/>
          </a:xfrm>
          <a:prstGeom prst="rect">
            <a:avLst/>
          </a:prstGeom>
          <a:noFill/>
          <a:ln w="12700" cmpd="sng">
            <a:solidFill>
              <a:schemeClr val="tx1"/>
            </a:solidFill>
            <a:prstDash val="sysDot"/>
          </a:ln>
          <a:effectLst>
            <a:glow>
              <a:schemeClr val="accent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45718" rIns="91356" bIns="45718" rtlCol="0" anchor="ctr"/>
          <a:lstStyle/>
          <a:p>
            <a:pPr eaLnBrk="1" hangingPunct="1">
              <a:buNone/>
              <a:defRPr/>
            </a:pPr>
            <a:r>
              <a:rPr lang="en-US" altLang="zh-CN" sz="2000" b="1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</a:t>
            </a:r>
            <a:r>
              <a:rPr lang="zh-CN" altLang="en-US" sz="2000" b="1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“以机器取代手工工具，以蒸汽机取代人力、兽力、水力、风力</a:t>
            </a:r>
            <a:r>
              <a:rPr lang="en-US" sz="2000" b="1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……</a:t>
            </a:r>
            <a:r>
              <a:rPr lang="zh-CN" altLang="en-US" sz="2000" b="1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把大量的机器和人力集中在厂房里，实现劳动分工的高度专业化，把生产过程中的各个环节的机器合理地组成机器系统，形成生产的流水线，科学计算每道工序需要的时间，合理安排劳动力。这样，一种新的</a:t>
            </a:r>
            <a:r>
              <a:rPr lang="zh-CN" altLang="en-US" sz="2000" b="1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生产组织形式</a:t>
            </a:r>
            <a:r>
              <a:rPr lang="zh-CN" altLang="en-US" sz="2000" b="1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诞生了</a:t>
            </a:r>
            <a:r>
              <a:rPr lang="en-US" sz="2000" b="1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……”               </a:t>
            </a:r>
            <a:endParaRPr lang="en-US" sz="2000" b="1" smtClean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r" eaLnBrk="1" hangingPunct="1">
              <a:buFont typeface="Wingdings" panose="05000000000000000000" pitchFamily="2" charset="2"/>
              <a:buNone/>
              <a:defRPr/>
            </a:pPr>
            <a:r>
              <a:rPr lang="en-US" sz="2000" b="1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——</a:t>
            </a:r>
            <a:r>
              <a:rPr lang="zh-CN" altLang="en-US" sz="2000" b="1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保尔</a:t>
            </a:r>
            <a:r>
              <a:rPr lang="en-US" sz="2000" b="1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000" b="1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芒图</a:t>
            </a:r>
            <a:r>
              <a:rPr lang="en-US" sz="2000" b="1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《</a:t>
            </a:r>
            <a:r>
              <a:rPr lang="zh-CN" altLang="en-US" sz="2000" b="1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十八世纪产业革命</a:t>
            </a:r>
            <a:r>
              <a:rPr lang="en-US" sz="2000" b="1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》</a:t>
            </a:r>
            <a:endParaRPr lang="en-US" altLang="en-US" sz="2000" b="1" smtClean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862965" y="1553845"/>
            <a:ext cx="334264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en-US" sz="2400" b="1">
                <a:solidFill>
                  <a:srgbClr val="FF0000"/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2</a:t>
            </a:r>
            <a:r>
              <a:rPr lang="en-US" altLang="zh-CN" sz="2400" b="1">
                <a:solidFill>
                  <a:srgbClr val="FF0000"/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.</a:t>
            </a:r>
            <a:r>
              <a:rPr lang="zh-CN" altLang="en-US" sz="2400" b="1">
                <a:solidFill>
                  <a:srgbClr val="FF0000"/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工厂制度逐渐形成</a:t>
            </a:r>
            <a:endParaRPr lang="zh-CN" altLang="en-US" sz="2400" b="1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61695" y="883285"/>
            <a:ext cx="334327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zh-CN" sz="2400" b="1">
                <a:solidFill>
                  <a:srgbClr val="FF0000"/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1.</a:t>
            </a:r>
            <a:r>
              <a:rPr lang="zh-CN" altLang="en-US" sz="2400" b="1">
                <a:solidFill>
                  <a:srgbClr val="FF0000"/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工厂制度产生条件</a:t>
            </a:r>
          </a:p>
        </p:txBody>
      </p:sp>
      <p:sp>
        <p:nvSpPr>
          <p:cNvPr id="13" name="文本框 3"/>
          <p:cNvSpPr txBox="1"/>
          <p:nvPr/>
        </p:nvSpPr>
        <p:spPr>
          <a:xfrm>
            <a:off x="1172210" y="3012440"/>
            <a:ext cx="885190" cy="4603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rPr>
              <a:t>特点</a:t>
            </a:r>
          </a:p>
        </p:txBody>
      </p:sp>
      <p:sp>
        <p:nvSpPr>
          <p:cNvPr id="15" name="文本框 3"/>
          <p:cNvSpPr txBox="1"/>
          <p:nvPr/>
        </p:nvSpPr>
        <p:spPr>
          <a:xfrm>
            <a:off x="1161415" y="5617210"/>
            <a:ext cx="896620" cy="4603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rPr>
              <a:t>影响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2524760" y="5487670"/>
            <a:ext cx="9438640" cy="977265"/>
          </a:xfrm>
          <a:prstGeom prst="rect">
            <a:avLst/>
          </a:prstGeom>
          <a:noFill/>
          <a:ln w="12700" cmpd="sng">
            <a:solidFill>
              <a:schemeClr val="accent1">
                <a:shade val="50000"/>
              </a:schemeClr>
            </a:solidFill>
            <a:prstDash val="sysDot"/>
          </a:ln>
        </p:spPr>
        <p:txBody>
          <a:bodyPr wrap="square" rtlCol="0" anchor="t">
            <a:spAutoFit/>
          </a:bodyPr>
          <a:lstStyle/>
          <a:p>
            <a:pPr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</a:pPr>
            <a:r>
              <a:rPr lang="zh-CN" altLang="en-US" sz="2400" b="1" spc="200">
                <a:ln w="3175">
                  <a:noFill/>
                  <a:prstDash val="dash"/>
                </a:ln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工厂制度带来生产组织和管理形式的巨变，</a:t>
            </a:r>
            <a:r>
              <a:rPr lang="zh-CN" altLang="en-US" sz="2400" b="1" spc="200">
                <a:ln w="3175">
                  <a:noFill/>
                  <a:prstDash val="dash"/>
                </a:ln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有利于科学管理、提高生产效率、挖掘工人的劳动潜质,从而产生更大的经济效益。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2352040" y="2941955"/>
            <a:ext cx="6323965" cy="534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</a:pPr>
            <a:r>
              <a:rPr lang="zh-CN" altLang="en-US" sz="2400" b="1" spc="160">
                <a:ln w="3175">
                  <a:noFill/>
                  <a:prstDash val="dash"/>
                </a:ln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阅读教材p24-25，归纳工厂制度的特点。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2516505" y="3472815"/>
            <a:ext cx="4972685" cy="1876425"/>
          </a:xfrm>
          <a:prstGeom prst="rect">
            <a:avLst/>
          </a:prstGeom>
          <a:noFill/>
          <a:ln w="12700" cmpd="sng">
            <a:solidFill>
              <a:schemeClr val="tx1"/>
            </a:solidFill>
            <a:prstDash val="sysDot"/>
          </a:ln>
        </p:spPr>
        <p:txBody>
          <a:bodyPr wrap="square" rtlCol="0" anchor="t">
            <a:spAutoFit/>
          </a:bodyPr>
          <a:lstStyle/>
          <a:p>
            <a:pPr lvl="0" indent="0" algn="l" fontAlgn="ctr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Arial" panose="020B0604020202020204" pitchFamily="34" charset="0"/>
              <a:buNone/>
            </a:pPr>
            <a:r>
              <a:rPr lang="zh-CN" altLang="en-US" sz="2400" b="1" spc="160">
                <a:ln w="3175">
                  <a:noFill/>
                  <a:prstDash val="dash"/>
                </a:ln>
                <a:solidFill>
                  <a:srgbClr val="1D41D5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工人倒班制</a:t>
            </a:r>
            <a:endParaRPr lang="zh-CN" altLang="en-US" sz="2400" b="1" spc="160">
              <a:ln w="3175">
                <a:noFill/>
                <a:prstDash val="dash"/>
              </a:ln>
              <a:solidFill>
                <a:srgbClr val="1D41D5"/>
              </a:solidFill>
              <a:latin typeface="楷体" panose="02010609060101010101" charset="-122"/>
              <a:ea typeface="楷体" panose="02010609060101010101" charset="-122"/>
              <a:cs typeface="Times New Roman" panose="02020603050405020304" pitchFamily="18" charset="0"/>
            </a:endParaRPr>
          </a:p>
          <a:p>
            <a:pPr lvl="0" indent="0" algn="l" fontAlgn="ctr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Arial" panose="020B0604020202020204" pitchFamily="34" charset="0"/>
              <a:buNone/>
            </a:pPr>
            <a:r>
              <a:rPr lang="zh-CN" altLang="en-US" sz="2400" b="1" spc="160">
                <a:ln w="3175">
                  <a:noFill/>
                  <a:prstDash val="dash"/>
                </a:ln>
                <a:solidFill>
                  <a:srgbClr val="1D41D5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严格规章制度，强化纪律意识</a:t>
            </a:r>
            <a:endParaRPr lang="zh-CN" altLang="en-US" sz="2400" b="1" spc="160">
              <a:ln w="3175">
                <a:noFill/>
                <a:prstDash val="dash"/>
              </a:ln>
              <a:solidFill>
                <a:srgbClr val="1D41D5"/>
              </a:solidFill>
              <a:latin typeface="楷体" panose="02010609060101010101" charset="-122"/>
              <a:ea typeface="楷体" panose="02010609060101010101" charset="-122"/>
              <a:cs typeface="Times New Roman" panose="02020603050405020304" pitchFamily="18" charset="0"/>
            </a:endParaRPr>
          </a:p>
          <a:p>
            <a:pPr lvl="0" indent="0" algn="l" fontAlgn="ctr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Arial" panose="020B0604020202020204" pitchFamily="34" charset="0"/>
              <a:buNone/>
            </a:pPr>
            <a:r>
              <a:rPr lang="zh-CN" altLang="en-US" sz="2400" b="1" spc="200">
                <a:ln w="3175">
                  <a:noFill/>
                  <a:prstDash val="dash"/>
                </a:ln>
                <a:solidFill>
                  <a:srgbClr val="1D41D5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生产流水线广泛应用</a:t>
            </a:r>
            <a:endParaRPr lang="zh-CN" altLang="en-US" sz="2400" b="1" spc="200">
              <a:ln w="3175">
                <a:noFill/>
                <a:prstDash val="dash"/>
              </a:ln>
              <a:solidFill>
                <a:srgbClr val="1D41D5"/>
              </a:solidFill>
              <a:latin typeface="楷体" panose="02010609060101010101" charset="-122"/>
              <a:ea typeface="楷体" panose="02010609060101010101" charset="-122"/>
              <a:cs typeface="Times New Roman" panose="02020603050405020304" pitchFamily="18" charset="0"/>
            </a:endParaRPr>
          </a:p>
          <a:p>
            <a:pPr lvl="0" indent="0" algn="l" fontAlgn="ctr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Arial" panose="020B0604020202020204" pitchFamily="34" charset="0"/>
              <a:buNone/>
            </a:pPr>
            <a:r>
              <a:rPr lang="zh-CN" altLang="en-US" sz="2400" b="1" spc="160">
                <a:ln w="3175">
                  <a:noFill/>
                  <a:prstDash val="dash"/>
                </a:ln>
                <a:solidFill>
                  <a:srgbClr val="1D41D5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原料由工厂统一供应、合理调配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10" grpId="0"/>
      <p:bldP spid="13" grpId="0" bldLvl="0" animBg="1"/>
      <p:bldP spid="15" grpId="0" bldLvl="0" animBg="1"/>
      <p:bldP spid="18" grpId="1" bldLvl="0" animBg="1"/>
      <p:bldP spid="19" grpId="0"/>
      <p:bldP spid="4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6305" y="876935"/>
            <a:ext cx="4871720" cy="2611120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650240" y="5208270"/>
            <a:ext cx="6313805" cy="1420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</a:pPr>
            <a:r>
              <a:rPr lang="en-US" altLang="zh-CN" sz="2400" b="1" spc="160">
                <a:ln w="3175">
                  <a:noFill/>
                  <a:prstDash val="dash"/>
                </a:ln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    </a:t>
            </a:r>
            <a:r>
              <a:rPr lang="zh-CN" altLang="en-US" sz="2400" b="1" spc="160">
                <a:ln w="3175">
                  <a:noFill/>
                  <a:prstDash val="dash"/>
                </a:ln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张謇、范旭东等一批民族资本家主张实业救国，开办工厂并借鉴西方工厂的管理经验，中国</a:t>
            </a:r>
            <a:r>
              <a:rPr lang="zh-CN" altLang="en-US" sz="2400" b="1" spc="160">
                <a:ln w="3175">
                  <a:noFill/>
                  <a:prstDash val="dash"/>
                </a:ln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民族工业初步发展起来</a:t>
            </a:r>
            <a:r>
              <a:rPr lang="zh-CN" altLang="en-US" sz="2400" b="1" spc="160">
                <a:ln w="3175">
                  <a:noFill/>
                  <a:prstDash val="dash"/>
                </a:ln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10243" name="文本框 3"/>
          <p:cNvSpPr/>
          <p:nvPr>
            <p:custDataLst>
              <p:tags r:id="rId1"/>
            </p:custDataLst>
          </p:nvPr>
        </p:nvSpPr>
        <p:spPr>
          <a:xfrm>
            <a:off x="739775" y="792480"/>
            <a:ext cx="3870325" cy="460375"/>
          </a:xfrm>
          <a:prstGeom prst="rect">
            <a:avLst/>
          </a:prstGeom>
          <a:noFill/>
          <a:ln w="15875">
            <a:noFill/>
            <a:miter lim="800000"/>
          </a:ln>
        </p:spPr>
        <p:txBody>
          <a:bodyPr wrap="square"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algn="l" fontAlgn="auto"/>
            <a:r>
              <a:rPr sz="2400" b="1">
                <a:solidFill>
                  <a:srgbClr val="FF0000"/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3</a:t>
            </a:r>
            <a:r>
              <a:rPr lang="en-US" altLang="zh-CN" sz="2400" b="1">
                <a:solidFill>
                  <a:srgbClr val="FF0000"/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.</a:t>
            </a:r>
            <a:r>
              <a:rPr sz="2400" b="1">
                <a:solidFill>
                  <a:srgbClr val="FF0000"/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工厂制度引入中国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7493000" y="4218305"/>
            <a:ext cx="4564380" cy="1875790"/>
            <a:chOff x="11443" y="6643"/>
            <a:chExt cx="7188" cy="2954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443" y="6643"/>
              <a:ext cx="3380" cy="2955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5091" y="6643"/>
              <a:ext cx="3541" cy="2955"/>
            </a:xfrm>
            <a:prstGeom prst="rect">
              <a:avLst/>
            </a:prstGeom>
          </p:spPr>
        </p:pic>
      </p:grp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303530" y="152400"/>
            <a:ext cx="45739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smtClean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一</a:t>
            </a:r>
            <a:r>
              <a:rPr lang="en-US" altLang="zh-CN" sz="2800" b="1" smtClean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.</a:t>
            </a:r>
            <a:r>
              <a:rPr lang="zh-CN" altLang="en-US" sz="2800" b="1" smtClean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机器</a:t>
            </a:r>
            <a:r>
              <a:rPr lang="zh-CN" altLang="en-US" sz="2800" b="1" smtClean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大</a:t>
            </a:r>
            <a:r>
              <a:rPr lang="zh-CN" altLang="en-US" sz="2800" b="1" smtClean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生产与工厂制度</a:t>
            </a:r>
            <a:endParaRPr lang="zh-CN" altLang="en-US" sz="2400" b="1" smtClean="0">
              <a:solidFill>
                <a:srgbClr val="1D41D5"/>
              </a:solidFill>
              <a:latin typeface="黑体" panose="02010609060101010101" charset="-122"/>
              <a:ea typeface="黑体" panose="02010609060101010101" charset="-122"/>
              <a:cs typeface="方正启体简体" panose="03000509000000000000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194040" y="356870"/>
            <a:ext cx="2863850" cy="460375"/>
          </a:xfrm>
          <a:prstGeom prst="rect">
            <a:avLst/>
          </a:prstGeom>
          <a:solidFill>
            <a:srgbClr val="FFFF00"/>
          </a:solidFill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2400" b="1">
                <a:latin typeface="黑体" panose="02010609060101010101" charset="-122"/>
                <a:ea typeface="黑体" panose="02010609060101010101" charset="-122"/>
                <a:sym typeface="+mn-ea"/>
              </a:rPr>
              <a:t>对近代中国的影响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136650" y="1350010"/>
            <a:ext cx="2992120" cy="460375"/>
          </a:xfrm>
          <a:prstGeom prst="rect">
            <a:avLst/>
          </a:prstGeom>
          <a:solidFill>
            <a:srgbClr val="FFFF00"/>
          </a:solidFill>
        </p:spPr>
        <p:txBody>
          <a:bodyPr wrap="square" rtlCol="0" anchor="t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2400" b="1" spc="160">
                <a:ln w="3175">
                  <a:noFill/>
                  <a:prstDash val="dash"/>
                </a:ln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中国近代化的开端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136650" y="4696460"/>
            <a:ext cx="4349750" cy="460375"/>
          </a:xfrm>
          <a:prstGeom prst="rect">
            <a:avLst/>
          </a:prstGeom>
          <a:solidFill>
            <a:srgbClr val="FFFF00"/>
          </a:solidFill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2400" b="1" spc="160">
                <a:ln w="3175">
                  <a:noFill/>
                  <a:prstDash val="dash"/>
                </a:ln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中国民族工业初步发展起来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511175" y="3132455"/>
            <a:ext cx="6547485" cy="14204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</a:pPr>
            <a:r>
              <a:rPr lang="en-US" altLang="zh-CN" sz="2400" b="1" spc="160">
                <a:ln w="3175">
                  <a:noFill/>
                  <a:prstDash val="dash"/>
                </a:ln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    </a:t>
            </a:r>
            <a:r>
              <a:rPr lang="zh-CN" altLang="en-US" sz="2400" b="1" spc="160">
                <a:ln w="3175">
                  <a:noFill/>
                  <a:prstDash val="dash"/>
                </a:ln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19世纪中后期，清朝洋务派创办了江南制造总局、福州船政局等一系列</a:t>
            </a:r>
            <a:r>
              <a:rPr lang="zh-CN" altLang="en-US" sz="2400" b="1" spc="160">
                <a:ln w="3175">
                  <a:noFill/>
                  <a:prstDash val="dash"/>
                </a:ln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近代企业</a:t>
            </a:r>
            <a:r>
              <a:rPr lang="zh-CN" altLang="en-US" sz="2400" b="1" spc="160">
                <a:ln w="3175">
                  <a:noFill/>
                  <a:prstDash val="dash"/>
                </a:ln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，引进了西方的工厂制度，进行机器大生产。</a:t>
            </a:r>
          </a:p>
        </p:txBody>
      </p:sp>
      <p:sp>
        <p:nvSpPr>
          <p:cNvPr id="12" name="圆角矩形标注 11"/>
          <p:cNvSpPr/>
          <p:nvPr/>
        </p:nvSpPr>
        <p:spPr>
          <a:xfrm>
            <a:off x="4551680" y="1720215"/>
            <a:ext cx="2649220" cy="1110615"/>
          </a:xfrm>
          <a:prstGeom prst="wedgeRoundRectCallout">
            <a:avLst>
              <a:gd name="adj1" fmla="val -15223"/>
              <a:gd name="adj2" fmla="val 128387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r>
              <a:rPr lang="zh-CN" altLang="en-US" sz="24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近代的本质含义：</a:t>
            </a:r>
            <a:r>
              <a:rPr lang="zh-CN" altLang="en-US" sz="2400" b="1" spc="160">
                <a:ln w="3175">
                  <a:noFill/>
                  <a:prstDash val="dash"/>
                </a:ln>
                <a:solidFill>
                  <a:srgbClr val="1D41D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机器大生产</a:t>
            </a:r>
          </a:p>
          <a:p>
            <a:pPr algn="ctr" fontAlgn="auto"/>
            <a:r>
              <a:rPr lang="zh-CN" altLang="en-US" sz="2400" b="1" spc="160">
                <a:ln w="3175">
                  <a:noFill/>
                  <a:prstDash val="dash"/>
                </a:ln>
                <a:solidFill>
                  <a:srgbClr val="1D41D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取代手工劳动</a:t>
            </a:r>
          </a:p>
        </p:txBody>
      </p:sp>
      <p:sp>
        <p:nvSpPr>
          <p:cNvPr id="13" name="云形 12"/>
          <p:cNvSpPr/>
          <p:nvPr/>
        </p:nvSpPr>
        <p:spPr>
          <a:xfrm>
            <a:off x="0" y="1800225"/>
            <a:ext cx="3898900" cy="1331595"/>
          </a:xfrm>
          <a:prstGeom prst="clou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ct val="100000"/>
              </a:lnSpc>
            </a:pPr>
            <a:r>
              <a:rPr lang="zh-CN" altLang="zh-CN" sz="2400" b="1" dirty="0">
                <a:solidFill>
                  <a:srgbClr val="1D41D5"/>
                </a:solidFill>
                <a:latin typeface="黑体" panose="02010609060101010101" charset="-122"/>
                <a:ea typeface="黑体" panose="02010609060101010101" charset="-122"/>
              </a:rPr>
              <a:t>工厂制度最早是</a:t>
            </a:r>
          </a:p>
          <a:p>
            <a:pPr algn="ctr" fontAlgn="auto">
              <a:lnSpc>
                <a:spcPct val="100000"/>
              </a:lnSpc>
            </a:pPr>
            <a:r>
              <a:rPr lang="zh-CN" altLang="zh-CN" sz="2400" b="1" dirty="0">
                <a:solidFill>
                  <a:srgbClr val="1D41D5"/>
                </a:solidFill>
                <a:latin typeface="黑体" panose="02010609060101010101" charset="-122"/>
                <a:ea typeface="黑体" panose="02010609060101010101" charset="-122"/>
              </a:rPr>
              <a:t> 如何进入中国的？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  <p:bldP spid="10243" grpId="0"/>
      <p:bldP spid="2" grpId="0" animBg="1"/>
      <p:bldP spid="4" grpId="0" bldLvl="0" animBg="1"/>
      <p:bldP spid="7" grpId="0" bldLvl="0" animBg="1"/>
      <p:bldP spid="11" grpId="0"/>
      <p:bldP spid="12" grpId="0" bldLvl="0" animBg="1"/>
      <p:bldP spid="13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533400" y="173990"/>
            <a:ext cx="55810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en-US" sz="2800" b="1" smtClean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二</a:t>
            </a:r>
            <a:r>
              <a:rPr lang="en-US" altLang="zh-CN" sz="2800" b="1" smtClean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.</a:t>
            </a:r>
            <a:r>
              <a:rPr lang="zh-CN" altLang="en-US" sz="2800" b="1" smtClean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工业革命后生活方式的变化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824230" y="1616075"/>
            <a:ext cx="11001375" cy="4523105"/>
            <a:chOff x="1992" y="3230"/>
            <a:chExt cx="17325" cy="7123"/>
          </a:xfrm>
        </p:grpSpPr>
        <p:sp>
          <p:nvSpPr>
            <p:cNvPr id="2" name="文本框 1"/>
            <p:cNvSpPr txBox="1"/>
            <p:nvPr/>
          </p:nvSpPr>
          <p:spPr>
            <a:xfrm>
              <a:off x="1992" y="3230"/>
              <a:ext cx="10926" cy="7123"/>
            </a:xfrm>
            <a:prstGeom prst="rect">
              <a:avLst/>
            </a:prstGeom>
            <a:noFill/>
            <a:ln w="12700" cmpd="sng">
              <a:solidFill>
                <a:schemeClr val="tx1"/>
              </a:solidFill>
              <a:prstDash val="sysDot"/>
            </a:ln>
          </p:spPr>
          <p:txBody>
            <a:bodyPr wrap="square" rtlCol="0" anchor="t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400" b="1">
                  <a:effectLst/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这是最好的时代，这是最坏的时代；</a:t>
              </a:r>
            </a:p>
            <a:p>
              <a:pPr>
                <a:lnSpc>
                  <a:spcPct val="150000"/>
                </a:lnSpc>
              </a:pPr>
              <a:r>
                <a:rPr lang="zh-CN" altLang="en-US" sz="2400" b="1">
                  <a:effectLst/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这是智慧的年代，这是愚蠢的年代；</a:t>
              </a:r>
            </a:p>
            <a:p>
              <a:pPr>
                <a:lnSpc>
                  <a:spcPct val="150000"/>
                </a:lnSpc>
              </a:pPr>
              <a:r>
                <a:rPr lang="zh-CN" altLang="en-US" sz="2400" b="1">
                  <a:effectLst/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这是信仰的时期，这是怀疑的时期；</a:t>
              </a:r>
            </a:p>
            <a:p>
              <a:pPr>
                <a:lnSpc>
                  <a:spcPct val="150000"/>
                </a:lnSpc>
              </a:pPr>
              <a:r>
                <a:rPr lang="zh-CN" altLang="en-US" sz="2400" b="1">
                  <a:effectLst/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这是光明的季节；这是黑暗的季节；</a:t>
              </a:r>
            </a:p>
            <a:p>
              <a:pPr>
                <a:lnSpc>
                  <a:spcPct val="150000"/>
                </a:lnSpc>
              </a:pPr>
              <a:r>
                <a:rPr lang="zh-CN" altLang="en-US" sz="2400" b="1">
                  <a:effectLst/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这是希望之春，   这是失望之冬；</a:t>
              </a:r>
            </a:p>
            <a:p>
              <a:pPr>
                <a:lnSpc>
                  <a:spcPct val="150000"/>
                </a:lnSpc>
              </a:pPr>
              <a:r>
                <a:rPr lang="zh-CN" altLang="en-US" sz="2400" b="1">
                  <a:effectLst/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人们前面有各种事物，人们前面一无所有；</a:t>
              </a:r>
            </a:p>
            <a:p>
              <a:pPr>
                <a:lnSpc>
                  <a:spcPct val="150000"/>
                </a:lnSpc>
              </a:pPr>
              <a:r>
                <a:rPr lang="zh-CN" altLang="en-US" sz="2400" b="1">
                  <a:effectLst/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人们正在直登天堂，人们正在直下地狱……</a:t>
              </a:r>
            </a:p>
            <a:p>
              <a:pPr>
                <a:lnSpc>
                  <a:spcPct val="150000"/>
                </a:lnSpc>
              </a:pPr>
              <a:r>
                <a:rPr lang="en-US" altLang="zh-CN" sz="2400" b="1">
                  <a:effectLst/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   </a:t>
              </a:r>
              <a:r>
                <a:rPr lang="zh-CN" altLang="en-US" sz="2400" b="1">
                  <a:effectLst/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——狄更斯《双城记》对工业革命时期的描述</a:t>
              </a:r>
            </a:p>
          </p:txBody>
        </p:sp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763" y="4119"/>
              <a:ext cx="5554" cy="4011"/>
            </a:xfrm>
            <a:prstGeom prst="rect">
              <a:avLst/>
            </a:prstGeom>
          </p:spPr>
        </p:pic>
      </p:grpSp>
      <p:sp>
        <p:nvSpPr>
          <p:cNvPr id="4" name="文本框 3"/>
          <p:cNvSpPr txBox="1"/>
          <p:nvPr/>
        </p:nvSpPr>
        <p:spPr>
          <a:xfrm>
            <a:off x="1270635" y="6300470"/>
            <a:ext cx="76244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1D41D5"/>
                </a:solidFill>
                <a:latin typeface="黑体" panose="02010609060101010101" charset="-122"/>
                <a:ea typeface="黑体" panose="02010609060101010101" charset="-122"/>
              </a:rPr>
              <a:t>结合教材，归纳工业革命对人们生活方式产生的影响。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1793969" y="827395"/>
            <a:ext cx="7872164" cy="460127"/>
            <a:chOff x="2023" y="2712"/>
            <a:chExt cx="12825" cy="783"/>
          </a:xfrm>
        </p:grpSpPr>
        <p:sp>
          <p:nvSpPr>
            <p:cNvPr id="5" name="文本框 4"/>
            <p:cNvSpPr txBox="1"/>
            <p:nvPr/>
          </p:nvSpPr>
          <p:spPr>
            <a:xfrm>
              <a:off x="2023" y="2712"/>
              <a:ext cx="2500" cy="783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>
                  <a:latin typeface="黑体" panose="02010609060101010101" charset="-122"/>
                  <a:ea typeface="黑体" panose="02010609060101010101" charset="-122"/>
                </a:rPr>
                <a:t>工业革命</a:t>
              </a:r>
              <a:endParaRPr lang="zh-CN" altLang="en-US" sz="2400" b="1">
                <a:solidFill>
                  <a:srgbClr val="1D41D5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6234" y="2712"/>
              <a:ext cx="3404" cy="783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>
                  <a:latin typeface="黑体" panose="02010609060101010101" charset="-122"/>
                  <a:ea typeface="黑体" panose="02010609060101010101" charset="-122"/>
                </a:rPr>
                <a:t>劳作方式变化</a:t>
              </a:r>
              <a:endParaRPr lang="zh-CN" altLang="en-US" sz="2400" b="1">
                <a:solidFill>
                  <a:srgbClr val="1D41D5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11347" y="2712"/>
              <a:ext cx="3501" cy="783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zh-CN" altLang="en-US" sz="2400" b="1">
                  <a:latin typeface="黑体" panose="02010609060101010101" charset="-122"/>
                  <a:ea typeface="黑体" panose="02010609060101010101" charset="-122"/>
                </a:rPr>
                <a:t>生活方式变化</a:t>
              </a:r>
              <a:endParaRPr lang="zh-CN" altLang="en-US" sz="2400" b="1">
                <a:solidFill>
                  <a:srgbClr val="1D41D5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9" name="右箭头 8"/>
            <p:cNvSpPr/>
            <p:nvPr/>
          </p:nvSpPr>
          <p:spPr>
            <a:xfrm>
              <a:off x="4870" y="2825"/>
              <a:ext cx="1143" cy="479"/>
            </a:xfrm>
            <a:prstGeom prst="rightArrow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右箭头 9"/>
            <p:cNvSpPr/>
            <p:nvPr/>
          </p:nvSpPr>
          <p:spPr>
            <a:xfrm>
              <a:off x="9753" y="2825"/>
              <a:ext cx="1102" cy="479"/>
            </a:xfrm>
            <a:prstGeom prst="rightArrow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" name="圆角矩形标注 11"/>
          <p:cNvSpPr/>
          <p:nvPr/>
        </p:nvSpPr>
        <p:spPr>
          <a:xfrm>
            <a:off x="6336665" y="1517650"/>
            <a:ext cx="3721100" cy="565150"/>
          </a:xfrm>
          <a:prstGeom prst="wedgeRoundRectCallout">
            <a:avLst>
              <a:gd name="adj1" fmla="val -74038"/>
              <a:gd name="adj2" fmla="val 50561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  <a:cs typeface="方正启体简体" panose="03000509000000000000" charset="-122"/>
                <a:sym typeface="+mn-ea"/>
              </a:rPr>
              <a:t>这个时代：英国工业革命</a:t>
            </a:r>
          </a:p>
        </p:txBody>
      </p:sp>
      <p:sp>
        <p:nvSpPr>
          <p:cNvPr id="13" name="圆角矩形标注 12"/>
          <p:cNvSpPr/>
          <p:nvPr/>
        </p:nvSpPr>
        <p:spPr>
          <a:xfrm>
            <a:off x="6538595" y="5008880"/>
            <a:ext cx="1891030" cy="507365"/>
          </a:xfrm>
          <a:prstGeom prst="wedgeRoundRectCallout">
            <a:avLst>
              <a:gd name="adj1" fmla="val -188146"/>
              <a:gd name="adj2" fmla="val 99436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  <a:cs typeface="方正启体简体" panose="03000509000000000000" charset="-122"/>
                <a:sym typeface="+mn-ea"/>
              </a:rPr>
              <a:t>巴黎和伦敦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 bldLvl="0" animBg="1"/>
      <p:bldP spid="13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6"/>
          <p:cNvSpPr txBox="1"/>
          <p:nvPr/>
        </p:nvSpPr>
        <p:spPr>
          <a:xfrm>
            <a:off x="5993130" y="3723005"/>
            <a:ext cx="6072505" cy="2676525"/>
          </a:xfrm>
          <a:prstGeom prst="rect">
            <a:avLst/>
          </a:prstGeom>
          <a:noFill/>
          <a:ln w="12700" cmpd="sng">
            <a:solidFill>
              <a:schemeClr val="tx1"/>
            </a:solidFill>
            <a:prstDash val="sysDot"/>
          </a:ln>
        </p:spPr>
        <p:txBody>
          <a:bodyPr wrap="square" rtlCol="0" anchor="t">
            <a:spAutoFit/>
          </a:bodyPr>
          <a:lstStyle/>
          <a:p>
            <a:pPr fontAlgn="auto">
              <a:lnSpc>
                <a:spcPct val="100000"/>
              </a:lnSpc>
            </a:pPr>
            <a:r>
              <a:rPr lang="en-US" altLang="zh-CN" sz="20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</a:t>
            </a:r>
            <a:r>
              <a:rPr lang="en-US" altLang="zh-CN" sz="24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</a:t>
            </a:r>
            <a:r>
              <a:rPr lang="zh-CN" altLang="en-US" sz="2400" b="1">
                <a:solidFill>
                  <a:srgbClr val="1D41D5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【</a:t>
            </a:r>
            <a:r>
              <a:rPr lang="zh-CN" altLang="en-US" sz="2400" b="1">
                <a:solidFill>
                  <a:srgbClr val="1D41D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史料阅读</a:t>
            </a:r>
            <a:r>
              <a:rPr lang="zh-CN" altLang="en-US" sz="2400" b="1">
                <a:solidFill>
                  <a:srgbClr val="1D41D5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】</a:t>
            </a:r>
            <a:r>
              <a:rPr lang="en-US" altLang="zh-CN" sz="2400" b="1">
                <a:solidFill>
                  <a:srgbClr val="1D41D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p26</a:t>
            </a:r>
            <a:endParaRPr lang="zh-CN" altLang="en-US" sz="2000" b="1"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fontAlgn="auto">
              <a:lnSpc>
                <a:spcPct val="100000"/>
              </a:lnSpc>
            </a:pPr>
            <a:r>
              <a:rPr lang="en-US" altLang="zh-CN" sz="24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</a:t>
            </a:r>
            <a:r>
              <a:rPr lang="zh-CN" altLang="en-US" sz="24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（伦敦）这种大规模的集中，</a:t>
            </a:r>
            <a:r>
              <a:rPr lang="en-US" altLang="zh-CN" sz="24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250</a:t>
            </a:r>
            <a:r>
              <a:rPr lang="zh-CN" altLang="en-US" sz="24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万人这样聚集在一个地方，使这</a:t>
            </a:r>
            <a:r>
              <a:rPr lang="en-US" altLang="zh-CN" sz="24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250</a:t>
            </a:r>
            <a:r>
              <a:rPr lang="zh-CN" altLang="en-US" sz="24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万人的力量增加了</a:t>
            </a:r>
            <a:r>
              <a:rPr lang="en-US" altLang="zh-CN" sz="24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100</a:t>
            </a:r>
            <a:r>
              <a:rPr lang="zh-CN" altLang="en-US" sz="24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倍；他们把伦敦变成了全世界的商业首都，建造了巨大的船坞，并聚集了经常布满太（泰）晤士河的成千的船只。   </a:t>
            </a:r>
          </a:p>
          <a:p>
            <a:pPr fontAlgn="auto">
              <a:lnSpc>
                <a:spcPct val="100000"/>
              </a:lnSpc>
            </a:pPr>
            <a:r>
              <a:rPr lang="en-US" altLang="zh-CN" sz="24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---</a:t>
            </a:r>
            <a:r>
              <a:rPr lang="zh-CN" altLang="en-US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【德】恩格斯《英国工人阶级状况》</a:t>
            </a:r>
            <a:endParaRPr lang="zh-CN" altLang="en-US" sz="24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075055" y="2961640"/>
            <a:ext cx="7493635" cy="460375"/>
          </a:xfrm>
          <a:prstGeom prst="rect">
            <a:avLst/>
          </a:prstGeom>
          <a:solidFill>
            <a:srgbClr val="FFFF00"/>
          </a:solidFill>
        </p:spPr>
        <p:txBody>
          <a:bodyPr wrap="square" rtlCol="0" anchor="t">
            <a:spAutoFit/>
          </a:bodyPr>
          <a:lstStyle/>
          <a:p>
            <a:pPr algn="l" fontAlgn="auto">
              <a:lnSpc>
                <a:spcPct val="100000"/>
              </a:lnSpc>
              <a:buClrTx/>
              <a:buSzTx/>
              <a:buFontTx/>
            </a:pPr>
            <a:r>
              <a:rPr lang="zh-CN" altLang="en-US" sz="2400" b="1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思考：材料中的城市化带来了怎样的影响？如何应对？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06705" y="146685"/>
            <a:ext cx="55810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en-US" sz="2800" b="1" smtClean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二</a:t>
            </a:r>
            <a:r>
              <a:rPr lang="en-US" altLang="zh-CN" sz="2800" b="1" smtClean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.</a:t>
            </a:r>
            <a:r>
              <a:rPr lang="zh-CN" altLang="en-US" sz="2800" b="1" smtClean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工业革命后生活方式的变化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565785" y="818515"/>
            <a:ext cx="848804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1.</a:t>
            </a:r>
            <a:r>
              <a:rPr lang="zh-CN" altLang="en-US" sz="24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工业革命促进了城市化的发展，也改变了人们的生活空间。</a:t>
            </a:r>
          </a:p>
        </p:txBody>
      </p:sp>
      <p:pic>
        <p:nvPicPr>
          <p:cNvPr id="12" name="Object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5345" y="3409315"/>
            <a:ext cx="4483735" cy="289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矩形 15"/>
          <p:cNvSpPr/>
          <p:nvPr>
            <p:custDataLst>
              <p:tags r:id="rId2"/>
            </p:custDataLst>
          </p:nvPr>
        </p:nvSpPr>
        <p:spPr>
          <a:xfrm>
            <a:off x="263525" y="6242050"/>
            <a:ext cx="5666740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sz="24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英国农村人口和城市人口占总人口比例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855345" y="1323975"/>
            <a:ext cx="10922000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2400" b="1">
                <a:solidFill>
                  <a:srgbClr val="1D41D5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问题：</a:t>
            </a:r>
            <a:r>
              <a:rPr lang="zh-CN" altLang="en-US" sz="2400" b="1">
                <a:latin typeface="黑体" panose="02010609060101010101" charset="-122"/>
                <a:ea typeface="黑体" panose="02010609060101010101" charset="-122"/>
                <a:sym typeface="+mn-ea"/>
              </a:rPr>
              <a:t>城市规划建设滞后，工人的生活环境相当恶劣。</a:t>
            </a:r>
            <a:endParaRPr lang="zh-CN" altLang="en-US" sz="2400" b="1">
              <a:latin typeface="黑体" panose="02010609060101010101" charset="-122"/>
              <a:ea typeface="黑体" panose="02010609060101010101" charset="-122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2400" b="1">
                <a:solidFill>
                  <a:srgbClr val="1D41D5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应对：</a:t>
            </a:r>
            <a:r>
              <a:rPr lang="zh-CN" altLang="en-US" sz="2400" b="1">
                <a:latin typeface="黑体" panose="02010609060101010101" charset="-122"/>
                <a:ea typeface="黑体" panose="02010609060101010101" charset="-122"/>
                <a:sym typeface="+mn-ea"/>
              </a:rPr>
              <a:t>西方国家逐渐建设新城，疏解中心城市人口，改善城市居民的居住环境。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1"/>
      <p:bldP spid="18" grpId="0" bldLvl="0" animBg="1"/>
      <p:bldP spid="18" grpId="1" bldLvl="0" animBg="1"/>
      <p:bldP spid="11" grpId="0"/>
      <p:bldP spid="16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49885" y="4345305"/>
            <a:ext cx="11616055" cy="2409190"/>
          </a:xfrm>
          <a:prstGeom prst="rect">
            <a:avLst/>
          </a:prstGeom>
          <a:noFill/>
          <a:ln w="12700" cmpd="sng">
            <a:solidFill>
              <a:schemeClr val="tx1"/>
            </a:solidFill>
            <a:prstDash val="sysDot"/>
          </a:ln>
        </p:spPr>
        <p:txBody>
          <a:bodyPr wrap="square" rtlCol="0" anchor="t">
            <a:spAutoFit/>
          </a:bodyPr>
          <a:lstStyle/>
          <a:p>
            <a:pPr lvl="0" indent="0" algn="l" fontAlgn="ctr">
              <a:lnSpc>
                <a:spcPct val="120000"/>
              </a:lnSpc>
              <a:spcBef>
                <a:spcPct val="0"/>
              </a:spcBef>
              <a:spcAft>
                <a:spcPts val="800"/>
              </a:spcAft>
              <a:buSzTx/>
              <a:buFont typeface="Wingdings" panose="05000000000000000000"/>
              <a:buNone/>
            </a:pPr>
            <a:r>
              <a:rPr lang="en-US" altLang="zh-CN" spc="16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</a:t>
            </a:r>
            <a:r>
              <a:rPr lang="en-US" altLang="zh-CN" sz="1600" b="1" spc="160">
                <a:ln w="3175">
                  <a:noFill/>
                  <a:prstDash val="dash"/>
                </a:ln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</a:t>
            </a:r>
            <a:r>
              <a:rPr lang="en-US" altLang="zh-CN" b="1" spc="160">
                <a:ln w="3175">
                  <a:noFill/>
                  <a:prstDash val="dash"/>
                </a:ln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</a:t>
            </a:r>
            <a:r>
              <a:rPr lang="zh-CN" altLang="en-US" sz="2400" b="1" spc="160">
                <a:ln w="3175">
                  <a:noFill/>
                  <a:prstDash val="dash"/>
                </a:ln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旅行者以往靠双腿、马车经过数日乃至数月跋涉和颠簸才能到达的目的地，现在跨上火车几个小时就解决了问题；远洋货轮把英国的消费商品运销到世界各个角落，又把英国所需要的各种工业原料、生活用品运回。闭塞、孤立、结构简单的经济单位，被交通大动脉以及无数个“毛细血管”连成高等的经济生命体。                </a:t>
            </a:r>
          </a:p>
          <a:p>
            <a:pPr lvl="0" indent="0" algn="l" fontAlgn="ctr">
              <a:lnSpc>
                <a:spcPct val="120000"/>
              </a:lnSpc>
              <a:spcBef>
                <a:spcPct val="0"/>
              </a:spcBef>
              <a:spcAft>
                <a:spcPts val="800"/>
              </a:spcAft>
              <a:buSzTx/>
              <a:buFont typeface="Wingdings" panose="05000000000000000000"/>
              <a:buNone/>
            </a:pPr>
            <a:r>
              <a:rPr lang="zh-CN" altLang="en-US" sz="2400" b="1" spc="160">
                <a:ln w="3175">
                  <a:noFill/>
                  <a:prstDash val="dash"/>
                </a:ln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</a:t>
            </a:r>
            <a:r>
              <a:rPr lang="en-US" altLang="zh-CN" sz="2400" b="1" spc="160">
                <a:ln w="3175">
                  <a:noFill/>
                  <a:prstDash val="dash"/>
                </a:ln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——王斯德主编《世界通史 第二编：工业文明的兴盛——16-19世纪的世界史》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1927225" y="2558415"/>
            <a:ext cx="8337550" cy="1711325"/>
            <a:chOff x="3339" y="5254"/>
            <a:chExt cx="12941" cy="2484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39" y="5254"/>
              <a:ext cx="5957" cy="248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5" name="文本框 4"/>
            <p:cNvSpPr txBox="1"/>
            <p:nvPr/>
          </p:nvSpPr>
          <p:spPr>
            <a:xfrm>
              <a:off x="3411" y="5340"/>
              <a:ext cx="2048" cy="5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</a:rPr>
                <a:t>蒸汽火车</a:t>
              </a:r>
            </a:p>
          </p:txBody>
        </p:sp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4"/>
            <a:srcRect l="16778" t="3008" r="13192" b="6005"/>
            <a:stretch>
              <a:fillRect/>
            </a:stretch>
          </p:blipFill>
          <p:spPr>
            <a:xfrm>
              <a:off x="9828" y="5273"/>
              <a:ext cx="6452" cy="2464"/>
            </a:xfrm>
            <a:prstGeom prst="rect">
              <a:avLst/>
            </a:prstGeom>
            <a:ln>
              <a:solidFill>
                <a:srgbClr val="002060"/>
              </a:solidFill>
            </a:ln>
          </p:spPr>
        </p:pic>
        <p:sp>
          <p:nvSpPr>
            <p:cNvPr id="7" name="文本框 6"/>
            <p:cNvSpPr txBox="1"/>
            <p:nvPr/>
          </p:nvSpPr>
          <p:spPr>
            <a:xfrm>
              <a:off x="9940" y="5355"/>
              <a:ext cx="2033" cy="5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</a:rPr>
                <a:t>远洋货轮</a:t>
              </a: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533400" y="265430"/>
            <a:ext cx="55810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en-US" sz="2800" b="1" smtClean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二</a:t>
            </a:r>
            <a:r>
              <a:rPr lang="en-US" altLang="zh-CN" sz="2800" b="1" smtClean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.</a:t>
            </a:r>
            <a:r>
              <a:rPr lang="zh-CN" altLang="en-US" sz="2800" b="1" smtClean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工业革命后生活方式的变化</a:t>
            </a:r>
          </a:p>
        </p:txBody>
      </p:sp>
      <p:sp>
        <p:nvSpPr>
          <p:cNvPr id="11" name="文本框 10"/>
          <p:cNvSpPr txBox="1"/>
          <p:nvPr>
            <p:custDataLst>
              <p:tags r:id="rId1"/>
            </p:custDataLst>
          </p:nvPr>
        </p:nvSpPr>
        <p:spPr>
          <a:xfrm>
            <a:off x="898525" y="928370"/>
            <a:ext cx="64681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2.</a:t>
            </a:r>
            <a:r>
              <a:rPr lang="zh-CN" altLang="en-US" sz="24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交通运输业的进步，</a:t>
            </a:r>
            <a:r>
              <a:rPr lang="zh-CN" altLang="en-US" sz="24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便利了人们的出行。</a:t>
            </a:r>
            <a:endParaRPr lang="zh-CN" altLang="en-US" sz="200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178560" y="1302385"/>
            <a:ext cx="10539095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 fontAlgn="auto">
              <a:lnSpc>
                <a:spcPct val="150000"/>
              </a:lnSpc>
              <a:buClrTx/>
              <a:buSzTx/>
              <a:buFontTx/>
            </a:pPr>
            <a:r>
              <a:rPr lang="zh-CN" altLang="en-US" sz="2400" b="1">
                <a:solidFill>
                  <a:srgbClr val="1D41D5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欧美国家形成了水陆运输网，促进城际间、国际间的人口交流与贸易往来，</a:t>
            </a:r>
          </a:p>
          <a:p>
            <a:pPr algn="l" fontAlgn="auto">
              <a:lnSpc>
                <a:spcPct val="150000"/>
              </a:lnSpc>
              <a:buClrTx/>
              <a:buSzTx/>
              <a:buFontTx/>
            </a:pPr>
            <a:r>
              <a:rPr lang="zh-CN" altLang="en-US" sz="2400" b="1">
                <a:solidFill>
                  <a:srgbClr val="1D41D5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大大增加了社会的流动性，使世界联系更加紧密。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087755" y="1275715"/>
            <a:ext cx="9742170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 fontAlgn="auto">
              <a:lnSpc>
                <a:spcPct val="150000"/>
              </a:lnSpc>
              <a:buClrTx/>
              <a:buSzTx/>
              <a:buFontTx/>
            </a:pPr>
            <a:r>
              <a:rPr lang="zh-CN" altLang="en-US" sz="2400" b="1">
                <a:solidFill>
                  <a:srgbClr val="1D41D5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农业机械日益普及，普遍建立了大农场，农业现代化水平提高。</a:t>
            </a:r>
          </a:p>
          <a:p>
            <a:pPr algn="l" fontAlgn="auto">
              <a:lnSpc>
                <a:spcPct val="150000"/>
              </a:lnSpc>
              <a:buClrTx/>
              <a:buSzTx/>
              <a:buFontTx/>
            </a:pPr>
            <a:r>
              <a:rPr lang="zh-CN" altLang="en-US" sz="2400" b="1">
                <a:solidFill>
                  <a:srgbClr val="1D41D5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大量人口从乡村田园生活中走出来，开阔了眼界。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533400" y="265430"/>
            <a:ext cx="55810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en-US" sz="2800" b="1" smtClean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二</a:t>
            </a:r>
            <a:r>
              <a:rPr lang="en-US" altLang="zh-CN" sz="2800" b="1" smtClean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.</a:t>
            </a:r>
            <a:r>
              <a:rPr lang="zh-CN" altLang="en-US" sz="2800" b="1" smtClean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工业革命后生活方式的变化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1993900" y="2599872"/>
            <a:ext cx="7801610" cy="2691087"/>
            <a:chOff x="2871" y="1706"/>
            <a:chExt cx="13463" cy="5334"/>
          </a:xfrm>
        </p:grpSpPr>
        <p:pic>
          <p:nvPicPr>
            <p:cNvPr id="2054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71" y="1712"/>
              <a:ext cx="6803" cy="448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54" name="图片 5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710" y="1706"/>
              <a:ext cx="6624" cy="441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55" name="文本框 54"/>
            <p:cNvSpPr txBox="1"/>
            <p:nvPr/>
          </p:nvSpPr>
          <p:spPr>
            <a:xfrm>
              <a:off x="6149" y="6127"/>
              <a:ext cx="8215" cy="913"/>
            </a:xfrm>
            <a:prstGeom prst="rect">
              <a:avLst/>
            </a:prstGeom>
            <a:solidFill>
              <a:schemeClr val="bg1">
                <a:alpha val="56000"/>
              </a:schemeClr>
            </a:solidFill>
            <a:ln w="9525">
              <a:noFill/>
            </a:ln>
          </p:spPr>
          <p:txBody>
            <a:bodyPr wrap="square" anchor="t" anchorCtr="0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2012</a:t>
              </a:r>
              <a:r>
                <a:rPr lang="zh-CN" altLang="en-US" sz="2400" b="1" dirty="0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年伦敦奥运会开幕式</a:t>
              </a:r>
              <a:r>
                <a:rPr lang="en-US" altLang="zh-CN" sz="2400" b="1" dirty="0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《</a:t>
              </a:r>
              <a:r>
                <a:rPr lang="zh-CN" altLang="en-US" sz="2400" b="1" dirty="0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田园</a:t>
              </a:r>
              <a:r>
                <a:rPr lang="en-US" altLang="zh-CN" sz="2400" b="1" dirty="0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》</a:t>
              </a: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880745" y="842645"/>
            <a:ext cx="348996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zh-CN" sz="24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3.</a:t>
            </a:r>
            <a:r>
              <a:rPr lang="zh-CN" altLang="en-US" sz="24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促进了乡村的改变</a:t>
            </a:r>
            <a:endParaRPr lang="zh-CN" altLang="en-US" sz="2400" b="1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0965" y="5478145"/>
            <a:ext cx="11990070" cy="1198880"/>
          </a:xfrm>
          <a:prstGeom prst="rect">
            <a:avLst/>
          </a:prstGeom>
          <a:noFill/>
          <a:ln w="12700" cmpd="sng">
            <a:solidFill>
              <a:schemeClr val="tx1"/>
            </a:solidFill>
            <a:prstDash val="sysDot"/>
          </a:ln>
        </p:spPr>
        <p:txBody>
          <a:bodyPr wrap="square" rtlCol="0" anchor="t">
            <a:spAutoFit/>
          </a:bodyPr>
          <a:lstStyle/>
          <a:p>
            <a:pPr fontAlgn="auto">
              <a:lnSpc>
                <a:spcPct val="100000"/>
              </a:lnSpc>
            </a:pPr>
            <a:r>
              <a:rPr lang="zh-CN" altLang="en-US" sz="2400" b="1">
                <a:latin typeface="楷体" panose="02010609060101010101" charset="-122"/>
                <a:ea typeface="楷体" panose="02010609060101010101" charset="-122"/>
              </a:rPr>
              <a:t>一幅田园画卷展现在主体育场内，马拉动的耕犁的工具，辛勤的挤奶妇女、野餐的家庭。</a:t>
            </a:r>
          </a:p>
          <a:p>
            <a:pPr fontAlgn="auto">
              <a:lnSpc>
                <a:spcPct val="100000"/>
              </a:lnSpc>
            </a:pPr>
            <a:r>
              <a:rPr lang="zh-CN" altLang="en-US" sz="2400" b="1">
                <a:latin typeface="楷体" panose="02010609060101010101" charset="-122"/>
                <a:ea typeface="楷体" panose="02010609060101010101" charset="-122"/>
              </a:rPr>
              <a:t>田园风光被高耸的烟囱取代，象征着英国进入工业革命时期。</a:t>
            </a:r>
          </a:p>
          <a:p>
            <a:pPr fontAlgn="auto">
              <a:lnSpc>
                <a:spcPct val="100000"/>
              </a:lnSpc>
            </a:pPr>
            <a:r>
              <a:rPr lang="zh-CN" altLang="en-US" sz="2400" b="1">
                <a:latin typeface="楷体" panose="02010609060101010101" charset="-122"/>
                <a:ea typeface="楷体" panose="02010609060101010101" charset="-122"/>
              </a:rPr>
              <a:t>工业革命改变了英国，也改变了全世界的生活方式。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  <p:bldP spid="3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9f9ab730-ac71-4134-a638-e9520dcfa7d7"/>
  <p:tag name="COMMONDATA" val="eyJoZGlkIjoiMjU1M2Q4NGVmZjI4ZDVjMWU3OTFmM2YwZjVmZjBjOGU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6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7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68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0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53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54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55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56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57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5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59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6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62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63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64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65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66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67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VALUE" val="509*735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2"/>
  <p:tag name="KSO_WM_UNIT_ID" val="diagram169235_1*d*2"/>
  <p:tag name="KSO_WM_TEMPLATE_CATEGORY" val="diagram"/>
  <p:tag name="KSO_WM_TEMPLATE_INDEX" val="169235"/>
  <p:tag name="KSO_WM_UNIT_SUPPORT_UNIT_TYPE" val="[&quot;all&quot;]"/>
  <p:tag name="KSO_WM_UNIT_LAYERLEVEL" val="1"/>
  <p:tag name="KSO_WM_TAG_VERSION" val="1.0"/>
  <p:tag name="KSO_WM_BEAUTIFY_FLAG" val="#wm#"/>
  <p:tag name="KSO_WM_TAG_FRONT_SIZE" val=""/>
  <p:tag name="KSO_WM_TAG_BACKGROUP_ID" val=""/>
  <p:tag name="KSO_WM_TAG_BACKGROUP_SIZE" val=""/>
  <p:tag name="KSO_WM_TAG_ZODER_POSITION" val="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VALUE" val="509*734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3"/>
  <p:tag name="KSO_WM_UNIT_ID" val="diagram169235_1*d*3"/>
  <p:tag name="KSO_WM_TEMPLATE_CATEGORY" val="diagram"/>
  <p:tag name="KSO_WM_TEMPLATE_INDEX" val="169235"/>
  <p:tag name="KSO_WM_UNIT_SUPPORT_UNIT_TYPE" val="[&quot;all&quot;]"/>
  <p:tag name="KSO_WM_UNIT_LAYERLEVEL" val="1"/>
  <p:tag name="KSO_WM_TAG_VERSION" val="1.0"/>
  <p:tag name="KSO_WM_BEAUTIFY_FLAG" val="#wm#"/>
  <p:tag name="KSO_WM_TAG_FRONT_SIZE" val=""/>
  <p:tag name="KSO_WM_TAG_BACKGROUP_ID" val=""/>
  <p:tag name="KSO_WM_TAG_BACKGROUP_SIZE" val=""/>
  <p:tag name="KSO_WM_TAG_ZODER_POSITION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18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13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14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15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36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39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2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VALUE" val="846*2073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2"/>
  <p:tag name="KSO_WM_UNIT_ID" val="diagram20213310_1*d*2"/>
  <p:tag name="KSO_WM_TEMPLATE_CATEGORY" val="diagram"/>
  <p:tag name="KSO_WM_TEMPLATE_INDEX" val="20213310"/>
  <p:tag name="KSO_WM_UNIT_LAYERLEVEL" val="1"/>
  <p:tag name="KSO_WM_TAG_VERSION" val="1.0"/>
  <p:tag name="KSO_WM_BEAUTIFY_FLAG" val="#wm#"/>
  <p:tag name="KSO_WM_CHIP_GROUPID" val="5e7310da9a230a26b9e88a19"/>
  <p:tag name="KSO_WM_CHIP_XID" val="5e7310da9a230a26b9e88a1a"/>
  <p:tag name="KSO_WM_UNIT_DEC_AREA_ID" val="a363010251174d9992c535aec97107ec"/>
  <p:tag name="KSO_WM_UNIT_DECORATE_INFO" val=""/>
  <p:tag name="KSO_WM_UNIT_SM_LIMIT_TYPE" val=""/>
  <p:tag name="KSO_WM_CHIP_FILLAREA_FILL_RULE" val="{&quot;fill_align&quot;:&quot;lm&quot;,&quot;fill_mode&quot;:&quot;full&quot;,&quot;sacle_strategy&quot;:&quot;smart&quot;}"/>
  <p:tag name="KSO_WM_ASSEMBLE_CHIP_INDEX" val="f01784e2e80f49aaaf687af546d641b4"/>
  <p:tag name="KSO_WM_UNIT_PLACING_PICTURE" val="f01784e2e80f49aaaf687af546d641b4"/>
  <p:tag name="KSO_WM_UNIT_SUPPORT_UNIT_TYPE" val="[&quot;l&quot;,&quot;m&quot;,&quot;n&quot;,&quot;o&quot;,&quot;p&quot;,&quot;q&quot;,&quot;r&quot;,&quot;δ&quot;,&quot;ε&quot;,&quot;ζ&quot;,&quot;η&quot;,&quot;d&quot;,&quot;α&quot;,&quot;β&quot;,&quot;θ&quot;]"/>
  <p:tag name="KSO_WM_TEMPLATE_ASSEMBLE_XID" val="5f7fd9e6acac1f5dbd6c33af"/>
  <p:tag name="KSO_WM_TEMPLATE_ASSEMBLE_GROUPID" val="5f7fd9e6acac1f5dbd6c33af"/>
  <p:tag name="KSO_WM_UNIT_PICTURE_CLIP_FLAG" val="0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31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3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33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36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39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37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69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31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32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33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3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39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1836</Words>
  <PresentationFormat>宽屏</PresentationFormat>
  <Paragraphs>155</Paragraphs>
  <Slides>16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7" baseType="lpstr">
      <vt:lpstr>方正启体简体</vt:lpstr>
      <vt:lpstr>黑体</vt:lpstr>
      <vt:lpstr>华文隶书</vt:lpstr>
      <vt:lpstr>楷体</vt:lpstr>
      <vt:lpstr>宋体</vt:lpstr>
      <vt:lpstr>微软雅黑</vt:lpstr>
      <vt:lpstr>Arial</vt:lpstr>
      <vt:lpstr>Calibri</vt:lpstr>
      <vt:lpstr>Times New Roman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2019-06-19T02:08:00Z</dcterms:created>
  <dcterms:modified xsi:type="dcterms:W3CDTF">2022-12-13T12:27:57Z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E68A572E2AC0412E8ACAC6D582A5CA4C</vt:lpwstr>
  </property>
</Properties>
</file>