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tags" Target="tags/tag1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image" Target="file:///D:\qq&#25991;&#20214;\712321467\Image\C2C\Image2\%7b75232B38-A165-1FB7-499C-2E1C792CACB5%7d.png" TargetMode="External" /><Relationship Id="rId38" Type="http://schemas.openxmlformats.org/officeDocument/2006/relationships/image" Target="../media/image1.png" /><Relationship Id="rId3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38" r:link="rId3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 title=""/>
          <p:cNvPicPr>
            <a:picLocks noChangeAspect="1"/>
          </p:cNvPicPr>
          <p:nvPr/>
        </p:nvPicPr>
        <p:blipFill>
          <a:blip r:embed="rId38" r:link="rId3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2.jpeg" /><Relationship Id="rId5" Type="http://schemas.openxmlformats.org/officeDocument/2006/relationships/image" Target="../media/image3.png" /><Relationship Id="rId6" Type="http://schemas.openxmlformats.org/officeDocument/2006/relationships/image" Target="../media/image4.jpeg" /><Relationship Id="rId7" Type="http://schemas.openxmlformats.org/officeDocument/2006/relationships/image" Target="../media/image5.png" /><Relationship Id="rId8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5.png" /><Relationship Id="rId3" Type="http://schemas.openxmlformats.org/officeDocument/2006/relationships/image" Target="../media/image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8.jpeg" /><Relationship Id="rId7" Type="http://schemas.openxmlformats.org/officeDocument/2006/relationships/image" Target="../media/image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19.png" /><Relationship Id="rId5" Type="http://schemas.openxmlformats.org/officeDocument/2006/relationships/image" Target="../media/image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20.jpeg" /><Relationship Id="rId7" Type="http://schemas.openxmlformats.org/officeDocument/2006/relationships/image" Target="../media/image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7.png" /><Relationship Id="rId5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21.png" /><Relationship Id="rId5" Type="http://schemas.openxmlformats.org/officeDocument/2006/relationships/image" Target="../media/image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22.jpeg" /><Relationship Id="rId7" Type="http://schemas.openxmlformats.org/officeDocument/2006/relationships/image" Target="../media/image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23.jpeg" /><Relationship Id="rId7" Type="http://schemas.openxmlformats.org/officeDocument/2006/relationships/image" Target="../media/image6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24.png" /><Relationship Id="rId5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8.png" /><Relationship Id="rId5" Type="http://schemas.openxmlformats.org/officeDocument/2006/relationships/image" Target="../media/image6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image" Target="../media/image6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image" Target="../media/image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6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jpeg" /><Relationship Id="rId3" Type="http://schemas.openxmlformats.org/officeDocument/2006/relationships/image" Target="../media/image10.png" /><Relationship Id="rId4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png" /><Relationship Id="rId3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pic>
        <p:nvPicPr>
          <p:cNvPr id="3" name="图片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形状1" title=""/>
          <p:cNvSpPr txBox="1"/>
          <p:nvPr/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5" name="图片3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1" title=""/>
          <p:cNvGrpSpPr/>
          <p:nvPr/>
        </p:nvGrpSpPr>
        <p:grpSpPr>
          <a:xfrm>
            <a:off x="-3" y="2"/>
            <a:ext cx="12065003" cy="4769483"/>
            <a:chExt cx="12065003" cy="4769483"/>
          </a:xfrm>
        </p:grpSpPr>
        <p:pic>
          <p:nvPicPr>
            <p:cNvPr id="7" name="图片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9573" y="1964053"/>
              <a:ext cx="2805430" cy="2805430"/>
            </a:xfrm>
            <a:prstGeom prst="rect">
              <a:avLst/>
            </a:prstGeom>
          </p:spPr>
        </p:pic>
        <p:sp>
          <p:nvSpPr>
            <p:cNvPr id="8" name="形状2"/>
            <p:cNvSpPr txBox="1"/>
            <p:nvPr/>
          </p:nvSpPr>
          <p:spPr>
            <a:xfrm>
              <a:off x="0" y="0"/>
              <a:ext cx="885190" cy="1518285"/>
            </a:xfrm>
            <a:custGeom>
              <a:gdLst>
                <a:gd name="connsiteX0" fmla="*/ 408823 w 885190"/>
                <a:gd name="connsiteY0" fmla="*/ 259690 h 1518285"/>
                <a:gd name="connsiteX1" fmla="*/ 398021 w 885190"/>
                <a:gd name="connsiteY1" fmla="*/ 243221 h 1518285"/>
                <a:gd name="connsiteX2" fmla="*/ 318640 w 885190"/>
                <a:gd name="connsiteY2" fmla="*/ 140132 h 1518285"/>
                <a:gd name="connsiteX3" fmla="*/ 240525 w 885190"/>
                <a:gd name="connsiteY3" fmla="*/ 69980 h 1518285"/>
                <a:gd name="connsiteX4" fmla="*/ 177660 w 885190"/>
                <a:gd name="connsiteY4" fmla="*/ -4477 h 1518285"/>
                <a:gd name="connsiteX5" fmla="*/ 99546 w 885190"/>
                <a:gd name="connsiteY5" fmla="*/ 31318 h 1518285"/>
                <a:gd name="connsiteX6" fmla="*/ 43663 w 885190"/>
                <a:gd name="connsiteY6" fmla="*/ 136550 h 1518285"/>
                <a:gd name="connsiteX7" fmla="*/ 5553 w 885190"/>
                <a:gd name="connsiteY7" fmla="*/ 224609 h 1518285"/>
                <a:gd name="connsiteX8" fmla="*/ -791 w 885190"/>
                <a:gd name="connsiteY8" fmla="*/ 312658 h 1518285"/>
                <a:gd name="connsiteX9" fmla="*/ 5553 w 885190"/>
                <a:gd name="connsiteY9" fmla="*/ 400717 h 1518285"/>
                <a:gd name="connsiteX10" fmla="*/ 21431 w 885190"/>
                <a:gd name="connsiteY10" fmla="*/ 488766 h 1518285"/>
                <a:gd name="connsiteX11" fmla="*/ 21431 w 885190"/>
                <a:gd name="connsiteY11" fmla="*/ 580406 h 1518285"/>
                <a:gd name="connsiteX12" fmla="*/ 36671 w 885190"/>
                <a:gd name="connsiteY12" fmla="*/ 686352 h 1518285"/>
                <a:gd name="connsiteX13" fmla="*/ 30328 w 885190"/>
                <a:gd name="connsiteY13" fmla="*/ 774402 h 1518285"/>
                <a:gd name="connsiteX14" fmla="*/ 15078 w 885190"/>
                <a:gd name="connsiteY14" fmla="*/ 880358 h 1518285"/>
                <a:gd name="connsiteX15" fmla="*/ 27784 w 885190"/>
                <a:gd name="connsiteY15" fmla="*/ 964835 h 1518285"/>
                <a:gd name="connsiteX16" fmla="*/ 83668 w 885190"/>
                <a:gd name="connsiteY16" fmla="*/ 1052884 h 1518285"/>
                <a:gd name="connsiteX17" fmla="*/ 124311 w 885190"/>
                <a:gd name="connsiteY17" fmla="*/ 1140933 h 1518285"/>
                <a:gd name="connsiteX18" fmla="*/ 137017 w 885190"/>
                <a:gd name="connsiteY18" fmla="*/ 1232573 h 1518285"/>
                <a:gd name="connsiteX19" fmla="*/ 168135 w 885190"/>
                <a:gd name="connsiteY19" fmla="*/ 1338520 h 1518285"/>
                <a:gd name="connsiteX20" fmla="*/ 193538 w 885190"/>
                <a:gd name="connsiteY20" fmla="*/ 1422997 h 1518285"/>
                <a:gd name="connsiteX21" fmla="*/ 286893 w 885190"/>
                <a:gd name="connsiteY21" fmla="*/ 1496730 h 1518285"/>
                <a:gd name="connsiteX22" fmla="*/ 387229 w 885190"/>
                <a:gd name="connsiteY22" fmla="*/ 1496730 h 1518285"/>
                <a:gd name="connsiteX23" fmla="*/ 496462 w 885190"/>
                <a:gd name="connsiteY23" fmla="*/ 1493149 h 1518285"/>
                <a:gd name="connsiteX24" fmla="*/ 587273 w 885190"/>
                <a:gd name="connsiteY24" fmla="*/ 1496730 h 1518285"/>
                <a:gd name="connsiteX25" fmla="*/ 680628 w 885190"/>
                <a:gd name="connsiteY25" fmla="*/ 1514627 h 1518285"/>
                <a:gd name="connsiteX26" fmla="*/ 771439 w 885190"/>
                <a:gd name="connsiteY26" fmla="*/ 1496730 h 1518285"/>
                <a:gd name="connsiteX27" fmla="*/ 843201 w 885190"/>
                <a:gd name="connsiteY27" fmla="*/ 1408681 h 1518285"/>
                <a:gd name="connsiteX28" fmla="*/ 890835 w 885190"/>
                <a:gd name="connsiteY28" fmla="*/ 1317041 h 1518285"/>
                <a:gd name="connsiteX29" fmla="*/ 878129 w 885190"/>
                <a:gd name="connsiteY29" fmla="*/ 1228992 h 1518285"/>
                <a:gd name="connsiteX30" fmla="*/ 862260 w 885190"/>
                <a:gd name="connsiteY30" fmla="*/ 1130198 h 1518285"/>
                <a:gd name="connsiteX31" fmla="*/ 775249 w 885190"/>
                <a:gd name="connsiteY31" fmla="*/ 989171 h 1518285"/>
                <a:gd name="connsiteX32" fmla="*/ 733977 w 885190"/>
                <a:gd name="connsiteY32" fmla="*/ 911857 h 1518285"/>
                <a:gd name="connsiteX33" fmla="*/ 696506 w 885190"/>
                <a:gd name="connsiteY33" fmla="*/ 823798 h 1518285"/>
                <a:gd name="connsiteX34" fmla="*/ 699678 w 885190"/>
                <a:gd name="connsiteY34" fmla="*/ 732168 h 1518285"/>
                <a:gd name="connsiteX35" fmla="*/ 678085 w 885190"/>
                <a:gd name="connsiteY35" fmla="*/ 626221 h 1518285"/>
                <a:gd name="connsiteX36" fmla="*/ 730796 w 885190"/>
                <a:gd name="connsiteY36" fmla="*/ 534581 h 1518285"/>
                <a:gd name="connsiteX37" fmla="*/ 721271 w 885190"/>
                <a:gd name="connsiteY37" fmla="*/ 407870 h 1518285"/>
                <a:gd name="connsiteX38" fmla="*/ 721271 w 885190"/>
                <a:gd name="connsiteY38" fmla="*/ 309086 h 1518285"/>
                <a:gd name="connsiteX39" fmla="*/ 705393 w 885190"/>
                <a:gd name="connsiteY39" fmla="*/ 231762 h 1518285"/>
                <a:gd name="connsiteX40" fmla="*/ 612038 w 885190"/>
                <a:gd name="connsiteY40" fmla="*/ 195977 h 1518285"/>
                <a:gd name="connsiteX41" fmla="*/ 533933 w 885190"/>
                <a:gd name="connsiteY41" fmla="*/ 206712 h 1518285"/>
                <a:gd name="connsiteX42" fmla="*/ 455819 w 885190"/>
                <a:gd name="connsiteY42" fmla="*/ 206712 h 15182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85183" h="1518284" fill="none">
                  <a:moveTo>
                    <a:pt x="408823" y="259690"/>
                  </a:moveTo>
                  <a:cubicBezTo>
                    <a:pt x="398021" y="243221"/>
                    <a:pt x="374533" y="203130"/>
                    <a:pt x="346586" y="171631"/>
                  </a:cubicBezTo>
                  <a:cubicBezTo>
                    <a:pt x="318640" y="140132"/>
                    <a:pt x="296418" y="132979"/>
                    <a:pt x="268472" y="101479"/>
                  </a:cubicBezTo>
                  <a:cubicBezTo>
                    <a:pt x="240525" y="69980"/>
                    <a:pt x="233543" y="31318"/>
                    <a:pt x="205597" y="13421"/>
                  </a:cubicBezTo>
                  <a:cubicBezTo>
                    <a:pt x="177660" y="-4477"/>
                    <a:pt x="155429" y="-4477"/>
                    <a:pt x="127492" y="13421"/>
                  </a:cubicBezTo>
                  <a:cubicBezTo>
                    <a:pt x="99546" y="31318"/>
                    <a:pt x="86849" y="66399"/>
                    <a:pt x="65256" y="101479"/>
                  </a:cubicBezTo>
                  <a:cubicBezTo>
                    <a:pt x="43663" y="136550"/>
                    <a:pt x="30956" y="154448"/>
                    <a:pt x="18259" y="189528"/>
                  </a:cubicBezTo>
                  <a:cubicBezTo>
                    <a:pt x="5553" y="224609"/>
                    <a:pt x="5553" y="242506"/>
                    <a:pt x="2381" y="277587"/>
                  </a:cubicBezTo>
                  <a:cubicBezTo>
                    <a:pt x="-791" y="312658"/>
                    <a:pt x="-791" y="330556"/>
                    <a:pt x="2381" y="365636"/>
                  </a:cubicBezTo>
                  <a:cubicBezTo>
                    <a:pt x="5553" y="400717"/>
                    <a:pt x="15078" y="418614"/>
                    <a:pt x="18259" y="453695"/>
                  </a:cubicBezTo>
                  <a:cubicBezTo>
                    <a:pt x="21431" y="488766"/>
                    <a:pt x="15078" y="503082"/>
                    <a:pt x="18259" y="541744"/>
                  </a:cubicBezTo>
                  <a:cubicBezTo>
                    <a:pt x="21431" y="580406"/>
                    <a:pt x="30328" y="609038"/>
                    <a:pt x="33499" y="647690"/>
                  </a:cubicBezTo>
                  <a:cubicBezTo>
                    <a:pt x="36671" y="686352"/>
                    <a:pt x="36671" y="697087"/>
                    <a:pt x="33499" y="735749"/>
                  </a:cubicBezTo>
                  <a:cubicBezTo>
                    <a:pt x="30328" y="774402"/>
                    <a:pt x="21431" y="803043"/>
                    <a:pt x="18259" y="841696"/>
                  </a:cubicBezTo>
                  <a:cubicBezTo>
                    <a:pt x="15078" y="880358"/>
                    <a:pt x="8734" y="894674"/>
                    <a:pt x="18259" y="929754"/>
                  </a:cubicBezTo>
                  <a:cubicBezTo>
                    <a:pt x="27784" y="964835"/>
                    <a:pt x="46834" y="982723"/>
                    <a:pt x="65256" y="1017803"/>
                  </a:cubicBezTo>
                  <a:cubicBezTo>
                    <a:pt x="83668" y="1052884"/>
                    <a:pt x="98908" y="1070781"/>
                    <a:pt x="111614" y="1105862"/>
                  </a:cubicBezTo>
                  <a:cubicBezTo>
                    <a:pt x="124311" y="1140933"/>
                    <a:pt x="117967" y="1155259"/>
                    <a:pt x="127492" y="1193911"/>
                  </a:cubicBezTo>
                  <a:cubicBezTo>
                    <a:pt x="137017" y="1232573"/>
                    <a:pt x="149085" y="1261205"/>
                    <a:pt x="158610" y="1299867"/>
                  </a:cubicBezTo>
                  <a:cubicBezTo>
                    <a:pt x="168135" y="1338520"/>
                    <a:pt x="155429" y="1352836"/>
                    <a:pt x="174479" y="1387916"/>
                  </a:cubicBezTo>
                  <a:cubicBezTo>
                    <a:pt x="193538" y="1422997"/>
                    <a:pt x="218303" y="1455210"/>
                    <a:pt x="252593" y="1475965"/>
                  </a:cubicBezTo>
                  <a:cubicBezTo>
                    <a:pt x="286893" y="1496730"/>
                    <a:pt x="305943" y="1489577"/>
                    <a:pt x="346586" y="1493149"/>
                  </a:cubicBezTo>
                  <a:cubicBezTo>
                    <a:pt x="387229" y="1496730"/>
                    <a:pt x="415176" y="1493149"/>
                    <a:pt x="455819" y="1493149"/>
                  </a:cubicBezTo>
                  <a:cubicBezTo>
                    <a:pt x="496462" y="1493149"/>
                    <a:pt x="512340" y="1489577"/>
                    <a:pt x="549802" y="1493149"/>
                  </a:cubicBezTo>
                  <a:cubicBezTo>
                    <a:pt x="587273" y="1496730"/>
                    <a:pt x="605695" y="1507465"/>
                    <a:pt x="643157" y="1511046"/>
                  </a:cubicBezTo>
                  <a:cubicBezTo>
                    <a:pt x="680628" y="1514627"/>
                    <a:pt x="702859" y="1525362"/>
                    <a:pt x="737149" y="1511046"/>
                  </a:cubicBezTo>
                  <a:cubicBezTo>
                    <a:pt x="771439" y="1496730"/>
                    <a:pt x="787317" y="1471679"/>
                    <a:pt x="815264" y="1440180"/>
                  </a:cubicBezTo>
                  <a:cubicBezTo>
                    <a:pt x="843201" y="1408681"/>
                    <a:pt x="865432" y="1387202"/>
                    <a:pt x="878129" y="1352121"/>
                  </a:cubicBezTo>
                  <a:cubicBezTo>
                    <a:pt x="890835" y="1317041"/>
                    <a:pt x="878129" y="1299143"/>
                    <a:pt x="878129" y="1264072"/>
                  </a:cubicBezTo>
                  <a:cubicBezTo>
                    <a:pt x="878129" y="1228992"/>
                    <a:pt x="894007" y="1221829"/>
                    <a:pt x="878129" y="1176014"/>
                  </a:cubicBezTo>
                  <a:cubicBezTo>
                    <a:pt x="862260" y="1130198"/>
                    <a:pt x="824789" y="1080802"/>
                    <a:pt x="800024" y="1034986"/>
                  </a:cubicBezTo>
                  <a:cubicBezTo>
                    <a:pt x="775249" y="989171"/>
                    <a:pt x="772077" y="982008"/>
                    <a:pt x="753027" y="946937"/>
                  </a:cubicBezTo>
                  <a:cubicBezTo>
                    <a:pt x="733977" y="911857"/>
                    <a:pt x="715556" y="893959"/>
                    <a:pt x="706031" y="858879"/>
                  </a:cubicBezTo>
                  <a:cubicBezTo>
                    <a:pt x="696506" y="823798"/>
                    <a:pt x="712384" y="809482"/>
                    <a:pt x="706031" y="770830"/>
                  </a:cubicBezTo>
                  <a:cubicBezTo>
                    <a:pt x="699678" y="732168"/>
                    <a:pt x="671741" y="703536"/>
                    <a:pt x="674913" y="664874"/>
                  </a:cubicBezTo>
                  <a:cubicBezTo>
                    <a:pt x="678085" y="626221"/>
                    <a:pt x="711746" y="619058"/>
                    <a:pt x="721271" y="576824"/>
                  </a:cubicBezTo>
                  <a:cubicBezTo>
                    <a:pt x="730796" y="534581"/>
                    <a:pt x="721271" y="499510"/>
                    <a:pt x="721271" y="453695"/>
                  </a:cubicBezTo>
                  <a:cubicBezTo>
                    <a:pt x="721271" y="407870"/>
                    <a:pt x="721271" y="386401"/>
                    <a:pt x="721271" y="347739"/>
                  </a:cubicBezTo>
                  <a:cubicBezTo>
                    <a:pt x="721271" y="309086"/>
                    <a:pt x="737149" y="287607"/>
                    <a:pt x="721271" y="259690"/>
                  </a:cubicBezTo>
                  <a:cubicBezTo>
                    <a:pt x="705393" y="231762"/>
                    <a:pt x="674275" y="217446"/>
                    <a:pt x="643157" y="206712"/>
                  </a:cubicBezTo>
                  <a:cubicBezTo>
                    <a:pt x="612038" y="195977"/>
                    <a:pt x="596170" y="206712"/>
                    <a:pt x="565052" y="206712"/>
                  </a:cubicBezTo>
                  <a:cubicBezTo>
                    <a:pt x="533933" y="206712"/>
                    <a:pt x="518055" y="206712"/>
                    <a:pt x="486937" y="206712"/>
                  </a:cubicBezTo>
                  <a:cubicBezTo>
                    <a:pt x="455819" y="206712"/>
                    <a:pt x="422796" y="206712"/>
                    <a:pt x="408823" y="206712"/>
                  </a:cubicBezTo>
                </a:path>
              </a:pathLst>
            </a:custGeom>
            <a:solidFill>
              <a:srgbClr val="B2341D">
                <a:alpha val="74901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文本1"/>
            <p:cNvSpPr txBox="1"/>
            <p:nvPr/>
          </p:nvSpPr>
          <p:spPr>
            <a:xfrm>
              <a:off x="205740" y="146685"/>
              <a:ext cx="576580" cy="15125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1900"/>
                </a:lnSpc>
              </a:pPr>
              <a:r>
                <a:rPr lang="zh-CN" altLang="en-US" sz="1600" b="0" i="0">
                  <a:solidFill>
                    <a:srgbClr val="FFFFFF">
                      <a:alpha val="100000"/>
                    </a:srgbClr>
                  </a:solidFill>
                  <a:latin typeface="华康浪漫辉W9"/>
                  <a:ea typeface="华康浪漫辉W9"/>
                </a:rPr>
                <a:t>作</a:t>
              </a:r>
              <a:endParaRPr lang="zh-CN" altLang="en-US" sz="1600" b="0" i="0">
                <a:solidFill>
                  <a:srgbClr val="FFFFFF">
                    <a:alpha val="100000"/>
                  </a:srgbClr>
                </a:solidFill>
                <a:latin typeface="华康浪漫辉W9"/>
                <a:ea typeface="华康浪漫辉W9"/>
              </a:endParaRPr>
            </a:p>
            <a:p>
              <a:pPr marL="0" algn="l">
                <a:lnSpc>
                  <a:spcPts val="1900"/>
                </a:lnSpc>
              </a:pPr>
              <a:r>
                <a:rPr lang="zh-CN" altLang="en-US" sz="1600" b="0" i="0">
                  <a:solidFill>
                    <a:srgbClr val="FFFFFF">
                      <a:alpha val="100000"/>
                    </a:srgbClr>
                  </a:solidFill>
                  <a:latin typeface="华康浪漫辉W9"/>
                  <a:ea typeface="华康浪漫辉W9"/>
                </a:rPr>
                <a:t>者</a:t>
              </a:r>
              <a:endParaRPr lang="zh-CN" altLang="en-US" sz="1600" b="0" i="0">
                <a:solidFill>
                  <a:srgbClr val="FFFFFF">
                    <a:alpha val="100000"/>
                  </a:srgbClr>
                </a:solidFill>
                <a:latin typeface="华康浪漫辉W9"/>
                <a:ea typeface="华康浪漫辉W9"/>
              </a:endParaRPr>
            </a:p>
            <a:p>
              <a:pPr marL="0" algn="l">
                <a:lnSpc>
                  <a:spcPts val="1900"/>
                </a:lnSpc>
              </a:pPr>
              <a:r>
                <a:rPr lang="zh-CN" altLang="en-US" sz="1600" b="0" i="0">
                  <a:solidFill>
                    <a:srgbClr val="FFFFFF">
                      <a:alpha val="100000"/>
                    </a:srgbClr>
                  </a:solidFill>
                  <a:latin typeface="华康浪漫辉W9"/>
                  <a:ea typeface="华康浪漫辉W9"/>
                </a:rPr>
                <a:t>：</a:t>
              </a:r>
              <a:endParaRPr lang="zh-CN" altLang="en-US" sz="1600" b="0" i="0">
                <a:solidFill>
                  <a:srgbClr val="FFFFFF">
                    <a:alpha val="100000"/>
                  </a:srgbClr>
                </a:solidFill>
                <a:latin typeface="华康浪漫辉W9"/>
                <a:ea typeface="华康浪漫辉W9"/>
              </a:endParaRPr>
            </a:p>
            <a:p>
              <a:pPr marL="0" algn="l">
                <a:lnSpc>
                  <a:spcPts val="1900"/>
                </a:lnSpc>
              </a:pPr>
              <a:r>
                <a:rPr lang="zh-CN" altLang="en-US" sz="1600" b="0" i="0">
                  <a:solidFill>
                    <a:srgbClr val="FFFFFF">
                      <a:alpha val="100000"/>
                    </a:srgbClr>
                  </a:solidFill>
                  <a:latin typeface="华康浪漫辉W9"/>
                  <a:ea typeface="华康浪漫辉W9"/>
                </a:rPr>
                <a:t>李</a:t>
              </a:r>
              <a:endParaRPr lang="zh-CN" altLang="en-US" sz="1600" b="0" i="0">
                <a:solidFill>
                  <a:srgbClr val="FFFFFF">
                    <a:alpha val="100000"/>
                  </a:srgbClr>
                </a:solidFill>
                <a:latin typeface="华康浪漫辉W9"/>
                <a:ea typeface="华康浪漫辉W9"/>
              </a:endParaRPr>
            </a:p>
            <a:p>
              <a:pPr marL="0" algn="l">
                <a:lnSpc>
                  <a:spcPts val="1900"/>
                </a:lnSpc>
              </a:pPr>
              <a:r>
                <a:rPr lang="zh-CN" altLang="en-US" sz="1600" b="0" i="0">
                  <a:solidFill>
                    <a:srgbClr val="FFFFFF">
                      <a:alpha val="100000"/>
                    </a:srgbClr>
                  </a:solidFill>
                  <a:latin typeface="华康浪漫辉W9"/>
                  <a:ea typeface="华康浪漫辉W9"/>
                </a:rPr>
                <a:t>白</a:t>
              </a:r>
              <a:endParaRPr lang="zh-CN" altLang="en-US" sz="1600" b="0" i="0">
                <a:solidFill>
                  <a:srgbClr val="FFFFFF">
                    <a:alpha val="100000"/>
                  </a:srgbClr>
                </a:solidFill>
                <a:latin typeface="华康浪漫辉W9"/>
                <a:ea typeface="华康浪漫辉W9"/>
              </a:endParaRPr>
            </a:p>
          </p:txBody>
        </p:sp>
        <p:pic>
          <p:nvPicPr>
            <p:cNvPr id="10" name="图片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6583" y="513078"/>
              <a:ext cx="914400" cy="914400"/>
            </a:xfrm>
            <a:prstGeom prst="rect">
              <a:avLst/>
            </a:prstGeom>
          </p:spPr>
        </p:pic>
        <p:pic>
          <p:nvPicPr>
            <p:cNvPr id="11" name="图片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633" y="1964053"/>
              <a:ext cx="2572385" cy="2572385"/>
            </a:xfrm>
            <a:prstGeom prst="rect">
              <a:avLst/>
            </a:prstGeom>
          </p:spPr>
        </p:pic>
        <p:pic>
          <p:nvPicPr>
            <p:cNvPr id="12" name="图片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0593" y="216533"/>
              <a:ext cx="1508125" cy="1508125"/>
            </a:xfrm>
            <a:prstGeom prst="rect">
              <a:avLst/>
            </a:prstGeom>
          </p:spPr>
        </p:pic>
      </p:grpSp>
      <p:pic>
        <p:nvPicPr>
          <p:cNvPr id="13" name="图片4" title=""/>
          <p:cNvPicPr>
            <a:picLocks noChangeAspect="1"/>
          </p:cNvPicPr>
          <p:nvPr/>
        </p:nvPicPr>
        <p:blipFill>
          <a:blip r:embed="rId6"/>
          <a:srcRect t="18627" b="18725"/>
          <a:stretch>
            <a:fillRect/>
          </a:stretch>
        </p:blipFill>
        <p:spPr>
          <a:xfrm>
            <a:off x="572" y="-514"/>
            <a:ext cx="12192000" cy="6858000"/>
          </a:xfrm>
          <a:prstGeom prst="rect">
            <a:avLst/>
          </a:prstGeom>
        </p:spPr>
      </p:pic>
      <p:pic>
        <p:nvPicPr>
          <p:cNvPr id="14" name="图片5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248" y="1288056"/>
            <a:ext cx="6736080" cy="3158071"/>
          </a:xfrm>
          <a:prstGeom prst="rect">
            <a:avLst/>
          </a:prstGeom>
        </p:spPr>
      </p:pic>
      <p:grpSp>
        <p:nvGrpSpPr>
          <p:cNvPr id="15" name="组合2" title=""/>
          <p:cNvGrpSpPr/>
          <p:nvPr/>
        </p:nvGrpSpPr>
        <p:grpSpPr>
          <a:xfrm>
            <a:off x="114357" y="302123"/>
            <a:ext cx="11723370" cy="5604793"/>
            <a:chExt cx="11723370" cy="5604793"/>
          </a:xfrm>
        </p:grpSpPr>
        <p:pic>
          <p:nvPicPr>
            <p:cNvPr id="16" name="图片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7940" y="1680033"/>
              <a:ext cx="2805430" cy="2697087"/>
            </a:xfrm>
            <a:prstGeom prst="rect">
              <a:avLst/>
            </a:prstGeom>
          </p:spPr>
        </p:pic>
        <p:sp>
          <p:nvSpPr>
            <p:cNvPr id="17" name="形状3"/>
            <p:cNvSpPr txBox="1"/>
            <p:nvPr/>
          </p:nvSpPr>
          <p:spPr>
            <a:xfrm>
              <a:off x="8561070" y="3806328"/>
              <a:ext cx="885187" cy="1798465"/>
            </a:xfrm>
            <a:custGeom>
              <a:gdLst>
                <a:gd name="connsiteX0" fmla="*/ 408823 w 885187"/>
                <a:gd name="connsiteY0" fmla="*/ 259690 h 1798465"/>
                <a:gd name="connsiteX1" fmla="*/ 398021 w 885187"/>
                <a:gd name="connsiteY1" fmla="*/ 243221 h 1798465"/>
                <a:gd name="connsiteX2" fmla="*/ 318640 w 885187"/>
                <a:gd name="connsiteY2" fmla="*/ 140132 h 1798465"/>
                <a:gd name="connsiteX3" fmla="*/ 240525 w 885187"/>
                <a:gd name="connsiteY3" fmla="*/ 69980 h 1798465"/>
                <a:gd name="connsiteX4" fmla="*/ 177660 w 885187"/>
                <a:gd name="connsiteY4" fmla="*/ -4477 h 1798465"/>
                <a:gd name="connsiteX5" fmla="*/ 99546 w 885187"/>
                <a:gd name="connsiteY5" fmla="*/ 31318 h 1798465"/>
                <a:gd name="connsiteX6" fmla="*/ 43663 w 885187"/>
                <a:gd name="connsiteY6" fmla="*/ 136550 h 1798465"/>
                <a:gd name="connsiteX7" fmla="*/ 5553 w 885187"/>
                <a:gd name="connsiteY7" fmla="*/ 224609 h 1798465"/>
                <a:gd name="connsiteX8" fmla="*/ -791 w 885187"/>
                <a:gd name="connsiteY8" fmla="*/ 312658 h 1798465"/>
                <a:gd name="connsiteX9" fmla="*/ 5553 w 885187"/>
                <a:gd name="connsiteY9" fmla="*/ 400717 h 1798465"/>
                <a:gd name="connsiteX10" fmla="*/ 21431 w 885187"/>
                <a:gd name="connsiteY10" fmla="*/ 488766 h 1798465"/>
                <a:gd name="connsiteX11" fmla="*/ 21431 w 885187"/>
                <a:gd name="connsiteY11" fmla="*/ 580406 h 1798465"/>
                <a:gd name="connsiteX12" fmla="*/ 36671 w 885187"/>
                <a:gd name="connsiteY12" fmla="*/ 686352 h 1798465"/>
                <a:gd name="connsiteX13" fmla="*/ 30328 w 885187"/>
                <a:gd name="connsiteY13" fmla="*/ 774402 h 1798465"/>
                <a:gd name="connsiteX14" fmla="*/ 15078 w 885187"/>
                <a:gd name="connsiteY14" fmla="*/ 880358 h 1798465"/>
                <a:gd name="connsiteX15" fmla="*/ 27784 w 885187"/>
                <a:gd name="connsiteY15" fmla="*/ 964835 h 1798465"/>
                <a:gd name="connsiteX16" fmla="*/ 83668 w 885187"/>
                <a:gd name="connsiteY16" fmla="*/ 1052884 h 1798465"/>
                <a:gd name="connsiteX17" fmla="*/ 124311 w 885187"/>
                <a:gd name="connsiteY17" fmla="*/ 1140933 h 1798465"/>
                <a:gd name="connsiteX18" fmla="*/ 137017 w 885187"/>
                <a:gd name="connsiteY18" fmla="*/ 1232573 h 1798465"/>
                <a:gd name="connsiteX19" fmla="*/ 168135 w 885187"/>
                <a:gd name="connsiteY19" fmla="*/ 1338520 h 1798465"/>
                <a:gd name="connsiteX20" fmla="*/ 193538 w 885187"/>
                <a:gd name="connsiteY20" fmla="*/ 1422997 h 1798465"/>
                <a:gd name="connsiteX21" fmla="*/ 286893 w 885187"/>
                <a:gd name="connsiteY21" fmla="*/ 1496730 h 1798465"/>
                <a:gd name="connsiteX22" fmla="*/ 387229 w 885187"/>
                <a:gd name="connsiteY22" fmla="*/ 1496730 h 1798465"/>
                <a:gd name="connsiteX23" fmla="*/ 496462 w 885187"/>
                <a:gd name="connsiteY23" fmla="*/ 1493149 h 1798465"/>
                <a:gd name="connsiteX24" fmla="*/ 587273 w 885187"/>
                <a:gd name="connsiteY24" fmla="*/ 1496730 h 1798465"/>
                <a:gd name="connsiteX25" fmla="*/ 680628 w 885187"/>
                <a:gd name="connsiteY25" fmla="*/ 1514627 h 1798465"/>
                <a:gd name="connsiteX26" fmla="*/ 771439 w 885187"/>
                <a:gd name="connsiteY26" fmla="*/ 1496730 h 1798465"/>
                <a:gd name="connsiteX27" fmla="*/ 843201 w 885187"/>
                <a:gd name="connsiteY27" fmla="*/ 1408681 h 1798465"/>
                <a:gd name="connsiteX28" fmla="*/ 890835 w 885187"/>
                <a:gd name="connsiteY28" fmla="*/ 1317041 h 1798465"/>
                <a:gd name="connsiteX29" fmla="*/ 878129 w 885187"/>
                <a:gd name="connsiteY29" fmla="*/ 1228992 h 1798465"/>
                <a:gd name="connsiteX30" fmla="*/ 862260 w 885187"/>
                <a:gd name="connsiteY30" fmla="*/ 1130198 h 1798465"/>
                <a:gd name="connsiteX31" fmla="*/ 775249 w 885187"/>
                <a:gd name="connsiteY31" fmla="*/ 989171 h 1798465"/>
                <a:gd name="connsiteX32" fmla="*/ 733977 w 885187"/>
                <a:gd name="connsiteY32" fmla="*/ 911857 h 1798465"/>
                <a:gd name="connsiteX33" fmla="*/ 696506 w 885187"/>
                <a:gd name="connsiteY33" fmla="*/ 823798 h 1798465"/>
                <a:gd name="connsiteX34" fmla="*/ 699678 w 885187"/>
                <a:gd name="connsiteY34" fmla="*/ 732168 h 1798465"/>
                <a:gd name="connsiteX35" fmla="*/ 678085 w 885187"/>
                <a:gd name="connsiteY35" fmla="*/ 626221 h 1798465"/>
                <a:gd name="connsiteX36" fmla="*/ 730796 w 885187"/>
                <a:gd name="connsiteY36" fmla="*/ 534581 h 1798465"/>
                <a:gd name="connsiteX37" fmla="*/ 721271 w 885187"/>
                <a:gd name="connsiteY37" fmla="*/ 407870 h 1798465"/>
                <a:gd name="connsiteX38" fmla="*/ 721271 w 885187"/>
                <a:gd name="connsiteY38" fmla="*/ 309086 h 1798465"/>
                <a:gd name="connsiteX39" fmla="*/ 705393 w 885187"/>
                <a:gd name="connsiteY39" fmla="*/ 231762 h 1798465"/>
                <a:gd name="connsiteX40" fmla="*/ 612038 w 885187"/>
                <a:gd name="connsiteY40" fmla="*/ 195977 h 1798465"/>
                <a:gd name="connsiteX41" fmla="*/ 533933 w 885187"/>
                <a:gd name="connsiteY41" fmla="*/ 206712 h 1798465"/>
                <a:gd name="connsiteX42" fmla="*/ 455819 w 885187"/>
                <a:gd name="connsiteY42" fmla="*/ 206712 h 17984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85183" h="1518284" fill="none">
                  <a:moveTo>
                    <a:pt x="408823" y="259690"/>
                  </a:moveTo>
                  <a:cubicBezTo>
                    <a:pt x="398021" y="243221"/>
                    <a:pt x="374533" y="203130"/>
                    <a:pt x="346586" y="171631"/>
                  </a:cubicBezTo>
                  <a:cubicBezTo>
                    <a:pt x="318640" y="140132"/>
                    <a:pt x="296418" y="132979"/>
                    <a:pt x="268472" y="101479"/>
                  </a:cubicBezTo>
                  <a:cubicBezTo>
                    <a:pt x="240525" y="69980"/>
                    <a:pt x="233543" y="31318"/>
                    <a:pt x="205597" y="13421"/>
                  </a:cubicBezTo>
                  <a:cubicBezTo>
                    <a:pt x="177660" y="-4477"/>
                    <a:pt x="155429" y="-4477"/>
                    <a:pt x="127492" y="13421"/>
                  </a:cubicBezTo>
                  <a:cubicBezTo>
                    <a:pt x="99546" y="31318"/>
                    <a:pt x="86849" y="66399"/>
                    <a:pt x="65256" y="101479"/>
                  </a:cubicBezTo>
                  <a:cubicBezTo>
                    <a:pt x="43663" y="136550"/>
                    <a:pt x="30956" y="154448"/>
                    <a:pt x="18259" y="189528"/>
                  </a:cubicBezTo>
                  <a:cubicBezTo>
                    <a:pt x="5553" y="224609"/>
                    <a:pt x="5553" y="242506"/>
                    <a:pt x="2381" y="277587"/>
                  </a:cubicBezTo>
                  <a:cubicBezTo>
                    <a:pt x="-791" y="312658"/>
                    <a:pt x="-791" y="330556"/>
                    <a:pt x="2381" y="365636"/>
                  </a:cubicBezTo>
                  <a:cubicBezTo>
                    <a:pt x="5553" y="400717"/>
                    <a:pt x="15078" y="418614"/>
                    <a:pt x="18259" y="453695"/>
                  </a:cubicBezTo>
                  <a:cubicBezTo>
                    <a:pt x="21431" y="488766"/>
                    <a:pt x="15078" y="503082"/>
                    <a:pt x="18259" y="541744"/>
                  </a:cubicBezTo>
                  <a:cubicBezTo>
                    <a:pt x="21431" y="580406"/>
                    <a:pt x="30328" y="609038"/>
                    <a:pt x="33499" y="647690"/>
                  </a:cubicBezTo>
                  <a:cubicBezTo>
                    <a:pt x="36671" y="686352"/>
                    <a:pt x="36671" y="697087"/>
                    <a:pt x="33499" y="735749"/>
                  </a:cubicBezTo>
                  <a:cubicBezTo>
                    <a:pt x="30328" y="774402"/>
                    <a:pt x="21431" y="803043"/>
                    <a:pt x="18259" y="841696"/>
                  </a:cubicBezTo>
                  <a:cubicBezTo>
                    <a:pt x="15078" y="880358"/>
                    <a:pt x="8734" y="894674"/>
                    <a:pt x="18259" y="929754"/>
                  </a:cubicBezTo>
                  <a:cubicBezTo>
                    <a:pt x="27784" y="964835"/>
                    <a:pt x="46834" y="982723"/>
                    <a:pt x="65256" y="1017803"/>
                  </a:cubicBezTo>
                  <a:cubicBezTo>
                    <a:pt x="83668" y="1052884"/>
                    <a:pt x="98908" y="1070781"/>
                    <a:pt x="111614" y="1105862"/>
                  </a:cubicBezTo>
                  <a:cubicBezTo>
                    <a:pt x="124311" y="1140933"/>
                    <a:pt x="117967" y="1155259"/>
                    <a:pt x="127492" y="1193911"/>
                  </a:cubicBezTo>
                  <a:cubicBezTo>
                    <a:pt x="137017" y="1232573"/>
                    <a:pt x="149085" y="1261205"/>
                    <a:pt x="158610" y="1299867"/>
                  </a:cubicBezTo>
                  <a:cubicBezTo>
                    <a:pt x="168135" y="1338520"/>
                    <a:pt x="155429" y="1352836"/>
                    <a:pt x="174479" y="1387916"/>
                  </a:cubicBezTo>
                  <a:cubicBezTo>
                    <a:pt x="193538" y="1422997"/>
                    <a:pt x="218303" y="1455210"/>
                    <a:pt x="252593" y="1475965"/>
                  </a:cubicBezTo>
                  <a:cubicBezTo>
                    <a:pt x="286893" y="1496730"/>
                    <a:pt x="305943" y="1489577"/>
                    <a:pt x="346586" y="1493149"/>
                  </a:cubicBezTo>
                  <a:cubicBezTo>
                    <a:pt x="387229" y="1496730"/>
                    <a:pt x="415176" y="1493149"/>
                    <a:pt x="455819" y="1493149"/>
                  </a:cubicBezTo>
                  <a:cubicBezTo>
                    <a:pt x="496462" y="1493149"/>
                    <a:pt x="512340" y="1489577"/>
                    <a:pt x="549802" y="1493149"/>
                  </a:cubicBezTo>
                  <a:cubicBezTo>
                    <a:pt x="587273" y="1496730"/>
                    <a:pt x="605695" y="1507465"/>
                    <a:pt x="643157" y="1511046"/>
                  </a:cubicBezTo>
                  <a:cubicBezTo>
                    <a:pt x="680628" y="1514627"/>
                    <a:pt x="702859" y="1525362"/>
                    <a:pt x="737149" y="1511046"/>
                  </a:cubicBezTo>
                  <a:cubicBezTo>
                    <a:pt x="771439" y="1496730"/>
                    <a:pt x="787317" y="1471679"/>
                    <a:pt x="815264" y="1440180"/>
                  </a:cubicBezTo>
                  <a:cubicBezTo>
                    <a:pt x="843201" y="1408681"/>
                    <a:pt x="865432" y="1387202"/>
                    <a:pt x="878129" y="1352121"/>
                  </a:cubicBezTo>
                  <a:cubicBezTo>
                    <a:pt x="890835" y="1317041"/>
                    <a:pt x="878129" y="1299143"/>
                    <a:pt x="878129" y="1264072"/>
                  </a:cubicBezTo>
                  <a:cubicBezTo>
                    <a:pt x="878129" y="1228992"/>
                    <a:pt x="894007" y="1221829"/>
                    <a:pt x="878129" y="1176014"/>
                  </a:cubicBezTo>
                  <a:cubicBezTo>
                    <a:pt x="862260" y="1130198"/>
                    <a:pt x="824789" y="1080802"/>
                    <a:pt x="800024" y="1034986"/>
                  </a:cubicBezTo>
                  <a:cubicBezTo>
                    <a:pt x="775249" y="989171"/>
                    <a:pt x="772077" y="982008"/>
                    <a:pt x="753027" y="946937"/>
                  </a:cubicBezTo>
                  <a:cubicBezTo>
                    <a:pt x="733977" y="911857"/>
                    <a:pt x="715556" y="893959"/>
                    <a:pt x="706031" y="858879"/>
                  </a:cubicBezTo>
                  <a:cubicBezTo>
                    <a:pt x="696506" y="823798"/>
                    <a:pt x="712384" y="809482"/>
                    <a:pt x="706031" y="770830"/>
                  </a:cubicBezTo>
                  <a:cubicBezTo>
                    <a:pt x="699678" y="732168"/>
                    <a:pt x="671741" y="703536"/>
                    <a:pt x="674913" y="664874"/>
                  </a:cubicBezTo>
                  <a:cubicBezTo>
                    <a:pt x="678085" y="626221"/>
                    <a:pt x="711746" y="619058"/>
                    <a:pt x="721271" y="576824"/>
                  </a:cubicBezTo>
                  <a:cubicBezTo>
                    <a:pt x="730796" y="534581"/>
                    <a:pt x="721271" y="499510"/>
                    <a:pt x="721271" y="453695"/>
                  </a:cubicBezTo>
                  <a:cubicBezTo>
                    <a:pt x="721271" y="407870"/>
                    <a:pt x="721271" y="386401"/>
                    <a:pt x="721271" y="347739"/>
                  </a:cubicBezTo>
                  <a:cubicBezTo>
                    <a:pt x="721271" y="309086"/>
                    <a:pt x="737149" y="287607"/>
                    <a:pt x="721271" y="259690"/>
                  </a:cubicBezTo>
                  <a:cubicBezTo>
                    <a:pt x="705393" y="231762"/>
                    <a:pt x="674275" y="217446"/>
                    <a:pt x="643157" y="206712"/>
                  </a:cubicBezTo>
                  <a:cubicBezTo>
                    <a:pt x="612038" y="195977"/>
                    <a:pt x="596170" y="206712"/>
                    <a:pt x="565052" y="206712"/>
                  </a:cubicBezTo>
                  <a:cubicBezTo>
                    <a:pt x="533933" y="206712"/>
                    <a:pt x="518055" y="206712"/>
                    <a:pt x="486937" y="206712"/>
                  </a:cubicBezTo>
                  <a:cubicBezTo>
                    <a:pt x="455819" y="206712"/>
                    <a:pt x="422796" y="206712"/>
                    <a:pt x="408823" y="206712"/>
                  </a:cubicBezTo>
                </a:path>
              </a:pathLst>
            </a:custGeom>
            <a:solidFill>
              <a:srgbClr val="B2341D">
                <a:alpha val="74901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2"/>
            <p:cNvSpPr txBox="1"/>
            <p:nvPr/>
          </p:nvSpPr>
          <p:spPr>
            <a:xfrm>
              <a:off x="8638480" y="3919446"/>
              <a:ext cx="596900" cy="153431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400"/>
                </a:lnSpc>
              </a:pPr>
              <a:r>
                <a:rPr lang="zh-CN" altLang="en-US" sz="3200" b="1" i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李</a:t>
              </a:r>
              <a:endParaRPr lang="zh-CN" altLang="en-US" sz="32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4400"/>
                </a:lnSpc>
              </a:pPr>
              <a:r>
                <a:rPr lang="zh-CN" altLang="en-US" sz="3200" b="1" i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白</a:t>
              </a:r>
              <a:endParaRPr lang="zh-CN" altLang="en-US" sz="32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4950" y="285093"/>
              <a:ext cx="914400" cy="879087"/>
            </a:xfrm>
            <a:prstGeom prst="rect">
              <a:avLst/>
            </a:prstGeom>
          </p:spPr>
        </p:pic>
        <p:pic>
          <p:nvPicPr>
            <p:cNvPr id="20" name="图片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80033"/>
              <a:ext cx="2572385" cy="2473042"/>
            </a:xfrm>
            <a:prstGeom prst="rect">
              <a:avLst/>
            </a:prstGeom>
          </p:spPr>
        </p:pic>
        <p:pic>
          <p:nvPicPr>
            <p:cNvPr id="21" name="图片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8960" y="0"/>
              <a:ext cx="1508125" cy="144988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829885" y="785298"/>
            <a:ext cx="10838603" cy="4881855"/>
            <a:chExt cx="10838603" cy="4881855"/>
          </a:xfrm>
        </p:grpSpPr>
        <p:sp>
          <p:nvSpPr>
            <p:cNvPr id="3" name="形状1"/>
            <p:cNvSpPr txBox="1"/>
            <p:nvPr/>
          </p:nvSpPr>
          <p:spPr>
            <a:xfrm>
              <a:off x="0" y="0"/>
              <a:ext cx="10838603" cy="444563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2"/>
            <p:cNvSpPr txBox="1"/>
            <p:nvPr/>
          </p:nvSpPr>
          <p:spPr>
            <a:xfrm>
              <a:off x="14259" y="0"/>
              <a:ext cx="10747000" cy="488185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7000"/>
                </a:lnSpc>
              </a:pPr>
              <a:r>
                <a:rPr lang="zh-CN" altLang="en-US" sz="44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噫吁嚱！危乎高哉！蜀道之难，难于上青天！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叹</a:t>
              </a: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蜀道之高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。作用：统摄全文，奠定咏叹基调</a:t>
              </a:r>
              <a:r>
                <a:rPr lang="zh-CN" altLang="en-US" sz="3600" b="1" i="0">
                  <a:solidFill>
                    <a:srgbClr val="3B00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（雄放）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4400"/>
                </a:lnSpc>
              </a:pP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</a:t>
              </a:r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蜀道之难，难于上青天，使人听此凋朱颜！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叹</a:t>
              </a: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蜀道之险。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作用：过渡，将感情推向高峰（</a:t>
              </a:r>
              <a:r>
                <a:rPr lang="zh-CN" altLang="en-US" sz="3600" b="1" i="0">
                  <a:solidFill>
                    <a:srgbClr val="3B00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害怕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）。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4400"/>
                </a:lnSpc>
              </a:pP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</a:t>
              </a:r>
              <a:r>
                <a:rPr lang="zh-CN" altLang="en-US" sz="30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蜀道之难，难于上青天，侧身西望长咨嗟！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叹</a:t>
              </a: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蜀中战祸之烈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。作用</a:t>
              </a:r>
              <a:r>
                <a:rPr lang="zh-CN" altLang="en-US" sz="3600" b="0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：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照应开头，强烈感叹，引人深思(</a:t>
              </a:r>
              <a:r>
                <a:rPr lang="zh-CN" altLang="en-US" sz="3600" b="1" i="0">
                  <a:solidFill>
                    <a:srgbClr val="3B00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深沉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)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" name="组合2" title=""/>
          <p:cNvGrpSpPr/>
          <p:nvPr/>
        </p:nvGrpSpPr>
        <p:grpSpPr>
          <a:xfrm>
            <a:off x="524666" y="495"/>
            <a:ext cx="11143659" cy="1139828"/>
            <a:chExt cx="11143659" cy="1139828"/>
          </a:xfrm>
        </p:grpSpPr>
        <p:sp>
          <p:nvSpPr>
            <p:cNvPr id="6" name="形状2"/>
            <p:cNvSpPr txBox="1"/>
            <p:nvPr/>
          </p:nvSpPr>
          <p:spPr>
            <a:xfrm>
              <a:off x="0" y="0"/>
              <a:ext cx="10634024" cy="11398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3"/>
            <p:cNvSpPr txBox="1"/>
            <p:nvPr/>
          </p:nvSpPr>
          <p:spPr>
            <a:xfrm>
              <a:off x="0" y="0"/>
              <a:ext cx="11143659" cy="99001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6200"/>
                </a:lnSpc>
              </a:pP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“蜀道之难，难于上青天”这句诗有什么作用？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文本1" title=""/>
          <p:cNvSpPr txBox="1"/>
          <p:nvPr/>
        </p:nvSpPr>
        <p:spPr>
          <a:xfrm>
            <a:off x="1906667" y="5524281"/>
            <a:ext cx="7346211" cy="82807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一咏三叹  诗意和抒情变化的标志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582731" y="1158935"/>
            <a:ext cx="9027795" cy="4342762"/>
            <a:chExt cx="9027795" cy="4342762"/>
          </a:xfrm>
        </p:grpSpPr>
        <p:sp>
          <p:nvSpPr>
            <p:cNvPr id="3" name="形状1"/>
            <p:cNvSpPr txBox="1"/>
            <p:nvPr/>
          </p:nvSpPr>
          <p:spPr>
            <a:xfrm>
              <a:off x="3810" y="43601"/>
              <a:ext cx="8656320" cy="417506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1"/>
            <p:cNvSpPr txBox="1"/>
            <p:nvPr/>
          </p:nvSpPr>
          <p:spPr>
            <a:xfrm>
              <a:off x="0" y="0"/>
              <a:ext cx="9027795" cy="43427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200"/>
                </a:lnSpc>
              </a:pP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第一段：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概写蜀道之高。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5200"/>
                </a:lnSpc>
              </a:pP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  </a:t>
              </a:r>
              <a:r>
                <a:rPr lang="zh-CN" altLang="en-US" sz="3600" b="1" i="0">
                  <a:solidFill>
                    <a:srgbClr val="1818C8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一层：写蜀道之难；</a:t>
              </a:r>
              <a:endParaRPr lang="zh-CN" altLang="en-US" sz="3600" b="1" i="0">
                <a:solidFill>
                  <a:srgbClr val="1818C8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5200"/>
                </a:lnSpc>
              </a:pPr>
              <a:r>
                <a:rPr lang="zh-CN" altLang="en-US" sz="3600" b="1" i="0">
                  <a:solidFill>
                    <a:srgbClr val="1818C8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  二层：蜀道的历史、地貌、  来由；</a:t>
              </a:r>
              <a:endParaRPr lang="zh-CN" altLang="en-US" sz="3600" b="1" i="0">
                <a:solidFill>
                  <a:srgbClr val="1818C8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5200"/>
                </a:lnSpc>
              </a:pPr>
              <a:r>
                <a:rPr lang="zh-CN" altLang="en-US" sz="3600" b="1" i="0">
                  <a:solidFill>
                    <a:srgbClr val="1818C8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  三层：蜀道的高危。</a:t>
              </a:r>
              <a:endParaRPr lang="zh-CN" altLang="en-US" sz="3600" b="1" i="0">
                <a:solidFill>
                  <a:srgbClr val="1818C8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5200"/>
                </a:lnSpc>
              </a:pP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第二段：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概写蜀道之险。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5200"/>
                </a:lnSpc>
              </a:pP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第三段：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概写蜀道之祸。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" name="组合2" title=""/>
          <p:cNvGrpSpPr/>
          <p:nvPr/>
        </p:nvGrpSpPr>
        <p:grpSpPr>
          <a:xfrm>
            <a:off x="3464919" y="261576"/>
            <a:ext cx="4437380" cy="897255"/>
            <a:chExt cx="4437380" cy="897255"/>
          </a:xfrm>
        </p:grpSpPr>
        <p:sp>
          <p:nvSpPr>
            <p:cNvPr id="6" name="形状2"/>
            <p:cNvSpPr txBox="1"/>
            <p:nvPr/>
          </p:nvSpPr>
          <p:spPr>
            <a:xfrm>
              <a:off x="3810" y="49530"/>
              <a:ext cx="4246880" cy="70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0" y="0"/>
              <a:ext cx="4437380" cy="89725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800"/>
                </a:lnSpc>
              </a:pPr>
              <a:r>
                <a:rPr lang="zh-CN" altLang="en-US" sz="40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理清诗歌内容层次</a:t>
              </a:r>
              <a:endPara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281" y="3678631"/>
            <a:ext cx="4522470" cy="3165777"/>
          </a:xfrm>
          <a:prstGeom prst="rect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3" name="图片2" title=""/>
          <p:cNvPicPr>
            <a:picLocks noChangeAspect="1"/>
          </p:cNvPicPr>
          <p:nvPr/>
        </p:nvPicPr>
        <p:blipFill>
          <a:blip r:embed="rId4"/>
          <a:srcRect l="60666"/>
          <a:stretch>
            <a:fillRect/>
          </a:stretch>
        </p:blipFill>
        <p:spPr>
          <a:xfrm>
            <a:off x="0" y="1357970"/>
            <a:ext cx="4795890" cy="3657966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4" name="图片3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698" y="690058"/>
            <a:ext cx="3779848" cy="3218967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5" name="文本1" title=""/>
          <p:cNvSpPr txBox="1"/>
          <p:nvPr/>
        </p:nvSpPr>
        <p:spPr>
          <a:xfrm rot="21251772">
            <a:off x="6088732" y="1815046"/>
            <a:ext cx="2158498" cy="96977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100"/>
              </a:lnSpc>
            </a:pPr>
            <a:r>
              <a:rPr lang="zh-CN" altLang="en-US" sz="4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第一段</a:t>
            </a:r>
            <a:endParaRPr lang="zh-CN" altLang="en-US" sz="44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2" title=""/>
          <p:cNvSpPr txBox="1"/>
          <p:nvPr/>
        </p:nvSpPr>
        <p:spPr>
          <a:xfrm rot="21205208">
            <a:off x="5236007" y="4179777"/>
            <a:ext cx="5391960" cy="89892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500"/>
              </a:lnSpc>
            </a:pPr>
            <a:r>
              <a:rPr lang="zh-CN" altLang="en-US" sz="40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蜀道难，难在哪里？</a:t>
            </a:r>
            <a:endParaRPr lang="zh-CN" altLang="en-US" sz="40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40" y="845115"/>
            <a:ext cx="5002416" cy="468470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 title=""/>
          <p:cNvSpPr txBox="1"/>
          <p:nvPr/>
        </p:nvSpPr>
        <p:spPr>
          <a:xfrm>
            <a:off x="1180167" y="819312"/>
            <a:ext cx="9565481" cy="251649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【解析】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“噫吁嚱”：蜀地方言，见物惊叹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  <a:buFont typeface="Wingdings" panose="05000000000000000000"/>
              <a:buChar char="Ø"/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“危”“高”：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极言蜀道高峻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  <a:buFont typeface="Wingdings" panose="05000000000000000000"/>
              <a:buChar char="Ø"/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“乎”“哉”：表感叹，有延长音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1" title=""/>
          <p:cNvSpPr txBox="1"/>
          <p:nvPr/>
        </p:nvSpPr>
        <p:spPr>
          <a:xfrm>
            <a:off x="1175328" y="246145"/>
            <a:ext cx="9734550" cy="76449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500"/>
              </a:lnSpc>
            </a:pPr>
            <a:r>
              <a: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噫吁嚱！危乎高哉！蜀道之难，难于上青天！</a:t>
            </a:r>
            <a:endParaRPr lang="zh-CN" altLang="en-US" sz="36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2" title=""/>
          <p:cNvSpPr txBox="1"/>
          <p:nvPr/>
        </p:nvSpPr>
        <p:spPr>
          <a:xfrm>
            <a:off x="1175271" y="2970371"/>
            <a:ext cx="9248775" cy="19529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【诵读】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“蜀道之难”（平缓，稍停顿）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  <a:buFont typeface="Wingdings" panose="05000000000000000000"/>
              <a:buChar char="Ø"/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“难于上青天”（升调）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3" title=""/>
          <p:cNvSpPr txBox="1"/>
          <p:nvPr/>
        </p:nvSpPr>
        <p:spPr>
          <a:xfrm>
            <a:off x="1175442" y="4192343"/>
            <a:ext cx="9420225" cy="19529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【作用】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（1）内容：夸张、比喻（强喻），叹蜀道之高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（2）结构：统摄全诗，奠定咏叹基调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 title=""/>
          <p:cNvSpPr txBox="1"/>
          <p:nvPr/>
        </p:nvSpPr>
        <p:spPr>
          <a:xfrm>
            <a:off x="698630" y="360397"/>
            <a:ext cx="9105900" cy="290560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蚕丛及鱼凫，开国何茫然！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89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尔来四万八千岁，不与秦塞通人烟。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89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西当太白有鸟道，可以横绝峨眉巅。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89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地崩山摧壮士死，然后天梯石栈相钩连。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1" title=""/>
          <p:cNvSpPr txBox="1"/>
          <p:nvPr/>
        </p:nvSpPr>
        <p:spPr>
          <a:xfrm>
            <a:off x="920937" y="1904070"/>
            <a:ext cx="6662736" cy="68029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历史：蜀地历史悠久、与世隔绝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2" title=""/>
          <p:cNvSpPr txBox="1"/>
          <p:nvPr/>
        </p:nvSpPr>
        <p:spPr>
          <a:xfrm>
            <a:off x="920880" y="873496"/>
            <a:ext cx="6662736" cy="68029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历史：蜀国长期闭塞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3" title=""/>
          <p:cNvSpPr txBox="1"/>
          <p:nvPr/>
        </p:nvSpPr>
        <p:spPr>
          <a:xfrm>
            <a:off x="863029" y="3088738"/>
            <a:ext cx="6662736" cy="68029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地貌：山高险峻，无人能攀越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4" title=""/>
          <p:cNvSpPr txBox="1"/>
          <p:nvPr/>
        </p:nvSpPr>
        <p:spPr>
          <a:xfrm>
            <a:off x="829018" y="4780150"/>
            <a:ext cx="11059906" cy="155356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来由：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化用“五丁开山”神话传说故事，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从开山时作出的重大牺牲的角度，点明蜀道开凿的艰辛，点染神话色彩。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 title=""/>
          <p:cNvSpPr txBox="1"/>
          <p:nvPr/>
        </p:nvSpPr>
        <p:spPr>
          <a:xfrm>
            <a:off x="565814" y="182585"/>
            <a:ext cx="9825638" cy="40597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上有六龙回日之高标，下有冲波逆折之回川。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黄鹤之飞尚不得过，猿猱欲度愁攀援。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青泥何盘盘，百步九折萦岩峦。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扪参历井仰胁息，以手抚膺坐长叹。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形状2" title=""/>
          <p:cNvSpPr txBox="1"/>
          <p:nvPr/>
        </p:nvSpPr>
        <p:spPr>
          <a:xfrm>
            <a:off x="911834" y="720287"/>
            <a:ext cx="6634896" cy="5232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（神话传说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，突出蜀道的高峻）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形状3" title=""/>
          <p:cNvSpPr txBox="1"/>
          <p:nvPr/>
        </p:nvSpPr>
        <p:spPr>
          <a:xfrm>
            <a:off x="847725" y="1679478"/>
            <a:ext cx="5390350" cy="5232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（侧面烘托、以虚衬实）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形状4" title=""/>
          <p:cNvSpPr txBox="1"/>
          <p:nvPr/>
        </p:nvSpPr>
        <p:spPr>
          <a:xfrm>
            <a:off x="565871" y="3507524"/>
            <a:ext cx="9830391" cy="63768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7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（细节描写）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神情、动作，困危之状如在眼前。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1" title=""/>
          <p:cNvSpPr txBox="1"/>
          <p:nvPr/>
        </p:nvSpPr>
        <p:spPr>
          <a:xfrm>
            <a:off x="828904" y="5114296"/>
            <a:ext cx="10760869" cy="157549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（点面结合）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“上有”四句写的是“面”即蜀道的整体形象。“青泥”四句写的是“点”，即青泥岭的情况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文本1" title=""/>
          <p:cNvSpPr txBox="1"/>
          <p:nvPr/>
        </p:nvSpPr>
        <p:spPr>
          <a:xfrm>
            <a:off x="552736" y="75467"/>
            <a:ext cx="10006965" cy="79267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3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思考探究：第一节主要突出了蜀道的什么特点？</a:t>
            </a:r>
            <a:endParaRPr lang="zh-CN" altLang="en-US" sz="34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文本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02" y="2031063"/>
            <a:ext cx="990719" cy="3742895"/>
          </a:xfrm>
          <a:prstGeom prst="rect">
            <a:avLst/>
          </a:prstGeom>
        </p:spPr>
      </p:pic>
      <p:sp>
        <p:nvSpPr>
          <p:cNvPr id="5" name="文本3" title=""/>
          <p:cNvSpPr txBox="1"/>
          <p:nvPr/>
        </p:nvSpPr>
        <p:spPr>
          <a:xfrm>
            <a:off x="1841163" y="1834610"/>
            <a:ext cx="2823210" cy="13240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蜀道来历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侧面写高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4" title=""/>
          <p:cNvSpPr txBox="1"/>
          <p:nvPr/>
        </p:nvSpPr>
        <p:spPr>
          <a:xfrm>
            <a:off x="1845173" y="3308928"/>
            <a:ext cx="2815590" cy="13240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蜀道高峻 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正侧结合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5" title=""/>
          <p:cNvSpPr txBox="1"/>
          <p:nvPr/>
        </p:nvSpPr>
        <p:spPr>
          <a:xfrm>
            <a:off x="1844650" y="5137004"/>
            <a:ext cx="200660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行人感受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6" title=""/>
          <p:cNvSpPr txBox="1"/>
          <p:nvPr/>
        </p:nvSpPr>
        <p:spPr>
          <a:xfrm>
            <a:off x="4659716" y="1834515"/>
            <a:ext cx="2006600" cy="126682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蜀道历史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五丁开山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形状1" title=""/>
          <p:cNvSpPr txBox="1"/>
          <p:nvPr/>
        </p:nvSpPr>
        <p:spPr>
          <a:xfrm>
            <a:off x="8066427" y="2037045"/>
            <a:ext cx="2101853" cy="669293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神话传说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7" title=""/>
          <p:cNvSpPr txBox="1"/>
          <p:nvPr/>
        </p:nvSpPr>
        <p:spPr>
          <a:xfrm>
            <a:off x="4504287" y="3274638"/>
            <a:ext cx="5115246" cy="17601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上：六龙回日  群山挡日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下：万仞深渊  激流回旋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黄鹤不得过  猿猱愁攀援 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形状2" title=""/>
          <p:cNvSpPr txBox="1"/>
          <p:nvPr/>
        </p:nvSpPr>
        <p:spPr>
          <a:xfrm>
            <a:off x="9479718" y="3333464"/>
            <a:ext cx="2101853" cy="1276350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虚实结合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映衬夸张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形状3" title=""/>
          <p:cNvSpPr txBox="1"/>
          <p:nvPr/>
        </p:nvSpPr>
        <p:spPr>
          <a:xfrm>
            <a:off x="9479909" y="5184715"/>
            <a:ext cx="2006603" cy="678818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细节描写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8" title=""/>
          <p:cNvSpPr txBox="1"/>
          <p:nvPr/>
        </p:nvSpPr>
        <p:spPr>
          <a:xfrm>
            <a:off x="4504258" y="5033991"/>
            <a:ext cx="4318959" cy="126771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人行其上的艰难形状和畏惧心理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形状4" title=""/>
          <p:cNvSpPr txBox="1"/>
          <p:nvPr/>
        </p:nvSpPr>
        <p:spPr>
          <a:xfrm>
            <a:off x="1538297" y="2391175"/>
            <a:ext cx="306705" cy="3159760"/>
          </a:xfrm>
          <a:prstGeom prst="leftBrace">
            <a:avLst/>
          </a:prstGeom>
          <a:solidFill>
            <a:srgbClr val="FFFFFF">
              <a:alpha val="0"/>
            </a:srgbClr>
          </a:solidFill>
          <a:ln w="1111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5" name="形状5" title=""/>
          <p:cNvSpPr txBox="1"/>
          <p:nvPr/>
        </p:nvSpPr>
        <p:spPr>
          <a:xfrm>
            <a:off x="4289622" y="2041893"/>
            <a:ext cx="346939" cy="852173"/>
          </a:xfrm>
          <a:prstGeom prst="leftBrace">
            <a:avLst/>
          </a:prstGeom>
          <a:solidFill>
            <a:srgbClr val="FFFFFF">
              <a:alpha val="0"/>
            </a:srgbClr>
          </a:solidFill>
          <a:ln w="1111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6" name="形状6" title=""/>
          <p:cNvSpPr txBox="1"/>
          <p:nvPr/>
        </p:nvSpPr>
        <p:spPr>
          <a:xfrm>
            <a:off x="4320302" y="3584286"/>
            <a:ext cx="287103" cy="1043302"/>
          </a:xfrm>
          <a:prstGeom prst="leftBrace">
            <a:avLst/>
          </a:prstGeom>
          <a:solidFill>
            <a:srgbClr val="FFFFFF">
              <a:alpha val="0"/>
            </a:srgbClr>
          </a:solidFill>
          <a:ln w="11113">
            <a:solidFill>
              <a:srgbClr val="0C0C0C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7" name="文本9" title=""/>
          <p:cNvSpPr txBox="1"/>
          <p:nvPr/>
        </p:nvSpPr>
        <p:spPr>
          <a:xfrm>
            <a:off x="613258" y="1055637"/>
            <a:ext cx="2100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危乎高哉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3" name="图片2" title=""/>
          <p:cNvPicPr>
            <a:picLocks noChangeAspect="1"/>
          </p:cNvPicPr>
          <p:nvPr/>
        </p:nvPicPr>
        <p:blipFill>
          <a:blip r:embed="rId4"/>
          <a:srcRect l="60666"/>
          <a:stretch>
            <a:fillRect/>
          </a:stretch>
        </p:blipFill>
        <p:spPr>
          <a:xfrm>
            <a:off x="0" y="1357970"/>
            <a:ext cx="4795890" cy="3657966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4" name="图片3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698" y="690058"/>
            <a:ext cx="3779848" cy="3218967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5" name="文本1" title=""/>
          <p:cNvSpPr txBox="1"/>
          <p:nvPr/>
        </p:nvSpPr>
        <p:spPr>
          <a:xfrm rot="21251772">
            <a:off x="6088732" y="1815046"/>
            <a:ext cx="2158498" cy="96977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100"/>
              </a:lnSpc>
            </a:pPr>
            <a:r>
              <a:rPr lang="zh-CN" altLang="en-US" sz="4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第二段</a:t>
            </a:r>
            <a:endParaRPr lang="zh-CN" altLang="en-US" sz="44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2" title=""/>
          <p:cNvSpPr txBox="1"/>
          <p:nvPr/>
        </p:nvSpPr>
        <p:spPr>
          <a:xfrm rot="21205208">
            <a:off x="5236007" y="4179777"/>
            <a:ext cx="5391960" cy="89892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500"/>
              </a:lnSpc>
            </a:pPr>
            <a:r>
              <a:rPr lang="zh-CN" altLang="en-US" sz="40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蜀道难，难在哪里？</a:t>
            </a:r>
            <a:endParaRPr lang="zh-CN" altLang="en-US" sz="40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24" y="987181"/>
            <a:ext cx="4922044" cy="42094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文本1" title=""/>
          <p:cNvSpPr txBox="1"/>
          <p:nvPr/>
        </p:nvSpPr>
        <p:spPr>
          <a:xfrm>
            <a:off x="574310" y="1594171"/>
            <a:ext cx="6730575" cy="63145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①运用夸张。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渲染了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惊险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的气氛。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2" title=""/>
          <p:cNvSpPr txBox="1"/>
          <p:nvPr/>
        </p:nvSpPr>
        <p:spPr>
          <a:xfrm>
            <a:off x="670208" y="146837"/>
            <a:ext cx="7010400" cy="144746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连峰去天不盈尺，枯松倒挂倚绝壁。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飞湍瀑流争喧豗，砯崖转石万壑雷。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3" title=""/>
          <p:cNvSpPr txBox="1"/>
          <p:nvPr/>
        </p:nvSpPr>
        <p:spPr>
          <a:xfrm>
            <a:off x="574443" y="2261035"/>
            <a:ext cx="11306175" cy="176735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②动静结合。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静：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山峦起伏,连峰接天,枯松倒挂绝壁；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400"/>
              </a:lnSpc>
            </a:pP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动：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飞湍、瀑流、悬崖、转石，配合着万壑雷鸣的音响。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4" title=""/>
          <p:cNvSpPr txBox="1"/>
          <p:nvPr/>
        </p:nvSpPr>
        <p:spPr>
          <a:xfrm>
            <a:off x="574386" y="3430057"/>
            <a:ext cx="10715625" cy="119940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③远近结合。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远景：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“去天不盈尺”的山峰，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        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近景：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“倒挂枯松”。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5" title=""/>
          <p:cNvSpPr txBox="1"/>
          <p:nvPr/>
        </p:nvSpPr>
        <p:spPr>
          <a:xfrm>
            <a:off x="574443" y="4486504"/>
            <a:ext cx="11020425" cy="119940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④拟人。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“争”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形象地写出水势汹涌、水声轰响的情景。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6" title=""/>
          <p:cNvSpPr txBox="1"/>
          <p:nvPr/>
        </p:nvSpPr>
        <p:spPr>
          <a:xfrm>
            <a:off x="574043" y="5053555"/>
            <a:ext cx="11020425" cy="113590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⑤视听结合。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视觉：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山之高峻、壁之险绝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2286000" algn="l">
              <a:lnSpc>
                <a:spcPts val="3400"/>
              </a:lnSpc>
            </a:pPr>
            <a:r>
              <a:rPr lang="zh-CN" altLang="en-US" sz="3200" b="1" i="0">
                <a:solidFill>
                  <a:srgbClr val="7030A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听觉：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水之湍急咆哮，令人胆战心惊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7" title=""/>
          <p:cNvSpPr txBox="1"/>
          <p:nvPr/>
        </p:nvSpPr>
        <p:spPr>
          <a:xfrm>
            <a:off x="7489403" y="34100"/>
            <a:ext cx="3800475" cy="16722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800"/>
              </a:lnSpc>
            </a:pPr>
            <a:r>
              <a:rPr lang="zh-CN" altLang="en-US" sz="34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这四句用了什么艺术手法？</a:t>
            </a:r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 title=""/>
          <p:cNvSpPr txBox="1"/>
          <p:nvPr/>
        </p:nvSpPr>
        <p:spPr>
          <a:xfrm>
            <a:off x="573796" y="143932"/>
            <a:ext cx="9772650" cy="318696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问君西游何时还？畏途巉岩不可攀。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但见悲鸟号古木，雄飞雌从绕林间。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又闻子规啼夜月，愁空山。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蜀道之难，难于上青天，使人听此凋朱颜！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1" title=""/>
          <p:cNvSpPr txBox="1"/>
          <p:nvPr/>
        </p:nvSpPr>
        <p:spPr>
          <a:xfrm>
            <a:off x="676294" y="3040066"/>
            <a:ext cx="10533269" cy="19983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“见”“闻”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互文见义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，古木荒凉、鸟声悲凄，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渲染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旅愁和蜀道上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悲凉荒寂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的环境气氛，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有力地烘托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蜀道之难。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表达出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对朋友的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担忧和关切</a:t>
            </a:r>
            <a:r>
              <a:rPr lang="zh-CN" altLang="en-US" sz="3200" b="1" i="0">
                <a:solidFill>
                  <a:srgbClr val="7030A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i="0">
              <a:solidFill>
                <a:srgbClr val="7030A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2" title=""/>
          <p:cNvSpPr txBox="1"/>
          <p:nvPr/>
        </p:nvSpPr>
        <p:spPr>
          <a:xfrm>
            <a:off x="676637" y="4976612"/>
            <a:ext cx="1847850" cy="92449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7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借景抒情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3" title=""/>
          <p:cNvSpPr txBox="1"/>
          <p:nvPr/>
        </p:nvSpPr>
        <p:spPr>
          <a:xfrm>
            <a:off x="7489403" y="139132"/>
            <a:ext cx="3800475" cy="16722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800"/>
              </a:lnSpc>
            </a:pPr>
            <a:r>
              <a:rPr lang="zh-CN" altLang="en-US" sz="34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这几句用了什么艺术手法？</a:t>
            </a:r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 title=""/>
          <p:cNvSpPr txBox="1"/>
          <p:nvPr/>
        </p:nvSpPr>
        <p:spPr>
          <a:xfrm>
            <a:off x="175651" y="1481957"/>
            <a:ext cx="835028" cy="385921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ctr">
              <a:lnSpc>
                <a:spcPts val="36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隶书" panose="02010509060101010101" charset="-122"/>
                <a:ea typeface="隶书" panose="02010509060101010101" charset="-122"/>
              </a:rPr>
              <a:t>中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4" name="形状2" title=""/>
          <p:cNvSpPr txBox="1"/>
          <p:nvPr/>
        </p:nvSpPr>
        <p:spPr>
          <a:xfrm>
            <a:off x="1298000" y="1563481"/>
            <a:ext cx="698500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100"/>
              </a:lnSpc>
            </a:pPr>
            <a:r>
              <a:rPr lang="zh-CN" altLang="en-US" sz="3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诗</a:t>
            </a:r>
            <a:endParaRPr lang="zh-CN" altLang="en-US" sz="3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形状3" title=""/>
          <p:cNvSpPr txBox="1"/>
          <p:nvPr/>
        </p:nvSpPr>
        <p:spPr>
          <a:xfrm>
            <a:off x="1268254" y="4140527"/>
            <a:ext cx="757238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1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词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形状4" title=""/>
          <p:cNvSpPr txBox="1"/>
          <p:nvPr/>
        </p:nvSpPr>
        <p:spPr>
          <a:xfrm>
            <a:off x="1269492" y="5177152"/>
            <a:ext cx="755650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1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曲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形状5" title=""/>
          <p:cNvSpPr txBox="1"/>
          <p:nvPr/>
        </p:nvSpPr>
        <p:spPr>
          <a:xfrm>
            <a:off x="3552463" y="196453"/>
            <a:ext cx="1471613" cy="4603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古体诗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形状6" title=""/>
          <p:cNvSpPr txBox="1"/>
          <p:nvPr/>
        </p:nvSpPr>
        <p:spPr>
          <a:xfrm>
            <a:off x="2202952" y="380609"/>
            <a:ext cx="1608137" cy="4603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3B00FF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古体诗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3B00FF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形状7" title=""/>
          <p:cNvSpPr txBox="1"/>
          <p:nvPr/>
        </p:nvSpPr>
        <p:spPr>
          <a:xfrm>
            <a:off x="3567932" y="1016718"/>
            <a:ext cx="1441450" cy="4603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乐府诗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形状8" title=""/>
          <p:cNvSpPr txBox="1"/>
          <p:nvPr/>
        </p:nvSpPr>
        <p:spPr>
          <a:xfrm>
            <a:off x="5063814" y="195805"/>
            <a:ext cx="3829050" cy="83099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四、五、七言古诗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杂言古诗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形状9" title=""/>
          <p:cNvSpPr txBox="1"/>
          <p:nvPr/>
        </p:nvSpPr>
        <p:spPr>
          <a:xfrm>
            <a:off x="1735731" y="2400005"/>
            <a:ext cx="2060575" cy="8302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ctr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3B00FF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近体诗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3B00FF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3B00FF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（唐代确立）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3B00FF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形状10" title=""/>
          <p:cNvSpPr txBox="1"/>
          <p:nvPr/>
        </p:nvSpPr>
        <p:spPr>
          <a:xfrm>
            <a:off x="3669144" y="1829943"/>
            <a:ext cx="1344616" cy="83026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律诗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8句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形状11" title=""/>
          <p:cNvSpPr txBox="1"/>
          <p:nvPr/>
        </p:nvSpPr>
        <p:spPr>
          <a:xfrm>
            <a:off x="3669030" y="3253105"/>
            <a:ext cx="1344930" cy="7708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7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绝句</a:t>
            </a:r>
            <a:endParaRPr lang="zh-CN" altLang="en-US" sz="27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3700"/>
              </a:lnSpc>
            </a:pPr>
            <a:r>
              <a:rPr lang="en-US" altLang="zh-CN" sz="27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7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句</a:t>
            </a:r>
            <a:endParaRPr lang="zh-CN" altLang="en-US" sz="27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形状12" title=""/>
          <p:cNvSpPr txBox="1"/>
          <p:nvPr/>
        </p:nvSpPr>
        <p:spPr>
          <a:xfrm>
            <a:off x="4677146" y="1644510"/>
            <a:ext cx="3247834" cy="12003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五言律诗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300"/>
              </a:lnSpc>
            </a:pP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七言律诗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300"/>
              </a:lnSpc>
            </a:pP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形状13" title=""/>
          <p:cNvSpPr txBox="1"/>
          <p:nvPr/>
        </p:nvSpPr>
        <p:spPr>
          <a:xfrm>
            <a:off x="4768139" y="3192637"/>
            <a:ext cx="1908172" cy="83099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3B00FF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五言绝句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3B00FF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3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3B00FF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七言绝句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3B00FF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形状14" title=""/>
          <p:cNvSpPr txBox="1"/>
          <p:nvPr/>
        </p:nvSpPr>
        <p:spPr>
          <a:xfrm>
            <a:off x="2242985" y="5177742"/>
            <a:ext cx="3545881" cy="46037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——元代成就最高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形状15" title=""/>
          <p:cNvSpPr txBox="1"/>
          <p:nvPr/>
        </p:nvSpPr>
        <p:spPr>
          <a:xfrm>
            <a:off x="2171443" y="4157653"/>
            <a:ext cx="3613147" cy="46037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——宋代成就最高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形状16" title=""/>
          <p:cNvSpPr txBox="1"/>
          <p:nvPr/>
        </p:nvSpPr>
        <p:spPr>
          <a:xfrm>
            <a:off x="1107958" y="1558576"/>
            <a:ext cx="185147" cy="3834013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9" name="形状17" title=""/>
          <p:cNvSpPr txBox="1"/>
          <p:nvPr/>
        </p:nvSpPr>
        <p:spPr>
          <a:xfrm>
            <a:off x="1988630" y="553441"/>
            <a:ext cx="209550" cy="2481262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0" name="形状18" title=""/>
          <p:cNvSpPr txBox="1"/>
          <p:nvPr/>
        </p:nvSpPr>
        <p:spPr>
          <a:xfrm>
            <a:off x="4920710" y="373666"/>
            <a:ext cx="138112" cy="474663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1" name="形状19" title=""/>
          <p:cNvSpPr txBox="1"/>
          <p:nvPr/>
        </p:nvSpPr>
        <p:spPr>
          <a:xfrm>
            <a:off x="3528346" y="370999"/>
            <a:ext cx="136525" cy="703262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2" name="形状20" title=""/>
          <p:cNvSpPr txBox="1"/>
          <p:nvPr/>
        </p:nvSpPr>
        <p:spPr>
          <a:xfrm>
            <a:off x="4682823" y="1857689"/>
            <a:ext cx="80963" cy="774700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3" name="形状21" title=""/>
          <p:cNvSpPr txBox="1"/>
          <p:nvPr/>
        </p:nvSpPr>
        <p:spPr>
          <a:xfrm>
            <a:off x="4656639" y="3234900"/>
            <a:ext cx="132750" cy="745141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4" name="形状22" title=""/>
          <p:cNvSpPr txBox="1"/>
          <p:nvPr/>
        </p:nvSpPr>
        <p:spPr>
          <a:xfrm>
            <a:off x="3623215" y="2173167"/>
            <a:ext cx="177800" cy="1574800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5" name="形状23" title=""/>
          <p:cNvSpPr txBox="1"/>
          <p:nvPr/>
        </p:nvSpPr>
        <p:spPr>
          <a:xfrm>
            <a:off x="8399840" y="195091"/>
            <a:ext cx="1907972" cy="46166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《诗经》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形状24" title=""/>
          <p:cNvSpPr txBox="1"/>
          <p:nvPr/>
        </p:nvSpPr>
        <p:spPr>
          <a:xfrm>
            <a:off x="8381848" y="665702"/>
            <a:ext cx="2551109" cy="46166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《楚辞》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形状25" title=""/>
          <p:cNvSpPr txBox="1"/>
          <p:nvPr/>
        </p:nvSpPr>
        <p:spPr>
          <a:xfrm>
            <a:off x="5358584" y="4157653"/>
            <a:ext cx="1130300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宋词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形状26" title=""/>
          <p:cNvSpPr txBox="1"/>
          <p:nvPr/>
        </p:nvSpPr>
        <p:spPr>
          <a:xfrm>
            <a:off x="5341601" y="5177914"/>
            <a:ext cx="1165225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元曲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形状27" title=""/>
          <p:cNvSpPr txBox="1"/>
          <p:nvPr/>
        </p:nvSpPr>
        <p:spPr>
          <a:xfrm>
            <a:off x="4794152" y="1016546"/>
            <a:ext cx="4718143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3B00FF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汉乐府民歌、建安文学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3B00FF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形状28" title=""/>
          <p:cNvSpPr txBox="1"/>
          <p:nvPr/>
        </p:nvSpPr>
        <p:spPr>
          <a:xfrm>
            <a:off x="7240524" y="1644377"/>
            <a:ext cx="4113438" cy="12003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李  白：浪漫主义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杜  甫：现实主义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3900"/>
              </a:lnSpc>
            </a:pPr>
            <a:r>
              <a:rPr lang="zh-CN" altLang="en-US" sz="28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白居易：新乐府运动</a:t>
            </a:r>
            <a:endParaRPr lang="zh-CN" altLang="en-US" sz="28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FF0000">
                  <a:alpha val="100000"/>
                </a:srgb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形状29" title=""/>
          <p:cNvSpPr txBox="1"/>
          <p:nvPr/>
        </p:nvSpPr>
        <p:spPr>
          <a:xfrm>
            <a:off x="6324914" y="3962771"/>
            <a:ext cx="5287537" cy="49244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按字数分：小令、中调、长调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形状30" title=""/>
          <p:cNvSpPr txBox="1"/>
          <p:nvPr/>
        </p:nvSpPr>
        <p:spPr>
          <a:xfrm>
            <a:off x="6324743" y="4464758"/>
            <a:ext cx="4318959" cy="49244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按内容分：豪放、婉约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文本1" title=""/>
          <p:cNvSpPr txBox="1"/>
          <p:nvPr/>
        </p:nvSpPr>
        <p:spPr>
          <a:xfrm>
            <a:off x="6493383" y="4961563"/>
            <a:ext cx="3592792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散曲：小令、套数</a:t>
            </a:r>
            <a:endParaRPr lang="zh-CN" altLang="en-US" sz="28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文本2" title=""/>
          <p:cNvSpPr txBox="1"/>
          <p:nvPr/>
        </p:nvSpPr>
        <p:spPr>
          <a:xfrm>
            <a:off x="6511395" y="5407523"/>
            <a:ext cx="990719" cy="6521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杂剧</a:t>
            </a:r>
            <a:endParaRPr lang="zh-CN" altLang="en-US" sz="28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形状31" title=""/>
          <p:cNvSpPr txBox="1"/>
          <p:nvPr/>
        </p:nvSpPr>
        <p:spPr>
          <a:xfrm>
            <a:off x="6334439" y="4167473"/>
            <a:ext cx="84138" cy="730250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6" name="形状32" title=""/>
          <p:cNvSpPr txBox="1"/>
          <p:nvPr/>
        </p:nvSpPr>
        <p:spPr>
          <a:xfrm>
            <a:off x="6334658" y="5188029"/>
            <a:ext cx="84138" cy="730250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7" name="文本3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8" y="1487234"/>
            <a:ext cx="726884" cy="38481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文本1" title=""/>
          <p:cNvSpPr txBox="1"/>
          <p:nvPr/>
        </p:nvSpPr>
        <p:spPr>
          <a:xfrm>
            <a:off x="521913" y="273234"/>
            <a:ext cx="11178540" cy="79267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3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思考探究：第二节主要突出了蜀道的什么特点？</a:t>
            </a:r>
            <a:endParaRPr lang="zh-CN" altLang="en-US" sz="34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文本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59" y="1935994"/>
            <a:ext cx="1031499" cy="3742895"/>
          </a:xfrm>
          <a:prstGeom prst="rect">
            <a:avLst/>
          </a:prstGeom>
        </p:spPr>
      </p:pic>
      <p:sp>
        <p:nvSpPr>
          <p:cNvPr id="5" name="形状1" title=""/>
          <p:cNvSpPr txBox="1"/>
          <p:nvPr/>
        </p:nvSpPr>
        <p:spPr>
          <a:xfrm>
            <a:off x="1281541" y="2417950"/>
            <a:ext cx="369570" cy="2616835"/>
          </a:xfrm>
          <a:prstGeom prst="leftBrace">
            <a:avLst/>
          </a:prstGeom>
          <a:solidFill>
            <a:srgbClr val="FFFFFF">
              <a:alpha val="0"/>
            </a:srgbClr>
          </a:solidFill>
          <a:ln w="1111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文本3" title=""/>
          <p:cNvSpPr txBox="1"/>
          <p:nvPr/>
        </p:nvSpPr>
        <p:spPr>
          <a:xfrm>
            <a:off x="1819313" y="2265159"/>
            <a:ext cx="200660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景物凄凉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4" title=""/>
          <p:cNvSpPr txBox="1"/>
          <p:nvPr/>
        </p:nvSpPr>
        <p:spPr>
          <a:xfrm>
            <a:off x="1819656" y="4480236"/>
            <a:ext cx="200660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山水险恶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形状2" title=""/>
          <p:cNvSpPr txBox="1"/>
          <p:nvPr/>
        </p:nvSpPr>
        <p:spPr>
          <a:xfrm>
            <a:off x="4033371" y="4044210"/>
            <a:ext cx="60959" cy="1728192"/>
          </a:xfrm>
          <a:prstGeom prst="leftBrace">
            <a:avLst/>
          </a:prstGeom>
          <a:solidFill>
            <a:srgbClr val="FFFFFF">
              <a:alpha val="0"/>
            </a:srgbClr>
          </a:solidFill>
          <a:ln w="1111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9" name="文本5" title=""/>
          <p:cNvSpPr txBox="1"/>
          <p:nvPr/>
        </p:nvSpPr>
        <p:spPr>
          <a:xfrm>
            <a:off x="4215079" y="1822104"/>
            <a:ext cx="3290888" cy="165988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悲鸟号古木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子规啼月夜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使人听此凋朱颜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6" title=""/>
          <p:cNvSpPr txBox="1"/>
          <p:nvPr/>
        </p:nvSpPr>
        <p:spPr>
          <a:xfrm>
            <a:off x="4214822" y="3950379"/>
            <a:ext cx="3231515" cy="225171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连峰去天不盈尺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枯松倒挂倚绝壁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飞湍瀑流争喧豗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砯崖转石万壑雷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形状3" title=""/>
          <p:cNvSpPr txBox="1"/>
          <p:nvPr/>
        </p:nvSpPr>
        <p:spPr>
          <a:xfrm>
            <a:off x="8147933" y="1994259"/>
            <a:ext cx="2263778" cy="1315641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4472C4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借景抒情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渲染烘托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形状4" title=""/>
          <p:cNvSpPr txBox="1"/>
          <p:nvPr/>
        </p:nvSpPr>
        <p:spPr>
          <a:xfrm>
            <a:off x="8141570" y="3408902"/>
            <a:ext cx="2276532" cy="2916498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视听结合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远近结合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动静结合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夸张手法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拟人手法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7" title=""/>
          <p:cNvSpPr txBox="1"/>
          <p:nvPr/>
        </p:nvSpPr>
        <p:spPr>
          <a:xfrm>
            <a:off x="1226191" y="1162441"/>
            <a:ext cx="2481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100"/>
              </a:lnSpc>
            </a:pPr>
            <a:r>
              <a:rPr lang="zh-CN" altLang="en-US" sz="3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其险也如此</a:t>
            </a:r>
            <a:endParaRPr lang="zh-CN" altLang="en-US" sz="3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形状5" title=""/>
          <p:cNvSpPr txBox="1"/>
          <p:nvPr/>
        </p:nvSpPr>
        <p:spPr>
          <a:xfrm>
            <a:off x="4028532" y="1788271"/>
            <a:ext cx="69294" cy="1528162"/>
          </a:xfrm>
          <a:prstGeom prst="leftBrace">
            <a:avLst/>
          </a:prstGeom>
          <a:solidFill>
            <a:srgbClr val="FFFFFF">
              <a:alpha val="0"/>
            </a:srgbClr>
          </a:solidFill>
          <a:ln w="1111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3" name="图片2" title=""/>
          <p:cNvPicPr>
            <a:picLocks noChangeAspect="1"/>
          </p:cNvPicPr>
          <p:nvPr/>
        </p:nvPicPr>
        <p:blipFill>
          <a:blip r:embed="rId4"/>
          <a:srcRect l="60666"/>
          <a:stretch>
            <a:fillRect/>
          </a:stretch>
        </p:blipFill>
        <p:spPr>
          <a:xfrm>
            <a:off x="0" y="1357970"/>
            <a:ext cx="4795890" cy="3657966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4" name="图片3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698" y="690058"/>
            <a:ext cx="3779848" cy="3218967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5" name="文本1" title=""/>
          <p:cNvSpPr txBox="1"/>
          <p:nvPr/>
        </p:nvSpPr>
        <p:spPr>
          <a:xfrm rot="21251772">
            <a:off x="6088732" y="1815046"/>
            <a:ext cx="2158498" cy="96977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100"/>
              </a:lnSpc>
            </a:pPr>
            <a:r>
              <a:rPr lang="zh-CN" altLang="en-US" sz="4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第三段</a:t>
            </a:r>
            <a:endParaRPr lang="zh-CN" altLang="en-US" sz="44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2" title=""/>
          <p:cNvSpPr txBox="1"/>
          <p:nvPr/>
        </p:nvSpPr>
        <p:spPr>
          <a:xfrm rot="21205208">
            <a:off x="5236007" y="4179777"/>
            <a:ext cx="5391960" cy="89892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500"/>
              </a:lnSpc>
            </a:pPr>
            <a:r>
              <a:rPr lang="zh-CN" altLang="en-US" sz="40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蜀道难，难在哪里？</a:t>
            </a:r>
            <a:endParaRPr lang="zh-CN" altLang="en-US" sz="40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466" y="1085440"/>
            <a:ext cx="4356097" cy="4203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 title=""/>
          <p:cNvSpPr txBox="1"/>
          <p:nvPr/>
        </p:nvSpPr>
        <p:spPr>
          <a:xfrm>
            <a:off x="488185" y="393983"/>
            <a:ext cx="6096000" cy="547968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剑阁峥嵘而崔嵬，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一夫当关，万夫莫开。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所守或匪亲，化为狼与豺。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朝避猛虎，夕避长蛇；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磨牙吮血，杀人如麻。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锦城虽云乐，不如早还家。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蜀道之难，难于上青天，侧身西望长咨嗟！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形状2" title=""/>
          <p:cNvSpPr txBox="1"/>
          <p:nvPr/>
        </p:nvSpPr>
        <p:spPr>
          <a:xfrm>
            <a:off x="6395695" y="262538"/>
            <a:ext cx="5197221" cy="783022"/>
          </a:xfrm>
          <a:prstGeom prst="rect">
            <a:avLst/>
          </a:prstGeom>
          <a:solidFill>
            <a:srgbClr val="FFFFFF">
              <a:alpha val="0"/>
            </a:srgbClr>
          </a:solidFill>
          <a:ln w="3175">
            <a:solidFill>
              <a:srgbClr val="FFFFFF">
                <a:alpha val="0"/>
              </a:srgbClr>
            </a:solidFill>
            <a:prstDash val="sysDash"/>
          </a:ln>
        </p:spPr>
        <p:txBody>
          <a:bodyPr anchor="t"/>
          <a:lstStyle/>
          <a:p>
            <a:pPr marL="0" algn="l">
              <a:lnSpc>
                <a:spcPts val="6000"/>
              </a:lnSpc>
            </a:pPr>
            <a:r>
              <a:rPr lang="zh-CN" altLang="en-US" sz="36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三叹战祸之烈</a:t>
            </a:r>
            <a:endParaRPr lang="zh-CN" altLang="en-US" sz="36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buFont typeface="Arial"/>
              <a:buChar char=" "/>
            </a:pPr>
            <a:endParaRPr lang="zh-CN" altLang="en-US" sz="36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1" title=""/>
          <p:cNvSpPr txBox="1"/>
          <p:nvPr/>
        </p:nvSpPr>
        <p:spPr>
          <a:xfrm>
            <a:off x="6393799" y="1047045"/>
            <a:ext cx="4591050" cy="182155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000"/>
              </a:lnSpc>
            </a:pPr>
            <a:r>
              <a:rPr lang="zh-CN" altLang="en-US" sz="36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地势险要：易守难攻</a:t>
            </a:r>
            <a:endParaRPr lang="zh-CN" altLang="en-US" sz="36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36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2" title=""/>
          <p:cNvSpPr txBox="1"/>
          <p:nvPr/>
        </p:nvSpPr>
        <p:spPr>
          <a:xfrm>
            <a:off x="6394161" y="2546575"/>
            <a:ext cx="4305300" cy="95522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000"/>
              </a:lnSpc>
            </a:pPr>
            <a:r>
              <a:rPr lang="zh-CN" altLang="en-US" sz="36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社会险恶：易生战祸</a:t>
            </a:r>
            <a:endParaRPr lang="zh-CN" altLang="en-US" sz="36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514798" y="255842"/>
            <a:ext cx="11163376" cy="82807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全诗最后一段写蜀道险要的背后是否有言外之意? </a:t>
            </a:r>
            <a:endParaRPr lang="zh-CN" altLang="en-US" sz="36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514455" y="1083059"/>
            <a:ext cx="10744200" cy="254040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“朝避猛虎，夕避长蛇；磨牙吮血，杀人如麻。”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互文、夸张、双关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，既是描写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蜀道猛兽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，又是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影射政治黑暗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，表达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对国事的忧虑与关切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，为诗篇增加了现实的内涵、深厚的意蕴。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3" title=""/>
          <p:cNvSpPr txBox="1"/>
          <p:nvPr/>
        </p:nvSpPr>
        <p:spPr>
          <a:xfrm>
            <a:off x="692515" y="4543349"/>
            <a:ext cx="3102456" cy="1480994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蜀道的艰难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4" title=""/>
          <p:cNvSpPr txBox="1"/>
          <p:nvPr/>
        </p:nvSpPr>
        <p:spPr>
          <a:xfrm>
            <a:off x="3948560" y="4543349"/>
            <a:ext cx="3102456" cy="1480994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人生的艰难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5" title=""/>
          <p:cNvSpPr txBox="1"/>
          <p:nvPr/>
        </p:nvSpPr>
        <p:spPr>
          <a:xfrm>
            <a:off x="7411526" y="4798314"/>
            <a:ext cx="3454879" cy="828071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对国事的担忧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6" title=""/>
          <p:cNvSpPr txBox="1"/>
          <p:nvPr/>
        </p:nvSpPr>
        <p:spPr>
          <a:xfrm>
            <a:off x="514455" y="3650466"/>
            <a:ext cx="10744200" cy="136545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写剑阁险要，目的在于劝人引以为鉴戒，警惕战乱的发生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文本1" title=""/>
          <p:cNvSpPr txBox="1"/>
          <p:nvPr/>
        </p:nvSpPr>
        <p:spPr>
          <a:xfrm>
            <a:off x="705583" y="203435"/>
            <a:ext cx="6662736" cy="80273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全诗言外之意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形状1" title=""/>
          <p:cNvSpPr txBox="1"/>
          <p:nvPr/>
        </p:nvSpPr>
        <p:spPr>
          <a:xfrm>
            <a:off x="710727" y="1307783"/>
            <a:ext cx="10668048" cy="455649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6000"/>
              </a:lnSpc>
              <a:buFont typeface="Arial"/>
              <a:buChar char=" "/>
            </a:pPr>
            <a:r>
              <a:rPr lang="zh-CN" altLang="en-US" sz="3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C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①劝诫友人。</a:t>
            </a:r>
            <a:r>
              <a:rPr lang="zh-CN" altLang="en-US" sz="3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此诗即事成篇，为送别友人入蜀而作，表达对友人的担忧和关心。</a:t>
            </a:r>
            <a:endParaRPr lang="zh-CN" altLang="en-US" sz="34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6100"/>
              </a:lnSpc>
              <a:buFont typeface="Arial"/>
              <a:buChar char=" "/>
            </a:pPr>
            <a:r>
              <a:rPr lang="zh-CN" altLang="en-US" sz="3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C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②感叹人生。</a:t>
            </a:r>
            <a:r>
              <a:rPr lang="zh-CN" altLang="en-US" sz="3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表面写蜀道的艰难，实则写仕途坎坷，功业难成。表达诗人怀才不遇的愤懑。</a:t>
            </a:r>
            <a:endParaRPr lang="zh-CN" altLang="en-US" sz="34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6100"/>
              </a:lnSpc>
              <a:buFont typeface="Arial"/>
              <a:buChar char=" "/>
            </a:pPr>
            <a:r>
              <a:rPr lang="zh-CN" altLang="en-US" sz="3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C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FF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③隐忧国事。</a:t>
            </a:r>
            <a:r>
              <a:rPr lang="zh-CN" altLang="en-US" sz="3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写蜀道艰险，寄予了对国事的忧虑和担心。</a:t>
            </a:r>
            <a:endParaRPr lang="zh-CN" altLang="en-US" sz="34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 title=""/>
          <p:cNvSpPr txBox="1"/>
          <p:nvPr/>
        </p:nvSpPr>
        <p:spPr>
          <a:xfrm>
            <a:off x="438645" y="2760383"/>
            <a:ext cx="898693" cy="914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500"/>
              </a:lnSpc>
            </a:pPr>
            <a:r>
              <a:rPr lang="zh-CN" altLang="en-US" sz="40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难</a:t>
            </a:r>
            <a:endParaRPr lang="zh-CN" altLang="en-US" sz="40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形状2" title=""/>
          <p:cNvSpPr txBox="1"/>
          <p:nvPr/>
        </p:nvSpPr>
        <p:spPr>
          <a:xfrm>
            <a:off x="1428769" y="1381916"/>
            <a:ext cx="306495" cy="3671888"/>
          </a:xfrm>
          <a:prstGeom prst="leftBrace">
            <a:avLst/>
          </a:prstGeom>
          <a:solidFill>
            <a:srgbClr val="FFFFFF">
              <a:alpha val="0"/>
            </a:srgbClr>
          </a:solidFill>
          <a:ln w="17462">
            <a:solidFill>
              <a:srgbClr val="0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3" title=""/>
          <p:cNvSpPr txBox="1"/>
          <p:nvPr/>
        </p:nvSpPr>
        <p:spPr>
          <a:xfrm>
            <a:off x="1767935" y="1166127"/>
            <a:ext cx="1666065" cy="64134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1.高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形状4" title=""/>
          <p:cNvSpPr txBox="1"/>
          <p:nvPr/>
        </p:nvSpPr>
        <p:spPr>
          <a:xfrm>
            <a:off x="3226889" y="703374"/>
            <a:ext cx="211141" cy="1566862"/>
          </a:xfrm>
          <a:prstGeom prst="leftBrace">
            <a:avLst/>
          </a:prstGeom>
          <a:solidFill>
            <a:srgbClr val="FFFFFF">
              <a:alpha val="0"/>
            </a:srgbClr>
          </a:solidFill>
          <a:ln w="20638">
            <a:solidFill>
              <a:srgbClr val="0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形状5" title=""/>
          <p:cNvSpPr txBox="1"/>
          <p:nvPr/>
        </p:nvSpPr>
        <p:spPr>
          <a:xfrm>
            <a:off x="4199496" y="1166127"/>
            <a:ext cx="3557254" cy="64134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蜀道的来历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形状6" title=""/>
          <p:cNvSpPr txBox="1"/>
          <p:nvPr/>
        </p:nvSpPr>
        <p:spPr>
          <a:xfrm>
            <a:off x="1508322" y="3033160"/>
            <a:ext cx="1687430" cy="64134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2.险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形状7" title=""/>
          <p:cNvSpPr txBox="1"/>
          <p:nvPr/>
        </p:nvSpPr>
        <p:spPr>
          <a:xfrm>
            <a:off x="1767792" y="4692139"/>
            <a:ext cx="2627128" cy="64134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3.战祸之烈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形状8" title=""/>
          <p:cNvSpPr txBox="1"/>
          <p:nvPr/>
        </p:nvSpPr>
        <p:spPr>
          <a:xfrm>
            <a:off x="4199411" y="1835744"/>
            <a:ext cx="3749964" cy="64134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蜀道的高峻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形状9" title=""/>
          <p:cNvSpPr txBox="1"/>
          <p:nvPr/>
        </p:nvSpPr>
        <p:spPr>
          <a:xfrm>
            <a:off x="3242605" y="2966209"/>
            <a:ext cx="180423" cy="1066800"/>
          </a:xfrm>
          <a:prstGeom prst="leftBrace">
            <a:avLst/>
          </a:prstGeom>
          <a:solidFill>
            <a:srgbClr val="FFFFFF">
              <a:alpha val="0"/>
            </a:srgbClr>
          </a:solidFill>
          <a:ln w="20638">
            <a:solidFill>
              <a:srgbClr val="0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2" name="形状10" title=""/>
          <p:cNvSpPr txBox="1"/>
          <p:nvPr/>
        </p:nvSpPr>
        <p:spPr>
          <a:xfrm>
            <a:off x="3860102" y="2760412"/>
            <a:ext cx="3744344" cy="64134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蜀道上景物凄清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形状11" title=""/>
          <p:cNvSpPr txBox="1"/>
          <p:nvPr/>
        </p:nvSpPr>
        <p:spPr>
          <a:xfrm>
            <a:off x="3639579" y="3461109"/>
            <a:ext cx="5159825" cy="6413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蜀道上山水险恶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形状12" title=""/>
          <p:cNvSpPr txBox="1"/>
          <p:nvPr/>
        </p:nvSpPr>
        <p:spPr>
          <a:xfrm>
            <a:off x="7954194" y="705783"/>
            <a:ext cx="176022" cy="1562100"/>
          </a:xfrm>
          <a:prstGeom prst="rightBrace">
            <a:avLst/>
          </a:prstGeom>
          <a:solidFill>
            <a:srgbClr val="FFFFFF">
              <a:alpha val="0"/>
            </a:srgbClr>
          </a:solidFill>
          <a:ln w="20638">
            <a:solidFill>
              <a:srgbClr val="0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5" name="形状13" title=""/>
          <p:cNvSpPr txBox="1"/>
          <p:nvPr/>
        </p:nvSpPr>
        <p:spPr>
          <a:xfrm>
            <a:off x="8349701" y="491004"/>
            <a:ext cx="3536975" cy="131127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/>
            <a:r>
              <a:rPr lang="zh-CN" altLang="en-US" sz="34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开辟难</a:t>
            </a:r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4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（自古难行）</a:t>
            </a:r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形状14" title=""/>
          <p:cNvSpPr txBox="1"/>
          <p:nvPr/>
        </p:nvSpPr>
        <p:spPr>
          <a:xfrm>
            <a:off x="7952232" y="3004233"/>
            <a:ext cx="179013" cy="990600"/>
          </a:xfrm>
          <a:prstGeom prst="rightBrace">
            <a:avLst/>
          </a:prstGeom>
          <a:solidFill>
            <a:srgbClr val="FFFFFF">
              <a:alpha val="0"/>
            </a:srgbClr>
          </a:solidFill>
          <a:ln w="20638">
            <a:solidFill>
              <a:srgbClr val="0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7" name="形状15" title=""/>
          <p:cNvSpPr txBox="1"/>
          <p:nvPr/>
        </p:nvSpPr>
        <p:spPr>
          <a:xfrm>
            <a:off x="4297966" y="4556093"/>
            <a:ext cx="202830" cy="990600"/>
          </a:xfrm>
          <a:prstGeom prst="leftBrace">
            <a:avLst/>
          </a:prstGeom>
          <a:solidFill>
            <a:srgbClr val="FFFFFF">
              <a:alpha val="0"/>
            </a:srgbClr>
          </a:solidFill>
          <a:ln w="20638">
            <a:solidFill>
              <a:srgbClr val="0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8" name="形状16" title=""/>
          <p:cNvSpPr txBox="1"/>
          <p:nvPr/>
        </p:nvSpPr>
        <p:spPr>
          <a:xfrm>
            <a:off x="4587821" y="4416200"/>
            <a:ext cx="3537188" cy="6413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地势险要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形状17" title=""/>
          <p:cNvSpPr txBox="1"/>
          <p:nvPr/>
        </p:nvSpPr>
        <p:spPr>
          <a:xfrm>
            <a:off x="4588307" y="5066948"/>
            <a:ext cx="3537188" cy="6413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4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社会险恶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形状18" title=""/>
          <p:cNvSpPr txBox="1"/>
          <p:nvPr/>
        </p:nvSpPr>
        <p:spPr>
          <a:xfrm>
            <a:off x="7935382" y="4788379"/>
            <a:ext cx="214141" cy="914400"/>
          </a:xfrm>
          <a:prstGeom prst="rightBrace">
            <a:avLst/>
          </a:prstGeom>
          <a:solidFill>
            <a:srgbClr val="FFFFFF">
              <a:alpha val="0"/>
            </a:srgbClr>
          </a:solidFill>
          <a:ln w="20638">
            <a:solidFill>
              <a:srgbClr val="0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1" name="形状19" title=""/>
          <p:cNvSpPr txBox="1"/>
          <p:nvPr/>
        </p:nvSpPr>
        <p:spPr>
          <a:xfrm>
            <a:off x="8349529" y="4416304"/>
            <a:ext cx="2868044" cy="129679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/>
            <a:r>
              <a:rPr lang="zh-CN" altLang="en-US" sz="34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安居难</a:t>
            </a:r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4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（早还家）</a:t>
            </a:r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形状20" title=""/>
          <p:cNvSpPr txBox="1"/>
          <p:nvPr/>
        </p:nvSpPr>
        <p:spPr>
          <a:xfrm>
            <a:off x="4199744" y="394068"/>
            <a:ext cx="4312589" cy="6413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3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总写蜀道之难</a:t>
            </a:r>
            <a:endParaRPr lang="zh-CN" altLang="en-US" sz="34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形状21" title=""/>
          <p:cNvSpPr txBox="1"/>
          <p:nvPr/>
        </p:nvSpPr>
        <p:spPr>
          <a:xfrm>
            <a:off x="8349644" y="2574893"/>
            <a:ext cx="3131144" cy="128528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34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攀越难</a:t>
            </a:r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700"/>
              </a:lnSpc>
            </a:pPr>
            <a:r>
              <a:rPr lang="zh-CN" altLang="en-US" sz="3400" b="1" i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（自古可畏）</a:t>
            </a:r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3400" b="1" i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 title=""/>
          <p:cNvSpPr txBox="1"/>
          <p:nvPr/>
        </p:nvSpPr>
        <p:spPr>
          <a:xfrm>
            <a:off x="1616149" y="1821710"/>
            <a:ext cx="8243777" cy="2792819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2" title=""/>
          <p:cNvSpPr txBox="1"/>
          <p:nvPr/>
        </p:nvSpPr>
        <p:spPr>
          <a:xfrm>
            <a:off x="1390183" y="1596971"/>
            <a:ext cx="9218609" cy="24526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6600"/>
              </a:lnSpc>
            </a:pPr>
            <a:r>
              <a:rPr lang="zh-CN" altLang="en-US" sz="40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李白是在一番奇语倾吐一腔幽愤之情，一副狂态难掩一颗</a:t>
            </a:r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赤子之心。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3" name="图片2" title=""/>
          <p:cNvPicPr>
            <a:picLocks noChangeAspect="1"/>
          </p:cNvPicPr>
          <p:nvPr/>
        </p:nvPicPr>
        <p:blipFill>
          <a:blip r:embed="rId4"/>
          <a:srcRect l="60666"/>
          <a:stretch>
            <a:fillRect/>
          </a:stretch>
        </p:blipFill>
        <p:spPr>
          <a:xfrm>
            <a:off x="0" y="1357970"/>
            <a:ext cx="4795890" cy="3657966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pic>
        <p:nvPicPr>
          <p:cNvPr id="4" name="图片3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216" y="732834"/>
            <a:ext cx="3779848" cy="3218967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5" name="文本1" title=""/>
          <p:cNvSpPr txBox="1"/>
          <p:nvPr/>
        </p:nvSpPr>
        <p:spPr>
          <a:xfrm rot="21251772">
            <a:off x="6500632" y="2069430"/>
            <a:ext cx="2623147" cy="96977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6100"/>
              </a:lnSpc>
            </a:pPr>
            <a:r>
              <a:rPr lang="zh-CN" altLang="en-US" sz="4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艺术手法</a:t>
            </a:r>
            <a:endParaRPr lang="zh-CN" altLang="en-US" sz="44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4" title=""/>
          <p:cNvPicPr>
            <a:picLocks noChangeAspect="1"/>
          </p:cNvPicPr>
          <p:nvPr/>
        </p:nvPicPr>
        <p:blipFill>
          <a:blip r:embed="rId6"/>
          <a:srcRect l="13518" r="13611"/>
          <a:stretch>
            <a:fillRect/>
          </a:stretch>
        </p:blipFill>
        <p:spPr>
          <a:xfrm>
            <a:off x="221790" y="972788"/>
            <a:ext cx="4795838" cy="441960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文本1" title=""/>
          <p:cNvSpPr txBox="1"/>
          <p:nvPr/>
        </p:nvSpPr>
        <p:spPr>
          <a:xfrm>
            <a:off x="729234" y="256032"/>
            <a:ext cx="5750557" cy="82807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绮丽雄奇的浪漫主义色彩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2" title=""/>
          <p:cNvSpPr txBox="1"/>
          <p:nvPr/>
        </p:nvSpPr>
        <p:spPr>
          <a:xfrm>
            <a:off x="728786" y="940927"/>
            <a:ext cx="10399814" cy="371535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第一、丰富的想象。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  <a:buFont typeface="Arial"/>
              <a:buChar char=" "/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　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①借助历史传说、神话故事展开想象。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蚕丛鱼凫、五丁开山、六龙回日等神话故事……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  <a:buFont typeface="Arial"/>
              <a:buChar char=" "/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　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②身临其境的想象。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想象身临其境，摹写神情、动作：手扪星辰、呼吸紧张、抚胸长叹、步履艰难、神情惶悚，困危之状如在眼前。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3" title=""/>
          <p:cNvSpPr txBox="1"/>
          <p:nvPr/>
        </p:nvSpPr>
        <p:spPr>
          <a:xfrm>
            <a:off x="728691" y="4578163"/>
            <a:ext cx="11003804" cy="136545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第二、奇特的夸张。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“上有六龙回日之高标，下有冲波逆折之回川”；“连峰去天不盈尺，枯松倒挂倚绝壁”等。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文本1" title=""/>
          <p:cNvSpPr txBox="1"/>
          <p:nvPr/>
        </p:nvSpPr>
        <p:spPr>
          <a:xfrm>
            <a:off x="610800" y="232220"/>
            <a:ext cx="10971314" cy="312787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0" i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第三、流转华美的韵律。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　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　①奔放的散文化诗句：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从三言、四言、五言、七言，直到十一言，</a:t>
            </a: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融入辞赋古文的句法、句式参差错落、节奏变化不拘。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让人读来仿佛行进在崎岖不平的蜀道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　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　②讲究押韵，又不断换韵，流转华美。</a:t>
            </a:r>
            <a:endParaRPr lang="zh-CN" altLang="en-US" sz="32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83900" y="11150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形状1" title=""/>
          <p:cNvSpPr txBox="1"/>
          <p:nvPr/>
        </p:nvSpPr>
        <p:spPr>
          <a:xfrm>
            <a:off x="514607" y="1438313"/>
            <a:ext cx="744503" cy="35940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唐诗的发展脉络</a:t>
            </a:r>
            <a:endParaRPr lang="zh-CN" altLang="en-US" sz="24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形状2" title=""/>
          <p:cNvSpPr txBox="1"/>
          <p:nvPr/>
        </p:nvSpPr>
        <p:spPr>
          <a:xfrm>
            <a:off x="1414396" y="1158869"/>
            <a:ext cx="231810" cy="4459681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形状3" title=""/>
          <p:cNvSpPr txBox="1"/>
          <p:nvPr/>
        </p:nvSpPr>
        <p:spPr>
          <a:xfrm>
            <a:off x="1658598" y="797490"/>
            <a:ext cx="1590773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初唐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形状4" title=""/>
          <p:cNvSpPr txBox="1"/>
          <p:nvPr/>
        </p:nvSpPr>
        <p:spPr>
          <a:xfrm>
            <a:off x="1658826" y="2228755"/>
            <a:ext cx="1590773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盛唐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形状5" title=""/>
          <p:cNvSpPr txBox="1"/>
          <p:nvPr/>
        </p:nvSpPr>
        <p:spPr>
          <a:xfrm>
            <a:off x="1573273" y="3594878"/>
            <a:ext cx="1590773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中唐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形状6" title=""/>
          <p:cNvSpPr txBox="1"/>
          <p:nvPr/>
        </p:nvSpPr>
        <p:spPr>
          <a:xfrm>
            <a:off x="1659112" y="5041802"/>
            <a:ext cx="1590773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晚唐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形状7" title=""/>
          <p:cNvSpPr txBox="1"/>
          <p:nvPr/>
        </p:nvSpPr>
        <p:spPr>
          <a:xfrm>
            <a:off x="2932300" y="967950"/>
            <a:ext cx="9050503" cy="46166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6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初唐四杰：</a:t>
            </a: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王勃、杨炯、卢照邻、骆宾王、陈子昂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形状8" title=""/>
          <p:cNvSpPr txBox="1"/>
          <p:nvPr/>
        </p:nvSpPr>
        <p:spPr>
          <a:xfrm>
            <a:off x="3325882" y="1757515"/>
            <a:ext cx="6239503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6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边塞诗：</a:t>
            </a: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高适、岑参、王昌龄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形状9" title=""/>
          <p:cNvSpPr txBox="1"/>
          <p:nvPr/>
        </p:nvSpPr>
        <p:spPr>
          <a:xfrm>
            <a:off x="3325940" y="3594630"/>
            <a:ext cx="6239503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6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元白诗派：</a:t>
            </a: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元稹、白居易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形状10" title=""/>
          <p:cNvSpPr txBox="1"/>
          <p:nvPr/>
        </p:nvSpPr>
        <p:spPr>
          <a:xfrm>
            <a:off x="3325940" y="2357904"/>
            <a:ext cx="6239503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6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山水田园诗：</a:t>
            </a: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王维、孟浩然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形状11" title=""/>
          <p:cNvSpPr txBox="1"/>
          <p:nvPr/>
        </p:nvSpPr>
        <p:spPr>
          <a:xfrm>
            <a:off x="3258750" y="4171378"/>
            <a:ext cx="7445121" cy="46166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6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韩孟诗派：</a:t>
            </a: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韩愈、孟郊、贾岛、李贺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形状12" title=""/>
          <p:cNvSpPr txBox="1"/>
          <p:nvPr/>
        </p:nvSpPr>
        <p:spPr>
          <a:xfrm>
            <a:off x="3408521" y="2988450"/>
            <a:ext cx="6239503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6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7030A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成就最高：</a:t>
            </a: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杜甫、李白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形状13" title=""/>
          <p:cNvSpPr txBox="1"/>
          <p:nvPr/>
        </p:nvSpPr>
        <p:spPr>
          <a:xfrm>
            <a:off x="3079175" y="1967332"/>
            <a:ext cx="241583" cy="1279522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6" name="形状14" title=""/>
          <p:cNvSpPr txBox="1"/>
          <p:nvPr/>
        </p:nvSpPr>
        <p:spPr>
          <a:xfrm>
            <a:off x="3146165" y="3605032"/>
            <a:ext cx="174669" cy="836609"/>
          </a:xfrm>
          <a:prstGeom prst="leftBrace">
            <a:avLst/>
          </a:prstGeom>
          <a:solidFill>
            <a:srgbClr val="FFFFFF">
              <a:alpha val="0"/>
            </a:srgbClr>
          </a:solidFill>
          <a:ln w="30163">
            <a:solidFill>
              <a:srgbClr val="00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7" name="形状15" title=""/>
          <p:cNvSpPr txBox="1"/>
          <p:nvPr/>
        </p:nvSpPr>
        <p:spPr>
          <a:xfrm>
            <a:off x="3258836" y="5167074"/>
            <a:ext cx="6372970" cy="4616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3600"/>
              </a:lnSpc>
            </a:pPr>
            <a:r>
              <a:rPr lang="zh-CN" altLang="en-US" sz="3000" b="1" i="0">
                <a:ln w="2381"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李商隐、杜牧</a:t>
            </a:r>
            <a:endParaRPr lang="zh-CN" altLang="en-US" sz="3000" b="1" i="0">
              <a:ln w="2381">
                <a:solidFill>
                  <a:srgbClr val="FFFFFF">
                    <a:alpha val="0"/>
                  </a:srgbClr>
                </a:solidFill>
              </a:ln>
              <a:solidFill>
                <a:srgbClr val="000000">
                  <a:alpha val="100000"/>
                </a:srgb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8" name="文本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04" y="1523238"/>
            <a:ext cx="793909" cy="33909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639528" y="385572"/>
            <a:ext cx="11127629" cy="547778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第四、借景抒情、烘托衬托、视听动静结合等多种手法巧妙运用。</a:t>
            </a:r>
            <a:endParaRPr lang="zh-CN" altLang="en-US" sz="3200" b="1" i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①借景抒情。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“悲鸟号古木，子规啼夜月”，使人间闻声失色，渲染了蜀道上空寂苍凉的环境氛围，抒发了旅愁，有力地烘托了蜀道之难。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②衬托。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黄鹤不得飞，猿猱愁攀援，衬托高峻难行。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4600"/>
              </a:lnSpc>
            </a:pP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③视听动静结合。</a:t>
            </a:r>
            <a:r>
              <a:rPr lang="zh-CN" altLang="en-US" sz="32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“但见……”“又闻……”、“连峰……倚绝壁”、“飞湍……万壑雷”视听结合，极言山峰之高，绝壁之险。</a:t>
            </a:r>
            <a:endParaRPr lang="zh-CN" altLang="en-US" sz="32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567614" y="821141"/>
            <a:ext cx="10084616" cy="6463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探讨李白雄浑奔放的诗风体现在哪些方面？</a:t>
            </a:r>
            <a:endParaRPr lang="zh-CN" altLang="en-US" sz="36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形状2" title=""/>
          <p:cNvSpPr txBox="1"/>
          <p:nvPr/>
        </p:nvSpPr>
        <p:spPr>
          <a:xfrm>
            <a:off x="567500" y="1904038"/>
            <a:ext cx="10352665" cy="411747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5300"/>
              </a:lnSpc>
            </a:pPr>
            <a:r>
              <a: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1、结构：大起大落、跳跃式情感结构。</a:t>
            </a:r>
            <a:endParaRPr lang="zh-CN" altLang="en-US" sz="36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5300"/>
              </a:lnSpc>
            </a:pPr>
            <a:r>
              <a: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2、意象：飞湍瀑布、奇峰险壑。</a:t>
            </a:r>
            <a:endParaRPr lang="zh-CN" altLang="en-US" sz="36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5300"/>
              </a:lnSpc>
            </a:pPr>
            <a:r>
              <a: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3、意境：博大、浩淼、空茫。</a:t>
            </a:r>
            <a:endParaRPr lang="zh-CN" altLang="en-US" sz="36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5300"/>
              </a:lnSpc>
            </a:pPr>
            <a:r>
              <a: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4、手法：夸张、想象、神话传说融为一体。</a:t>
            </a:r>
            <a:endParaRPr lang="zh-CN" altLang="en-US" sz="36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>
              <a:lnSpc>
                <a:spcPts val="5300"/>
              </a:lnSpc>
            </a:pPr>
            <a:r>
              <a: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5、情感：气势磅礴、雄浑奔放。</a:t>
            </a:r>
            <a:endParaRPr lang="zh-CN" altLang="en-US" sz="36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963616" y="1221238"/>
            <a:ext cx="10265569" cy="516883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《送友人入蜀》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见说蚕从路，  崎岖不易行。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山从人面起，  云傍马头生。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芳树笼秦栈，  春流绕蜀城。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升沉应已定，  何必问君平。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（君平：汉代的隐士，后来在成都占卜算命为生）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33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比较《蜀》诗与《送》诗的异同点。</a:t>
            </a:r>
            <a:endParaRPr lang="zh-CN" altLang="en-US" sz="33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33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403603" y="212360"/>
            <a:ext cx="2471738" cy="8609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阅读扩展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1" title=""/>
          <p:cNvSpPr txBox="1"/>
          <p:nvPr/>
        </p:nvSpPr>
        <p:spPr>
          <a:xfrm>
            <a:off x="397907" y="944651"/>
            <a:ext cx="11396662" cy="210261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相同点：都是写蜀道的惊险难行，都是借景抒情。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2" title=""/>
          <p:cNvSpPr txBox="1"/>
          <p:nvPr/>
        </p:nvSpPr>
        <p:spPr>
          <a:xfrm>
            <a:off x="397964" y="1810979"/>
            <a:ext cx="11239500" cy="401472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不同点：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3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体裁不同</a:t>
            </a:r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：《蜀》诗是</a:t>
            </a:r>
            <a:r>
              <a:rPr lang="zh-CN" altLang="en-US" sz="3300" b="1" i="0" u="sng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乐府古题</a:t>
            </a:r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，《送》诗是</a:t>
            </a:r>
            <a:r>
              <a:rPr lang="zh-CN" altLang="en-US" sz="3300" b="1" i="0" u="sng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五言律诗</a:t>
            </a:r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33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主旨不同</a:t>
            </a:r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：《蜀》诗是借蜀道的高危，对国家某种命运的关注。《送》诗是借蜀道的艰险，表达诗人对友人的规劝，说明仕途的艰险，不要过于追求仕途功名。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33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艺术风格不同</a:t>
            </a:r>
            <a:r>
              <a:rPr lang="zh-CN" altLang="en-US" sz="33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：《蜀》诗雄放飘逸，《送》诗清新俊逸。</a:t>
            </a:r>
            <a:endParaRPr lang="zh-CN" altLang="en-US" sz="33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496570" y="173896"/>
            <a:ext cx="2449195" cy="863787"/>
            <a:chExt cx="2449195" cy="863787"/>
          </a:xfrm>
        </p:grpSpPr>
        <p:sp>
          <p:nvSpPr>
            <p:cNvPr id="3" name="形状1"/>
            <p:cNvSpPr txBox="1"/>
            <p:nvPr/>
          </p:nvSpPr>
          <p:spPr>
            <a:xfrm>
              <a:off x="3810" y="56609"/>
              <a:ext cx="2258695" cy="6591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1"/>
            <p:cNvSpPr txBox="1"/>
            <p:nvPr/>
          </p:nvSpPr>
          <p:spPr>
            <a:xfrm>
              <a:off x="0" y="0"/>
              <a:ext cx="2449195" cy="8637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5300"/>
                </a:lnSpc>
              </a:pPr>
              <a:r>
                <a:rPr lang="zh-CN" altLang="en-US" sz="40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作者简介</a:t>
              </a:r>
              <a:endPara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2" y="1231516"/>
            <a:ext cx="2780662" cy="4742183"/>
          </a:xfrm>
          <a:prstGeom prst="rect">
            <a:avLst/>
          </a:prstGeom>
        </p:spPr>
      </p:pic>
      <p:grpSp>
        <p:nvGrpSpPr>
          <p:cNvPr id="6" name="组合2" title=""/>
          <p:cNvGrpSpPr/>
          <p:nvPr/>
        </p:nvGrpSpPr>
        <p:grpSpPr>
          <a:xfrm>
            <a:off x="3091834" y="208550"/>
            <a:ext cx="8681314" cy="5764709"/>
            <a:chExt cx="8681314" cy="5764709"/>
          </a:xfrm>
        </p:grpSpPr>
        <p:sp>
          <p:nvSpPr>
            <p:cNvPr id="7" name="形状2"/>
            <p:cNvSpPr txBox="1"/>
            <p:nvPr/>
          </p:nvSpPr>
          <p:spPr>
            <a:xfrm>
              <a:off x="0" y="0"/>
              <a:ext cx="8291819" cy="47067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2"/>
            <p:cNvSpPr txBox="1"/>
            <p:nvPr/>
          </p:nvSpPr>
          <p:spPr>
            <a:xfrm>
              <a:off x="0" y="0"/>
              <a:ext cx="8681314" cy="576470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700"/>
                </a:lnSpc>
              </a:pPr>
              <a:r>
                <a:rPr lang="zh-CN" altLang="en-US" sz="3100" b="0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</a:t>
              </a:r>
              <a:r>
                <a:rPr lang="zh-CN" altLang="en-US" sz="31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李白（701-762），</a:t>
              </a:r>
              <a:r>
                <a:rPr lang="zh-CN" altLang="en-US" sz="31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字太白，号青莲居士</a:t>
              </a:r>
              <a:r>
                <a:rPr lang="zh-CN" altLang="en-US" sz="31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,祖籍陇西成纪，出生于碎叶。天宝初，因吴均及贺知章推荐，曾任供奉翰林，但不久即遭谗去职。晚年漂泊东南一带，最后病殁当涂。</a:t>
              </a:r>
              <a:endParaRPr lang="zh-CN" altLang="en-US" sz="31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3200"/>
                </a:lnSpc>
              </a:pPr>
              <a:r>
                <a:rPr lang="zh-CN" altLang="en-US" sz="31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李白性格豪迈，其诗多强烈抨击当时的黑暗政治，深切关怀时局安危，</a:t>
              </a:r>
              <a:r>
                <a:rPr lang="zh-CN" altLang="en-US" sz="31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热爱祖国山川</a:t>
              </a:r>
              <a:r>
                <a:rPr lang="zh-CN" altLang="en-US" sz="31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，同情下层人民，鄙夷世俗，蔑视权贵；但也往往流露出一些饮酒求仙、放纵享乐的消极思想。</a:t>
              </a:r>
              <a:endParaRPr lang="zh-CN" altLang="en-US" sz="31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3200"/>
                </a:lnSpc>
              </a:pPr>
              <a:r>
                <a:rPr lang="zh-CN" altLang="en-US" sz="31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他</a:t>
              </a:r>
              <a:r>
                <a:rPr lang="zh-CN" altLang="en-US" sz="31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善于从民间文学吸取营养，想象丰富奇特，风格雄健奔放，色调瑰玮绚丽，语言清新自然</a:t>
              </a:r>
              <a:r>
                <a:rPr lang="zh-CN" altLang="en-US" sz="31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，为继屈原之后，我国诗坛的伟大的浪漫主义诗人。他和杜甫齐名，人称“李杜”。杜甫曾说他：</a:t>
              </a:r>
              <a:endParaRPr lang="zh-CN" altLang="en-US" sz="31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9" name="组合3" title=""/>
          <p:cNvGrpSpPr/>
          <p:nvPr/>
        </p:nvGrpSpPr>
        <p:grpSpPr>
          <a:xfrm>
            <a:off x="4268724" y="5520671"/>
            <a:ext cx="6783070" cy="779780"/>
            <a:chExt cx="6783070" cy="779780"/>
          </a:xfrm>
        </p:grpSpPr>
        <p:sp>
          <p:nvSpPr>
            <p:cNvPr id="10" name="形状3"/>
            <p:cNvSpPr txBox="1"/>
            <p:nvPr/>
          </p:nvSpPr>
          <p:spPr>
            <a:xfrm>
              <a:off x="3810" y="49530"/>
              <a:ext cx="6592570" cy="5892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3"/>
            <p:cNvSpPr txBox="1"/>
            <p:nvPr/>
          </p:nvSpPr>
          <p:spPr>
            <a:xfrm>
              <a:off x="0" y="0"/>
              <a:ext cx="6783070" cy="77978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“笔落惊风雨，诗成泣鬼神”。</a:t>
              </a:r>
              <a:endParaRPr lang="zh-CN" altLang="en-US" sz="36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2" name="Picture 1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66400" y="11544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4743202" y="214557"/>
            <a:ext cx="2489200" cy="802736"/>
            <a:chExt cx="2489200" cy="802736"/>
          </a:xfrm>
        </p:grpSpPr>
        <p:sp>
          <p:nvSpPr>
            <p:cNvPr id="3" name="形状1"/>
            <p:cNvSpPr txBox="1"/>
            <p:nvPr/>
          </p:nvSpPr>
          <p:spPr>
            <a:xfrm>
              <a:off x="3810" y="55610"/>
              <a:ext cx="2298700" cy="6000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1"/>
            <p:cNvSpPr txBox="1"/>
            <p:nvPr/>
          </p:nvSpPr>
          <p:spPr>
            <a:xfrm>
              <a:off x="0" y="0"/>
              <a:ext cx="2489200" cy="802736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l">
                <a:lnSpc>
                  <a:spcPts val="4800"/>
                </a:lnSpc>
              </a:pPr>
              <a:r>
                <a:rPr lang="zh-CN" altLang="en-US" sz="40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写作背景</a:t>
              </a:r>
              <a:endPara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2" title=""/>
          <p:cNvGrpSpPr/>
          <p:nvPr/>
        </p:nvGrpSpPr>
        <p:grpSpPr>
          <a:xfrm>
            <a:off x="501491" y="1262091"/>
            <a:ext cx="11188700" cy="5596255"/>
            <a:chExt cx="11188700" cy="5596255"/>
          </a:xfrm>
        </p:grpSpPr>
        <p:sp>
          <p:nvSpPr>
            <p:cNvPr id="6" name="形状2"/>
            <p:cNvSpPr txBox="1"/>
            <p:nvPr/>
          </p:nvSpPr>
          <p:spPr>
            <a:xfrm>
              <a:off x="3810" y="49530"/>
              <a:ext cx="10998200" cy="5405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0" y="0"/>
              <a:ext cx="11188700" cy="559625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400"/>
                </a:lnSpc>
              </a:pP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唐代蜀中商业经济极为发达，入蜀的人乐不思返，而没有认识到这一地区形势险要，自古为封建割据之地，随时有发生叛乱的可能。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>
                <a:lnSpc>
                  <a:spcPts val="4400"/>
                </a:lnSpc>
              </a:pP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这首诗大约是唐玄宗天宝元年（742）李白初入长安之作。《蜀道难》是乐府古题，它以蜀道险阻为内容，寓有</a:t>
              </a: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功业难成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之意。正是这一点，</a:t>
              </a: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触动了李白初入长安追求功名未成的心事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。当友人入蜀时，他便用这一古题写诗送别友人。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4585630" y="352882"/>
            <a:ext cx="2405380" cy="802736"/>
            <a:chExt cx="2405380" cy="802736"/>
          </a:xfrm>
        </p:grpSpPr>
        <p:sp>
          <p:nvSpPr>
            <p:cNvPr id="3" name="形状1"/>
            <p:cNvSpPr txBox="1"/>
            <p:nvPr/>
          </p:nvSpPr>
          <p:spPr>
            <a:xfrm>
              <a:off x="3810" y="49530"/>
              <a:ext cx="2214880" cy="70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1"/>
            <p:cNvSpPr txBox="1"/>
            <p:nvPr/>
          </p:nvSpPr>
          <p:spPr>
            <a:xfrm>
              <a:off x="0" y="0"/>
              <a:ext cx="2405380" cy="80273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4800"/>
                </a:lnSpc>
              </a:pPr>
              <a:r>
                <a:rPr lang="zh-CN" altLang="en-US" sz="40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解题</a:t>
              </a:r>
              <a:endPara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2" title=""/>
          <p:cNvGrpSpPr/>
          <p:nvPr/>
        </p:nvGrpSpPr>
        <p:grpSpPr>
          <a:xfrm>
            <a:off x="703069" y="1492539"/>
            <a:ext cx="10726884" cy="4258183"/>
            <a:chExt cx="10726884" cy="4258183"/>
          </a:xfrm>
        </p:grpSpPr>
        <p:sp>
          <p:nvSpPr>
            <p:cNvPr id="6" name="形状2"/>
            <p:cNvSpPr txBox="1"/>
            <p:nvPr/>
          </p:nvSpPr>
          <p:spPr>
            <a:xfrm>
              <a:off x="0" y="0"/>
              <a:ext cx="10530839" cy="38785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14259" y="0"/>
              <a:ext cx="10712625" cy="425818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300"/>
                </a:lnSpc>
              </a:pP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   《蜀道难》是</a:t>
              </a:r>
              <a:r>
                <a:rPr lang="zh-CN" altLang="en-US" sz="3600" b="1" i="0">
                  <a:solidFill>
                    <a:srgbClr val="3B00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古乐府旧题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，属于相和歌词的瑟调曲，《乐府古题要解》云：“蜀道难，备言铜梁、玉垒之阻。”这只歌曲的内容就是</a:t>
              </a:r>
              <a:r>
                <a:rPr lang="zh-CN" altLang="en-US" sz="3600" b="1" i="0">
                  <a:solidFill>
                    <a:srgbClr val="3B00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歌咏蜀道的艰难、行旅的辛苦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，李白《蜀道难》是他袭用乐府古题而作。蜀道因穿越秦岭和巴山，道路难以行走。因此</a:t>
              </a:r>
              <a:r>
                <a:rPr lang="zh-CN" altLang="en-US" sz="3600" b="1" i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蜀道常成为难以行走的道路的代名词。</a:t>
              </a:r>
              <a:endParaRPr lang="zh-CN" altLang="en-US" sz="36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2" y="190690"/>
            <a:ext cx="6753063" cy="6513490"/>
          </a:xfrm>
          <a:prstGeom prst="rect">
            <a:avLst/>
          </a:prstGeom>
          <a:ln w="190500">
            <a:solidFill>
              <a:srgbClr val="FFFFFF">
                <a:alpha val="100000"/>
              </a:srgbClr>
            </a:solidFill>
            <a:prstDash val="solid"/>
          </a:ln>
        </p:spPr>
      </p:pic>
      <p:sp>
        <p:nvSpPr>
          <p:cNvPr id="3" name="文本1" title=""/>
          <p:cNvSpPr txBox="1"/>
          <p:nvPr/>
        </p:nvSpPr>
        <p:spPr>
          <a:xfrm>
            <a:off x="7300941" y="350072"/>
            <a:ext cx="4676775" cy="595286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4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蜀道</a:t>
            </a:r>
            <a:r>
              <a:rPr lang="zh-CN" altLang="en-US" sz="34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北起陕西汉中宁强县，南到四川成都，全长</a:t>
            </a:r>
            <a:r>
              <a:rPr lang="zh-CN" altLang="en-US" sz="34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450公里</a:t>
            </a:r>
            <a:r>
              <a:rPr lang="zh-CN" altLang="en-US" sz="34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，入川经广元、剑阁、梓潼、绵阳、德阳等地。沿线地势险要，山峦叠翠，风光峻丽，关隘众多，唐代李白有“</a:t>
            </a:r>
            <a:r>
              <a:rPr lang="zh-CN" altLang="en-US" sz="3400" b="1" i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蜀道难，难于上青天</a:t>
            </a:r>
            <a:r>
              <a:rPr lang="zh-CN" altLang="en-US" sz="3400" b="1" i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”的形容。</a:t>
            </a:r>
            <a:endParaRPr lang="zh-CN" altLang="en-US" sz="3400" b="1" i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020403" y="878748"/>
            <a:ext cx="8941432" cy="5440910"/>
            <a:chOff x="128482" y="-12640"/>
            <a:chExt cx="8941432" cy="5440910"/>
          </a:xfrm>
        </p:grpSpPr>
        <p:sp>
          <p:nvSpPr>
            <p:cNvPr id="3" name="形状1"/>
            <p:cNvSpPr txBox="1"/>
            <p:nvPr/>
          </p:nvSpPr>
          <p:spPr>
            <a:xfrm>
              <a:off x="128482" y="43419"/>
              <a:ext cx="8649431" cy="50444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1"/>
            <p:cNvSpPr txBox="1"/>
            <p:nvPr/>
          </p:nvSpPr>
          <p:spPr>
            <a:xfrm>
              <a:off x="128482" y="-12640"/>
              <a:ext cx="8941432" cy="544091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噫吁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 (</a:t>
              </a:r>
              <a:r>
                <a:rPr lang="zh-CN" altLang="en-US" sz="3600" b="0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　　　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)              鱼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凫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　  　）　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石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栈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　  　）            猿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猱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　  　）　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巉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岩（        ）            飞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湍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　  　）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喧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豗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        ）            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扪参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( 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膺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　  　）               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峥嵘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(              )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万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壑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　  　）            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砯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崖（　  　）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崔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嵬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　  　）            </a:t>
              </a:r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吮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血（　　  ）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r>
                <a:rPr lang="zh-CN" altLang="en-US" sz="3600" b="1" i="0">
                  <a:solidFill>
                    <a:srgbClr val="FF33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咨</a:t>
              </a:r>
              <a:r>
                <a:rPr lang="zh-CN" altLang="en-US" sz="36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嗟（      ）</a:t>
              </a:r>
              <a:endPara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2" title=""/>
          <p:cNvGrpSpPr/>
          <p:nvPr/>
        </p:nvGrpSpPr>
        <p:grpSpPr>
          <a:xfrm>
            <a:off x="2430199" y="804577"/>
            <a:ext cx="1414463" cy="774065"/>
            <a:chExt cx="1414463" cy="774065"/>
          </a:xfrm>
        </p:grpSpPr>
        <p:sp>
          <p:nvSpPr>
            <p:cNvPr id="6" name="形状2"/>
            <p:cNvSpPr txBox="1"/>
            <p:nvPr/>
          </p:nvSpPr>
          <p:spPr>
            <a:xfrm>
              <a:off x="3810" y="49530"/>
              <a:ext cx="1223963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0" y="0"/>
              <a:ext cx="1414463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yīxū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8" name="组合3" title=""/>
          <p:cNvGrpSpPr/>
          <p:nvPr/>
        </p:nvGrpSpPr>
        <p:grpSpPr>
          <a:xfrm>
            <a:off x="7272185" y="804843"/>
            <a:ext cx="1077912" cy="774065"/>
            <a:chExt cx="1077912" cy="774065"/>
          </a:xfrm>
        </p:grpSpPr>
        <p:sp>
          <p:nvSpPr>
            <p:cNvPr id="9" name="形状3"/>
            <p:cNvSpPr txBox="1"/>
            <p:nvPr/>
          </p:nvSpPr>
          <p:spPr>
            <a:xfrm>
              <a:off x="3810" y="49530"/>
              <a:ext cx="887412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1077912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fú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11" name="组合4" title=""/>
          <p:cNvGrpSpPr/>
          <p:nvPr/>
        </p:nvGrpSpPr>
        <p:grpSpPr>
          <a:xfrm>
            <a:off x="2433885" y="1479442"/>
            <a:ext cx="1244400" cy="774065"/>
            <a:chOff x="3810" y="0"/>
            <a:chExt cx="1244400" cy="774065"/>
          </a:xfrm>
        </p:grpSpPr>
        <p:sp>
          <p:nvSpPr>
            <p:cNvPr id="12" name="形状4"/>
            <p:cNvSpPr txBox="1"/>
            <p:nvPr/>
          </p:nvSpPr>
          <p:spPr>
            <a:xfrm>
              <a:off x="3810" y="49530"/>
              <a:ext cx="1018540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39170" y="0"/>
              <a:ext cx="1209040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zhàn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14" name="组合5" title=""/>
          <p:cNvGrpSpPr/>
          <p:nvPr/>
        </p:nvGrpSpPr>
        <p:grpSpPr>
          <a:xfrm>
            <a:off x="7215797" y="1426868"/>
            <a:ext cx="1005840" cy="774065"/>
            <a:chOff x="3810" y="-52574"/>
            <a:chExt cx="1005840" cy="774065"/>
          </a:xfrm>
        </p:grpSpPr>
        <p:sp>
          <p:nvSpPr>
            <p:cNvPr id="15" name="形状5"/>
            <p:cNvSpPr txBox="1"/>
            <p:nvPr/>
          </p:nvSpPr>
          <p:spPr>
            <a:xfrm>
              <a:off x="3810" y="49530"/>
              <a:ext cx="815340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3810" y="-52574"/>
              <a:ext cx="1005840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náo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17" name="组合6" title=""/>
          <p:cNvGrpSpPr/>
          <p:nvPr/>
        </p:nvGrpSpPr>
        <p:grpSpPr>
          <a:xfrm>
            <a:off x="2433952" y="2013820"/>
            <a:ext cx="1218844" cy="774065"/>
            <a:chOff x="3810" y="-140583"/>
            <a:chExt cx="1218844" cy="774065"/>
          </a:xfrm>
        </p:grpSpPr>
        <p:sp>
          <p:nvSpPr>
            <p:cNvPr id="18" name="形状6"/>
            <p:cNvSpPr txBox="1"/>
            <p:nvPr/>
          </p:nvSpPr>
          <p:spPr>
            <a:xfrm>
              <a:off x="3810" y="49530"/>
              <a:ext cx="1018540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13614" y="-140583"/>
              <a:ext cx="1209040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chán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20" name="组合7" title=""/>
          <p:cNvGrpSpPr/>
          <p:nvPr/>
        </p:nvGrpSpPr>
        <p:grpSpPr>
          <a:xfrm>
            <a:off x="2434380" y="2509219"/>
            <a:ext cx="1069051" cy="903957"/>
            <a:chOff x="3810" y="-270862"/>
            <a:chExt cx="1069051" cy="903957"/>
          </a:xfrm>
        </p:grpSpPr>
        <p:sp>
          <p:nvSpPr>
            <p:cNvPr id="21" name="形状7"/>
            <p:cNvSpPr txBox="1"/>
            <p:nvPr/>
          </p:nvSpPr>
          <p:spPr>
            <a:xfrm>
              <a:off x="3810" y="49530"/>
              <a:ext cx="793750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7"/>
            <p:cNvSpPr txBox="1"/>
            <p:nvPr/>
          </p:nvSpPr>
          <p:spPr>
            <a:xfrm>
              <a:off x="88611" y="-270862"/>
              <a:ext cx="984250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huī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23" name="组合8" title=""/>
          <p:cNvGrpSpPr/>
          <p:nvPr/>
        </p:nvGrpSpPr>
        <p:grpSpPr>
          <a:xfrm>
            <a:off x="6711648" y="2570573"/>
            <a:ext cx="2349369" cy="990316"/>
            <a:chOff x="3810" y="-357221"/>
            <a:chExt cx="2349369" cy="990316"/>
          </a:xfrm>
        </p:grpSpPr>
        <p:sp>
          <p:nvSpPr>
            <p:cNvPr id="24" name="形状8"/>
            <p:cNvSpPr txBox="1"/>
            <p:nvPr/>
          </p:nvSpPr>
          <p:spPr>
            <a:xfrm>
              <a:off x="3810" y="49530"/>
              <a:ext cx="2016125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文本8"/>
            <p:cNvSpPr txBox="1"/>
            <p:nvPr/>
          </p:nvSpPr>
          <p:spPr>
            <a:xfrm>
              <a:off x="146554" y="-357221"/>
              <a:ext cx="2206625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mén  shēn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26" name="组合9" title=""/>
          <p:cNvGrpSpPr/>
          <p:nvPr/>
        </p:nvGrpSpPr>
        <p:grpSpPr>
          <a:xfrm>
            <a:off x="7120338" y="3634794"/>
            <a:ext cx="1284625" cy="1276474"/>
            <a:chOff x="3810" y="-643379"/>
            <a:chExt cx="1284625" cy="1276474"/>
          </a:xfrm>
        </p:grpSpPr>
        <p:sp>
          <p:nvSpPr>
            <p:cNvPr id="27" name="形状9"/>
            <p:cNvSpPr txBox="1"/>
            <p:nvPr/>
          </p:nvSpPr>
          <p:spPr>
            <a:xfrm>
              <a:off x="3810" y="49530"/>
              <a:ext cx="1004888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文本9"/>
            <p:cNvSpPr txBox="1"/>
            <p:nvPr/>
          </p:nvSpPr>
          <p:spPr>
            <a:xfrm>
              <a:off x="93047" y="-643379"/>
              <a:ext cx="1195388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pīng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29" name="组合10" title=""/>
          <p:cNvGrpSpPr/>
          <p:nvPr/>
        </p:nvGrpSpPr>
        <p:grpSpPr>
          <a:xfrm>
            <a:off x="2304145" y="4233539"/>
            <a:ext cx="1208352" cy="1400362"/>
            <a:chOff x="3810" y="-767267"/>
            <a:chExt cx="1208352" cy="1400362"/>
          </a:xfrm>
        </p:grpSpPr>
        <p:sp>
          <p:nvSpPr>
            <p:cNvPr id="30" name="形状10"/>
            <p:cNvSpPr txBox="1"/>
            <p:nvPr/>
          </p:nvSpPr>
          <p:spPr>
            <a:xfrm>
              <a:off x="3810" y="49530"/>
              <a:ext cx="769620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1" name="文本10"/>
            <p:cNvSpPr txBox="1"/>
            <p:nvPr/>
          </p:nvSpPr>
          <p:spPr>
            <a:xfrm>
              <a:off x="252042" y="-767267"/>
              <a:ext cx="960120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wéi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32" name="组合11" title=""/>
          <p:cNvGrpSpPr/>
          <p:nvPr/>
        </p:nvGrpSpPr>
        <p:grpSpPr>
          <a:xfrm>
            <a:off x="7010724" y="4211467"/>
            <a:ext cx="1568730" cy="1332670"/>
            <a:chOff x="3810" y="-699575"/>
            <a:chExt cx="1568730" cy="1332670"/>
          </a:xfrm>
        </p:grpSpPr>
        <p:sp>
          <p:nvSpPr>
            <p:cNvPr id="33" name="形状11"/>
            <p:cNvSpPr txBox="1"/>
            <p:nvPr/>
          </p:nvSpPr>
          <p:spPr>
            <a:xfrm>
              <a:off x="3810" y="49530"/>
              <a:ext cx="1223963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4" name="文本11"/>
            <p:cNvSpPr txBox="1"/>
            <p:nvPr/>
          </p:nvSpPr>
          <p:spPr>
            <a:xfrm>
              <a:off x="158077" y="-699575"/>
              <a:ext cx="1414463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shǔn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35" name="组合12" title=""/>
          <p:cNvGrpSpPr/>
          <p:nvPr/>
        </p:nvGrpSpPr>
        <p:grpSpPr>
          <a:xfrm>
            <a:off x="2304231" y="4739372"/>
            <a:ext cx="1053999" cy="1451910"/>
            <a:chOff x="3810" y="-757220"/>
            <a:chExt cx="1053999" cy="1451910"/>
          </a:xfrm>
        </p:grpSpPr>
        <p:sp>
          <p:nvSpPr>
            <p:cNvPr id="36" name="形状12"/>
            <p:cNvSpPr txBox="1"/>
            <p:nvPr/>
          </p:nvSpPr>
          <p:spPr>
            <a:xfrm>
              <a:off x="3810" y="49530"/>
              <a:ext cx="598487" cy="6451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7" name="文本12"/>
            <p:cNvSpPr txBox="1"/>
            <p:nvPr/>
          </p:nvSpPr>
          <p:spPr>
            <a:xfrm>
              <a:off x="268822" y="-757220"/>
              <a:ext cx="788987" cy="83566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36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zī</a:t>
              </a:r>
              <a:endParaRPr lang="zh-CN" altLang="en-US" sz="36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38" name="组合13" title=""/>
          <p:cNvGrpSpPr/>
          <p:nvPr/>
        </p:nvGrpSpPr>
        <p:grpSpPr>
          <a:xfrm>
            <a:off x="2150021" y="3103838"/>
            <a:ext cx="1275703" cy="1033524"/>
            <a:chOff x="3810" y="-400429"/>
            <a:chExt cx="1275703" cy="1033524"/>
          </a:xfrm>
        </p:grpSpPr>
        <p:sp>
          <p:nvSpPr>
            <p:cNvPr id="39" name="形状13"/>
            <p:cNvSpPr txBox="1"/>
            <p:nvPr/>
          </p:nvSpPr>
          <p:spPr>
            <a:xfrm>
              <a:off x="3810" y="49530"/>
              <a:ext cx="1077912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0" name="文本13"/>
            <p:cNvSpPr txBox="1"/>
            <p:nvPr/>
          </p:nvSpPr>
          <p:spPr>
            <a:xfrm>
              <a:off x="11101" y="-400429"/>
              <a:ext cx="1268412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yīng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41" name="组合14" title=""/>
          <p:cNvGrpSpPr/>
          <p:nvPr/>
        </p:nvGrpSpPr>
        <p:grpSpPr>
          <a:xfrm>
            <a:off x="6974519" y="1991152"/>
            <a:ext cx="1580366" cy="796250"/>
            <a:chOff x="3810" y="-163155"/>
            <a:chExt cx="1580366" cy="796250"/>
          </a:xfrm>
        </p:grpSpPr>
        <p:sp>
          <p:nvSpPr>
            <p:cNvPr id="42" name="形状14"/>
            <p:cNvSpPr txBox="1"/>
            <p:nvPr/>
          </p:nvSpPr>
          <p:spPr>
            <a:xfrm>
              <a:off x="3810" y="49530"/>
              <a:ext cx="1296988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3" name="文本14"/>
            <p:cNvSpPr txBox="1"/>
            <p:nvPr/>
          </p:nvSpPr>
          <p:spPr>
            <a:xfrm>
              <a:off x="96688" y="-163155"/>
              <a:ext cx="1487488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tuān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44" name="组合15" title=""/>
          <p:cNvGrpSpPr/>
          <p:nvPr/>
        </p:nvGrpSpPr>
        <p:grpSpPr>
          <a:xfrm>
            <a:off x="2394956" y="3666111"/>
            <a:ext cx="1027371" cy="1244938"/>
            <a:chOff x="3810" y="-611843"/>
            <a:chExt cx="1027371" cy="1244938"/>
          </a:xfrm>
        </p:grpSpPr>
        <p:sp>
          <p:nvSpPr>
            <p:cNvPr id="45" name="形状15"/>
            <p:cNvSpPr txBox="1"/>
            <p:nvPr/>
          </p:nvSpPr>
          <p:spPr>
            <a:xfrm>
              <a:off x="3810" y="49530"/>
              <a:ext cx="589280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6" name="文本15"/>
            <p:cNvSpPr txBox="1"/>
            <p:nvPr/>
          </p:nvSpPr>
          <p:spPr>
            <a:xfrm>
              <a:off x="251401" y="-611843"/>
              <a:ext cx="779780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hè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47" name="组合16" title=""/>
          <p:cNvGrpSpPr/>
          <p:nvPr/>
        </p:nvGrpSpPr>
        <p:grpSpPr>
          <a:xfrm>
            <a:off x="6519139" y="3083995"/>
            <a:ext cx="2591222" cy="1053567"/>
            <a:chOff x="3810" y="-420472"/>
            <a:chExt cx="2591222" cy="1053567"/>
          </a:xfrm>
        </p:grpSpPr>
        <p:sp>
          <p:nvSpPr>
            <p:cNvPr id="48" name="形状16"/>
            <p:cNvSpPr txBox="1"/>
            <p:nvPr/>
          </p:nvSpPr>
          <p:spPr>
            <a:xfrm>
              <a:off x="3810" y="49530"/>
              <a:ext cx="2208213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9" name="文本16"/>
            <p:cNvSpPr txBox="1"/>
            <p:nvPr/>
          </p:nvSpPr>
          <p:spPr>
            <a:xfrm>
              <a:off x="196319" y="-420472"/>
              <a:ext cx="2398713" cy="77406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>
                  <a:solidFill>
                    <a:srgbClr val="0000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zhēng róng</a:t>
              </a:r>
              <a:endParaRPr lang="zh-CN" altLang="en-US" sz="3200" b="1" i="0">
                <a:solidFill>
                  <a:srgbClr val="0000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50" name="组合17" title=""/>
          <p:cNvGrpSpPr/>
          <p:nvPr/>
        </p:nvGrpSpPr>
        <p:grpSpPr>
          <a:xfrm>
            <a:off x="4221861" y="48482"/>
            <a:ext cx="3929380" cy="897255"/>
            <a:chExt cx="3929380" cy="897255"/>
          </a:xfrm>
        </p:grpSpPr>
        <p:sp>
          <p:nvSpPr>
            <p:cNvPr id="51" name="形状17"/>
            <p:cNvSpPr txBox="1"/>
            <p:nvPr/>
          </p:nvSpPr>
          <p:spPr>
            <a:xfrm>
              <a:off x="3810" y="49530"/>
              <a:ext cx="3738880" cy="7067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2" name="文本17"/>
            <p:cNvSpPr txBox="1"/>
            <p:nvPr/>
          </p:nvSpPr>
          <p:spPr>
            <a:xfrm>
              <a:off x="0" y="0"/>
              <a:ext cx="3929380" cy="89725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800"/>
                </a:lnSpc>
              </a:pPr>
              <a:r>
                <a:rPr lang="zh-CN" altLang="en-US" sz="4000" b="1" i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给下面的字注音</a:t>
              </a:r>
              <a:endPara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9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9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animBg="1"/>
      <p:bldP spid="29" grpId="0" animBg="1"/>
      <p:bldP spid="32" grpId="0" animBg="1"/>
      <p:bldP spid="35" grpId="0" animBg="1"/>
      <p:bldP spid="38" grpId="0" animBg="1"/>
      <p:bldP spid="41" grpId="0" animBg="1"/>
      <p:bldP spid="44" grpId="0" animBg="1"/>
      <p:bldP spid="47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1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  <p:sp>
        <p:nvSpPr>
          <p:cNvPr id="3" name="文本1" title=""/>
          <p:cNvSpPr txBox="1"/>
          <p:nvPr/>
        </p:nvSpPr>
        <p:spPr>
          <a:xfrm>
            <a:off x="862574" y="1091470"/>
            <a:ext cx="6789774" cy="82807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感受到这首诗歌有怎样的风格？</a:t>
            </a:r>
            <a:endParaRPr lang="zh-CN" altLang="en-US" sz="36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2" title=""/>
          <p:cNvSpPr txBox="1"/>
          <p:nvPr/>
        </p:nvSpPr>
        <p:spPr>
          <a:xfrm>
            <a:off x="862317" y="1918906"/>
            <a:ext cx="5740695" cy="74151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36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雄浑、豪放</a:t>
            </a:r>
            <a:endParaRPr lang="zh-CN" altLang="en-US" sz="36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形状1" title=""/>
          <p:cNvSpPr txBox="1"/>
          <p:nvPr/>
        </p:nvSpPr>
        <p:spPr>
          <a:xfrm>
            <a:off x="833933" y="2351408"/>
            <a:ext cx="10469566" cy="96847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7500"/>
              </a:lnSpc>
            </a:pPr>
            <a:r>
              <a:rPr lang="zh-CN" altLang="en-US" sz="36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找出体现诗文主旨的诗句。全文共出现几次？</a:t>
            </a:r>
            <a:endParaRPr lang="zh-CN" altLang="en-US" sz="36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形状2" title=""/>
          <p:cNvSpPr txBox="1"/>
          <p:nvPr/>
        </p:nvSpPr>
        <p:spPr>
          <a:xfrm>
            <a:off x="748074" y="3535318"/>
            <a:ext cx="7340600" cy="52322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3600" b="1" i="0">
                <a:solidFill>
                  <a:srgbClr val="3B00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蜀道之难，难于上青天！</a:t>
            </a:r>
            <a:endParaRPr lang="zh-CN" altLang="en-US" sz="3600" b="1" i="0">
              <a:solidFill>
                <a:srgbClr val="3B00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3" title=""/>
          <p:cNvSpPr txBox="1"/>
          <p:nvPr/>
        </p:nvSpPr>
        <p:spPr>
          <a:xfrm>
            <a:off x="4260294" y="230848"/>
            <a:ext cx="3105074" cy="86096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0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整体感知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014" y="4274001"/>
            <a:ext cx="3838023" cy="2569750"/>
          </a:xfrm>
          <a:prstGeom prst="rect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pic>
      <p:pic>
        <p:nvPicPr>
          <p:cNvPr id="9" name="图片3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" y="4283383"/>
            <a:ext cx="4048763" cy="2574446"/>
          </a:xfrm>
          <a:prstGeom prst="rect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pic>
      <p:pic>
        <p:nvPicPr>
          <p:cNvPr id="10" name="图片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396" y="4274210"/>
            <a:ext cx="4072528" cy="2569445"/>
          </a:xfrm>
          <a:prstGeom prst="rect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258</Paragraphs>
  <Slides>33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4">
      <vt:lpstr>Arial</vt:lpstr>
      <vt:lpstr>等线 Light</vt:lpstr>
      <vt:lpstr>等线</vt:lpstr>
      <vt:lpstr>华康浪漫辉W9</vt:lpstr>
      <vt:lpstr>微软雅黑</vt:lpstr>
      <vt:lpstr>隶书</vt:lpstr>
      <vt:lpstr>楷体</vt:lpstr>
      <vt:lpstr>黑体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2025-02-16T20:44:59.820</cp:lastPrinted>
  <dcterms:created xsi:type="dcterms:W3CDTF">2025-02-16T20:44:59Z</dcterms:created>
  <dcterms:modified xsi:type="dcterms:W3CDTF">2025-02-16T12:44:59Z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