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88" r:id="rId2"/>
    <p:sldId id="858" r:id="rId3"/>
    <p:sldId id="859" r:id="rId4"/>
    <p:sldId id="887" r:id="rId5"/>
    <p:sldId id="715" r:id="rId6"/>
    <p:sldId id="863" r:id="rId7"/>
    <p:sldId id="864" r:id="rId8"/>
    <p:sldId id="865" r:id="rId9"/>
    <p:sldId id="866" r:id="rId10"/>
    <p:sldId id="867" r:id="rId11"/>
    <p:sldId id="868" r:id="rId12"/>
    <p:sldId id="889" r:id="rId13"/>
    <p:sldId id="890" r:id="rId14"/>
    <p:sldId id="891" r:id="rId15"/>
    <p:sldId id="892" r:id="rId16"/>
    <p:sldId id="82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B00"/>
    <a:srgbClr val="D6A300"/>
    <a:srgbClr val="3777AB"/>
    <a:srgbClr val="8EB4E3"/>
    <a:srgbClr val="8AB0CE"/>
    <a:srgbClr val="D4E2ED"/>
    <a:srgbClr val="2A6FA6"/>
    <a:srgbClr val="D4E1ED"/>
    <a:srgbClr val="F9FBFC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4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576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综合应用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681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特别提醒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19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归纳总结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8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练后反思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6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方法技巧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4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思维建模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60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易错警示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693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7B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知识拓展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37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拓展延伸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67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9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命题方向</a:t>
            </a:r>
            <a:endParaRPr lang="zh-CN" altLang="zh-CN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noProof="0" smtClean="0">
              <a:solidFill>
                <a:schemeClr val="lt1"/>
              </a:solidFill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明确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73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052736"/>
            <a:ext cx="12192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同侧圆角矩形 2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424211" y="-148788"/>
            <a:ext cx="495047" cy="134347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06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5205" y="2897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练真题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习题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网络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构建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986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299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应用举例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易错辨析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9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易错提醒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3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D6A3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答题模板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19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8113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96" r:id="rId3"/>
    <p:sldLayoutId id="2147483693" r:id="rId4"/>
    <p:sldLayoutId id="2147483670" r:id="rId5"/>
    <p:sldLayoutId id="2147483673" r:id="rId6"/>
    <p:sldLayoutId id="2147483674" r:id="rId7"/>
    <p:sldLayoutId id="2147483694" r:id="rId8"/>
    <p:sldLayoutId id="2147483671" r:id="rId9"/>
    <p:sldLayoutId id="2147483697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5" r:id="rId17"/>
    <p:sldLayoutId id="2147483698" r:id="rId18"/>
    <p:sldLayoutId id="2147483672" r:id="rId19"/>
    <p:sldLayoutId id="2147483651" r:id="rId20"/>
    <p:sldLayoutId id="2147483675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__2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__1.doc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612675"/>
            <a:ext cx="12192001" cy="3544517"/>
            <a:chOff x="0" y="1612675"/>
            <a:chExt cx="12192001" cy="3544517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1850900"/>
              <a:ext cx="12192001" cy="3306292"/>
              <a:chOff x="0" y="1850900"/>
              <a:chExt cx="12192001" cy="330629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850900"/>
                <a:ext cx="12192000" cy="330629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2464" y="3305484"/>
                <a:ext cx="1919537" cy="1788799"/>
              </a:xfrm>
              <a:prstGeom prst="rect">
                <a:avLst/>
              </a:prstGeom>
            </p:spPr>
          </p:pic>
        </p:grpSp>
        <p:sp>
          <p:nvSpPr>
            <p:cNvPr id="5" name="副标题 2">
              <a:extLst>
                <a:ext uri="{FF2B5EF4-FFF2-40B4-BE49-F238E27FC236}">
                  <a16:creationId xmlns:a16="http://schemas.microsoft.com/office/drawing/2014/main" xmlns="" id="{52C4449A-F464-4D7F-BEC9-4DBC80644CF4}"/>
                </a:ext>
              </a:extLst>
            </p:cNvPr>
            <p:cNvSpPr txBox="1">
              <a:spLocks/>
            </p:cNvSpPr>
            <p:nvPr/>
          </p:nvSpPr>
          <p:spPr>
            <a:xfrm>
              <a:off x="5148599" y="1612675"/>
              <a:ext cx="1894803" cy="448173"/>
            </a:xfrm>
            <a:prstGeom prst="roundRect">
              <a:avLst>
                <a:gd name="adj" fmla="val 50000"/>
              </a:avLst>
            </a:prstGeom>
            <a:solidFill>
              <a:srgbClr val="8EB4E3"/>
            </a:solidFill>
            <a:ln>
              <a:noFill/>
            </a:ln>
          </p:spPr>
          <p:txBody>
            <a:bodyPr anchor="ctr">
              <a:no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solidFill>
                    <a:schemeClr val="bg1"/>
                  </a:solidFill>
                  <a:latin typeface="KaiTi" panose="02010609060101010101" pitchFamily="49" charset="-122"/>
                  <a:ea typeface="KaiTi" panose="020106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zh-CN" sz="2400" dirty="0" smtClean="0"/>
                <a:t>热点</a:t>
              </a:r>
              <a:r>
                <a:rPr lang="zh-CN" altLang="zh-CN" sz="2400" dirty="0"/>
                <a:t>强化</a:t>
              </a:r>
              <a:r>
                <a:rPr lang="en-US" altLang="zh-CN" sz="2400" dirty="0" smtClean="0"/>
                <a:t>18</a:t>
              </a:r>
              <a:endParaRPr lang="zh-CN" altLang="en-US" sz="2400" dirty="0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322A6B15-2E76-455A-9DAC-24409D258021}"/>
              </a:ext>
            </a:extLst>
          </p:cNvPr>
          <p:cNvSpPr txBox="1">
            <a:spLocks/>
          </p:cNvSpPr>
          <p:nvPr/>
        </p:nvSpPr>
        <p:spPr>
          <a:xfrm>
            <a:off x="1432092" y="2784562"/>
            <a:ext cx="9327817" cy="1288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2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</a:rPr>
              <a:t>离子交换膜</a:t>
            </a:r>
            <a:r>
              <a:rPr lang="zh-CN" altLang="en-US" sz="6600" b="1" dirty="0">
                <a:solidFill>
                  <a:schemeClr val="bg1"/>
                </a:solidFill>
              </a:rPr>
              <a:t>电化学装置</a:t>
            </a:r>
          </a:p>
        </p:txBody>
      </p:sp>
    </p:spTree>
    <p:extLst>
      <p:ext uri="{BB962C8B-B14F-4D97-AF65-F5344CB8AC3E}">
        <p14:creationId xmlns:p14="http://schemas.microsoft.com/office/powerpoint/2010/main" val="530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708660"/>
            <a:ext cx="11412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二、含离子交换膜的电解池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以纯碱溶液为原料，通过电解的方法可制备小苏打，原理装置图如下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述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装置工作时，下列有关说法正确的是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乙池电极接电源正极，气体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由乙池穿过交换膜进入甲池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的浓度比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甲池电极反应为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9506" name="Picture 2" descr="1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27" y="2147062"/>
            <a:ext cx="4979805" cy="23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27432" y="343625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5637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620688"/>
            <a:ext cx="11160000" cy="5472608"/>
            <a:chOff x="792914" y="3925222"/>
            <a:chExt cx="11160000" cy="5472608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359718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856467"/>
            <a:ext cx="5616624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由甲池放出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知，乙池电极为电解池的阴极，和电源负极连接，溶液中水电离出的氢离子放电生成氢气，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电解池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中阳离子移向阴极，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767804"/>
              </p:ext>
            </p:extLst>
          </p:nvPr>
        </p:nvGraphicFramePr>
        <p:xfrm>
          <a:off x="785813" y="5463079"/>
          <a:ext cx="10574337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7" name="文档" r:id="rId4" imgW="10598832" imgH="1229983" progId="Word.Document.12">
                  <p:embed/>
                </p:oleObj>
              </mc:Choice>
              <mc:Fallback>
                <p:oleObj name="文档" r:id="rId4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5463079"/>
                        <a:ext cx="10574337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10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03" y="836123"/>
            <a:ext cx="4833350" cy="22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695400" y="3060251"/>
            <a:ext cx="1058664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阴极附近水电离出的氢离子放电破坏了水的电离平衡，电极附近氢氧根离子浓度增大，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的浓度比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甲池电极为阳极，电解质溶液中水电离出的氢氧根离子放电生成氧气，氢离子浓度增大，碳酸根离子结合氢离子生成碳酸氢根离子，出口为碳酸氢钠溶液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476672"/>
            <a:ext cx="11412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全国甲卷，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乙醛酸是一种重要的化工中间体，可采用如图所示的电化学装置合成。图中的双极膜中间层中的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解离为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，并在直流电场作用下分别向两极迁移。下列说法正确的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A.KBr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在上述电化学合成过程中只起电解质的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作用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阳极上的反应式为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en-US" altLang="zh-CN" sz="2400" kern="100" baseline="30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spc="-600" baseline="30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6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―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乙醛酸，理论上外电路中迁移了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双极膜中间层中的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在外电场作用下向铅电极方向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迁移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2578" name="Picture 2" descr="1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07" y="1886290"/>
            <a:ext cx="4198263" cy="24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96" y="2837554"/>
            <a:ext cx="2096272" cy="76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90" y="3805489"/>
            <a:ext cx="1857673" cy="76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08762" y="516715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0968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76672"/>
            <a:ext cx="11160000" cy="5832648"/>
            <a:chOff x="792914" y="3925222"/>
            <a:chExt cx="11160000" cy="5832648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784736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KBr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在上述电化学合成过程中除作电解质外，同时还是电解过程中阳极的反应物，生成的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与乙二醛反应制备乙醛酸，故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阳极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失去电子生成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将乙二醛氧化为乙醛酸，故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1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27" y="778441"/>
            <a:ext cx="4282648" cy="254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3461237"/>
            <a:ext cx="10586645" cy="27922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电解过程中阴、阳极均生成乙醛酸，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乙二酸生成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乙醛酸转移的电子为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mol,1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乙二醛生成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乙醛酸转移的电子为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，根据转移电子守恒可知制得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乙醛酸时，理论上外电路中迁移了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电子，故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上述分析可知，双极膜中间层的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在外电场作用下移向阴极，即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移向铅电极，故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620688"/>
            <a:ext cx="1141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某科研小组研究采用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BMED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膜堆如图所示，模拟以精制浓海水为原料直接制备酸碱。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BMED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膜堆包括阳离子交换膜、阴离子交换膜和双极膜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。已知：在直流电源的作用下，双极膜内中间界面层发生水的解离，生成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。下列说法错误的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连接电源的正极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为阳离子交换膜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电解质溶液采用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溶液可避免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有害气体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sz="2400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口排出的是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淡水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3602" name="Picture 2" descr="1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24" y="2386570"/>
            <a:ext cx="4494975" cy="270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10014" y="277984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7806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692696"/>
            <a:ext cx="11160000" cy="5328592"/>
            <a:chOff x="792914" y="3925222"/>
            <a:chExt cx="11160000" cy="5328592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215702"/>
            </a:xfrm>
            <a:prstGeom prst="roundRect">
              <a:avLst>
                <a:gd name="adj" fmla="val 212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908720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根据题干信息确定该装置为电解池，阴离子向阳极移动，阳离子向阴极移动，所以电极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为阳极，连接电源的正极，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在双极膜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解离后，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吸引阴离子透过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膜到左侧形成酸，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为阴离子交换膜，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1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99" y="1008708"/>
            <a:ext cx="4450470" cy="26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4209765"/>
            <a:ext cx="10816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电解质溶液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采用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溶液，电解时生成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，可避免有害气体的产生，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海水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中的阴、阳离子透过两侧交换膜向两侧移动，淡水从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口排出，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50900"/>
            <a:ext cx="12192001" cy="3306292"/>
            <a:chOff x="0" y="1850900"/>
            <a:chExt cx="12192001" cy="33062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50900"/>
              <a:ext cx="12192000" cy="330629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2464" y="3305484"/>
              <a:ext cx="1919537" cy="1788799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03048A7-E3A6-3A41-AE40-D749B06A0787}"/>
              </a:ext>
            </a:extLst>
          </p:cNvPr>
          <p:cNvSpPr txBox="1"/>
          <p:nvPr/>
        </p:nvSpPr>
        <p:spPr>
          <a:xfrm>
            <a:off x="3504729" y="3573016"/>
            <a:ext cx="5182542" cy="360040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EA17DC6A-E188-E641-8772-276D9A5EFC0B}"/>
              </a:ext>
            </a:extLst>
          </p:cNvPr>
          <p:cNvSpPr txBox="1"/>
          <p:nvPr/>
        </p:nvSpPr>
        <p:spPr>
          <a:xfrm>
            <a:off x="4428373" y="2647845"/>
            <a:ext cx="3335255" cy="457186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UYU Font" pitchFamily="2" charset="-122"/>
              <a:ea typeface="DOUYU Font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332656"/>
            <a:ext cx="11412000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常见的离子交换膜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离子交换膜是一种含离子基团的、对溶液中的离子具有选择透过功能的膜，通常由特殊高分子材料制成。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离子交换膜分为：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阳离子交换膜，只允许阳离子通过，不允许阴离子通过。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阴离子交换膜，只允许阴离子通过，不允许阳离子通过。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质子交换膜，只允许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通过，不允许其他阳离子或阴离子通过。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双极隔膜，是一种新型离子交换膜，其膜主体可分为阴离子交换层、阳离子交换层和中间界面层，水解离催化剂被夹在中间的离子交换聚合物中，水电离产物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可在电场力的作用下快速迁移到两侧溶液中，为膜两侧的半反应提供各自理想的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条件。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774134"/>
            <a:ext cx="114120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离子交换膜的作用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能将两极区隔离，阻止两极区产生的物质接触，防止发生化学反应，提高产品的纯度或避免不安全因素。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能选择性地允许离子通过，起到平衡电荷、形成闭合回路的作用。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3.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分析方法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根据膜的性质和离子在溶液中的迁移方向，画出离子透过膜的方向；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寻找迁出室溶液中浓度较大的迁移离子；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分析离子在迁入室的浓度增大和在迁出室的浓度减小，以及带来的实质变化。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35360" y="1364575"/>
            <a:ext cx="10903751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一、含离子交换膜的电池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海南，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某燃料电池主要构成要素如图所示，下列说法正确的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电池可用于乙醛的制备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电极为正极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电池工作时，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电极附近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降低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电极的反应式为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0000" y="456601"/>
            <a:ext cx="10668000" cy="524127"/>
            <a:chOff x="304592" y="188640"/>
            <a:chExt cx="10668000" cy="524127"/>
          </a:xfrm>
        </p:grpSpPr>
        <p:sp>
          <p:nvSpPr>
            <p:cNvPr id="5" name="平行四边形 4">
              <a:extLst>
                <a:ext uri="{FF2B5EF4-FFF2-40B4-BE49-F238E27FC236}">
                  <a16:creationId xmlns="" xmlns:a16="http://schemas.microsoft.com/office/drawing/2014/main" id="{9CDA5F8E-6C05-AD69-A4CB-1A0747C08357}"/>
                </a:ext>
              </a:extLst>
            </p:cNvPr>
            <p:cNvSpPr/>
            <p:nvPr/>
          </p:nvSpPr>
          <p:spPr>
            <a:xfrm>
              <a:off x="406192" y="334942"/>
              <a:ext cx="10566400" cy="377825"/>
            </a:xfrm>
            <a:prstGeom prst="parallelogram">
              <a:avLst/>
            </a:prstGeom>
            <a:gradFill>
              <a:gsLst>
                <a:gs pos="59000">
                  <a:srgbClr val="002060"/>
                </a:gs>
                <a:gs pos="0">
                  <a:schemeClr val="bg1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="" xmlns:a16="http://schemas.microsoft.com/office/drawing/2014/main" id="{4AAE6963-0F8F-348F-BC7A-E993B310C5A8}"/>
                </a:ext>
              </a:extLst>
            </p:cNvPr>
            <p:cNvSpPr/>
            <p:nvPr/>
          </p:nvSpPr>
          <p:spPr>
            <a:xfrm>
              <a:off x="304592" y="192682"/>
              <a:ext cx="1614944" cy="429895"/>
            </a:xfrm>
            <a:prstGeom prst="parallelogram">
              <a:avLst/>
            </a:prstGeom>
            <a:solidFill>
              <a:srgbClr val="EA8B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84995F56-3B4A-5F32-4FF0-CD53AA6402A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9376" y="188640"/>
              <a:ext cx="1368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bg1"/>
                  </a:solidFill>
                </a:rPr>
                <a:t>热点专练</a:t>
              </a:r>
              <a:endParaRPr lang="zh-CN" alt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9"/>
          <p:cNvSpPr txBox="1"/>
          <p:nvPr/>
        </p:nvSpPr>
        <p:spPr>
          <a:xfrm>
            <a:off x="155424" y="252135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46438" name="Picture 6" descr="9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05" y="2696010"/>
            <a:ext cx="4106735" cy="206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6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836712"/>
            <a:ext cx="11160000" cy="4320480"/>
            <a:chOff x="792914" y="3925222"/>
            <a:chExt cx="11160000" cy="432048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0759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1127358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该燃料电池中，乙烯和水发生氧化反应，所以通入乙烯和水的电极是负极，氧气得电子发生还原反应，所以通入氧气的电极是正极，由图可知负极上乙烯和水生成乙醛和氢离子，氢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Picture 6" descr="99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16" y="1078554"/>
            <a:ext cx="4106735" cy="206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95400" y="3318724"/>
            <a:ext cx="10586645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子移向正极，正极上氧气和氢离子反应生成水，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为水，由此分析。电池工作时，氢离子移向正极，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电极的反应式为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电极附近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升高，故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不符合题意。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836712"/>
            <a:ext cx="1141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河北，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9)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K-O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电池结构如图，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为两个电极，其中之一为单质钾片。关于该电池，下列说法错误的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隔膜允许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通过，不允许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放电时，电流由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电极沿导线流向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电极；充电时，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极为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Ah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电量时，生成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的质量与消耗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的质量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比值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约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2.22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用此电池为铅酸蓄电池充电，消耗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3.9 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钾时，铅酸蓄电池消耗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0.9 g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7458" name="Picture 2" descr="99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55" y="1803484"/>
            <a:ext cx="3456657" cy="21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18723" y="462592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628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78537"/>
            <a:ext cx="11160000" cy="6120680"/>
            <a:chOff x="792914" y="3925222"/>
            <a:chExt cx="11160000" cy="612068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6007790"/>
            </a:xfrm>
            <a:prstGeom prst="roundRect">
              <a:avLst>
                <a:gd name="adj" fmla="val 193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640442"/>
            <a:ext cx="7466473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金属性强的钾易与氧气反应，为防止钾与氧气反应，电池所选择隔膜应允许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通过，不允许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放电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为负极，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为正极，电流由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电极沿导线流向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9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15" y="666203"/>
            <a:ext cx="3080497" cy="194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2852658"/>
            <a:ext cx="10794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电极，充电时，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电极应与直流电源的正极相连，作电解池的阳极，故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生成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超氧化钾时，消耗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氧气，两者的质量比为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 mol</a:t>
            </a:r>
            <a:r>
              <a:rPr lang="en-US" altLang="zh-CN" sz="2400" kern="100" spc="-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71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g·mol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2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mol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2.22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铅酸蓄电池充电时的总反应的化学方程式为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2PbSO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=PbO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，反应每消耗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水时，转移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电子，由得失电子守恒可知，消耗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3.9 g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钾时，铅酸蓄电池消耗水的质量</a:t>
            </a:r>
            <a:r>
              <a:rPr lang="zh-CN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400" kern="100" spc="-3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18 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g·mol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1.8 g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spc="-3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421963"/>
              </p:ext>
            </p:extLst>
          </p:nvPr>
        </p:nvGraphicFramePr>
        <p:xfrm>
          <a:off x="5989640" y="5574544"/>
          <a:ext cx="16414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9" name="文档" r:id="rId5" imgW="1641551" imgH="793624" progId="Word.Document.12">
                  <p:embed/>
                </p:oleObj>
              </mc:Choice>
              <mc:Fallback>
                <p:oleObj name="文档" r:id="rId5" imgW="1641551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9640" y="5574544"/>
                        <a:ext cx="16414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052736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我国科学家开发出了一种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Zn-NO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电池系统，该电池具有同时合成氨和对外供电的功能，其工作原理如图所示，下列说法错误的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电极电势：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&lt;MoS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B.Zn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电极的反应式为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ZnO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电池工作一段时间后，正极区溶液的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电子流向：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负载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MoS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8482" name="Picture 2" descr="99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52" y="1925866"/>
            <a:ext cx="4401952" cy="274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27432" y="374441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81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196752"/>
            <a:ext cx="11160000" cy="3724384"/>
            <a:chOff x="792914" y="3925222"/>
            <a:chExt cx="11160000" cy="3724384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611494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1432808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电极为负极，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MoS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电极为正极，正极电势高于负极电势，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极区消耗的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源于双极膜解离出的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，且产生的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会部分溶解，所以正极区溶液的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不会减小，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电子流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向：负极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负载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99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82" y="1524713"/>
            <a:ext cx="4490432" cy="279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12021</TotalTime>
  <Words>1643</Words>
  <Application>Microsoft Office PowerPoint</Application>
  <PresentationFormat>宽屏</PresentationFormat>
  <Paragraphs>83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DOUYU Font</vt:lpstr>
      <vt:lpstr>KaiTi</vt:lpstr>
      <vt:lpstr>方正仿宋简体</vt:lpstr>
      <vt:lpstr>黑体</vt:lpstr>
      <vt:lpstr>华文细黑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616</cp:revision>
  <dcterms:created xsi:type="dcterms:W3CDTF">2021-11-07T03:17:42Z</dcterms:created>
  <dcterms:modified xsi:type="dcterms:W3CDTF">2024-03-01T10:27:04Z</dcterms:modified>
</cp:coreProperties>
</file>