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17" r:id="rId2"/>
    <p:sldId id="776" r:id="rId3"/>
    <p:sldId id="796" r:id="rId4"/>
    <p:sldId id="861" r:id="rId5"/>
    <p:sldId id="838" r:id="rId6"/>
    <p:sldId id="864" r:id="rId7"/>
    <p:sldId id="862" r:id="rId8"/>
    <p:sldId id="889" r:id="rId9"/>
    <p:sldId id="891" r:id="rId10"/>
    <p:sldId id="863" r:id="rId11"/>
    <p:sldId id="890" r:id="rId12"/>
    <p:sldId id="892" r:id="rId13"/>
    <p:sldId id="82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6318" autoAdjust="0"/>
  </p:normalViewPr>
  <p:slideViewPr>
    <p:cSldViewPr showGuides="1">
      <p:cViewPr varScale="1">
        <p:scale>
          <a:sx n="109" d="100"/>
          <a:sy n="109" d="100"/>
        </p:scale>
        <p:origin x="57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72" r:id="rId19"/>
    <p:sldLayoutId id="2147483651" r:id="rId20"/>
    <p:sldLayoutId id="2147483675"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4.emf"/><Relationship Id="rId4" Type="http://schemas.openxmlformats.org/officeDocument/2006/relationships/package" Target="../embeddings/Microsoft_Word___3.docx"/></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a16="http://schemas.microsoft.com/office/drawing/2014/main" xmlns="" id="{52C4449A-F464-4D7F-BEC9-4DBC80644CF4}"/>
                </a:ext>
              </a:extLst>
            </p:cNvPr>
            <p:cNvSpPr txBox="1">
              <a:spLocks/>
            </p:cNvSpPr>
            <p:nvPr/>
          </p:nvSpPr>
          <p:spPr>
            <a:xfrm>
              <a:off x="5149200" y="1612675"/>
              <a:ext cx="1893600"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zh-CN" sz="2400" dirty="0"/>
                <a:t>热点强化</a:t>
              </a:r>
              <a:r>
                <a:rPr lang="en-US" altLang="zh-CN" sz="2400" dirty="0" smtClean="0"/>
                <a:t>17</a:t>
              </a:r>
              <a:endParaRPr lang="zh-CN" altLang="en-US" sz="2400" dirty="0"/>
            </a:p>
          </p:txBody>
        </p:sp>
      </p:grpSp>
      <p:sp>
        <p:nvSpPr>
          <p:cNvPr id="12" name="标题 1">
            <a:extLst>
              <a:ext uri="{FF2B5EF4-FFF2-40B4-BE49-F238E27FC236}">
                <a16:creationId xmlns:a16="http://schemas.microsoft.com/office/drawing/2014/main" xmlns="" id="{322A6B15-2E76-455A-9DAC-24409D258021}"/>
              </a:ext>
            </a:extLst>
          </p:cNvPr>
          <p:cNvSpPr txBox="1">
            <a:spLocks/>
          </p:cNvSpPr>
          <p:nvPr/>
        </p:nvSpPr>
        <p:spPr>
          <a:xfrm>
            <a:off x="2851818" y="2784562"/>
            <a:ext cx="6488365"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6600" b="1" dirty="0" smtClean="0">
                <a:solidFill>
                  <a:schemeClr val="bg1"/>
                </a:solidFill>
              </a:rPr>
              <a:t>多</a:t>
            </a:r>
            <a:r>
              <a:rPr lang="zh-CN" altLang="en-US" sz="6600" b="1" dirty="0">
                <a:solidFill>
                  <a:schemeClr val="bg1"/>
                </a:solidFill>
              </a:rPr>
              <a:t>池电化学装置</a:t>
            </a:r>
          </a:p>
        </p:txBody>
      </p:sp>
    </p:spTree>
    <p:extLst>
      <p:ext uri="{BB962C8B-B14F-4D97-AF65-F5344CB8AC3E}">
        <p14:creationId xmlns:p14="http://schemas.microsoft.com/office/powerpoint/2010/main" val="181527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26834"/>
            <a:ext cx="1141200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我国科学家研制一种新型化学电池成功实现废气的处理和能源的利用，用该新型电池电解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溶液，装置如图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都是有机物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所示。下列说法正确的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电池工作时，负极区要保持呈碱性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工作一段时间后，正极区的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若消耗标准状况下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112 mL 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，则电解后</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CuSO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忽略溶液体积变化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54626" name="Picture 2" descr="9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4852" y="2064766"/>
            <a:ext cx="4366206" cy="26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p:cNvSpPr txBox="1"/>
          <p:nvPr/>
        </p:nvSpPr>
        <p:spPr>
          <a:xfrm>
            <a:off x="208762" y="189824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692696"/>
            <a:ext cx="11160000" cy="4896544"/>
            <a:chOff x="792914" y="3925222"/>
            <a:chExt cx="11160000" cy="4896544"/>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478365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000760"/>
            <a:ext cx="6398430" cy="2862322"/>
          </a:xfrm>
          <a:prstGeom prst="rect">
            <a:avLst/>
          </a:prstGeom>
        </p:spPr>
        <p:txBody>
          <a:bodyPr wrap="square">
            <a:spAutoFit/>
          </a:bodyPr>
          <a:lstStyle/>
          <a:p>
            <a:pPr algn="just">
              <a:lnSpc>
                <a:spcPct val="150000"/>
              </a:lnSpc>
              <a:spcAft>
                <a:spcPts val="0"/>
              </a:spcAft>
            </a:pP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电极反应式为</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电极为负极，左侧还发生反应：</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2Fe</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电极为正极，电极反应式为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，右侧还发生反应：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，实现废气处理和能源利用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9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1812" y="908720"/>
            <a:ext cx="4366206" cy="26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400" y="3734450"/>
            <a:ext cx="10586645" cy="1754326"/>
          </a:xfrm>
          <a:prstGeom prst="rect">
            <a:avLst/>
          </a:prstGeom>
        </p:spPr>
        <p:txBody>
          <a:bodyPr>
            <a:spAutoFit/>
          </a:bodyPr>
          <a:lstStyle/>
          <a:p>
            <a:pPr algn="just">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负极区生成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，为防止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水解生成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，所以电池工作时，负极区要保持呈酸性，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离子通过质子交换膜进入正极区，所以正极区的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基本不变，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38983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892475"/>
            <a:ext cx="11160000" cy="4840780"/>
            <a:chOff x="792914" y="3925222"/>
            <a:chExt cx="11160000" cy="4840780"/>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1"/>
              <a:ext cx="11160000" cy="4727891"/>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9" name="对象 8"/>
          <p:cNvGraphicFramePr>
            <a:graphicFrameLocks noChangeAspect="1"/>
          </p:cNvGraphicFramePr>
          <p:nvPr>
            <p:extLst>
              <p:ext uri="{D42A27DB-BD31-4B8C-83A1-F6EECF244321}">
                <p14:modId xmlns:p14="http://schemas.microsoft.com/office/powerpoint/2010/main" val="2605722397"/>
              </p:ext>
            </p:extLst>
          </p:nvPr>
        </p:nvGraphicFramePr>
        <p:xfrm>
          <a:off x="785813" y="1243806"/>
          <a:ext cx="10574337" cy="4489450"/>
        </p:xfrm>
        <a:graphic>
          <a:graphicData uri="http://schemas.openxmlformats.org/presentationml/2006/ole">
            <mc:AlternateContent xmlns:mc="http://schemas.openxmlformats.org/markup-compatibility/2006">
              <mc:Choice xmlns:v="urn:schemas-microsoft-com:vml" Requires="v">
                <p:oleObj spid="_x0000_s155654" name="文档" r:id="rId4" imgW="10598832" imgH="4487533" progId="Word.Document.12">
                  <p:embed/>
                </p:oleObj>
              </mc:Choice>
              <mc:Fallback>
                <p:oleObj name="文档" r:id="rId4" imgW="10598832" imgH="4487533" progId="Word.Document.12">
                  <p:embed/>
                  <p:pic>
                    <p:nvPicPr>
                      <p:cNvPr id="0" name=""/>
                      <p:cNvPicPr/>
                      <p:nvPr/>
                    </p:nvPicPr>
                    <p:blipFill>
                      <a:blip r:embed="rId5"/>
                      <a:stretch>
                        <a:fillRect/>
                      </a:stretch>
                    </p:blipFill>
                    <p:spPr>
                      <a:xfrm>
                        <a:off x="785813" y="1243806"/>
                        <a:ext cx="10574337" cy="4489450"/>
                      </a:xfrm>
                      <a:prstGeom prst="rect">
                        <a:avLst/>
                      </a:prstGeom>
                    </p:spPr>
                  </p:pic>
                </p:oleObj>
              </mc:Fallback>
            </mc:AlternateContent>
          </a:graphicData>
        </a:graphic>
      </p:graphicFrame>
      <p:pic>
        <p:nvPicPr>
          <p:cNvPr id="10" name="Picture 2" descr="97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3953" y="1233067"/>
            <a:ext cx="4498507" cy="271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965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 xmlns:a16="http://schemas.microsoft.com/office/drawing/2014/main"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 xmlns:a16="http://schemas.microsoft.com/office/drawing/2014/main"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799857"/>
            <a:ext cx="11412000" cy="1131079"/>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常见多池串联装置图</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模型一　外接电源与电解池的串联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6434" name="Picture 2" descr="96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7179" y="2096001"/>
            <a:ext cx="2817642" cy="210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0000" y="4364087"/>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为两个串联电解池，相同时间内，各电极得失电子数相等。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7598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877783"/>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模型二　原电池与电解池的串联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7458" name="Picture 2" descr="96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335" y="2294214"/>
            <a:ext cx="2311756" cy="197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Picture 3" descr="96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2631" y="1669871"/>
            <a:ext cx="4151034" cy="259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 xmlns:a16="http://schemas.microsoft.com/office/drawing/2014/main" id="{7E4F18EA-82C7-9143-98A4-D4840597F599}"/>
              </a:ext>
            </a:extLst>
          </p:cNvPr>
          <p:cNvSpPr/>
          <p:nvPr/>
        </p:nvSpPr>
        <p:spPr>
          <a:xfrm>
            <a:off x="390000" y="4482993"/>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甲、乙两图中，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均为原电池，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均为电解池。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0316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490772"/>
            <a:ext cx="11412000" cy="559381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b="1" kern="100" dirty="0">
                <a:latin typeface="+mj-ea"/>
                <a:ea typeface="+mj-ea"/>
                <a:cs typeface="Courier New" panose="02070309020205020404" pitchFamily="49" charset="0"/>
              </a:rPr>
              <a:t>2.</a:t>
            </a:r>
            <a:r>
              <a:rPr lang="zh-CN" altLang="zh-CN" b="1" kern="100" dirty="0">
                <a:latin typeface="+mj-ea"/>
                <a:ea typeface="+mj-ea"/>
                <a:cs typeface="Courier New" panose="02070309020205020404" pitchFamily="49" charset="0"/>
              </a:rPr>
              <a:t>电子转移计算</a:t>
            </a: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电路中，流过某截面的电子数＝电极上得失电子的数目＝电解质溶液中离子传输的电荷数。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由得失电子守恒建立各量间的关系。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根据电子守恒法计算：串联电路电极上得失电子数目相等。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根据电解方程式或电极反应式计算。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根据关系式计算，由得失电子守恒关系建立各量间的关系，如串联电池各电极产物的关系：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涉及气体体积计算，使用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22.4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时务必看清条件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，然后再进行计算。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690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340768"/>
            <a:ext cx="1141200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如图所示，甲池的总反应式为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，下列关于该装置工作时的说法正确的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该装置工作时，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电极上有气体生成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甲池中负极反应式为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4e</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甲池和乙池中溶液的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当甲池中消耗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3.2 g 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时，乙池中理论上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最</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多</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产生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6.4 g</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固体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390000" y="456601"/>
            <a:ext cx="10668000" cy="524127"/>
            <a:chOff x="304592" y="188640"/>
            <a:chExt cx="10668000" cy="524127"/>
          </a:xfrm>
        </p:grpSpPr>
        <p:sp>
          <p:nvSpPr>
            <p:cNvPr id="6" name="平行四边形 5">
              <a:extLst>
                <a:ext uri="{FF2B5EF4-FFF2-40B4-BE49-F238E27FC236}">
                  <a16:creationId xmlns:a16="http://schemas.microsoft.com/office/drawing/2014/main" xmlns="" id="{9CDA5F8E-6C05-AD69-A4CB-1A0747C08357}"/>
                </a:ext>
              </a:extLst>
            </p:cNvPr>
            <p:cNvSpPr/>
            <p:nvPr/>
          </p:nvSpPr>
          <p:spPr>
            <a:xfrm>
              <a:off x="406192" y="334942"/>
              <a:ext cx="10566400" cy="377825"/>
            </a:xfrm>
            <a:prstGeom prst="parallelogram">
              <a:avLst/>
            </a:prstGeom>
            <a:gradFill>
              <a:gsLst>
                <a:gs pos="59000">
                  <a:srgbClr val="002060"/>
                </a:gs>
                <a:gs pos="0">
                  <a:schemeClr val="bg1"/>
                </a:gs>
                <a:gs pos="100000">
                  <a:srgbClr val="002060"/>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平行四边形 6">
              <a:extLst>
                <a:ext uri="{FF2B5EF4-FFF2-40B4-BE49-F238E27FC236}">
                  <a16:creationId xmlns:a16="http://schemas.microsoft.com/office/drawing/2014/main" xmlns="" id="{4AAE6963-0F8F-348F-BC7A-E993B310C5A8}"/>
                </a:ext>
              </a:extLst>
            </p:cNvPr>
            <p:cNvSpPr/>
            <p:nvPr/>
          </p:nvSpPr>
          <p:spPr>
            <a:xfrm>
              <a:off x="304592" y="192682"/>
              <a:ext cx="1614944" cy="429895"/>
            </a:xfrm>
            <a:prstGeom prst="parallelogram">
              <a:avLst/>
            </a:prstGeom>
            <a:solidFill>
              <a:srgbClr val="EA8B00"/>
            </a:solidFill>
            <a:ln w="22225">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84995F56-3B4A-5F32-4FF0-CD53AA6402A8}"/>
                </a:ext>
              </a:extLst>
            </p:cNvPr>
            <p:cNvSpPr/>
            <p:nvPr>
              <p:custDataLst>
                <p:tags r:id="rId1"/>
              </p:custDataLst>
            </p:nvPr>
          </p:nvSpPr>
          <p:spPr>
            <a:xfrm>
              <a:off x="479376" y="188640"/>
              <a:ext cx="1368152" cy="430887"/>
            </a:xfrm>
            <a:prstGeom prst="rect">
              <a:avLst/>
            </a:prstGeom>
          </p:spPr>
          <p:txBody>
            <a:bodyPr wrap="square">
              <a:spAutoFit/>
            </a:bodyPr>
            <a:lstStyle/>
            <a:p>
              <a:r>
                <a:rPr lang="zh-CN" altLang="en-US" sz="2200" b="1" dirty="0" smtClean="0">
                  <a:solidFill>
                    <a:schemeClr val="bg1"/>
                  </a:solidFill>
                </a:rPr>
                <a:t>热点专练</a:t>
              </a:r>
              <a:endParaRPr lang="zh-CN" altLang="en-US" sz="2200" b="1" dirty="0">
                <a:solidFill>
                  <a:schemeClr val="bg1"/>
                </a:solidFill>
              </a:endParaRPr>
            </a:p>
          </p:txBody>
        </p:sp>
      </p:grpSp>
      <p:pic>
        <p:nvPicPr>
          <p:cNvPr id="148482" name="Picture 2" descr="97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4006" y="2105952"/>
            <a:ext cx="4967994" cy="251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p:cNvSpPr txBox="1"/>
          <p:nvPr/>
        </p:nvSpPr>
        <p:spPr>
          <a:xfrm>
            <a:off x="228516" y="348250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35370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522553"/>
            <a:ext cx="11160000" cy="5864592"/>
            <a:chOff x="792914" y="3925222"/>
            <a:chExt cx="11160000" cy="5864592"/>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5751702"/>
            </a:xfrm>
            <a:prstGeom prst="roundRect">
              <a:avLst>
                <a:gd name="adj" fmla="val 229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738577"/>
            <a:ext cx="6048672"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该装置图中，甲池为燃料电池，其中左边电极为负极，右边电极为正极，乙池为电解池，石墨电极为阳极，</a:t>
            </a:r>
            <a:r>
              <a:rPr lang="en-US" altLang="zh-CN" sz="2400" kern="100" dirty="0">
                <a:latin typeface="Times New Roman" panose="02020603050405020304" pitchFamily="18" charset="0"/>
                <a:ea typeface="宋体" panose="02010600030101010101" pitchFamily="2" charset="-122"/>
              </a:rPr>
              <a:t>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电极为阴极，阴极上</a:t>
            </a:r>
            <a:r>
              <a:rPr lang="en-US" altLang="zh-CN" sz="2400" kern="100" dirty="0">
                <a:latin typeface="Times New Roman" panose="02020603050405020304" pitchFamily="18" charset="0"/>
                <a:ea typeface="宋体" panose="02010600030101010101" pitchFamily="2" charset="-122"/>
              </a:rPr>
              <a:t>Cu</a:t>
            </a:r>
            <a:r>
              <a:rPr lang="en-US" altLang="zh-CN" sz="2400" kern="100" baseline="30000" dirty="0">
                <a:latin typeface="Times New Roman" panose="02020603050405020304" pitchFamily="18" charset="0"/>
                <a:ea typeface="宋体" panose="02010600030101010101" pitchFamily="2" charset="-122"/>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得电子生成铜，无气体生成，</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97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3033" y="788879"/>
            <a:ext cx="4297160" cy="217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695400" y="2970825"/>
            <a:ext cx="10757287"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甲池溶液呈碱性，电极反应式不出现</a:t>
            </a:r>
            <a:r>
              <a:rPr lang="en-US" altLang="zh-CN" sz="2400" kern="100" dirty="0">
                <a:latin typeface="Times New Roman" panose="02020603050405020304" pitchFamily="18" charset="0"/>
                <a:ea typeface="宋体" panose="02010600030101010101" pitchFamily="2" charset="-122"/>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根据甲池的总反应式可知有水生成，电解液被稀释，故碱性减弱，</a:t>
            </a:r>
            <a:r>
              <a:rPr lang="en-US" altLang="zh-CN" sz="2400" kern="100" dirty="0">
                <a:latin typeface="Times New Roman" panose="02020603050405020304" pitchFamily="18" charset="0"/>
                <a:ea typeface="宋体" panose="02010600030101010101" pitchFamily="2" charset="-122"/>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减小，乙池的总反应式为</a:t>
            </a:r>
            <a:r>
              <a:rPr lang="en-US" altLang="zh-CN" sz="2400" kern="100" dirty="0">
                <a:latin typeface="Times New Roman" panose="02020603050405020304" pitchFamily="18" charset="0"/>
                <a:ea typeface="宋体" panose="02010600030101010101" pitchFamily="2" charset="-122"/>
              </a:rPr>
              <a:t>2CuSO</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rPr>
              <a:t>2H</a:t>
            </a:r>
            <a:r>
              <a:rPr lang="en-US" altLang="zh-CN" sz="2400" kern="100" baseline="-25000" dirty="0" smtClean="0">
                <a:latin typeface="Times New Roman" panose="02020603050405020304" pitchFamily="18" charset="0"/>
                <a:ea typeface="宋体" panose="02010600030101010101" pitchFamily="2" charset="-122"/>
              </a:rPr>
              <a:t>2</a:t>
            </a:r>
            <a:r>
              <a:rPr lang="en-US" altLang="zh-CN" sz="2400" kern="100" dirty="0" smtClean="0">
                <a:latin typeface="Times New Roman" panose="02020603050405020304" pitchFamily="18" charset="0"/>
                <a:ea typeface="宋体" panose="02010600030101010101" pitchFamily="2" charset="-122"/>
              </a:rPr>
              <a:t>O         2Cu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2H</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SO</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，电解液酸性增强，</a:t>
            </a:r>
            <a:r>
              <a:rPr lang="en-US" altLang="zh-CN" sz="2400" kern="100" dirty="0">
                <a:latin typeface="Times New Roman" panose="02020603050405020304" pitchFamily="18" charset="0"/>
                <a:ea typeface="宋体" panose="02010600030101010101" pitchFamily="2" charset="-122"/>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3.2 </a:t>
            </a:r>
            <a:r>
              <a:rPr lang="en-US" altLang="zh-CN" sz="2400" kern="100" dirty="0">
                <a:latin typeface="Times New Roman" panose="02020603050405020304" pitchFamily="18" charset="0"/>
                <a:ea typeface="宋体" panose="02010600030101010101" pitchFamily="2" charset="-122"/>
              </a:rPr>
              <a:t>g N</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H</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kern="100" dirty="0">
                <a:latin typeface="Times New Roman" panose="02020603050405020304" pitchFamily="18" charset="0"/>
                <a:ea typeface="宋体" panose="02010600030101010101" pitchFamily="2" charset="-122"/>
              </a:rPr>
              <a:t>0.1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，转移电子的物质的量为</a:t>
            </a:r>
            <a:r>
              <a:rPr lang="en-US" altLang="zh-CN" sz="2400" kern="100" dirty="0">
                <a:latin typeface="Times New Roman" panose="02020603050405020304" pitchFamily="18" charset="0"/>
                <a:ea typeface="宋体" panose="02010600030101010101" pitchFamily="2" charset="-122"/>
              </a:rPr>
              <a:t>0.4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，产生</a:t>
            </a:r>
            <a:r>
              <a:rPr lang="en-US" altLang="zh-CN" sz="2400" kern="100" dirty="0">
                <a:latin typeface="Times New Roman" panose="02020603050405020304" pitchFamily="18" charset="0"/>
                <a:ea typeface="宋体" panose="02010600030101010101" pitchFamily="2" charset="-122"/>
              </a:rPr>
              <a:t>0.2 </a:t>
            </a:r>
            <a:r>
              <a:rPr lang="en-US" altLang="zh-CN" sz="2400" kern="100" dirty="0" err="1">
                <a:latin typeface="Times New Roman" panose="02020603050405020304" pitchFamily="18" charset="0"/>
                <a:ea typeface="宋体" panose="02010600030101010101" pitchFamily="2" charset="-122"/>
              </a:rPr>
              <a:t>mol</a:t>
            </a:r>
            <a:r>
              <a:rPr lang="en-US" altLang="zh-CN" sz="2400" kern="100" dirty="0">
                <a:latin typeface="Times New Roman" panose="02020603050405020304" pitchFamily="18" charset="0"/>
                <a:ea typeface="宋体" panose="02010600030101010101" pitchFamily="2" charset="-122"/>
              </a:rPr>
              <a:t> 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，质量为</a:t>
            </a:r>
            <a:r>
              <a:rPr lang="en-US" altLang="zh-CN" sz="2400" kern="100" dirty="0">
                <a:latin typeface="Times New Roman" panose="02020603050405020304" pitchFamily="18" charset="0"/>
                <a:ea typeface="宋体" panose="02010600030101010101" pitchFamily="2" charset="-122"/>
              </a:rPr>
              <a:t>12.8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579902337"/>
              </p:ext>
            </p:extLst>
          </p:nvPr>
        </p:nvGraphicFramePr>
        <p:xfrm>
          <a:off x="4996126" y="4005064"/>
          <a:ext cx="1600200" cy="895350"/>
        </p:xfrm>
        <a:graphic>
          <a:graphicData uri="http://schemas.openxmlformats.org/presentationml/2006/ole">
            <mc:AlternateContent xmlns:mc="http://schemas.openxmlformats.org/markup-compatibility/2006">
              <mc:Choice xmlns:v="urn:schemas-microsoft-com:vml" Requires="v">
                <p:oleObj spid="_x0000_s141328" name="文档" r:id="rId5" imgW="1608079" imgH="899993" progId="Word.Document.12">
                  <p:embed/>
                </p:oleObj>
              </mc:Choice>
              <mc:Fallback>
                <p:oleObj name="文档" r:id="rId5" imgW="1608079" imgH="899993" progId="Word.Document.12">
                  <p:embed/>
                  <p:pic>
                    <p:nvPicPr>
                      <p:cNvPr id="0" name=""/>
                      <p:cNvPicPr/>
                      <p:nvPr/>
                    </p:nvPicPr>
                    <p:blipFill>
                      <a:blip r:embed="rId6"/>
                      <a:stretch>
                        <a:fillRect/>
                      </a:stretch>
                    </p:blipFill>
                    <p:spPr>
                      <a:xfrm>
                        <a:off x="4996126" y="4005064"/>
                        <a:ext cx="1600200" cy="895350"/>
                      </a:xfrm>
                      <a:prstGeom prst="rect">
                        <a:avLst/>
                      </a:prstGeom>
                    </p:spPr>
                  </p:pic>
                </p:oleObj>
              </mc:Fallback>
            </mc:AlternateContent>
          </a:graphicData>
        </a:graphic>
      </p:graphicFrame>
    </p:spTree>
    <p:extLst>
      <p:ext uri="{BB962C8B-B14F-4D97-AF65-F5344CB8AC3E}">
        <p14:creationId xmlns:p14="http://schemas.microsoft.com/office/powerpoint/2010/main" val="34049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552181"/>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设计如图装置回收金属钴。保持细菌所在环境</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稳定，借助其降解乙酸盐生成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，将废旧锂离子电池的正极材料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LiCoO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，工作时保持厌氧环境，并定时将乙室溶液转移至甲室。已知电极材料均为石墨材质，右侧装置为原电池。下列说法错误的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装置工作时，甲室溶液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逐渐减小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装置工作一段时间后，乙室应补充盐酸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乙室电极反应式为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LiCoO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kern="100" baseline="300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baseline="30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若甲室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减少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200 mg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300 mg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，则此时已进行过溶液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转移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51554" name="Picture 2" descr="97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3210" y="2346801"/>
            <a:ext cx="4184947" cy="260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p:nvPr/>
        </p:nvSpPr>
        <p:spPr>
          <a:xfrm>
            <a:off x="254643" y="379900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6175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404664"/>
            <a:ext cx="11160000" cy="5785248"/>
            <a:chOff x="792914" y="3925222"/>
            <a:chExt cx="11160000" cy="5785248"/>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5672358"/>
            </a:xfrm>
            <a:prstGeom prst="roundRect">
              <a:avLst>
                <a:gd name="adj" fmla="val 242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594561"/>
            <a:ext cx="6597834" cy="3346237"/>
          </a:xfrm>
          <a:prstGeom prst="rect">
            <a:avLst/>
          </a:prstGeom>
        </p:spPr>
        <p:txBody>
          <a:bodyPr wrap="square">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电池工作时，左边装置中细菌上乙酸盐的阴离子失去电子被氧化为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气体：</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在另一个电极上得到电子，被还原产生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失去电子后，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、金属阳离子通过阳膜移向甲室，甲室溶液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97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5955" y="683915"/>
            <a:ext cx="3981833" cy="247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400" y="3881588"/>
            <a:ext cx="10586645" cy="230832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于乙室，正极上</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LiCoO</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得到电子，被还原为</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，同时得到</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，电极反应式为</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LiCoO</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依据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电子守恒，乙室消耗的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比负极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反应产生的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多，因而需补充盐酸，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5331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268760"/>
            <a:ext cx="11160000" cy="3240360"/>
            <a:chOff x="792914" y="3925222"/>
            <a:chExt cx="11160000" cy="3240360"/>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312747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614504"/>
            <a:ext cx="6597834" cy="253915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根据转移电子守恒，可知没有进行溶液转移时，乙室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增加的质量是甲室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减少质量的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500"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实际二者倍数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1.5&lt;2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，故此时已</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进</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5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过溶液转移，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97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5955" y="1548011"/>
            <a:ext cx="3981833" cy="247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599079782"/>
              </p:ext>
            </p:extLst>
          </p:nvPr>
        </p:nvGraphicFramePr>
        <p:xfrm>
          <a:off x="3305106" y="2804590"/>
          <a:ext cx="1373188" cy="814388"/>
        </p:xfrm>
        <a:graphic>
          <a:graphicData uri="http://schemas.openxmlformats.org/presentationml/2006/ole">
            <mc:AlternateContent xmlns:mc="http://schemas.openxmlformats.org/markup-compatibility/2006">
              <mc:Choice xmlns:v="urn:schemas-microsoft-com:vml" Requires="v">
                <p:oleObj spid="_x0000_s153606" name="文档" r:id="rId5" imgW="1373778" imgH="814898" progId="Word.Document.12">
                  <p:embed/>
                </p:oleObj>
              </mc:Choice>
              <mc:Fallback>
                <p:oleObj name="文档" r:id="rId5" imgW="1373778" imgH="814898" progId="Word.Document.12">
                  <p:embed/>
                  <p:pic>
                    <p:nvPicPr>
                      <p:cNvPr id="0" name=""/>
                      <p:cNvPicPr/>
                      <p:nvPr/>
                    </p:nvPicPr>
                    <p:blipFill>
                      <a:blip r:embed="rId6"/>
                      <a:stretch>
                        <a:fillRect/>
                      </a:stretch>
                    </p:blipFill>
                    <p:spPr>
                      <a:xfrm>
                        <a:off x="3305106" y="2804590"/>
                        <a:ext cx="1373188" cy="814388"/>
                      </a:xfrm>
                      <a:prstGeom prst="rect">
                        <a:avLst/>
                      </a:prstGeom>
                    </p:spPr>
                  </p:pic>
                </p:oleObj>
              </mc:Fallback>
            </mc:AlternateContent>
          </a:graphicData>
        </a:graphic>
      </p:graphicFrame>
    </p:spTree>
    <p:extLst>
      <p:ext uri="{BB962C8B-B14F-4D97-AF65-F5344CB8AC3E}">
        <p14:creationId xmlns:p14="http://schemas.microsoft.com/office/powerpoint/2010/main" val="4140260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12015</TotalTime>
  <Words>1022</Words>
  <Application>Microsoft Office PowerPoint</Application>
  <PresentationFormat>宽屏</PresentationFormat>
  <Paragraphs>52</Paragraphs>
  <Slides>13</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7" baseType="lpstr">
      <vt:lpstr>DOUYU Font</vt:lpstr>
      <vt:lpstr>KaiTi</vt:lpstr>
      <vt:lpstr>方正仿宋简体</vt:lpstr>
      <vt:lpstr>黑体</vt:lpstr>
      <vt:lpstr>华文细黑</vt:lpstr>
      <vt:lpstr>楷体_GB2312</vt:lpstr>
      <vt:lpstr>宋体</vt:lpstr>
      <vt:lpstr>微软雅黑</vt:lpstr>
      <vt:lpstr>Arial</vt:lpstr>
      <vt:lpstr>Calibri</vt:lpstr>
      <vt:lpstr>Courier New</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612</cp:revision>
  <dcterms:created xsi:type="dcterms:W3CDTF">2021-11-07T03:17:42Z</dcterms:created>
  <dcterms:modified xsi:type="dcterms:W3CDTF">2024-02-03T09:49:29Z</dcterms:modified>
</cp:coreProperties>
</file>