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817" r:id="rId2"/>
    <p:sldId id="767" r:id="rId3"/>
    <p:sldId id="776" r:id="rId4"/>
    <p:sldId id="858" r:id="rId5"/>
    <p:sldId id="859" r:id="rId6"/>
    <p:sldId id="650" r:id="rId7"/>
    <p:sldId id="796" r:id="rId8"/>
    <p:sldId id="888" r:id="rId9"/>
    <p:sldId id="889" r:id="rId10"/>
    <p:sldId id="774" r:id="rId11"/>
    <p:sldId id="862" r:id="rId12"/>
    <p:sldId id="890" r:id="rId13"/>
    <p:sldId id="891" r:id="rId14"/>
    <p:sldId id="838" r:id="rId15"/>
    <p:sldId id="715" r:id="rId16"/>
    <p:sldId id="887" r:id="rId17"/>
    <p:sldId id="895" r:id="rId18"/>
    <p:sldId id="892" r:id="rId19"/>
    <p:sldId id="899" r:id="rId20"/>
    <p:sldId id="896" r:id="rId21"/>
    <p:sldId id="901" r:id="rId22"/>
    <p:sldId id="908" r:id="rId23"/>
    <p:sldId id="902" r:id="rId24"/>
    <p:sldId id="900" r:id="rId25"/>
    <p:sldId id="910" r:id="rId26"/>
    <p:sldId id="909" r:id="rId27"/>
    <p:sldId id="911" r:id="rId28"/>
    <p:sldId id="912" r:id="rId29"/>
    <p:sldId id="904" r:id="rId30"/>
    <p:sldId id="917" r:id="rId31"/>
    <p:sldId id="913" r:id="rId32"/>
    <p:sldId id="903" r:id="rId33"/>
    <p:sldId id="918" r:id="rId34"/>
    <p:sldId id="884" r:id="rId35"/>
    <p:sldId id="833" r:id="rId36"/>
    <p:sldId id="627" r:id="rId37"/>
    <p:sldId id="849" r:id="rId38"/>
    <p:sldId id="628" r:id="rId39"/>
    <p:sldId id="629" r:id="rId40"/>
    <p:sldId id="851" r:id="rId41"/>
    <p:sldId id="630" r:id="rId42"/>
    <p:sldId id="852" r:id="rId43"/>
    <p:sldId id="919" r:id="rId44"/>
    <p:sldId id="631" r:id="rId45"/>
    <p:sldId id="811" r:id="rId46"/>
    <p:sldId id="632" r:id="rId47"/>
    <p:sldId id="633" r:id="rId48"/>
    <p:sldId id="812" r:id="rId49"/>
    <p:sldId id="920" r:id="rId50"/>
    <p:sldId id="634" r:id="rId51"/>
    <p:sldId id="854" r:id="rId52"/>
    <p:sldId id="921" r:id="rId53"/>
    <p:sldId id="635" r:id="rId54"/>
    <p:sldId id="813" r:id="rId55"/>
    <p:sldId id="636" r:id="rId56"/>
    <p:sldId id="855" r:id="rId57"/>
    <p:sldId id="922" r:id="rId58"/>
    <p:sldId id="637" r:id="rId59"/>
    <p:sldId id="672" r:id="rId60"/>
    <p:sldId id="923" r:id="rId61"/>
    <p:sldId id="924" r:id="rId62"/>
    <p:sldId id="925" r:id="rId63"/>
    <p:sldId id="926" r:id="rId64"/>
    <p:sldId id="927" r:id="rId65"/>
    <p:sldId id="928" r:id="rId66"/>
    <p:sldId id="939" r:id="rId67"/>
    <p:sldId id="638" r:id="rId68"/>
    <p:sldId id="933" r:id="rId69"/>
    <p:sldId id="929" r:id="rId70"/>
    <p:sldId id="934" r:id="rId71"/>
    <p:sldId id="935" r:id="rId72"/>
    <p:sldId id="856" r:id="rId73"/>
    <p:sldId id="936" r:id="rId74"/>
    <p:sldId id="937" r:id="rId75"/>
    <p:sldId id="938" r:id="rId76"/>
    <p:sldId id="821" r:id="rId7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8" userDrawn="1">
          <p15:clr>
            <a:srgbClr val="A4A3A4"/>
          </p15:clr>
        </p15:guide>
        <p15:guide id="2" pos="4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7B00"/>
    <a:srgbClr val="D6A300"/>
    <a:srgbClr val="3777AB"/>
    <a:srgbClr val="8EB4E3"/>
    <a:srgbClr val="8AB0CE"/>
    <a:srgbClr val="D4E2ED"/>
    <a:srgbClr val="2A6FA6"/>
    <a:srgbClr val="D4E1ED"/>
    <a:srgbClr val="F9FBFC"/>
    <a:srgbClr val="F8FA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94" autoAdjust="0"/>
    <p:restoredTop sz="96318" autoAdjust="0"/>
  </p:normalViewPr>
  <p:slideViewPr>
    <p:cSldViewPr showGuides="1">
      <p:cViewPr varScale="1">
        <p:scale>
          <a:sx n="109" d="100"/>
          <a:sy n="109" d="100"/>
        </p:scale>
        <p:origin x="276" y="84"/>
      </p:cViewPr>
      <p:guideLst>
        <p:guide orient="horz" pos="618"/>
        <p:guide pos="438"/>
      </p:guideLst>
    </p:cSldViewPr>
  </p:slideViewPr>
  <p:outlineViewPr>
    <p:cViewPr>
      <p:scale>
        <a:sx n="33" d="100"/>
        <a:sy n="33" d="100"/>
      </p:scale>
      <p:origin x="0" y="-15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image" Target="../media/image5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image" Target="../media/image4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33CDE6-FEA2-46BB-8ABD-ECF77A4C3004}" type="datetimeFigureOut">
              <a:rPr lang="zh-CN" altLang="en-US" smtClean="0"/>
              <a:t>2024/3/1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EE56C-C3A4-4189-9343-1134C9305CB7}" type="slidenum">
              <a:rPr lang="zh-CN" altLang="en-US" smtClean="0"/>
              <a:t>‹#›</a:t>
            </a:fld>
            <a:endParaRPr lang="zh-CN" altLang="en-US"/>
          </a:p>
        </p:txBody>
      </p:sp>
    </p:spTree>
    <p:extLst>
      <p:ext uri="{BB962C8B-B14F-4D97-AF65-F5344CB8AC3E}">
        <p14:creationId xmlns:p14="http://schemas.microsoft.com/office/powerpoint/2010/main" val="1002414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7060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6_金榜苑：归纳总结">
    <p:bg>
      <p:bgPr>
        <a:solidFill>
          <a:schemeClr val="bg1"/>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矩形 6">
            <a:extLst>
              <a:ext uri="{FF2B5EF4-FFF2-40B4-BE49-F238E27FC236}">
                <a16:creationId xmlns:a16="http://schemas.microsoft.com/office/drawing/2014/main" xmlns=""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拓展</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综合应用</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Tree>
    <p:extLst>
      <p:ext uri="{BB962C8B-B14F-4D97-AF65-F5344CB8AC3E}">
        <p14:creationId xmlns:p14="http://schemas.microsoft.com/office/powerpoint/2010/main" val="66810784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金榜苑：归纳总结">
    <p:bg>
      <p:bgPr>
        <a:solidFill>
          <a:schemeClr val="bg1"/>
        </a:solidFill>
        <a:effectLst/>
      </p:bgPr>
    </p:bg>
    <p:spTree>
      <p:nvGrpSpPr>
        <p:cNvPr id="1" name=""/>
        <p:cNvGrpSpPr/>
        <p:nvPr/>
      </p:nvGrpSpPr>
      <p:grpSpPr>
        <a:xfrm>
          <a:off x="0" y="0"/>
          <a:ext cx="0" cy="0"/>
          <a:chOff x="0" y="0"/>
          <a:chExt cx="0" cy="0"/>
        </a:xfrm>
      </p:grpSpPr>
      <p:pic>
        <p:nvPicPr>
          <p:cNvPr id="17" name="图片 16"/>
          <p:cNvPicPr preferRelativeResize="0">
            <a:picLocks/>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b="1671"/>
          <a:stretch/>
        </p:blipFill>
        <p:spPr>
          <a:xfrm flipH="1">
            <a:off x="0" y="0"/>
            <a:ext cx="12193200" cy="6858000"/>
          </a:xfrm>
          <a:prstGeom prst="rect">
            <a:avLst/>
          </a:prstGeom>
        </p:spPr>
      </p:pic>
      <p:sp>
        <p:nvSpPr>
          <p:cNvPr id="7" name="矩形 6">
            <a:extLst>
              <a:ext uri="{FF2B5EF4-FFF2-40B4-BE49-F238E27FC236}">
                <a16:creationId xmlns:a16="http://schemas.microsoft.com/office/drawing/2014/main" xmlns=""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0" name="矩形 9"/>
          <p:cNvSpPr/>
          <p:nvPr userDrawn="1"/>
        </p:nvSpPr>
        <p:spPr>
          <a:xfrm>
            <a:off x="5376087" y="1301440"/>
            <a:ext cx="1439827" cy="369247"/>
          </a:xfrm>
          <a:prstGeom prst="rect">
            <a:avLst/>
          </a:prstGeom>
          <a:solidFill>
            <a:schemeClr val="accent5">
              <a:lumMod val="75000"/>
            </a:schemeClr>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特别提醒</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99819695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金榜苑：归纳总结">
    <p:bg>
      <p:bgPr>
        <a:solidFill>
          <a:schemeClr val="bg1"/>
        </a:solidFill>
        <a:effectLst/>
      </p:bgPr>
    </p:bg>
    <p:spTree>
      <p:nvGrpSpPr>
        <p:cNvPr id="1" name=""/>
        <p:cNvGrpSpPr/>
        <p:nvPr/>
      </p:nvGrpSpPr>
      <p:grpSpPr>
        <a:xfrm>
          <a:off x="0" y="0"/>
          <a:ext cx="0" cy="0"/>
          <a:chOff x="0" y="0"/>
          <a:chExt cx="0" cy="0"/>
        </a:xfrm>
      </p:grpSpPr>
      <p:pic>
        <p:nvPicPr>
          <p:cNvPr id="16" name="图片 15"/>
          <p:cNvPicPr preferRelativeResize="0">
            <a:picLocks/>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b="1671"/>
          <a:stretch/>
        </p:blipFill>
        <p:spPr>
          <a:xfrm flipH="1">
            <a:off x="0" y="0"/>
            <a:ext cx="12193200" cy="6858000"/>
          </a:xfrm>
          <a:prstGeom prst="rect">
            <a:avLst/>
          </a:prstGeom>
        </p:spPr>
      </p:pic>
      <p:sp>
        <p:nvSpPr>
          <p:cNvPr id="7" name="矩形 6">
            <a:extLst>
              <a:ext uri="{FF2B5EF4-FFF2-40B4-BE49-F238E27FC236}">
                <a16:creationId xmlns:a16="http://schemas.microsoft.com/office/drawing/2014/main" xmlns=""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0" name="矩形 9"/>
          <p:cNvSpPr/>
          <p:nvPr userDrawn="1"/>
        </p:nvSpPr>
        <p:spPr>
          <a:xfrm>
            <a:off x="5376087" y="1301440"/>
            <a:ext cx="1439827" cy="369247"/>
          </a:xfrm>
          <a:prstGeom prst="rect">
            <a:avLst/>
          </a:prstGeom>
          <a:solidFill>
            <a:schemeClr val="tx2">
              <a:lumMod val="60000"/>
              <a:lumOff val="40000"/>
            </a:schemeClr>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归纳总结</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130988726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金榜苑：归纳总结">
    <p:bg>
      <p:bgPr>
        <a:solidFill>
          <a:schemeClr val="bg1"/>
        </a:solidFill>
        <a:effectLst/>
      </p:bgPr>
    </p:bg>
    <p:spTree>
      <p:nvGrpSpPr>
        <p:cNvPr id="1" name=""/>
        <p:cNvGrpSpPr/>
        <p:nvPr/>
      </p:nvGrpSpPr>
      <p:grpSpPr>
        <a:xfrm>
          <a:off x="0" y="0"/>
          <a:ext cx="0" cy="0"/>
          <a:chOff x="0" y="0"/>
          <a:chExt cx="0" cy="0"/>
        </a:xfrm>
      </p:grpSpPr>
      <p:pic>
        <p:nvPicPr>
          <p:cNvPr id="16" name="图片 15"/>
          <p:cNvPicPr preferRelativeResize="0">
            <a:picLocks/>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b="1671"/>
          <a:stretch/>
        </p:blipFill>
        <p:spPr>
          <a:xfrm flipH="1">
            <a:off x="0" y="0"/>
            <a:ext cx="12193200" cy="6858000"/>
          </a:xfrm>
          <a:prstGeom prst="rect">
            <a:avLst/>
          </a:prstGeom>
        </p:spPr>
      </p:pic>
      <p:sp>
        <p:nvSpPr>
          <p:cNvPr id="7" name="矩形 6">
            <a:extLst>
              <a:ext uri="{FF2B5EF4-FFF2-40B4-BE49-F238E27FC236}">
                <a16:creationId xmlns:a16="http://schemas.microsoft.com/office/drawing/2014/main" xmlns=""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2" name="矩形 11"/>
          <p:cNvSpPr/>
          <p:nvPr userDrawn="1"/>
        </p:nvSpPr>
        <p:spPr>
          <a:xfrm>
            <a:off x="5376087" y="1301440"/>
            <a:ext cx="1439827" cy="369247"/>
          </a:xfrm>
          <a:prstGeom prst="rect">
            <a:avLst/>
          </a:prstGeom>
          <a:solidFill>
            <a:schemeClr val="bg2">
              <a:lumMod val="75000"/>
            </a:schemeClr>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练后反思</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400761730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金榜苑：归纳总结">
    <p:bg>
      <p:bgPr>
        <a:solidFill>
          <a:schemeClr val="bg1"/>
        </a:solidFill>
        <a:effectLst/>
      </p:bgPr>
    </p:bg>
    <p:spTree>
      <p:nvGrpSpPr>
        <p:cNvPr id="1" name=""/>
        <p:cNvGrpSpPr/>
        <p:nvPr/>
      </p:nvGrpSpPr>
      <p:grpSpPr>
        <a:xfrm>
          <a:off x="0" y="0"/>
          <a:ext cx="0" cy="0"/>
          <a:chOff x="0" y="0"/>
          <a:chExt cx="0" cy="0"/>
        </a:xfrm>
      </p:grpSpPr>
      <p:pic>
        <p:nvPicPr>
          <p:cNvPr id="11" name="图片 10"/>
          <p:cNvPicPr preferRelativeResize="0">
            <a:picLocks/>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b="1671"/>
          <a:stretch/>
        </p:blipFill>
        <p:spPr>
          <a:xfrm flipH="1">
            <a:off x="0" y="0"/>
            <a:ext cx="12193200" cy="6858000"/>
          </a:xfrm>
          <a:prstGeom prst="rect">
            <a:avLst/>
          </a:prstGeom>
        </p:spPr>
      </p:pic>
      <p:sp>
        <p:nvSpPr>
          <p:cNvPr id="7" name="矩形 6">
            <a:extLst>
              <a:ext uri="{FF2B5EF4-FFF2-40B4-BE49-F238E27FC236}">
                <a16:creationId xmlns:a16="http://schemas.microsoft.com/office/drawing/2014/main" xmlns=""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2" name="矩形 11"/>
          <p:cNvSpPr/>
          <p:nvPr userDrawn="1"/>
        </p:nvSpPr>
        <p:spPr>
          <a:xfrm>
            <a:off x="5376087" y="1301440"/>
            <a:ext cx="1439827" cy="369247"/>
          </a:xfrm>
          <a:prstGeom prst="rect">
            <a:avLst/>
          </a:prstGeom>
          <a:solidFill>
            <a:schemeClr val="tx2">
              <a:lumMod val="75000"/>
            </a:schemeClr>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方法技巧</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378243473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金榜苑：归纳总结">
    <p:bg>
      <p:bgPr>
        <a:solidFill>
          <a:schemeClr val="bg1"/>
        </a:solidFill>
        <a:effectLst/>
      </p:bgPr>
    </p:bg>
    <p:spTree>
      <p:nvGrpSpPr>
        <p:cNvPr id="1" name=""/>
        <p:cNvGrpSpPr/>
        <p:nvPr/>
      </p:nvGrpSpPr>
      <p:grpSpPr>
        <a:xfrm>
          <a:off x="0" y="0"/>
          <a:ext cx="0" cy="0"/>
          <a:chOff x="0" y="0"/>
          <a:chExt cx="0" cy="0"/>
        </a:xfrm>
      </p:grpSpPr>
      <p:pic>
        <p:nvPicPr>
          <p:cNvPr id="16" name="图片 15"/>
          <p:cNvPicPr preferRelativeResize="0">
            <a:picLocks/>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b="1671"/>
          <a:stretch/>
        </p:blipFill>
        <p:spPr>
          <a:xfrm flipH="1">
            <a:off x="0" y="0"/>
            <a:ext cx="12193200" cy="6858000"/>
          </a:xfrm>
          <a:prstGeom prst="rect">
            <a:avLst/>
          </a:prstGeom>
        </p:spPr>
      </p:pic>
      <p:sp>
        <p:nvSpPr>
          <p:cNvPr id="7" name="矩形 6">
            <a:extLst>
              <a:ext uri="{FF2B5EF4-FFF2-40B4-BE49-F238E27FC236}">
                <a16:creationId xmlns:a16="http://schemas.microsoft.com/office/drawing/2014/main" xmlns=""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2" name="矩形 11"/>
          <p:cNvSpPr/>
          <p:nvPr userDrawn="1"/>
        </p:nvSpPr>
        <p:spPr>
          <a:xfrm>
            <a:off x="5376087" y="1301440"/>
            <a:ext cx="1439827" cy="369332"/>
          </a:xfrm>
          <a:prstGeom prst="rect">
            <a:avLst/>
          </a:prstGeom>
          <a:solidFill>
            <a:srgbClr val="7030A0"/>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思维建模</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11326005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金榜苑：归纳总结">
    <p:bg>
      <p:bgPr>
        <a:solidFill>
          <a:schemeClr val="bg1"/>
        </a:solidFill>
        <a:effectLst/>
      </p:bgPr>
    </p:bg>
    <p:spTree>
      <p:nvGrpSpPr>
        <p:cNvPr id="1" name=""/>
        <p:cNvGrpSpPr/>
        <p:nvPr/>
      </p:nvGrpSpPr>
      <p:grpSpPr>
        <a:xfrm>
          <a:off x="0" y="0"/>
          <a:ext cx="0" cy="0"/>
          <a:chOff x="0" y="0"/>
          <a:chExt cx="0" cy="0"/>
        </a:xfrm>
      </p:grpSpPr>
      <p:pic>
        <p:nvPicPr>
          <p:cNvPr id="16" name="图片 15"/>
          <p:cNvPicPr preferRelativeResize="0">
            <a:picLocks/>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b="1671"/>
          <a:stretch/>
        </p:blipFill>
        <p:spPr>
          <a:xfrm flipH="1">
            <a:off x="0" y="0"/>
            <a:ext cx="12193200" cy="6858000"/>
          </a:xfrm>
          <a:prstGeom prst="rect">
            <a:avLst/>
          </a:prstGeom>
        </p:spPr>
      </p:pic>
      <p:sp>
        <p:nvSpPr>
          <p:cNvPr id="7" name="矩形 6">
            <a:extLst>
              <a:ext uri="{FF2B5EF4-FFF2-40B4-BE49-F238E27FC236}">
                <a16:creationId xmlns:a16="http://schemas.microsoft.com/office/drawing/2014/main" xmlns=""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2" name="矩形 11"/>
          <p:cNvSpPr/>
          <p:nvPr userDrawn="1"/>
        </p:nvSpPr>
        <p:spPr>
          <a:xfrm>
            <a:off x="5376087" y="1301440"/>
            <a:ext cx="1439827" cy="369247"/>
          </a:xfrm>
          <a:prstGeom prst="rect">
            <a:avLst/>
          </a:prstGeom>
          <a:solidFill>
            <a:srgbClr val="00B050"/>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易错警示</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375693204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金榜苑：归纳总结">
    <p:bg>
      <p:bgPr>
        <a:solidFill>
          <a:schemeClr val="bg1"/>
        </a:solidFill>
        <a:effectLst/>
      </p:bgPr>
    </p:bg>
    <p:spTree>
      <p:nvGrpSpPr>
        <p:cNvPr id="1" name=""/>
        <p:cNvGrpSpPr/>
        <p:nvPr/>
      </p:nvGrpSpPr>
      <p:grpSpPr>
        <a:xfrm>
          <a:off x="0" y="0"/>
          <a:ext cx="0" cy="0"/>
          <a:chOff x="0" y="0"/>
          <a:chExt cx="0" cy="0"/>
        </a:xfrm>
      </p:grpSpPr>
      <p:pic>
        <p:nvPicPr>
          <p:cNvPr id="16" name="图片 15"/>
          <p:cNvPicPr preferRelativeResize="0">
            <a:picLocks/>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b="1671"/>
          <a:stretch/>
        </p:blipFill>
        <p:spPr>
          <a:xfrm flipH="1">
            <a:off x="0" y="0"/>
            <a:ext cx="12193200" cy="6858000"/>
          </a:xfrm>
          <a:prstGeom prst="rect">
            <a:avLst/>
          </a:prstGeom>
        </p:spPr>
      </p:pic>
      <p:sp>
        <p:nvSpPr>
          <p:cNvPr id="7" name="矩形 6">
            <a:extLst>
              <a:ext uri="{FF2B5EF4-FFF2-40B4-BE49-F238E27FC236}">
                <a16:creationId xmlns:a16="http://schemas.microsoft.com/office/drawing/2014/main" xmlns=""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2" name="矩形 11"/>
          <p:cNvSpPr/>
          <p:nvPr userDrawn="1"/>
        </p:nvSpPr>
        <p:spPr>
          <a:xfrm>
            <a:off x="5376087" y="1301440"/>
            <a:ext cx="1439827" cy="369247"/>
          </a:xfrm>
          <a:prstGeom prst="rect">
            <a:avLst/>
          </a:prstGeom>
          <a:solidFill>
            <a:srgbClr val="A27B00"/>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知识拓展</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155237995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金榜苑：归纳总结">
    <p:bg>
      <p:bgPr>
        <a:solidFill>
          <a:schemeClr val="bg1"/>
        </a:solidFill>
        <a:effectLst/>
      </p:bgPr>
    </p:bg>
    <p:spTree>
      <p:nvGrpSpPr>
        <p:cNvPr id="1" name=""/>
        <p:cNvGrpSpPr/>
        <p:nvPr/>
      </p:nvGrpSpPr>
      <p:grpSpPr>
        <a:xfrm>
          <a:off x="0" y="0"/>
          <a:ext cx="0" cy="0"/>
          <a:chOff x="0" y="0"/>
          <a:chExt cx="0" cy="0"/>
        </a:xfrm>
      </p:grpSpPr>
      <p:pic>
        <p:nvPicPr>
          <p:cNvPr id="16" name="图片 15"/>
          <p:cNvPicPr preferRelativeResize="0">
            <a:picLocks/>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b="1671"/>
          <a:stretch/>
        </p:blipFill>
        <p:spPr>
          <a:xfrm flipH="1">
            <a:off x="0" y="0"/>
            <a:ext cx="12193200" cy="6858000"/>
          </a:xfrm>
          <a:prstGeom prst="rect">
            <a:avLst/>
          </a:prstGeom>
        </p:spPr>
      </p:pic>
      <p:sp>
        <p:nvSpPr>
          <p:cNvPr id="7" name="矩形 6">
            <a:extLst>
              <a:ext uri="{FF2B5EF4-FFF2-40B4-BE49-F238E27FC236}">
                <a16:creationId xmlns:a16="http://schemas.microsoft.com/office/drawing/2014/main" xmlns=""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1" name="矩形 10"/>
          <p:cNvSpPr/>
          <p:nvPr userDrawn="1"/>
        </p:nvSpPr>
        <p:spPr>
          <a:xfrm>
            <a:off x="5376087" y="1301440"/>
            <a:ext cx="1439827" cy="369247"/>
          </a:xfrm>
          <a:prstGeom prst="rect">
            <a:avLst/>
          </a:prstGeom>
          <a:solidFill>
            <a:srgbClr val="532476"/>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拓展延伸</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395967221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金榜苑：归纳总结">
    <p:bg>
      <p:bgPr>
        <a:solidFill>
          <a:schemeClr val="bg1"/>
        </a:solidFill>
        <a:effectLst/>
      </p:bgPr>
    </p:bg>
    <p:spTree>
      <p:nvGrpSpPr>
        <p:cNvPr id="1" name=""/>
        <p:cNvGrpSpPr/>
        <p:nvPr/>
      </p:nvGrpSpPr>
      <p:grpSpPr>
        <a:xfrm>
          <a:off x="0" y="0"/>
          <a:ext cx="0" cy="0"/>
          <a:chOff x="0" y="0"/>
          <a:chExt cx="0" cy="0"/>
        </a:xfrm>
      </p:grpSpPr>
      <p:pic>
        <p:nvPicPr>
          <p:cNvPr id="16" name="图片 15"/>
          <p:cNvPicPr preferRelativeResize="0">
            <a:picLocks/>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b="1671"/>
          <a:stretch/>
        </p:blipFill>
        <p:spPr>
          <a:xfrm flipH="1">
            <a:off x="0" y="0"/>
            <a:ext cx="12193200" cy="6858000"/>
          </a:xfrm>
          <a:prstGeom prst="rect">
            <a:avLst/>
          </a:prstGeom>
        </p:spPr>
      </p:pic>
      <p:sp>
        <p:nvSpPr>
          <p:cNvPr id="7" name="矩形 6">
            <a:extLst>
              <a:ext uri="{FF2B5EF4-FFF2-40B4-BE49-F238E27FC236}">
                <a16:creationId xmlns:a16="http://schemas.microsoft.com/office/drawing/2014/main" xmlns=""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0" name="矩形 9"/>
          <p:cNvSpPr/>
          <p:nvPr userDrawn="1"/>
        </p:nvSpPr>
        <p:spPr>
          <a:xfrm>
            <a:off x="5376087" y="1301440"/>
            <a:ext cx="1439827" cy="369247"/>
          </a:xfrm>
          <a:prstGeom prst="rect">
            <a:avLst/>
          </a:prstGeom>
          <a:solidFill>
            <a:schemeClr val="accent6">
              <a:lumMod val="60000"/>
              <a:lumOff val="40000"/>
            </a:schemeClr>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方法指导</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11614515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金榜苑：归纳总结">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4"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
        <p:nvSpPr>
          <p:cNvPr id="7" name="矩形 6">
            <a:extLst>
              <a:ext uri="{FF2B5EF4-FFF2-40B4-BE49-F238E27FC236}">
                <a16:creationId xmlns:a16="http://schemas.microsoft.com/office/drawing/2014/main" xmlns=""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05347290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金榜苑：归纳总结">
    <p:bg>
      <p:bgPr>
        <a:solidFill>
          <a:schemeClr val="bg1"/>
        </a:solidFill>
        <a:effectLst/>
      </p:bgPr>
    </p:bg>
    <p:spTree>
      <p:nvGrpSpPr>
        <p:cNvPr id="1" name=""/>
        <p:cNvGrpSpPr/>
        <p:nvPr/>
      </p:nvGrpSpPr>
      <p:grpSpPr>
        <a:xfrm>
          <a:off x="0" y="0"/>
          <a:ext cx="0" cy="0"/>
          <a:chOff x="0" y="0"/>
          <a:chExt cx="0" cy="0"/>
        </a:xfrm>
      </p:grpSpPr>
      <p:pic>
        <p:nvPicPr>
          <p:cNvPr id="9" name="图片 8"/>
          <p:cNvPicPr preferRelativeResize="0">
            <a:picLocks/>
          </p:cNvPicPr>
          <p:nvPr userDrawn="1"/>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b="9649"/>
          <a:stretch/>
        </p:blipFill>
        <p:spPr>
          <a:xfrm flipH="1">
            <a:off x="0" y="0"/>
            <a:ext cx="12193200" cy="6858000"/>
          </a:xfrm>
          <a:prstGeom prst="rect">
            <a:avLst/>
          </a:prstGeom>
        </p:spPr>
      </p:pic>
      <p:sp>
        <p:nvSpPr>
          <p:cNvPr id="4" name="TextBox 51"/>
          <p:cNvSpPr txBox="1"/>
          <p:nvPr userDrawn="1"/>
        </p:nvSpPr>
        <p:spPr>
          <a:xfrm>
            <a:off x="1991544" y="505247"/>
            <a:ext cx="1551520" cy="461665"/>
          </a:xfrm>
          <a:prstGeom prst="rect">
            <a:avLst/>
          </a:prstGeom>
          <a:noFill/>
        </p:spPr>
        <p:txBody>
          <a:bodyPr wrap="square" rtlCol="0">
            <a:spAutoFit/>
          </a:bodyPr>
          <a:lstStyle/>
          <a:p>
            <a:pPr marL="0" algn="l" defTabSz="914400" rtl="0" eaLnBrk="1" latinLnBrk="0" hangingPunct="1"/>
            <a:r>
              <a:rPr lang="zh-CN" altLang="en-US" sz="2400" kern="1200" smtClean="0">
                <a:solidFill>
                  <a:schemeClr val="bg1"/>
                </a:solidFill>
                <a:latin typeface="+mn-lt"/>
                <a:ea typeface="+mn-ea"/>
                <a:cs typeface="+mn-cs"/>
              </a:rPr>
              <a:t>命题方向</a:t>
            </a:r>
            <a:endParaRPr lang="zh-CN" altLang="zh-CN" sz="2400" kern="1200" dirty="0">
              <a:solidFill>
                <a:schemeClr val="bg1"/>
              </a:solidFill>
              <a:latin typeface="+mn-lt"/>
              <a:ea typeface="+mn-ea"/>
              <a:cs typeface="+mn-cs"/>
            </a:endParaRPr>
          </a:p>
        </p:txBody>
      </p:sp>
      <p:sp>
        <p:nvSpPr>
          <p:cNvPr id="7" name="矩形 6">
            <a:extLst>
              <a:ext uri="{FF2B5EF4-FFF2-40B4-BE49-F238E27FC236}">
                <a16:creationId xmlns:a16="http://schemas.microsoft.com/office/drawing/2014/main" xmlns=""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p:cNvSpPr/>
          <p:nvPr userDrawn="1"/>
        </p:nvSpPr>
        <p:spPr>
          <a:xfrm>
            <a:off x="1814872" y="505247"/>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3" name="矩形 12"/>
          <p:cNvSpPr/>
          <p:nvPr userDrawn="1"/>
        </p:nvSpPr>
        <p:spPr>
          <a:xfrm>
            <a:off x="0" y="505247"/>
            <a:ext cx="1815509" cy="4602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noProof="0" smtClean="0">
              <a:solidFill>
                <a:schemeClr val="lt1"/>
              </a:solidFill>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smtClean="0">
                <a:latin typeface="微软雅黑" pitchFamily="34" charset="-122"/>
                <a:ea typeface="微软雅黑" pitchFamily="34" charset="-122"/>
              </a:rPr>
              <a:t>明确</a:t>
            </a:r>
            <a:endParaRPr lang="en-US" altLang="zh-CN" sz="4000" b="1" dirty="0">
              <a:solidFill>
                <a:prstClr val="white"/>
              </a:solidFill>
              <a:latin typeface="微软雅黑" pitchFamily="34" charset="-122"/>
              <a:ea typeface="微软雅黑" pitchFamily="34" charset="-122"/>
            </a:endParaRPr>
          </a:p>
        </p:txBody>
      </p:sp>
    </p:spTree>
    <p:extLst>
      <p:ext uri="{BB962C8B-B14F-4D97-AF65-F5344CB8AC3E}">
        <p14:creationId xmlns:p14="http://schemas.microsoft.com/office/powerpoint/2010/main" val="228073636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矩形 1"/>
          <p:cNvSpPr/>
          <p:nvPr userDrawn="1"/>
        </p:nvSpPr>
        <p:spPr>
          <a:xfrm>
            <a:off x="0" y="1052736"/>
            <a:ext cx="12192000" cy="5805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同侧圆角矩形 2">
            <a:extLst>
              <a:ext uri="{FF2B5EF4-FFF2-40B4-BE49-F238E27FC236}">
                <a16:creationId xmlns="" xmlns:a16="http://schemas.microsoft.com/office/drawing/2014/main" id="{DCF931F0-E024-3A42-B800-B9D38A749F17}"/>
              </a:ext>
            </a:extLst>
          </p:cNvPr>
          <p:cNvSpPr/>
          <p:nvPr userDrawn="1"/>
        </p:nvSpPr>
        <p:spPr>
          <a:xfrm rot="5400000">
            <a:off x="424211" y="-148788"/>
            <a:ext cx="495047" cy="1343473"/>
          </a:xfrm>
          <a:prstGeom prst="round2SameRect">
            <a:avLst>
              <a:gd name="adj1" fmla="val 31187"/>
              <a:gd name="adj2" fmla="val 0"/>
            </a:avLst>
          </a:prstGeom>
          <a:solidFill>
            <a:srgbClr val="062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4" name="矩形 3"/>
          <p:cNvSpPr/>
          <p:nvPr userDrawn="1"/>
        </p:nvSpPr>
        <p:spPr>
          <a:xfrm>
            <a:off x="115205" y="289757"/>
            <a:ext cx="1107996" cy="461665"/>
          </a:xfrm>
          <a:prstGeom prst="rect">
            <a:avLst/>
          </a:prstGeom>
        </p:spPr>
        <p:txBody>
          <a:bodyPr wrap="none">
            <a:spAutoFit/>
          </a:bodyPr>
          <a:lstStyle/>
          <a:p>
            <a:r>
              <a:rPr lang="zh-CN" altLang="en-US" sz="2400" b="1" dirty="0" smtClean="0">
                <a:solidFill>
                  <a:schemeClr val="bg1"/>
                </a:solidFill>
              </a:rPr>
              <a:t>练真题</a:t>
            </a:r>
            <a:endParaRPr lang="zh-CN" altLang="en-US" sz="2400" b="1" dirty="0">
              <a:solidFill>
                <a:schemeClr val="bg1"/>
              </a:solidFill>
            </a:endParaRPr>
          </a:p>
        </p:txBody>
      </p:sp>
    </p:spTree>
    <p:extLst>
      <p:ext uri="{BB962C8B-B14F-4D97-AF65-F5344CB8AC3E}">
        <p14:creationId xmlns:p14="http://schemas.microsoft.com/office/powerpoint/2010/main" val="300412924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习题">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99689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5_金榜苑：归纳总结">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4" name="TextBox 51"/>
          <p:cNvSpPr txBox="1"/>
          <p:nvPr userDrawn="1"/>
        </p:nvSpPr>
        <p:spPr>
          <a:xfrm>
            <a:off x="1991544" y="505247"/>
            <a:ext cx="1551520" cy="461665"/>
          </a:xfrm>
          <a:prstGeom prst="rect">
            <a:avLst/>
          </a:prstGeom>
          <a:noFill/>
        </p:spPr>
        <p:txBody>
          <a:bodyPr wrap="square" rtlCol="0">
            <a:spAutoFit/>
          </a:bodyPr>
          <a:lstStyle/>
          <a:p>
            <a:r>
              <a:rPr lang="zh-CN" altLang="zh-CN" sz="2400" dirty="0" smtClean="0">
                <a:solidFill>
                  <a:schemeClr val="bg1">
                    <a:lumMod val="85000"/>
                  </a:schemeClr>
                </a:solidFill>
              </a:rPr>
              <a:t>知识</a:t>
            </a:r>
            <a:r>
              <a:rPr lang="zh-CN" altLang="en-US" sz="2400" dirty="0" smtClean="0">
                <a:solidFill>
                  <a:schemeClr val="bg1">
                    <a:lumMod val="85000"/>
                  </a:schemeClr>
                </a:solidFill>
              </a:rPr>
              <a:t>网络</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构建</a:t>
            </a:r>
            <a:endParaRPr lang="en-US" altLang="zh-CN" sz="4000" b="1" dirty="0">
              <a:latin typeface="微软雅黑" pitchFamily="34" charset="-122"/>
              <a:ea typeface="微软雅黑" pitchFamily="34" charset="-122"/>
            </a:endParaRPr>
          </a:p>
        </p:txBody>
      </p:sp>
      <p:sp>
        <p:nvSpPr>
          <p:cNvPr id="7" name="矩形 6">
            <a:extLst>
              <a:ext uri="{FF2B5EF4-FFF2-40B4-BE49-F238E27FC236}">
                <a16:creationId xmlns:a16="http://schemas.microsoft.com/office/drawing/2014/main" xmlns=""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5498681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金榜苑：归纳总结">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4"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
        <p:nvSpPr>
          <p:cNvPr id="7" name="矩形 6">
            <a:extLst>
              <a:ext uri="{FF2B5EF4-FFF2-40B4-BE49-F238E27FC236}">
                <a16:creationId xmlns:a16="http://schemas.microsoft.com/office/drawing/2014/main" xmlns="" id="{1BD4A661-10AF-DE41-81E2-95E0AAEC133C}"/>
              </a:ext>
            </a:extLst>
          </p:cNvPr>
          <p:cNvSpPr/>
          <p:nvPr userDrawn="1"/>
        </p:nvSpPr>
        <p:spPr>
          <a:xfrm>
            <a:off x="0"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34129906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金榜苑：归纳总结">
    <p:bg>
      <p:bgPr>
        <a:solidFill>
          <a:schemeClr val="bg1"/>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a:off x="5376087" y="1301440"/>
            <a:ext cx="1439827" cy="369247"/>
          </a:xfrm>
          <a:prstGeom prst="rect">
            <a:avLst/>
          </a:prstGeom>
          <a:solidFill>
            <a:srgbClr val="0070C0"/>
          </a:solidFill>
        </p:spPr>
        <p:txBody>
          <a:bodyPr wrap="square">
            <a:spAutoFit/>
          </a:bodyPr>
          <a:lstStyle/>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应用举例</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sp>
        <p:nvSpPr>
          <p:cNvPr id="17" name="矩形 16"/>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1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20"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Tree>
    <p:extLst>
      <p:ext uri="{BB962C8B-B14F-4D97-AF65-F5344CB8AC3E}">
        <p14:creationId xmlns:p14="http://schemas.microsoft.com/office/powerpoint/2010/main" val="7928403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金榜苑：归纳总结">
    <p:bg>
      <p:bgPr>
        <a:solidFill>
          <a:schemeClr val="bg1"/>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a:off x="5376087" y="1301440"/>
            <a:ext cx="1439827" cy="369247"/>
          </a:xfrm>
          <a:prstGeom prst="rect">
            <a:avLst/>
          </a:prstGeom>
          <a:solidFill>
            <a:srgbClr val="00B0F0"/>
          </a:solidFill>
        </p:spPr>
        <p:txBody>
          <a:bodyPr wrap="square">
            <a:spAutoFit/>
          </a:bodyPr>
          <a:lstStyle/>
          <a:p>
            <a:pPr algn="ctr"/>
            <a:r>
              <a:rPr lang="zh-CN" altLang="en-US" b="1" smtClean="0">
                <a:solidFill>
                  <a:schemeClr val="bg1"/>
                </a:solidFill>
                <a:latin typeface="方正仿宋简体" panose="03000509000000000000" pitchFamily="65" charset="-122"/>
                <a:ea typeface="方正仿宋简体" panose="03000509000000000000" pitchFamily="65" charset="-122"/>
              </a:rPr>
              <a:t>易错辨析</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sp>
        <p:nvSpPr>
          <p:cNvPr id="19" name="矩形 18"/>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矩形 19"/>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21"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22"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Tree>
    <p:extLst>
      <p:ext uri="{BB962C8B-B14F-4D97-AF65-F5344CB8AC3E}">
        <p14:creationId xmlns:p14="http://schemas.microsoft.com/office/powerpoint/2010/main" val="29419883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金榜苑：归纳总结">
    <p:bg>
      <p:bgPr>
        <a:solidFill>
          <a:schemeClr val="bg1"/>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a:off x="5376087" y="1301440"/>
            <a:ext cx="1439827" cy="369247"/>
          </a:xfrm>
          <a:prstGeom prst="rect">
            <a:avLst/>
          </a:prstGeom>
          <a:solidFill>
            <a:srgbClr val="C0504D">
              <a:lumMod val="75000"/>
            </a:srgbClr>
          </a:solidFill>
        </p:spPr>
        <p:txBody>
          <a:bodyPr wrap="square">
            <a:spAutoFit/>
          </a:bodyPr>
          <a:lstStyle/>
          <a:p>
            <a:pPr algn="ctr"/>
            <a:r>
              <a:rPr lang="zh-CN" altLang="en-US" b="1" smtClean="0">
                <a:solidFill>
                  <a:schemeClr val="bg1"/>
                </a:solidFill>
                <a:latin typeface="方正仿宋简体" panose="03000509000000000000" pitchFamily="65" charset="-122"/>
                <a:ea typeface="方正仿宋简体" panose="03000509000000000000" pitchFamily="65" charset="-122"/>
              </a:rPr>
              <a:t>易错提醒</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sp>
        <p:nvSpPr>
          <p:cNvPr id="11" name="矩形 10"/>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17"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18"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Tree>
    <p:extLst>
      <p:ext uri="{BB962C8B-B14F-4D97-AF65-F5344CB8AC3E}">
        <p14:creationId xmlns:p14="http://schemas.microsoft.com/office/powerpoint/2010/main" val="38433006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金榜苑：归纳总结">
    <p:bg>
      <p:bgPr>
        <a:solidFill>
          <a:schemeClr val="bg1"/>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a:off x="5376087" y="1301440"/>
            <a:ext cx="1439827" cy="369247"/>
          </a:xfrm>
          <a:prstGeom prst="rect">
            <a:avLst/>
          </a:prstGeom>
          <a:solidFill>
            <a:srgbClr val="D6A300"/>
          </a:solidFill>
        </p:spPr>
        <p:txBody>
          <a:bodyPr wrap="square">
            <a:spAutoFit/>
          </a:bodyPr>
          <a:lstStyle/>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答题模板</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sp>
        <p:nvSpPr>
          <p:cNvPr id="11" name="矩形 10"/>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17"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18"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Tree>
    <p:extLst>
      <p:ext uri="{BB962C8B-B14F-4D97-AF65-F5344CB8AC3E}">
        <p14:creationId xmlns:p14="http://schemas.microsoft.com/office/powerpoint/2010/main" val="327819441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金榜苑：归纳总结">
    <p:bg>
      <p:bgPr>
        <a:solidFill>
          <a:schemeClr val="bg1"/>
        </a:solidFill>
        <a:effectLst/>
      </p:bgPr>
    </p:bg>
    <p:spTree>
      <p:nvGrpSpPr>
        <p:cNvPr id="1" name=""/>
        <p:cNvGrpSpPr/>
        <p:nvPr/>
      </p:nvGrpSpPr>
      <p:grpSpPr>
        <a:xfrm>
          <a:off x="0" y="0"/>
          <a:ext cx="0" cy="0"/>
          <a:chOff x="0" y="0"/>
          <a:chExt cx="0" cy="0"/>
        </a:xfrm>
      </p:grpSpPr>
      <p:pic>
        <p:nvPicPr>
          <p:cNvPr id="8" name="图片 7"/>
          <p:cNvPicPr preferRelativeResize="0">
            <a:picLocks/>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b="1671"/>
          <a:stretch/>
        </p:blipFill>
        <p:spPr>
          <a:xfrm flipH="1">
            <a:off x="0" y="0"/>
            <a:ext cx="12193200" cy="6858000"/>
          </a:xfrm>
          <a:prstGeom prst="rect">
            <a:avLst/>
          </a:prstGeom>
        </p:spPr>
      </p:pic>
      <p:sp>
        <p:nvSpPr>
          <p:cNvPr id="7" name="矩形 6">
            <a:extLst>
              <a:ext uri="{FF2B5EF4-FFF2-40B4-BE49-F238E27FC236}">
                <a16:creationId xmlns:a16="http://schemas.microsoft.com/office/drawing/2014/main" xmlns=""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Tree>
    <p:extLst>
      <p:ext uri="{BB962C8B-B14F-4D97-AF65-F5344CB8AC3E}">
        <p14:creationId xmlns:p14="http://schemas.microsoft.com/office/powerpoint/2010/main" val="33811364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preferRelativeResize="0">
            <a:picLocks/>
          </p:cNvPicPr>
          <p:nvPr userDrawn="1"/>
        </p:nvPicPr>
        <p:blipFill rotWithShape="1">
          <a:blip r:embed="rId24" cstate="print">
            <a:duotone>
              <a:schemeClr val="accent2">
                <a:shade val="45000"/>
                <a:satMod val="135000"/>
              </a:schemeClr>
              <a:prstClr val="white"/>
            </a:duotone>
            <a:extLst>
              <a:ext uri="{BEBA8EAE-BF5A-486C-A8C5-ECC9F3942E4B}">
                <a14:imgProps xmlns:a14="http://schemas.microsoft.com/office/drawing/2010/main">
                  <a14:imgLayer r:embed="rId25">
                    <a14:imgEffect>
                      <a14:brightnessContrast bright="-20000" contrast="20000"/>
                    </a14:imgEffect>
                  </a14:imgLayer>
                </a14:imgProps>
              </a:ext>
              <a:ext uri="{28A0092B-C50C-407E-A947-70E740481C1C}">
                <a14:useLocalDpi xmlns:a14="http://schemas.microsoft.com/office/drawing/2010/main" val="0"/>
              </a:ext>
            </a:extLst>
          </a:blip>
          <a:srcRect b="1671"/>
          <a:stretch/>
        </p:blipFill>
        <p:spPr>
          <a:xfrm flipH="1">
            <a:off x="0" y="0"/>
            <a:ext cx="12193200" cy="6858000"/>
          </a:xfrm>
          <a:prstGeom prst="rect">
            <a:avLst/>
          </a:prstGeom>
        </p:spPr>
      </p:pic>
    </p:spTree>
    <p:extLst>
      <p:ext uri="{BB962C8B-B14F-4D97-AF65-F5344CB8AC3E}">
        <p14:creationId xmlns:p14="http://schemas.microsoft.com/office/powerpoint/2010/main" val="2180609308"/>
      </p:ext>
    </p:extLst>
  </p:cSld>
  <p:clrMap bg1="lt1" tx1="dk1" bg2="lt2" tx2="dk2" accent1="accent1" accent2="accent2" accent3="accent3" accent4="accent4" accent5="accent5" accent6="accent6" hlink="hlink" folHlink="folHlink"/>
  <p:sldLayoutIdLst>
    <p:sldLayoutId id="2147483650" r:id="rId1"/>
    <p:sldLayoutId id="2147483665" r:id="rId2"/>
    <p:sldLayoutId id="2147483696" r:id="rId3"/>
    <p:sldLayoutId id="2147483693" r:id="rId4"/>
    <p:sldLayoutId id="2147483670" r:id="rId5"/>
    <p:sldLayoutId id="2147483673" r:id="rId6"/>
    <p:sldLayoutId id="2147483674" r:id="rId7"/>
    <p:sldLayoutId id="2147483694" r:id="rId8"/>
    <p:sldLayoutId id="2147483671" r:id="rId9"/>
    <p:sldLayoutId id="2147483697" r:id="rId10"/>
    <p:sldLayoutId id="2147483687" r:id="rId11"/>
    <p:sldLayoutId id="2147483688" r:id="rId12"/>
    <p:sldLayoutId id="2147483689" r:id="rId13"/>
    <p:sldLayoutId id="2147483690" r:id="rId14"/>
    <p:sldLayoutId id="2147483691" r:id="rId15"/>
    <p:sldLayoutId id="2147483692" r:id="rId16"/>
    <p:sldLayoutId id="2147483695" r:id="rId17"/>
    <p:sldLayoutId id="2147483698" r:id="rId18"/>
    <p:sldLayoutId id="2147483699" r:id="rId19"/>
    <p:sldLayoutId id="2147483672" r:id="rId20"/>
    <p:sldLayoutId id="2147483651" r:id="rId21"/>
    <p:sldLayoutId id="2147483675" r:id="rId2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9.xml"/><Relationship Id="rId1" Type="http://schemas.openxmlformats.org/officeDocument/2006/relationships/vmlDrawing" Target="../drawings/vmlDrawing2.vml"/><Relationship Id="rId5" Type="http://schemas.openxmlformats.org/officeDocument/2006/relationships/image" Target="../media/image17.emf"/><Relationship Id="rId4" Type="http://schemas.openxmlformats.org/officeDocument/2006/relationships/package" Target="../embeddings/Microsoft_Word___2.docx"/></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emf"/><Relationship Id="rId2" Type="http://schemas.openxmlformats.org/officeDocument/2006/relationships/slideLayout" Target="../slideLayouts/slideLayout9.xml"/><Relationship Id="rId1" Type="http://schemas.openxmlformats.org/officeDocument/2006/relationships/vmlDrawing" Target="../drawings/vmlDrawing3.vml"/><Relationship Id="rId6" Type="http://schemas.openxmlformats.org/officeDocument/2006/relationships/package" Target="../embeddings/Microsoft_Word___3.docx"/><Relationship Id="rId5" Type="http://schemas.openxmlformats.org/officeDocument/2006/relationships/image" Target="../media/image18.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24.wmf"/><Relationship Id="rId3" Type="http://schemas.openxmlformats.org/officeDocument/2006/relationships/image" Target="../media/image16.png"/><Relationship Id="rId7" Type="http://schemas.openxmlformats.org/officeDocument/2006/relationships/image" Target="../media/image21.wmf"/><Relationship Id="rId12" Type="http://schemas.openxmlformats.org/officeDocument/2006/relationships/oleObject" Target="../embeddings/oleObject5.bin"/><Relationship Id="rId2" Type="http://schemas.openxmlformats.org/officeDocument/2006/relationships/slideLayout" Target="../slideLayouts/slideLayout9.xml"/><Relationship Id="rId1" Type="http://schemas.openxmlformats.org/officeDocument/2006/relationships/vmlDrawing" Target="../drawings/vmlDrawing4.vml"/><Relationship Id="rId6" Type="http://schemas.openxmlformats.org/officeDocument/2006/relationships/oleObject" Target="../embeddings/oleObject3.bin"/><Relationship Id="rId11" Type="http://schemas.openxmlformats.org/officeDocument/2006/relationships/image" Target="../media/image23.emf"/><Relationship Id="rId5" Type="http://schemas.openxmlformats.org/officeDocument/2006/relationships/image" Target="../media/image20.wmf"/><Relationship Id="rId15" Type="http://schemas.openxmlformats.org/officeDocument/2006/relationships/image" Target="../media/image25.wmf"/><Relationship Id="rId10" Type="http://schemas.openxmlformats.org/officeDocument/2006/relationships/package" Target="../embeddings/Microsoft_Word___4.docx"/><Relationship Id="rId4" Type="http://schemas.openxmlformats.org/officeDocument/2006/relationships/oleObject" Target="../embeddings/oleObject2.bin"/><Relationship Id="rId9" Type="http://schemas.openxmlformats.org/officeDocument/2006/relationships/image" Target="../media/image22.wmf"/><Relationship Id="rId14" Type="http://schemas.openxmlformats.org/officeDocument/2006/relationships/oleObject" Target="../embeddings/oleObject6.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9.xml"/><Relationship Id="rId1" Type="http://schemas.openxmlformats.org/officeDocument/2006/relationships/vmlDrawing" Target="../drawings/vmlDrawing5.vml"/><Relationship Id="rId5" Type="http://schemas.openxmlformats.org/officeDocument/2006/relationships/image" Target="../media/image29.emf"/><Relationship Id="rId4" Type="http://schemas.openxmlformats.org/officeDocument/2006/relationships/package" Target="../embeddings/Microsoft_Word___5.docx"/></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6.png"/><Relationship Id="rId7" Type="http://schemas.openxmlformats.org/officeDocument/2006/relationships/package" Target="../embeddings/Microsoft_Word___7.docx"/><Relationship Id="rId2" Type="http://schemas.openxmlformats.org/officeDocument/2006/relationships/slideLayout" Target="../slideLayouts/slideLayout9.xml"/><Relationship Id="rId1" Type="http://schemas.openxmlformats.org/officeDocument/2006/relationships/vmlDrawing" Target="../drawings/vmlDrawing6.vml"/><Relationship Id="rId6" Type="http://schemas.openxmlformats.org/officeDocument/2006/relationships/image" Target="../media/image34.emf"/><Relationship Id="rId5" Type="http://schemas.openxmlformats.org/officeDocument/2006/relationships/package" Target="../embeddings/Microsoft_Word___6.docx"/><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67.xml"/><Relationship Id="rId3" Type="http://schemas.openxmlformats.org/officeDocument/2006/relationships/slide" Target="slide38.xml"/><Relationship Id="rId7" Type="http://schemas.openxmlformats.org/officeDocument/2006/relationships/slide" Target="slide46.xml"/><Relationship Id="rId12" Type="http://schemas.openxmlformats.org/officeDocument/2006/relationships/slide" Target="slide58.xml"/><Relationship Id="rId2" Type="http://schemas.openxmlformats.org/officeDocument/2006/relationships/slide" Target="slide36.xml"/><Relationship Id="rId1" Type="http://schemas.openxmlformats.org/officeDocument/2006/relationships/slideLayout" Target="../slideLayouts/slideLayout22.xml"/><Relationship Id="rId6" Type="http://schemas.openxmlformats.org/officeDocument/2006/relationships/slide" Target="slide44.xml"/><Relationship Id="rId11" Type="http://schemas.openxmlformats.org/officeDocument/2006/relationships/slide" Target="slide55.xml"/><Relationship Id="rId5" Type="http://schemas.openxmlformats.org/officeDocument/2006/relationships/slide" Target="slide41.xml"/><Relationship Id="rId15" Type="http://schemas.openxmlformats.org/officeDocument/2006/relationships/image" Target="../media/image8.png"/><Relationship Id="rId10" Type="http://schemas.openxmlformats.org/officeDocument/2006/relationships/slide" Target="slide53.xml"/><Relationship Id="rId4" Type="http://schemas.openxmlformats.org/officeDocument/2006/relationships/slide" Target="slide39.xml"/><Relationship Id="rId9" Type="http://schemas.openxmlformats.org/officeDocument/2006/relationships/slide" Target="slide50.xml"/><Relationship Id="rId14" Type="http://schemas.openxmlformats.org/officeDocument/2006/relationships/image" Target="../media/image37.png"/></Relationships>
</file>

<file path=ppt/slides/_rels/slide37.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67.xml"/><Relationship Id="rId3" Type="http://schemas.openxmlformats.org/officeDocument/2006/relationships/slide" Target="slide38.xml"/><Relationship Id="rId7" Type="http://schemas.openxmlformats.org/officeDocument/2006/relationships/slide" Target="slide46.xml"/><Relationship Id="rId12" Type="http://schemas.openxmlformats.org/officeDocument/2006/relationships/slide" Target="slide58.xml"/><Relationship Id="rId2" Type="http://schemas.openxmlformats.org/officeDocument/2006/relationships/slide" Target="slide36.xml"/><Relationship Id="rId1" Type="http://schemas.openxmlformats.org/officeDocument/2006/relationships/slideLayout" Target="../slideLayouts/slideLayout22.xml"/><Relationship Id="rId6" Type="http://schemas.openxmlformats.org/officeDocument/2006/relationships/slide" Target="slide44.xml"/><Relationship Id="rId11" Type="http://schemas.openxmlformats.org/officeDocument/2006/relationships/slide" Target="slide55.xml"/><Relationship Id="rId5" Type="http://schemas.openxmlformats.org/officeDocument/2006/relationships/slide" Target="slide41.xml"/><Relationship Id="rId10" Type="http://schemas.openxmlformats.org/officeDocument/2006/relationships/slide" Target="slide53.xml"/><Relationship Id="rId4" Type="http://schemas.openxmlformats.org/officeDocument/2006/relationships/slide" Target="slide39.xml"/><Relationship Id="rId9" Type="http://schemas.openxmlformats.org/officeDocument/2006/relationships/slide" Target="slide50.xml"/><Relationship Id="rId14" Type="http://schemas.openxmlformats.org/officeDocument/2006/relationships/image" Target="../media/image37.png"/></Relationships>
</file>

<file path=ppt/slides/_rels/slide38.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67.xml"/><Relationship Id="rId3" Type="http://schemas.openxmlformats.org/officeDocument/2006/relationships/slide" Target="slide38.xml"/><Relationship Id="rId7" Type="http://schemas.openxmlformats.org/officeDocument/2006/relationships/slide" Target="slide46.xml"/><Relationship Id="rId12" Type="http://schemas.openxmlformats.org/officeDocument/2006/relationships/slide" Target="slide58.xml"/><Relationship Id="rId2" Type="http://schemas.openxmlformats.org/officeDocument/2006/relationships/slide" Target="slide36.xml"/><Relationship Id="rId1" Type="http://schemas.openxmlformats.org/officeDocument/2006/relationships/slideLayout" Target="../slideLayouts/slideLayout22.xml"/><Relationship Id="rId6" Type="http://schemas.openxmlformats.org/officeDocument/2006/relationships/slide" Target="slide44.xml"/><Relationship Id="rId11" Type="http://schemas.openxmlformats.org/officeDocument/2006/relationships/slide" Target="slide55.xml"/><Relationship Id="rId5" Type="http://schemas.openxmlformats.org/officeDocument/2006/relationships/slide" Target="slide41.xml"/><Relationship Id="rId15" Type="http://schemas.openxmlformats.org/officeDocument/2006/relationships/image" Target="../media/image8.png"/><Relationship Id="rId10" Type="http://schemas.openxmlformats.org/officeDocument/2006/relationships/slide" Target="slide53.xml"/><Relationship Id="rId4" Type="http://schemas.openxmlformats.org/officeDocument/2006/relationships/slide" Target="slide39.xml"/><Relationship Id="rId9" Type="http://schemas.openxmlformats.org/officeDocument/2006/relationships/slide" Target="slide50.xml"/><Relationship Id="rId14" Type="http://schemas.openxmlformats.org/officeDocument/2006/relationships/image" Target="../media/image38.png"/></Relationships>
</file>

<file path=ppt/slides/_rels/slide39.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67.xml"/><Relationship Id="rId3" Type="http://schemas.openxmlformats.org/officeDocument/2006/relationships/slide" Target="slide38.xml"/><Relationship Id="rId7" Type="http://schemas.openxmlformats.org/officeDocument/2006/relationships/slide" Target="slide46.xml"/><Relationship Id="rId12" Type="http://schemas.openxmlformats.org/officeDocument/2006/relationships/slide" Target="slide58.xml"/><Relationship Id="rId2" Type="http://schemas.openxmlformats.org/officeDocument/2006/relationships/slide" Target="slide36.xml"/><Relationship Id="rId1" Type="http://schemas.openxmlformats.org/officeDocument/2006/relationships/slideLayout" Target="../slideLayouts/slideLayout22.xml"/><Relationship Id="rId6" Type="http://schemas.openxmlformats.org/officeDocument/2006/relationships/slide" Target="slide44.xml"/><Relationship Id="rId11" Type="http://schemas.openxmlformats.org/officeDocument/2006/relationships/slide" Target="slide55.xml"/><Relationship Id="rId5" Type="http://schemas.openxmlformats.org/officeDocument/2006/relationships/slide" Target="slide41.xml"/><Relationship Id="rId10" Type="http://schemas.openxmlformats.org/officeDocument/2006/relationships/slide" Target="slide53.xml"/><Relationship Id="rId4" Type="http://schemas.openxmlformats.org/officeDocument/2006/relationships/slide" Target="slide39.xml"/><Relationship Id="rId9" Type="http://schemas.openxmlformats.org/officeDocument/2006/relationships/slide" Target="slide50.xml"/><Relationship Id="rId14"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67.xml"/><Relationship Id="rId3" Type="http://schemas.openxmlformats.org/officeDocument/2006/relationships/slide" Target="slide38.xml"/><Relationship Id="rId7" Type="http://schemas.openxmlformats.org/officeDocument/2006/relationships/slide" Target="slide46.xml"/><Relationship Id="rId12" Type="http://schemas.openxmlformats.org/officeDocument/2006/relationships/slide" Target="slide58.xml"/><Relationship Id="rId2" Type="http://schemas.openxmlformats.org/officeDocument/2006/relationships/slide" Target="slide36.xml"/><Relationship Id="rId1" Type="http://schemas.openxmlformats.org/officeDocument/2006/relationships/slideLayout" Target="../slideLayouts/slideLayout22.xml"/><Relationship Id="rId6" Type="http://schemas.openxmlformats.org/officeDocument/2006/relationships/slide" Target="slide44.xml"/><Relationship Id="rId11" Type="http://schemas.openxmlformats.org/officeDocument/2006/relationships/slide" Target="slide55.xml"/><Relationship Id="rId5" Type="http://schemas.openxmlformats.org/officeDocument/2006/relationships/slide" Target="slide41.xml"/><Relationship Id="rId10" Type="http://schemas.openxmlformats.org/officeDocument/2006/relationships/slide" Target="slide53.xml"/><Relationship Id="rId4" Type="http://schemas.openxmlformats.org/officeDocument/2006/relationships/slide" Target="slide39.xml"/><Relationship Id="rId9" Type="http://schemas.openxmlformats.org/officeDocument/2006/relationships/slide" Target="slide50.xml"/><Relationship Id="rId14" Type="http://schemas.openxmlformats.org/officeDocument/2006/relationships/image" Target="../media/image39.png"/></Relationships>
</file>

<file path=ppt/slides/_rels/slide41.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67.xml"/><Relationship Id="rId3" Type="http://schemas.openxmlformats.org/officeDocument/2006/relationships/slide" Target="slide38.xml"/><Relationship Id="rId7" Type="http://schemas.openxmlformats.org/officeDocument/2006/relationships/slide" Target="slide46.xml"/><Relationship Id="rId12" Type="http://schemas.openxmlformats.org/officeDocument/2006/relationships/slide" Target="slide58.xml"/><Relationship Id="rId2" Type="http://schemas.openxmlformats.org/officeDocument/2006/relationships/slide" Target="slide36.xml"/><Relationship Id="rId1" Type="http://schemas.openxmlformats.org/officeDocument/2006/relationships/slideLayout" Target="../slideLayouts/slideLayout22.xml"/><Relationship Id="rId6" Type="http://schemas.openxmlformats.org/officeDocument/2006/relationships/slide" Target="slide44.xml"/><Relationship Id="rId11" Type="http://schemas.openxmlformats.org/officeDocument/2006/relationships/slide" Target="slide55.xml"/><Relationship Id="rId5" Type="http://schemas.openxmlformats.org/officeDocument/2006/relationships/slide" Target="slide41.xml"/><Relationship Id="rId15" Type="http://schemas.openxmlformats.org/officeDocument/2006/relationships/image" Target="../media/image8.png"/><Relationship Id="rId10" Type="http://schemas.openxmlformats.org/officeDocument/2006/relationships/slide" Target="slide53.xml"/><Relationship Id="rId4" Type="http://schemas.openxmlformats.org/officeDocument/2006/relationships/slide" Target="slide39.xml"/><Relationship Id="rId9" Type="http://schemas.openxmlformats.org/officeDocument/2006/relationships/slide" Target="slide50.xml"/><Relationship Id="rId14" Type="http://schemas.openxmlformats.org/officeDocument/2006/relationships/image" Target="../media/image40.png"/></Relationships>
</file>

<file path=ppt/slides/_rels/slide42.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slide" Target="slide58.xml"/><Relationship Id="rId3" Type="http://schemas.openxmlformats.org/officeDocument/2006/relationships/slide" Target="slide36.xml"/><Relationship Id="rId7" Type="http://schemas.openxmlformats.org/officeDocument/2006/relationships/slide" Target="slide44.xml"/><Relationship Id="rId12" Type="http://schemas.openxmlformats.org/officeDocument/2006/relationships/slide" Target="slide55.xml"/><Relationship Id="rId17" Type="http://schemas.openxmlformats.org/officeDocument/2006/relationships/image" Target="../media/image40.png"/><Relationship Id="rId2" Type="http://schemas.openxmlformats.org/officeDocument/2006/relationships/slideLayout" Target="../slideLayouts/slideLayout22.xml"/><Relationship Id="rId16" Type="http://schemas.openxmlformats.org/officeDocument/2006/relationships/image" Target="../media/image41.emf"/><Relationship Id="rId1" Type="http://schemas.openxmlformats.org/officeDocument/2006/relationships/vmlDrawing" Target="../drawings/vmlDrawing7.vml"/><Relationship Id="rId6" Type="http://schemas.openxmlformats.org/officeDocument/2006/relationships/slide" Target="slide41.xml"/><Relationship Id="rId11" Type="http://schemas.openxmlformats.org/officeDocument/2006/relationships/slide" Target="slide53.xml"/><Relationship Id="rId5" Type="http://schemas.openxmlformats.org/officeDocument/2006/relationships/slide" Target="slide39.xml"/><Relationship Id="rId15" Type="http://schemas.openxmlformats.org/officeDocument/2006/relationships/package" Target="../embeddings/Microsoft_Word___8.docx"/><Relationship Id="rId10" Type="http://schemas.openxmlformats.org/officeDocument/2006/relationships/slide" Target="slide50.xml"/><Relationship Id="rId4" Type="http://schemas.openxmlformats.org/officeDocument/2006/relationships/slide" Target="slide38.xml"/><Relationship Id="rId9" Type="http://schemas.openxmlformats.org/officeDocument/2006/relationships/slide" Target="slide47.xml"/><Relationship Id="rId14" Type="http://schemas.openxmlformats.org/officeDocument/2006/relationships/slide" Target="slide67.xml"/></Relationships>
</file>

<file path=ppt/slides/_rels/slide43.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slide" Target="slide58.xml"/><Relationship Id="rId3" Type="http://schemas.openxmlformats.org/officeDocument/2006/relationships/slide" Target="slide36.xml"/><Relationship Id="rId7" Type="http://schemas.openxmlformats.org/officeDocument/2006/relationships/slide" Target="slide44.xml"/><Relationship Id="rId12" Type="http://schemas.openxmlformats.org/officeDocument/2006/relationships/slide" Target="slide55.xml"/><Relationship Id="rId17" Type="http://schemas.openxmlformats.org/officeDocument/2006/relationships/image" Target="../media/image42.emf"/><Relationship Id="rId2" Type="http://schemas.openxmlformats.org/officeDocument/2006/relationships/slideLayout" Target="../slideLayouts/slideLayout22.xml"/><Relationship Id="rId16" Type="http://schemas.openxmlformats.org/officeDocument/2006/relationships/package" Target="../embeddings/Microsoft_Word___9.docx"/><Relationship Id="rId1" Type="http://schemas.openxmlformats.org/officeDocument/2006/relationships/vmlDrawing" Target="../drawings/vmlDrawing8.vml"/><Relationship Id="rId6" Type="http://schemas.openxmlformats.org/officeDocument/2006/relationships/slide" Target="slide41.xml"/><Relationship Id="rId11" Type="http://schemas.openxmlformats.org/officeDocument/2006/relationships/slide" Target="slide53.xml"/><Relationship Id="rId5" Type="http://schemas.openxmlformats.org/officeDocument/2006/relationships/slide" Target="slide39.xml"/><Relationship Id="rId15" Type="http://schemas.openxmlformats.org/officeDocument/2006/relationships/image" Target="../media/image40.png"/><Relationship Id="rId10" Type="http://schemas.openxmlformats.org/officeDocument/2006/relationships/slide" Target="slide50.xml"/><Relationship Id="rId4" Type="http://schemas.openxmlformats.org/officeDocument/2006/relationships/slide" Target="slide38.xml"/><Relationship Id="rId9" Type="http://schemas.openxmlformats.org/officeDocument/2006/relationships/slide" Target="slide47.xml"/><Relationship Id="rId14" Type="http://schemas.openxmlformats.org/officeDocument/2006/relationships/slide" Target="slide67.xml"/></Relationships>
</file>

<file path=ppt/slides/_rels/slide44.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67.xml"/><Relationship Id="rId18" Type="http://schemas.openxmlformats.org/officeDocument/2006/relationships/image" Target="../media/image8.png"/><Relationship Id="rId3" Type="http://schemas.openxmlformats.org/officeDocument/2006/relationships/slide" Target="slide38.xml"/><Relationship Id="rId7" Type="http://schemas.openxmlformats.org/officeDocument/2006/relationships/slide" Target="slide46.xml"/><Relationship Id="rId12" Type="http://schemas.openxmlformats.org/officeDocument/2006/relationships/slide" Target="slide58.xml"/><Relationship Id="rId17" Type="http://schemas.openxmlformats.org/officeDocument/2006/relationships/image" Target="../media/image46.png"/><Relationship Id="rId2" Type="http://schemas.openxmlformats.org/officeDocument/2006/relationships/slide" Target="slide36.xml"/><Relationship Id="rId16" Type="http://schemas.openxmlformats.org/officeDocument/2006/relationships/image" Target="../media/image45.png"/><Relationship Id="rId1" Type="http://schemas.openxmlformats.org/officeDocument/2006/relationships/slideLayout" Target="../slideLayouts/slideLayout22.xml"/><Relationship Id="rId6" Type="http://schemas.openxmlformats.org/officeDocument/2006/relationships/slide" Target="slide44.xml"/><Relationship Id="rId11" Type="http://schemas.openxmlformats.org/officeDocument/2006/relationships/slide" Target="slide55.xml"/><Relationship Id="rId5" Type="http://schemas.openxmlformats.org/officeDocument/2006/relationships/slide" Target="slide41.xml"/><Relationship Id="rId15" Type="http://schemas.openxmlformats.org/officeDocument/2006/relationships/image" Target="../media/image44.png"/><Relationship Id="rId10" Type="http://schemas.openxmlformats.org/officeDocument/2006/relationships/slide" Target="slide53.xml"/><Relationship Id="rId4" Type="http://schemas.openxmlformats.org/officeDocument/2006/relationships/slide" Target="slide39.xml"/><Relationship Id="rId9" Type="http://schemas.openxmlformats.org/officeDocument/2006/relationships/slide" Target="slide50.xml"/><Relationship Id="rId14" Type="http://schemas.openxmlformats.org/officeDocument/2006/relationships/image" Target="../media/image43.png"/></Relationships>
</file>

<file path=ppt/slides/_rels/slide45.xml.rels><?xml version="1.0" encoding="UTF-8" standalone="yes"?>
<Relationships xmlns="http://schemas.openxmlformats.org/package/2006/relationships"><Relationship Id="rId8" Type="http://schemas.openxmlformats.org/officeDocument/2006/relationships/image" Target="../media/image48.emf"/><Relationship Id="rId13" Type="http://schemas.openxmlformats.org/officeDocument/2006/relationships/slide" Target="slide44.xml"/><Relationship Id="rId18" Type="http://schemas.openxmlformats.org/officeDocument/2006/relationships/slide" Target="slide55.xml"/><Relationship Id="rId3" Type="http://schemas.openxmlformats.org/officeDocument/2006/relationships/package" Target="../embeddings/Microsoft_Word___10.docx"/><Relationship Id="rId7" Type="http://schemas.openxmlformats.org/officeDocument/2006/relationships/package" Target="../embeddings/Microsoft_Word___11.docx"/><Relationship Id="rId12" Type="http://schemas.openxmlformats.org/officeDocument/2006/relationships/slide" Target="slide41.xml"/><Relationship Id="rId17" Type="http://schemas.openxmlformats.org/officeDocument/2006/relationships/slide" Target="slide53.xml"/><Relationship Id="rId2" Type="http://schemas.openxmlformats.org/officeDocument/2006/relationships/slideLayout" Target="../slideLayouts/slideLayout22.xml"/><Relationship Id="rId16" Type="http://schemas.openxmlformats.org/officeDocument/2006/relationships/slide" Target="slide50.xml"/><Relationship Id="rId20" Type="http://schemas.openxmlformats.org/officeDocument/2006/relationships/slide" Target="slide67.xml"/><Relationship Id="rId1" Type="http://schemas.openxmlformats.org/officeDocument/2006/relationships/vmlDrawing" Target="../drawings/vmlDrawing9.vml"/><Relationship Id="rId6" Type="http://schemas.openxmlformats.org/officeDocument/2006/relationships/image" Target="../media/image49.png"/><Relationship Id="rId11" Type="http://schemas.openxmlformats.org/officeDocument/2006/relationships/slide" Target="slide39.xml"/><Relationship Id="rId5" Type="http://schemas.openxmlformats.org/officeDocument/2006/relationships/image" Target="../media/image45.png"/><Relationship Id="rId15" Type="http://schemas.openxmlformats.org/officeDocument/2006/relationships/slide" Target="slide47.xml"/><Relationship Id="rId10" Type="http://schemas.openxmlformats.org/officeDocument/2006/relationships/slide" Target="slide38.xml"/><Relationship Id="rId19" Type="http://schemas.openxmlformats.org/officeDocument/2006/relationships/slide" Target="slide58.xml"/><Relationship Id="rId4" Type="http://schemas.openxmlformats.org/officeDocument/2006/relationships/image" Target="../media/image47.emf"/><Relationship Id="rId9" Type="http://schemas.openxmlformats.org/officeDocument/2006/relationships/slide" Target="slide36.xml"/><Relationship Id="rId14" Type="http://schemas.openxmlformats.org/officeDocument/2006/relationships/slide" Target="slide46.xml"/></Relationships>
</file>

<file path=ppt/slides/_rels/slide46.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slide" Target="slide58.xml"/><Relationship Id="rId18" Type="http://schemas.openxmlformats.org/officeDocument/2006/relationships/image" Target="../media/image8.png"/><Relationship Id="rId3" Type="http://schemas.openxmlformats.org/officeDocument/2006/relationships/slide" Target="slide36.xml"/><Relationship Id="rId7" Type="http://schemas.openxmlformats.org/officeDocument/2006/relationships/slide" Target="slide44.xml"/><Relationship Id="rId12" Type="http://schemas.openxmlformats.org/officeDocument/2006/relationships/slide" Target="slide55.xml"/><Relationship Id="rId17" Type="http://schemas.openxmlformats.org/officeDocument/2006/relationships/image" Target="../media/image51.png"/><Relationship Id="rId2" Type="http://schemas.openxmlformats.org/officeDocument/2006/relationships/slideLayout" Target="../slideLayouts/slideLayout22.xml"/><Relationship Id="rId16" Type="http://schemas.openxmlformats.org/officeDocument/2006/relationships/image" Target="../media/image50.emf"/><Relationship Id="rId1" Type="http://schemas.openxmlformats.org/officeDocument/2006/relationships/vmlDrawing" Target="../drawings/vmlDrawing10.vml"/><Relationship Id="rId6" Type="http://schemas.openxmlformats.org/officeDocument/2006/relationships/slide" Target="slide41.xml"/><Relationship Id="rId11" Type="http://schemas.openxmlformats.org/officeDocument/2006/relationships/slide" Target="slide53.xml"/><Relationship Id="rId5" Type="http://schemas.openxmlformats.org/officeDocument/2006/relationships/slide" Target="slide39.xml"/><Relationship Id="rId15" Type="http://schemas.openxmlformats.org/officeDocument/2006/relationships/package" Target="../embeddings/Microsoft_Word___12.docx"/><Relationship Id="rId10" Type="http://schemas.openxmlformats.org/officeDocument/2006/relationships/slide" Target="slide50.xml"/><Relationship Id="rId4" Type="http://schemas.openxmlformats.org/officeDocument/2006/relationships/slide" Target="slide38.xml"/><Relationship Id="rId9" Type="http://schemas.openxmlformats.org/officeDocument/2006/relationships/slide" Target="slide47.xml"/><Relationship Id="rId14" Type="http://schemas.openxmlformats.org/officeDocument/2006/relationships/slide" Target="slide67.xml"/></Relationships>
</file>

<file path=ppt/slides/_rels/slide47.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slide" Target="slide58.xml"/><Relationship Id="rId18" Type="http://schemas.openxmlformats.org/officeDocument/2006/relationships/image" Target="../media/image8.png"/><Relationship Id="rId3" Type="http://schemas.openxmlformats.org/officeDocument/2006/relationships/slide" Target="slide36.xml"/><Relationship Id="rId7" Type="http://schemas.openxmlformats.org/officeDocument/2006/relationships/slide" Target="slide44.xml"/><Relationship Id="rId12" Type="http://schemas.openxmlformats.org/officeDocument/2006/relationships/slide" Target="slide55.xml"/><Relationship Id="rId17" Type="http://schemas.openxmlformats.org/officeDocument/2006/relationships/image" Target="../media/image53.png"/><Relationship Id="rId2" Type="http://schemas.openxmlformats.org/officeDocument/2006/relationships/slideLayout" Target="../slideLayouts/slideLayout22.xml"/><Relationship Id="rId16" Type="http://schemas.openxmlformats.org/officeDocument/2006/relationships/image" Target="../media/image52.emf"/><Relationship Id="rId1" Type="http://schemas.openxmlformats.org/officeDocument/2006/relationships/vmlDrawing" Target="../drawings/vmlDrawing11.vml"/><Relationship Id="rId6" Type="http://schemas.openxmlformats.org/officeDocument/2006/relationships/slide" Target="slide41.xml"/><Relationship Id="rId11" Type="http://schemas.openxmlformats.org/officeDocument/2006/relationships/slide" Target="slide53.xml"/><Relationship Id="rId5" Type="http://schemas.openxmlformats.org/officeDocument/2006/relationships/slide" Target="slide39.xml"/><Relationship Id="rId15" Type="http://schemas.openxmlformats.org/officeDocument/2006/relationships/package" Target="../embeddings/Microsoft_Word___13.docx"/><Relationship Id="rId10" Type="http://schemas.openxmlformats.org/officeDocument/2006/relationships/slide" Target="slide50.xml"/><Relationship Id="rId4" Type="http://schemas.openxmlformats.org/officeDocument/2006/relationships/slide" Target="slide38.xml"/><Relationship Id="rId9" Type="http://schemas.openxmlformats.org/officeDocument/2006/relationships/slide" Target="slide47.xml"/><Relationship Id="rId14" Type="http://schemas.openxmlformats.org/officeDocument/2006/relationships/slide" Target="slide67.xml"/></Relationships>
</file>

<file path=ppt/slides/_rels/slide48.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slide" Target="slide58.xml"/><Relationship Id="rId18" Type="http://schemas.openxmlformats.org/officeDocument/2006/relationships/image" Target="../media/image8.png"/><Relationship Id="rId3" Type="http://schemas.openxmlformats.org/officeDocument/2006/relationships/slide" Target="slide36.xml"/><Relationship Id="rId7" Type="http://schemas.openxmlformats.org/officeDocument/2006/relationships/slide" Target="slide44.xml"/><Relationship Id="rId12" Type="http://schemas.openxmlformats.org/officeDocument/2006/relationships/slide" Target="slide55.xml"/><Relationship Id="rId17" Type="http://schemas.openxmlformats.org/officeDocument/2006/relationships/image" Target="../media/image53.png"/><Relationship Id="rId2" Type="http://schemas.openxmlformats.org/officeDocument/2006/relationships/slideLayout" Target="../slideLayouts/slideLayout22.xml"/><Relationship Id="rId16" Type="http://schemas.openxmlformats.org/officeDocument/2006/relationships/image" Target="../media/image54.emf"/><Relationship Id="rId1" Type="http://schemas.openxmlformats.org/officeDocument/2006/relationships/vmlDrawing" Target="../drawings/vmlDrawing12.vml"/><Relationship Id="rId6" Type="http://schemas.openxmlformats.org/officeDocument/2006/relationships/slide" Target="slide41.xml"/><Relationship Id="rId11" Type="http://schemas.openxmlformats.org/officeDocument/2006/relationships/slide" Target="slide53.xml"/><Relationship Id="rId5" Type="http://schemas.openxmlformats.org/officeDocument/2006/relationships/slide" Target="slide39.xml"/><Relationship Id="rId15" Type="http://schemas.openxmlformats.org/officeDocument/2006/relationships/package" Target="../embeddings/Microsoft_Word___14.docx"/><Relationship Id="rId10" Type="http://schemas.openxmlformats.org/officeDocument/2006/relationships/slide" Target="slide50.xml"/><Relationship Id="rId4" Type="http://schemas.openxmlformats.org/officeDocument/2006/relationships/slide" Target="slide38.xml"/><Relationship Id="rId9" Type="http://schemas.openxmlformats.org/officeDocument/2006/relationships/slide" Target="slide47.xml"/><Relationship Id="rId14" Type="http://schemas.openxmlformats.org/officeDocument/2006/relationships/slide" Target="slide67.xml"/></Relationships>
</file>

<file path=ppt/slides/_rels/slide49.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67.xml"/><Relationship Id="rId3" Type="http://schemas.openxmlformats.org/officeDocument/2006/relationships/slide" Target="slide38.xml"/><Relationship Id="rId7" Type="http://schemas.openxmlformats.org/officeDocument/2006/relationships/slide" Target="slide46.xml"/><Relationship Id="rId12" Type="http://schemas.openxmlformats.org/officeDocument/2006/relationships/slide" Target="slide58.xml"/><Relationship Id="rId2" Type="http://schemas.openxmlformats.org/officeDocument/2006/relationships/slide" Target="slide36.xml"/><Relationship Id="rId1" Type="http://schemas.openxmlformats.org/officeDocument/2006/relationships/slideLayout" Target="../slideLayouts/slideLayout22.xml"/><Relationship Id="rId6" Type="http://schemas.openxmlformats.org/officeDocument/2006/relationships/slide" Target="slide44.xml"/><Relationship Id="rId11" Type="http://schemas.openxmlformats.org/officeDocument/2006/relationships/slide" Target="slide55.xml"/><Relationship Id="rId5" Type="http://schemas.openxmlformats.org/officeDocument/2006/relationships/slide" Target="slide41.xml"/><Relationship Id="rId15" Type="http://schemas.openxmlformats.org/officeDocument/2006/relationships/image" Target="../media/image8.png"/><Relationship Id="rId10" Type="http://schemas.openxmlformats.org/officeDocument/2006/relationships/slide" Target="slide53.xml"/><Relationship Id="rId4" Type="http://schemas.openxmlformats.org/officeDocument/2006/relationships/slide" Target="slide39.xml"/><Relationship Id="rId9" Type="http://schemas.openxmlformats.org/officeDocument/2006/relationships/slide" Target="slide50.xml"/><Relationship Id="rId14" Type="http://schemas.openxmlformats.org/officeDocument/2006/relationships/image" Target="../media/image53.png"/></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Word___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50.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67.xml"/><Relationship Id="rId3" Type="http://schemas.openxmlformats.org/officeDocument/2006/relationships/slide" Target="slide38.xml"/><Relationship Id="rId7" Type="http://schemas.openxmlformats.org/officeDocument/2006/relationships/slide" Target="slide46.xml"/><Relationship Id="rId12" Type="http://schemas.openxmlformats.org/officeDocument/2006/relationships/slide" Target="slide58.xml"/><Relationship Id="rId2" Type="http://schemas.openxmlformats.org/officeDocument/2006/relationships/slide" Target="slide36.xml"/><Relationship Id="rId1" Type="http://schemas.openxmlformats.org/officeDocument/2006/relationships/slideLayout" Target="../slideLayouts/slideLayout22.xml"/><Relationship Id="rId6" Type="http://schemas.openxmlformats.org/officeDocument/2006/relationships/slide" Target="slide44.xml"/><Relationship Id="rId11" Type="http://schemas.openxmlformats.org/officeDocument/2006/relationships/slide" Target="slide55.xml"/><Relationship Id="rId5" Type="http://schemas.openxmlformats.org/officeDocument/2006/relationships/slide" Target="slide41.xml"/><Relationship Id="rId15" Type="http://schemas.openxmlformats.org/officeDocument/2006/relationships/image" Target="../media/image8.png"/><Relationship Id="rId10" Type="http://schemas.openxmlformats.org/officeDocument/2006/relationships/slide" Target="slide53.xml"/><Relationship Id="rId4" Type="http://schemas.openxmlformats.org/officeDocument/2006/relationships/slide" Target="slide39.xml"/><Relationship Id="rId9" Type="http://schemas.openxmlformats.org/officeDocument/2006/relationships/slide" Target="slide50.xml"/><Relationship Id="rId14" Type="http://schemas.openxmlformats.org/officeDocument/2006/relationships/image" Target="../media/image55.png"/></Relationships>
</file>

<file path=ppt/slides/_rels/slide51.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55.xml"/><Relationship Id="rId3" Type="http://schemas.openxmlformats.org/officeDocument/2006/relationships/image" Target="../media/image8.png"/><Relationship Id="rId7" Type="http://schemas.openxmlformats.org/officeDocument/2006/relationships/slide" Target="slide41.xml"/><Relationship Id="rId12" Type="http://schemas.openxmlformats.org/officeDocument/2006/relationships/slide" Target="slide53.xml"/><Relationship Id="rId2" Type="http://schemas.openxmlformats.org/officeDocument/2006/relationships/image" Target="../media/image55.png"/><Relationship Id="rId1" Type="http://schemas.openxmlformats.org/officeDocument/2006/relationships/slideLayout" Target="../slideLayouts/slideLayout22.xml"/><Relationship Id="rId6" Type="http://schemas.openxmlformats.org/officeDocument/2006/relationships/slide" Target="slide39.xml"/><Relationship Id="rId11" Type="http://schemas.openxmlformats.org/officeDocument/2006/relationships/slide" Target="slide50.xml"/><Relationship Id="rId5" Type="http://schemas.openxmlformats.org/officeDocument/2006/relationships/slide" Target="slide38.xml"/><Relationship Id="rId15" Type="http://schemas.openxmlformats.org/officeDocument/2006/relationships/slide" Target="slide67.xml"/><Relationship Id="rId10" Type="http://schemas.openxmlformats.org/officeDocument/2006/relationships/slide" Target="slide47.xml"/><Relationship Id="rId4" Type="http://schemas.openxmlformats.org/officeDocument/2006/relationships/slide" Target="slide36.xml"/><Relationship Id="rId9" Type="http://schemas.openxmlformats.org/officeDocument/2006/relationships/slide" Target="slide46.xml"/><Relationship Id="rId14" Type="http://schemas.openxmlformats.org/officeDocument/2006/relationships/slide" Target="slide58.xml"/></Relationships>
</file>

<file path=ppt/slides/_rels/slide52.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slide" Target="slide58.xml"/><Relationship Id="rId18" Type="http://schemas.openxmlformats.org/officeDocument/2006/relationships/package" Target="../embeddings/Microsoft_Word___16.docx"/><Relationship Id="rId3" Type="http://schemas.openxmlformats.org/officeDocument/2006/relationships/slide" Target="slide36.xml"/><Relationship Id="rId7" Type="http://schemas.openxmlformats.org/officeDocument/2006/relationships/slide" Target="slide44.xml"/><Relationship Id="rId12" Type="http://schemas.openxmlformats.org/officeDocument/2006/relationships/slide" Target="slide55.xml"/><Relationship Id="rId17" Type="http://schemas.openxmlformats.org/officeDocument/2006/relationships/image" Target="../media/image55.png"/><Relationship Id="rId2" Type="http://schemas.openxmlformats.org/officeDocument/2006/relationships/slideLayout" Target="../slideLayouts/slideLayout22.xml"/><Relationship Id="rId16" Type="http://schemas.openxmlformats.org/officeDocument/2006/relationships/image" Target="../media/image56.emf"/><Relationship Id="rId1" Type="http://schemas.openxmlformats.org/officeDocument/2006/relationships/vmlDrawing" Target="../drawings/vmlDrawing13.vml"/><Relationship Id="rId6" Type="http://schemas.openxmlformats.org/officeDocument/2006/relationships/slide" Target="slide41.xml"/><Relationship Id="rId11" Type="http://schemas.openxmlformats.org/officeDocument/2006/relationships/slide" Target="slide53.xml"/><Relationship Id="rId5" Type="http://schemas.openxmlformats.org/officeDocument/2006/relationships/slide" Target="slide39.xml"/><Relationship Id="rId15" Type="http://schemas.openxmlformats.org/officeDocument/2006/relationships/package" Target="../embeddings/Microsoft_Word___15.docx"/><Relationship Id="rId10" Type="http://schemas.openxmlformats.org/officeDocument/2006/relationships/slide" Target="slide50.xml"/><Relationship Id="rId19" Type="http://schemas.openxmlformats.org/officeDocument/2006/relationships/image" Target="../media/image57.emf"/><Relationship Id="rId4" Type="http://schemas.openxmlformats.org/officeDocument/2006/relationships/slide" Target="slide38.xml"/><Relationship Id="rId9" Type="http://schemas.openxmlformats.org/officeDocument/2006/relationships/slide" Target="slide47.xml"/><Relationship Id="rId14" Type="http://schemas.openxmlformats.org/officeDocument/2006/relationships/slide" Target="slide67.xml"/></Relationships>
</file>

<file path=ppt/slides/_rels/slide53.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67.xml"/><Relationship Id="rId3" Type="http://schemas.openxmlformats.org/officeDocument/2006/relationships/slide" Target="slide38.xml"/><Relationship Id="rId7" Type="http://schemas.openxmlformats.org/officeDocument/2006/relationships/slide" Target="slide46.xml"/><Relationship Id="rId12" Type="http://schemas.openxmlformats.org/officeDocument/2006/relationships/slide" Target="slide58.xml"/><Relationship Id="rId2" Type="http://schemas.openxmlformats.org/officeDocument/2006/relationships/slide" Target="slide36.xml"/><Relationship Id="rId1" Type="http://schemas.openxmlformats.org/officeDocument/2006/relationships/slideLayout" Target="../slideLayouts/slideLayout22.xml"/><Relationship Id="rId6" Type="http://schemas.openxmlformats.org/officeDocument/2006/relationships/slide" Target="slide44.xml"/><Relationship Id="rId11" Type="http://schemas.openxmlformats.org/officeDocument/2006/relationships/slide" Target="slide55.xml"/><Relationship Id="rId5" Type="http://schemas.openxmlformats.org/officeDocument/2006/relationships/slide" Target="slide41.xml"/><Relationship Id="rId15" Type="http://schemas.openxmlformats.org/officeDocument/2006/relationships/image" Target="../media/image58.png"/><Relationship Id="rId10" Type="http://schemas.openxmlformats.org/officeDocument/2006/relationships/slide" Target="slide53.xml"/><Relationship Id="rId4" Type="http://schemas.openxmlformats.org/officeDocument/2006/relationships/slide" Target="slide39.xml"/><Relationship Id="rId9" Type="http://schemas.openxmlformats.org/officeDocument/2006/relationships/slide" Target="slide50.xml"/><Relationship Id="rId14" Type="http://schemas.openxmlformats.org/officeDocument/2006/relationships/image" Target="../media/image8.png"/></Relationships>
</file>

<file path=ppt/slides/_rels/slide54.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67.xml"/><Relationship Id="rId3" Type="http://schemas.openxmlformats.org/officeDocument/2006/relationships/slide" Target="slide38.xml"/><Relationship Id="rId7" Type="http://schemas.openxmlformats.org/officeDocument/2006/relationships/slide" Target="slide46.xml"/><Relationship Id="rId12" Type="http://schemas.openxmlformats.org/officeDocument/2006/relationships/slide" Target="slide58.xml"/><Relationship Id="rId2" Type="http://schemas.openxmlformats.org/officeDocument/2006/relationships/slide" Target="slide36.xml"/><Relationship Id="rId1" Type="http://schemas.openxmlformats.org/officeDocument/2006/relationships/slideLayout" Target="../slideLayouts/slideLayout22.xml"/><Relationship Id="rId6" Type="http://schemas.openxmlformats.org/officeDocument/2006/relationships/slide" Target="slide44.xml"/><Relationship Id="rId11" Type="http://schemas.openxmlformats.org/officeDocument/2006/relationships/slide" Target="slide55.xml"/><Relationship Id="rId5" Type="http://schemas.openxmlformats.org/officeDocument/2006/relationships/slide" Target="slide41.xml"/><Relationship Id="rId10" Type="http://schemas.openxmlformats.org/officeDocument/2006/relationships/slide" Target="slide53.xml"/><Relationship Id="rId4" Type="http://schemas.openxmlformats.org/officeDocument/2006/relationships/slide" Target="slide39.xml"/><Relationship Id="rId9" Type="http://schemas.openxmlformats.org/officeDocument/2006/relationships/slide" Target="slide50.xml"/><Relationship Id="rId14" Type="http://schemas.openxmlformats.org/officeDocument/2006/relationships/image" Target="../media/image58.png"/></Relationships>
</file>

<file path=ppt/slides/_rels/slide55.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67.xml"/><Relationship Id="rId3" Type="http://schemas.openxmlformats.org/officeDocument/2006/relationships/slide" Target="slide38.xml"/><Relationship Id="rId7" Type="http://schemas.openxmlformats.org/officeDocument/2006/relationships/slide" Target="slide46.xml"/><Relationship Id="rId12" Type="http://schemas.openxmlformats.org/officeDocument/2006/relationships/slide" Target="slide58.xml"/><Relationship Id="rId2" Type="http://schemas.openxmlformats.org/officeDocument/2006/relationships/slide" Target="slide36.xml"/><Relationship Id="rId1" Type="http://schemas.openxmlformats.org/officeDocument/2006/relationships/slideLayout" Target="../slideLayouts/slideLayout22.xml"/><Relationship Id="rId6" Type="http://schemas.openxmlformats.org/officeDocument/2006/relationships/slide" Target="slide44.xml"/><Relationship Id="rId11" Type="http://schemas.openxmlformats.org/officeDocument/2006/relationships/slide" Target="slide55.xml"/><Relationship Id="rId5" Type="http://schemas.openxmlformats.org/officeDocument/2006/relationships/slide" Target="slide41.xml"/><Relationship Id="rId15" Type="http://schemas.openxmlformats.org/officeDocument/2006/relationships/image" Target="../media/image8.png"/><Relationship Id="rId10" Type="http://schemas.openxmlformats.org/officeDocument/2006/relationships/slide" Target="slide53.xml"/><Relationship Id="rId4" Type="http://schemas.openxmlformats.org/officeDocument/2006/relationships/slide" Target="slide39.xml"/><Relationship Id="rId9" Type="http://schemas.openxmlformats.org/officeDocument/2006/relationships/slide" Target="slide50.xml"/><Relationship Id="rId14" Type="http://schemas.openxmlformats.org/officeDocument/2006/relationships/image" Target="../media/image59.png"/></Relationships>
</file>

<file path=ppt/slides/_rels/slide56.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67.xml"/><Relationship Id="rId3" Type="http://schemas.openxmlformats.org/officeDocument/2006/relationships/slide" Target="slide38.xml"/><Relationship Id="rId7" Type="http://schemas.openxmlformats.org/officeDocument/2006/relationships/slide" Target="slide46.xml"/><Relationship Id="rId12" Type="http://schemas.openxmlformats.org/officeDocument/2006/relationships/slide" Target="slide58.xml"/><Relationship Id="rId2" Type="http://schemas.openxmlformats.org/officeDocument/2006/relationships/slide" Target="slide36.xml"/><Relationship Id="rId1" Type="http://schemas.openxmlformats.org/officeDocument/2006/relationships/slideLayout" Target="../slideLayouts/slideLayout22.xml"/><Relationship Id="rId6" Type="http://schemas.openxmlformats.org/officeDocument/2006/relationships/slide" Target="slide44.xml"/><Relationship Id="rId11" Type="http://schemas.openxmlformats.org/officeDocument/2006/relationships/slide" Target="slide55.xml"/><Relationship Id="rId5" Type="http://schemas.openxmlformats.org/officeDocument/2006/relationships/slide" Target="slide41.xml"/><Relationship Id="rId10" Type="http://schemas.openxmlformats.org/officeDocument/2006/relationships/slide" Target="slide53.xml"/><Relationship Id="rId4" Type="http://schemas.openxmlformats.org/officeDocument/2006/relationships/slide" Target="slide39.xml"/><Relationship Id="rId9" Type="http://schemas.openxmlformats.org/officeDocument/2006/relationships/slide" Target="slide50.xml"/><Relationship Id="rId14" Type="http://schemas.openxmlformats.org/officeDocument/2006/relationships/image" Target="../media/image59.png"/></Relationships>
</file>

<file path=ppt/slides/_rels/slide57.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slide" Target="slide58.xml"/><Relationship Id="rId3" Type="http://schemas.openxmlformats.org/officeDocument/2006/relationships/slide" Target="slide36.xml"/><Relationship Id="rId7" Type="http://schemas.openxmlformats.org/officeDocument/2006/relationships/slide" Target="slide44.xml"/><Relationship Id="rId12" Type="http://schemas.openxmlformats.org/officeDocument/2006/relationships/slide" Target="slide55.xml"/><Relationship Id="rId17" Type="http://schemas.openxmlformats.org/officeDocument/2006/relationships/image" Target="../media/image59.png"/><Relationship Id="rId2" Type="http://schemas.openxmlformats.org/officeDocument/2006/relationships/slideLayout" Target="../slideLayouts/slideLayout22.xml"/><Relationship Id="rId16" Type="http://schemas.openxmlformats.org/officeDocument/2006/relationships/image" Target="../media/image60.emf"/><Relationship Id="rId1" Type="http://schemas.openxmlformats.org/officeDocument/2006/relationships/vmlDrawing" Target="../drawings/vmlDrawing14.vml"/><Relationship Id="rId6" Type="http://schemas.openxmlformats.org/officeDocument/2006/relationships/slide" Target="slide41.xml"/><Relationship Id="rId11" Type="http://schemas.openxmlformats.org/officeDocument/2006/relationships/slide" Target="slide53.xml"/><Relationship Id="rId5" Type="http://schemas.openxmlformats.org/officeDocument/2006/relationships/slide" Target="slide39.xml"/><Relationship Id="rId15" Type="http://schemas.openxmlformats.org/officeDocument/2006/relationships/package" Target="../embeddings/Microsoft_Word___17.docx"/><Relationship Id="rId10" Type="http://schemas.openxmlformats.org/officeDocument/2006/relationships/slide" Target="slide50.xml"/><Relationship Id="rId4" Type="http://schemas.openxmlformats.org/officeDocument/2006/relationships/slide" Target="slide38.xml"/><Relationship Id="rId9" Type="http://schemas.openxmlformats.org/officeDocument/2006/relationships/slide" Target="slide47.xml"/><Relationship Id="rId14" Type="http://schemas.openxmlformats.org/officeDocument/2006/relationships/slide" Target="slide67.xml"/></Relationships>
</file>

<file path=ppt/slides/_rels/slide58.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67.xml"/><Relationship Id="rId3" Type="http://schemas.openxmlformats.org/officeDocument/2006/relationships/slide" Target="slide38.xml"/><Relationship Id="rId7" Type="http://schemas.openxmlformats.org/officeDocument/2006/relationships/slide" Target="slide46.xml"/><Relationship Id="rId12" Type="http://schemas.openxmlformats.org/officeDocument/2006/relationships/slide" Target="slide58.xml"/><Relationship Id="rId2" Type="http://schemas.openxmlformats.org/officeDocument/2006/relationships/slide" Target="slide36.xml"/><Relationship Id="rId1" Type="http://schemas.openxmlformats.org/officeDocument/2006/relationships/slideLayout" Target="../slideLayouts/slideLayout22.xml"/><Relationship Id="rId6" Type="http://schemas.openxmlformats.org/officeDocument/2006/relationships/slide" Target="slide44.xml"/><Relationship Id="rId11" Type="http://schemas.openxmlformats.org/officeDocument/2006/relationships/slide" Target="slide55.xml"/><Relationship Id="rId5" Type="http://schemas.openxmlformats.org/officeDocument/2006/relationships/slide" Target="slide41.xml"/><Relationship Id="rId10" Type="http://schemas.openxmlformats.org/officeDocument/2006/relationships/slide" Target="slide53.xml"/><Relationship Id="rId4" Type="http://schemas.openxmlformats.org/officeDocument/2006/relationships/slide" Target="slide39.xml"/><Relationship Id="rId9" Type="http://schemas.openxmlformats.org/officeDocument/2006/relationships/slide" Target="slide50.xml"/><Relationship Id="rId14" Type="http://schemas.openxmlformats.org/officeDocument/2006/relationships/image" Target="../media/image8.png"/></Relationships>
</file>

<file path=ppt/slides/_rels/slide59.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67.xml"/><Relationship Id="rId3" Type="http://schemas.openxmlformats.org/officeDocument/2006/relationships/slide" Target="slide38.xml"/><Relationship Id="rId7" Type="http://schemas.openxmlformats.org/officeDocument/2006/relationships/slide" Target="slide46.xml"/><Relationship Id="rId12" Type="http://schemas.openxmlformats.org/officeDocument/2006/relationships/slide" Target="slide58.xml"/><Relationship Id="rId2" Type="http://schemas.openxmlformats.org/officeDocument/2006/relationships/slide" Target="slide36.xml"/><Relationship Id="rId1" Type="http://schemas.openxmlformats.org/officeDocument/2006/relationships/slideLayout" Target="../slideLayouts/slideLayout22.xml"/><Relationship Id="rId6" Type="http://schemas.openxmlformats.org/officeDocument/2006/relationships/slide" Target="slide44.xml"/><Relationship Id="rId11" Type="http://schemas.openxmlformats.org/officeDocument/2006/relationships/slide" Target="slide55.xml"/><Relationship Id="rId5" Type="http://schemas.openxmlformats.org/officeDocument/2006/relationships/slide" Target="slide41.xml"/><Relationship Id="rId10" Type="http://schemas.openxmlformats.org/officeDocument/2006/relationships/slide" Target="slide53.xml"/><Relationship Id="rId4" Type="http://schemas.openxmlformats.org/officeDocument/2006/relationships/slide" Target="slide39.xml"/><Relationship Id="rId9" Type="http://schemas.openxmlformats.org/officeDocument/2006/relationships/slide" Target="slide50.xml"/><Relationship Id="rId1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67.xml"/><Relationship Id="rId3" Type="http://schemas.openxmlformats.org/officeDocument/2006/relationships/slide" Target="slide38.xml"/><Relationship Id="rId7" Type="http://schemas.openxmlformats.org/officeDocument/2006/relationships/slide" Target="slide46.xml"/><Relationship Id="rId12" Type="http://schemas.openxmlformats.org/officeDocument/2006/relationships/slide" Target="slide58.xml"/><Relationship Id="rId2" Type="http://schemas.openxmlformats.org/officeDocument/2006/relationships/slide" Target="slide36.xml"/><Relationship Id="rId1" Type="http://schemas.openxmlformats.org/officeDocument/2006/relationships/slideLayout" Target="../slideLayouts/slideLayout22.xml"/><Relationship Id="rId6" Type="http://schemas.openxmlformats.org/officeDocument/2006/relationships/slide" Target="slide44.xml"/><Relationship Id="rId11" Type="http://schemas.openxmlformats.org/officeDocument/2006/relationships/slide" Target="slide55.xml"/><Relationship Id="rId5" Type="http://schemas.openxmlformats.org/officeDocument/2006/relationships/slide" Target="slide41.xml"/><Relationship Id="rId10" Type="http://schemas.openxmlformats.org/officeDocument/2006/relationships/slide" Target="slide53.xml"/><Relationship Id="rId4" Type="http://schemas.openxmlformats.org/officeDocument/2006/relationships/slide" Target="slide39.xml"/><Relationship Id="rId9" Type="http://schemas.openxmlformats.org/officeDocument/2006/relationships/slide" Target="slide50.xml"/></Relationships>
</file>

<file path=ppt/slides/_rels/slide61.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67.xml"/><Relationship Id="rId3" Type="http://schemas.openxmlformats.org/officeDocument/2006/relationships/slide" Target="slide38.xml"/><Relationship Id="rId7" Type="http://schemas.openxmlformats.org/officeDocument/2006/relationships/slide" Target="slide46.xml"/><Relationship Id="rId12" Type="http://schemas.openxmlformats.org/officeDocument/2006/relationships/slide" Target="slide58.xml"/><Relationship Id="rId2" Type="http://schemas.openxmlformats.org/officeDocument/2006/relationships/slide" Target="slide36.xml"/><Relationship Id="rId1" Type="http://schemas.openxmlformats.org/officeDocument/2006/relationships/slideLayout" Target="../slideLayouts/slideLayout22.xml"/><Relationship Id="rId6" Type="http://schemas.openxmlformats.org/officeDocument/2006/relationships/slide" Target="slide44.xml"/><Relationship Id="rId11" Type="http://schemas.openxmlformats.org/officeDocument/2006/relationships/slide" Target="slide55.xml"/><Relationship Id="rId5" Type="http://schemas.openxmlformats.org/officeDocument/2006/relationships/slide" Target="slide41.xml"/><Relationship Id="rId10" Type="http://schemas.openxmlformats.org/officeDocument/2006/relationships/slide" Target="slide53.xml"/><Relationship Id="rId4" Type="http://schemas.openxmlformats.org/officeDocument/2006/relationships/slide" Target="slide39.xml"/><Relationship Id="rId9" Type="http://schemas.openxmlformats.org/officeDocument/2006/relationships/slide" Target="slide50.xml"/></Relationships>
</file>

<file path=ppt/slides/_rels/slide62.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67.xml"/><Relationship Id="rId3" Type="http://schemas.openxmlformats.org/officeDocument/2006/relationships/slide" Target="slide38.xml"/><Relationship Id="rId7" Type="http://schemas.openxmlformats.org/officeDocument/2006/relationships/slide" Target="slide46.xml"/><Relationship Id="rId12" Type="http://schemas.openxmlformats.org/officeDocument/2006/relationships/slide" Target="slide58.xml"/><Relationship Id="rId2" Type="http://schemas.openxmlformats.org/officeDocument/2006/relationships/slide" Target="slide36.xml"/><Relationship Id="rId1" Type="http://schemas.openxmlformats.org/officeDocument/2006/relationships/slideLayout" Target="../slideLayouts/slideLayout22.xml"/><Relationship Id="rId6" Type="http://schemas.openxmlformats.org/officeDocument/2006/relationships/slide" Target="slide44.xml"/><Relationship Id="rId11" Type="http://schemas.openxmlformats.org/officeDocument/2006/relationships/slide" Target="slide55.xml"/><Relationship Id="rId5" Type="http://schemas.openxmlformats.org/officeDocument/2006/relationships/slide" Target="slide41.xml"/><Relationship Id="rId15" Type="http://schemas.openxmlformats.org/officeDocument/2006/relationships/image" Target="../media/image62.png"/><Relationship Id="rId10" Type="http://schemas.openxmlformats.org/officeDocument/2006/relationships/slide" Target="slide53.xml"/><Relationship Id="rId4" Type="http://schemas.openxmlformats.org/officeDocument/2006/relationships/slide" Target="slide39.xml"/><Relationship Id="rId9" Type="http://schemas.openxmlformats.org/officeDocument/2006/relationships/slide" Target="slide50.xml"/><Relationship Id="rId14" Type="http://schemas.openxmlformats.org/officeDocument/2006/relationships/image" Target="../media/image61.png"/></Relationships>
</file>

<file path=ppt/slides/_rels/slide63.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67.xml"/><Relationship Id="rId3" Type="http://schemas.openxmlformats.org/officeDocument/2006/relationships/slide" Target="slide38.xml"/><Relationship Id="rId7" Type="http://schemas.openxmlformats.org/officeDocument/2006/relationships/slide" Target="slide46.xml"/><Relationship Id="rId12" Type="http://schemas.openxmlformats.org/officeDocument/2006/relationships/slide" Target="slide58.xml"/><Relationship Id="rId2" Type="http://schemas.openxmlformats.org/officeDocument/2006/relationships/slide" Target="slide36.xml"/><Relationship Id="rId1" Type="http://schemas.openxmlformats.org/officeDocument/2006/relationships/slideLayout" Target="../slideLayouts/slideLayout22.xml"/><Relationship Id="rId6" Type="http://schemas.openxmlformats.org/officeDocument/2006/relationships/slide" Target="slide44.xml"/><Relationship Id="rId11" Type="http://schemas.openxmlformats.org/officeDocument/2006/relationships/slide" Target="slide55.xml"/><Relationship Id="rId5" Type="http://schemas.openxmlformats.org/officeDocument/2006/relationships/slide" Target="slide41.xml"/><Relationship Id="rId15" Type="http://schemas.openxmlformats.org/officeDocument/2006/relationships/image" Target="../media/image62.png"/><Relationship Id="rId10" Type="http://schemas.openxmlformats.org/officeDocument/2006/relationships/slide" Target="slide53.xml"/><Relationship Id="rId4" Type="http://schemas.openxmlformats.org/officeDocument/2006/relationships/slide" Target="slide39.xml"/><Relationship Id="rId9" Type="http://schemas.openxmlformats.org/officeDocument/2006/relationships/slide" Target="slide50.xml"/><Relationship Id="rId14" Type="http://schemas.openxmlformats.org/officeDocument/2006/relationships/image" Target="../media/image61.png"/></Relationships>
</file>

<file path=ppt/slides/_rels/slide64.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67.xml"/><Relationship Id="rId3" Type="http://schemas.openxmlformats.org/officeDocument/2006/relationships/slide" Target="slide38.xml"/><Relationship Id="rId7" Type="http://schemas.openxmlformats.org/officeDocument/2006/relationships/slide" Target="slide46.xml"/><Relationship Id="rId12" Type="http://schemas.openxmlformats.org/officeDocument/2006/relationships/slide" Target="slide58.xml"/><Relationship Id="rId2" Type="http://schemas.openxmlformats.org/officeDocument/2006/relationships/slide" Target="slide36.xml"/><Relationship Id="rId1" Type="http://schemas.openxmlformats.org/officeDocument/2006/relationships/slideLayout" Target="../slideLayouts/slideLayout22.xml"/><Relationship Id="rId6" Type="http://schemas.openxmlformats.org/officeDocument/2006/relationships/slide" Target="slide44.xml"/><Relationship Id="rId11" Type="http://schemas.openxmlformats.org/officeDocument/2006/relationships/slide" Target="slide55.xml"/><Relationship Id="rId5" Type="http://schemas.openxmlformats.org/officeDocument/2006/relationships/slide" Target="slide41.xml"/><Relationship Id="rId15" Type="http://schemas.openxmlformats.org/officeDocument/2006/relationships/image" Target="../media/image63.png"/><Relationship Id="rId10" Type="http://schemas.openxmlformats.org/officeDocument/2006/relationships/slide" Target="slide53.xml"/><Relationship Id="rId4" Type="http://schemas.openxmlformats.org/officeDocument/2006/relationships/slide" Target="slide39.xml"/><Relationship Id="rId9" Type="http://schemas.openxmlformats.org/officeDocument/2006/relationships/slide" Target="slide50.xml"/><Relationship Id="rId14" Type="http://schemas.openxmlformats.org/officeDocument/2006/relationships/image" Target="../media/image62.png"/></Relationships>
</file>

<file path=ppt/slides/_rels/slide65.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67.xml"/><Relationship Id="rId3" Type="http://schemas.openxmlformats.org/officeDocument/2006/relationships/slide" Target="slide38.xml"/><Relationship Id="rId7" Type="http://schemas.openxmlformats.org/officeDocument/2006/relationships/slide" Target="slide46.xml"/><Relationship Id="rId12" Type="http://schemas.openxmlformats.org/officeDocument/2006/relationships/slide" Target="slide58.xml"/><Relationship Id="rId2" Type="http://schemas.openxmlformats.org/officeDocument/2006/relationships/slide" Target="slide36.xml"/><Relationship Id="rId1" Type="http://schemas.openxmlformats.org/officeDocument/2006/relationships/slideLayout" Target="../slideLayouts/slideLayout22.xml"/><Relationship Id="rId6" Type="http://schemas.openxmlformats.org/officeDocument/2006/relationships/slide" Target="slide44.xml"/><Relationship Id="rId11" Type="http://schemas.openxmlformats.org/officeDocument/2006/relationships/slide" Target="slide55.xml"/><Relationship Id="rId5" Type="http://schemas.openxmlformats.org/officeDocument/2006/relationships/slide" Target="slide41.xml"/><Relationship Id="rId10" Type="http://schemas.openxmlformats.org/officeDocument/2006/relationships/slide" Target="slide53.xml"/><Relationship Id="rId4" Type="http://schemas.openxmlformats.org/officeDocument/2006/relationships/slide" Target="slide39.xml"/><Relationship Id="rId9" Type="http://schemas.openxmlformats.org/officeDocument/2006/relationships/slide" Target="slide50.xml"/><Relationship Id="rId14" Type="http://schemas.openxmlformats.org/officeDocument/2006/relationships/image" Target="../media/image64.png"/></Relationships>
</file>

<file path=ppt/slides/_rels/slide66.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67.xml"/><Relationship Id="rId3" Type="http://schemas.openxmlformats.org/officeDocument/2006/relationships/slide" Target="slide38.xml"/><Relationship Id="rId7" Type="http://schemas.openxmlformats.org/officeDocument/2006/relationships/slide" Target="slide46.xml"/><Relationship Id="rId12" Type="http://schemas.openxmlformats.org/officeDocument/2006/relationships/slide" Target="slide58.xml"/><Relationship Id="rId2" Type="http://schemas.openxmlformats.org/officeDocument/2006/relationships/slide" Target="slide36.xml"/><Relationship Id="rId1" Type="http://schemas.openxmlformats.org/officeDocument/2006/relationships/slideLayout" Target="../slideLayouts/slideLayout22.xml"/><Relationship Id="rId6" Type="http://schemas.openxmlformats.org/officeDocument/2006/relationships/slide" Target="slide44.xml"/><Relationship Id="rId11" Type="http://schemas.openxmlformats.org/officeDocument/2006/relationships/slide" Target="slide55.xml"/><Relationship Id="rId5" Type="http://schemas.openxmlformats.org/officeDocument/2006/relationships/slide" Target="slide41.xml"/><Relationship Id="rId10" Type="http://schemas.openxmlformats.org/officeDocument/2006/relationships/slide" Target="slide53.xml"/><Relationship Id="rId4" Type="http://schemas.openxmlformats.org/officeDocument/2006/relationships/slide" Target="slide39.xml"/><Relationship Id="rId9" Type="http://schemas.openxmlformats.org/officeDocument/2006/relationships/slide" Target="slide50.xml"/></Relationships>
</file>

<file path=ppt/slides/_rels/slide67.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67.xml"/><Relationship Id="rId3" Type="http://schemas.openxmlformats.org/officeDocument/2006/relationships/slide" Target="slide38.xml"/><Relationship Id="rId7" Type="http://schemas.openxmlformats.org/officeDocument/2006/relationships/slide" Target="slide46.xml"/><Relationship Id="rId12" Type="http://schemas.openxmlformats.org/officeDocument/2006/relationships/slide" Target="slide58.xml"/><Relationship Id="rId2" Type="http://schemas.openxmlformats.org/officeDocument/2006/relationships/slide" Target="slide36.xml"/><Relationship Id="rId1" Type="http://schemas.openxmlformats.org/officeDocument/2006/relationships/slideLayout" Target="../slideLayouts/slideLayout22.xml"/><Relationship Id="rId6" Type="http://schemas.openxmlformats.org/officeDocument/2006/relationships/slide" Target="slide44.xml"/><Relationship Id="rId11" Type="http://schemas.openxmlformats.org/officeDocument/2006/relationships/slide" Target="slide55.xml"/><Relationship Id="rId5" Type="http://schemas.openxmlformats.org/officeDocument/2006/relationships/slide" Target="slide41.xml"/><Relationship Id="rId10" Type="http://schemas.openxmlformats.org/officeDocument/2006/relationships/slide" Target="slide53.xml"/><Relationship Id="rId4" Type="http://schemas.openxmlformats.org/officeDocument/2006/relationships/slide" Target="slide39.xml"/><Relationship Id="rId9" Type="http://schemas.openxmlformats.org/officeDocument/2006/relationships/slide" Target="slide50.xml"/><Relationship Id="rId14" Type="http://schemas.openxmlformats.org/officeDocument/2006/relationships/image" Target="../media/image8.png"/></Relationships>
</file>

<file path=ppt/slides/_rels/slide68.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67.xml"/><Relationship Id="rId3" Type="http://schemas.openxmlformats.org/officeDocument/2006/relationships/slide" Target="slide38.xml"/><Relationship Id="rId7" Type="http://schemas.openxmlformats.org/officeDocument/2006/relationships/slide" Target="slide46.xml"/><Relationship Id="rId12" Type="http://schemas.openxmlformats.org/officeDocument/2006/relationships/slide" Target="slide58.xml"/><Relationship Id="rId2" Type="http://schemas.openxmlformats.org/officeDocument/2006/relationships/slide" Target="slide36.xml"/><Relationship Id="rId1" Type="http://schemas.openxmlformats.org/officeDocument/2006/relationships/slideLayout" Target="../slideLayouts/slideLayout22.xml"/><Relationship Id="rId6" Type="http://schemas.openxmlformats.org/officeDocument/2006/relationships/slide" Target="slide44.xml"/><Relationship Id="rId11" Type="http://schemas.openxmlformats.org/officeDocument/2006/relationships/slide" Target="slide55.xml"/><Relationship Id="rId5" Type="http://schemas.openxmlformats.org/officeDocument/2006/relationships/slide" Target="slide41.xml"/><Relationship Id="rId10" Type="http://schemas.openxmlformats.org/officeDocument/2006/relationships/slide" Target="slide53.xml"/><Relationship Id="rId4" Type="http://schemas.openxmlformats.org/officeDocument/2006/relationships/slide" Target="slide39.xml"/><Relationship Id="rId9" Type="http://schemas.openxmlformats.org/officeDocument/2006/relationships/slide" Target="slide50.xml"/></Relationships>
</file>

<file path=ppt/slides/_rels/slide69.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slide" Target="slide58.xml"/><Relationship Id="rId3" Type="http://schemas.openxmlformats.org/officeDocument/2006/relationships/slide" Target="slide36.xml"/><Relationship Id="rId7" Type="http://schemas.openxmlformats.org/officeDocument/2006/relationships/slide" Target="slide44.xml"/><Relationship Id="rId12" Type="http://schemas.openxmlformats.org/officeDocument/2006/relationships/slide" Target="slide55.xml"/><Relationship Id="rId17" Type="http://schemas.openxmlformats.org/officeDocument/2006/relationships/image" Target="../media/image8.png"/><Relationship Id="rId2" Type="http://schemas.openxmlformats.org/officeDocument/2006/relationships/slideLayout" Target="../slideLayouts/slideLayout22.xml"/><Relationship Id="rId16" Type="http://schemas.openxmlformats.org/officeDocument/2006/relationships/image" Target="../media/image65.emf"/><Relationship Id="rId1" Type="http://schemas.openxmlformats.org/officeDocument/2006/relationships/vmlDrawing" Target="../drawings/vmlDrawing15.vml"/><Relationship Id="rId6" Type="http://schemas.openxmlformats.org/officeDocument/2006/relationships/slide" Target="slide41.xml"/><Relationship Id="rId11" Type="http://schemas.openxmlformats.org/officeDocument/2006/relationships/slide" Target="slide53.xml"/><Relationship Id="rId5" Type="http://schemas.openxmlformats.org/officeDocument/2006/relationships/slide" Target="slide39.xml"/><Relationship Id="rId15" Type="http://schemas.openxmlformats.org/officeDocument/2006/relationships/package" Target="../embeddings/Microsoft_Word___18.docx"/><Relationship Id="rId10" Type="http://schemas.openxmlformats.org/officeDocument/2006/relationships/slide" Target="slide50.xml"/><Relationship Id="rId4" Type="http://schemas.openxmlformats.org/officeDocument/2006/relationships/slide" Target="slide38.xml"/><Relationship Id="rId9" Type="http://schemas.openxmlformats.org/officeDocument/2006/relationships/slide" Target="slide47.xml"/><Relationship Id="rId14" Type="http://schemas.openxmlformats.org/officeDocument/2006/relationships/slide" Target="slide6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slide" Target="slide58.xml"/><Relationship Id="rId3" Type="http://schemas.openxmlformats.org/officeDocument/2006/relationships/slide" Target="slide36.xml"/><Relationship Id="rId7" Type="http://schemas.openxmlformats.org/officeDocument/2006/relationships/slide" Target="slide44.xml"/><Relationship Id="rId12" Type="http://schemas.openxmlformats.org/officeDocument/2006/relationships/slide" Target="slide55.xml"/><Relationship Id="rId2" Type="http://schemas.openxmlformats.org/officeDocument/2006/relationships/slideLayout" Target="../slideLayouts/slideLayout22.xml"/><Relationship Id="rId16" Type="http://schemas.openxmlformats.org/officeDocument/2006/relationships/image" Target="../media/image66.emf"/><Relationship Id="rId1" Type="http://schemas.openxmlformats.org/officeDocument/2006/relationships/vmlDrawing" Target="../drawings/vmlDrawing16.vml"/><Relationship Id="rId6" Type="http://schemas.openxmlformats.org/officeDocument/2006/relationships/slide" Target="slide41.xml"/><Relationship Id="rId11" Type="http://schemas.openxmlformats.org/officeDocument/2006/relationships/slide" Target="slide53.xml"/><Relationship Id="rId5" Type="http://schemas.openxmlformats.org/officeDocument/2006/relationships/slide" Target="slide39.xml"/><Relationship Id="rId15" Type="http://schemas.openxmlformats.org/officeDocument/2006/relationships/package" Target="../embeddings/Microsoft_Word___19.docx"/><Relationship Id="rId10" Type="http://schemas.openxmlformats.org/officeDocument/2006/relationships/slide" Target="slide50.xml"/><Relationship Id="rId4" Type="http://schemas.openxmlformats.org/officeDocument/2006/relationships/slide" Target="slide38.xml"/><Relationship Id="rId9" Type="http://schemas.openxmlformats.org/officeDocument/2006/relationships/slide" Target="slide47.xml"/><Relationship Id="rId14" Type="http://schemas.openxmlformats.org/officeDocument/2006/relationships/slide" Target="slide67.xml"/></Relationships>
</file>

<file path=ppt/slides/_rels/slide71.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67.xml"/><Relationship Id="rId3" Type="http://schemas.openxmlformats.org/officeDocument/2006/relationships/slide" Target="slide38.xml"/><Relationship Id="rId7" Type="http://schemas.openxmlformats.org/officeDocument/2006/relationships/slide" Target="slide46.xml"/><Relationship Id="rId12" Type="http://schemas.openxmlformats.org/officeDocument/2006/relationships/slide" Target="slide58.xml"/><Relationship Id="rId2" Type="http://schemas.openxmlformats.org/officeDocument/2006/relationships/slide" Target="slide36.xml"/><Relationship Id="rId16" Type="http://schemas.openxmlformats.org/officeDocument/2006/relationships/image" Target="../media/image69.png"/><Relationship Id="rId1" Type="http://schemas.openxmlformats.org/officeDocument/2006/relationships/slideLayout" Target="../slideLayouts/slideLayout22.xml"/><Relationship Id="rId6" Type="http://schemas.openxmlformats.org/officeDocument/2006/relationships/slide" Target="slide44.xml"/><Relationship Id="rId11" Type="http://schemas.openxmlformats.org/officeDocument/2006/relationships/slide" Target="slide55.xml"/><Relationship Id="rId5" Type="http://schemas.openxmlformats.org/officeDocument/2006/relationships/slide" Target="slide41.xml"/><Relationship Id="rId15" Type="http://schemas.openxmlformats.org/officeDocument/2006/relationships/image" Target="../media/image68.png"/><Relationship Id="rId10" Type="http://schemas.openxmlformats.org/officeDocument/2006/relationships/slide" Target="slide53.xml"/><Relationship Id="rId4" Type="http://schemas.openxmlformats.org/officeDocument/2006/relationships/slide" Target="slide39.xml"/><Relationship Id="rId9" Type="http://schemas.openxmlformats.org/officeDocument/2006/relationships/slide" Target="slide50.xml"/><Relationship Id="rId14" Type="http://schemas.openxmlformats.org/officeDocument/2006/relationships/image" Target="../media/image67.png"/></Relationships>
</file>

<file path=ppt/slides/_rels/slide72.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67.xml"/><Relationship Id="rId3" Type="http://schemas.openxmlformats.org/officeDocument/2006/relationships/slide" Target="slide38.xml"/><Relationship Id="rId7" Type="http://schemas.openxmlformats.org/officeDocument/2006/relationships/slide" Target="slide46.xml"/><Relationship Id="rId12" Type="http://schemas.openxmlformats.org/officeDocument/2006/relationships/slide" Target="slide58.xml"/><Relationship Id="rId2" Type="http://schemas.openxmlformats.org/officeDocument/2006/relationships/slide" Target="slide36.xml"/><Relationship Id="rId1" Type="http://schemas.openxmlformats.org/officeDocument/2006/relationships/slideLayout" Target="../slideLayouts/slideLayout22.xml"/><Relationship Id="rId6" Type="http://schemas.openxmlformats.org/officeDocument/2006/relationships/slide" Target="slide44.xml"/><Relationship Id="rId11" Type="http://schemas.openxmlformats.org/officeDocument/2006/relationships/slide" Target="slide55.xml"/><Relationship Id="rId5" Type="http://schemas.openxmlformats.org/officeDocument/2006/relationships/slide" Target="slide41.xml"/><Relationship Id="rId10" Type="http://schemas.openxmlformats.org/officeDocument/2006/relationships/slide" Target="slide53.xml"/><Relationship Id="rId4" Type="http://schemas.openxmlformats.org/officeDocument/2006/relationships/slide" Target="slide39.xml"/><Relationship Id="rId9" Type="http://schemas.openxmlformats.org/officeDocument/2006/relationships/slide" Target="slide50.xml"/><Relationship Id="rId14" Type="http://schemas.openxmlformats.org/officeDocument/2006/relationships/image" Target="../media/image67.png"/></Relationships>
</file>

<file path=ppt/slides/_rels/slide73.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67.xml"/><Relationship Id="rId3" Type="http://schemas.openxmlformats.org/officeDocument/2006/relationships/slide" Target="slide38.xml"/><Relationship Id="rId7" Type="http://schemas.openxmlformats.org/officeDocument/2006/relationships/slide" Target="slide46.xml"/><Relationship Id="rId12" Type="http://schemas.openxmlformats.org/officeDocument/2006/relationships/slide" Target="slide58.xml"/><Relationship Id="rId2" Type="http://schemas.openxmlformats.org/officeDocument/2006/relationships/slide" Target="slide36.xml"/><Relationship Id="rId1" Type="http://schemas.openxmlformats.org/officeDocument/2006/relationships/slideLayout" Target="../slideLayouts/slideLayout22.xml"/><Relationship Id="rId6" Type="http://schemas.openxmlformats.org/officeDocument/2006/relationships/slide" Target="slide44.xml"/><Relationship Id="rId11" Type="http://schemas.openxmlformats.org/officeDocument/2006/relationships/slide" Target="slide55.xml"/><Relationship Id="rId5" Type="http://schemas.openxmlformats.org/officeDocument/2006/relationships/slide" Target="slide41.xml"/><Relationship Id="rId10" Type="http://schemas.openxmlformats.org/officeDocument/2006/relationships/slide" Target="slide53.xml"/><Relationship Id="rId4" Type="http://schemas.openxmlformats.org/officeDocument/2006/relationships/slide" Target="slide39.xml"/><Relationship Id="rId9" Type="http://schemas.openxmlformats.org/officeDocument/2006/relationships/slide" Target="slide50.xml"/><Relationship Id="rId14" Type="http://schemas.openxmlformats.org/officeDocument/2006/relationships/image" Target="../media/image67.png"/></Relationships>
</file>

<file path=ppt/slides/_rels/slide74.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67.xml"/><Relationship Id="rId3" Type="http://schemas.openxmlformats.org/officeDocument/2006/relationships/slide" Target="slide38.xml"/><Relationship Id="rId7" Type="http://schemas.openxmlformats.org/officeDocument/2006/relationships/slide" Target="slide46.xml"/><Relationship Id="rId12" Type="http://schemas.openxmlformats.org/officeDocument/2006/relationships/slide" Target="slide58.xml"/><Relationship Id="rId2" Type="http://schemas.openxmlformats.org/officeDocument/2006/relationships/slide" Target="slide36.xml"/><Relationship Id="rId1" Type="http://schemas.openxmlformats.org/officeDocument/2006/relationships/slideLayout" Target="../slideLayouts/slideLayout22.xml"/><Relationship Id="rId6" Type="http://schemas.openxmlformats.org/officeDocument/2006/relationships/slide" Target="slide44.xml"/><Relationship Id="rId11" Type="http://schemas.openxmlformats.org/officeDocument/2006/relationships/slide" Target="slide55.xml"/><Relationship Id="rId5" Type="http://schemas.openxmlformats.org/officeDocument/2006/relationships/slide" Target="slide41.xml"/><Relationship Id="rId10" Type="http://schemas.openxmlformats.org/officeDocument/2006/relationships/slide" Target="slide53.xml"/><Relationship Id="rId4" Type="http://schemas.openxmlformats.org/officeDocument/2006/relationships/slide" Target="slide39.xml"/><Relationship Id="rId9" Type="http://schemas.openxmlformats.org/officeDocument/2006/relationships/slide" Target="slide50.xml"/><Relationship Id="rId14" Type="http://schemas.openxmlformats.org/officeDocument/2006/relationships/image" Target="../media/image70.png"/></Relationships>
</file>

<file path=ppt/slides/_rels/slide75.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67.xml"/><Relationship Id="rId3" Type="http://schemas.openxmlformats.org/officeDocument/2006/relationships/slide" Target="slide38.xml"/><Relationship Id="rId7" Type="http://schemas.openxmlformats.org/officeDocument/2006/relationships/slide" Target="slide46.xml"/><Relationship Id="rId12" Type="http://schemas.openxmlformats.org/officeDocument/2006/relationships/slide" Target="slide58.xml"/><Relationship Id="rId2" Type="http://schemas.openxmlformats.org/officeDocument/2006/relationships/slide" Target="slide36.xml"/><Relationship Id="rId1" Type="http://schemas.openxmlformats.org/officeDocument/2006/relationships/slideLayout" Target="../slideLayouts/slideLayout22.xml"/><Relationship Id="rId6" Type="http://schemas.openxmlformats.org/officeDocument/2006/relationships/slide" Target="slide44.xml"/><Relationship Id="rId11" Type="http://schemas.openxmlformats.org/officeDocument/2006/relationships/slide" Target="slide55.xml"/><Relationship Id="rId5" Type="http://schemas.openxmlformats.org/officeDocument/2006/relationships/slide" Target="slide41.xml"/><Relationship Id="rId10" Type="http://schemas.openxmlformats.org/officeDocument/2006/relationships/slide" Target="slide53.xml"/><Relationship Id="rId4" Type="http://schemas.openxmlformats.org/officeDocument/2006/relationships/slide" Target="slide39.xml"/><Relationship Id="rId9" Type="http://schemas.openxmlformats.org/officeDocument/2006/relationships/slide" Target="slide50.xml"/><Relationship Id="rId14" Type="http://schemas.openxmlformats.org/officeDocument/2006/relationships/image" Target="../media/image70.png"/></Relationships>
</file>

<file path=ppt/slides/_rels/slide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262315" y="138704"/>
            <a:ext cx="2737341" cy="457240"/>
          </a:xfrm>
          <a:prstGeom prst="rect">
            <a:avLst/>
          </a:prstGeom>
        </p:spPr>
      </p:pic>
      <p:grpSp>
        <p:nvGrpSpPr>
          <p:cNvPr id="4" name="组合 3"/>
          <p:cNvGrpSpPr/>
          <p:nvPr/>
        </p:nvGrpSpPr>
        <p:grpSpPr>
          <a:xfrm>
            <a:off x="0" y="1612675"/>
            <a:ext cx="12192001" cy="3544517"/>
            <a:chOff x="0" y="1612675"/>
            <a:chExt cx="12192001" cy="3544517"/>
          </a:xfrm>
        </p:grpSpPr>
        <p:grpSp>
          <p:nvGrpSpPr>
            <p:cNvPr id="3" name="组合 2"/>
            <p:cNvGrpSpPr/>
            <p:nvPr/>
          </p:nvGrpSpPr>
          <p:grpSpPr>
            <a:xfrm>
              <a:off x="0" y="1850900"/>
              <a:ext cx="12192001" cy="3306292"/>
              <a:chOff x="0" y="1850900"/>
              <a:chExt cx="12192001" cy="3306292"/>
            </a:xfrm>
          </p:grpSpPr>
          <p:pic>
            <p:nvPicPr>
              <p:cNvPr id="2" name="图片 1"/>
              <p:cNvPicPr>
                <a:picLocks noChangeAspect="1"/>
              </p:cNvPicPr>
              <p:nvPr/>
            </p:nvPicPr>
            <p:blipFill>
              <a:blip r:embed="rId3"/>
              <a:stretch>
                <a:fillRect/>
              </a:stretch>
            </p:blipFill>
            <p:spPr>
              <a:xfrm>
                <a:off x="0" y="1850900"/>
                <a:ext cx="12192000" cy="3306292"/>
              </a:xfrm>
              <a:prstGeom prst="rect">
                <a:avLst/>
              </a:prstGeom>
            </p:spPr>
          </p:pic>
          <p:pic>
            <p:nvPicPr>
              <p:cNvPr id="6" name="图片 5"/>
              <p:cNvPicPr>
                <a:picLocks noChangeAspect="1"/>
              </p:cNvPicPr>
              <p:nvPr/>
            </p:nvPicPr>
            <p:blipFill>
              <a:blip r:embed="rId4"/>
              <a:stretch>
                <a:fillRect/>
              </a:stretch>
            </p:blipFill>
            <p:spPr>
              <a:xfrm>
                <a:off x="10272464" y="3305484"/>
                <a:ext cx="1919537" cy="1788799"/>
              </a:xfrm>
              <a:prstGeom prst="rect">
                <a:avLst/>
              </a:prstGeom>
            </p:spPr>
          </p:pic>
        </p:grpSp>
        <p:sp>
          <p:nvSpPr>
            <p:cNvPr id="5" name="副标题 2">
              <a:extLst>
                <a:ext uri="{FF2B5EF4-FFF2-40B4-BE49-F238E27FC236}">
                  <a16:creationId xmlns:a16="http://schemas.microsoft.com/office/drawing/2014/main" xmlns="" id="{52C4449A-F464-4D7F-BEC9-4DBC80644CF4}"/>
                </a:ext>
              </a:extLst>
            </p:cNvPr>
            <p:cNvSpPr txBox="1">
              <a:spLocks/>
            </p:cNvSpPr>
            <p:nvPr/>
          </p:nvSpPr>
          <p:spPr>
            <a:xfrm>
              <a:off x="5209309" y="1612675"/>
              <a:ext cx="1773382" cy="448173"/>
            </a:xfrm>
            <a:prstGeom prst="roundRect">
              <a:avLst>
                <a:gd name="adj" fmla="val 50000"/>
              </a:avLst>
            </a:prstGeom>
            <a:solidFill>
              <a:srgbClr val="8EB4E3"/>
            </a:solidFill>
            <a:ln>
              <a:noFill/>
            </a:ln>
          </p:spPr>
          <p:txBody>
            <a:bodyPr anchor="ctr">
              <a:noAutofit/>
            </a:bodyPr>
            <a:lstStyle>
              <a:defPPr>
                <a:defRPr lang="zh-CN"/>
              </a:defPPr>
              <a:lvl1pPr indent="0" algn="ctr">
                <a:lnSpc>
                  <a:spcPct val="90000"/>
                </a:lnSpc>
                <a:spcBef>
                  <a:spcPts val="1000"/>
                </a:spcBef>
                <a:buFont typeface="Arial" panose="020B0604020202020204" pitchFamily="34" charset="0"/>
                <a:buNone/>
                <a:defRPr sz="2800">
                  <a:solidFill>
                    <a:schemeClr val="bg1"/>
                  </a:solidFill>
                  <a:latin typeface="KaiTi" panose="02010609060101010101" pitchFamily="49" charset="-122"/>
                  <a:ea typeface="KaiTi" panose="02010609060101010101" pitchFamily="49"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2400" dirty="0" smtClean="0"/>
                <a:t>第</a:t>
              </a:r>
              <a:r>
                <a:rPr lang="en-US" altLang="zh-CN" sz="2400" dirty="0" smtClean="0"/>
                <a:t>47</a:t>
              </a:r>
              <a:r>
                <a:rPr lang="zh-CN" altLang="en-US" sz="2400" dirty="0" smtClean="0"/>
                <a:t>讲</a:t>
              </a:r>
              <a:endParaRPr lang="zh-CN" altLang="en-US" sz="2400" dirty="0"/>
            </a:p>
          </p:txBody>
        </p:sp>
      </p:grpSp>
      <p:sp>
        <p:nvSpPr>
          <p:cNvPr id="12" name="标题 1">
            <a:extLst>
              <a:ext uri="{FF2B5EF4-FFF2-40B4-BE49-F238E27FC236}">
                <a16:creationId xmlns:a16="http://schemas.microsoft.com/office/drawing/2014/main" xmlns="" id="{322A6B15-2E76-455A-9DAC-24409D258021}"/>
              </a:ext>
            </a:extLst>
          </p:cNvPr>
          <p:cNvSpPr txBox="1">
            <a:spLocks/>
          </p:cNvSpPr>
          <p:nvPr/>
        </p:nvSpPr>
        <p:spPr>
          <a:xfrm>
            <a:off x="549782" y="2784562"/>
            <a:ext cx="11092437" cy="128887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lnSpc>
                <a:spcPct val="120000"/>
              </a:lnSpc>
            </a:pPr>
            <a:r>
              <a:rPr lang="zh-CN" altLang="en-US" sz="6600" b="1" dirty="0" smtClean="0">
                <a:solidFill>
                  <a:schemeClr val="bg1"/>
                </a:solidFill>
              </a:rPr>
              <a:t>化学反应</a:t>
            </a:r>
            <a:r>
              <a:rPr lang="zh-CN" altLang="en-US" sz="6600" b="1" dirty="0">
                <a:solidFill>
                  <a:schemeClr val="bg1"/>
                </a:solidFill>
              </a:rPr>
              <a:t>速率与化学平衡图像</a:t>
            </a:r>
          </a:p>
        </p:txBody>
      </p:sp>
    </p:spTree>
    <p:extLst>
      <p:ext uri="{BB962C8B-B14F-4D97-AF65-F5344CB8AC3E}">
        <p14:creationId xmlns:p14="http://schemas.microsoft.com/office/powerpoint/2010/main" val="1815278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a:extLst>
              <a:ext uri="{FF2B5EF4-FFF2-40B4-BE49-F238E27FC236}">
                <a16:creationId xmlns="" xmlns:a16="http://schemas.microsoft.com/office/drawing/2014/main" id="{42F66117-1422-E04E-93A0-A3423E0F05D2}"/>
              </a:ext>
            </a:extLst>
          </p:cNvPr>
          <p:cNvSpPr/>
          <p:nvPr/>
        </p:nvSpPr>
        <p:spPr>
          <a:xfrm>
            <a:off x="335360" y="2507422"/>
            <a:ext cx="11449272" cy="2971205"/>
          </a:xfrm>
          <a:prstGeom prst="roundRect">
            <a:avLst>
              <a:gd name="adj" fmla="val 1925"/>
            </a:avLst>
          </a:prstGeom>
          <a:noFill/>
          <a:ln>
            <a:solidFill>
              <a:schemeClr val="tx1"/>
            </a:solid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p:nvSpPr>
        <p:spPr>
          <a:xfrm>
            <a:off x="714450" y="2852936"/>
            <a:ext cx="10763100" cy="2242858"/>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在分析</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图像时，要特别注意反应速率的变化，即</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baseline="-25000" dirty="0">
                <a:latin typeface="Times New Roman" panose="02020603050405020304" pitchFamily="18" charset="0"/>
                <a:ea typeface="微软雅黑" panose="020B0503020204020204" pitchFamily="34" charset="-122"/>
                <a:cs typeface="Times New Roman" panose="02020603050405020304" pitchFamily="18" charset="0"/>
              </a:rPr>
              <a:t>正</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baseline="-25000" dirty="0">
                <a:latin typeface="Times New Roman" panose="02020603050405020304" pitchFamily="18" charset="0"/>
                <a:ea typeface="微软雅黑" panose="020B0503020204020204" pitchFamily="34" charset="-122"/>
                <a:cs typeface="Times New Roman" panose="02020603050405020304" pitchFamily="18" charset="0"/>
              </a:rPr>
              <a:t>逆</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是都增大了还是都减小了</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条件改变的瞬间，</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baseline="-25000" dirty="0">
                <a:latin typeface="Times New Roman" panose="02020603050405020304" pitchFamily="18" charset="0"/>
                <a:ea typeface="微软雅黑" panose="020B0503020204020204" pitchFamily="34" charset="-122"/>
                <a:cs typeface="Times New Roman" panose="02020603050405020304" pitchFamily="18" charset="0"/>
              </a:rPr>
              <a:t>正</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baseline="-25000" dirty="0">
                <a:latin typeface="Times New Roman" panose="02020603050405020304" pitchFamily="18" charset="0"/>
                <a:ea typeface="微软雅黑" panose="020B0503020204020204" pitchFamily="34" charset="-122"/>
                <a:cs typeface="Times New Roman" panose="02020603050405020304" pitchFamily="18" charset="0"/>
              </a:rPr>
              <a:t>逆</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的起点与原平衡点不重合</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，还是一个增大</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或减小</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而另一个不变</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条件改变的瞬间，</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baseline="-25000" dirty="0">
                <a:latin typeface="Times New Roman" panose="02020603050405020304" pitchFamily="18" charset="0"/>
                <a:ea typeface="微软雅黑" panose="020B0503020204020204" pitchFamily="34" charset="-122"/>
                <a:cs typeface="Times New Roman" panose="02020603050405020304" pitchFamily="18" charset="0"/>
              </a:rPr>
              <a:t>正</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baseline="-25000" dirty="0">
                <a:latin typeface="Times New Roman" panose="02020603050405020304" pitchFamily="18" charset="0"/>
                <a:ea typeface="微软雅黑" panose="020B0503020204020204" pitchFamily="34" charset="-122"/>
                <a:cs typeface="Times New Roman" panose="02020603050405020304" pitchFamily="18" charset="0"/>
              </a:rPr>
              <a:t>逆</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中不变的那个，起点与原平衡点重合</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590564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a:extLst>
              <a:ext uri="{FF2B5EF4-FFF2-40B4-BE49-F238E27FC236}">
                <a16:creationId xmlns="" xmlns:a16="http://schemas.microsoft.com/office/drawing/2014/main" id="{7E4F18EA-82C7-9143-98A4-D4840597F599}"/>
              </a:ext>
            </a:extLst>
          </p:cNvPr>
          <p:cNvSpPr/>
          <p:nvPr/>
        </p:nvSpPr>
        <p:spPr>
          <a:xfrm>
            <a:off x="390000" y="1741046"/>
            <a:ext cx="11412000" cy="116099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已知：反应为</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m</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B</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i="1" kern="100" dirty="0" err="1" smtClean="0">
                <a:latin typeface="Times New Roman" panose="02020603050405020304" pitchFamily="18" charset="0"/>
                <a:ea typeface="微软雅黑" panose="020B0503020204020204" pitchFamily="34" charset="-122"/>
                <a:cs typeface="Courier New" panose="02070309020205020404" pitchFamily="49" charset="0"/>
              </a:rPr>
              <a:t>p</a:t>
            </a:r>
            <a:r>
              <a:rPr lang="en-US" altLang="zh-CN" kern="100" dirty="0" err="1"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q</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D</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 name="图片 2"/>
          <p:cNvPicPr>
            <a:picLocks noChangeAspect="1"/>
          </p:cNvPicPr>
          <p:nvPr/>
        </p:nvPicPr>
        <p:blipFill>
          <a:blip r:embed="rId2">
            <a:clrChange>
              <a:clrFrom>
                <a:srgbClr val="FFFFFF"/>
              </a:clrFrom>
              <a:clrTo>
                <a:srgbClr val="FFFFFF">
                  <a:alpha val="0"/>
                </a:srgbClr>
              </a:clrTo>
            </a:clrChange>
          </a:blip>
          <a:stretch>
            <a:fillRect/>
          </a:stretch>
        </p:blipFill>
        <p:spPr>
          <a:xfrm>
            <a:off x="4376517" y="2046496"/>
            <a:ext cx="536151" cy="166033"/>
          </a:xfrm>
          <a:prstGeom prst="rect">
            <a:avLst/>
          </a:prstGeom>
        </p:spPr>
      </p:pic>
      <p:pic>
        <p:nvPicPr>
          <p:cNvPr id="149506" name="Picture 2" descr="110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55200" y="2988320"/>
            <a:ext cx="2081600" cy="1881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a:extLst>
              <a:ext uri="{FF2B5EF4-FFF2-40B4-BE49-F238E27FC236}">
                <a16:creationId xmlns="" xmlns:a16="http://schemas.microsoft.com/office/drawing/2014/main" id="{7E4F18EA-82C7-9143-98A4-D4840597F599}"/>
              </a:ext>
            </a:extLst>
          </p:cNvPr>
          <p:cNvSpPr/>
          <p:nvPr/>
        </p:nvSpPr>
        <p:spPr>
          <a:xfrm>
            <a:off x="390000" y="5035996"/>
            <a:ext cx="11412000" cy="60783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i="1" kern="100" dirty="0" smtClean="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1</a:t>
            </a:r>
            <a:r>
              <a:rPr lang="en-US" altLang="zh-CN"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i="1" kern="100" dirty="0" smtClean="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，正反应</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反应</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830707" y="5147329"/>
            <a:ext cx="357790"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&lt;</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3080373" y="5104514"/>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放热</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61753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a:extLst>
              <a:ext uri="{FF2B5EF4-FFF2-40B4-BE49-F238E27FC236}">
                <a16:creationId xmlns="" xmlns:a16="http://schemas.microsoft.com/office/drawing/2014/main" id="{7E4F18EA-82C7-9143-98A4-D4840597F599}"/>
              </a:ext>
            </a:extLst>
          </p:cNvPr>
          <p:cNvSpPr/>
          <p:nvPr/>
        </p:nvSpPr>
        <p:spPr>
          <a:xfrm>
            <a:off x="390000" y="1813054"/>
            <a:ext cx="11412000" cy="60700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a:extLst>
              <a:ext uri="{FF2B5EF4-FFF2-40B4-BE49-F238E27FC236}">
                <a16:creationId xmlns="" xmlns:a16="http://schemas.microsoft.com/office/drawing/2014/main" id="{7E4F18EA-82C7-9143-98A4-D4840597F599}"/>
              </a:ext>
            </a:extLst>
          </p:cNvPr>
          <p:cNvSpPr/>
          <p:nvPr/>
        </p:nvSpPr>
        <p:spPr>
          <a:xfrm>
            <a:off x="390000" y="4693374"/>
            <a:ext cx="11412000" cy="60783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i="1" kern="100" dirty="0" smtClean="0">
                <a:latin typeface="Times New Roman" panose="02020603050405020304" pitchFamily="18" charset="0"/>
                <a:ea typeface="微软雅黑" panose="020B0503020204020204" pitchFamily="34" charset="-122"/>
                <a:cs typeface="Courier New" panose="02070309020205020404" pitchFamily="49" charset="0"/>
              </a:rPr>
              <a:t>p</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1</a:t>
            </a:r>
            <a:r>
              <a:rPr lang="en-US" altLang="zh-CN"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i="1" kern="100" dirty="0" smtClean="0">
                <a:latin typeface="Times New Roman" panose="02020603050405020304" pitchFamily="18" charset="0"/>
                <a:ea typeface="微软雅黑" panose="020B0503020204020204" pitchFamily="34" charset="-122"/>
                <a:cs typeface="Courier New" panose="02070309020205020404" pitchFamily="49" charset="0"/>
              </a:rPr>
              <a:t>p</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，正反应为气体</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体积</a:t>
            </a:r>
            <a:r>
              <a:rPr lang="en-US" altLang="zh-CN"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830707" y="4804707"/>
            <a:ext cx="357790"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&lt;</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4295800" y="4757749"/>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增大</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50530" name="Picture 2" descr="110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35903" y="2636912"/>
            <a:ext cx="2320194" cy="1763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203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a:extLst>
              <a:ext uri="{FF2B5EF4-FFF2-40B4-BE49-F238E27FC236}">
                <a16:creationId xmlns="" xmlns:a16="http://schemas.microsoft.com/office/drawing/2014/main" id="{7E4F18EA-82C7-9143-98A4-D4840597F599}"/>
              </a:ext>
            </a:extLst>
          </p:cNvPr>
          <p:cNvSpPr/>
          <p:nvPr/>
        </p:nvSpPr>
        <p:spPr>
          <a:xfrm>
            <a:off x="390000" y="1813054"/>
            <a:ext cx="11412000" cy="60700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(3)</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a:extLst>
              <a:ext uri="{FF2B5EF4-FFF2-40B4-BE49-F238E27FC236}">
                <a16:creationId xmlns="" xmlns:a16="http://schemas.microsoft.com/office/drawing/2014/main" id="{7E4F18EA-82C7-9143-98A4-D4840597F599}"/>
              </a:ext>
            </a:extLst>
          </p:cNvPr>
          <p:cNvSpPr/>
          <p:nvPr/>
        </p:nvSpPr>
        <p:spPr>
          <a:xfrm>
            <a:off x="390000" y="4684665"/>
            <a:ext cx="11412000" cy="60783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图</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使用</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催化剂；或者增大压强，此时</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smtClean="0">
                <a:latin typeface="Times New Roman" panose="02020603050405020304" pitchFamily="18" charset="0"/>
                <a:ea typeface="微软雅黑" panose="020B0503020204020204" pitchFamily="34" charset="-122"/>
                <a:cs typeface="Courier New" panose="02070309020205020404" pitchFamily="49" charset="0"/>
              </a:rPr>
              <a:t>n</a:t>
            </a:r>
            <a:r>
              <a:rPr lang="en-US" altLang="zh-CN"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i="1" kern="100" dirty="0" smtClean="0">
                <a:latin typeface="Times New Roman" panose="02020603050405020304" pitchFamily="18" charset="0"/>
                <a:ea typeface="微软雅黑" panose="020B0503020204020204" pitchFamily="34" charset="-122"/>
                <a:cs typeface="Courier New" panose="02070309020205020404" pitchFamily="49" charset="0"/>
              </a:rPr>
              <a:t>p</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q</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1245337" y="4778580"/>
            <a:ext cx="320922"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6888088" y="4805861"/>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51554" name="Picture 2" descr="1107"/>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92731" y="2467214"/>
            <a:ext cx="2206538" cy="197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335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1538089"/>
            <a:ext cx="11412000" cy="2239074"/>
          </a:xfrm>
          <a:prstGeom prst="rect">
            <a:avLst/>
          </a:prstGeom>
        </p:spPr>
        <p:txBody>
          <a:bodyPr wrap="square">
            <a:spAutoFit/>
          </a:bodyPr>
          <a:lstStyle/>
          <a:p>
            <a:pPr algn="just">
              <a:lnSpc>
                <a:spcPct val="150000"/>
              </a:lnSpc>
              <a:spcAft>
                <a:spcPts val="0"/>
              </a:spcAft>
            </a:pPr>
            <a:r>
              <a:rPr lang="en-US" altLang="zh-CN" sz="2400" kern="100" spc="-4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spc="-40" dirty="0">
                <a:latin typeface="Times New Roman" panose="02020603050405020304" pitchFamily="18" charset="0"/>
                <a:ea typeface="微软雅黑" panose="020B0503020204020204" pitchFamily="34" charset="-122"/>
                <a:cs typeface="Times New Roman" panose="02020603050405020304" pitchFamily="18" charset="0"/>
              </a:rPr>
              <a:t>现将一定量</a:t>
            </a:r>
            <a:r>
              <a:rPr lang="en-US" altLang="zh-CN" sz="2400" kern="100" spc="-4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spc="-4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spc="-4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spc="-4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spc="-40" dirty="0">
                <a:latin typeface="Times New Roman" panose="02020603050405020304" pitchFamily="18" charset="0"/>
                <a:ea typeface="微软雅黑" panose="020B0503020204020204" pitchFamily="34" charset="-122"/>
                <a:cs typeface="Times New Roman" panose="02020603050405020304" pitchFamily="18" charset="0"/>
              </a:rPr>
              <a:t>气体充入恒容密闭容器中，控制反应温度为</a:t>
            </a:r>
            <a:r>
              <a:rPr lang="en-US" altLang="zh-CN" sz="2400" i="1" kern="100" spc="-4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spc="-4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spc="-4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spc="-4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spc="-4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spc="-4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spc="-4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spc="-4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spc="-4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spc="-4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spc="-4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spc="-40" dirty="0" smtClean="0">
                <a:latin typeface="Times New Roman" panose="02020603050405020304" pitchFamily="18" charset="0"/>
                <a:ea typeface="微软雅黑" panose="020B0503020204020204" pitchFamily="34" charset="-122"/>
                <a:cs typeface="Courier New" panose="02070309020205020404" pitchFamily="49" charset="0"/>
              </a:rPr>
              <a:t>2NO</a:t>
            </a:r>
            <a:r>
              <a:rPr lang="en-US" altLang="zh-CN" sz="2400" kern="100" spc="-4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spc="-4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spc="-4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spc="-4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随</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时间</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变化曲线如图，画出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时段，</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随</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变化曲线。保持其他条件不变，改变反应温度为</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，再次画出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时段，</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随</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变化趋势的曲线。</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5" name="图片 4"/>
          <p:cNvPicPr>
            <a:picLocks noChangeAspect="1"/>
          </p:cNvPicPr>
          <p:nvPr/>
        </p:nvPicPr>
        <p:blipFill>
          <a:blip r:embed="rId2">
            <a:clrChange>
              <a:clrFrom>
                <a:srgbClr val="FFFFFF"/>
              </a:clrFrom>
              <a:clrTo>
                <a:srgbClr val="FFFFFF">
                  <a:alpha val="0"/>
                </a:srgbClr>
              </a:clrTo>
            </a:clrChange>
          </a:blip>
          <a:stretch>
            <a:fillRect/>
          </a:stretch>
        </p:blipFill>
        <p:spPr>
          <a:xfrm>
            <a:off x="10237629" y="1818697"/>
            <a:ext cx="536151" cy="166033"/>
          </a:xfrm>
          <a:prstGeom prst="rect">
            <a:avLst/>
          </a:prstGeom>
        </p:spPr>
      </p:pic>
      <p:pic>
        <p:nvPicPr>
          <p:cNvPr id="153602" name="Picture 2" descr="110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6416" y="3861048"/>
            <a:ext cx="3999168" cy="26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3" name="Picture 3" descr="1109"/>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6416" y="3852339"/>
            <a:ext cx="3999168" cy="26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390000" y="3751868"/>
            <a:ext cx="800219" cy="646331"/>
          </a:xfrm>
          <a:prstGeom prst="rect">
            <a:avLst/>
          </a:prstGeom>
        </p:spPr>
        <p:txBody>
          <a:bodyPr wrap="none">
            <a:spAutoFit/>
          </a:bodyPr>
          <a:lstStyle/>
          <a:p>
            <a:pPr algn="just">
              <a:lnSpc>
                <a:spcPct val="150000"/>
              </a:lnSpc>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353704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3603"/>
                                        </p:tgtEl>
                                        <p:attrNameLst>
                                          <p:attrName>style.visibility</p:attrName>
                                        </p:attrNameLst>
                                      </p:cBhvr>
                                      <p:to>
                                        <p:strVal val="visible"/>
                                      </p:to>
                                    </p:set>
                                    <p:animEffect transition="in" filter="blinds(horizontal)">
                                      <p:cBhvr>
                                        <p:cTn id="7" dur="500"/>
                                        <p:tgtEl>
                                          <p:spTgt spid="15360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10" presetClass="exit" presetSubtype="0" fill="hold" nodeType="withEffect">
                                  <p:stCondLst>
                                    <p:cond delay="0"/>
                                  </p:stCondLst>
                                  <p:childTnLst>
                                    <p:animEffect transition="out" filter="fade">
                                      <p:cBhvr>
                                        <p:cTn id="12" dur="500"/>
                                        <p:tgtEl>
                                          <p:spTgt spid="153602"/>
                                        </p:tgtEl>
                                      </p:cBhvr>
                                    </p:animEffect>
                                    <p:set>
                                      <p:cBhvr>
                                        <p:cTn id="13" dur="1" fill="hold">
                                          <p:stCondLst>
                                            <p:cond delay="499"/>
                                          </p:stCondLst>
                                        </p:cTn>
                                        <p:tgtEl>
                                          <p:spTgt spid="1536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574E7DD6-E482-894D-9E46-D2B62C9ED9EC}"/>
              </a:ext>
            </a:extLst>
          </p:cNvPr>
          <p:cNvGrpSpPr/>
          <p:nvPr/>
        </p:nvGrpSpPr>
        <p:grpSpPr>
          <a:xfrm>
            <a:off x="516000" y="2204864"/>
            <a:ext cx="11160000" cy="2664296"/>
            <a:chOff x="792914" y="3925222"/>
            <a:chExt cx="11160000" cy="2664296"/>
          </a:xfrm>
        </p:grpSpPr>
        <p:sp>
          <p:nvSpPr>
            <p:cNvPr id="6" name="圆角矩形 5">
              <a:extLst>
                <a:ext uri="{FF2B5EF4-FFF2-40B4-BE49-F238E27FC236}">
                  <a16:creationId xmlns="" xmlns:a16="http://schemas.microsoft.com/office/drawing/2014/main" id="{E0791A29-2CB4-2744-96C1-EA2037B165CE}"/>
                </a:ext>
              </a:extLst>
            </p:cNvPr>
            <p:cNvSpPr/>
            <p:nvPr/>
          </p:nvSpPr>
          <p:spPr>
            <a:xfrm>
              <a:off x="792914" y="4038112"/>
              <a:ext cx="11160000" cy="2551406"/>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7" name="矩形 6">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696282" y="2475478"/>
            <a:ext cx="10799436" cy="2221762"/>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根据反应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2NO</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的改变量是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的两倍，从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的曲线可知其达到平衡时减少了</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0.03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升高到平衡时的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0.06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，即可画出曲线；该反应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，保持其他条件不变，随着温度的升高，平衡正向移动，且反应速率增大，达到平衡的时间缩短，即可画出曲线。</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9" name="图片 8"/>
          <p:cNvPicPr>
            <a:picLocks noChangeAspect="1"/>
          </p:cNvPicPr>
          <p:nvPr/>
        </p:nvPicPr>
        <p:blipFill>
          <a:blip r:embed="rId2">
            <a:clrChange>
              <a:clrFrom>
                <a:srgbClr val="FFFFFF"/>
              </a:clrFrom>
              <a:clrTo>
                <a:srgbClr val="FFFFFF">
                  <a:alpha val="0"/>
                </a:srgbClr>
              </a:clrTo>
            </a:clrChange>
          </a:blip>
          <a:stretch>
            <a:fillRect/>
          </a:stretch>
        </p:blipFill>
        <p:spPr>
          <a:xfrm>
            <a:off x="3059323" y="2752187"/>
            <a:ext cx="536151" cy="166033"/>
          </a:xfrm>
          <a:prstGeom prst="rect">
            <a:avLst/>
          </a:prstGeom>
        </p:spPr>
      </p:pic>
    </p:spTree>
    <p:extLst>
      <p:ext uri="{BB962C8B-B14F-4D97-AF65-F5344CB8AC3E}">
        <p14:creationId xmlns:p14="http://schemas.microsoft.com/office/powerpoint/2010/main" val="3326239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1718806"/>
            <a:ext cx="7866240" cy="2862322"/>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对于反应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2SiHCl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=SiH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SiCl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，采用大孔弱碱性阴离子交换树脂催化剂，在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323 K</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343 K</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SiHCl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的转化率随时间变化的结果如图所示</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(1)343 K</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时反应的平衡转化率</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α</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平衡常数</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343 K</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保留</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位小数</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146444" name="Picture 12" descr="111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31883" y="1873599"/>
            <a:ext cx="2985073" cy="2532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5013540" y="3463262"/>
            <a:ext cx="492443" cy="461665"/>
          </a:xfrm>
          <a:prstGeom prst="rect">
            <a:avLst/>
          </a:prstGeom>
        </p:spPr>
        <p:txBody>
          <a:bodyPr wrap="none">
            <a:spAutoFit/>
          </a:bodyPr>
          <a:lstStyle/>
          <a:p>
            <a:r>
              <a:rPr lang="en-US" altLang="zh-CN" sz="2400" kern="100" dirty="0" smtClean="0">
                <a:solidFill>
                  <a:srgbClr val="C00000"/>
                </a:solidFill>
                <a:latin typeface="Times New Roman" panose="02020603050405020304" pitchFamily="18" charset="0"/>
                <a:ea typeface="微软雅黑" panose="020B0503020204020204" pitchFamily="34" charset="-122"/>
              </a:rPr>
              <a:t>22</a:t>
            </a:r>
            <a:endParaRPr lang="zh-CN" altLang="en-US" dirty="0"/>
          </a:p>
        </p:txBody>
      </p:sp>
      <p:sp>
        <p:nvSpPr>
          <p:cNvPr id="11" name="矩形 10"/>
          <p:cNvSpPr/>
          <p:nvPr/>
        </p:nvSpPr>
        <p:spPr>
          <a:xfrm>
            <a:off x="2864349" y="4019572"/>
            <a:ext cx="723275" cy="461665"/>
          </a:xfrm>
          <a:prstGeom prst="rect">
            <a:avLst/>
          </a:prstGeom>
        </p:spPr>
        <p:txBody>
          <a:bodyPr wrap="none">
            <a:spAutoFit/>
          </a:bodyPr>
          <a:lstStyle/>
          <a:p>
            <a:r>
              <a:rPr lang="en-US" altLang="zh-CN" sz="2400" kern="100" dirty="0" smtClean="0">
                <a:solidFill>
                  <a:srgbClr val="C00000"/>
                </a:solidFill>
                <a:latin typeface="Times New Roman" panose="02020603050405020304" pitchFamily="18" charset="0"/>
                <a:ea typeface="微软雅黑" panose="020B0503020204020204" pitchFamily="34" charset="-122"/>
              </a:rPr>
              <a:t>0.02</a:t>
            </a:r>
            <a:endParaRPr lang="zh-CN" altLang="en-US" dirty="0"/>
          </a:p>
        </p:txBody>
      </p:sp>
    </p:spTree>
    <p:extLst>
      <p:ext uri="{BB962C8B-B14F-4D97-AF65-F5344CB8AC3E}">
        <p14:creationId xmlns:p14="http://schemas.microsoft.com/office/powerpoint/2010/main" val="337863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574E7DD6-E482-894D-9E46-D2B62C9ED9EC}"/>
              </a:ext>
            </a:extLst>
          </p:cNvPr>
          <p:cNvGrpSpPr/>
          <p:nvPr/>
        </p:nvGrpSpPr>
        <p:grpSpPr>
          <a:xfrm>
            <a:off x="516000" y="1582919"/>
            <a:ext cx="11160000" cy="5040560"/>
            <a:chOff x="792914" y="3925222"/>
            <a:chExt cx="11160000" cy="5040560"/>
          </a:xfrm>
        </p:grpSpPr>
        <p:sp>
          <p:nvSpPr>
            <p:cNvPr id="6" name="圆角矩形 5">
              <a:extLst>
                <a:ext uri="{FF2B5EF4-FFF2-40B4-BE49-F238E27FC236}">
                  <a16:creationId xmlns="" xmlns:a16="http://schemas.microsoft.com/office/drawing/2014/main" id="{E0791A29-2CB4-2744-96C1-EA2037B165CE}"/>
                </a:ext>
              </a:extLst>
            </p:cNvPr>
            <p:cNvSpPr/>
            <p:nvPr/>
          </p:nvSpPr>
          <p:spPr>
            <a:xfrm>
              <a:off x="792914" y="4038112"/>
              <a:ext cx="11160000" cy="4927670"/>
            </a:xfrm>
            <a:prstGeom prst="roundRect">
              <a:avLst>
                <a:gd name="adj" fmla="val 254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7" name="矩形 6">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750627" y="1772816"/>
            <a:ext cx="10692511" cy="3970318"/>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温度越高，反应速率越快，达到平衡的时间越短，则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点所在曲线代表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343 K</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SiHCl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的转化率变化，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点所在曲线代表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323 K</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SiHCl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的转化率变化。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343 K</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时反应的平衡转化率</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。设起始时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SiHCl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的浓度为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indent="2133600"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2SiHCl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=SiH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SiCl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起始</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转化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0.22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0.11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0.11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平衡</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0.78</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0.11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0.11</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9" name="Picture 12" descr="111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64870" y="3557123"/>
            <a:ext cx="2567174" cy="2178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对象 9"/>
          <p:cNvGraphicFramePr>
            <a:graphicFrameLocks noChangeAspect="1"/>
          </p:cNvGraphicFramePr>
          <p:nvPr>
            <p:extLst>
              <p:ext uri="{D42A27DB-BD31-4B8C-83A1-F6EECF244321}">
                <p14:modId xmlns:p14="http://schemas.microsoft.com/office/powerpoint/2010/main" val="4155341524"/>
              </p:ext>
            </p:extLst>
          </p:nvPr>
        </p:nvGraphicFramePr>
        <p:xfrm>
          <a:off x="839416" y="5754558"/>
          <a:ext cx="10491788" cy="1041400"/>
        </p:xfrm>
        <a:graphic>
          <a:graphicData uri="http://schemas.openxmlformats.org/presentationml/2006/ole">
            <mc:AlternateContent xmlns:mc="http://schemas.openxmlformats.org/markup-compatibility/2006">
              <mc:Choice xmlns:v="urn:schemas-microsoft-com:vml" Requires="v">
                <p:oleObj spid="_x0000_s154635" name="文档" r:id="rId4" imgW="10598112" imgH="1055658" progId="Word.Document.12">
                  <p:embed/>
                </p:oleObj>
              </mc:Choice>
              <mc:Fallback>
                <p:oleObj name="文档" r:id="rId4" imgW="10598112" imgH="1055658" progId="Word.Document.12">
                  <p:embed/>
                  <p:pic>
                    <p:nvPicPr>
                      <p:cNvPr id="0" name=""/>
                      <p:cNvPicPr/>
                      <p:nvPr/>
                    </p:nvPicPr>
                    <p:blipFill>
                      <a:blip r:embed="rId5"/>
                      <a:stretch>
                        <a:fillRect/>
                      </a:stretch>
                    </p:blipFill>
                    <p:spPr>
                      <a:xfrm>
                        <a:off x="839416" y="5754558"/>
                        <a:ext cx="10491788" cy="1041400"/>
                      </a:xfrm>
                      <a:prstGeom prst="rect">
                        <a:avLst/>
                      </a:prstGeom>
                    </p:spPr>
                  </p:pic>
                </p:oleObj>
              </mc:Fallback>
            </mc:AlternateContent>
          </a:graphicData>
        </a:graphic>
      </p:graphicFrame>
    </p:spTree>
    <p:extLst>
      <p:ext uri="{BB962C8B-B14F-4D97-AF65-F5344CB8AC3E}">
        <p14:creationId xmlns:p14="http://schemas.microsoft.com/office/powerpoint/2010/main" val="3342373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1873599"/>
            <a:ext cx="8010256" cy="1754326"/>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343 K</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下：要提高</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SiHCl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转化率，可采取的措施是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；要缩短反应达到平衡的时间，可采取的措施有</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5" name="Picture 12" descr="111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80657" y="1917645"/>
            <a:ext cx="2840194" cy="240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553701" y="2484187"/>
            <a:ext cx="2031325"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及时移去产物</a:t>
            </a:r>
            <a:endParaRPr lang="zh-CN" altLang="en-US" dirty="0"/>
          </a:p>
        </p:txBody>
      </p:sp>
      <p:sp>
        <p:nvSpPr>
          <p:cNvPr id="8" name="矩形 7"/>
          <p:cNvSpPr/>
          <p:nvPr/>
        </p:nvSpPr>
        <p:spPr>
          <a:xfrm>
            <a:off x="1432898" y="3044386"/>
            <a:ext cx="172354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改进催化剂</a:t>
            </a:r>
            <a:endParaRPr lang="zh-CN" altLang="en-US" dirty="0"/>
          </a:p>
        </p:txBody>
      </p:sp>
      <p:sp>
        <p:nvSpPr>
          <p:cNvPr id="10" name="矩形 9"/>
          <p:cNvSpPr/>
          <p:nvPr/>
        </p:nvSpPr>
        <p:spPr>
          <a:xfrm>
            <a:off x="3612882" y="3044386"/>
            <a:ext cx="2339102"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提高反应物压强</a:t>
            </a:r>
            <a:endParaRPr lang="zh-CN" altLang="en-US" dirty="0"/>
          </a:p>
        </p:txBody>
      </p:sp>
    </p:spTree>
    <p:extLst>
      <p:ext uri="{BB962C8B-B14F-4D97-AF65-F5344CB8AC3E}">
        <p14:creationId xmlns:p14="http://schemas.microsoft.com/office/powerpoint/2010/main" val="4135984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1856181"/>
            <a:ext cx="11412000" cy="1869743"/>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比较</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处反应速率大小：</a:t>
            </a:r>
            <a:r>
              <a:rPr lang="en-US" altLang="zh-CN" sz="2400" i="1" kern="100" dirty="0" err="1">
                <a:latin typeface="Book Antiqua" panose="02040602050305030304" pitchFamily="18" charset="0"/>
                <a:ea typeface="微软雅黑" panose="020B0503020204020204" pitchFamily="34" charset="-122"/>
                <a:cs typeface="Times New Roman" panose="02020603050405020304" pitchFamily="18" charset="0"/>
              </a:rPr>
              <a:t>v</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a</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en-US" altLang="zh-CN" sz="2400" i="1" kern="100" dirty="0" err="1">
                <a:latin typeface="Book Antiqua" panose="02040602050305030304" pitchFamily="18" charset="0"/>
                <a:ea typeface="微软雅黑" panose="020B0503020204020204" pitchFamily="34" charset="-122"/>
                <a:cs typeface="Times New Roman" panose="02020603050405020304" pitchFamily="18" charset="0"/>
              </a:rPr>
              <a:t>v</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b</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大于</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小于</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等于</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a:t>
            </a:r>
            <a:r>
              <a:rPr lang="zh-CN" altLang="zh-CN" sz="2400" kern="100" spc="20" dirty="0">
                <a:latin typeface="Times New Roman" panose="02020603050405020304" pitchFamily="18" charset="0"/>
                <a:ea typeface="微软雅黑" panose="020B0503020204020204" pitchFamily="34" charset="-122"/>
                <a:cs typeface="Times New Roman" panose="02020603050405020304" pitchFamily="18" charset="0"/>
              </a:rPr>
              <a:t>速率</a:t>
            </a:r>
            <a:r>
              <a:rPr lang="en-US" altLang="zh-CN" sz="2400" i="1" kern="100" spc="2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spc="2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spc="2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spc="20" baseline="-25000" dirty="0">
                <a:latin typeface="Times New Roman" panose="02020603050405020304" pitchFamily="18" charset="0"/>
                <a:ea typeface="微软雅黑" panose="020B0503020204020204" pitchFamily="34" charset="-122"/>
                <a:cs typeface="Times New Roman" panose="02020603050405020304" pitchFamily="18" charset="0"/>
              </a:rPr>
              <a:t>正</a:t>
            </a:r>
            <a:r>
              <a:rPr lang="zh-CN" altLang="zh-CN" sz="2400" kern="100" spc="2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spc="2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spc="20" baseline="-25000" dirty="0">
                <a:latin typeface="Times New Roman" panose="02020603050405020304" pitchFamily="18" charset="0"/>
                <a:ea typeface="微软雅黑" panose="020B0503020204020204" pitchFamily="34" charset="-122"/>
                <a:cs typeface="Times New Roman" panose="02020603050405020304" pitchFamily="18" charset="0"/>
              </a:rPr>
              <a:t>逆</a:t>
            </a:r>
            <a:r>
              <a:rPr lang="zh-CN" altLang="zh-CN" sz="2400" kern="100" spc="2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spc="2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spc="2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spc="2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sz="2400" kern="100" spc="20" baseline="-25000" dirty="0">
                <a:latin typeface="Times New Roman" panose="02020603050405020304" pitchFamily="18" charset="0"/>
                <a:ea typeface="微软雅黑" panose="020B0503020204020204" pitchFamily="34" charset="-122"/>
                <a:cs typeface="Times New Roman" panose="02020603050405020304" pitchFamily="18" charset="0"/>
              </a:rPr>
              <a:t>正</a:t>
            </a:r>
            <a:r>
              <a:rPr lang="zh-CN" altLang="zh-CN" sz="2400" kern="100" spc="2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spc="2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sz="2400" kern="100" spc="20" baseline="-25000" dirty="0">
                <a:latin typeface="Times New Roman" panose="02020603050405020304" pitchFamily="18" charset="0"/>
                <a:ea typeface="微软雅黑" panose="020B0503020204020204" pitchFamily="34" charset="-122"/>
                <a:cs typeface="Times New Roman" panose="02020603050405020304" pitchFamily="18" charset="0"/>
              </a:rPr>
              <a:t>逆</a:t>
            </a:r>
            <a:r>
              <a:rPr lang="zh-CN" altLang="zh-CN" sz="2400" kern="100" spc="20" dirty="0">
                <a:latin typeface="Times New Roman" panose="02020603050405020304" pitchFamily="18" charset="0"/>
                <a:ea typeface="微软雅黑" panose="020B0503020204020204" pitchFamily="34" charset="-122"/>
                <a:cs typeface="Times New Roman" panose="02020603050405020304" pitchFamily="18" charset="0"/>
              </a:rPr>
              <a:t>分别为正、逆反应速率常数，</a:t>
            </a:r>
            <a:r>
              <a:rPr lang="en-US" altLang="zh-CN" sz="2400" i="1" kern="100" spc="2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spc="20" dirty="0">
                <a:latin typeface="Times New Roman" panose="02020603050405020304" pitchFamily="18" charset="0"/>
                <a:ea typeface="微软雅黑" panose="020B0503020204020204" pitchFamily="34" charset="-122"/>
                <a:cs typeface="Times New Roman" panose="02020603050405020304" pitchFamily="18" charset="0"/>
              </a:rPr>
              <a:t>为</a:t>
            </a:r>
            <a:r>
              <a:rPr lang="zh-CN" altLang="zh-CN" sz="2400" kern="100" spc="20" dirty="0" smtClean="0">
                <a:latin typeface="Times New Roman" panose="02020603050405020304" pitchFamily="18" charset="0"/>
                <a:ea typeface="微软雅黑" panose="020B0503020204020204" pitchFamily="34" charset="-122"/>
                <a:cs typeface="Times New Roman" panose="02020603050405020304" pitchFamily="18" charset="0"/>
              </a:rPr>
              <a:t>物</a:t>
            </a:r>
            <a:endParaRPr lang="en-US" altLang="zh-CN" sz="2400" kern="100" spc="2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endParaRPr lang="en-US" altLang="zh-CN" sz="500" kern="100" spc="2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sz="2400" kern="100" spc="20" dirty="0" smtClean="0">
                <a:latin typeface="Times New Roman" panose="02020603050405020304" pitchFamily="18" charset="0"/>
                <a:ea typeface="微软雅黑" panose="020B0503020204020204" pitchFamily="34" charset="-122"/>
                <a:cs typeface="Times New Roman" panose="02020603050405020304" pitchFamily="18" charset="0"/>
              </a:rPr>
              <a:t>质</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的量分数，计算</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保留</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位小数</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5" name="Picture 12" descr="111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5884" y="3971873"/>
            <a:ext cx="2660232" cy="2257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对象 2"/>
          <p:cNvGraphicFramePr>
            <a:graphicFrameLocks noChangeAspect="1"/>
          </p:cNvGraphicFramePr>
          <p:nvPr>
            <p:extLst>
              <p:ext uri="{D42A27DB-BD31-4B8C-83A1-F6EECF244321}">
                <p14:modId xmlns:p14="http://schemas.microsoft.com/office/powerpoint/2010/main" val="3627124505"/>
              </p:ext>
            </p:extLst>
          </p:nvPr>
        </p:nvGraphicFramePr>
        <p:xfrm>
          <a:off x="2873058" y="2530068"/>
          <a:ext cx="2839915" cy="501161"/>
        </p:xfrm>
        <a:graphic>
          <a:graphicData uri="http://schemas.openxmlformats.org/presentationml/2006/ole">
            <mc:AlternateContent xmlns:mc="http://schemas.openxmlformats.org/markup-compatibility/2006">
              <mc:Choice xmlns:v="urn:schemas-microsoft-com:vml" Requires="v">
                <p:oleObj spid="_x0000_s155671" name="Equation" r:id="rId4" imgW="1459866" imgH="253890" progId="Equation.DSMT4">
                  <p:embed/>
                </p:oleObj>
              </mc:Choice>
              <mc:Fallback>
                <p:oleObj name="Equation" r:id="rId4" imgW="1459866" imgH="25389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3058" y="2530068"/>
                        <a:ext cx="2839915" cy="5011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379542866"/>
              </p:ext>
            </p:extLst>
          </p:nvPr>
        </p:nvGraphicFramePr>
        <p:xfrm>
          <a:off x="3568036" y="2821684"/>
          <a:ext cx="703263" cy="1190625"/>
        </p:xfrm>
        <a:graphic>
          <a:graphicData uri="http://schemas.openxmlformats.org/presentationml/2006/ole">
            <mc:AlternateContent xmlns:mc="http://schemas.openxmlformats.org/markup-compatibility/2006">
              <mc:Choice xmlns:v="urn:schemas-microsoft-com:vml" Requires="v">
                <p:oleObj spid="_x0000_s155672" name="文档" r:id="rId6" imgW="702905" imgH="1190616" progId="Word.Document.12">
                  <p:embed/>
                </p:oleObj>
              </mc:Choice>
              <mc:Fallback>
                <p:oleObj name="文档" r:id="rId6" imgW="702905" imgH="1190616" progId="Word.Document.12">
                  <p:embed/>
                  <p:pic>
                    <p:nvPicPr>
                      <p:cNvPr id="0" name=""/>
                      <p:cNvPicPr/>
                      <p:nvPr/>
                    </p:nvPicPr>
                    <p:blipFill>
                      <a:blip r:embed="rId7"/>
                      <a:stretch>
                        <a:fillRect/>
                      </a:stretch>
                    </p:blipFill>
                    <p:spPr>
                      <a:xfrm>
                        <a:off x="3568036" y="2821684"/>
                        <a:ext cx="703263" cy="1190625"/>
                      </a:xfrm>
                      <a:prstGeom prst="rect">
                        <a:avLst/>
                      </a:prstGeom>
                    </p:spPr>
                  </p:pic>
                </p:oleObj>
              </mc:Fallback>
            </mc:AlternateContent>
          </a:graphicData>
        </a:graphic>
      </p:graphicFrame>
      <p:sp>
        <p:nvSpPr>
          <p:cNvPr id="11" name="矩形 10"/>
          <p:cNvSpPr/>
          <p:nvPr/>
        </p:nvSpPr>
        <p:spPr>
          <a:xfrm>
            <a:off x="5007749" y="1936719"/>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大于</a:t>
            </a:r>
            <a:endParaRPr lang="zh-CN" altLang="en-US" dirty="0"/>
          </a:p>
        </p:txBody>
      </p:sp>
      <p:sp>
        <p:nvSpPr>
          <p:cNvPr id="13" name="矩形 12"/>
          <p:cNvSpPr/>
          <p:nvPr/>
        </p:nvSpPr>
        <p:spPr>
          <a:xfrm>
            <a:off x="4489899" y="3158386"/>
            <a:ext cx="569387"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1.3</a:t>
            </a:r>
            <a:endParaRPr lang="zh-CN" altLang="en-US" dirty="0"/>
          </a:p>
        </p:txBody>
      </p:sp>
    </p:spTree>
    <p:extLst>
      <p:ext uri="{BB962C8B-B14F-4D97-AF65-F5344CB8AC3E}">
        <p14:creationId xmlns:p14="http://schemas.microsoft.com/office/powerpoint/2010/main" val="1718312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80728"/>
            <a:ext cx="1530138" cy="2786580"/>
          </a:xfrm>
          <a:prstGeom prst="rect">
            <a:avLst/>
          </a:prstGeom>
          <a:solidFill>
            <a:srgbClr val="3777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300255" y="980728"/>
            <a:ext cx="10891745" cy="2786580"/>
          </a:xfrm>
          <a:prstGeom prst="rect">
            <a:avLst/>
          </a:prstGeom>
          <a:solidFill>
            <a:srgbClr val="F9F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矩形 14"/>
          <p:cNvSpPr/>
          <p:nvPr/>
        </p:nvSpPr>
        <p:spPr>
          <a:xfrm>
            <a:off x="1559496" y="1566104"/>
            <a:ext cx="10369152" cy="1536511"/>
          </a:xfrm>
          <a:prstGeom prst="rect">
            <a:avLst/>
          </a:prstGeom>
          <a:noFill/>
          <a:ln>
            <a:noFill/>
          </a:ln>
        </p:spPr>
        <p:txBody>
          <a:bodyPr wrap="square">
            <a:spAutoFit/>
          </a:bodyPr>
          <a:lstStyle/>
          <a:p>
            <a:pPr algn="just">
              <a:lnSpc>
                <a:spcPct val="150000"/>
              </a:lnSpc>
              <a:spcAft>
                <a:spcPts val="0"/>
              </a:spcAft>
            </a:pPr>
            <a:r>
              <a:rPr lang="en-US" altLang="zh-CN" sz="2200" kern="100" dirty="0">
                <a:latin typeface="Times New Roman" panose="02020603050405020304" pitchFamily="18" charset="0"/>
                <a:ea typeface="楷体" panose="02010609060101010101" pitchFamily="49" charset="-122"/>
                <a:cs typeface="Courier New" panose="02070309020205020404" pitchFamily="49" charset="0"/>
              </a:rPr>
              <a:t>1.</a:t>
            </a:r>
            <a:r>
              <a:rPr lang="zh-CN" altLang="zh-CN" sz="2200" kern="100" dirty="0">
                <a:latin typeface="Times New Roman" panose="02020603050405020304" pitchFamily="18" charset="0"/>
                <a:ea typeface="楷体" panose="02010609060101010101" pitchFamily="49" charset="-122"/>
                <a:cs typeface="Times New Roman" panose="02020603050405020304" pitchFamily="18" charset="0"/>
              </a:rPr>
              <a:t>了解化学反应速率、化学平衡图像的常见类型</a:t>
            </a:r>
            <a:r>
              <a:rPr lang="zh-CN" altLang="zh-CN" sz="2200" kern="100" dirty="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200" kern="100" dirty="0" smtClean="0">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pPr>
            <a:r>
              <a:rPr lang="en-US" altLang="zh-CN" sz="2200" kern="100" dirty="0" smtClean="0">
                <a:latin typeface="Times New Roman" panose="02020603050405020304" pitchFamily="18" charset="0"/>
                <a:ea typeface="楷体" panose="02010609060101010101" pitchFamily="49" charset="-122"/>
                <a:cs typeface="Courier New" panose="02070309020205020404" pitchFamily="49" charset="0"/>
              </a:rPr>
              <a:t>2.</a:t>
            </a:r>
            <a:r>
              <a:rPr lang="zh-CN" altLang="zh-CN" sz="2200" kern="100" dirty="0">
                <a:latin typeface="Times New Roman" panose="02020603050405020304" pitchFamily="18" charset="0"/>
                <a:ea typeface="楷体" panose="02010609060101010101" pitchFamily="49" charset="-122"/>
                <a:cs typeface="Times New Roman" panose="02020603050405020304" pitchFamily="18" charset="0"/>
              </a:rPr>
              <a:t>通过解答不同类型图像问题，初步建立解答化学反应速率、化学平衡相关图像问题的思维模型。</a:t>
            </a:r>
            <a:endParaRPr lang="zh-CN" altLang="zh-CN" sz="22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 name="组合 1"/>
          <p:cNvGrpSpPr/>
          <p:nvPr/>
        </p:nvGrpSpPr>
        <p:grpSpPr>
          <a:xfrm>
            <a:off x="919540" y="1662670"/>
            <a:ext cx="517928" cy="1478298"/>
            <a:chOff x="919540" y="1662670"/>
            <a:chExt cx="517928" cy="1478298"/>
          </a:xfrm>
        </p:grpSpPr>
        <p:sp>
          <p:nvSpPr>
            <p:cNvPr id="3" name="圆角矩形 2"/>
            <p:cNvSpPr/>
            <p:nvPr/>
          </p:nvSpPr>
          <p:spPr>
            <a:xfrm>
              <a:off x="970718" y="1662670"/>
              <a:ext cx="432048" cy="1478298"/>
            </a:xfrm>
            <a:prstGeom prst="roundRect">
              <a:avLst/>
            </a:prstGeom>
            <a:solidFill>
              <a:srgbClr val="8EB4E3"/>
            </a:solidFill>
            <a:ln>
              <a:solidFill>
                <a:srgbClr val="8AB0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19540" y="1792588"/>
              <a:ext cx="517928" cy="1200329"/>
            </a:xfrm>
            <a:prstGeom prst="rect">
              <a:avLst/>
            </a:prstGeom>
          </p:spPr>
          <p:txBody>
            <a:bodyPr wrap="square">
              <a:spAutoFit/>
            </a:bodyPr>
            <a:lstStyle/>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复</a:t>
              </a:r>
              <a:endParaRPr lang="en-US" altLang="zh-CN" b="1" dirty="0" smtClean="0">
                <a:solidFill>
                  <a:schemeClr val="bg1"/>
                </a:solidFill>
                <a:latin typeface="方正仿宋简体" panose="03000509000000000000" pitchFamily="65" charset="-122"/>
                <a:ea typeface="方正仿宋简体" panose="03000509000000000000" pitchFamily="65" charset="-122"/>
              </a:endParaRPr>
            </a:p>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习</a:t>
              </a:r>
              <a:endParaRPr lang="en-US" altLang="zh-CN" b="1" dirty="0" smtClean="0">
                <a:solidFill>
                  <a:schemeClr val="bg1"/>
                </a:solidFill>
                <a:latin typeface="方正仿宋简体" panose="03000509000000000000" pitchFamily="65" charset="-122"/>
                <a:ea typeface="方正仿宋简体" panose="03000509000000000000" pitchFamily="65" charset="-122"/>
              </a:endParaRPr>
            </a:p>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目</a:t>
              </a:r>
              <a:endParaRPr lang="en-US" altLang="zh-CN" b="1" dirty="0" smtClean="0">
                <a:solidFill>
                  <a:schemeClr val="bg1"/>
                </a:solidFill>
                <a:latin typeface="方正仿宋简体" panose="03000509000000000000" pitchFamily="65" charset="-122"/>
                <a:ea typeface="方正仿宋简体" panose="03000509000000000000" pitchFamily="65" charset="-122"/>
              </a:endParaRPr>
            </a:p>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标</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grpSp>
    </p:spTree>
    <p:extLst>
      <p:ext uri="{BB962C8B-B14F-4D97-AF65-F5344CB8AC3E}">
        <p14:creationId xmlns:p14="http://schemas.microsoft.com/office/powerpoint/2010/main" val="226724234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574E7DD6-E482-894D-9E46-D2B62C9ED9EC}"/>
              </a:ext>
            </a:extLst>
          </p:cNvPr>
          <p:cNvGrpSpPr/>
          <p:nvPr/>
        </p:nvGrpSpPr>
        <p:grpSpPr>
          <a:xfrm>
            <a:off x="516000" y="1640445"/>
            <a:ext cx="11160000" cy="4769346"/>
            <a:chOff x="792914" y="3925222"/>
            <a:chExt cx="11160000" cy="4769346"/>
          </a:xfrm>
        </p:grpSpPr>
        <p:sp>
          <p:nvSpPr>
            <p:cNvPr id="6" name="圆角矩形 5">
              <a:extLst>
                <a:ext uri="{FF2B5EF4-FFF2-40B4-BE49-F238E27FC236}">
                  <a16:creationId xmlns="" xmlns:a16="http://schemas.microsoft.com/office/drawing/2014/main" id="{E0791A29-2CB4-2744-96C1-EA2037B165CE}"/>
                </a:ext>
              </a:extLst>
            </p:cNvPr>
            <p:cNvSpPr/>
            <p:nvPr/>
          </p:nvSpPr>
          <p:spPr>
            <a:xfrm>
              <a:off x="792914" y="4038112"/>
              <a:ext cx="11160000" cy="4656456"/>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7" name="矩形 6">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695401" y="1847760"/>
            <a:ext cx="10831356" cy="2308324"/>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温度越高，反应速率越快，</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点温度为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343 K</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点温度为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323 K</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，故反应速率：</a:t>
            </a:r>
            <a:r>
              <a:rPr lang="en-US" altLang="zh-CN" sz="2400" i="1" kern="100" dirty="0" err="1">
                <a:latin typeface="Book Antiqua" panose="02040602050305030304" pitchFamily="18" charset="0"/>
                <a:ea typeface="宋体" panose="02010600030101010101" pitchFamily="2" charset="-122"/>
                <a:cs typeface="Times New Roman" panose="02020603050405020304" pitchFamily="18" charset="0"/>
              </a:rPr>
              <a:t>v</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a</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a:t>
            </a:r>
            <a:r>
              <a:rPr lang="en-US" altLang="zh-CN" sz="2400" i="1" kern="100" dirty="0" err="1">
                <a:latin typeface="Book Antiqua" panose="02040602050305030304" pitchFamily="18" charset="0"/>
                <a:ea typeface="宋体" panose="02010600030101010101" pitchFamily="2" charset="-122"/>
                <a:cs typeface="Times New Roman" panose="02020603050405020304" pitchFamily="18" charset="0"/>
              </a:rPr>
              <a:t>v</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。反应速率</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正</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逆</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则有</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正</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smtClean="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smtClean="0">
                <a:latin typeface="Times New Roman" panose="02020603050405020304" pitchFamily="18" charset="0"/>
                <a:ea typeface="宋体" panose="02010600030101010101" pitchFamily="2" charset="-122"/>
                <a:cs typeface="Times New Roman" panose="02020603050405020304" pitchFamily="18" charset="0"/>
              </a:rPr>
              <a:t>逆</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343 K</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下反应达到平衡状态时</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正</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逆</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即</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lvl="0" algn="just">
              <a:lnSpc>
                <a:spcPct val="150000"/>
              </a:lnSpc>
            </a:pP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经计算可得</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SiHCl</a:t>
            </a:r>
            <a:r>
              <a:rPr lang="en-US" altLang="zh-CN" sz="2400" kern="100" baseline="-250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SiH</a:t>
            </a:r>
            <a:r>
              <a:rPr lang="en-US" altLang="zh-CN" sz="2400" kern="100" baseline="-250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Cl</a:t>
            </a:r>
            <a:r>
              <a:rPr lang="en-US" altLang="zh-CN" sz="2400" kern="100" baseline="-250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SiCl</a:t>
            </a:r>
            <a:r>
              <a:rPr lang="en-US" altLang="zh-CN" sz="2400" kern="100" baseline="-250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的物质的量分数分别为</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0.78</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0.11</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0.11</a:t>
            </a:r>
            <a:r>
              <a:rPr lang="zh-CN" altLang="zh-CN" sz="2400"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pic>
        <p:nvPicPr>
          <p:cNvPr id="9" name="Picture 12" descr="111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21223" y="4240842"/>
            <a:ext cx="2324029" cy="1971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对象 10"/>
          <p:cNvGraphicFramePr>
            <a:graphicFrameLocks noChangeAspect="1"/>
          </p:cNvGraphicFramePr>
          <p:nvPr>
            <p:extLst>
              <p:ext uri="{D42A27DB-BD31-4B8C-83A1-F6EECF244321}">
                <p14:modId xmlns:p14="http://schemas.microsoft.com/office/powerpoint/2010/main" val="1713720183"/>
              </p:ext>
            </p:extLst>
          </p:nvPr>
        </p:nvGraphicFramePr>
        <p:xfrm>
          <a:off x="9032831" y="2479395"/>
          <a:ext cx="1058009" cy="538285"/>
        </p:xfrm>
        <a:graphic>
          <a:graphicData uri="http://schemas.openxmlformats.org/presentationml/2006/ole">
            <mc:AlternateContent xmlns:mc="http://schemas.openxmlformats.org/markup-compatibility/2006">
              <mc:Choice xmlns:v="urn:schemas-microsoft-com:vml" Requires="v">
                <p:oleObj spid="_x0000_s160892" name="Equation" r:id="rId4" imgW="545863" imgH="279279" progId="Equation.DSMT4">
                  <p:embed/>
                </p:oleObj>
              </mc:Choice>
              <mc:Fallback>
                <p:oleObj name="Equation" r:id="rId4" imgW="545863" imgH="279279"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2831" y="2479395"/>
                        <a:ext cx="1058009" cy="5382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3815632046"/>
              </p:ext>
            </p:extLst>
          </p:nvPr>
        </p:nvGraphicFramePr>
        <p:xfrm>
          <a:off x="766763" y="3074769"/>
          <a:ext cx="1670538" cy="482601"/>
        </p:xfrm>
        <a:graphic>
          <a:graphicData uri="http://schemas.openxmlformats.org/presentationml/2006/ole">
            <mc:AlternateContent xmlns:mc="http://schemas.openxmlformats.org/markup-compatibility/2006">
              <mc:Choice xmlns:v="urn:schemas-microsoft-com:vml" Requires="v">
                <p:oleObj spid="_x0000_s160893" name="Equation" r:id="rId6" imgW="863225" imgH="241195" progId="Equation.DSMT4">
                  <p:embed/>
                </p:oleObj>
              </mc:Choice>
              <mc:Fallback>
                <p:oleObj name="Equation" r:id="rId6" imgW="863225" imgH="241195"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6763" y="3074769"/>
                        <a:ext cx="1670538" cy="4826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842278777"/>
              </p:ext>
            </p:extLst>
          </p:nvPr>
        </p:nvGraphicFramePr>
        <p:xfrm>
          <a:off x="8233346" y="3036503"/>
          <a:ext cx="2839915" cy="538285"/>
        </p:xfrm>
        <a:graphic>
          <a:graphicData uri="http://schemas.openxmlformats.org/presentationml/2006/ole">
            <mc:AlternateContent xmlns:mc="http://schemas.openxmlformats.org/markup-compatibility/2006">
              <mc:Choice xmlns:v="urn:schemas-microsoft-com:vml" Requires="v">
                <p:oleObj spid="_x0000_s160894" name="Equation" r:id="rId8" imgW="1459866" imgH="279279" progId="Equation.DSMT4">
                  <p:embed/>
                </p:oleObj>
              </mc:Choice>
              <mc:Fallback>
                <p:oleObj name="Equation" r:id="rId8" imgW="1459866" imgH="279279"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33346" y="3036503"/>
                        <a:ext cx="2839915" cy="5382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3498962264"/>
              </p:ext>
            </p:extLst>
          </p:nvPr>
        </p:nvGraphicFramePr>
        <p:xfrm>
          <a:off x="766763" y="4149080"/>
          <a:ext cx="8248650" cy="2212975"/>
        </p:xfrm>
        <a:graphic>
          <a:graphicData uri="http://schemas.openxmlformats.org/presentationml/2006/ole">
            <mc:AlternateContent xmlns:mc="http://schemas.openxmlformats.org/markup-compatibility/2006">
              <mc:Choice xmlns:v="urn:schemas-microsoft-com:vml" Requires="v">
                <p:oleObj spid="_x0000_s160895" name="文档" r:id="rId10" imgW="8605406" imgH="2310801" progId="Word.Document.12">
                  <p:embed/>
                </p:oleObj>
              </mc:Choice>
              <mc:Fallback>
                <p:oleObj name="文档" r:id="rId10" imgW="8605406" imgH="2310801" progId="Word.Document.12">
                  <p:embed/>
                  <p:pic>
                    <p:nvPicPr>
                      <p:cNvPr id="0" name=""/>
                      <p:cNvPicPr/>
                      <p:nvPr/>
                    </p:nvPicPr>
                    <p:blipFill>
                      <a:blip r:embed="rId11"/>
                      <a:stretch>
                        <a:fillRect/>
                      </a:stretch>
                    </p:blipFill>
                    <p:spPr>
                      <a:xfrm>
                        <a:off x="766763" y="4149080"/>
                        <a:ext cx="8248650" cy="2212975"/>
                      </a:xfrm>
                      <a:prstGeom prst="rect">
                        <a:avLst/>
                      </a:prstGeom>
                    </p:spPr>
                  </p:pic>
                </p:oleObj>
              </mc:Fallback>
            </mc:AlternateContent>
          </a:graphicData>
        </a:graphic>
      </p:graphicFrame>
      <p:graphicFrame>
        <p:nvGraphicFramePr>
          <p:cNvPr id="20" name="对象 19"/>
          <p:cNvGraphicFramePr>
            <a:graphicFrameLocks noChangeAspect="1"/>
          </p:cNvGraphicFramePr>
          <p:nvPr>
            <p:extLst>
              <p:ext uri="{D42A27DB-BD31-4B8C-83A1-F6EECF244321}">
                <p14:modId xmlns:p14="http://schemas.microsoft.com/office/powerpoint/2010/main" val="2915752517"/>
              </p:ext>
            </p:extLst>
          </p:nvPr>
        </p:nvGraphicFramePr>
        <p:xfrm>
          <a:off x="4583112" y="5454650"/>
          <a:ext cx="1512888" cy="862013"/>
        </p:xfrm>
        <a:graphic>
          <a:graphicData uri="http://schemas.openxmlformats.org/presentationml/2006/ole">
            <mc:AlternateContent xmlns:mc="http://schemas.openxmlformats.org/markup-compatibility/2006">
              <mc:Choice xmlns:v="urn:schemas-microsoft-com:vml" Requires="v">
                <p:oleObj spid="_x0000_s160896" name="Equation" r:id="rId12" imgW="901440" imgH="507960" progId="Equation.DSMT4">
                  <p:embed/>
                </p:oleObj>
              </mc:Choice>
              <mc:Fallback>
                <p:oleObj name="Equation" r:id="rId12" imgW="901440" imgH="507960" progId="Equation.DSMT4">
                  <p:embed/>
                  <p:pic>
                    <p:nvPicPr>
                      <p:cNvPr id="0" name="Object 33"/>
                      <p:cNvPicPr>
                        <a:picLocks noChangeAspect="1" noChangeArrowheads="1"/>
                      </p:cNvPicPr>
                      <p:nvPr/>
                    </p:nvPicPr>
                    <p:blipFill>
                      <a:blip r:embed="rId13"/>
                      <a:srcRect/>
                      <a:stretch>
                        <a:fillRect/>
                      </a:stretch>
                    </p:blipFill>
                    <p:spPr bwMode="auto">
                      <a:xfrm>
                        <a:off x="4583112" y="5454650"/>
                        <a:ext cx="1512888" cy="862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对象 21"/>
          <p:cNvGraphicFramePr>
            <a:graphicFrameLocks noChangeAspect="1"/>
          </p:cNvGraphicFramePr>
          <p:nvPr>
            <p:extLst>
              <p:ext uri="{D42A27DB-BD31-4B8C-83A1-F6EECF244321}">
                <p14:modId xmlns:p14="http://schemas.microsoft.com/office/powerpoint/2010/main" val="3499591432"/>
              </p:ext>
            </p:extLst>
          </p:nvPr>
        </p:nvGraphicFramePr>
        <p:xfrm>
          <a:off x="4708539" y="2492940"/>
          <a:ext cx="2839915" cy="538285"/>
        </p:xfrm>
        <a:graphic>
          <a:graphicData uri="http://schemas.openxmlformats.org/presentationml/2006/ole">
            <mc:AlternateContent xmlns:mc="http://schemas.openxmlformats.org/markup-compatibility/2006">
              <mc:Choice xmlns:v="urn:schemas-microsoft-com:vml" Requires="v">
                <p:oleObj spid="_x0000_s160897" name="Equation" r:id="rId14" imgW="1459866" imgH="279279" progId="Equation.DSMT4">
                  <p:embed/>
                </p:oleObj>
              </mc:Choice>
              <mc:Fallback>
                <p:oleObj name="Equation" r:id="rId14" imgW="1459866" imgH="279279" progId="Equation.DSMT4">
                  <p:embed/>
                  <p:pic>
                    <p:nvPicPr>
                      <p:cNvPr id="0" name="Object 5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08539" y="2492940"/>
                        <a:ext cx="2839915" cy="5382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61449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par>
                                <p:cTn id="17" presetID="3" presetClass="entr" presetSubtype="1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par>
                                <p:cTn id="20" presetID="3"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par>
                                <p:cTn id="23" presetID="3" presetClass="entr" presetSubtype="1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linds(horizontal)">
                                      <p:cBhvr>
                                        <p:cTn id="25" dur="500"/>
                                        <p:tgtEl>
                                          <p:spTgt spid="15"/>
                                        </p:tgtEl>
                                      </p:cBhvr>
                                    </p:animEffect>
                                  </p:childTnLst>
                                </p:cTn>
                              </p:par>
                              <p:par>
                                <p:cTn id="26" presetID="3" presetClass="entr" presetSubtype="1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linds(horizontal)">
                                      <p:cBhvr>
                                        <p:cTn id="28" dur="500"/>
                                        <p:tgtEl>
                                          <p:spTgt spid="20"/>
                                        </p:tgtEl>
                                      </p:cBhvr>
                                    </p:animEffect>
                                  </p:childTnLst>
                                </p:cTn>
                              </p:par>
                              <p:par>
                                <p:cTn id="29" presetID="3" presetClass="entr" presetSubtype="1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linds(horizontal)">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a:extLst>
              <a:ext uri="{FF2B5EF4-FFF2-40B4-BE49-F238E27FC236}">
                <a16:creationId xmlns="" xmlns:a16="http://schemas.microsoft.com/office/drawing/2014/main" id="{42F66117-1422-E04E-93A0-A3423E0F05D2}"/>
              </a:ext>
            </a:extLst>
          </p:cNvPr>
          <p:cNvSpPr/>
          <p:nvPr/>
        </p:nvSpPr>
        <p:spPr>
          <a:xfrm>
            <a:off x="335360" y="2205765"/>
            <a:ext cx="11449272" cy="3574518"/>
          </a:xfrm>
          <a:prstGeom prst="roundRect">
            <a:avLst>
              <a:gd name="adj" fmla="val 1925"/>
            </a:avLst>
          </a:prstGeom>
          <a:noFill/>
          <a:ln>
            <a:solidFill>
              <a:schemeClr val="tx1"/>
            </a:solid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p:nvSpPr>
        <p:spPr>
          <a:xfrm>
            <a:off x="587748" y="2302999"/>
            <a:ext cx="11016504" cy="3416320"/>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此类图像一般纵坐标表示物质的量、浓度、百分含量、转化率，横坐标表示反应时间。解题的关键是找转折点。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转折点之前，用外因对速率的影响分析问题，用</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先拐先平数值大</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的规律判断不同曲线表示温度或压强的大小。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转折点之后是平衡状态或平衡移动，解题时要抓住量的变化，找出平衡移动的方向，利用化学平衡移动原理推理分析</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305755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1493493"/>
            <a:ext cx="11412000" cy="1246495"/>
          </a:xfrm>
          <a:prstGeom prst="rect">
            <a:avLst/>
          </a:prstGeom>
        </p:spPr>
        <p:txBody>
          <a:bodyPr wrap="square">
            <a:spAutoFit/>
          </a:bodyPr>
          <a:lstStyle/>
          <a:p>
            <a:pPr algn="just">
              <a:lnSpc>
                <a:spcPct val="150000"/>
              </a:lnSpc>
              <a:spcAft>
                <a:spcPts val="0"/>
              </a:spcAft>
            </a:pPr>
            <a:r>
              <a:rPr lang="zh-CN" altLang="zh-CN" sz="2600" b="1" kern="100" dirty="0">
                <a:latin typeface="Times New Roman" panose="02020603050405020304" pitchFamily="18" charset="0"/>
                <a:ea typeface="微软雅黑" panose="020B0503020204020204" pitchFamily="34" charset="-122"/>
                <a:cs typeface="Times New Roman" panose="02020603050405020304" pitchFamily="18" charset="0"/>
              </a:rPr>
              <a:t>二、恒温</a:t>
            </a:r>
            <a:r>
              <a:rPr lang="en-US" altLang="zh-CN" sz="2600" b="1"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600" b="1" kern="100" dirty="0">
                <a:latin typeface="Times New Roman" panose="02020603050405020304" pitchFamily="18" charset="0"/>
                <a:ea typeface="微软雅黑" panose="020B0503020204020204" pitchFamily="34" charset="-122"/>
                <a:cs typeface="Times New Roman" panose="02020603050405020304" pitchFamily="18" charset="0"/>
              </a:rPr>
              <a:t>恒压</a:t>
            </a:r>
            <a:r>
              <a:rPr lang="en-US" altLang="zh-CN" sz="2600" b="1"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600" b="1" kern="100" dirty="0">
                <a:latin typeface="Times New Roman" panose="02020603050405020304" pitchFamily="18" charset="0"/>
                <a:ea typeface="微软雅黑" panose="020B0503020204020204" pitchFamily="34" charset="-122"/>
                <a:cs typeface="Times New Roman" panose="02020603050405020304" pitchFamily="18" charset="0"/>
              </a:rPr>
              <a:t>线</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en-US" altLang="zh-CN" sz="2400" kern="100" dirty="0">
                <a:latin typeface="Times New Roman" panose="02020603050405020304" pitchFamily="18" charset="0"/>
                <a:ea typeface="微软雅黑" panose="020B0503020204020204" pitchFamily="34" charset="-122"/>
              </a:rPr>
              <a:t>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sz="2400" i="1" kern="100" dirty="0" err="1">
                <a:latin typeface="Times New Roman" panose="02020603050405020304" pitchFamily="18" charset="0"/>
                <a:ea typeface="微软雅黑" panose="020B0503020204020204" pitchFamily="34" charset="-122"/>
              </a:rPr>
              <a:t>a</a:t>
            </a:r>
            <a:r>
              <a:rPr lang="en-US" altLang="zh-CN" sz="2400" kern="100" dirty="0" err="1">
                <a:latin typeface="Times New Roman" panose="02020603050405020304" pitchFamily="18" charset="0"/>
                <a:ea typeface="微软雅黑" panose="020B0503020204020204" pitchFamily="34" charset="-122"/>
              </a:rPr>
              <a:t>A</a:t>
            </a:r>
            <a:r>
              <a:rPr lang="en-US" altLang="zh-CN" sz="2400" kern="100" dirty="0">
                <a:latin typeface="Times New Roman" panose="02020603050405020304" pitchFamily="18" charset="0"/>
                <a:ea typeface="微软雅黑" panose="020B0503020204020204" pitchFamily="34" charset="-122"/>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err="1">
                <a:latin typeface="Times New Roman" panose="02020603050405020304" pitchFamily="18" charset="0"/>
                <a:ea typeface="微软雅黑" panose="020B0503020204020204" pitchFamily="34" charset="-122"/>
              </a:rPr>
              <a:t>b</a:t>
            </a:r>
            <a:r>
              <a:rPr lang="en-US" altLang="zh-CN" sz="2400" kern="100" dirty="0" err="1">
                <a:latin typeface="Times New Roman" panose="02020603050405020304" pitchFamily="18" charset="0"/>
                <a:ea typeface="微软雅黑" panose="020B0503020204020204" pitchFamily="34" charset="-122"/>
              </a:rPr>
              <a:t>B</a:t>
            </a:r>
            <a:r>
              <a:rPr lang="en-US" altLang="zh-CN" sz="2400" kern="100" dirty="0">
                <a:latin typeface="Times New Roman" panose="02020603050405020304" pitchFamily="18" charset="0"/>
                <a:ea typeface="微软雅黑" panose="020B0503020204020204" pitchFamily="34" charset="-122"/>
              </a:rPr>
              <a:t>(g</a:t>
            </a:r>
            <a:r>
              <a:rPr lang="en-US" altLang="zh-CN" sz="2400" kern="100" dirty="0" smtClean="0">
                <a:latin typeface="Times New Roman" panose="02020603050405020304" pitchFamily="18" charset="0"/>
                <a:ea typeface="微软雅黑" panose="020B0503020204020204" pitchFamily="34" charset="-122"/>
              </a:rPr>
              <a:t>)</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i="1" kern="100" dirty="0" err="1" smtClean="0">
                <a:latin typeface="Times New Roman" panose="02020603050405020304" pitchFamily="18" charset="0"/>
                <a:ea typeface="微软雅黑" panose="020B0503020204020204" pitchFamily="34" charset="-122"/>
              </a:rPr>
              <a:t>c</a:t>
            </a:r>
            <a:r>
              <a:rPr lang="en-US" altLang="zh-CN" sz="2400" kern="100" dirty="0" err="1" smtClean="0">
                <a:latin typeface="Times New Roman" panose="02020603050405020304" pitchFamily="18" charset="0"/>
                <a:ea typeface="微软雅黑" panose="020B0503020204020204" pitchFamily="34" charset="-122"/>
              </a:rPr>
              <a:t>C</a:t>
            </a:r>
            <a:r>
              <a:rPr lang="en-US" altLang="zh-CN" sz="2400" kern="100" dirty="0" smtClean="0">
                <a:latin typeface="Times New Roman" panose="02020603050405020304" pitchFamily="18" charset="0"/>
                <a:ea typeface="微软雅黑" panose="020B0503020204020204" pitchFamily="34" charset="-122"/>
              </a:rPr>
              <a:t>(g</a:t>
            </a:r>
            <a:r>
              <a:rPr lang="en-US" altLang="zh-CN" sz="2400" kern="100" dirty="0">
                <a:latin typeface="Times New Roman" panose="02020603050405020304" pitchFamily="18" charset="0"/>
                <a:ea typeface="微软雅黑" panose="020B0503020204020204" pitchFamily="34" charset="-122"/>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err="1">
                <a:latin typeface="Times New Roman" panose="02020603050405020304" pitchFamily="18" charset="0"/>
                <a:ea typeface="微软雅黑" panose="020B0503020204020204" pitchFamily="34" charset="-122"/>
              </a:rPr>
              <a:t>d</a:t>
            </a:r>
            <a:r>
              <a:rPr lang="en-US" altLang="zh-CN" sz="2400" kern="100" dirty="0" err="1">
                <a:latin typeface="Times New Roman" panose="02020603050405020304" pitchFamily="18" charset="0"/>
                <a:ea typeface="微软雅黑" panose="020B0503020204020204" pitchFamily="34" charset="-122"/>
              </a:rPr>
              <a:t>D</a:t>
            </a:r>
            <a:r>
              <a:rPr lang="en-US" altLang="zh-CN" sz="2400" kern="100" dirty="0">
                <a:latin typeface="Times New Roman" panose="02020603050405020304" pitchFamily="18" charset="0"/>
                <a:ea typeface="微软雅黑" panose="020B0503020204020204" pitchFamily="34" charset="-122"/>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rPr>
              <a:t>Δ</a:t>
            </a:r>
            <a:r>
              <a:rPr lang="en-US" altLang="zh-CN" sz="2400" i="1" kern="100" dirty="0">
                <a:latin typeface="Times New Roman" panose="02020603050405020304" pitchFamily="18" charset="0"/>
                <a:ea typeface="微软雅黑" panose="020B0503020204020204" pitchFamily="34" charset="-122"/>
              </a:rPr>
              <a:t>H</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5" name="图片 4"/>
          <p:cNvPicPr>
            <a:picLocks noChangeAspect="1"/>
          </p:cNvPicPr>
          <p:nvPr/>
        </p:nvPicPr>
        <p:blipFill>
          <a:blip r:embed="rId2">
            <a:clrChange>
              <a:clrFrom>
                <a:srgbClr val="FFFFFF"/>
              </a:clrFrom>
              <a:clrTo>
                <a:srgbClr val="FFFFFF">
                  <a:alpha val="0"/>
                </a:srgbClr>
              </a:clrTo>
            </a:clrChange>
          </a:blip>
          <a:stretch>
            <a:fillRect/>
          </a:stretch>
        </p:blipFill>
        <p:spPr>
          <a:xfrm>
            <a:off x="3359696" y="2392425"/>
            <a:ext cx="536151" cy="166033"/>
          </a:xfrm>
          <a:prstGeom prst="rect">
            <a:avLst/>
          </a:prstGeom>
        </p:spPr>
      </p:pic>
      <p:graphicFrame>
        <p:nvGraphicFramePr>
          <p:cNvPr id="6" name="表格 5"/>
          <p:cNvGraphicFramePr>
            <a:graphicFrameLocks noGrp="1"/>
          </p:cNvGraphicFramePr>
          <p:nvPr>
            <p:extLst>
              <p:ext uri="{D42A27DB-BD31-4B8C-83A1-F6EECF244321}">
                <p14:modId xmlns:p14="http://schemas.microsoft.com/office/powerpoint/2010/main" val="1963316166"/>
              </p:ext>
            </p:extLst>
          </p:nvPr>
        </p:nvGraphicFramePr>
        <p:xfrm>
          <a:off x="516000" y="2924944"/>
          <a:ext cx="11160000" cy="2743200"/>
        </p:xfrm>
        <a:graphic>
          <a:graphicData uri="http://schemas.openxmlformats.org/drawingml/2006/table">
            <a:tbl>
              <a:tblPr/>
              <a:tblGrid>
                <a:gridCol w="1950749"/>
                <a:gridCol w="4493347"/>
                <a:gridCol w="4715904"/>
              </a:tblGrid>
              <a:tr h="0">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图像</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endParaRPr>
                    </a:p>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endParaRPr>
                    </a:p>
                    <a:p>
                      <a:pPr algn="ctr">
                        <a:lnSpc>
                          <a:spcPct val="150000"/>
                        </a:lnSpc>
                        <a:spcAft>
                          <a:spcPts val="0"/>
                        </a:spcAft>
                      </a:pPr>
                      <a:endParaRPr lang="en-US" altLang="zh-CN" sz="2400" kern="100" dirty="0" smtClean="0">
                        <a:effectLst/>
                        <a:latin typeface="Times New Roman" panose="02020603050405020304" pitchFamily="18" charset="0"/>
                        <a:ea typeface="微软雅黑" panose="020B0503020204020204" pitchFamily="34" charset="-122"/>
                        <a:cs typeface="Courier New" panose="02070309020205020404" pitchFamily="49" charset="0"/>
                      </a:endParaRPr>
                    </a:p>
                    <a:p>
                      <a:pPr algn="ctr">
                        <a:lnSpc>
                          <a:spcPct val="150000"/>
                        </a:lnSpc>
                        <a:spcAft>
                          <a:spcPts val="0"/>
                        </a:spcAft>
                      </a:pP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结论</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a</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i="1" kern="100" dirty="0" smtClean="0">
                          <a:effectLst/>
                          <a:latin typeface="Times New Roman" panose="02020603050405020304" pitchFamily="18" charset="0"/>
                          <a:ea typeface="微软雅黑" panose="020B0503020204020204" pitchFamily="34" charset="-122"/>
                          <a:cs typeface="Courier New" panose="02070309020205020404" pitchFamily="49" charset="0"/>
                        </a:rPr>
                        <a:t>b</a:t>
                      </a:r>
                      <a:r>
                        <a:rPr lang="en-US" sz="2400" u="sng" kern="100" dirty="0" smtClean="0">
                          <a:effectLst/>
                          <a:latin typeface="Times New Roman" panose="02020603050405020304" pitchFamily="18" charset="0"/>
                          <a:ea typeface="微软雅黑" panose="020B0503020204020204" pitchFamily="34" charset="-122"/>
                          <a:cs typeface="Courier New" panose="02070309020205020404" pitchFamily="49" charset="0"/>
                        </a:rPr>
                        <a:t>      </a:t>
                      </a:r>
                      <a:r>
                        <a:rPr lang="en-US" sz="2400" i="1" kern="100" dirty="0" smtClean="0">
                          <a:effectLst/>
                          <a:latin typeface="Times New Roman" panose="02020603050405020304" pitchFamily="18" charset="0"/>
                          <a:ea typeface="微软雅黑" panose="020B0503020204020204" pitchFamily="34" charset="-122"/>
                          <a:cs typeface="Courier New" panose="02070309020205020404" pitchFamily="49" charset="0"/>
                        </a:rPr>
                        <a:t>c</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d</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Δ</a:t>
                      </a:r>
                      <a:r>
                        <a:rPr lang="en-US" sz="2400" i="1" kern="100" dirty="0" smtClean="0">
                          <a:effectLst/>
                          <a:latin typeface="Times New Roman" panose="02020603050405020304" pitchFamily="18" charset="0"/>
                          <a:ea typeface="微软雅黑" panose="020B0503020204020204" pitchFamily="34" charset="-122"/>
                          <a:cs typeface="Courier New" panose="02070309020205020404" pitchFamily="49" charset="0"/>
                        </a:rPr>
                        <a:t>H</a:t>
                      </a:r>
                      <a:r>
                        <a:rPr lang="en-US" sz="2400" u="sng" kern="100" dirty="0" smtClean="0">
                          <a:effectLst/>
                          <a:latin typeface="Times New Roman" panose="02020603050405020304" pitchFamily="18" charset="0"/>
                          <a:ea typeface="微软雅黑" panose="020B0503020204020204" pitchFamily="34" charset="-122"/>
                          <a:cs typeface="Courier New" panose="02070309020205020404" pitchFamily="49" charset="0"/>
                        </a:rPr>
                        <a:t>      </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a</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i="1" kern="100" dirty="0" smtClean="0">
                          <a:effectLst/>
                          <a:latin typeface="Times New Roman" panose="02020603050405020304" pitchFamily="18" charset="0"/>
                          <a:ea typeface="微软雅黑" panose="020B0503020204020204" pitchFamily="34" charset="-122"/>
                          <a:cs typeface="Courier New" panose="02070309020205020404" pitchFamily="49" charset="0"/>
                        </a:rPr>
                        <a:t>b</a:t>
                      </a:r>
                      <a:r>
                        <a:rPr lang="en-US" sz="2400" u="sng" kern="100" dirty="0" smtClean="0">
                          <a:effectLst/>
                          <a:latin typeface="Times New Roman" panose="02020603050405020304" pitchFamily="18" charset="0"/>
                          <a:ea typeface="微软雅黑" panose="020B0503020204020204" pitchFamily="34" charset="-122"/>
                          <a:cs typeface="Courier New" panose="02070309020205020404" pitchFamily="49" charset="0"/>
                        </a:rPr>
                        <a:t>       </a:t>
                      </a:r>
                      <a:r>
                        <a:rPr lang="en-US" sz="2400" i="1" kern="100" dirty="0" smtClean="0">
                          <a:effectLst/>
                          <a:latin typeface="Times New Roman" panose="02020603050405020304" pitchFamily="18" charset="0"/>
                          <a:ea typeface="微软雅黑" panose="020B0503020204020204" pitchFamily="34" charset="-122"/>
                          <a:cs typeface="Courier New" panose="02070309020205020404" pitchFamily="49" charset="0"/>
                        </a:rPr>
                        <a:t>c</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d</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Δ</a:t>
                      </a:r>
                      <a:r>
                        <a:rPr lang="en-US" sz="2400" i="1" kern="100" dirty="0" smtClean="0">
                          <a:effectLst/>
                          <a:latin typeface="Times New Roman" panose="02020603050405020304" pitchFamily="18" charset="0"/>
                          <a:ea typeface="微软雅黑" panose="020B0503020204020204" pitchFamily="34" charset="-122"/>
                          <a:cs typeface="Courier New" panose="02070309020205020404" pitchFamily="49" charset="0"/>
                        </a:rPr>
                        <a:t>H</a:t>
                      </a:r>
                      <a:r>
                        <a:rPr lang="en-US" sz="2400" u="sng" kern="100" dirty="0" smtClean="0">
                          <a:effectLst/>
                          <a:latin typeface="Times New Roman" panose="02020603050405020304" pitchFamily="18" charset="0"/>
                          <a:ea typeface="微软雅黑" panose="020B0503020204020204" pitchFamily="34" charset="-122"/>
                          <a:cs typeface="Courier New" panose="02070309020205020404" pitchFamily="49" charset="0"/>
                        </a:rPr>
                        <a:t>       </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61794" name="Picture 2" descr="111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60449" y="3167095"/>
            <a:ext cx="1794794" cy="164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5" name="Picture 3" descr="111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74306" y="3175804"/>
            <a:ext cx="1978875" cy="164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872461" y="5200757"/>
            <a:ext cx="357790"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&gt;</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p:cNvSpPr/>
          <p:nvPr/>
        </p:nvSpPr>
        <p:spPr>
          <a:xfrm>
            <a:off x="5663952" y="5185842"/>
            <a:ext cx="357790"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&gt;</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矩形 6"/>
          <p:cNvSpPr/>
          <p:nvPr/>
        </p:nvSpPr>
        <p:spPr>
          <a:xfrm>
            <a:off x="8465805" y="5204951"/>
            <a:ext cx="357790"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&gt;</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矩形 7"/>
          <p:cNvSpPr/>
          <p:nvPr/>
        </p:nvSpPr>
        <p:spPr>
          <a:xfrm>
            <a:off x="10338013" y="5209466"/>
            <a:ext cx="357790"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&gt;</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228708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1618922"/>
            <a:ext cx="11412000" cy="4524315"/>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在一恒容的密闭容器中充入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0.1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0.1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，在一定条件下发生</a:t>
            </a:r>
            <a:r>
              <a:rPr lang="zh-CN" altLang="zh-CN" sz="2400" kern="100" spc="-20" dirty="0">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spc="-2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spc="-2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spc="-2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spc="-2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spc="-2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spc="-20" dirty="0" smtClean="0">
                <a:latin typeface="Times New Roman" panose="02020603050405020304" pitchFamily="18" charset="0"/>
                <a:ea typeface="微软雅黑" panose="020B0503020204020204" pitchFamily="34" charset="-122"/>
                <a:cs typeface="Courier New" panose="02070309020205020404" pitchFamily="49" charset="0"/>
              </a:rPr>
              <a:t>2CO(g</a:t>
            </a: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spc="-2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2H</a:t>
            </a:r>
            <a:r>
              <a:rPr lang="en-US" altLang="zh-CN" sz="2400" kern="100" spc="-2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spc="-20" dirty="0">
                <a:latin typeface="Times New Roman" panose="02020603050405020304" pitchFamily="18" charset="0"/>
                <a:ea typeface="微软雅黑" panose="020B0503020204020204" pitchFamily="34" charset="-122"/>
                <a:cs typeface="Times New Roman" panose="02020603050405020304" pitchFamily="18" charset="0"/>
              </a:rPr>
              <a:t>，测得</a:t>
            </a: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spc="-2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spc="-20" dirty="0">
                <a:latin typeface="Times New Roman" panose="02020603050405020304" pitchFamily="18" charset="0"/>
                <a:ea typeface="微软雅黑" panose="020B0503020204020204" pitchFamily="34" charset="-122"/>
                <a:cs typeface="Times New Roman" panose="02020603050405020304" pitchFamily="18" charset="0"/>
              </a:rPr>
              <a:t>的平衡转化率与温度、压强的关</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系如图，下列有关说法不正确的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上述反应的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&lt;0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压强：</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压强为</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、温度为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1 100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时该反应的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平衡常数</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约</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1.64</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压强为</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时，在</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点：</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baseline="-25000" dirty="0">
                <a:latin typeface="Times New Roman" panose="02020603050405020304" pitchFamily="18" charset="0"/>
                <a:ea typeface="微软雅黑" panose="020B0503020204020204" pitchFamily="34" charset="-122"/>
                <a:cs typeface="Times New Roman" panose="02020603050405020304" pitchFamily="18" charset="0"/>
              </a:rPr>
              <a:t>正</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baseline="-25000" dirty="0" smtClean="0">
                <a:latin typeface="Times New Roman" panose="02020603050405020304" pitchFamily="18" charset="0"/>
                <a:ea typeface="微软雅黑" panose="020B0503020204020204" pitchFamily="34" charset="-122"/>
                <a:cs typeface="Times New Roman" panose="02020603050405020304" pitchFamily="18" charset="0"/>
              </a:rPr>
              <a:t>逆</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162818" name="Picture 2" descr="111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26137" y="3027722"/>
            <a:ext cx="4005824" cy="276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9"/>
          <p:cNvSpPr txBox="1"/>
          <p:nvPr/>
        </p:nvSpPr>
        <p:spPr>
          <a:xfrm>
            <a:off x="210014" y="323039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pic>
        <p:nvPicPr>
          <p:cNvPr id="5" name="图片 4"/>
          <p:cNvPicPr>
            <a:picLocks noChangeAspect="1"/>
          </p:cNvPicPr>
          <p:nvPr/>
        </p:nvPicPr>
        <p:blipFill>
          <a:blip r:embed="rId3">
            <a:clrChange>
              <a:clrFrom>
                <a:srgbClr val="FFFFFF"/>
              </a:clrFrom>
              <a:clrTo>
                <a:srgbClr val="FFFFFF">
                  <a:alpha val="0"/>
                </a:srgbClr>
              </a:clrTo>
            </a:clrChange>
          </a:blip>
          <a:stretch>
            <a:fillRect/>
          </a:stretch>
        </p:blipFill>
        <p:spPr>
          <a:xfrm>
            <a:off x="3460167" y="2429597"/>
            <a:ext cx="536151" cy="166033"/>
          </a:xfrm>
          <a:prstGeom prst="rect">
            <a:avLst/>
          </a:prstGeom>
        </p:spPr>
      </p:pic>
    </p:spTree>
    <p:extLst>
      <p:ext uri="{BB962C8B-B14F-4D97-AF65-F5344CB8AC3E}">
        <p14:creationId xmlns:p14="http://schemas.microsoft.com/office/powerpoint/2010/main" val="630858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574E7DD6-E482-894D-9E46-D2B62C9ED9EC}"/>
              </a:ext>
            </a:extLst>
          </p:cNvPr>
          <p:cNvGrpSpPr/>
          <p:nvPr/>
        </p:nvGrpSpPr>
        <p:grpSpPr>
          <a:xfrm>
            <a:off x="516000" y="1556792"/>
            <a:ext cx="11160000" cy="5184576"/>
            <a:chOff x="792914" y="3925222"/>
            <a:chExt cx="11160000" cy="5184576"/>
          </a:xfrm>
        </p:grpSpPr>
        <p:sp>
          <p:nvSpPr>
            <p:cNvPr id="6" name="圆角矩形 5">
              <a:extLst>
                <a:ext uri="{FF2B5EF4-FFF2-40B4-BE49-F238E27FC236}">
                  <a16:creationId xmlns="" xmlns:a16="http://schemas.microsoft.com/office/drawing/2014/main" id="{E0791A29-2CB4-2744-96C1-EA2037B165CE}"/>
                </a:ext>
              </a:extLst>
            </p:cNvPr>
            <p:cNvSpPr/>
            <p:nvPr/>
          </p:nvSpPr>
          <p:spPr>
            <a:xfrm>
              <a:off x="792914" y="4038112"/>
              <a:ext cx="11160000" cy="5071686"/>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7" name="矩形 6">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695401" y="1729757"/>
            <a:ext cx="7120978" cy="2600327"/>
          </a:xfrm>
          <a:prstGeom prst="rect">
            <a:avLst/>
          </a:prstGeom>
        </p:spPr>
        <p:txBody>
          <a:bodyPr wrap="square">
            <a:spAutoFit/>
          </a:bodyPr>
          <a:lstStyle/>
          <a:p>
            <a:pPr algn="just">
              <a:lnSpc>
                <a:spcPct val="14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由图像可知，压强一定时，温度越高，</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的平衡转化率越高，故正反应为吸热反应，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该反应为气体分子总数增加的反应，压强越大，甲</a:t>
            </a:r>
            <a:r>
              <a:rPr lang="zh-CN" altLang="zh-CN" sz="2400" kern="100" spc="60" dirty="0">
                <a:latin typeface="Times New Roman" panose="02020603050405020304" pitchFamily="18" charset="0"/>
                <a:ea typeface="宋体" panose="02010600030101010101" pitchFamily="2" charset="-122"/>
                <a:cs typeface="Times New Roman" panose="02020603050405020304" pitchFamily="18" charset="0"/>
              </a:rPr>
              <a:t>烷的平衡转化率越小，故压强：</a:t>
            </a:r>
            <a:r>
              <a:rPr lang="en-US" altLang="zh-CN" sz="2400" i="1" kern="100" spc="6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spc="6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&gt;</a:t>
            </a:r>
            <a:r>
              <a:rPr lang="en-US" altLang="zh-CN" sz="2400" i="1" kern="100" spc="6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spc="6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&gt;</a:t>
            </a:r>
            <a:r>
              <a:rPr lang="en-US" altLang="zh-CN" sz="2400" i="1" kern="100" spc="6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spc="6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&gt;</a:t>
            </a:r>
            <a:r>
              <a:rPr lang="en-US" altLang="zh-CN" sz="2400" i="1" kern="100" spc="6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spc="6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6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spc="60" dirty="0">
                <a:latin typeface="Times New Roman" panose="02020603050405020304" pitchFamily="18" charset="0"/>
                <a:ea typeface="宋体" panose="02010600030101010101" pitchFamily="2" charset="-122"/>
                <a:cs typeface="Times New Roman" panose="02020603050405020304" pitchFamily="18" charset="0"/>
              </a:rPr>
              <a:t>项正</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9" name="Picture 2" descr="111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69449" y="1833385"/>
            <a:ext cx="3343704" cy="231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对象 9"/>
          <p:cNvGraphicFramePr>
            <a:graphicFrameLocks noChangeAspect="1"/>
          </p:cNvGraphicFramePr>
          <p:nvPr>
            <p:extLst>
              <p:ext uri="{D42A27DB-BD31-4B8C-83A1-F6EECF244321}">
                <p14:modId xmlns:p14="http://schemas.microsoft.com/office/powerpoint/2010/main" val="2866965631"/>
              </p:ext>
            </p:extLst>
          </p:nvPr>
        </p:nvGraphicFramePr>
        <p:xfrm>
          <a:off x="777519" y="5399343"/>
          <a:ext cx="10548938" cy="1131888"/>
        </p:xfrm>
        <a:graphic>
          <a:graphicData uri="http://schemas.openxmlformats.org/presentationml/2006/ole">
            <mc:AlternateContent xmlns:mc="http://schemas.openxmlformats.org/markup-compatibility/2006">
              <mc:Choice xmlns:v="urn:schemas-microsoft-com:vml" Requires="v">
                <p:oleObj spid="_x0000_s163852" name="文档" r:id="rId4" imgW="10658977" imgH="1141203" progId="Word.Document.12">
                  <p:embed/>
                </p:oleObj>
              </mc:Choice>
              <mc:Fallback>
                <p:oleObj name="文档" r:id="rId4" imgW="10658977" imgH="1141203" progId="Word.Document.12">
                  <p:embed/>
                  <p:pic>
                    <p:nvPicPr>
                      <p:cNvPr id="0" name=""/>
                      <p:cNvPicPr/>
                      <p:nvPr/>
                    </p:nvPicPr>
                    <p:blipFill>
                      <a:blip r:embed="rId5"/>
                      <a:stretch>
                        <a:fillRect/>
                      </a:stretch>
                    </p:blipFill>
                    <p:spPr>
                      <a:xfrm>
                        <a:off x="777519" y="5399343"/>
                        <a:ext cx="10548938" cy="1131888"/>
                      </a:xfrm>
                      <a:prstGeom prst="rect">
                        <a:avLst/>
                      </a:prstGeom>
                    </p:spPr>
                  </p:pic>
                </p:oleObj>
              </mc:Fallback>
            </mc:AlternateContent>
          </a:graphicData>
        </a:graphic>
      </p:graphicFrame>
      <p:sp>
        <p:nvSpPr>
          <p:cNvPr id="11" name="矩形 10"/>
          <p:cNvSpPr/>
          <p:nvPr/>
        </p:nvSpPr>
        <p:spPr>
          <a:xfrm>
            <a:off x="695400" y="4266969"/>
            <a:ext cx="10851889" cy="1065613"/>
          </a:xfrm>
          <a:prstGeom prst="rect">
            <a:avLst/>
          </a:prstGeom>
        </p:spPr>
        <p:txBody>
          <a:bodyPr wrap="square">
            <a:spAutoFit/>
          </a:bodyPr>
          <a:lstStyle/>
          <a:p>
            <a:pPr algn="just">
              <a:lnSpc>
                <a:spcPct val="14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压强为</a:t>
            </a:r>
            <a:r>
              <a:rPr lang="en-US" altLang="zh-CN" sz="2400" i="1" kern="100" dirty="0">
                <a:latin typeface="Times New Roman" panose="02020603050405020304" pitchFamily="18" charset="0"/>
                <a:ea typeface="宋体" panose="02010600030101010101" pitchFamily="2" charset="-122"/>
              </a:rPr>
              <a:t>p</a:t>
            </a:r>
            <a:r>
              <a:rPr lang="en-US" altLang="zh-CN" sz="2400" kern="100" baseline="-25000" dirty="0">
                <a:latin typeface="Times New Roman" panose="02020603050405020304" pitchFamily="18" charset="0"/>
                <a:ea typeface="宋体" panose="02010600030101010101" pitchFamily="2" charset="-122"/>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、温度为</a:t>
            </a:r>
            <a:r>
              <a:rPr lang="en-US" altLang="zh-CN" sz="2400" kern="100" dirty="0">
                <a:latin typeface="Times New Roman" panose="02020603050405020304" pitchFamily="18" charset="0"/>
                <a:ea typeface="宋体" panose="02010600030101010101" pitchFamily="2" charset="-122"/>
              </a:rPr>
              <a:t>1 100 </a:t>
            </a:r>
            <a:r>
              <a:rPr lang="en-US" altLang="zh-CN" sz="2400" kern="100" dirty="0">
                <a:latin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时，甲烷的平衡转化率为</a:t>
            </a:r>
            <a:r>
              <a:rPr lang="en-US" altLang="zh-CN" sz="2400" kern="100" dirty="0">
                <a:latin typeface="Times New Roman" panose="02020603050405020304" pitchFamily="18" charset="0"/>
                <a:ea typeface="宋体" panose="02010600030101010101" pitchFamily="2" charset="-122"/>
              </a:rPr>
              <a:t>80.00%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spc="-30" dirty="0">
                <a:latin typeface="Times New Roman" panose="02020603050405020304" pitchFamily="18" charset="0"/>
                <a:ea typeface="宋体" panose="02010600030101010101" pitchFamily="2" charset="-122"/>
                <a:cs typeface="Times New Roman" panose="02020603050405020304" pitchFamily="18" charset="0"/>
              </a:rPr>
              <a:t>故平衡时各物质的浓度分别为</a:t>
            </a:r>
            <a:r>
              <a:rPr lang="en-US" altLang="zh-CN" sz="2400" i="1" kern="100" spc="-30" dirty="0">
                <a:latin typeface="Times New Roman" panose="02020603050405020304" pitchFamily="18" charset="0"/>
                <a:ea typeface="宋体" panose="02010600030101010101" pitchFamily="2" charset="-122"/>
              </a:rPr>
              <a:t>c</a:t>
            </a:r>
            <a:r>
              <a:rPr lang="en-US" altLang="zh-CN" sz="2400" kern="100" spc="-30" dirty="0">
                <a:latin typeface="Times New Roman" panose="02020603050405020304" pitchFamily="18" charset="0"/>
                <a:ea typeface="宋体" panose="02010600030101010101" pitchFamily="2" charset="-122"/>
              </a:rPr>
              <a:t>(CH</a:t>
            </a:r>
            <a:r>
              <a:rPr lang="en-US" altLang="zh-CN" sz="2400" kern="100" spc="-30" baseline="-25000" dirty="0">
                <a:latin typeface="Times New Roman" panose="02020603050405020304" pitchFamily="18" charset="0"/>
                <a:ea typeface="宋体" panose="02010600030101010101" pitchFamily="2" charset="-122"/>
              </a:rPr>
              <a:t>4</a:t>
            </a:r>
            <a:r>
              <a:rPr lang="en-US" altLang="zh-CN" sz="2400" kern="100" spc="-30" dirty="0">
                <a:latin typeface="Times New Roman" panose="02020603050405020304" pitchFamily="18" charset="0"/>
                <a:ea typeface="宋体" panose="02010600030101010101" pitchFamily="2" charset="-122"/>
              </a:rPr>
              <a:t>)</a:t>
            </a:r>
            <a:r>
              <a:rPr lang="zh-CN" altLang="zh-CN" sz="2400" kern="100" spc="-3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30" dirty="0">
                <a:latin typeface="Times New Roman" panose="02020603050405020304" pitchFamily="18" charset="0"/>
                <a:ea typeface="宋体" panose="02010600030101010101" pitchFamily="2" charset="-122"/>
              </a:rPr>
              <a:t>0.02 </a:t>
            </a:r>
            <a:r>
              <a:rPr lang="en-US" altLang="zh-CN" sz="2400" kern="100" spc="-30" dirty="0" err="1">
                <a:latin typeface="Times New Roman" panose="02020603050405020304" pitchFamily="18" charset="0"/>
                <a:ea typeface="宋体" panose="02010600030101010101" pitchFamily="2" charset="-122"/>
              </a:rPr>
              <a:t>mol·L</a:t>
            </a:r>
            <a:r>
              <a:rPr lang="zh-CN" altLang="zh-CN" sz="2400" kern="100" spc="-3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30" baseline="30000" dirty="0">
                <a:latin typeface="Times New Roman" panose="02020603050405020304" pitchFamily="18" charset="0"/>
                <a:ea typeface="宋体" panose="02010600030101010101" pitchFamily="2" charset="-122"/>
              </a:rPr>
              <a:t>1</a:t>
            </a:r>
            <a:r>
              <a:rPr lang="zh-CN" altLang="zh-CN" sz="2400" kern="100" spc="-3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spc="-30" dirty="0">
                <a:latin typeface="Times New Roman" panose="02020603050405020304" pitchFamily="18" charset="0"/>
                <a:ea typeface="宋体" panose="02010600030101010101" pitchFamily="2" charset="-122"/>
              </a:rPr>
              <a:t>c</a:t>
            </a:r>
            <a:r>
              <a:rPr lang="en-US" altLang="zh-CN" sz="2400" kern="100" spc="-30" dirty="0">
                <a:latin typeface="Times New Roman" panose="02020603050405020304" pitchFamily="18" charset="0"/>
                <a:ea typeface="宋体" panose="02010600030101010101" pitchFamily="2" charset="-122"/>
              </a:rPr>
              <a:t>(CO</a:t>
            </a:r>
            <a:r>
              <a:rPr lang="en-US" altLang="zh-CN" sz="2400" kern="100" spc="-30" baseline="-25000" dirty="0">
                <a:latin typeface="Times New Roman" panose="02020603050405020304" pitchFamily="18" charset="0"/>
                <a:ea typeface="宋体" panose="02010600030101010101" pitchFamily="2" charset="-122"/>
              </a:rPr>
              <a:t>2</a:t>
            </a:r>
            <a:r>
              <a:rPr lang="en-US" altLang="zh-CN" sz="2400" kern="100" spc="-30" dirty="0">
                <a:latin typeface="Times New Roman" panose="02020603050405020304" pitchFamily="18" charset="0"/>
                <a:ea typeface="宋体" panose="02010600030101010101" pitchFamily="2" charset="-122"/>
              </a:rPr>
              <a:t>)</a:t>
            </a:r>
            <a:r>
              <a:rPr lang="zh-CN" altLang="zh-CN" sz="2400" kern="100" spc="-3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30" dirty="0">
                <a:latin typeface="Times New Roman" panose="02020603050405020304" pitchFamily="18" charset="0"/>
                <a:ea typeface="宋体" panose="02010600030101010101" pitchFamily="2" charset="-122"/>
              </a:rPr>
              <a:t>0.02 </a:t>
            </a:r>
            <a:r>
              <a:rPr lang="en-US" altLang="zh-CN" sz="2400" kern="100" spc="-30" dirty="0" err="1">
                <a:latin typeface="Times New Roman" panose="02020603050405020304" pitchFamily="18" charset="0"/>
                <a:ea typeface="宋体" panose="02010600030101010101" pitchFamily="2" charset="-122"/>
              </a:rPr>
              <a:t>mol·L</a:t>
            </a:r>
            <a:r>
              <a:rPr lang="zh-CN" altLang="zh-CN" sz="2400" kern="100" spc="-3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30" baseline="30000" dirty="0">
                <a:latin typeface="Times New Roman" panose="02020603050405020304" pitchFamily="18" charset="0"/>
                <a:ea typeface="宋体" panose="02010600030101010101" pitchFamily="2" charset="-122"/>
              </a:rPr>
              <a:t>1</a:t>
            </a:r>
            <a:r>
              <a:rPr lang="zh-CN" altLang="zh-CN" sz="2400" kern="100" spc="-3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spc="-30" dirty="0">
                <a:latin typeface="Times New Roman" panose="02020603050405020304" pitchFamily="18" charset="0"/>
                <a:ea typeface="宋体" panose="02010600030101010101" pitchFamily="2" charset="-122"/>
              </a:rPr>
              <a:t>c</a:t>
            </a:r>
            <a:r>
              <a:rPr lang="en-US" altLang="zh-CN" sz="2400" kern="100" spc="-30" dirty="0">
                <a:latin typeface="Times New Roman" panose="02020603050405020304" pitchFamily="18" charset="0"/>
                <a:ea typeface="宋体" panose="02010600030101010101" pitchFamily="2" charset="-122"/>
              </a:rPr>
              <a:t>(CO)</a:t>
            </a:r>
            <a:r>
              <a:rPr lang="zh-CN" altLang="zh-CN" sz="2400" kern="100" spc="-3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30" dirty="0">
                <a:latin typeface="Times New Roman" panose="02020603050405020304" pitchFamily="18" charset="0"/>
                <a:ea typeface="宋体" panose="02010600030101010101" pitchFamily="2" charset="-122"/>
              </a:rPr>
              <a:t>0.16</a:t>
            </a:r>
            <a:r>
              <a:rPr lang="en-US" altLang="zh-CN" sz="2400" kern="100" dirty="0">
                <a:latin typeface="Times New Roman" panose="02020603050405020304" pitchFamily="18" charset="0"/>
                <a:ea typeface="宋体" panose="02010600030101010101" pitchFamily="2" charset="-122"/>
              </a:rPr>
              <a:t> </a:t>
            </a:r>
            <a:r>
              <a:rPr lang="en-US" altLang="zh-CN" sz="2400" kern="100" dirty="0" err="1">
                <a:latin typeface="Times New Roman" panose="02020603050405020304" pitchFamily="18" charset="0"/>
                <a:ea typeface="宋体" panose="02010600030101010101" pitchFamily="2" charset="-122"/>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2" name="矩形 11"/>
          <p:cNvSpPr/>
          <p:nvPr/>
        </p:nvSpPr>
        <p:spPr>
          <a:xfrm>
            <a:off x="695400" y="6093296"/>
            <a:ext cx="10851889" cy="558871"/>
          </a:xfrm>
          <a:prstGeom prst="rect">
            <a:avLst/>
          </a:prstGeom>
        </p:spPr>
        <p:txBody>
          <a:bodyPr wrap="square">
            <a:spAutoFit/>
          </a:bodyPr>
          <a:lstStyle/>
          <a:p>
            <a:pPr algn="just">
              <a:lnSpc>
                <a:spcPct val="14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压强为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点未达到平衡，此时</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正</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逆</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777855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a:extLst>
              <a:ext uri="{FF2B5EF4-FFF2-40B4-BE49-F238E27FC236}">
                <a16:creationId xmlns="" xmlns:a16="http://schemas.microsoft.com/office/drawing/2014/main" id="{42F66117-1422-E04E-93A0-A3423E0F05D2}"/>
              </a:ext>
            </a:extLst>
          </p:cNvPr>
          <p:cNvSpPr/>
          <p:nvPr/>
        </p:nvSpPr>
        <p:spPr>
          <a:xfrm>
            <a:off x="335360" y="2492896"/>
            <a:ext cx="11449272" cy="2232310"/>
          </a:xfrm>
          <a:prstGeom prst="roundRect">
            <a:avLst>
              <a:gd name="adj" fmla="val 1925"/>
            </a:avLst>
          </a:prstGeom>
          <a:noFill/>
          <a:ln>
            <a:solidFill>
              <a:schemeClr val="tx1"/>
            </a:solid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p:nvSpPr>
        <p:spPr>
          <a:xfrm>
            <a:off x="659553" y="2734617"/>
            <a:ext cx="10763100" cy="1685077"/>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此类图像的纵坐标为某物质的平衡浓度或转化率，横坐标为温度或压强，解答此类问题，要关注曲线的变化趋势，有多个变量时，注意控制变量，即</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定一议二</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388429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1412776"/>
            <a:ext cx="11412000" cy="2908489"/>
          </a:xfrm>
          <a:prstGeom prst="rect">
            <a:avLst/>
          </a:prstGeom>
        </p:spPr>
        <p:txBody>
          <a:bodyPr wrap="square">
            <a:spAutoFit/>
          </a:bodyPr>
          <a:lstStyle/>
          <a:p>
            <a:pPr algn="just">
              <a:lnSpc>
                <a:spcPct val="150000"/>
              </a:lnSpc>
              <a:spcAft>
                <a:spcPts val="0"/>
              </a:spcAft>
            </a:pPr>
            <a:r>
              <a:rPr lang="zh-CN" altLang="zh-CN" sz="2600" b="1" kern="100" dirty="0">
                <a:latin typeface="Times New Roman" panose="02020603050405020304" pitchFamily="18" charset="0"/>
                <a:ea typeface="微软雅黑" panose="020B0503020204020204" pitchFamily="34" charset="-122"/>
                <a:cs typeface="Times New Roman" panose="02020603050405020304" pitchFamily="18" charset="0"/>
              </a:rPr>
              <a:t>三、含特殊点的图像</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7.</a:t>
            </a:r>
            <a:r>
              <a:rPr lang="zh-CN" altLang="zh-CN" sz="2400" kern="100" spc="-20" dirty="0">
                <a:latin typeface="Times New Roman" panose="02020603050405020304" pitchFamily="18" charset="0"/>
                <a:ea typeface="微软雅黑" panose="020B0503020204020204" pitchFamily="34" charset="-122"/>
                <a:cs typeface="Times New Roman" panose="02020603050405020304" pitchFamily="18" charset="0"/>
              </a:rPr>
              <a:t>用</a:t>
            </a: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sz="2400" kern="100" spc="-2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spc="-2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spc="-2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spc="-20" dirty="0">
                <a:latin typeface="Times New Roman" panose="02020603050405020304" pitchFamily="18" charset="0"/>
                <a:ea typeface="微软雅黑" panose="020B0503020204020204" pitchFamily="34" charset="-122"/>
                <a:cs typeface="Times New Roman" panose="02020603050405020304" pitchFamily="18" charset="0"/>
              </a:rPr>
              <a:t>捕碳的反应：</a:t>
            </a: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sz="2400" kern="100" spc="-2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spc="-2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spc="-2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spc="-20" dirty="0" err="1">
                <a:latin typeface="Times New Roman" panose="02020603050405020304" pitchFamily="18" charset="0"/>
                <a:ea typeface="微软雅黑" panose="020B0503020204020204" pitchFamily="34" charset="-122"/>
                <a:cs typeface="Courier New" panose="02070309020205020404" pitchFamily="49" charset="0"/>
              </a:rPr>
              <a:t>aq</a:t>
            </a: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spc="-2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spc="-2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O(l)</a:t>
            </a:r>
            <a:r>
              <a:rPr lang="zh-CN" altLang="zh-CN" sz="2400" kern="100" spc="-2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spc="-2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spc="-2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spc="-2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spc="-20" dirty="0" smtClean="0">
                <a:latin typeface="Times New Roman" panose="02020603050405020304" pitchFamily="18" charset="0"/>
                <a:ea typeface="微软雅黑" panose="020B0503020204020204" pitchFamily="34" charset="-122"/>
                <a:cs typeface="Courier New" panose="02070309020205020404" pitchFamily="49" charset="0"/>
              </a:rPr>
              <a:t>2NH</a:t>
            </a:r>
            <a:r>
              <a:rPr lang="en-US" altLang="zh-CN" sz="2400" kern="100" spc="-20" baseline="-25000" dirty="0" smtClean="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spc="-20" dirty="0" smtClean="0">
                <a:latin typeface="Times New Roman" panose="02020603050405020304" pitchFamily="18" charset="0"/>
                <a:ea typeface="微软雅黑" panose="020B0503020204020204" pitchFamily="34" charset="-122"/>
                <a:cs typeface="Courier New" panose="02070309020205020404" pitchFamily="49" charset="0"/>
              </a:rPr>
              <a:t>HCO</a:t>
            </a:r>
            <a:r>
              <a:rPr lang="en-US" altLang="zh-CN" sz="2400" kern="100" spc="-2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spc="-2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spc="-20" dirty="0" err="1" smtClean="0">
                <a:latin typeface="Times New Roman" panose="02020603050405020304" pitchFamily="18" charset="0"/>
                <a:ea typeface="微软雅黑" panose="020B0503020204020204" pitchFamily="34" charset="-122"/>
                <a:cs typeface="Courier New" panose="02070309020205020404" pitchFamily="49" charset="0"/>
              </a:rPr>
              <a:t>aq</a:t>
            </a: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spc="-20" dirty="0">
                <a:latin typeface="Times New Roman" panose="02020603050405020304" pitchFamily="18" charset="0"/>
                <a:ea typeface="微软雅黑" panose="020B0503020204020204" pitchFamily="34" charset="-122"/>
                <a:cs typeface="Times New Roman" panose="02020603050405020304" pitchFamily="18" charset="0"/>
              </a:rPr>
              <a:t>。为研</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究温度对</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捕获</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效率的影响，将一定量的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溶液置于密闭容器中，并充入一定量的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气体，保持其他初始实验条件不变，分别在不同温度下，经过相同时间测得</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气体浓度，得到趋势图如图。</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5" name="图片 4"/>
          <p:cNvPicPr>
            <a:picLocks noChangeAspect="1"/>
          </p:cNvPicPr>
          <p:nvPr/>
        </p:nvPicPr>
        <p:blipFill>
          <a:blip r:embed="rId2">
            <a:clrChange>
              <a:clrFrom>
                <a:srgbClr val="FFFFFF"/>
              </a:clrFrom>
              <a:clrTo>
                <a:srgbClr val="FFFFFF">
                  <a:alpha val="0"/>
                </a:srgbClr>
              </a:clrTo>
            </a:clrChange>
          </a:blip>
          <a:stretch>
            <a:fillRect/>
          </a:stretch>
        </p:blipFill>
        <p:spPr>
          <a:xfrm>
            <a:off x="8308494" y="2285581"/>
            <a:ext cx="536151" cy="166033"/>
          </a:xfrm>
          <a:prstGeom prst="rect">
            <a:avLst/>
          </a:prstGeom>
        </p:spPr>
      </p:pic>
      <p:pic>
        <p:nvPicPr>
          <p:cNvPr id="164866" name="Picture 2" descr="111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36355" y="3744021"/>
            <a:ext cx="2862593" cy="171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390000" y="4210709"/>
            <a:ext cx="7362184" cy="1200329"/>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点的逆反应速率和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点的正反应速率的大小关系为</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baseline="-25000" dirty="0">
                <a:latin typeface="Times New Roman" panose="02020603050405020304" pitchFamily="18" charset="0"/>
                <a:ea typeface="微软雅黑" panose="020B0503020204020204" pitchFamily="34" charset="-122"/>
                <a:cs typeface="Times New Roman" panose="02020603050405020304" pitchFamily="18" charset="0"/>
              </a:rPr>
              <a:t>逆</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baseline="-25000" dirty="0">
                <a:latin typeface="Times New Roman" panose="02020603050405020304" pitchFamily="18" charset="0"/>
                <a:ea typeface="微软雅黑" panose="020B0503020204020204" pitchFamily="34" charset="-122"/>
                <a:cs typeface="Times New Roman" panose="02020603050405020304" pitchFamily="18" charset="0"/>
              </a:rPr>
              <a:t>正</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1288882" y="4861757"/>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dirty="0"/>
          </a:p>
        </p:txBody>
      </p:sp>
      <p:grpSp>
        <p:nvGrpSpPr>
          <p:cNvPr id="9" name="组合 8">
            <a:extLst>
              <a:ext uri="{FF2B5EF4-FFF2-40B4-BE49-F238E27FC236}">
                <a16:creationId xmlns="" xmlns:a16="http://schemas.microsoft.com/office/drawing/2014/main" id="{574E7DD6-E482-894D-9E46-D2B62C9ED9EC}"/>
              </a:ext>
            </a:extLst>
          </p:cNvPr>
          <p:cNvGrpSpPr/>
          <p:nvPr/>
        </p:nvGrpSpPr>
        <p:grpSpPr>
          <a:xfrm>
            <a:off x="516000" y="5482909"/>
            <a:ext cx="11160000" cy="1278213"/>
            <a:chOff x="792914" y="3925222"/>
            <a:chExt cx="11160000" cy="1278213"/>
          </a:xfrm>
        </p:grpSpPr>
        <p:sp>
          <p:nvSpPr>
            <p:cNvPr id="10" name="圆角矩形 9">
              <a:extLst>
                <a:ext uri="{FF2B5EF4-FFF2-40B4-BE49-F238E27FC236}">
                  <a16:creationId xmlns="" xmlns:a16="http://schemas.microsoft.com/office/drawing/2014/main" id="{E0791A29-2CB4-2744-96C1-EA2037B165CE}"/>
                </a:ext>
              </a:extLst>
            </p:cNvPr>
            <p:cNvSpPr/>
            <p:nvPr/>
          </p:nvSpPr>
          <p:spPr>
            <a:xfrm>
              <a:off x="792914" y="4038112"/>
              <a:ext cx="11160000" cy="1165323"/>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1" name="矩形 10">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3" name="矩形 12"/>
          <p:cNvSpPr/>
          <p:nvPr/>
        </p:nvSpPr>
        <p:spPr>
          <a:xfrm>
            <a:off x="642285" y="5620553"/>
            <a:ext cx="10907430" cy="1140569"/>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温度越高，反应速率越快，</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点温度高，则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点的逆反应速率和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点的正反应速率的大小关系为</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逆</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正</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279844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1772816"/>
            <a:ext cx="11412000" cy="646331"/>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三点的平衡常数</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从大到小的顺序为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64866" name="Picture 2" descr="111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64704" y="2620511"/>
            <a:ext cx="2862593" cy="171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8155323" y="1826086"/>
            <a:ext cx="1712328" cy="461665"/>
          </a:xfrm>
          <a:prstGeom prst="rect">
            <a:avLst/>
          </a:prstGeom>
        </p:spPr>
        <p:txBody>
          <a:bodyPr wrap="none">
            <a:spAutoFit/>
          </a:bodyPr>
          <a:lstStyle/>
          <a:p>
            <a:r>
              <a:rPr lang="en-US" altLang="zh-CN" sz="2400" i="1" kern="100" dirty="0">
                <a:solidFill>
                  <a:srgbClr val="C00000"/>
                </a:solidFill>
                <a:latin typeface="Times New Roman" panose="02020603050405020304" pitchFamily="18" charset="0"/>
                <a:ea typeface="微软雅黑" panose="020B0503020204020204" pitchFamily="34" charset="-122"/>
              </a:rPr>
              <a:t>K</a:t>
            </a:r>
            <a:r>
              <a:rPr lang="en-US" altLang="zh-CN" sz="2400" kern="100" baseline="-25000" dirty="0">
                <a:solidFill>
                  <a:srgbClr val="C00000"/>
                </a:solidFill>
                <a:latin typeface="Times New Roman" panose="02020603050405020304" pitchFamily="18" charset="0"/>
                <a:ea typeface="微软雅黑" panose="020B0503020204020204" pitchFamily="34" charset="-122"/>
              </a:rPr>
              <a:t>b</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err="1">
                <a:solidFill>
                  <a:srgbClr val="C00000"/>
                </a:solidFill>
                <a:latin typeface="Times New Roman" panose="02020603050405020304" pitchFamily="18" charset="0"/>
                <a:ea typeface="微软雅黑" panose="020B0503020204020204" pitchFamily="34" charset="-122"/>
              </a:rPr>
              <a:t>K</a:t>
            </a:r>
            <a:r>
              <a:rPr lang="en-US" altLang="zh-CN" sz="2400" kern="100" baseline="-25000" dirty="0" err="1">
                <a:solidFill>
                  <a:srgbClr val="C00000"/>
                </a:solidFill>
                <a:latin typeface="Times New Roman" panose="02020603050405020304" pitchFamily="18" charset="0"/>
                <a:ea typeface="微软雅黑" panose="020B0503020204020204" pitchFamily="34" charset="-122"/>
              </a:rPr>
              <a:t>c</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err="1">
                <a:solidFill>
                  <a:srgbClr val="C00000"/>
                </a:solidFill>
                <a:latin typeface="Times New Roman" panose="02020603050405020304" pitchFamily="18" charset="0"/>
                <a:ea typeface="微软雅黑" panose="020B0503020204020204" pitchFamily="34" charset="-122"/>
              </a:rPr>
              <a:t>K</a:t>
            </a:r>
            <a:r>
              <a:rPr lang="en-US" altLang="zh-CN" sz="2400" kern="100" baseline="-25000" dirty="0" err="1">
                <a:solidFill>
                  <a:srgbClr val="C00000"/>
                </a:solidFill>
                <a:latin typeface="Times New Roman" panose="02020603050405020304" pitchFamily="18" charset="0"/>
                <a:ea typeface="微软雅黑" panose="020B0503020204020204" pitchFamily="34" charset="-122"/>
              </a:rPr>
              <a:t>d</a:t>
            </a:r>
            <a:endParaRPr lang="zh-CN" altLang="en-US" dirty="0"/>
          </a:p>
        </p:txBody>
      </p:sp>
      <p:grpSp>
        <p:nvGrpSpPr>
          <p:cNvPr id="14" name="组合 13">
            <a:extLst>
              <a:ext uri="{FF2B5EF4-FFF2-40B4-BE49-F238E27FC236}">
                <a16:creationId xmlns="" xmlns:a16="http://schemas.microsoft.com/office/drawing/2014/main" id="{574E7DD6-E482-894D-9E46-D2B62C9ED9EC}"/>
              </a:ext>
            </a:extLst>
          </p:cNvPr>
          <p:cNvGrpSpPr/>
          <p:nvPr/>
        </p:nvGrpSpPr>
        <p:grpSpPr>
          <a:xfrm>
            <a:off x="516000" y="4654153"/>
            <a:ext cx="11160000" cy="1439143"/>
            <a:chOff x="792914" y="3925222"/>
            <a:chExt cx="11160000" cy="1439143"/>
          </a:xfrm>
        </p:grpSpPr>
        <p:sp>
          <p:nvSpPr>
            <p:cNvPr id="15" name="圆角矩形 14">
              <a:extLst>
                <a:ext uri="{FF2B5EF4-FFF2-40B4-BE49-F238E27FC236}">
                  <a16:creationId xmlns="" xmlns:a16="http://schemas.microsoft.com/office/drawing/2014/main" id="{E0791A29-2CB4-2744-96C1-EA2037B165CE}"/>
                </a:ext>
              </a:extLst>
            </p:cNvPr>
            <p:cNvSpPr/>
            <p:nvPr/>
          </p:nvSpPr>
          <p:spPr>
            <a:xfrm>
              <a:off x="792914" y="4038112"/>
              <a:ext cx="11160000" cy="1326253"/>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6" name="矩形 15">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文本框 16">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8" name="矩形 17"/>
          <p:cNvSpPr/>
          <p:nvPr/>
        </p:nvSpPr>
        <p:spPr>
          <a:xfrm>
            <a:off x="633576" y="4864915"/>
            <a:ext cx="10907430" cy="1130246"/>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根据图像，温度为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时反应达平衡，此后温度升高，</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增大，平衡逆向移动，</a:t>
            </a:r>
            <a:r>
              <a:rPr lang="zh-CN" altLang="zh-CN" sz="2400" kern="100" spc="-60" dirty="0">
                <a:latin typeface="Times New Roman" panose="02020603050405020304" pitchFamily="18" charset="0"/>
                <a:ea typeface="宋体" panose="02010600030101010101" pitchFamily="2" charset="-122"/>
                <a:cs typeface="Times New Roman" panose="02020603050405020304" pitchFamily="18" charset="0"/>
              </a:rPr>
              <a:t>说明正反应是放热反应。升高温度，平衡逆向移动，平衡常数减小，故</a:t>
            </a:r>
            <a:r>
              <a:rPr lang="en-US" altLang="zh-CN" sz="2400" i="1" kern="100" spc="-6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spc="-60" baseline="-250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spc="-6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spc="-6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spc="-60" baseline="-25000" dirty="0" err="1">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spc="-6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spc="-6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spc="-60" baseline="-25000" dirty="0" err="1">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spc="-6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spc="-6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606373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1772816"/>
            <a:ext cx="11412000" cy="1754326"/>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温度区间，容器内</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气体浓度呈现增大的变化趋势，其原因是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a:t>
            </a: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__________________________________________________________________________________________________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64866" name="Picture 2" descr="111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21574" y="3736786"/>
            <a:ext cx="3148852" cy="1885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442196" y="1709517"/>
            <a:ext cx="11237936" cy="1754326"/>
          </a:xfrm>
          <a:prstGeom prst="rect">
            <a:avLst/>
          </a:prstGeom>
        </p:spPr>
        <p:txBody>
          <a:bodyPr>
            <a:spAutoFit/>
          </a:bodyPr>
          <a:lstStyle/>
          <a:p>
            <a:pPr algn="just">
              <a:lnSpc>
                <a:spcPct val="150000"/>
              </a:lnSpc>
              <a:spcAft>
                <a:spcPts val="0"/>
              </a:spcAft>
            </a:pPr>
            <a:r>
              <a:rPr lang="en-US" altLang="zh-CN" sz="2400" i="1" kern="100" dirty="0" smtClean="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                                                                                                                                T</a:t>
            </a:r>
            <a:r>
              <a:rPr lang="en-US" altLang="zh-CN" sz="2400" kern="100" baseline="-25000" dirty="0" smtClean="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温度区间，化学反应已达到平衡，由于正反应是放热反应，温度升高平衡向逆反应方向移动，不利于</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的捕获</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703414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1646718"/>
            <a:ext cx="11412000" cy="1131079"/>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8.</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[2020·</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天津，</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16(4)]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还原</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可以在一定条件下合成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不考虑副反应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OH(g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&lt;0</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5" name="图片 4"/>
          <p:cNvPicPr>
            <a:picLocks noChangeAspect="1"/>
          </p:cNvPicPr>
          <p:nvPr/>
        </p:nvPicPr>
        <p:blipFill>
          <a:blip r:embed="rId2">
            <a:clrChange>
              <a:clrFrom>
                <a:srgbClr val="FFFFFF"/>
              </a:clrFrom>
              <a:clrTo>
                <a:srgbClr val="FFFFFF">
                  <a:alpha val="0"/>
                </a:srgbClr>
              </a:clrTo>
            </a:clrChange>
          </a:blip>
          <a:stretch>
            <a:fillRect/>
          </a:stretch>
        </p:blipFill>
        <p:spPr>
          <a:xfrm>
            <a:off x="2495600" y="2485972"/>
            <a:ext cx="536151" cy="166033"/>
          </a:xfrm>
          <a:prstGeom prst="rect">
            <a:avLst/>
          </a:prstGeom>
        </p:spPr>
      </p:pic>
      <p:pic>
        <p:nvPicPr>
          <p:cNvPr id="165890" name="Picture 2" descr="111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18599" y="2538997"/>
            <a:ext cx="3322165" cy="215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a:xfrm>
            <a:off x="390000" y="2855326"/>
            <a:ext cx="7434192" cy="2239074"/>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恒压下，</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的起始物质的量之比为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时，该反应在无分子筛膜时甲醇的平衡产率和有分子筛膜时甲醇的产率随温度的变化如图所示，其中分子筛膜能选择性分离出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3" name="矩形 12"/>
          <p:cNvSpPr/>
          <p:nvPr/>
        </p:nvSpPr>
        <p:spPr>
          <a:xfrm>
            <a:off x="390000" y="5091235"/>
            <a:ext cx="11412000" cy="1200329"/>
          </a:xfrm>
          <a:prstGeom prst="rect">
            <a:avLst/>
          </a:prstGeom>
        </p:spPr>
        <p:txBody>
          <a:bodyPr wrap="square">
            <a:spAutoFit/>
          </a:bodyPr>
          <a:lstStyle/>
          <a:p>
            <a:pPr lvl="0" algn="just">
              <a:lnSpc>
                <a:spcPct val="150000"/>
              </a:lnSpc>
            </a:pPr>
            <a:r>
              <a:rPr lang="en-US" altLang="zh-CN" sz="2400" kern="100" dirty="0">
                <a:solidFill>
                  <a:prstClr val="black"/>
                </a:solidFill>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甲醇平衡产率随温度升高而降低的原因为</a:t>
            </a:r>
            <a:r>
              <a:rPr lang="en-US" altLang="zh-CN" sz="2400" kern="100" dirty="0" smtClean="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___________________________________</a:t>
            </a:r>
          </a:p>
          <a:p>
            <a:pPr lvl="0" algn="just">
              <a:lnSpc>
                <a:spcPct val="150000"/>
              </a:lnSpc>
            </a:pPr>
            <a:r>
              <a:rPr lang="en-US" altLang="zh-CN" sz="2400" kern="100" dirty="0" smtClean="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_______________________</a:t>
            </a:r>
            <a:r>
              <a:rPr lang="zh-CN" altLang="zh-CN" sz="2400" kern="100"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538188" y="5030763"/>
            <a:ext cx="11080113" cy="1134413"/>
          </a:xfrm>
          <a:prstGeom prst="rect">
            <a:avLst/>
          </a:prstGeom>
        </p:spPr>
        <p:txBody>
          <a:bodyPr>
            <a:spAutoFit/>
          </a:bodyPr>
          <a:lstStyle/>
          <a:p>
            <a:pPr>
              <a:lnSpc>
                <a:spcPct val="150000"/>
              </a:lnSpc>
            </a:pPr>
            <a:r>
              <a:rPr lang="en-US"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该</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反应为</a:t>
            </a:r>
            <a:r>
              <a:rPr lang="zh-CN" altLang="zh-CN" sz="2400" kern="100" spc="-6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放热反应，温度升高，平衡逆向移动</a:t>
            </a:r>
            <a:r>
              <a:rPr lang="en-US" altLang="zh-CN" sz="2400" kern="100" spc="-60" dirty="0">
                <a:solidFill>
                  <a:srgbClr val="C00000"/>
                </a:solidFill>
                <a:latin typeface="Times New Roman" panose="02020603050405020304" pitchFamily="18" charset="0"/>
                <a:ea typeface="微软雅黑" panose="020B0503020204020204" pitchFamily="34" charset="-122"/>
              </a:rPr>
              <a:t>(</a:t>
            </a:r>
            <a:r>
              <a:rPr lang="zh-CN" altLang="zh-CN" sz="2400" kern="100" spc="-6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或平衡常数减小</a:t>
            </a:r>
            <a:r>
              <a:rPr lang="en-US" altLang="zh-CN" sz="2400" kern="100" spc="-60" dirty="0">
                <a:solidFill>
                  <a:srgbClr val="C00000"/>
                </a:solidFill>
                <a:latin typeface="Times New Roman" panose="02020603050405020304" pitchFamily="18" charset="0"/>
                <a:ea typeface="微软雅黑" panose="020B0503020204020204" pitchFamily="34" charset="-122"/>
              </a:rPr>
              <a:t>)</a:t>
            </a:r>
            <a:endParaRPr lang="zh-CN" altLang="en-US" spc="-60" dirty="0"/>
          </a:p>
        </p:txBody>
      </p:sp>
    </p:spTree>
    <p:extLst>
      <p:ext uri="{BB962C8B-B14F-4D97-AF65-F5344CB8AC3E}">
        <p14:creationId xmlns:p14="http://schemas.microsoft.com/office/powerpoint/2010/main" val="2411411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1700748"/>
            <a:ext cx="11412000" cy="4464556"/>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分析、解答化学反应速率与化学平衡图像题的三个步骤</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第一步：看图像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一看面</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横坐标、纵坐标代表的量</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如纵坐标是反应物百分含量，还是反应物的转化率等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，确定坐标值与化学量的正变与负变关系。</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二看线</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曲线的走向、变化趋势</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斜率大小、升与降、平与陡、渐变与突变、连续与断变、转折等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，同时对走势有转折变化的曲线，要分段进行分析，找出各段曲线的变化趋势及含义。例如，升高温度，</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baseline="-25000" dirty="0">
                <a:latin typeface="Times New Roman" panose="02020603050405020304" pitchFamily="18" charset="0"/>
                <a:ea typeface="微软雅黑" panose="020B0503020204020204" pitchFamily="34" charset="-122"/>
                <a:cs typeface="Times New Roman" panose="02020603050405020304" pitchFamily="18" charset="0"/>
              </a:rPr>
              <a:t>吸</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增加得多，</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baseline="-25000" dirty="0">
                <a:latin typeface="Times New Roman" panose="02020603050405020304" pitchFamily="18" charset="0"/>
                <a:ea typeface="微软雅黑" panose="020B0503020204020204" pitchFamily="34" charset="-122"/>
                <a:cs typeface="Times New Roman" panose="02020603050405020304" pitchFamily="18" charset="0"/>
              </a:rPr>
              <a:t>放</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增加得少；增大反应物浓度，</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baseline="-25000" dirty="0">
                <a:latin typeface="Times New Roman" panose="02020603050405020304" pitchFamily="18" charset="0"/>
                <a:ea typeface="微软雅黑" panose="020B0503020204020204" pitchFamily="34" charset="-122"/>
                <a:cs typeface="Times New Roman" panose="02020603050405020304" pitchFamily="18" charset="0"/>
              </a:rPr>
              <a:t>正</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突变，</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baseline="-25000" dirty="0">
                <a:latin typeface="Times New Roman" panose="02020603050405020304" pitchFamily="18" charset="0"/>
                <a:ea typeface="微软雅黑" panose="020B0503020204020204" pitchFamily="34" charset="-122"/>
                <a:cs typeface="Times New Roman" panose="02020603050405020304" pitchFamily="18" charset="0"/>
              </a:rPr>
              <a:t>逆</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渐变</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375981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descr="1117"/>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21593" y="2020913"/>
            <a:ext cx="3582376" cy="2320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390000" y="1917074"/>
            <a:ext cx="7434192" cy="2862322"/>
          </a:xfrm>
          <a:prstGeom prst="rect">
            <a:avLst/>
          </a:prstGeom>
        </p:spPr>
        <p:txBody>
          <a:bodyPr wrap="square">
            <a:spAutoFit/>
          </a:bodyPr>
          <a:lstStyle/>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P</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点甲醇产率高于</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点的原因为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a:t>
            </a:r>
            <a:endPar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根据</a:t>
            </a:r>
            <a:r>
              <a:rPr lang="zh-CN" altLang="en-US" sz="2400" kern="100" dirty="0" smtClean="0">
                <a:latin typeface="Times New Roman" panose="02020603050405020304" pitchFamily="18" charset="0"/>
                <a:ea typeface="微软雅黑" panose="020B0503020204020204" pitchFamily="34" charset="-122"/>
                <a:cs typeface="Times New Roman" panose="02020603050405020304" pitchFamily="18" charset="0"/>
              </a:rPr>
              <a:t>右</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图</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，在此条件下采用该分子筛膜时的最佳反应温度为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a:t>
            </a: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nvSpPr>
        <p:spPr>
          <a:xfrm>
            <a:off x="454543" y="1872684"/>
            <a:ext cx="7189312" cy="1754326"/>
          </a:xfrm>
          <a:prstGeom prst="rect">
            <a:avLst/>
          </a:prstGeom>
        </p:spPr>
        <p:txBody>
          <a:bodyPr>
            <a:spAutoFit/>
          </a:bodyPr>
          <a:lstStyle/>
          <a:p>
            <a:pPr>
              <a:lnSpc>
                <a:spcPct val="150000"/>
              </a:lnSpc>
            </a:pPr>
            <a:r>
              <a:rPr lang="en-US"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分子筛</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膜从反应体系中不断分离出</a:t>
            </a:r>
            <a:r>
              <a:rPr lang="en-US" altLang="zh-CN" sz="2400" kern="100" dirty="0">
                <a:solidFill>
                  <a:srgbClr val="C00000"/>
                </a:solidFill>
                <a:latin typeface="Times New Roman" panose="02020603050405020304" pitchFamily="18" charset="0"/>
                <a:ea typeface="微软雅黑" panose="020B0503020204020204" pitchFamily="34" charset="-122"/>
              </a:rPr>
              <a:t>H</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O</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，有利于反应正向进行，甲醇产率升高</a:t>
            </a:r>
            <a:endParaRPr lang="zh-CN" altLang="en-US" dirty="0"/>
          </a:p>
        </p:txBody>
      </p:sp>
      <p:sp>
        <p:nvSpPr>
          <p:cNvPr id="3" name="矩形 2"/>
          <p:cNvSpPr/>
          <p:nvPr/>
        </p:nvSpPr>
        <p:spPr>
          <a:xfrm>
            <a:off x="1919536" y="4218347"/>
            <a:ext cx="646331"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210</a:t>
            </a:r>
            <a:endParaRPr lang="zh-CN" altLang="en-US" dirty="0"/>
          </a:p>
        </p:txBody>
      </p:sp>
    </p:spTree>
    <p:extLst>
      <p:ext uri="{BB962C8B-B14F-4D97-AF65-F5344CB8AC3E}">
        <p14:creationId xmlns:p14="http://schemas.microsoft.com/office/powerpoint/2010/main" val="1826425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1538089"/>
            <a:ext cx="11412000" cy="4524315"/>
          </a:xfrm>
          <a:prstGeom prst="rect">
            <a:avLst/>
          </a:prstGeom>
        </p:spPr>
        <p:txBody>
          <a:bodyPr wrap="square">
            <a:spAutoFit/>
          </a:bodyPr>
          <a:lstStyle/>
          <a:p>
            <a:pPr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四、投料比</a:t>
            </a:r>
            <a:r>
              <a:rPr lang="en-US" altLang="zh-CN" sz="2400" b="1"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转化率相关图像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9.</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湖州模拟</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一定条件下，反应：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5</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OH(g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的数据如图所示</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该反应的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达平衡时，</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baseline="-25000" dirty="0">
                <a:latin typeface="Times New Roman" panose="02020603050405020304" pitchFamily="18" charset="0"/>
                <a:ea typeface="微软雅黑" panose="020B0503020204020204" pitchFamily="34" charset="-122"/>
                <a:cs typeface="Times New Roman" panose="02020603050405020304" pitchFamily="18" charset="0"/>
              </a:rPr>
              <a:t>正</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baseline="-25000" dirty="0">
                <a:latin typeface="Times New Roman" panose="02020603050405020304" pitchFamily="18" charset="0"/>
                <a:ea typeface="微软雅黑" panose="020B0503020204020204" pitchFamily="34" charset="-122"/>
                <a:cs typeface="Times New Roman" panose="02020603050405020304" pitchFamily="18" charset="0"/>
              </a:rPr>
              <a:t>逆</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点对应的平衡常数</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值大于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D.a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点对应的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的平衡转化率为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90</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166914" name="Picture 2" descr="111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19150" y="2898817"/>
            <a:ext cx="4089551" cy="3044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3">
            <a:clrChange>
              <a:clrFrom>
                <a:srgbClr val="FFFFFF"/>
              </a:clrFrom>
              <a:clrTo>
                <a:srgbClr val="FFFFFF">
                  <a:alpha val="0"/>
                </a:srgbClr>
              </a:clrTo>
            </a:clrChange>
          </a:blip>
          <a:stretch>
            <a:fillRect/>
          </a:stretch>
        </p:blipFill>
        <p:spPr>
          <a:xfrm>
            <a:off x="7769602" y="2366298"/>
            <a:ext cx="536151" cy="166033"/>
          </a:xfrm>
          <a:prstGeom prst="rect">
            <a:avLst/>
          </a:prstGeom>
        </p:spPr>
      </p:pic>
      <p:sp>
        <p:nvSpPr>
          <p:cNvPr id="3" name="TextBox 9"/>
          <p:cNvSpPr txBox="1"/>
          <p:nvPr/>
        </p:nvSpPr>
        <p:spPr>
          <a:xfrm>
            <a:off x="200053" y="5319878"/>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856887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574E7DD6-E482-894D-9E46-D2B62C9ED9EC}"/>
              </a:ext>
            </a:extLst>
          </p:cNvPr>
          <p:cNvGrpSpPr/>
          <p:nvPr/>
        </p:nvGrpSpPr>
        <p:grpSpPr>
          <a:xfrm>
            <a:off x="516000" y="1988840"/>
            <a:ext cx="11160000" cy="3240360"/>
            <a:chOff x="792914" y="3925222"/>
            <a:chExt cx="11160000" cy="3240360"/>
          </a:xfrm>
        </p:grpSpPr>
        <p:sp>
          <p:nvSpPr>
            <p:cNvPr id="6" name="圆角矩形 5">
              <a:extLst>
                <a:ext uri="{FF2B5EF4-FFF2-40B4-BE49-F238E27FC236}">
                  <a16:creationId xmlns="" xmlns:a16="http://schemas.microsoft.com/office/drawing/2014/main" id="{E0791A29-2CB4-2744-96C1-EA2037B165CE}"/>
                </a:ext>
              </a:extLst>
            </p:cNvPr>
            <p:cNvSpPr/>
            <p:nvPr/>
          </p:nvSpPr>
          <p:spPr>
            <a:xfrm>
              <a:off x="792914" y="4038112"/>
              <a:ext cx="11160000" cy="3127470"/>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7" name="矩形 6">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695401" y="2262068"/>
            <a:ext cx="6552728" cy="2862322"/>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升高温度，</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的平衡转化率减小，平衡向左移动，正反应为放热反应，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达</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平衡时，</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正</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逆</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升温</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，平衡左移，</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点温度高，其平衡常数小，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9" name="Picture 2" descr="111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8518" y="2227276"/>
            <a:ext cx="3680964" cy="2740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6671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1449948"/>
            <a:ext cx="11412000" cy="3416320"/>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采用一种新型的催化剂</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主要成分是</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Cu-</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合金</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，利用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制备二甲醚</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(DME)</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主反应：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2CO(g)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OCH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O(g)</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副反应：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O(g</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OH(g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测得反应体系中各物质的产率或转化率与催化剂</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的</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关系</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如图所示。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67938" name="Picture 2" descr="111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73802" y="2247728"/>
            <a:ext cx="4017563" cy="2472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4">
            <a:clrChange>
              <a:clrFrom>
                <a:srgbClr val="FFFFFF"/>
              </a:clrFrom>
              <a:clrTo>
                <a:srgbClr val="FFFFFF">
                  <a:alpha val="0"/>
                </a:srgbClr>
              </a:clrTo>
            </a:clrChange>
          </a:blip>
          <a:stretch>
            <a:fillRect/>
          </a:stretch>
        </p:blipFill>
        <p:spPr>
          <a:xfrm>
            <a:off x="3765617" y="2274676"/>
            <a:ext cx="536151" cy="166033"/>
          </a:xfrm>
          <a:prstGeom prst="rect">
            <a:avLst/>
          </a:prstGeom>
        </p:spPr>
      </p:pic>
      <p:pic>
        <p:nvPicPr>
          <p:cNvPr id="6" name="图片 5"/>
          <p:cNvPicPr>
            <a:picLocks noChangeAspect="1"/>
          </p:cNvPicPr>
          <p:nvPr/>
        </p:nvPicPr>
        <p:blipFill>
          <a:blip r:embed="rId4">
            <a:clrChange>
              <a:clrFrom>
                <a:srgbClr val="FFFFFF"/>
              </a:clrFrom>
              <a:clrTo>
                <a:srgbClr val="FFFFFF">
                  <a:alpha val="0"/>
                </a:srgbClr>
              </a:clrTo>
            </a:clrChange>
          </a:blip>
          <a:stretch>
            <a:fillRect/>
          </a:stretch>
        </p:blipFill>
        <p:spPr>
          <a:xfrm>
            <a:off x="3678932" y="2819385"/>
            <a:ext cx="536151" cy="166033"/>
          </a:xfrm>
          <a:prstGeom prst="rect">
            <a:avLst/>
          </a:prstGeom>
        </p:spPr>
      </p:pic>
      <p:pic>
        <p:nvPicPr>
          <p:cNvPr id="7" name="图片 6"/>
          <p:cNvPicPr>
            <a:picLocks noChangeAspect="1"/>
          </p:cNvPicPr>
          <p:nvPr/>
        </p:nvPicPr>
        <p:blipFill>
          <a:blip r:embed="rId4">
            <a:clrChange>
              <a:clrFrom>
                <a:srgbClr val="FFFFFF"/>
              </a:clrFrom>
              <a:clrTo>
                <a:srgbClr val="FFFFFF">
                  <a:alpha val="0"/>
                </a:srgbClr>
              </a:clrTo>
            </a:clrChange>
          </a:blip>
          <a:stretch>
            <a:fillRect/>
          </a:stretch>
        </p:blipFill>
        <p:spPr>
          <a:xfrm>
            <a:off x="2388756" y="3373432"/>
            <a:ext cx="536151" cy="166033"/>
          </a:xfrm>
          <a:prstGeom prst="rect">
            <a:avLst/>
          </a:prstGeom>
        </p:spPr>
      </p:pic>
      <p:graphicFrame>
        <p:nvGraphicFramePr>
          <p:cNvPr id="8" name="对象 7"/>
          <p:cNvGraphicFramePr>
            <a:graphicFrameLocks noChangeAspect="1"/>
          </p:cNvGraphicFramePr>
          <p:nvPr>
            <p:extLst>
              <p:ext uri="{D42A27DB-BD31-4B8C-83A1-F6EECF244321}">
                <p14:modId xmlns:p14="http://schemas.microsoft.com/office/powerpoint/2010/main" val="97073387"/>
              </p:ext>
            </p:extLst>
          </p:nvPr>
        </p:nvGraphicFramePr>
        <p:xfrm>
          <a:off x="469856" y="4798437"/>
          <a:ext cx="11247437" cy="1120775"/>
        </p:xfrm>
        <a:graphic>
          <a:graphicData uri="http://schemas.openxmlformats.org/presentationml/2006/ole">
            <mc:AlternateContent xmlns:mc="http://schemas.openxmlformats.org/markup-compatibility/2006">
              <mc:Choice xmlns:v="urn:schemas-microsoft-com:vml" Requires="v">
                <p:oleObj spid="_x0000_s167954" name="文档" r:id="rId5" imgW="11357307" imgH="1138687" progId="Word.Document.12">
                  <p:embed/>
                </p:oleObj>
              </mc:Choice>
              <mc:Fallback>
                <p:oleObj name="文档" r:id="rId5" imgW="11357307" imgH="1138687" progId="Word.Document.12">
                  <p:embed/>
                  <p:pic>
                    <p:nvPicPr>
                      <p:cNvPr id="0" name=""/>
                      <p:cNvPicPr/>
                      <p:nvPr/>
                    </p:nvPicPr>
                    <p:blipFill>
                      <a:blip r:embed="rId6"/>
                      <a:stretch>
                        <a:fillRect/>
                      </a:stretch>
                    </p:blipFill>
                    <p:spPr>
                      <a:xfrm>
                        <a:off x="469856" y="4798437"/>
                        <a:ext cx="11247437" cy="1120775"/>
                      </a:xfrm>
                      <a:prstGeom prst="rect">
                        <a:avLst/>
                      </a:prstGeom>
                    </p:spPr>
                  </p:pic>
                </p:oleObj>
              </mc:Fallback>
            </mc:AlternateContent>
          </a:graphicData>
        </a:graphic>
      </p:graphicFrame>
      <p:sp>
        <p:nvSpPr>
          <p:cNvPr id="9" name="矩形 8"/>
          <p:cNvSpPr/>
          <p:nvPr/>
        </p:nvSpPr>
        <p:spPr>
          <a:xfrm>
            <a:off x="3593138" y="4956052"/>
            <a:ext cx="569387"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2.0</a:t>
            </a:r>
            <a:endParaRPr lang="zh-CN" altLang="en-US" dirty="0"/>
          </a:p>
        </p:txBody>
      </p:sp>
      <p:grpSp>
        <p:nvGrpSpPr>
          <p:cNvPr id="16" name="组合 15">
            <a:extLst>
              <a:ext uri="{FF2B5EF4-FFF2-40B4-BE49-F238E27FC236}">
                <a16:creationId xmlns="" xmlns:a16="http://schemas.microsoft.com/office/drawing/2014/main" id="{574E7DD6-E482-894D-9E46-D2B62C9ED9EC}"/>
              </a:ext>
            </a:extLst>
          </p:cNvPr>
          <p:cNvGrpSpPr/>
          <p:nvPr/>
        </p:nvGrpSpPr>
        <p:grpSpPr>
          <a:xfrm>
            <a:off x="516000" y="5654875"/>
            <a:ext cx="11160000" cy="1080120"/>
            <a:chOff x="792914" y="3925222"/>
            <a:chExt cx="11160000" cy="1080120"/>
          </a:xfrm>
        </p:grpSpPr>
        <p:sp>
          <p:nvSpPr>
            <p:cNvPr id="17" name="圆角矩形 16">
              <a:extLst>
                <a:ext uri="{FF2B5EF4-FFF2-40B4-BE49-F238E27FC236}">
                  <a16:creationId xmlns="" xmlns:a16="http://schemas.microsoft.com/office/drawing/2014/main" id="{E0791A29-2CB4-2744-96C1-EA2037B165CE}"/>
                </a:ext>
              </a:extLst>
            </p:cNvPr>
            <p:cNvSpPr/>
            <p:nvPr/>
          </p:nvSpPr>
          <p:spPr>
            <a:xfrm>
              <a:off x="792914" y="4038112"/>
              <a:ext cx="11160000" cy="967230"/>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8" name="矩形 17">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文本框 18">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20" name="对象 19"/>
          <p:cNvGraphicFramePr>
            <a:graphicFrameLocks noChangeAspect="1"/>
          </p:cNvGraphicFramePr>
          <p:nvPr>
            <p:extLst>
              <p:ext uri="{D42A27DB-BD31-4B8C-83A1-F6EECF244321}">
                <p14:modId xmlns:p14="http://schemas.microsoft.com/office/powerpoint/2010/main" val="3132985213"/>
              </p:ext>
            </p:extLst>
          </p:nvPr>
        </p:nvGraphicFramePr>
        <p:xfrm>
          <a:off x="727075" y="5852626"/>
          <a:ext cx="10668000" cy="1052512"/>
        </p:xfrm>
        <a:graphic>
          <a:graphicData uri="http://schemas.openxmlformats.org/presentationml/2006/ole">
            <mc:AlternateContent xmlns:mc="http://schemas.openxmlformats.org/markup-compatibility/2006">
              <mc:Choice xmlns:v="urn:schemas-microsoft-com:vml" Requires="v">
                <p:oleObj spid="_x0000_s167955" name="文档" r:id="rId7" imgW="10790432" imgH="1059611" progId="Word.Document.12">
                  <p:embed/>
                </p:oleObj>
              </mc:Choice>
              <mc:Fallback>
                <p:oleObj name="文档" r:id="rId7" imgW="10790432" imgH="1059611" progId="Word.Document.12">
                  <p:embed/>
                  <p:pic>
                    <p:nvPicPr>
                      <p:cNvPr id="0" name=""/>
                      <p:cNvPicPr/>
                      <p:nvPr/>
                    </p:nvPicPr>
                    <p:blipFill>
                      <a:blip r:embed="rId8"/>
                      <a:stretch>
                        <a:fillRect/>
                      </a:stretch>
                    </p:blipFill>
                    <p:spPr>
                      <a:xfrm>
                        <a:off x="727075" y="5852626"/>
                        <a:ext cx="10668000" cy="1052512"/>
                      </a:xfrm>
                      <a:prstGeom prst="rect">
                        <a:avLst/>
                      </a:prstGeom>
                    </p:spPr>
                  </p:pic>
                </p:oleObj>
              </mc:Fallback>
            </mc:AlternateContent>
          </a:graphicData>
        </a:graphic>
      </p:graphicFrame>
    </p:spTree>
    <p:extLst>
      <p:ext uri="{BB962C8B-B14F-4D97-AF65-F5344CB8AC3E}">
        <p14:creationId xmlns:p14="http://schemas.microsoft.com/office/powerpoint/2010/main" val="35784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par>
                                <p:cTn id="13" presetID="3" presetClass="entr" presetSubtype="1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linds(horizont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a:extLst>
              <a:ext uri="{FF2B5EF4-FFF2-40B4-BE49-F238E27FC236}">
                <a16:creationId xmlns="" xmlns:a16="http://schemas.microsoft.com/office/drawing/2014/main" id="{42F66117-1422-E04E-93A0-A3423E0F05D2}"/>
              </a:ext>
            </a:extLst>
          </p:cNvPr>
          <p:cNvSpPr/>
          <p:nvPr/>
        </p:nvSpPr>
        <p:spPr>
          <a:xfrm>
            <a:off x="335360" y="2523895"/>
            <a:ext cx="11449272" cy="2569998"/>
          </a:xfrm>
          <a:prstGeom prst="roundRect">
            <a:avLst>
              <a:gd name="adj" fmla="val 1925"/>
            </a:avLst>
          </a:prstGeom>
          <a:noFill/>
          <a:ln>
            <a:solidFill>
              <a:schemeClr val="tx1"/>
            </a:solid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p:nvSpPr>
        <p:spPr>
          <a:xfrm>
            <a:off x="551384" y="2913897"/>
            <a:ext cx="11089232" cy="1685077"/>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改变投料比相当于增加一种反应物的浓度，另一种反应物的转化率升高，而自身的转化率降低。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当按化学反应方程式的计量数之比投入反应物，各组分的平衡转化率相同，平衡时产物的体积分数最大。</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920534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423592" y="2060848"/>
            <a:ext cx="9768408" cy="2304255"/>
          </a:xfrm>
          <a:prstGeom prst="roundRect">
            <a:avLst>
              <a:gd name="adj" fmla="val 0"/>
            </a:avLst>
          </a:prstGeom>
          <a:solidFill>
            <a:srgbClr val="D4E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矩形 1"/>
          <p:cNvSpPr/>
          <p:nvPr/>
        </p:nvSpPr>
        <p:spPr>
          <a:xfrm>
            <a:off x="2711624" y="1780080"/>
            <a:ext cx="9480376" cy="2296991"/>
          </a:xfrm>
          <a:prstGeom prst="rect">
            <a:avLst/>
          </a:prstGeom>
          <a:solidFill>
            <a:srgbClr val="00206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 xmlns:a16="http://schemas.microsoft.com/office/drawing/2014/main" id="{C267AA83-D616-ED4E-81C0-545EB4398E09}"/>
              </a:ext>
            </a:extLst>
          </p:cNvPr>
          <p:cNvSpPr txBox="1"/>
          <p:nvPr/>
        </p:nvSpPr>
        <p:spPr>
          <a:xfrm>
            <a:off x="4698529" y="2328411"/>
            <a:ext cx="4925863" cy="1200329"/>
          </a:xfrm>
          <a:prstGeom prst="rect">
            <a:avLst/>
          </a:prstGeom>
          <a:noFill/>
        </p:spPr>
        <p:txBody>
          <a:bodyPr wrap="square" rtlCol="0" anchor="ctr">
            <a:spAutoFit/>
          </a:bodyPr>
          <a:lstStyle/>
          <a:p>
            <a:pPr algn="dist"/>
            <a:r>
              <a:rPr lang="zh-CN" altLang="en-US" sz="7200" b="1" dirty="0" smtClean="0">
                <a:solidFill>
                  <a:schemeClr val="bg1"/>
                </a:solidFill>
                <a:latin typeface="微软雅黑" panose="020B0503020204020204" pitchFamily="34" charset="-122"/>
              </a:rPr>
              <a:t>课时精练</a:t>
            </a:r>
            <a:endParaRPr lang="zh-CN" altLang="zh-CN" sz="7200" b="1" dirty="0">
              <a:solidFill>
                <a:schemeClr val="bg1"/>
              </a:solidFill>
              <a:latin typeface="微软雅黑" panose="020B0503020204020204" pitchFamily="34" charset="-122"/>
            </a:endParaRPr>
          </a:p>
        </p:txBody>
      </p:sp>
    </p:spTree>
    <p:extLst>
      <p:ext uri="{BB962C8B-B14F-4D97-AF65-F5344CB8AC3E}">
        <p14:creationId xmlns:p14="http://schemas.microsoft.com/office/powerpoint/2010/main" val="3319834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a:extLst>
              <a:ext uri="{FF2B5EF4-FFF2-40B4-BE49-F238E27FC236}">
                <a16:creationId xmlns="" xmlns:a16="http://schemas.microsoft.com/office/drawing/2014/main" id="{F3C0D54F-E471-254D-996C-2FBC9553FFE9}"/>
              </a:ext>
            </a:extLst>
          </p:cNvPr>
          <p:cNvSpPr/>
          <p:nvPr/>
        </p:nvSpPr>
        <p:spPr>
          <a:xfrm>
            <a:off x="390000" y="774015"/>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spc="-3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spc="-3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kern="100" spc="-30" dirty="0">
                <a:latin typeface="Times New Roman" panose="02020603050405020304" pitchFamily="18" charset="0"/>
                <a:ea typeface="楷体_GB2312" panose="02010609030101010101" pitchFamily="49" charset="-122"/>
                <a:cs typeface="Times New Roman" panose="02020603050405020304" pitchFamily="18" charset="0"/>
              </a:rPr>
              <a:t>广东，</a:t>
            </a:r>
            <a:r>
              <a:rPr lang="en-US" altLang="zh-CN" kern="100" spc="-30" dirty="0">
                <a:latin typeface="Times New Roman" panose="02020603050405020304" pitchFamily="18" charset="0"/>
                <a:ea typeface="楷体_GB2312" panose="02010609030101010101" pitchFamily="49" charset="-122"/>
                <a:cs typeface="Courier New" panose="02070309020205020404" pitchFamily="49" charset="0"/>
              </a:rPr>
              <a:t>13)</a:t>
            </a:r>
            <a:r>
              <a:rPr lang="zh-CN" altLang="zh-CN" kern="100" spc="-30" dirty="0">
                <a:latin typeface="Times New Roman" panose="02020603050405020304" pitchFamily="18" charset="0"/>
                <a:ea typeface="微软雅黑" panose="020B0503020204020204" pitchFamily="34" charset="-122"/>
                <a:cs typeface="Times New Roman" panose="02020603050405020304" pitchFamily="18" charset="0"/>
              </a:rPr>
              <a:t>恒容密闭容器中，</a:t>
            </a:r>
            <a:r>
              <a:rPr lang="en-US" altLang="zh-CN" kern="100" spc="-30" dirty="0">
                <a:latin typeface="Times New Roman" panose="02020603050405020304" pitchFamily="18" charset="0"/>
                <a:ea typeface="微软雅黑" panose="020B0503020204020204" pitchFamily="34" charset="-122"/>
                <a:cs typeface="Courier New" panose="02070309020205020404" pitchFamily="49" charset="0"/>
              </a:rPr>
              <a:t>BaSO</a:t>
            </a:r>
            <a:r>
              <a:rPr lang="en-US" altLang="zh-CN" kern="100" spc="-3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spc="-3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spc="-3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spc="-30" dirty="0">
                <a:latin typeface="Times New Roman" panose="02020603050405020304" pitchFamily="18" charset="0"/>
                <a:ea typeface="微软雅黑" panose="020B0503020204020204" pitchFamily="34" charset="-122"/>
                <a:cs typeface="Courier New" panose="02070309020205020404" pitchFamily="49" charset="0"/>
              </a:rPr>
              <a:t>4H</a:t>
            </a:r>
            <a:r>
              <a:rPr lang="en-US" altLang="zh-CN" kern="100" spc="-3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spc="-3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spc="-3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spc="-3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spc="-30" dirty="0" err="1" smtClean="0">
                <a:latin typeface="Times New Roman" panose="02020603050405020304" pitchFamily="18" charset="0"/>
                <a:ea typeface="微软雅黑" panose="020B0503020204020204" pitchFamily="34" charset="-122"/>
                <a:cs typeface="Courier New" panose="02070309020205020404" pitchFamily="49" charset="0"/>
              </a:rPr>
              <a:t>BaS</a:t>
            </a:r>
            <a:r>
              <a:rPr lang="en-US" altLang="zh-CN" kern="100" spc="-30" dirty="0" smtClean="0">
                <a:latin typeface="Times New Roman" panose="02020603050405020304" pitchFamily="18" charset="0"/>
                <a:ea typeface="微软雅黑" panose="020B0503020204020204" pitchFamily="34" charset="-122"/>
                <a:cs typeface="Courier New" panose="02070309020205020404" pitchFamily="49" charset="0"/>
              </a:rPr>
              <a:t>(s</a:t>
            </a:r>
            <a:r>
              <a:rPr lang="en-US" altLang="zh-CN" kern="100" spc="-3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spc="-3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spc="-30" dirty="0">
                <a:latin typeface="Times New Roman" panose="02020603050405020304" pitchFamily="18" charset="0"/>
                <a:ea typeface="微软雅黑" panose="020B0503020204020204" pitchFamily="34" charset="-122"/>
                <a:cs typeface="Courier New" panose="02070309020205020404" pitchFamily="49" charset="0"/>
              </a:rPr>
              <a:t>4H</a:t>
            </a:r>
            <a:r>
              <a:rPr lang="en-US" altLang="zh-CN" kern="100" spc="-3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spc="-30" dirty="0">
                <a:latin typeface="Times New Roman" panose="02020603050405020304" pitchFamily="18" charset="0"/>
                <a:ea typeface="微软雅黑" panose="020B0503020204020204" pitchFamily="34" charset="-122"/>
                <a:cs typeface="Courier New" panose="02070309020205020404" pitchFamily="49" charset="0"/>
              </a:rPr>
              <a:t>O(g)</a:t>
            </a:r>
            <a:r>
              <a:rPr lang="zh-CN" altLang="zh-CN" kern="100" spc="-30" dirty="0">
                <a:latin typeface="Times New Roman" panose="02020603050405020304" pitchFamily="18" charset="0"/>
                <a:ea typeface="微软雅黑" panose="020B0503020204020204" pitchFamily="34" charset="-122"/>
                <a:cs typeface="Times New Roman" panose="02020603050405020304" pitchFamily="18" charset="0"/>
              </a:rPr>
              <a:t>在不同温</a:t>
            </a:r>
            <a:r>
              <a:rPr lang="zh-CN" altLang="zh-CN" kern="100" spc="30" dirty="0">
                <a:latin typeface="Times New Roman" panose="02020603050405020304" pitchFamily="18" charset="0"/>
                <a:ea typeface="微软雅黑" panose="020B0503020204020204" pitchFamily="34" charset="-122"/>
                <a:cs typeface="Times New Roman" panose="02020603050405020304" pitchFamily="18" charset="0"/>
              </a:rPr>
              <a:t>度</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下达平衡时，各组分的物质的量</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如图所示。下列</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说</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法</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正确的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该反应的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&lt;0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B.a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随温度的变化曲线</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向平衡体系中充入惰性气体，平衡不移动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向平衡体系中加入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的平衡转化率</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增大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6" name="TextBox 9"/>
          <p:cNvSpPr txBox="1"/>
          <p:nvPr/>
        </p:nvSpPr>
        <p:spPr>
          <a:xfrm>
            <a:off x="253827" y="3474881"/>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 name="圆角矩形 2">
            <a:hlinkClick r:id="rId2"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1</a:t>
            </a:r>
            <a:endParaRPr kumimoji="1" lang="zh-CN" altLang="en-US" sz="1600" kern="0" dirty="0">
              <a:solidFill>
                <a:prstClr val="white"/>
              </a:solidFill>
              <a:latin typeface="Arial"/>
              <a:ea typeface="微软雅黑"/>
            </a:endParaRPr>
          </a:p>
        </p:txBody>
      </p:sp>
      <p:sp>
        <p:nvSpPr>
          <p:cNvPr id="4" name="圆角矩形 3">
            <a:hlinkClick r:id="rId3"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 name="圆角矩形 4">
            <a:hlinkClick r:id="rId4"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 name="圆角矩形 5">
            <a:hlinkClick r:id="rId5"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7" name="圆角矩形 6">
            <a:hlinkClick r:id="rId6"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8" name="圆角矩形 7">
            <a:hlinkClick r:id="rId7"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9" name="圆角矩形 8">
            <a:hlinkClick r:id="rId8"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10" name="圆角矩形 9">
            <a:hlinkClick r:id="rId9"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1" name="圆角矩形 10">
            <a:hlinkClick r:id="rId10"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7" name="圆角矩形 36">
            <a:hlinkClick r:id="rId11"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0" name="圆角矩形 39">
            <a:hlinkClick r:id="rId12"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pic>
        <p:nvPicPr>
          <p:cNvPr id="169986" name="Picture 2" descr="1118"/>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6488" y="1595136"/>
            <a:ext cx="3274917" cy="28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15">
            <a:clrChange>
              <a:clrFrom>
                <a:srgbClr val="FFFFFF"/>
              </a:clrFrom>
              <a:clrTo>
                <a:srgbClr val="FFFFFF">
                  <a:alpha val="0"/>
                </a:srgbClr>
              </a:clrTo>
            </a:clrChange>
          </a:blip>
          <a:stretch>
            <a:fillRect/>
          </a:stretch>
        </p:blipFill>
        <p:spPr>
          <a:xfrm>
            <a:off x="7490279" y="1070154"/>
            <a:ext cx="536151" cy="166033"/>
          </a:xfrm>
          <a:prstGeom prst="rect">
            <a:avLst/>
          </a:prstGeom>
        </p:spPr>
      </p:pic>
    </p:spTree>
    <p:extLst>
      <p:ext uri="{BB962C8B-B14F-4D97-AF65-F5344CB8AC3E}">
        <p14:creationId xmlns:p14="http://schemas.microsoft.com/office/powerpoint/2010/main" val="1394282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a:hlinkClick r:id="rId2"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1</a:t>
            </a:r>
            <a:endParaRPr kumimoji="1" lang="zh-CN" altLang="en-US" sz="1600" kern="0" dirty="0">
              <a:solidFill>
                <a:prstClr val="white"/>
              </a:solidFill>
              <a:latin typeface="Arial"/>
              <a:ea typeface="微软雅黑"/>
            </a:endParaRPr>
          </a:p>
        </p:txBody>
      </p:sp>
      <p:sp>
        <p:nvSpPr>
          <p:cNvPr id="4" name="圆角矩形 3">
            <a:hlinkClick r:id="rId3"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 name="圆角矩形 4">
            <a:hlinkClick r:id="rId4"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 name="圆角矩形 5">
            <a:hlinkClick r:id="rId5"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7" name="圆角矩形 6">
            <a:hlinkClick r:id="rId6"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8" name="圆角矩形 7">
            <a:hlinkClick r:id="rId7"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9" name="圆角矩形 8">
            <a:hlinkClick r:id="rId8"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10" name="圆角矩形 9">
            <a:hlinkClick r:id="rId9"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1" name="圆角矩形 10">
            <a:hlinkClick r:id="rId10"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7" name="圆角矩形 36">
            <a:hlinkClick r:id="rId11"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0" name="圆角矩形 39">
            <a:hlinkClick r:id="rId12"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grpSp>
        <p:nvGrpSpPr>
          <p:cNvPr id="18" name="组合 17">
            <a:extLst>
              <a:ext uri="{FF2B5EF4-FFF2-40B4-BE49-F238E27FC236}">
                <a16:creationId xmlns="" xmlns:a16="http://schemas.microsoft.com/office/drawing/2014/main" id="{574E7DD6-E482-894D-9E46-D2B62C9ED9EC}"/>
              </a:ext>
            </a:extLst>
          </p:cNvPr>
          <p:cNvGrpSpPr/>
          <p:nvPr/>
        </p:nvGrpSpPr>
        <p:grpSpPr>
          <a:xfrm>
            <a:off x="516000" y="219416"/>
            <a:ext cx="11160000" cy="5801872"/>
            <a:chOff x="792914" y="3925222"/>
            <a:chExt cx="11160000" cy="5801872"/>
          </a:xfrm>
        </p:grpSpPr>
        <p:sp>
          <p:nvSpPr>
            <p:cNvPr id="19" name="圆角矩形 18">
              <a:extLst>
                <a:ext uri="{FF2B5EF4-FFF2-40B4-BE49-F238E27FC236}">
                  <a16:creationId xmlns="" xmlns:a16="http://schemas.microsoft.com/office/drawing/2014/main" id="{E0791A29-2CB4-2744-96C1-EA2037B165CE}"/>
                </a:ext>
              </a:extLst>
            </p:cNvPr>
            <p:cNvSpPr/>
            <p:nvPr/>
          </p:nvSpPr>
          <p:spPr>
            <a:xfrm>
              <a:off x="792914" y="4038112"/>
              <a:ext cx="11160000" cy="5688982"/>
            </a:xfrm>
            <a:prstGeom prst="roundRect">
              <a:avLst>
                <a:gd name="adj" fmla="val 167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0" name="矩形 19">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文本框 20">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2" name="矩形 21"/>
          <p:cNvSpPr/>
          <p:nvPr/>
        </p:nvSpPr>
        <p:spPr>
          <a:xfrm>
            <a:off x="696282" y="387246"/>
            <a:ext cx="7631966" cy="3416320"/>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从图示可以看出，平衡时升高温度，氢气的物质的量减少，则平衡正向移动，说明该反应的正反应是吸热反应，即</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由</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项分析知随着温度升高平衡正向移动，水蒸气的物质的量增加，而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曲线表示的物质的物质的量几乎不随温度变化而变化，故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4" name="Picture 2" descr="1118"/>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74345" y="514434"/>
            <a:ext cx="2816438" cy="2486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矩形 24"/>
          <p:cNvSpPr/>
          <p:nvPr/>
        </p:nvSpPr>
        <p:spPr>
          <a:xfrm>
            <a:off x="696282" y="3651688"/>
            <a:ext cx="10799436" cy="2238241"/>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容器体积固定，向容器中充入惰性气体，没有改变各物质的浓度，平衡不移动，故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BaSO</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是固体，向平衡体系中加入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，不能改变其浓度，因此平衡不移动，氢气的平衡转化率不变，故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858288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par>
                                <p:cTn id="11" presetID="3"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linds(horizontal)">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 xmlns:a16="http://schemas.microsoft.com/office/drawing/2014/main" id="{F3C0D54F-E471-254D-996C-2FBC9553FFE9}"/>
              </a:ext>
            </a:extLst>
          </p:cNvPr>
          <p:cNvSpPr/>
          <p:nvPr/>
        </p:nvSpPr>
        <p:spPr>
          <a:xfrm>
            <a:off x="446495" y="868089"/>
            <a:ext cx="1129901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浙江</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月选考，</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19)</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在恒温恒容条件下，发生反应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2B(g</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3X(g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随时间的变化如图中曲线甲所示。下列说法不正确的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两点坐标可求得从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到</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时间间隔内该化学反应的平均速率</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点切线的斜率可求得该化学反应在反应开始时的瞬时速率</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在不同时刻都存在关系：</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i="1" kern="100" dirty="0">
                <a:latin typeface="Book Antiqua" panose="02040602050305030304" pitchFamily="18" charset="0"/>
                <a:ea typeface="微软雅黑" panose="020B0503020204020204" pitchFamily="34" charset="-122"/>
                <a:cs typeface="Times New Roman" panose="02020603050405020304" pitchFamily="18" charset="0"/>
              </a:rPr>
              <a:t>v</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i="1" kern="100" dirty="0">
                <a:latin typeface="Book Antiqua" panose="02040602050305030304" pitchFamily="18" charset="0"/>
                <a:ea typeface="微软雅黑" panose="020B0503020204020204" pitchFamily="34" charset="-122"/>
                <a:cs typeface="Times New Roman" panose="02020603050405020304" pitchFamily="18" charset="0"/>
              </a:rPr>
              <a:t>v</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维持温度、容积、反应物起始的量不变，向反应体系中加入</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催</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化</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剂，</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随时间变化关系如图中曲线乙所</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2" name="TextBox 9"/>
          <p:cNvSpPr txBox="1"/>
          <p:nvPr/>
        </p:nvSpPr>
        <p:spPr>
          <a:xfrm>
            <a:off x="308149" y="3012163"/>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56" name="圆角矩形 55">
            <a:hlinkClick r:id="rId2"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7" name="圆角矩形 56">
            <a:hlinkClick r:id="rId3"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2</a:t>
            </a:r>
            <a:endParaRPr kumimoji="1" lang="zh-CN" altLang="en-US" sz="1600" kern="0" dirty="0">
              <a:solidFill>
                <a:prstClr val="white"/>
              </a:solidFill>
              <a:latin typeface="Arial"/>
              <a:ea typeface="微软雅黑"/>
            </a:endParaRPr>
          </a:p>
        </p:txBody>
      </p:sp>
      <p:sp>
        <p:nvSpPr>
          <p:cNvPr id="58" name="圆角矩形 57">
            <a:hlinkClick r:id="rId4"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9" name="圆角矩形 58">
            <a:hlinkClick r:id="rId5"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0" name="圆角矩形 59">
            <a:hlinkClick r:id="rId6"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1" name="圆角矩形 60">
            <a:hlinkClick r:id="rId7"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2" name="圆角矩形 61">
            <a:hlinkClick r:id="rId8"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3" name="圆角矩形 62">
            <a:hlinkClick r:id="rId9"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4" name="圆角矩形 63">
            <a:hlinkClick r:id="rId10"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65" name="圆角矩形 64">
            <a:hlinkClick r:id="rId11"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6" name="圆角矩形 65">
            <a:hlinkClick r:id="rId12"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7" name="圆角矩形 66">
            <a:hlinkClick r:id="rId13"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pic>
        <p:nvPicPr>
          <p:cNvPr id="171010" name="Picture 2" descr="1119"/>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15683" y="1906293"/>
            <a:ext cx="2092516" cy="2128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图片 26"/>
          <p:cNvPicPr>
            <a:picLocks noChangeAspect="1"/>
          </p:cNvPicPr>
          <p:nvPr/>
        </p:nvPicPr>
        <p:blipFill>
          <a:blip r:embed="rId15">
            <a:clrChange>
              <a:clrFrom>
                <a:srgbClr val="FFFFFF"/>
              </a:clrFrom>
              <a:clrTo>
                <a:srgbClr val="FFFFFF">
                  <a:alpha val="0"/>
                </a:srgbClr>
              </a:clrTo>
            </a:clrChange>
          </a:blip>
          <a:stretch>
            <a:fillRect/>
          </a:stretch>
        </p:blipFill>
        <p:spPr>
          <a:xfrm>
            <a:off x="9557461" y="1164830"/>
            <a:ext cx="536151" cy="166033"/>
          </a:xfrm>
          <a:prstGeom prst="rect">
            <a:avLst/>
          </a:prstGeom>
        </p:spPr>
      </p:pic>
    </p:spTree>
    <p:extLst>
      <p:ext uri="{BB962C8B-B14F-4D97-AF65-F5344CB8AC3E}">
        <p14:creationId xmlns:p14="http://schemas.microsoft.com/office/powerpoint/2010/main" val="2235605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 xmlns:a16="http://schemas.microsoft.com/office/drawing/2014/main" id="{F3C0D54F-E471-254D-996C-2FBC9553FFE9}"/>
              </a:ext>
            </a:extLst>
          </p:cNvPr>
          <p:cNvSpPr/>
          <p:nvPr/>
        </p:nvSpPr>
        <p:spPr>
          <a:xfrm>
            <a:off x="390000" y="764704"/>
            <a:ext cx="11412000" cy="455506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将</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通入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的反应器中，一定条件下发生反应：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2CO(g)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spc="-8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，其中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的平衡转化率随温度、压强的变化关系如图所示，下列说法正确的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&gt;0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&lt;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点对应的化学平衡常数</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(X)&lt;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316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时，若将</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6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通入容器中</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则</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平衡时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的平衡转化率大于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50</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9" name="TextBox 9"/>
          <p:cNvSpPr txBox="1"/>
          <p:nvPr/>
        </p:nvSpPr>
        <p:spPr>
          <a:xfrm>
            <a:off x="244850" y="3996355"/>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18" name="圆角矩形 17">
            <a:hlinkClick r:id="rId2"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0" name="圆角矩形 19">
            <a:hlinkClick r:id="rId3"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1" name="圆角矩形 20">
            <a:hlinkClick r:id="rId4"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3</a:t>
            </a:r>
            <a:endParaRPr kumimoji="1" lang="zh-CN" altLang="en-US" sz="1600" kern="0" dirty="0">
              <a:solidFill>
                <a:prstClr val="white"/>
              </a:solidFill>
              <a:latin typeface="Arial"/>
              <a:ea typeface="微软雅黑"/>
            </a:endParaRPr>
          </a:p>
        </p:txBody>
      </p:sp>
      <p:sp>
        <p:nvSpPr>
          <p:cNvPr id="22" name="圆角矩形 21">
            <a:hlinkClick r:id="rId5"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3" name="圆角矩形 22">
            <a:hlinkClick r:id="rId6"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4" name="圆角矩形 23">
            <a:hlinkClick r:id="rId7"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5" name="圆角矩形 24">
            <a:hlinkClick r:id="rId8"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6" name="圆角矩形 25">
            <a:hlinkClick r:id="rId9"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7" name="圆角矩形 26">
            <a:hlinkClick r:id="rId10"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8" name="圆角矩形 27">
            <a:hlinkClick r:id="rId11"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9" name="圆角矩形 28">
            <a:hlinkClick r:id="rId12"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30" name="圆角矩形 29">
            <a:hlinkClick r:id="rId13"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pic>
        <p:nvPicPr>
          <p:cNvPr id="172034" name="Picture 2" descr="1121"/>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31474" y="2265879"/>
            <a:ext cx="3270526" cy="2220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129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1640989"/>
            <a:ext cx="11412000" cy="4524315"/>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三看点</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起点</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分清反应物、生成物。浓度减小的是反应物，浓度增大的是生成物，一般生成物多数以原点为起点</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，终点</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终点是否达到平衡</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，转折点</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转折点前后影响的主要因素不同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等；此外还有顶点、拐点、交叉点、平衡点等都要认真分析。</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四看辅助线</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要不要作等温线、等压线，讨论单变量。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五看量</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一般标出具体数值的量在解题中都会用到</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第二步：想规律</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在看清图的基础上，根据坐标</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轴的变化，确定</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轴的变化，结合外因对化学反应速率、化学平衡的影响因素分析变化的本质原因</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5720525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a:hlinkClick r:id="rId2"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0" name="圆角矩形 19">
            <a:hlinkClick r:id="rId3"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1" name="圆角矩形 20">
            <a:hlinkClick r:id="rId4"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3</a:t>
            </a:r>
            <a:endParaRPr kumimoji="1" lang="zh-CN" altLang="en-US" sz="1600" kern="0" dirty="0">
              <a:solidFill>
                <a:prstClr val="white"/>
              </a:solidFill>
              <a:latin typeface="Arial"/>
              <a:ea typeface="微软雅黑"/>
            </a:endParaRPr>
          </a:p>
        </p:txBody>
      </p:sp>
      <p:sp>
        <p:nvSpPr>
          <p:cNvPr id="22" name="圆角矩形 21">
            <a:hlinkClick r:id="rId5"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3" name="圆角矩形 22">
            <a:hlinkClick r:id="rId6"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4" name="圆角矩形 23">
            <a:hlinkClick r:id="rId7"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5" name="圆角矩形 24">
            <a:hlinkClick r:id="rId8"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6" name="圆角矩形 25">
            <a:hlinkClick r:id="rId9"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7" name="圆角矩形 26">
            <a:hlinkClick r:id="rId10"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8" name="圆角矩形 27">
            <a:hlinkClick r:id="rId11"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9" name="圆角矩形 28">
            <a:hlinkClick r:id="rId12"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30" name="圆角矩形 29">
            <a:hlinkClick r:id="rId13"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grpSp>
        <p:nvGrpSpPr>
          <p:cNvPr id="33" name="组合 32">
            <a:extLst>
              <a:ext uri="{FF2B5EF4-FFF2-40B4-BE49-F238E27FC236}">
                <a16:creationId xmlns="" xmlns:a16="http://schemas.microsoft.com/office/drawing/2014/main" id="{574E7DD6-E482-894D-9E46-D2B62C9ED9EC}"/>
              </a:ext>
            </a:extLst>
          </p:cNvPr>
          <p:cNvGrpSpPr/>
          <p:nvPr/>
        </p:nvGrpSpPr>
        <p:grpSpPr>
          <a:xfrm>
            <a:off x="516000" y="620688"/>
            <a:ext cx="11160000" cy="5282130"/>
            <a:chOff x="792914" y="3925222"/>
            <a:chExt cx="11160000" cy="5282130"/>
          </a:xfrm>
        </p:grpSpPr>
        <p:sp>
          <p:nvSpPr>
            <p:cNvPr id="34" name="圆角矩形 33">
              <a:extLst>
                <a:ext uri="{FF2B5EF4-FFF2-40B4-BE49-F238E27FC236}">
                  <a16:creationId xmlns="" xmlns:a16="http://schemas.microsoft.com/office/drawing/2014/main" id="{E0791A29-2CB4-2744-96C1-EA2037B165CE}"/>
                </a:ext>
              </a:extLst>
            </p:cNvPr>
            <p:cNvSpPr/>
            <p:nvPr/>
          </p:nvSpPr>
          <p:spPr>
            <a:xfrm>
              <a:off x="792914" y="4038111"/>
              <a:ext cx="11160000" cy="5169241"/>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5" name="矩形 34">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6" name="文本框 35">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8" name="矩形 37"/>
          <p:cNvSpPr/>
          <p:nvPr/>
        </p:nvSpPr>
        <p:spPr>
          <a:xfrm>
            <a:off x="696282" y="839160"/>
            <a:ext cx="7647713" cy="2308324"/>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由图可知，压强一定时，温度越高，</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的平衡转化率越低，说明升高温度，平衡向逆反应方向移动，则正反应为放热反应，即</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正反应</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为气体体积减小的反应，温度一定时，增大压强</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9" name="Picture 2" descr="1121"/>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9370" y="918559"/>
            <a:ext cx="2885763" cy="195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矩形 39"/>
          <p:cNvSpPr/>
          <p:nvPr/>
        </p:nvSpPr>
        <p:spPr>
          <a:xfrm>
            <a:off x="696282" y="3031788"/>
            <a:ext cx="10799436" cy="2862322"/>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平衡向正反应方向移动，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的平衡转化率增大，故压强：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点对应的温度相同，则化学平衡常数</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在</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316 </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时，若将</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通入容器中，相当于在原平衡的基础上增大氢气的浓度，平衡向正反应方向移动，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的转化率增大，故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的平衡转化率应大于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156449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linds(horizontal)">
                                      <p:cBhvr>
                                        <p:cTn id="7" dur="500"/>
                                        <p:tgtEl>
                                          <p:spTgt spid="38"/>
                                        </p:tgtEl>
                                      </p:cBhvr>
                                    </p:animEffect>
                                  </p:childTnLst>
                                </p:cTn>
                              </p:par>
                              <p:par>
                                <p:cTn id="8" presetID="3" presetClass="entr" presetSubtype="1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linds(horizontal)">
                                      <p:cBhvr>
                                        <p:cTn id="10" dur="500"/>
                                        <p:tgtEl>
                                          <p:spTgt spid="33"/>
                                        </p:tgtEl>
                                      </p:cBhvr>
                                    </p:animEffect>
                                  </p:childTnLst>
                                </p:cTn>
                              </p:par>
                              <p:par>
                                <p:cTn id="11" presetID="3" presetClass="entr" presetSubtype="1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blinds(horizontal)">
                                      <p:cBhvr>
                                        <p:cTn id="13" dur="500"/>
                                        <p:tgtEl>
                                          <p:spTgt spid="3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blinds(horizontal)">
                                      <p:cBhvr>
                                        <p:cTn id="1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 xmlns:a16="http://schemas.microsoft.com/office/drawing/2014/main" id="{F3C0D54F-E471-254D-996C-2FBC9553FFE9}"/>
              </a:ext>
            </a:extLst>
          </p:cNvPr>
          <p:cNvSpPr/>
          <p:nvPr/>
        </p:nvSpPr>
        <p:spPr>
          <a:xfrm>
            <a:off x="407368" y="336157"/>
            <a:ext cx="11299010" cy="566306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还原</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CoO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制备</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可通过下列两个反应实现：</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宋体" panose="02010600030101010101" pitchFamily="2" charset="-122"/>
                <a:ea typeface="微软雅黑" panose="020B0503020204020204" pitchFamily="34" charset="-122"/>
                <a:cs typeface="Times New Roman" panose="02020603050405020304" pitchFamily="18" charset="0"/>
              </a:rPr>
              <a:t>Ⅰ</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.CoO</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Co(s</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O(g)</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宋体" panose="02010600030101010101" pitchFamily="2" charset="-122"/>
                <a:ea typeface="微软雅黑" panose="020B0503020204020204" pitchFamily="34" charset="-122"/>
                <a:cs typeface="Times New Roman" panose="02020603050405020304" pitchFamily="18" charset="0"/>
              </a:rPr>
              <a:t>Ⅱ</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.CoO</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CO(g</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Co(s</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723 K</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下，在初始压强相同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均为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12.0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kPa</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的甲</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乙</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两密闭容器中分别发生反应</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Ⅰ</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Ⅱ</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得</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到</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部分气体的分压随时间的变化关系如图所示。下列说法错误的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甲容器中，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40 min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内用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表示的平均反应速率</a:t>
            </a:r>
            <a:r>
              <a:rPr lang="en-US" altLang="zh-CN" i="1" kern="100" dirty="0">
                <a:latin typeface="Book Antiqua" panose="02040602050305030304" pitchFamily="18" charset="0"/>
                <a:ea typeface="微软雅黑" panose="020B0503020204020204" pitchFamily="34" charset="-122"/>
                <a:cs typeface="Times New Roman" panose="02020603050405020304" pitchFamily="18" charset="0"/>
              </a:rPr>
              <a:t>v</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0.15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kPa·min</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增大起始时容器的压强，</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CoO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的平衡转化率增大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此条件下，选择</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还原</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CoO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的效率更高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D.723 K</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时，反应</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Ⅱ</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的平衡常数</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p</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119</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9" name="TextBox 9"/>
          <p:cNvSpPr txBox="1"/>
          <p:nvPr/>
        </p:nvSpPr>
        <p:spPr>
          <a:xfrm>
            <a:off x="260725" y="415033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5" name="圆角矩形 24">
            <a:hlinkClick r:id="rId2"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6" name="圆角矩形 25">
            <a:hlinkClick r:id="rId3"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7" name="圆角矩形 26">
            <a:hlinkClick r:id="rId4"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8" name="圆角矩形 27">
            <a:hlinkClick r:id="rId5"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4</a:t>
            </a:r>
            <a:endParaRPr kumimoji="1" lang="zh-CN" altLang="en-US" sz="1600" kern="0" dirty="0">
              <a:solidFill>
                <a:prstClr val="white"/>
              </a:solidFill>
              <a:latin typeface="Arial"/>
              <a:ea typeface="微软雅黑"/>
            </a:endParaRPr>
          </a:p>
        </p:txBody>
      </p:sp>
      <p:sp>
        <p:nvSpPr>
          <p:cNvPr id="29" name="圆角矩形 28">
            <a:hlinkClick r:id="rId6"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0" name="圆角矩形 29">
            <a:hlinkClick r:id="rId7"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1" name="圆角矩形 30">
            <a:hlinkClick r:id="rId8"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2" name="圆角矩形 31">
            <a:hlinkClick r:id="rId9"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3" name="圆角矩形 32">
            <a:hlinkClick r:id="rId10"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4" name="圆角矩形 33">
            <a:hlinkClick r:id="rId11"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35" name="圆角矩形 34">
            <a:hlinkClick r:id="rId12"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36" name="圆角矩形 35">
            <a:hlinkClick r:id="rId13"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pic>
        <p:nvPicPr>
          <p:cNvPr id="173058" name="Picture 2" descr="1122"/>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13072" y="667917"/>
            <a:ext cx="4773089" cy="2244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19"/>
          <p:cNvPicPr>
            <a:picLocks noChangeAspect="1"/>
          </p:cNvPicPr>
          <p:nvPr/>
        </p:nvPicPr>
        <p:blipFill>
          <a:blip r:embed="rId15">
            <a:clrChange>
              <a:clrFrom>
                <a:srgbClr val="FFFFFF"/>
              </a:clrFrom>
              <a:clrTo>
                <a:srgbClr val="FFFFFF">
                  <a:alpha val="0"/>
                </a:srgbClr>
              </a:clrTo>
            </a:clrChange>
          </a:blip>
          <a:stretch>
            <a:fillRect/>
          </a:stretch>
        </p:blipFill>
        <p:spPr>
          <a:xfrm>
            <a:off x="2776226" y="1179334"/>
            <a:ext cx="536151" cy="166033"/>
          </a:xfrm>
          <a:prstGeom prst="rect">
            <a:avLst/>
          </a:prstGeom>
        </p:spPr>
      </p:pic>
      <p:pic>
        <p:nvPicPr>
          <p:cNvPr id="21" name="图片 20"/>
          <p:cNvPicPr>
            <a:picLocks noChangeAspect="1"/>
          </p:cNvPicPr>
          <p:nvPr/>
        </p:nvPicPr>
        <p:blipFill>
          <a:blip r:embed="rId15">
            <a:clrChange>
              <a:clrFrom>
                <a:srgbClr val="FFFFFF"/>
              </a:clrFrom>
              <a:clrTo>
                <a:srgbClr val="FFFFFF">
                  <a:alpha val="0"/>
                </a:srgbClr>
              </a:clrTo>
            </a:clrChange>
          </a:blip>
          <a:stretch>
            <a:fillRect/>
          </a:stretch>
        </p:blipFill>
        <p:spPr>
          <a:xfrm>
            <a:off x="2886844" y="1735644"/>
            <a:ext cx="536151" cy="166033"/>
          </a:xfrm>
          <a:prstGeom prst="rect">
            <a:avLst/>
          </a:prstGeom>
        </p:spPr>
      </p:pic>
    </p:spTree>
    <p:extLst>
      <p:ext uri="{BB962C8B-B14F-4D97-AF65-F5344CB8AC3E}">
        <p14:creationId xmlns:p14="http://schemas.microsoft.com/office/powerpoint/2010/main" val="1809117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 xmlns:a16="http://schemas.microsoft.com/office/drawing/2014/main" id="{574E7DD6-E482-894D-9E46-D2B62C9ED9EC}"/>
              </a:ext>
            </a:extLst>
          </p:cNvPr>
          <p:cNvGrpSpPr/>
          <p:nvPr/>
        </p:nvGrpSpPr>
        <p:grpSpPr>
          <a:xfrm>
            <a:off x="516000" y="467963"/>
            <a:ext cx="11160000" cy="5456174"/>
            <a:chOff x="792914" y="3925222"/>
            <a:chExt cx="11160000" cy="5456174"/>
          </a:xfrm>
        </p:grpSpPr>
        <p:sp>
          <p:nvSpPr>
            <p:cNvPr id="21" name="圆角矩形 20">
              <a:extLst>
                <a:ext uri="{FF2B5EF4-FFF2-40B4-BE49-F238E27FC236}">
                  <a16:creationId xmlns="" xmlns:a16="http://schemas.microsoft.com/office/drawing/2014/main" id="{E0791A29-2CB4-2744-96C1-EA2037B165CE}"/>
                </a:ext>
              </a:extLst>
            </p:cNvPr>
            <p:cNvSpPr/>
            <p:nvPr/>
          </p:nvSpPr>
          <p:spPr>
            <a:xfrm>
              <a:off x="792914" y="4038111"/>
              <a:ext cx="11160000" cy="5343285"/>
            </a:xfrm>
            <a:prstGeom prst="roundRect">
              <a:avLst>
                <a:gd name="adj" fmla="val 192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2" name="矩形 21">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4" name="矩形 23"/>
          <p:cNvSpPr/>
          <p:nvPr/>
        </p:nvSpPr>
        <p:spPr>
          <a:xfrm>
            <a:off x="651967" y="1953820"/>
            <a:ext cx="10799436" cy="3970318"/>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根据题给反应方程式，反应前后气体系数之</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和</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相等</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，增大起始时压强，平衡不移动，</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CoO</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的</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平衡转化率</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不变，故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根据两个图像可知，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还原</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CoO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的速率更快</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达到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平衡时间更短，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还原</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CoO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达到平衡时，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分压为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11.9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kPa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，起始压强为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12.0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kPa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，说明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还原</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CoO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转化更彻底，因此选择</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还原</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CoO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的效率更高，故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5" name="圆角矩形 24">
            <a:hlinkClick r:id="rId3"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6" name="圆角矩形 25">
            <a:hlinkClick r:id="rId4"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7" name="圆角矩形 26">
            <a:hlinkClick r:id="rId5"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8" name="圆角矩形 27">
            <a:hlinkClick r:id="rId6"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4</a:t>
            </a:r>
            <a:endParaRPr kumimoji="1" lang="zh-CN" altLang="en-US" sz="1600" kern="0" dirty="0">
              <a:solidFill>
                <a:prstClr val="white"/>
              </a:solidFill>
              <a:latin typeface="Arial"/>
              <a:ea typeface="微软雅黑"/>
            </a:endParaRPr>
          </a:p>
        </p:txBody>
      </p:sp>
      <p:sp>
        <p:nvSpPr>
          <p:cNvPr id="29" name="圆角矩形 28">
            <a:hlinkClick r:id="rId7"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0" name="圆角矩形 29">
            <a:hlinkClick r:id="rId8"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1" name="圆角矩形 30">
            <a:hlinkClick r:id="rId9"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2" name="圆角矩形 31">
            <a:hlinkClick r:id="rId10"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3" name="圆角矩形 32">
            <a:hlinkClick r:id="rId11"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4" name="圆角矩形 33">
            <a:hlinkClick r:id="rId12"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35" name="圆角矩形 34">
            <a:hlinkClick r:id="rId13"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36" name="圆角矩形 35">
            <a:hlinkClick r:id="rId14"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graphicFrame>
        <p:nvGraphicFramePr>
          <p:cNvPr id="37" name="对象 36"/>
          <p:cNvGraphicFramePr>
            <a:graphicFrameLocks noChangeAspect="1"/>
          </p:cNvGraphicFramePr>
          <p:nvPr>
            <p:extLst>
              <p:ext uri="{D42A27DB-BD31-4B8C-83A1-F6EECF244321}">
                <p14:modId xmlns:p14="http://schemas.microsoft.com/office/powerpoint/2010/main" val="2124429443"/>
              </p:ext>
            </p:extLst>
          </p:nvPr>
        </p:nvGraphicFramePr>
        <p:xfrm>
          <a:off x="723863" y="755995"/>
          <a:ext cx="10490200" cy="1327150"/>
        </p:xfrm>
        <a:graphic>
          <a:graphicData uri="http://schemas.openxmlformats.org/presentationml/2006/ole">
            <mc:AlternateContent xmlns:mc="http://schemas.openxmlformats.org/markup-compatibility/2006">
              <mc:Choice xmlns:v="urn:schemas-microsoft-com:vml" Requires="v">
                <p:oleObj spid="_x0000_s122958" name="文档" r:id="rId15" imgW="10598832" imgH="1343924" progId="Word.Document.12">
                  <p:embed/>
                </p:oleObj>
              </mc:Choice>
              <mc:Fallback>
                <p:oleObj name="文档" r:id="rId15" imgW="10598832" imgH="1343924" progId="Word.Document.12">
                  <p:embed/>
                  <p:pic>
                    <p:nvPicPr>
                      <p:cNvPr id="0" name=""/>
                      <p:cNvPicPr/>
                      <p:nvPr/>
                    </p:nvPicPr>
                    <p:blipFill>
                      <a:blip r:embed="rId16"/>
                      <a:stretch>
                        <a:fillRect/>
                      </a:stretch>
                    </p:blipFill>
                    <p:spPr>
                      <a:xfrm>
                        <a:off x="723863" y="755995"/>
                        <a:ext cx="10490200" cy="1327150"/>
                      </a:xfrm>
                      <a:prstGeom prst="rect">
                        <a:avLst/>
                      </a:prstGeom>
                    </p:spPr>
                  </p:pic>
                </p:oleObj>
              </mc:Fallback>
            </mc:AlternateContent>
          </a:graphicData>
        </a:graphic>
      </p:graphicFrame>
      <p:pic>
        <p:nvPicPr>
          <p:cNvPr id="38" name="Picture 2" descr="1122"/>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45498" y="2006091"/>
            <a:ext cx="4426390" cy="2081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3974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blinds(horizontal)">
                                      <p:cBhvr>
                                        <p:cTn id="13" dur="500"/>
                                        <p:tgtEl>
                                          <p:spTgt spid="37"/>
                                        </p:tgtEl>
                                      </p:cBhvr>
                                    </p:animEffect>
                                  </p:childTnLst>
                                </p:cTn>
                              </p:par>
                              <p:par>
                                <p:cTn id="14" presetID="3" presetClass="entr" presetSubtype="1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blinds(horizontal)">
                                      <p:cBhvr>
                                        <p:cTn id="1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 xmlns:a16="http://schemas.microsoft.com/office/drawing/2014/main" id="{574E7DD6-E482-894D-9E46-D2B62C9ED9EC}"/>
              </a:ext>
            </a:extLst>
          </p:cNvPr>
          <p:cNvGrpSpPr/>
          <p:nvPr/>
        </p:nvGrpSpPr>
        <p:grpSpPr>
          <a:xfrm>
            <a:off x="516000" y="1052736"/>
            <a:ext cx="11160000" cy="4032448"/>
            <a:chOff x="792914" y="3925222"/>
            <a:chExt cx="11160000" cy="4032448"/>
          </a:xfrm>
        </p:grpSpPr>
        <p:sp>
          <p:nvSpPr>
            <p:cNvPr id="21" name="圆角矩形 20">
              <a:extLst>
                <a:ext uri="{FF2B5EF4-FFF2-40B4-BE49-F238E27FC236}">
                  <a16:creationId xmlns="" xmlns:a16="http://schemas.microsoft.com/office/drawing/2014/main" id="{E0791A29-2CB4-2744-96C1-EA2037B165CE}"/>
                </a:ext>
              </a:extLst>
            </p:cNvPr>
            <p:cNvSpPr/>
            <p:nvPr/>
          </p:nvSpPr>
          <p:spPr>
            <a:xfrm>
              <a:off x="792914" y="4038112"/>
              <a:ext cx="11160000" cy="3919558"/>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2" name="矩形 21">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5" name="圆角矩形 24">
            <a:hlinkClick r:id="rId3"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6" name="圆角矩形 25">
            <a:hlinkClick r:id="rId4"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7" name="圆角矩形 26">
            <a:hlinkClick r:id="rId5"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8" name="圆角矩形 27">
            <a:hlinkClick r:id="rId6"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4</a:t>
            </a:r>
            <a:endParaRPr kumimoji="1" lang="zh-CN" altLang="en-US" sz="1600" kern="0" dirty="0">
              <a:solidFill>
                <a:prstClr val="white"/>
              </a:solidFill>
              <a:latin typeface="Arial"/>
              <a:ea typeface="微软雅黑"/>
            </a:endParaRPr>
          </a:p>
        </p:txBody>
      </p:sp>
      <p:sp>
        <p:nvSpPr>
          <p:cNvPr id="29" name="圆角矩形 28">
            <a:hlinkClick r:id="rId7"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0" name="圆角矩形 29">
            <a:hlinkClick r:id="rId8"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1" name="圆角矩形 30">
            <a:hlinkClick r:id="rId9"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2" name="圆角矩形 31">
            <a:hlinkClick r:id="rId10"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3" name="圆角矩形 32">
            <a:hlinkClick r:id="rId11"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4" name="圆角矩形 33">
            <a:hlinkClick r:id="rId12"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35" name="圆角矩形 34">
            <a:hlinkClick r:id="rId13"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36" name="圆角矩形 35">
            <a:hlinkClick r:id="rId14"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pic>
        <p:nvPicPr>
          <p:cNvPr id="38" name="Picture 2" descr="1122"/>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90222" y="2933653"/>
            <a:ext cx="4211557" cy="1980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9" name="对象 38"/>
          <p:cNvGraphicFramePr>
            <a:graphicFrameLocks noChangeAspect="1"/>
          </p:cNvGraphicFramePr>
          <p:nvPr>
            <p:extLst>
              <p:ext uri="{D42A27DB-BD31-4B8C-83A1-F6EECF244321}">
                <p14:modId xmlns:p14="http://schemas.microsoft.com/office/powerpoint/2010/main" val="3636569002"/>
              </p:ext>
            </p:extLst>
          </p:nvPr>
        </p:nvGraphicFramePr>
        <p:xfrm>
          <a:off x="833482" y="1438903"/>
          <a:ext cx="10490200" cy="1377950"/>
        </p:xfrm>
        <a:graphic>
          <a:graphicData uri="http://schemas.openxmlformats.org/presentationml/2006/ole">
            <mc:AlternateContent xmlns:mc="http://schemas.openxmlformats.org/markup-compatibility/2006">
              <mc:Choice xmlns:v="urn:schemas-microsoft-com:vml" Requires="v">
                <p:oleObj spid="_x0000_s174091" name="文档" r:id="rId16" imgW="10598832" imgH="1389931" progId="Word.Document.12">
                  <p:embed/>
                </p:oleObj>
              </mc:Choice>
              <mc:Fallback>
                <p:oleObj name="文档" r:id="rId16" imgW="10598832" imgH="1389931" progId="Word.Document.12">
                  <p:embed/>
                  <p:pic>
                    <p:nvPicPr>
                      <p:cNvPr id="0" name=""/>
                      <p:cNvPicPr/>
                      <p:nvPr/>
                    </p:nvPicPr>
                    <p:blipFill>
                      <a:blip r:embed="rId17"/>
                      <a:stretch>
                        <a:fillRect/>
                      </a:stretch>
                    </p:blipFill>
                    <p:spPr>
                      <a:xfrm>
                        <a:off x="833482" y="1438903"/>
                        <a:ext cx="10490200" cy="1377950"/>
                      </a:xfrm>
                      <a:prstGeom prst="rect">
                        <a:avLst/>
                      </a:prstGeom>
                    </p:spPr>
                  </p:pic>
                </p:oleObj>
              </mc:Fallback>
            </mc:AlternateContent>
          </a:graphicData>
        </a:graphic>
      </p:graphicFrame>
    </p:spTree>
    <p:extLst>
      <p:ext uri="{BB962C8B-B14F-4D97-AF65-F5344CB8AC3E}">
        <p14:creationId xmlns:p14="http://schemas.microsoft.com/office/powerpoint/2010/main" val="1499291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blinds(horizontal)">
                                      <p:cBhvr>
                                        <p:cTn id="10" dur="500"/>
                                        <p:tgtEl>
                                          <p:spTgt spid="38"/>
                                        </p:tgtEl>
                                      </p:cBhvr>
                                    </p:animEffect>
                                  </p:childTnLst>
                                </p:cTn>
                              </p:par>
                              <p:par>
                                <p:cTn id="11" presetID="3" presetClass="entr" presetSubtype="1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blinds(horizontal)">
                                      <p:cBhvr>
                                        <p:cTn id="1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a:extLst>
              <a:ext uri="{FF2B5EF4-FFF2-40B4-BE49-F238E27FC236}">
                <a16:creationId xmlns="" xmlns:a16="http://schemas.microsoft.com/office/drawing/2014/main" id="{F3C0D54F-E471-254D-996C-2FBC9553FFE9}"/>
              </a:ext>
            </a:extLst>
          </p:cNvPr>
          <p:cNvSpPr/>
          <p:nvPr/>
        </p:nvSpPr>
        <p:spPr>
          <a:xfrm>
            <a:off x="390000" y="836712"/>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某温度下，在容积为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 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的刚性固定容器中加入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环戊烯</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I</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发生</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可逆反应</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I</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2HI(g)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&gt;0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，实验测得容器内压强随时间的变化关系如图所示。下列说法错误的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 min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内，环戊烯的平均反应速率为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0.10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min</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环戊烯的平衡转化率为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高温低压有利于提高环戊烯的平衡转化率</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该温度下，反应的平衡常数为</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245118" y="4084697"/>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18" name="圆角矩形 17">
            <a:hlinkClick r:id="rId2"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9" name="圆角矩形 18">
            <a:hlinkClick r:id="rId3"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0" name="圆角矩形 19">
            <a:hlinkClick r:id="rId4"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1" name="圆角矩形 20">
            <a:hlinkClick r:id="rId5"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2" name="圆角矩形 21">
            <a:hlinkClick r:id="rId6"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5</a:t>
            </a:r>
            <a:endParaRPr kumimoji="1" lang="zh-CN" altLang="en-US" sz="1600" kern="0" dirty="0">
              <a:solidFill>
                <a:prstClr val="white"/>
              </a:solidFill>
              <a:latin typeface="Arial"/>
              <a:ea typeface="微软雅黑"/>
            </a:endParaRPr>
          </a:p>
        </p:txBody>
      </p:sp>
      <p:sp>
        <p:nvSpPr>
          <p:cNvPr id="23" name="圆角矩形 22">
            <a:hlinkClick r:id="rId7"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4" name="圆角矩形 23">
            <a:hlinkClick r:id="rId8"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5" name="圆角矩形 24">
            <a:hlinkClick r:id="rId9"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6" name="圆角矩形 25">
            <a:hlinkClick r:id="rId10"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7" name="圆角矩形 26">
            <a:hlinkClick r:id="rId11"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8" name="圆角矩形 27">
            <a:hlinkClick r:id="rId12"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29" name="圆角矩形 28">
            <a:hlinkClick r:id="rId13"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pic>
        <p:nvPicPr>
          <p:cNvPr id="175106" name="Picture 2" descr="1123+1"/>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60296" y="947074"/>
            <a:ext cx="539972" cy="50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107" name="Picture 3" descr="1123+2"/>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50316" y="1513247"/>
            <a:ext cx="539972" cy="50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109" name="Picture 5" descr="1123"/>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65694" y="2986753"/>
            <a:ext cx="3181532" cy="1860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a:xfrm>
            <a:off x="3215680" y="1504538"/>
            <a:ext cx="1069735" cy="506224"/>
            <a:chOff x="4612853" y="386861"/>
            <a:chExt cx="1069735" cy="506224"/>
          </a:xfrm>
        </p:grpSpPr>
        <p:pic>
          <p:nvPicPr>
            <p:cNvPr id="175108" name="Picture 4" descr="1123+3"/>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2616" y="386861"/>
              <a:ext cx="539972" cy="50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图片 32"/>
            <p:cNvPicPr>
              <a:picLocks noChangeAspect="1"/>
            </p:cNvPicPr>
            <p:nvPr/>
          </p:nvPicPr>
          <p:blipFill>
            <a:blip r:embed="rId18">
              <a:clrChange>
                <a:clrFrom>
                  <a:srgbClr val="FFFFFF"/>
                </a:clrFrom>
                <a:clrTo>
                  <a:srgbClr val="FFFFFF">
                    <a:alpha val="0"/>
                  </a:srgbClr>
                </a:clrTo>
              </a:clrChange>
            </a:blip>
            <a:stretch>
              <a:fillRect/>
            </a:stretch>
          </p:blipFill>
          <p:spPr>
            <a:xfrm>
              <a:off x="4612853" y="550971"/>
              <a:ext cx="536151" cy="166033"/>
            </a:xfrm>
            <a:prstGeom prst="rect">
              <a:avLst/>
            </a:prstGeom>
          </p:spPr>
        </p:pic>
      </p:grpSp>
    </p:spTree>
    <p:extLst>
      <p:ext uri="{BB962C8B-B14F-4D97-AF65-F5344CB8AC3E}">
        <p14:creationId xmlns:p14="http://schemas.microsoft.com/office/powerpoint/2010/main" val="754633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 xmlns:a16="http://schemas.microsoft.com/office/drawing/2014/main" id="{574E7DD6-E482-894D-9E46-D2B62C9ED9EC}"/>
              </a:ext>
            </a:extLst>
          </p:cNvPr>
          <p:cNvGrpSpPr/>
          <p:nvPr/>
        </p:nvGrpSpPr>
        <p:grpSpPr>
          <a:xfrm>
            <a:off x="516000" y="116632"/>
            <a:ext cx="11160000" cy="5976664"/>
            <a:chOff x="792914" y="3925222"/>
            <a:chExt cx="11160000" cy="5976664"/>
          </a:xfrm>
        </p:grpSpPr>
        <p:sp>
          <p:nvSpPr>
            <p:cNvPr id="21" name="圆角矩形 20">
              <a:extLst>
                <a:ext uri="{FF2B5EF4-FFF2-40B4-BE49-F238E27FC236}">
                  <a16:creationId xmlns="" xmlns:a16="http://schemas.microsoft.com/office/drawing/2014/main" id="{E0791A29-2CB4-2744-96C1-EA2037B165CE}"/>
                </a:ext>
              </a:extLst>
            </p:cNvPr>
            <p:cNvSpPr/>
            <p:nvPr/>
          </p:nvSpPr>
          <p:spPr>
            <a:xfrm>
              <a:off x="792914" y="4038112"/>
              <a:ext cx="11160000" cy="5863774"/>
            </a:xfrm>
            <a:prstGeom prst="roundRect">
              <a:avLst>
                <a:gd name="adj" fmla="val 205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2" name="矩形 21">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696282" y="2575949"/>
            <a:ext cx="10799436" cy="1582677"/>
          </a:xfrm>
          <a:prstGeom prst="rect">
            <a:avLst/>
          </a:prstGeom>
        </p:spPr>
        <p:txBody>
          <a:bodyPr>
            <a:spAutoFit/>
          </a:bodyPr>
          <a:lstStyle/>
          <a:p>
            <a:pPr algn="just">
              <a:lnSpc>
                <a:spcPct val="14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平衡</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时，压强增大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0.25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倍，消耗</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0.5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环戊烯，其平衡转化率为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该反应为吸热反应，且生成物中气体的系数之和大于反应物中气体系数之和，升高温度、减小压强有利于提高环戊烯的平衡转化率，</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3" name="对象 32"/>
          <p:cNvGraphicFramePr>
            <a:graphicFrameLocks noChangeAspect="1"/>
          </p:cNvGraphicFramePr>
          <p:nvPr>
            <p:extLst>
              <p:ext uri="{D42A27DB-BD31-4B8C-83A1-F6EECF244321}">
                <p14:modId xmlns:p14="http://schemas.microsoft.com/office/powerpoint/2010/main" val="2058250810"/>
              </p:ext>
            </p:extLst>
          </p:nvPr>
        </p:nvGraphicFramePr>
        <p:xfrm>
          <a:off x="796925" y="1862242"/>
          <a:ext cx="10490200" cy="1219200"/>
        </p:xfrm>
        <a:graphic>
          <a:graphicData uri="http://schemas.openxmlformats.org/presentationml/2006/ole">
            <mc:AlternateContent xmlns:mc="http://schemas.openxmlformats.org/markup-compatibility/2006">
              <mc:Choice xmlns:v="urn:schemas-microsoft-com:vml" Requires="v">
                <p:oleObj spid="_x0000_s123995" name="文档" r:id="rId3" imgW="10598832" imgH="1229983" progId="Word.Document.12">
                  <p:embed/>
                </p:oleObj>
              </mc:Choice>
              <mc:Fallback>
                <p:oleObj name="文档" r:id="rId3" imgW="10598832" imgH="1229983" progId="Word.Document.12">
                  <p:embed/>
                  <p:pic>
                    <p:nvPicPr>
                      <p:cNvPr id="0" name=""/>
                      <p:cNvPicPr/>
                      <p:nvPr/>
                    </p:nvPicPr>
                    <p:blipFill>
                      <a:blip r:embed="rId4"/>
                      <a:stretch>
                        <a:fillRect/>
                      </a:stretch>
                    </p:blipFill>
                    <p:spPr>
                      <a:xfrm>
                        <a:off x="796925" y="1862242"/>
                        <a:ext cx="10490200" cy="1219200"/>
                      </a:xfrm>
                      <a:prstGeom prst="rect">
                        <a:avLst/>
                      </a:prstGeom>
                    </p:spPr>
                  </p:pic>
                </p:oleObj>
              </mc:Fallback>
            </mc:AlternateContent>
          </a:graphicData>
        </a:graphic>
      </p:graphicFrame>
      <p:pic>
        <p:nvPicPr>
          <p:cNvPr id="34" name="Picture 5" descr="112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53751" y="459254"/>
            <a:ext cx="3213347" cy="187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矩形 34"/>
          <p:cNvSpPr/>
          <p:nvPr/>
        </p:nvSpPr>
        <p:spPr>
          <a:xfrm>
            <a:off x="696282" y="286775"/>
            <a:ext cx="7406694" cy="1582677"/>
          </a:xfrm>
          <a:prstGeom prst="rect">
            <a:avLst/>
          </a:prstGeom>
        </p:spPr>
        <p:txBody>
          <a:bodyPr wrap="square">
            <a:spAutoFit/>
          </a:bodyPr>
          <a:lstStyle/>
          <a:p>
            <a:pPr algn="just">
              <a:lnSpc>
                <a:spcPct val="14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同温同体积下，压强之比等于物质的量之比，根据图中信息及方程式可知，压强增大</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0.20</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倍，消耗</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0.4 </a:t>
            </a:r>
            <a:r>
              <a:rPr lang="en-US" altLang="zh-CN" sz="2400" kern="100" spc="2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环戊烯，所以</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2 min</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内，环戊烯的平均反应速率</a:t>
            </a:r>
            <a:r>
              <a:rPr lang="zh-CN" altLang="zh-CN" sz="2400" kern="100" spc="20" dirty="0" smtClean="0">
                <a:latin typeface="Times New Roman" panose="02020603050405020304" pitchFamily="18" charset="0"/>
                <a:ea typeface="宋体" panose="02010600030101010101" pitchFamily="2" charset="-122"/>
                <a:cs typeface="Times New Roman" panose="02020603050405020304" pitchFamily="18" charset="0"/>
              </a:rPr>
              <a:t>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123978" name="Picture 74" descr="T674"/>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76007" y="4140371"/>
            <a:ext cx="593969" cy="5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6" name="对象 35"/>
          <p:cNvGraphicFramePr>
            <a:graphicFrameLocks noChangeAspect="1"/>
          </p:cNvGraphicFramePr>
          <p:nvPr>
            <p:extLst>
              <p:ext uri="{D42A27DB-BD31-4B8C-83A1-F6EECF244321}">
                <p14:modId xmlns:p14="http://schemas.microsoft.com/office/powerpoint/2010/main" val="4146907264"/>
              </p:ext>
            </p:extLst>
          </p:nvPr>
        </p:nvGraphicFramePr>
        <p:xfrm>
          <a:off x="776117" y="4220825"/>
          <a:ext cx="10383838" cy="1946275"/>
        </p:xfrm>
        <a:graphic>
          <a:graphicData uri="http://schemas.openxmlformats.org/presentationml/2006/ole">
            <mc:AlternateContent xmlns:mc="http://schemas.openxmlformats.org/markup-compatibility/2006">
              <mc:Choice xmlns:v="urn:schemas-microsoft-com:vml" Requires="v">
                <p:oleObj spid="_x0000_s123996" name="文档" r:id="rId7" imgW="10598832" imgH="1990186" progId="Word.Document.12">
                  <p:embed/>
                </p:oleObj>
              </mc:Choice>
              <mc:Fallback>
                <p:oleObj name="文档" r:id="rId7" imgW="10598832" imgH="1990186" progId="Word.Document.12">
                  <p:embed/>
                  <p:pic>
                    <p:nvPicPr>
                      <p:cNvPr id="0" name=""/>
                      <p:cNvPicPr/>
                      <p:nvPr/>
                    </p:nvPicPr>
                    <p:blipFill>
                      <a:blip r:embed="rId8"/>
                      <a:stretch>
                        <a:fillRect/>
                      </a:stretch>
                    </p:blipFill>
                    <p:spPr>
                      <a:xfrm>
                        <a:off x="776117" y="4220825"/>
                        <a:ext cx="10383838" cy="1946275"/>
                      </a:xfrm>
                      <a:prstGeom prst="rect">
                        <a:avLst/>
                      </a:prstGeom>
                    </p:spPr>
                  </p:pic>
                </p:oleObj>
              </mc:Fallback>
            </mc:AlternateContent>
          </a:graphicData>
        </a:graphic>
      </p:graphicFrame>
      <p:sp>
        <p:nvSpPr>
          <p:cNvPr id="24" name="圆角矩形 23">
            <a:hlinkClick r:id="rId9"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5" name="圆角矩形 24">
            <a:hlinkClick r:id="rId10"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6" name="圆角矩形 25">
            <a:hlinkClick r:id="rId11"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7" name="圆角矩形 26">
            <a:hlinkClick r:id="rId12"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8" name="圆角矩形 27">
            <a:hlinkClick r:id="rId13"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5</a:t>
            </a:r>
            <a:endParaRPr kumimoji="1" lang="zh-CN" altLang="en-US" sz="1600" kern="0" dirty="0">
              <a:solidFill>
                <a:prstClr val="white"/>
              </a:solidFill>
              <a:latin typeface="Arial"/>
              <a:ea typeface="微软雅黑"/>
            </a:endParaRPr>
          </a:p>
        </p:txBody>
      </p:sp>
      <p:sp>
        <p:nvSpPr>
          <p:cNvPr id="29" name="圆角矩形 28">
            <a:hlinkClick r:id="rId14"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0" name="圆角矩形 29">
            <a:hlinkClick r:id="rId15"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1" name="圆角矩形 30">
            <a:hlinkClick r:id="rId16"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2" name="圆角矩形 31">
            <a:hlinkClick r:id="rId17"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7" name="圆角矩形 46">
            <a:hlinkClick r:id="rId18"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8" name="圆角矩形 47">
            <a:hlinkClick r:id="rId19"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9" name="圆角矩形 48">
            <a:hlinkClick r:id="rId20"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459712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blinds(horizontal)">
                                      <p:cBhvr>
                                        <p:cTn id="13" dur="500"/>
                                        <p:tgtEl>
                                          <p:spTgt spid="33"/>
                                        </p:tgtEl>
                                      </p:cBhvr>
                                    </p:animEffect>
                                  </p:childTnLst>
                                </p:cTn>
                              </p:par>
                              <p:par>
                                <p:cTn id="14" presetID="3" presetClass="entr" presetSubtype="1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blinds(horizontal)">
                                      <p:cBhvr>
                                        <p:cTn id="16" dur="500"/>
                                        <p:tgtEl>
                                          <p:spTgt spid="3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blinds(horizontal)">
                                      <p:cBhvr>
                                        <p:cTn id="19" dur="500"/>
                                        <p:tgtEl>
                                          <p:spTgt spid="35"/>
                                        </p:tgtEl>
                                      </p:cBhvr>
                                    </p:animEffect>
                                  </p:childTnLst>
                                </p:cTn>
                              </p:par>
                              <p:par>
                                <p:cTn id="20" presetID="3" presetClass="entr" presetSubtype="1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linds(horizontal)">
                                      <p:cBhvr>
                                        <p:cTn id="22" dur="500"/>
                                        <p:tgtEl>
                                          <p:spTgt spid="36"/>
                                        </p:tgtEl>
                                      </p:cBhvr>
                                    </p:animEffect>
                                  </p:childTnLst>
                                </p:cTn>
                              </p:par>
                              <p:par>
                                <p:cTn id="23" presetID="3" presetClass="entr" presetSubtype="10" fill="hold" nodeType="withEffect">
                                  <p:stCondLst>
                                    <p:cond delay="0"/>
                                  </p:stCondLst>
                                  <p:childTnLst>
                                    <p:set>
                                      <p:cBhvr>
                                        <p:cTn id="24" dur="1" fill="hold">
                                          <p:stCondLst>
                                            <p:cond delay="0"/>
                                          </p:stCondLst>
                                        </p:cTn>
                                        <p:tgtEl>
                                          <p:spTgt spid="123978"/>
                                        </p:tgtEl>
                                        <p:attrNameLst>
                                          <p:attrName>style.visibility</p:attrName>
                                        </p:attrNameLst>
                                      </p:cBhvr>
                                      <p:to>
                                        <p:strVal val="visible"/>
                                      </p:to>
                                    </p:set>
                                    <p:animEffect transition="in" filter="blinds(horizontal)">
                                      <p:cBhvr>
                                        <p:cTn id="25" dur="500"/>
                                        <p:tgtEl>
                                          <p:spTgt spid="123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0842" y="698425"/>
            <a:ext cx="11412000" cy="4882106"/>
          </a:xfrm>
          <a:prstGeom prst="rect">
            <a:avLst/>
          </a:prstGeom>
        </p:spPr>
        <p:txBody>
          <a:bodyPr>
            <a:spAutoFit/>
          </a:bodyPr>
          <a:lstStyle/>
          <a:p>
            <a:pPr algn="di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在密闭容器中充入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CO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NO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，在一定条件下发生反应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2NO(g)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2CO(g</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endPar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400"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，测得</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的平衡转化率与温度及压强的关系如图所示。实验测得，</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baseline="-25000" dirty="0">
                <a:latin typeface="Times New Roman" panose="02020603050405020304" pitchFamily="18" charset="0"/>
                <a:ea typeface="微软雅黑" panose="020B0503020204020204" pitchFamily="34" charset="-122"/>
                <a:cs typeface="Times New Roman" panose="02020603050405020304" pitchFamily="18" charset="0"/>
              </a:rPr>
              <a:t>正</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sz="2400" kern="100" baseline="-25000" dirty="0">
                <a:latin typeface="Times New Roman" panose="02020603050405020304" pitchFamily="18" charset="0"/>
                <a:ea typeface="微软雅黑" panose="020B0503020204020204" pitchFamily="34" charset="-122"/>
                <a:cs typeface="Times New Roman" panose="02020603050405020304" pitchFamily="18" charset="0"/>
              </a:rPr>
              <a:t>正</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(NO)·</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baseline="-25000" dirty="0">
                <a:latin typeface="Times New Roman" panose="02020603050405020304" pitchFamily="18" charset="0"/>
                <a:ea typeface="微软雅黑" panose="020B0503020204020204" pitchFamily="34" charset="-122"/>
                <a:cs typeface="Times New Roman" panose="02020603050405020304" pitchFamily="18" charset="0"/>
              </a:rPr>
              <a:t>逆</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sz="2400" kern="100" baseline="-25000" dirty="0">
                <a:latin typeface="Times New Roman" panose="02020603050405020304" pitchFamily="18" charset="0"/>
                <a:ea typeface="微软雅黑" panose="020B0503020204020204" pitchFamily="34" charset="-122"/>
                <a:cs typeface="Times New Roman" panose="02020603050405020304" pitchFamily="18" charset="0"/>
              </a:rPr>
              <a:t>逆</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sz="2400" kern="100" baseline="-25000" dirty="0">
                <a:latin typeface="Times New Roman" panose="02020603050405020304" pitchFamily="18" charset="0"/>
                <a:ea typeface="微软雅黑" panose="020B0503020204020204" pitchFamily="34" charset="-122"/>
                <a:cs typeface="Times New Roman" panose="02020603050405020304" pitchFamily="18" charset="0"/>
              </a:rPr>
              <a:t>正</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sz="2400" kern="100" baseline="-25000" dirty="0">
                <a:latin typeface="Times New Roman" panose="02020603050405020304" pitchFamily="18" charset="0"/>
                <a:ea typeface="微软雅黑" panose="020B0503020204020204" pitchFamily="34" charset="-122"/>
                <a:cs typeface="Times New Roman" panose="02020603050405020304" pitchFamily="18" charset="0"/>
              </a:rPr>
              <a:t>逆</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为速率常数</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，下列说法错误</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的是</a:t>
            </a:r>
            <a:endParaRPr lang="en-US"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达到平衡后，仅升高温度，</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sz="2400" kern="100" baseline="-25000" dirty="0">
                <a:latin typeface="Times New Roman" panose="02020603050405020304" pitchFamily="18" charset="0"/>
                <a:ea typeface="微软雅黑" panose="020B0503020204020204" pitchFamily="34" charset="-122"/>
                <a:cs typeface="Times New Roman" panose="02020603050405020304" pitchFamily="18" charset="0"/>
              </a:rPr>
              <a:t>正</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增大的倍数小于</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sz="2400" kern="100" baseline="-25000" dirty="0">
                <a:latin typeface="Times New Roman" panose="02020603050405020304" pitchFamily="18" charset="0"/>
                <a:ea typeface="微软雅黑" panose="020B0503020204020204" pitchFamily="34" charset="-122"/>
                <a:cs typeface="Times New Roman" panose="02020603050405020304" pitchFamily="18" charset="0"/>
              </a:rPr>
              <a:t>逆</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增大的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倍数</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endParaRPr lang="zh-CN" altLang="zh-CN" sz="5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若密闭容器体积为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 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压强下，</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点</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160</a:t>
            </a:r>
          </a:p>
          <a:p>
            <a:pPr algn="just">
              <a:lnSpc>
                <a:spcPct val="150000"/>
              </a:lnSpc>
              <a:spcAft>
                <a:spcPts val="0"/>
              </a:spcAft>
            </a:pPr>
            <a:endParaRPr lang="zh-CN" altLang="zh-CN" sz="3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C.NO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的物质的量：</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点</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逆反应速率：</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点</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&gt;c</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7" name="TextBox 9"/>
          <p:cNvSpPr txBox="1"/>
          <p:nvPr/>
        </p:nvSpPr>
        <p:spPr>
          <a:xfrm>
            <a:off x="244850" y="3503257"/>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8" name="圆角矩形 27">
            <a:hlinkClick r:id="rId3"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9" name="圆角矩形 28">
            <a:hlinkClick r:id="rId4"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0" name="圆角矩形 29">
            <a:hlinkClick r:id="rId5"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1" name="圆角矩形 30">
            <a:hlinkClick r:id="rId6"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2" name="圆角矩形 31">
            <a:hlinkClick r:id="rId7"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3" name="圆角矩形 32">
            <a:hlinkClick r:id="rId8"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6</a:t>
            </a:r>
            <a:endParaRPr kumimoji="1" lang="zh-CN" altLang="en-US" sz="1600" kern="0" dirty="0">
              <a:solidFill>
                <a:prstClr val="white"/>
              </a:solidFill>
              <a:latin typeface="Arial"/>
              <a:ea typeface="微软雅黑"/>
            </a:endParaRPr>
          </a:p>
        </p:txBody>
      </p:sp>
      <p:sp>
        <p:nvSpPr>
          <p:cNvPr id="34" name="圆角矩形 33">
            <a:hlinkClick r:id="rId9"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5" name="圆角矩形 34">
            <a:hlinkClick r:id="rId10"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6" name="圆角矩形 35">
            <a:hlinkClick r:id="rId11"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7" name="圆角矩形 36">
            <a:hlinkClick r:id="rId12"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0" name="圆角矩形 39">
            <a:hlinkClick r:id="rId13"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1" name="圆角矩形 40">
            <a:hlinkClick r:id="rId14"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416101324"/>
              </p:ext>
            </p:extLst>
          </p:nvPr>
        </p:nvGraphicFramePr>
        <p:xfrm>
          <a:off x="6118133" y="3313360"/>
          <a:ext cx="941387" cy="1190625"/>
        </p:xfrm>
        <a:graphic>
          <a:graphicData uri="http://schemas.openxmlformats.org/presentationml/2006/ole">
            <mc:AlternateContent xmlns:mc="http://schemas.openxmlformats.org/markup-compatibility/2006">
              <mc:Choice xmlns:v="urn:schemas-microsoft-com:vml" Requires="v">
                <p:oleObj spid="_x0000_s176139" name="文档" r:id="rId15" imgW="940806" imgH="1190616" progId="Word.Document.12">
                  <p:embed/>
                </p:oleObj>
              </mc:Choice>
              <mc:Fallback>
                <p:oleObj name="文档" r:id="rId15" imgW="940806" imgH="1190616" progId="Word.Document.12">
                  <p:embed/>
                  <p:pic>
                    <p:nvPicPr>
                      <p:cNvPr id="0" name=""/>
                      <p:cNvPicPr/>
                      <p:nvPr/>
                    </p:nvPicPr>
                    <p:blipFill>
                      <a:blip r:embed="rId16"/>
                      <a:stretch>
                        <a:fillRect/>
                      </a:stretch>
                    </p:blipFill>
                    <p:spPr>
                      <a:xfrm>
                        <a:off x="6118133" y="3313360"/>
                        <a:ext cx="941387" cy="1190625"/>
                      </a:xfrm>
                      <a:prstGeom prst="rect">
                        <a:avLst/>
                      </a:prstGeom>
                    </p:spPr>
                  </p:pic>
                </p:oleObj>
              </mc:Fallback>
            </mc:AlternateContent>
          </a:graphicData>
        </a:graphic>
      </p:graphicFrame>
      <p:pic>
        <p:nvPicPr>
          <p:cNvPr id="176130" name="Picture 2" descr="1124"/>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52977" y="2739801"/>
            <a:ext cx="2738377" cy="2215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图片 37"/>
          <p:cNvPicPr>
            <a:picLocks noChangeAspect="1"/>
          </p:cNvPicPr>
          <p:nvPr/>
        </p:nvPicPr>
        <p:blipFill>
          <a:blip r:embed="rId18">
            <a:clrChange>
              <a:clrFrom>
                <a:srgbClr val="FFFFFF"/>
              </a:clrFrom>
              <a:clrTo>
                <a:srgbClr val="FFFFFF">
                  <a:alpha val="0"/>
                </a:srgbClr>
              </a:clrTo>
            </a:clrChange>
          </a:blip>
          <a:stretch>
            <a:fillRect/>
          </a:stretch>
        </p:blipFill>
        <p:spPr>
          <a:xfrm>
            <a:off x="542609" y="1519606"/>
            <a:ext cx="536151" cy="166033"/>
          </a:xfrm>
          <a:prstGeom prst="rect">
            <a:avLst/>
          </a:prstGeom>
        </p:spPr>
      </p:pic>
    </p:spTree>
    <p:extLst>
      <p:ext uri="{BB962C8B-B14F-4D97-AF65-F5344CB8AC3E}">
        <p14:creationId xmlns:p14="http://schemas.microsoft.com/office/powerpoint/2010/main" val="1551697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 xmlns:a16="http://schemas.microsoft.com/office/drawing/2014/main" id="{FFF65964-AB35-1C41-A7F1-54DD8E8F48A6}"/>
              </a:ext>
            </a:extLst>
          </p:cNvPr>
          <p:cNvSpPr/>
          <p:nvPr/>
        </p:nvSpPr>
        <p:spPr>
          <a:xfrm>
            <a:off x="390000" y="652065"/>
            <a:ext cx="11412000" cy="41395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7.</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(2024·</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舟山模拟</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25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时，向恒容容器中加入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发生反应：</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5</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=4NO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spc="-1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spc="-1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spc="-1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spc="-1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spc="-10" dirty="0">
                <a:latin typeface="宋体" panose="02010600030101010101" pitchFamily="2" charset="-122"/>
                <a:ea typeface="微软雅黑" panose="020B0503020204020204" pitchFamily="34" charset="-122"/>
                <a:cs typeface="Times New Roman" panose="02020603050405020304" pitchFamily="18" charset="0"/>
              </a:rPr>
              <a:t>②</a:t>
            </a:r>
            <a:r>
              <a:rPr lang="en-US" altLang="zh-CN" kern="100" spc="-10" dirty="0">
                <a:latin typeface="Times New Roman" panose="02020603050405020304" pitchFamily="18" charset="0"/>
                <a:ea typeface="微软雅黑" panose="020B0503020204020204" pitchFamily="34" charset="-122"/>
                <a:cs typeface="Courier New" panose="02070309020205020404" pitchFamily="49" charset="0"/>
              </a:rPr>
              <a:t>2NO</a:t>
            </a:r>
            <a:r>
              <a:rPr lang="en-US" altLang="zh-CN" kern="100" spc="-1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spc="-1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spc="-1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spc="-1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spc="-10" dirty="0" smtClean="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spc="-1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spc="-10" dirty="0" smtClean="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spc="-10" baseline="-25000" dirty="0" smtClean="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spc="-1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spc="-1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spc="-10" dirty="0">
                <a:latin typeface="Times New Roman" panose="02020603050405020304" pitchFamily="18" charset="0"/>
                <a:ea typeface="微软雅黑" panose="020B0503020204020204" pitchFamily="34" charset="-122"/>
                <a:cs typeface="Times New Roman" panose="02020603050405020304" pitchFamily="18" charset="0"/>
              </a:rPr>
              <a:t>。反应体系中</a:t>
            </a:r>
            <a:r>
              <a:rPr lang="en-US" altLang="zh-CN" kern="100" spc="-1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spc="-1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spc="-1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spc="-10" baseline="-250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spc="-1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spc="-10" dirty="0">
                <a:latin typeface="Times New Roman" panose="02020603050405020304" pitchFamily="18" charset="0"/>
                <a:ea typeface="微软雅黑" panose="020B0503020204020204" pitchFamily="34" charset="-122"/>
                <a:cs typeface="Courier New" panose="02070309020205020404" pitchFamily="49" charset="0"/>
              </a:rPr>
              <a:t>NO</a:t>
            </a:r>
            <a:r>
              <a:rPr lang="en-US" altLang="zh-CN" kern="100" spc="-1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spc="-1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spc="-1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spc="-1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spc="-10" dirty="0">
                <a:latin typeface="Times New Roman" panose="02020603050405020304" pitchFamily="18" charset="0"/>
                <a:ea typeface="微软雅黑" panose="020B0503020204020204" pitchFamily="34" charset="-122"/>
                <a:cs typeface="Times New Roman" panose="02020603050405020304" pitchFamily="18" charset="0"/>
              </a:rPr>
              <a:t>的分压随时间</a:t>
            </a:r>
            <a:r>
              <a:rPr lang="en-US" altLang="zh-CN" i="1" kern="100" spc="-10" dirty="0">
                <a:latin typeface="Times New Roman" panose="02020603050405020304" pitchFamily="18" charset="0"/>
                <a:ea typeface="微软雅黑" panose="020B0503020204020204" pitchFamily="34" charset="-122"/>
                <a:cs typeface="Courier New" panose="02070309020205020404" pitchFamily="49" charset="0"/>
              </a:rPr>
              <a:t>t</a:t>
            </a:r>
            <a:r>
              <a:rPr lang="zh-CN" altLang="zh-CN" kern="100" spc="-10" dirty="0">
                <a:latin typeface="Times New Roman" panose="02020603050405020304" pitchFamily="18" charset="0"/>
                <a:ea typeface="微软雅黑" panose="020B0503020204020204" pitchFamily="34" charset="-122"/>
                <a:cs typeface="Times New Roman" panose="02020603050405020304" pitchFamily="18" charset="0"/>
              </a:rPr>
              <a:t>的变化曲线</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如图所示。下列说法正确的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曲线</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表示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的分压随时间的变化</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曲线</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endParaRPr lang="zh-CN" altLang="zh-CN" sz="3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B.25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时，反应</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的压强平衡常数</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p</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kPa</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endParaRPr lang="en-US" altLang="zh-CN" sz="300"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当</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的分压相等时，反应</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转化率为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12.5%</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min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后，保持温度和体积不变，再充入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的分压</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增大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245934" y="2861645"/>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0" name="圆角矩形 19">
            <a:hlinkClick r:id="rId3"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2" name="圆角矩形 21">
            <a:hlinkClick r:id="rId4"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3" name="圆角矩形 22">
            <a:hlinkClick r:id="rId5"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4" name="圆角矩形 23">
            <a:hlinkClick r:id="rId6"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5" name="圆角矩形 24">
            <a:hlinkClick r:id="rId7"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6" name="圆角矩形 25">
            <a:hlinkClick r:id="rId8"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7" name="圆角矩形 26">
            <a:hlinkClick r:id="rId9"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7</a:t>
            </a:r>
            <a:endParaRPr kumimoji="1" lang="zh-CN" altLang="en-US" sz="1600" kern="0" dirty="0">
              <a:solidFill>
                <a:prstClr val="white"/>
              </a:solidFill>
              <a:latin typeface="Arial"/>
              <a:ea typeface="微软雅黑"/>
            </a:endParaRPr>
          </a:p>
        </p:txBody>
      </p:sp>
      <p:sp>
        <p:nvSpPr>
          <p:cNvPr id="28" name="圆角矩形 27">
            <a:hlinkClick r:id="rId10"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9" name="圆角矩形 28">
            <a:hlinkClick r:id="rId11"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6" name="圆角矩形 45">
            <a:hlinkClick r:id="rId12"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3"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8" name="圆角矩形 47">
            <a:hlinkClick r:id="rId14"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graphicFrame>
        <p:nvGraphicFramePr>
          <p:cNvPr id="32" name="对象 31"/>
          <p:cNvGraphicFramePr>
            <a:graphicFrameLocks noChangeAspect="1"/>
          </p:cNvGraphicFramePr>
          <p:nvPr>
            <p:extLst>
              <p:ext uri="{D42A27DB-BD31-4B8C-83A1-F6EECF244321}">
                <p14:modId xmlns:p14="http://schemas.microsoft.com/office/powerpoint/2010/main" val="4284490766"/>
              </p:ext>
            </p:extLst>
          </p:nvPr>
        </p:nvGraphicFramePr>
        <p:xfrm>
          <a:off x="5735960" y="2879063"/>
          <a:ext cx="728663" cy="952500"/>
        </p:xfrm>
        <a:graphic>
          <a:graphicData uri="http://schemas.openxmlformats.org/presentationml/2006/ole">
            <mc:AlternateContent xmlns:mc="http://schemas.openxmlformats.org/markup-compatibility/2006">
              <mc:Choice xmlns:v="urn:schemas-microsoft-com:vml" Requires="v">
                <p:oleObj spid="_x0000_s177164" name="文档" r:id="rId15" imgW="735297" imgH="953719" progId="Word.Document.12">
                  <p:embed/>
                </p:oleObj>
              </mc:Choice>
              <mc:Fallback>
                <p:oleObj name="文档" r:id="rId15" imgW="735297" imgH="953719" progId="Word.Document.12">
                  <p:embed/>
                  <p:pic>
                    <p:nvPicPr>
                      <p:cNvPr id="0" name=""/>
                      <p:cNvPicPr/>
                      <p:nvPr/>
                    </p:nvPicPr>
                    <p:blipFill>
                      <a:blip r:embed="rId16"/>
                      <a:stretch>
                        <a:fillRect/>
                      </a:stretch>
                    </p:blipFill>
                    <p:spPr>
                      <a:xfrm>
                        <a:off x="5735960" y="2879063"/>
                        <a:ext cx="728663" cy="952500"/>
                      </a:xfrm>
                      <a:prstGeom prst="rect">
                        <a:avLst/>
                      </a:prstGeom>
                    </p:spPr>
                  </p:pic>
                </p:oleObj>
              </mc:Fallback>
            </mc:AlternateContent>
          </a:graphicData>
        </a:graphic>
      </p:graphicFrame>
      <p:pic>
        <p:nvPicPr>
          <p:cNvPr id="177155" name="Picture 3" descr="1125"/>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62102" y="1969125"/>
            <a:ext cx="2590515" cy="2011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图片 32"/>
          <p:cNvPicPr>
            <a:picLocks noChangeAspect="1"/>
          </p:cNvPicPr>
          <p:nvPr/>
        </p:nvPicPr>
        <p:blipFill>
          <a:blip r:embed="rId18">
            <a:clrChange>
              <a:clrFrom>
                <a:srgbClr val="FFFFFF"/>
              </a:clrFrom>
              <a:clrTo>
                <a:srgbClr val="FFFFFF">
                  <a:alpha val="0"/>
                </a:srgbClr>
              </a:clrTo>
            </a:clrChange>
          </a:blip>
          <a:stretch>
            <a:fillRect/>
          </a:stretch>
        </p:blipFill>
        <p:spPr>
          <a:xfrm>
            <a:off x="2829513" y="1493493"/>
            <a:ext cx="536151" cy="166033"/>
          </a:xfrm>
          <a:prstGeom prst="rect">
            <a:avLst/>
          </a:prstGeom>
        </p:spPr>
      </p:pic>
    </p:spTree>
    <p:extLst>
      <p:ext uri="{BB962C8B-B14F-4D97-AF65-F5344CB8AC3E}">
        <p14:creationId xmlns:p14="http://schemas.microsoft.com/office/powerpoint/2010/main" val="1600593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 xmlns:a16="http://schemas.microsoft.com/office/drawing/2014/main" id="{574E7DD6-E482-894D-9E46-D2B62C9ED9EC}"/>
              </a:ext>
            </a:extLst>
          </p:cNvPr>
          <p:cNvGrpSpPr/>
          <p:nvPr/>
        </p:nvGrpSpPr>
        <p:grpSpPr>
          <a:xfrm>
            <a:off x="516000" y="620688"/>
            <a:ext cx="11160000" cy="5132999"/>
            <a:chOff x="792914" y="3925222"/>
            <a:chExt cx="11160000" cy="5132999"/>
          </a:xfrm>
        </p:grpSpPr>
        <p:sp>
          <p:nvSpPr>
            <p:cNvPr id="23" name="圆角矩形 22">
              <a:extLst>
                <a:ext uri="{FF2B5EF4-FFF2-40B4-BE49-F238E27FC236}">
                  <a16:creationId xmlns="" xmlns:a16="http://schemas.microsoft.com/office/drawing/2014/main" id="{E0791A29-2CB4-2744-96C1-EA2037B165CE}"/>
                </a:ext>
              </a:extLst>
            </p:cNvPr>
            <p:cNvSpPr/>
            <p:nvPr/>
          </p:nvSpPr>
          <p:spPr>
            <a:xfrm>
              <a:off x="792914" y="4038112"/>
              <a:ext cx="11160000" cy="5020109"/>
            </a:xfrm>
            <a:prstGeom prst="roundRect">
              <a:avLst>
                <a:gd name="adj" fmla="val 256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5" name="矩形 24">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文本框 25">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7" name="矩形 26"/>
          <p:cNvSpPr/>
          <p:nvPr/>
        </p:nvSpPr>
        <p:spPr>
          <a:xfrm>
            <a:off x="696282" y="764704"/>
            <a:ext cx="10799436" cy="3970318"/>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起始时刻</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分压为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40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kPa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，发生反应</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①</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完全转化为二氧化氮和氧气，氧气分压为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20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kPa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，二氧化氮发生反应</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②</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部分转化为四氧化二氮，平衡时二氧化氮分压为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16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kPa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分别为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的分压随时间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的变化曲线，</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2NO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起始分压</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kPa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80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变化分压</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kPa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32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平衡分压</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kPa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16</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32</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圆角矩形 20">
            <a:hlinkClick r:id="rId3"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4" name="圆角矩形 23">
            <a:hlinkClick r:id="rId4"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8" name="圆角矩形 27">
            <a:hlinkClick r:id="rId5"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9" name="圆角矩形 28">
            <a:hlinkClick r:id="rId6"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0" name="圆角矩形 29">
            <a:hlinkClick r:id="rId7"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1" name="圆角矩形 30">
            <a:hlinkClick r:id="rId8"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6" name="圆角矩形 45">
            <a:hlinkClick r:id="rId9"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7</a:t>
            </a:r>
            <a:endParaRPr kumimoji="1" lang="zh-CN" altLang="en-US" sz="1600" kern="0" dirty="0">
              <a:solidFill>
                <a:prstClr val="white"/>
              </a:solidFill>
              <a:latin typeface="Arial"/>
              <a:ea typeface="微软雅黑"/>
            </a:endParaRPr>
          </a:p>
        </p:txBody>
      </p:sp>
      <p:sp>
        <p:nvSpPr>
          <p:cNvPr id="47" name="圆角矩形 46">
            <a:hlinkClick r:id="rId10"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8" name="圆角矩形 47">
            <a:hlinkClick r:id="rId11"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9" name="圆角矩形 48">
            <a:hlinkClick r:id="rId12"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0" name="圆角矩形 49">
            <a:hlinkClick r:id="rId13"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1" name="圆角矩形 50">
            <a:hlinkClick r:id="rId14"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graphicFrame>
        <p:nvGraphicFramePr>
          <p:cNvPr id="32" name="对象 31"/>
          <p:cNvGraphicFramePr>
            <a:graphicFrameLocks noChangeAspect="1"/>
          </p:cNvGraphicFramePr>
          <p:nvPr>
            <p:extLst>
              <p:ext uri="{D42A27DB-BD31-4B8C-83A1-F6EECF244321}">
                <p14:modId xmlns:p14="http://schemas.microsoft.com/office/powerpoint/2010/main" val="2232857892"/>
              </p:ext>
            </p:extLst>
          </p:nvPr>
        </p:nvGraphicFramePr>
        <p:xfrm>
          <a:off x="796925" y="4771025"/>
          <a:ext cx="10480675" cy="982662"/>
        </p:xfrm>
        <a:graphic>
          <a:graphicData uri="http://schemas.openxmlformats.org/presentationml/2006/ole">
            <mc:AlternateContent xmlns:mc="http://schemas.openxmlformats.org/markup-compatibility/2006">
              <mc:Choice xmlns:v="urn:schemas-microsoft-com:vml" Requires="v">
                <p:oleObj spid="_x0000_s126030" name="文档" r:id="rId15" imgW="10598832" imgH="990241" progId="Word.Document.12">
                  <p:embed/>
                </p:oleObj>
              </mc:Choice>
              <mc:Fallback>
                <p:oleObj name="文档" r:id="rId15" imgW="10598832" imgH="990241" progId="Word.Document.12">
                  <p:embed/>
                  <p:pic>
                    <p:nvPicPr>
                      <p:cNvPr id="0" name=""/>
                      <p:cNvPicPr/>
                      <p:nvPr/>
                    </p:nvPicPr>
                    <p:blipFill>
                      <a:blip r:embed="rId16"/>
                      <a:stretch>
                        <a:fillRect/>
                      </a:stretch>
                    </p:blipFill>
                    <p:spPr>
                      <a:xfrm>
                        <a:off x="796925" y="4771025"/>
                        <a:ext cx="10480675" cy="982662"/>
                      </a:xfrm>
                      <a:prstGeom prst="rect">
                        <a:avLst/>
                      </a:prstGeom>
                    </p:spPr>
                  </p:pic>
                </p:oleObj>
              </mc:Fallback>
            </mc:AlternateContent>
          </a:graphicData>
        </a:graphic>
      </p:graphicFrame>
      <p:pic>
        <p:nvPicPr>
          <p:cNvPr id="33" name="Picture 3" descr="1125"/>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74231" y="2751583"/>
            <a:ext cx="3103488" cy="240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图片 33"/>
          <p:cNvPicPr>
            <a:picLocks noChangeAspect="1"/>
          </p:cNvPicPr>
          <p:nvPr/>
        </p:nvPicPr>
        <p:blipFill>
          <a:blip r:embed="rId18">
            <a:clrChange>
              <a:clrFrom>
                <a:srgbClr val="FFFFFF"/>
              </a:clrFrom>
              <a:clrTo>
                <a:srgbClr val="FFFFFF">
                  <a:alpha val="0"/>
                </a:srgbClr>
              </a:clrTo>
            </a:clrChange>
          </a:blip>
          <a:stretch>
            <a:fillRect/>
          </a:stretch>
        </p:blipFill>
        <p:spPr>
          <a:xfrm>
            <a:off x="4276620" y="2692973"/>
            <a:ext cx="536151" cy="166033"/>
          </a:xfrm>
          <a:prstGeom prst="rect">
            <a:avLst/>
          </a:prstGeom>
        </p:spPr>
      </p:pic>
    </p:spTree>
    <p:extLst>
      <p:ext uri="{BB962C8B-B14F-4D97-AF65-F5344CB8AC3E}">
        <p14:creationId xmlns:p14="http://schemas.microsoft.com/office/powerpoint/2010/main" val="4098650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par>
                                <p:cTn id="11" presetID="3" presetClass="entr" presetSubtype="1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linds(horizontal)">
                                      <p:cBhvr>
                                        <p:cTn id="13" dur="500"/>
                                        <p:tgtEl>
                                          <p:spTgt spid="32"/>
                                        </p:tgtEl>
                                      </p:cBhvr>
                                    </p:animEffect>
                                  </p:childTnLst>
                                </p:cTn>
                              </p:par>
                              <p:par>
                                <p:cTn id="14" presetID="3" presetClass="entr" presetSubtype="10"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blinds(horizontal)">
                                      <p:cBhvr>
                                        <p:cTn id="16" dur="500"/>
                                        <p:tgtEl>
                                          <p:spTgt spid="33"/>
                                        </p:tgtEl>
                                      </p:cBhvr>
                                    </p:animEffect>
                                  </p:childTnLst>
                                </p:cTn>
                              </p:par>
                              <p:par>
                                <p:cTn id="17" presetID="3" presetClass="entr" presetSubtype="1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blinds(horizontal)">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 xmlns:a16="http://schemas.microsoft.com/office/drawing/2014/main" id="{574E7DD6-E482-894D-9E46-D2B62C9ED9EC}"/>
              </a:ext>
            </a:extLst>
          </p:cNvPr>
          <p:cNvGrpSpPr/>
          <p:nvPr/>
        </p:nvGrpSpPr>
        <p:grpSpPr>
          <a:xfrm>
            <a:off x="516000" y="585852"/>
            <a:ext cx="11160000" cy="5222328"/>
            <a:chOff x="792914" y="3925222"/>
            <a:chExt cx="11160000" cy="5222328"/>
          </a:xfrm>
        </p:grpSpPr>
        <p:sp>
          <p:nvSpPr>
            <p:cNvPr id="23" name="圆角矩形 22">
              <a:extLst>
                <a:ext uri="{FF2B5EF4-FFF2-40B4-BE49-F238E27FC236}">
                  <a16:creationId xmlns="" xmlns:a16="http://schemas.microsoft.com/office/drawing/2014/main" id="{E0791A29-2CB4-2744-96C1-EA2037B165CE}"/>
                </a:ext>
              </a:extLst>
            </p:cNvPr>
            <p:cNvSpPr/>
            <p:nvPr/>
          </p:nvSpPr>
          <p:spPr>
            <a:xfrm>
              <a:off x="792914" y="4038111"/>
              <a:ext cx="11160000" cy="5109439"/>
            </a:xfrm>
            <a:prstGeom prst="roundRect">
              <a:avLst>
                <a:gd name="adj" fmla="val 2765"/>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5" name="矩形 24">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文本框 25">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7" name="矩形 26"/>
          <p:cNvSpPr/>
          <p:nvPr/>
        </p:nvSpPr>
        <p:spPr>
          <a:xfrm>
            <a:off x="696282" y="729868"/>
            <a:ext cx="10799436" cy="5078313"/>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某时刻</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的分压相等为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20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kPa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indent="2438400"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2NO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起始分压</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kPa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80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变化分压</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kPa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40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20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平衡分压</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kPa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40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20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二氧化氮的转化率为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min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后，保持温度和体积不变，再充入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引起</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②</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化学平衡发生移动，由勒夏特列原理知体系中总的物质的量依然增大，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的物质的量不变，氧气分压减小，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圆角矩形 20">
            <a:hlinkClick r:id="rId2"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4" name="圆角矩形 23">
            <a:hlinkClick r:id="rId3"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8" name="圆角矩形 27">
            <a:hlinkClick r:id="rId4"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9" name="圆角矩形 28">
            <a:hlinkClick r:id="rId5"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0" name="圆角矩形 29">
            <a:hlinkClick r:id="rId6"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1" name="圆角矩形 30">
            <a:hlinkClick r:id="rId7"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6" name="圆角矩形 45">
            <a:hlinkClick r:id="rId8"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7</a:t>
            </a:r>
            <a:endParaRPr kumimoji="1" lang="zh-CN" altLang="en-US" sz="1600" kern="0" dirty="0">
              <a:solidFill>
                <a:prstClr val="white"/>
              </a:solidFill>
              <a:latin typeface="Arial"/>
              <a:ea typeface="微软雅黑"/>
            </a:endParaRPr>
          </a:p>
        </p:txBody>
      </p:sp>
      <p:sp>
        <p:nvSpPr>
          <p:cNvPr id="47" name="圆角矩形 46">
            <a:hlinkClick r:id="rId9"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8" name="圆角矩形 47">
            <a:hlinkClick r:id="rId10"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9" name="圆角矩形 48">
            <a:hlinkClick r:id="rId11"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0" name="圆角矩形 49">
            <a:hlinkClick r:id="rId12"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1" name="圆角矩形 50">
            <a:hlinkClick r:id="rId13"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pic>
        <p:nvPicPr>
          <p:cNvPr id="33" name="Picture 3" descr="1125"/>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88516" y="995993"/>
            <a:ext cx="3072761" cy="23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图片 33"/>
          <p:cNvPicPr>
            <a:picLocks noChangeAspect="1"/>
          </p:cNvPicPr>
          <p:nvPr/>
        </p:nvPicPr>
        <p:blipFill>
          <a:blip r:embed="rId15">
            <a:clrChange>
              <a:clrFrom>
                <a:srgbClr val="FFFFFF"/>
              </a:clrFrom>
              <a:clrTo>
                <a:srgbClr val="FFFFFF">
                  <a:alpha val="0"/>
                </a:srgbClr>
              </a:clrTo>
            </a:clrChange>
          </a:blip>
          <a:stretch>
            <a:fillRect/>
          </a:stretch>
        </p:blipFill>
        <p:spPr>
          <a:xfrm>
            <a:off x="4278879" y="1556792"/>
            <a:ext cx="536151" cy="166033"/>
          </a:xfrm>
          <a:prstGeom prst="rect">
            <a:avLst/>
          </a:prstGeom>
        </p:spPr>
      </p:pic>
    </p:spTree>
    <p:extLst>
      <p:ext uri="{BB962C8B-B14F-4D97-AF65-F5344CB8AC3E}">
        <p14:creationId xmlns:p14="http://schemas.microsoft.com/office/powerpoint/2010/main" val="1111539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par>
                                <p:cTn id="11" presetID="3" presetClass="entr" presetSubtype="1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blinds(horizontal)">
                                      <p:cBhvr>
                                        <p:cTn id="13" dur="500"/>
                                        <p:tgtEl>
                                          <p:spTgt spid="33"/>
                                        </p:tgtEl>
                                      </p:cBhvr>
                                    </p:animEffect>
                                  </p:childTnLst>
                                </p:cTn>
                              </p:par>
                              <p:par>
                                <p:cTn id="14" presetID="3" presetClass="entr" presetSubtype="1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blinds(horizontal)">
                                      <p:cBhvr>
                                        <p:cTn id="1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1844824"/>
            <a:ext cx="11412000" cy="1131079"/>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第三步：作判断</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看条件</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p</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896130742"/>
              </p:ext>
            </p:extLst>
          </p:nvPr>
        </p:nvGraphicFramePr>
        <p:xfrm>
          <a:off x="496794" y="3148382"/>
          <a:ext cx="8104188" cy="1262063"/>
        </p:xfrm>
        <a:graphic>
          <a:graphicData uri="http://schemas.openxmlformats.org/presentationml/2006/ole">
            <mc:AlternateContent xmlns:mc="http://schemas.openxmlformats.org/markup-compatibility/2006">
              <mc:Choice xmlns:v="urn:schemas-microsoft-com:vml" Requires="v">
                <p:oleObj spid="_x0000_s147467" name="文档" r:id="rId3" imgW="8104810" imgH="1261472" progId="Word.Document.12">
                  <p:embed/>
                </p:oleObj>
              </mc:Choice>
              <mc:Fallback>
                <p:oleObj name="文档" r:id="rId3" imgW="8104810" imgH="1261472" progId="Word.Document.12">
                  <p:embed/>
                  <p:pic>
                    <p:nvPicPr>
                      <p:cNvPr id="0" name=""/>
                      <p:cNvPicPr/>
                      <p:nvPr/>
                    </p:nvPicPr>
                    <p:blipFill>
                      <a:blip r:embed="rId4"/>
                      <a:stretch>
                        <a:fillRect/>
                      </a:stretch>
                    </p:blipFill>
                    <p:spPr>
                      <a:xfrm>
                        <a:off x="496794" y="3148382"/>
                        <a:ext cx="8104188" cy="1262063"/>
                      </a:xfrm>
                      <a:prstGeom prst="rect">
                        <a:avLst/>
                      </a:prstGeom>
                    </p:spPr>
                  </p:pic>
                </p:oleObj>
              </mc:Fallback>
            </mc:AlternateContent>
          </a:graphicData>
        </a:graphic>
      </p:graphicFrame>
    </p:spTree>
    <p:extLst>
      <p:ext uri="{BB962C8B-B14F-4D97-AF65-F5344CB8AC3E}">
        <p14:creationId xmlns:p14="http://schemas.microsoft.com/office/powerpoint/2010/main" val="10722102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 xmlns:a16="http://schemas.microsoft.com/office/drawing/2014/main" id="{9EF13083-441D-CC41-A3B9-50FF39250BAC}"/>
              </a:ext>
            </a:extLst>
          </p:cNvPr>
          <p:cNvSpPr/>
          <p:nvPr/>
        </p:nvSpPr>
        <p:spPr>
          <a:xfrm>
            <a:off x="390000" y="638106"/>
            <a:ext cx="11412000" cy="455506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8.</a:t>
            </a:r>
            <a:r>
              <a:rPr lang="en-US" altLang="zh-CN" kern="100" spc="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kern="100" spc="100" dirty="0">
                <a:latin typeface="Times New Roman" panose="02020603050405020304" pitchFamily="18" charset="0"/>
                <a:ea typeface="楷体_GB2312" panose="02010609030101010101" pitchFamily="49" charset="-122"/>
                <a:cs typeface="Times New Roman" panose="02020603050405020304" pitchFamily="18" charset="0"/>
              </a:rPr>
              <a:t>金华十校一模</a:t>
            </a:r>
            <a:r>
              <a:rPr lang="en-US" altLang="zh-CN" kern="100" spc="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相同温度下，向三个体积不等的恒容密闭容器中分别通入</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2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NOCl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，发生反应：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2NOCl(g</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2NO(g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min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后，三个容器中</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NOCl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的转化率如图所示。已知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点已达到平衡状态，下列叙述不正确的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点一定已达到平衡状态</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容器体积</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a</a:t>
            </a:r>
            <a:r>
              <a:rPr lang="en-US" altLang="zh-CN" kern="100" dirty="0" err="1">
                <a:latin typeface="宋体" panose="02010600030101010101" pitchFamily="2" charset="-122"/>
                <a:ea typeface="微软雅黑" panose="020B0503020204020204" pitchFamily="34" charset="-122"/>
                <a:cs typeface="Times New Roman" panose="02020603050405020304" pitchFamily="18" charset="0"/>
              </a:rPr>
              <a:t>∶</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16</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45</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点对应容器中，再通入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NOCl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NO</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平衡</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正向移动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当三个容器都达到平衡状态时，体积为</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的容器中</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NOCl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转化率</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最高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0" name="TextBox 9"/>
          <p:cNvSpPr txBox="1"/>
          <p:nvPr/>
        </p:nvSpPr>
        <p:spPr>
          <a:xfrm>
            <a:off x="254643" y="3329781"/>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6" name="圆角矩形 25">
            <a:hlinkClick r:id="rId2"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7" name="圆角矩形 26">
            <a:hlinkClick r:id="rId3"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8" name="圆角矩形 27">
            <a:hlinkClick r:id="rId4"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9" name="圆角矩形 28">
            <a:hlinkClick r:id="rId5"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0" name="圆角矩形 29">
            <a:hlinkClick r:id="rId6"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1" name="圆角矩形 30">
            <a:hlinkClick r:id="rId7"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6" name="圆角矩形 45">
            <a:hlinkClick r:id="rId8"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7" name="圆角矩形 46">
            <a:hlinkClick r:id="rId9"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8</a:t>
            </a:r>
            <a:endParaRPr kumimoji="1" lang="zh-CN" altLang="en-US" sz="1600" kern="0" dirty="0">
              <a:solidFill>
                <a:prstClr val="white"/>
              </a:solidFill>
              <a:latin typeface="Arial"/>
              <a:ea typeface="微软雅黑"/>
            </a:endParaRPr>
          </a:p>
        </p:txBody>
      </p:sp>
      <p:sp>
        <p:nvSpPr>
          <p:cNvPr id="48" name="圆角矩形 47">
            <a:hlinkClick r:id="rId10"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9" name="圆角矩形 48">
            <a:hlinkClick r:id="rId11"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0" name="圆角矩形 49">
            <a:hlinkClick r:id="rId12"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1" name="圆角矩形 50">
            <a:hlinkClick r:id="rId13"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pic>
        <p:nvPicPr>
          <p:cNvPr id="179202" name="Picture 2" descr="1126"/>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01822" y="2427770"/>
            <a:ext cx="3600178" cy="2128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图片 31"/>
          <p:cNvPicPr>
            <a:picLocks noChangeAspect="1"/>
          </p:cNvPicPr>
          <p:nvPr/>
        </p:nvPicPr>
        <p:blipFill>
          <a:blip r:embed="rId15">
            <a:clrChange>
              <a:clrFrom>
                <a:srgbClr val="FFFFFF"/>
              </a:clrFrom>
              <a:clrTo>
                <a:srgbClr val="FFFFFF">
                  <a:alpha val="0"/>
                </a:srgbClr>
              </a:clrTo>
            </a:clrChange>
          </a:blip>
          <a:stretch>
            <a:fillRect/>
          </a:stretch>
        </p:blipFill>
        <p:spPr>
          <a:xfrm>
            <a:off x="5764675" y="1476897"/>
            <a:ext cx="530843" cy="164389"/>
          </a:xfrm>
          <a:prstGeom prst="rect">
            <a:avLst/>
          </a:prstGeom>
        </p:spPr>
      </p:pic>
    </p:spTree>
    <p:extLst>
      <p:ext uri="{BB962C8B-B14F-4D97-AF65-F5344CB8AC3E}">
        <p14:creationId xmlns:p14="http://schemas.microsoft.com/office/powerpoint/2010/main" val="3937858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 xmlns:a16="http://schemas.microsoft.com/office/drawing/2014/main" id="{574E7DD6-E482-894D-9E46-D2B62C9ED9EC}"/>
              </a:ext>
            </a:extLst>
          </p:cNvPr>
          <p:cNvGrpSpPr/>
          <p:nvPr/>
        </p:nvGrpSpPr>
        <p:grpSpPr>
          <a:xfrm>
            <a:off x="516000" y="171222"/>
            <a:ext cx="11160000" cy="5904656"/>
            <a:chOff x="792914" y="3925222"/>
            <a:chExt cx="11160000" cy="5904656"/>
          </a:xfrm>
        </p:grpSpPr>
        <p:sp>
          <p:nvSpPr>
            <p:cNvPr id="22" name="圆角矩形 21">
              <a:extLst>
                <a:ext uri="{FF2B5EF4-FFF2-40B4-BE49-F238E27FC236}">
                  <a16:creationId xmlns="" xmlns:a16="http://schemas.microsoft.com/office/drawing/2014/main" id="{E0791A29-2CB4-2744-96C1-EA2037B165CE}"/>
                </a:ext>
              </a:extLst>
            </p:cNvPr>
            <p:cNvSpPr/>
            <p:nvPr/>
          </p:nvSpPr>
          <p:spPr>
            <a:xfrm>
              <a:off x="792914" y="4038112"/>
              <a:ext cx="11160000" cy="5791766"/>
            </a:xfrm>
            <a:prstGeom prst="roundRect">
              <a:avLst>
                <a:gd name="adj" fmla="val 299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3" name="矩形 22">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文本框 23">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5" name="矩形 24"/>
          <p:cNvSpPr/>
          <p:nvPr/>
        </p:nvSpPr>
        <p:spPr>
          <a:xfrm>
            <a:off x="687639" y="324831"/>
            <a:ext cx="10799436" cy="5780044"/>
          </a:xfrm>
          <a:prstGeom prst="rect">
            <a:avLst/>
          </a:prstGeom>
        </p:spPr>
        <p:txBody>
          <a:bodyPr>
            <a:spAutoFit/>
          </a:bodyPr>
          <a:lstStyle/>
          <a:p>
            <a:pPr algn="just">
              <a:lnSpc>
                <a:spcPct val="140000"/>
              </a:lnSpc>
              <a:spcAft>
                <a:spcPts val="0"/>
              </a:spcAft>
            </a:pP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容器体积小，压强大，反应速率比</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容器快，反应时间相同，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点已达到平衡状态，所以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点一定已达到平衡状态，故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4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两点均达到平衡状态。</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indent="2438400" algn="just">
              <a:lnSpc>
                <a:spcPct val="14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2NOCl(g</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2NO(g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　初始</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0</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1050" kern="100" dirty="0">
                <a:latin typeface="宋体" panose="02010600030101010101" pitchFamily="2" charset="-122"/>
                <a:ea typeface="宋体" panose="02010600030101010101" pitchFamily="2" charset="-122"/>
                <a:cs typeface="Courier New" panose="02070309020205020404" pitchFamily="49" charset="0"/>
              </a:rPr>
              <a:t> </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转化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0.8</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12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0.8</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0.4</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1050" kern="100" dirty="0">
                <a:latin typeface="宋体" panose="02010600030101010101" pitchFamily="2" charset="-122"/>
                <a:ea typeface="宋体" panose="02010600030101010101" pitchFamily="2" charset="-122"/>
                <a:cs typeface="Courier New" panose="02070309020205020404" pitchFamily="49" charset="0"/>
              </a:rPr>
              <a:t> </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平衡</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1.2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12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0.8</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0.4</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indent="2438400" algn="just">
              <a:lnSpc>
                <a:spcPct val="14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2NOCl(g</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2NO(g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　初始</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0</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1050" kern="100" dirty="0">
                <a:latin typeface="宋体" panose="02010600030101010101" pitchFamily="2" charset="-122"/>
                <a:ea typeface="宋体" panose="02010600030101010101" pitchFamily="2" charset="-122"/>
                <a:cs typeface="Courier New" panose="02070309020205020404" pitchFamily="49" charset="0"/>
              </a:rPr>
              <a:t> </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转化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0.5</a:t>
            </a:r>
            <a:endParaRPr lang="en-US"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平衡</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smtClean="0">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0.5</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33" name="Picture 2" descr="112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34183" y="1704805"/>
            <a:ext cx="3636180" cy="214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图片 33"/>
          <p:cNvPicPr>
            <a:picLocks noChangeAspect="1"/>
          </p:cNvPicPr>
          <p:nvPr/>
        </p:nvPicPr>
        <p:blipFill>
          <a:blip r:embed="rId3">
            <a:clrChange>
              <a:clrFrom>
                <a:srgbClr val="FFFFFF"/>
              </a:clrFrom>
              <a:clrTo>
                <a:srgbClr val="FFFFFF">
                  <a:alpha val="0"/>
                </a:srgbClr>
              </a:clrTo>
            </a:clrChange>
          </a:blip>
          <a:stretch>
            <a:fillRect/>
          </a:stretch>
        </p:blipFill>
        <p:spPr>
          <a:xfrm>
            <a:off x="4454141" y="2115438"/>
            <a:ext cx="536151" cy="166033"/>
          </a:xfrm>
          <a:prstGeom prst="rect">
            <a:avLst/>
          </a:prstGeom>
        </p:spPr>
      </p:pic>
      <p:pic>
        <p:nvPicPr>
          <p:cNvPr id="35" name="图片 34"/>
          <p:cNvPicPr>
            <a:picLocks noChangeAspect="1"/>
          </p:cNvPicPr>
          <p:nvPr/>
        </p:nvPicPr>
        <p:blipFill>
          <a:blip r:embed="rId3">
            <a:clrChange>
              <a:clrFrom>
                <a:srgbClr val="FFFFFF"/>
              </a:clrFrom>
              <a:clrTo>
                <a:srgbClr val="FFFFFF">
                  <a:alpha val="0"/>
                </a:srgbClr>
              </a:clrTo>
            </a:clrChange>
          </a:blip>
          <a:stretch>
            <a:fillRect/>
          </a:stretch>
        </p:blipFill>
        <p:spPr>
          <a:xfrm>
            <a:off x="4454141" y="4163277"/>
            <a:ext cx="536151" cy="166033"/>
          </a:xfrm>
          <a:prstGeom prst="rect">
            <a:avLst/>
          </a:prstGeom>
        </p:spPr>
      </p:pic>
      <p:sp>
        <p:nvSpPr>
          <p:cNvPr id="26" name="圆角矩形 25">
            <a:hlinkClick r:id="rId4"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7" name="圆角矩形 26">
            <a:hlinkClick r:id="rId5"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8" name="圆角矩形 27">
            <a:hlinkClick r:id="rId6"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9" name="圆角矩形 28">
            <a:hlinkClick r:id="rId7"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0" name="圆角矩形 29">
            <a:hlinkClick r:id="rId8"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1" name="圆角矩形 30">
            <a:hlinkClick r:id="rId9"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6" name="圆角矩形 45">
            <a:hlinkClick r:id="rId10"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7" name="圆角矩形 46">
            <a:hlinkClick r:id="rId11"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8</a:t>
            </a:r>
            <a:endParaRPr kumimoji="1" lang="zh-CN" altLang="en-US" sz="1600" kern="0" dirty="0">
              <a:solidFill>
                <a:prstClr val="white"/>
              </a:solidFill>
              <a:latin typeface="Arial"/>
              <a:ea typeface="微软雅黑"/>
            </a:endParaRPr>
          </a:p>
        </p:txBody>
      </p:sp>
      <p:sp>
        <p:nvSpPr>
          <p:cNvPr id="48" name="圆角矩形 47">
            <a:hlinkClick r:id="rId12"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9" name="圆角矩形 48">
            <a:hlinkClick r:id="rId13"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0" name="圆角矩形 49">
            <a:hlinkClick r:id="rId14"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1" name="圆角矩形 50">
            <a:hlinkClick r:id="rId15"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930156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par>
                                <p:cTn id="11" presetID="3" presetClass="entr" presetSubtype="1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blinds(horizontal)">
                                      <p:cBhvr>
                                        <p:cTn id="13" dur="500"/>
                                        <p:tgtEl>
                                          <p:spTgt spid="33"/>
                                        </p:tgtEl>
                                      </p:cBhvr>
                                    </p:animEffect>
                                  </p:childTnLst>
                                </p:cTn>
                              </p:par>
                              <p:par>
                                <p:cTn id="14" presetID="3" presetClass="entr" presetSubtype="1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blinds(horizontal)">
                                      <p:cBhvr>
                                        <p:cTn id="16" dur="500"/>
                                        <p:tgtEl>
                                          <p:spTgt spid="35"/>
                                        </p:tgtEl>
                                      </p:cBhvr>
                                    </p:animEffect>
                                  </p:childTnLst>
                                </p:cTn>
                              </p:par>
                              <p:par>
                                <p:cTn id="17" presetID="3" presetClass="entr" presetSubtype="1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blinds(horizontal)">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 xmlns:a16="http://schemas.microsoft.com/office/drawing/2014/main" id="{574E7DD6-E482-894D-9E46-D2B62C9ED9EC}"/>
              </a:ext>
            </a:extLst>
          </p:cNvPr>
          <p:cNvGrpSpPr/>
          <p:nvPr/>
        </p:nvGrpSpPr>
        <p:grpSpPr>
          <a:xfrm>
            <a:off x="516000" y="249602"/>
            <a:ext cx="11160000" cy="5771686"/>
            <a:chOff x="792914" y="3925222"/>
            <a:chExt cx="11160000" cy="5771686"/>
          </a:xfrm>
        </p:grpSpPr>
        <p:sp>
          <p:nvSpPr>
            <p:cNvPr id="22" name="圆角矩形 21">
              <a:extLst>
                <a:ext uri="{FF2B5EF4-FFF2-40B4-BE49-F238E27FC236}">
                  <a16:creationId xmlns="" xmlns:a16="http://schemas.microsoft.com/office/drawing/2014/main" id="{E0791A29-2CB4-2744-96C1-EA2037B165CE}"/>
                </a:ext>
              </a:extLst>
            </p:cNvPr>
            <p:cNvSpPr/>
            <p:nvPr/>
          </p:nvSpPr>
          <p:spPr>
            <a:xfrm>
              <a:off x="792914" y="4038112"/>
              <a:ext cx="11160000" cy="5658796"/>
            </a:xfrm>
            <a:prstGeom prst="roundRect">
              <a:avLst>
                <a:gd name="adj" fmla="val 420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3" name="矩形 22">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文本框 23">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5" name="矩形 24"/>
          <p:cNvSpPr/>
          <p:nvPr/>
        </p:nvSpPr>
        <p:spPr>
          <a:xfrm>
            <a:off x="687639" y="4183908"/>
            <a:ext cx="6992537" cy="1754326"/>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增大容器体积，相当于减小压强，平衡正向移动，</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NOCl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转化率增大，当三个容器都达到平衡状态时，体积为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的容器中</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NOCl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转化率最高，故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6" name="圆角矩形 25">
            <a:hlinkClick r:id="rId3"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7" name="圆角矩形 26">
            <a:hlinkClick r:id="rId4"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8" name="圆角矩形 27">
            <a:hlinkClick r:id="rId5"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9" name="圆角矩形 28">
            <a:hlinkClick r:id="rId6"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0" name="圆角矩形 29">
            <a:hlinkClick r:id="rId7"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1" name="圆角矩形 30">
            <a:hlinkClick r:id="rId8"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6" name="圆角矩形 45">
            <a:hlinkClick r:id="rId9"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7" name="圆角矩形 46">
            <a:hlinkClick r:id="rId10"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8</a:t>
            </a:r>
            <a:endParaRPr kumimoji="1" lang="zh-CN" altLang="en-US" sz="1600" kern="0" dirty="0">
              <a:solidFill>
                <a:prstClr val="white"/>
              </a:solidFill>
              <a:latin typeface="Arial"/>
              <a:ea typeface="微软雅黑"/>
            </a:endParaRPr>
          </a:p>
        </p:txBody>
      </p:sp>
      <p:sp>
        <p:nvSpPr>
          <p:cNvPr id="48" name="圆角矩形 47">
            <a:hlinkClick r:id="rId11"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9" name="圆角矩形 48">
            <a:hlinkClick r:id="rId12"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0" name="圆角矩形 49">
            <a:hlinkClick r:id="rId13"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1" name="圆角矩形 50">
            <a:hlinkClick r:id="rId14"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graphicFrame>
        <p:nvGraphicFramePr>
          <p:cNvPr id="32" name="对象 31"/>
          <p:cNvGraphicFramePr>
            <a:graphicFrameLocks noChangeAspect="1"/>
          </p:cNvGraphicFramePr>
          <p:nvPr>
            <p:extLst>
              <p:ext uri="{D42A27DB-BD31-4B8C-83A1-F6EECF244321}">
                <p14:modId xmlns:p14="http://schemas.microsoft.com/office/powerpoint/2010/main" val="2793348504"/>
              </p:ext>
            </p:extLst>
          </p:nvPr>
        </p:nvGraphicFramePr>
        <p:xfrm>
          <a:off x="796925" y="393618"/>
          <a:ext cx="10490200" cy="1957387"/>
        </p:xfrm>
        <a:graphic>
          <a:graphicData uri="http://schemas.openxmlformats.org/presentationml/2006/ole">
            <mc:AlternateContent xmlns:mc="http://schemas.openxmlformats.org/markup-compatibility/2006">
              <mc:Choice xmlns:v="urn:schemas-microsoft-com:vml" Requires="v">
                <p:oleObj spid="_x0000_s180243" name="文档" r:id="rId15" imgW="10598832" imgH="1977965" progId="Word.Document.12">
                  <p:embed/>
                </p:oleObj>
              </mc:Choice>
              <mc:Fallback>
                <p:oleObj name="文档" r:id="rId15" imgW="10598832" imgH="1977965" progId="Word.Document.12">
                  <p:embed/>
                  <p:pic>
                    <p:nvPicPr>
                      <p:cNvPr id="0" name=""/>
                      <p:cNvPicPr/>
                      <p:nvPr/>
                    </p:nvPicPr>
                    <p:blipFill>
                      <a:blip r:embed="rId16"/>
                      <a:stretch>
                        <a:fillRect/>
                      </a:stretch>
                    </p:blipFill>
                    <p:spPr>
                      <a:xfrm>
                        <a:off x="796925" y="393618"/>
                        <a:ext cx="10490200" cy="1957387"/>
                      </a:xfrm>
                      <a:prstGeom prst="rect">
                        <a:avLst/>
                      </a:prstGeom>
                    </p:spPr>
                  </p:pic>
                </p:oleObj>
              </mc:Fallback>
            </mc:AlternateContent>
          </a:graphicData>
        </a:graphic>
      </p:graphicFrame>
      <p:pic>
        <p:nvPicPr>
          <p:cNvPr id="33" name="Picture 2" descr="1126"/>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90575" y="3869695"/>
            <a:ext cx="3391532" cy="2004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4" name="对象 33"/>
          <p:cNvGraphicFramePr>
            <a:graphicFrameLocks noChangeAspect="1"/>
          </p:cNvGraphicFramePr>
          <p:nvPr>
            <p:extLst>
              <p:ext uri="{D42A27DB-BD31-4B8C-83A1-F6EECF244321}">
                <p14:modId xmlns:p14="http://schemas.microsoft.com/office/powerpoint/2010/main" val="145857109"/>
              </p:ext>
            </p:extLst>
          </p:nvPr>
        </p:nvGraphicFramePr>
        <p:xfrm>
          <a:off x="796925" y="2226521"/>
          <a:ext cx="10490200" cy="1957387"/>
        </p:xfrm>
        <a:graphic>
          <a:graphicData uri="http://schemas.openxmlformats.org/presentationml/2006/ole">
            <mc:AlternateContent xmlns:mc="http://schemas.openxmlformats.org/markup-compatibility/2006">
              <mc:Choice xmlns:v="urn:schemas-microsoft-com:vml" Requires="v">
                <p:oleObj spid="_x0000_s180244" name="文档" r:id="rId18" imgW="10598832" imgH="1977965" progId="Word.Document.12">
                  <p:embed/>
                </p:oleObj>
              </mc:Choice>
              <mc:Fallback>
                <p:oleObj name="文档" r:id="rId18" imgW="10598832" imgH="1977965" progId="Word.Document.12">
                  <p:embed/>
                  <p:pic>
                    <p:nvPicPr>
                      <p:cNvPr id="0" name=""/>
                      <p:cNvPicPr/>
                      <p:nvPr/>
                    </p:nvPicPr>
                    <p:blipFill>
                      <a:blip r:embed="rId19"/>
                      <a:stretch>
                        <a:fillRect/>
                      </a:stretch>
                    </p:blipFill>
                    <p:spPr>
                      <a:xfrm>
                        <a:off x="796925" y="2226521"/>
                        <a:ext cx="10490200" cy="1957387"/>
                      </a:xfrm>
                      <a:prstGeom prst="rect">
                        <a:avLst/>
                      </a:prstGeom>
                    </p:spPr>
                  </p:pic>
                </p:oleObj>
              </mc:Fallback>
            </mc:AlternateContent>
          </a:graphicData>
        </a:graphic>
      </p:graphicFrame>
    </p:spTree>
    <p:extLst>
      <p:ext uri="{BB962C8B-B14F-4D97-AF65-F5344CB8AC3E}">
        <p14:creationId xmlns:p14="http://schemas.microsoft.com/office/powerpoint/2010/main" val="477071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par>
                                <p:cTn id="11" presetID="3" presetClass="entr" presetSubtype="1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linds(horizontal)">
                                      <p:cBhvr>
                                        <p:cTn id="13" dur="500"/>
                                        <p:tgtEl>
                                          <p:spTgt spid="32"/>
                                        </p:tgtEl>
                                      </p:cBhvr>
                                    </p:animEffect>
                                  </p:childTnLst>
                                </p:cTn>
                              </p:par>
                              <p:par>
                                <p:cTn id="14" presetID="3" presetClass="entr" presetSubtype="10"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blinds(horizontal)">
                                      <p:cBhvr>
                                        <p:cTn id="16" dur="500"/>
                                        <p:tgtEl>
                                          <p:spTgt spid="33"/>
                                        </p:tgtEl>
                                      </p:cBhvr>
                                    </p:animEffect>
                                  </p:childTnLst>
                                </p:cTn>
                              </p:par>
                              <p:par>
                                <p:cTn id="17" presetID="3" presetClass="entr" presetSubtype="1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blinds(horizontal)">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 xmlns:a16="http://schemas.microsoft.com/office/drawing/2014/main" id="{9EF13083-441D-CC41-A3B9-50FF39250BAC}"/>
              </a:ext>
            </a:extLst>
          </p:cNvPr>
          <p:cNvSpPr/>
          <p:nvPr/>
        </p:nvSpPr>
        <p:spPr>
          <a:xfrm>
            <a:off x="390000" y="836712"/>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9.</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向</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的恒容密闭容器中加入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，发生反应：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2Y(g</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2Z(g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的转化率</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α</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随温度</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的变化如图所示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图中不同温度下的转化率是第</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 min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数据</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。下列说法正确的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A.300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 min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内平均反应速率</a:t>
            </a:r>
            <a:r>
              <a:rPr lang="en-US" altLang="zh-CN" i="1" kern="100" dirty="0">
                <a:latin typeface="Book Antiqua" panose="02040602050305030304" pitchFamily="18" charset="0"/>
                <a:ea typeface="微软雅黑" panose="020B0503020204020204" pitchFamily="34" charset="-122"/>
                <a:cs typeface="Times New Roman" panose="02020603050405020304" pitchFamily="18" charset="0"/>
              </a:rPr>
              <a:t>v</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0.3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min</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B.b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点对应的</a:t>
            </a:r>
            <a:r>
              <a:rPr lang="en-US" altLang="zh-CN"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kern="100" baseline="-25000" dirty="0">
                <a:latin typeface="Times New Roman" panose="02020603050405020304" pitchFamily="18" charset="0"/>
                <a:ea typeface="微软雅黑" panose="020B0503020204020204" pitchFamily="34" charset="-122"/>
                <a:cs typeface="Times New Roman" panose="02020603050405020304" pitchFamily="18" charset="0"/>
              </a:rPr>
              <a:t>逆</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大小关系：</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b&gt;c</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点时，反应消耗</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X(</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&lt;1)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，同时消耗</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Z</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若将容器体积缩小为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0.5 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点温度下的</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α</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减小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253827" y="353818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1" name="圆角矩形 20">
            <a:hlinkClick r:id="rId2"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2" name="圆角矩形 21">
            <a:hlinkClick r:id="rId3"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3" name="圆角矩形 22">
            <a:hlinkClick r:id="rId4"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4" name="圆角矩形 23">
            <a:hlinkClick r:id="rId5"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5" name="圆角矩形 24">
            <a:hlinkClick r:id="rId6"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6" name="圆角矩形 25">
            <a:hlinkClick r:id="rId7"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7" name="圆角矩形 26">
            <a:hlinkClick r:id="rId8"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9" name="圆角矩形 28">
            <a:hlinkClick r:id="rId9"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0" name="圆角矩形 29">
            <a:hlinkClick r:id="rId10"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9</a:t>
            </a:r>
            <a:endParaRPr kumimoji="1" lang="zh-CN" altLang="en-US" sz="1600" kern="0" dirty="0">
              <a:solidFill>
                <a:prstClr val="white"/>
              </a:solidFill>
              <a:latin typeface="Arial"/>
              <a:ea typeface="微软雅黑"/>
            </a:endParaRPr>
          </a:p>
        </p:txBody>
      </p:sp>
      <p:sp>
        <p:nvSpPr>
          <p:cNvPr id="47" name="圆角矩形 46">
            <a:hlinkClick r:id="rId11"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8" name="圆角矩形 47">
            <a:hlinkClick r:id="rId12"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9" name="圆角矩形 48">
            <a:hlinkClick r:id="rId13"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pic>
        <p:nvPicPr>
          <p:cNvPr id="18" name="图片 17"/>
          <p:cNvPicPr>
            <a:picLocks noChangeAspect="1"/>
          </p:cNvPicPr>
          <p:nvPr/>
        </p:nvPicPr>
        <p:blipFill>
          <a:blip r:embed="rId14">
            <a:clrChange>
              <a:clrFrom>
                <a:srgbClr val="FFFFFF"/>
              </a:clrFrom>
              <a:clrTo>
                <a:srgbClr val="FFFFFF">
                  <a:alpha val="0"/>
                </a:srgbClr>
              </a:clrTo>
            </a:clrChange>
          </a:blip>
          <a:stretch>
            <a:fillRect/>
          </a:stretch>
        </p:blipFill>
        <p:spPr>
          <a:xfrm>
            <a:off x="10405435" y="1124744"/>
            <a:ext cx="536151" cy="166033"/>
          </a:xfrm>
          <a:prstGeom prst="rect">
            <a:avLst/>
          </a:prstGeom>
        </p:spPr>
      </p:pic>
      <p:pic>
        <p:nvPicPr>
          <p:cNvPr id="181250" name="Picture 2" descr="1127"/>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54587" y="2373018"/>
            <a:ext cx="2547413" cy="240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0807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 xmlns:a16="http://schemas.microsoft.com/office/drawing/2014/main" id="{574E7DD6-E482-894D-9E46-D2B62C9ED9EC}"/>
              </a:ext>
            </a:extLst>
          </p:cNvPr>
          <p:cNvGrpSpPr/>
          <p:nvPr/>
        </p:nvGrpSpPr>
        <p:grpSpPr>
          <a:xfrm>
            <a:off x="516000" y="1268759"/>
            <a:ext cx="11160000" cy="3240361"/>
            <a:chOff x="792914" y="3925222"/>
            <a:chExt cx="11160000" cy="3240361"/>
          </a:xfrm>
        </p:grpSpPr>
        <p:sp>
          <p:nvSpPr>
            <p:cNvPr id="23" name="圆角矩形 22">
              <a:extLst>
                <a:ext uri="{FF2B5EF4-FFF2-40B4-BE49-F238E27FC236}">
                  <a16:creationId xmlns="" xmlns:a16="http://schemas.microsoft.com/office/drawing/2014/main" id="{E0791A29-2CB4-2744-96C1-EA2037B165CE}"/>
                </a:ext>
              </a:extLst>
            </p:cNvPr>
            <p:cNvSpPr/>
            <p:nvPr/>
          </p:nvSpPr>
          <p:spPr>
            <a:xfrm>
              <a:off x="792914" y="4038113"/>
              <a:ext cx="11160000" cy="3127470"/>
            </a:xfrm>
            <a:prstGeom prst="roundRect">
              <a:avLst>
                <a:gd name="adj" fmla="val 412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4" name="矩形 23">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6" name="矩形 25"/>
          <p:cNvSpPr/>
          <p:nvPr/>
        </p:nvSpPr>
        <p:spPr>
          <a:xfrm>
            <a:off x="749745" y="1557371"/>
            <a:ext cx="7866535" cy="2862322"/>
          </a:xfrm>
          <a:prstGeom prst="rect">
            <a:avLst/>
          </a:prstGeom>
        </p:spPr>
        <p:txBody>
          <a:bodyPr wrap="square">
            <a:spAutoFit/>
          </a:bodyPr>
          <a:lstStyle/>
          <a:p>
            <a:pPr algn="just">
              <a:lnSpc>
                <a:spcPct val="150000"/>
              </a:lnSpc>
              <a:spcAft>
                <a:spcPts val="0"/>
              </a:spcAft>
            </a:pPr>
            <a:r>
              <a:rPr lang="en-US" altLang="zh-CN" sz="2400" kern="100" spc="-5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spc="-50" dirty="0">
                <a:latin typeface="Times New Roman" panose="02020603050405020304" pitchFamily="18" charset="0"/>
                <a:ea typeface="宋体" panose="02010600030101010101" pitchFamily="2" charset="-122"/>
                <a:cs typeface="Times New Roman" panose="02020603050405020304" pitchFamily="18" charset="0"/>
              </a:rPr>
              <a:t>点时，</a:t>
            </a:r>
            <a:r>
              <a:rPr lang="en-US" altLang="zh-CN" sz="2400" kern="100" spc="-5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spc="-50" dirty="0">
                <a:latin typeface="Times New Roman" panose="02020603050405020304" pitchFamily="18" charset="0"/>
                <a:ea typeface="宋体" panose="02010600030101010101" pitchFamily="2" charset="-122"/>
                <a:cs typeface="Times New Roman" panose="02020603050405020304" pitchFamily="18" charset="0"/>
              </a:rPr>
              <a:t>的转化率为</a:t>
            </a:r>
            <a:r>
              <a:rPr lang="en-US" altLang="zh-CN" sz="2400" kern="100" spc="-50" dirty="0">
                <a:latin typeface="Times New Roman" panose="02020603050405020304" pitchFamily="18" charset="0"/>
                <a:ea typeface="宋体" panose="02010600030101010101" pitchFamily="2" charset="-122"/>
                <a:cs typeface="Courier New" panose="02070309020205020404" pitchFamily="49" charset="0"/>
              </a:rPr>
              <a:t>30%</a:t>
            </a:r>
            <a:r>
              <a:rPr lang="zh-CN" altLang="zh-CN" sz="2400" kern="100" spc="-50" dirty="0">
                <a:latin typeface="Times New Roman" panose="02020603050405020304" pitchFamily="18" charset="0"/>
                <a:ea typeface="宋体" panose="02010600030101010101" pitchFamily="2" charset="-122"/>
                <a:cs typeface="Times New Roman" panose="02020603050405020304" pitchFamily="18" charset="0"/>
              </a:rPr>
              <a:t>，此时生成的</a:t>
            </a:r>
            <a:r>
              <a:rPr lang="en-US" altLang="zh-CN" sz="2400" kern="100" spc="-5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spc="-5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spc="-50" dirty="0">
                <a:latin typeface="Times New Roman" panose="02020603050405020304" pitchFamily="18" charset="0"/>
                <a:ea typeface="宋体" panose="02010600030101010101" pitchFamily="2" charset="-122"/>
                <a:cs typeface="Courier New" panose="02070309020205020404" pitchFamily="49" charset="0"/>
              </a:rPr>
              <a:t>0.6 </a:t>
            </a:r>
            <a:r>
              <a:rPr lang="en-US" altLang="zh-CN" sz="2400" kern="100" spc="-5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spc="-5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5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spc="-50" dirty="0">
                <a:latin typeface="Times New Roman" panose="02020603050405020304" pitchFamily="18" charset="0"/>
                <a:ea typeface="宋体" panose="02010600030101010101" pitchFamily="2" charset="-122"/>
                <a:cs typeface="Times New Roman" panose="02020603050405020304" pitchFamily="18" charset="0"/>
              </a:rPr>
              <a:t>的平均反应速率为</a:t>
            </a:r>
            <a:r>
              <a:rPr lang="en-US" altLang="zh-CN" sz="2400" kern="100" spc="-50" dirty="0">
                <a:latin typeface="Times New Roman" panose="02020603050405020304" pitchFamily="18" charset="0"/>
                <a:ea typeface="宋体" panose="02010600030101010101" pitchFamily="2" charset="-122"/>
                <a:cs typeface="Courier New" panose="02070309020205020404" pitchFamily="49" charset="0"/>
              </a:rPr>
              <a:t>0.12 </a:t>
            </a:r>
            <a:r>
              <a:rPr lang="en-US" altLang="zh-CN" sz="2400" kern="100" spc="-5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spc="-5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5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spc="-50" dirty="0">
                <a:latin typeface="Times New Roman" panose="02020603050405020304" pitchFamily="18" charset="0"/>
                <a:ea typeface="宋体" panose="02010600030101010101" pitchFamily="2" charset="-122"/>
                <a:cs typeface="Courier New" panose="02070309020205020404" pitchFamily="49" charset="0"/>
              </a:rPr>
              <a:t>·min</a:t>
            </a:r>
            <a:r>
              <a:rPr lang="zh-CN" altLang="zh-CN" sz="2400" kern="100" spc="-5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5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5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点达平衡，反应消耗</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，同时消耗</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点温度下，压缩体积，即增大压强，平衡正向移动，</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α</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增大，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7" name="圆角矩形 26">
            <a:hlinkClick r:id="rId2"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8" name="圆角矩形 27">
            <a:hlinkClick r:id="rId3"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0" name="圆角矩形 29">
            <a:hlinkClick r:id="rId4"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1" name="圆角矩形 30">
            <a:hlinkClick r:id="rId5"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7" name="圆角矩形 36">
            <a:hlinkClick r:id="rId6"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7" name="圆角矩形 46">
            <a:hlinkClick r:id="rId7"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8" name="圆角矩形 47">
            <a:hlinkClick r:id="rId8"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9" name="圆角矩形 48">
            <a:hlinkClick r:id="rId9"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0" name="圆角矩形 49">
            <a:hlinkClick r:id="rId10"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9</a:t>
            </a:r>
            <a:endParaRPr kumimoji="1" lang="zh-CN" altLang="en-US" sz="1600" kern="0" dirty="0">
              <a:solidFill>
                <a:prstClr val="white"/>
              </a:solidFill>
              <a:latin typeface="Arial"/>
              <a:ea typeface="微软雅黑"/>
            </a:endParaRPr>
          </a:p>
        </p:txBody>
      </p:sp>
      <p:sp>
        <p:nvSpPr>
          <p:cNvPr id="51" name="圆角矩形 50">
            <a:hlinkClick r:id="rId11"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2" name="圆角矩形 51">
            <a:hlinkClick r:id="rId12"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3" name="圆角矩形 52">
            <a:hlinkClick r:id="rId13"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pic>
        <p:nvPicPr>
          <p:cNvPr id="29" name="Picture 2" descr="1127"/>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79632" y="1655608"/>
            <a:ext cx="2362378" cy="2227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1724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par>
                                <p:cTn id="11" presetID="3" presetClass="entr" presetSubtype="1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linds(horizontal)">
                                      <p:cBhvr>
                                        <p:cTn id="1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a:extLst>
              <a:ext uri="{FF2B5EF4-FFF2-40B4-BE49-F238E27FC236}">
                <a16:creationId xmlns="" xmlns:a16="http://schemas.microsoft.com/office/drawing/2014/main" id="{9EF13083-441D-CC41-A3B9-50FF39250BAC}"/>
              </a:ext>
            </a:extLst>
          </p:cNvPr>
          <p:cNvSpPr/>
          <p:nvPr/>
        </p:nvSpPr>
        <p:spPr>
          <a:xfrm>
            <a:off x="390000" y="277506"/>
            <a:ext cx="11412000" cy="566306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spc="-60" dirty="0">
                <a:latin typeface="Times New Roman" panose="02020603050405020304" pitchFamily="18" charset="0"/>
                <a:ea typeface="微软雅黑" panose="020B0503020204020204" pitchFamily="34" charset="-122"/>
                <a:cs typeface="Courier New" panose="02070309020205020404" pitchFamily="49" charset="0"/>
              </a:rPr>
              <a:t>10.</a:t>
            </a:r>
            <a:r>
              <a:rPr lang="en-US" altLang="zh-CN" kern="100" spc="-6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kern="100" spc="-60" dirty="0">
                <a:latin typeface="Times New Roman" panose="02020603050405020304" pitchFamily="18" charset="0"/>
                <a:ea typeface="楷体_GB2312" panose="02010609030101010101" pitchFamily="49" charset="-122"/>
                <a:cs typeface="Times New Roman" panose="02020603050405020304" pitchFamily="18" charset="0"/>
              </a:rPr>
              <a:t>杭州学军中学高三模拟</a:t>
            </a:r>
            <a:r>
              <a:rPr lang="en-US" altLang="zh-CN" kern="100" spc="-6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kern="100" spc="-60" dirty="0">
                <a:latin typeface="Times New Roman" panose="02020603050405020304" pitchFamily="18" charset="0"/>
                <a:ea typeface="微软雅黑" panose="020B0503020204020204" pitchFamily="34" charset="-122"/>
                <a:cs typeface="Times New Roman" panose="02020603050405020304" pitchFamily="18" charset="0"/>
              </a:rPr>
              <a:t>以</a:t>
            </a:r>
            <a:r>
              <a:rPr lang="en-US" altLang="zh-CN" kern="100" spc="-60" dirty="0">
                <a:latin typeface="Times New Roman" panose="02020603050405020304" pitchFamily="18" charset="0"/>
                <a:ea typeface="微软雅黑" panose="020B0503020204020204" pitchFamily="34" charset="-122"/>
                <a:cs typeface="Courier New" panose="02070309020205020404" pitchFamily="49" charset="0"/>
              </a:rPr>
              <a:t>Fe</a:t>
            </a:r>
            <a:r>
              <a:rPr lang="en-US" altLang="zh-CN" kern="100" spc="-6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spc="-6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spc="-6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spc="-60" dirty="0">
                <a:latin typeface="Times New Roman" panose="02020603050405020304" pitchFamily="18" charset="0"/>
                <a:ea typeface="微软雅黑" panose="020B0503020204020204" pitchFamily="34" charset="-122"/>
                <a:cs typeface="Times New Roman" panose="02020603050405020304" pitchFamily="18" charset="0"/>
              </a:rPr>
              <a:t>为原料炼铁，在生产过程中主要发生如下反应：</a:t>
            </a:r>
            <a:endParaRPr lang="zh-CN" altLang="zh-CN" sz="1050" kern="100" spc="-6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kern="100" dirty="0" smtClean="0">
                <a:latin typeface="宋体" panose="02010600030101010101" pitchFamily="2" charset="-122"/>
                <a:ea typeface="微软雅黑" panose="020B0503020204020204" pitchFamily="34" charset="-122"/>
                <a:cs typeface="Times New Roman" panose="02020603050405020304" pitchFamily="18" charset="0"/>
              </a:rPr>
              <a:t>Ⅰ</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CO(g</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3FeO(s</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19.3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kern="100" dirty="0" smtClean="0">
                <a:latin typeface="宋体" panose="02010600030101010101" pitchFamily="2" charset="-122"/>
                <a:ea typeface="微软雅黑" panose="020B0503020204020204" pitchFamily="34" charset="-122"/>
                <a:cs typeface="Times New Roman" panose="02020603050405020304" pitchFamily="18" charset="0"/>
              </a:rPr>
              <a:t>Ⅱ</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4CO(g</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3Fe(s</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为研究温度对还原产物的影响，将一定体积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气体通入装有</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粉末的反应器，保持其他条件不变，反应达平衡时，测得</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的体积</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分数</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随</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温度的变化关系如图所示。下列说法正确的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Ⅱ</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反应温度越高，</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主要还原产物中铁元素的价态越低</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在恒温、恒容的反应器中，当压强保持不变时，反应</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Ⅰ</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Ⅱ</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均达到平衡状态</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温度高于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1 040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时，反应</a:t>
            </a:r>
            <a:r>
              <a:rPr lang="zh-CN" altLang="zh-CN" kern="100" dirty="0">
                <a:latin typeface="宋体" panose="02010600030101010101" pitchFamily="2" charset="-122"/>
                <a:ea typeface="微软雅黑" panose="020B0503020204020204" pitchFamily="34" charset="-122"/>
                <a:cs typeface="宋体" panose="02010600030101010101" pitchFamily="2" charset="-122"/>
              </a:rPr>
              <a:t>Ⅰ</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的化学平衡常数</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4</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253559" y="515719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4" name="圆角矩形 23">
            <a:hlinkClick r:id="rId2"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5" name="圆角矩形 24">
            <a:hlinkClick r:id="rId3"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6" name="圆角矩形 25">
            <a:hlinkClick r:id="rId4"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7" name="圆角矩形 26">
            <a:hlinkClick r:id="rId5"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8" name="圆角矩形 27">
            <a:hlinkClick r:id="rId6"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9" name="圆角矩形 28">
            <a:hlinkClick r:id="rId7"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0" name="圆角矩形 29">
            <a:hlinkClick r:id="rId8"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7" name="圆角矩形 46">
            <a:hlinkClick r:id="rId9"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8" name="圆角矩形 47">
            <a:hlinkClick r:id="rId10"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9" name="圆角矩形 48">
            <a:hlinkClick r:id="rId11"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solidFill>
              </a:rPr>
              <a:t>10</a:t>
            </a:r>
            <a:endParaRPr kumimoji="1" lang="zh-CN" altLang="en-US" sz="1600" dirty="0">
              <a:solidFill>
                <a:schemeClr val="bg1"/>
              </a:solidFill>
            </a:endParaRPr>
          </a:p>
        </p:txBody>
      </p:sp>
      <p:sp>
        <p:nvSpPr>
          <p:cNvPr id="50" name="圆角矩形 49">
            <a:hlinkClick r:id="rId12"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1" name="圆角矩形 50">
            <a:hlinkClick r:id="rId13"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pic>
        <p:nvPicPr>
          <p:cNvPr id="182274" name="Picture 2" descr="1128"/>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70444" y="2635845"/>
            <a:ext cx="3339379" cy="18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图片 31"/>
          <p:cNvPicPr>
            <a:picLocks noChangeAspect="1"/>
          </p:cNvPicPr>
          <p:nvPr/>
        </p:nvPicPr>
        <p:blipFill>
          <a:blip r:embed="rId15">
            <a:clrChange>
              <a:clrFrom>
                <a:srgbClr val="FFFFFF"/>
              </a:clrFrom>
              <a:clrTo>
                <a:srgbClr val="FFFFFF">
                  <a:alpha val="0"/>
                </a:srgbClr>
              </a:clrTo>
            </a:clrChange>
          </a:blip>
          <a:stretch>
            <a:fillRect/>
          </a:stretch>
        </p:blipFill>
        <p:spPr>
          <a:xfrm>
            <a:off x="3864982" y="1116035"/>
            <a:ext cx="536151" cy="166033"/>
          </a:xfrm>
          <a:prstGeom prst="rect">
            <a:avLst/>
          </a:prstGeom>
        </p:spPr>
      </p:pic>
      <p:pic>
        <p:nvPicPr>
          <p:cNvPr id="33" name="图片 32"/>
          <p:cNvPicPr>
            <a:picLocks noChangeAspect="1"/>
          </p:cNvPicPr>
          <p:nvPr/>
        </p:nvPicPr>
        <p:blipFill>
          <a:blip r:embed="rId15">
            <a:clrChange>
              <a:clrFrom>
                <a:srgbClr val="FFFFFF"/>
              </a:clrFrom>
              <a:clrTo>
                <a:srgbClr val="FFFFFF">
                  <a:alpha val="0"/>
                </a:srgbClr>
              </a:clrTo>
            </a:clrChange>
          </a:blip>
          <a:stretch>
            <a:fillRect/>
          </a:stretch>
        </p:blipFill>
        <p:spPr>
          <a:xfrm>
            <a:off x="4007768" y="1661373"/>
            <a:ext cx="536151" cy="166033"/>
          </a:xfrm>
          <a:prstGeom prst="rect">
            <a:avLst/>
          </a:prstGeom>
        </p:spPr>
      </p:pic>
    </p:spTree>
    <p:extLst>
      <p:ext uri="{BB962C8B-B14F-4D97-AF65-F5344CB8AC3E}">
        <p14:creationId xmlns:p14="http://schemas.microsoft.com/office/powerpoint/2010/main" val="2128848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a:extLst>
              <a:ext uri="{FF2B5EF4-FFF2-40B4-BE49-F238E27FC236}">
                <a16:creationId xmlns="" xmlns:a16="http://schemas.microsoft.com/office/drawing/2014/main" id="{574E7DD6-E482-894D-9E46-D2B62C9ED9EC}"/>
              </a:ext>
            </a:extLst>
          </p:cNvPr>
          <p:cNvGrpSpPr/>
          <p:nvPr/>
        </p:nvGrpSpPr>
        <p:grpSpPr>
          <a:xfrm>
            <a:off x="516000" y="611979"/>
            <a:ext cx="11160000" cy="5256583"/>
            <a:chOff x="792914" y="3925222"/>
            <a:chExt cx="11160000" cy="5256583"/>
          </a:xfrm>
        </p:grpSpPr>
        <p:sp>
          <p:nvSpPr>
            <p:cNvPr id="19" name="圆角矩形 18">
              <a:extLst>
                <a:ext uri="{FF2B5EF4-FFF2-40B4-BE49-F238E27FC236}">
                  <a16:creationId xmlns="" xmlns:a16="http://schemas.microsoft.com/office/drawing/2014/main" id="{E0791A29-2CB4-2744-96C1-EA2037B165CE}"/>
                </a:ext>
              </a:extLst>
            </p:cNvPr>
            <p:cNvSpPr/>
            <p:nvPr/>
          </p:nvSpPr>
          <p:spPr>
            <a:xfrm>
              <a:off x="792914" y="4038112"/>
              <a:ext cx="11160000" cy="5143693"/>
            </a:xfrm>
            <a:prstGeom prst="roundRect">
              <a:avLst>
                <a:gd name="adj" fmla="val 232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0" name="矩形 19">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文本框 20">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634681" y="810585"/>
            <a:ext cx="7261519" cy="1684244"/>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a:t>
            </a:r>
            <a:r>
              <a:rPr lang="zh-CN" altLang="zh-CN" sz="2400" kern="100" dirty="0">
                <a:latin typeface="宋体" panose="02010600030101010101" pitchFamily="2" charset="-122"/>
                <a:ea typeface="宋体" panose="02010600030101010101" pitchFamily="2" charset="-122"/>
                <a:cs typeface="宋体" panose="02010600030101010101" pitchFamily="2" charset="-122"/>
              </a:rPr>
              <a:t>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是反应前后气体体积不变的反应，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a:t>
            </a:r>
            <a:r>
              <a:rPr lang="zh-CN" altLang="zh-CN" sz="2400" kern="100" dirty="0">
                <a:latin typeface="宋体" panose="02010600030101010101" pitchFamily="2" charset="-122"/>
                <a:ea typeface="宋体" panose="02010600030101010101" pitchFamily="2" charset="-122"/>
                <a:cs typeface="宋体" panose="02010600030101010101" pitchFamily="2" charset="-122"/>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为吸热反应，升高温度平衡向正反应方向移动，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的体积分数减小，由图可知，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570 </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之前，</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的</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圆角矩形 23">
            <a:hlinkClick r:id="rId2"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5" name="圆角矩形 24">
            <a:hlinkClick r:id="rId3"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6" name="圆角矩形 25">
            <a:hlinkClick r:id="rId4"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7" name="圆角矩形 26">
            <a:hlinkClick r:id="rId5"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8" name="圆角矩形 27">
            <a:hlinkClick r:id="rId6"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9" name="圆角矩形 28">
            <a:hlinkClick r:id="rId7"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0" name="圆角矩形 29">
            <a:hlinkClick r:id="rId8"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7" name="圆角矩形 46">
            <a:hlinkClick r:id="rId9"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8" name="圆角矩形 47">
            <a:hlinkClick r:id="rId10"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9" name="圆角矩形 48">
            <a:hlinkClick r:id="rId11"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solidFill>
              </a:rPr>
              <a:t>10</a:t>
            </a:r>
            <a:endParaRPr kumimoji="1" lang="zh-CN" altLang="en-US" sz="1600" dirty="0">
              <a:solidFill>
                <a:schemeClr val="bg1"/>
              </a:solidFill>
            </a:endParaRPr>
          </a:p>
        </p:txBody>
      </p:sp>
      <p:sp>
        <p:nvSpPr>
          <p:cNvPr id="50" name="圆角矩形 49">
            <a:hlinkClick r:id="rId12"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1" name="圆角矩形 50">
            <a:hlinkClick r:id="rId13"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pic>
        <p:nvPicPr>
          <p:cNvPr id="22" name="Picture 2" descr="1128"/>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82254" y="773413"/>
            <a:ext cx="3127787" cy="1757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矩形 30"/>
          <p:cNvSpPr/>
          <p:nvPr/>
        </p:nvSpPr>
        <p:spPr>
          <a:xfrm>
            <a:off x="634681" y="2454919"/>
            <a:ext cx="10799436" cy="3346237"/>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体积分数随温度升高而增大，说明反应</a:t>
            </a:r>
            <a:r>
              <a:rPr lang="zh-CN" altLang="zh-CN" sz="2400" kern="100" dirty="0">
                <a:latin typeface="宋体" panose="02010600030101010101" pitchFamily="2" charset="-122"/>
                <a:ea typeface="宋体" panose="02010600030101010101" pitchFamily="2" charset="-122"/>
                <a:cs typeface="宋体" panose="02010600030101010101" pitchFamily="2" charset="-122"/>
              </a:rPr>
              <a:t>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是放热反应，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，温度高于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570 </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时，随着温度的升高，</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的体积分数减小，说明以反应</a:t>
            </a:r>
            <a:r>
              <a:rPr lang="zh-CN" altLang="zh-CN" sz="2400" kern="100" dirty="0">
                <a:latin typeface="宋体" panose="02010600030101010101" pitchFamily="2" charset="-122"/>
                <a:ea typeface="宋体" panose="02010600030101010101" pitchFamily="2" charset="-122"/>
                <a:cs typeface="宋体" panose="02010600030101010101" pitchFamily="2" charset="-122"/>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为主，即反应温度越高，</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Fe</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主要还原产物中铁元素的价态越高，</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均为反应前后气体体积不变的反应，因此在恒温、恒容的反应器中，无论反应是否达到平衡，体系的压强始终不变，因此不能根据压强保持不变时，来判断反应</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Ⅱ</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是否达到平衡状态，</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146868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linds(horizontal)">
                                      <p:cBhvr>
                                        <p:cTn id="1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a:extLst>
              <a:ext uri="{FF2B5EF4-FFF2-40B4-BE49-F238E27FC236}">
                <a16:creationId xmlns="" xmlns:a16="http://schemas.microsoft.com/office/drawing/2014/main" id="{574E7DD6-E482-894D-9E46-D2B62C9ED9EC}"/>
              </a:ext>
            </a:extLst>
          </p:cNvPr>
          <p:cNvGrpSpPr/>
          <p:nvPr/>
        </p:nvGrpSpPr>
        <p:grpSpPr>
          <a:xfrm>
            <a:off x="516000" y="908721"/>
            <a:ext cx="11160000" cy="4248471"/>
            <a:chOff x="792914" y="3925222"/>
            <a:chExt cx="11160000" cy="4248471"/>
          </a:xfrm>
        </p:grpSpPr>
        <p:sp>
          <p:nvSpPr>
            <p:cNvPr id="19" name="圆角矩形 18">
              <a:extLst>
                <a:ext uri="{FF2B5EF4-FFF2-40B4-BE49-F238E27FC236}">
                  <a16:creationId xmlns="" xmlns:a16="http://schemas.microsoft.com/office/drawing/2014/main" id="{E0791A29-2CB4-2744-96C1-EA2037B165CE}"/>
                </a:ext>
              </a:extLst>
            </p:cNvPr>
            <p:cNvSpPr/>
            <p:nvPr/>
          </p:nvSpPr>
          <p:spPr>
            <a:xfrm>
              <a:off x="792914" y="4038112"/>
              <a:ext cx="11160000" cy="4135581"/>
            </a:xfrm>
            <a:prstGeom prst="roundRect">
              <a:avLst>
                <a:gd name="adj" fmla="val 355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0" name="矩形 19">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文本框 20">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4" name="圆角矩形 23">
            <a:hlinkClick r:id="rId3"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5" name="圆角矩形 24">
            <a:hlinkClick r:id="rId4"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6" name="圆角矩形 25">
            <a:hlinkClick r:id="rId5"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7" name="圆角矩形 26">
            <a:hlinkClick r:id="rId6"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8" name="圆角矩形 27">
            <a:hlinkClick r:id="rId7"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9" name="圆角矩形 28">
            <a:hlinkClick r:id="rId8"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0" name="圆角矩形 29">
            <a:hlinkClick r:id="rId9"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7" name="圆角矩形 46">
            <a:hlinkClick r:id="rId10"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8" name="圆角矩形 47">
            <a:hlinkClick r:id="rId11"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9" name="圆角矩形 48">
            <a:hlinkClick r:id="rId12"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solidFill>
              </a:rPr>
              <a:t>10</a:t>
            </a:r>
            <a:endParaRPr kumimoji="1" lang="zh-CN" altLang="en-US" sz="1600" dirty="0">
              <a:solidFill>
                <a:schemeClr val="bg1"/>
              </a:solidFill>
            </a:endParaRPr>
          </a:p>
        </p:txBody>
      </p:sp>
      <p:sp>
        <p:nvSpPr>
          <p:cNvPr id="50" name="圆角矩形 49">
            <a:hlinkClick r:id="rId13"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1" name="圆角矩形 50">
            <a:hlinkClick r:id="rId14"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graphicFrame>
        <p:nvGraphicFramePr>
          <p:cNvPr id="23" name="对象 22"/>
          <p:cNvGraphicFramePr>
            <a:graphicFrameLocks noChangeAspect="1"/>
          </p:cNvGraphicFramePr>
          <p:nvPr>
            <p:extLst>
              <p:ext uri="{D42A27DB-BD31-4B8C-83A1-F6EECF244321}">
                <p14:modId xmlns:p14="http://schemas.microsoft.com/office/powerpoint/2010/main" val="1547296143"/>
              </p:ext>
            </p:extLst>
          </p:nvPr>
        </p:nvGraphicFramePr>
        <p:xfrm>
          <a:off x="796925" y="1196753"/>
          <a:ext cx="10490200" cy="1908175"/>
        </p:xfrm>
        <a:graphic>
          <a:graphicData uri="http://schemas.openxmlformats.org/presentationml/2006/ole">
            <mc:AlternateContent xmlns:mc="http://schemas.openxmlformats.org/markup-compatibility/2006">
              <mc:Choice xmlns:v="urn:schemas-microsoft-com:vml" Requires="v">
                <p:oleObj spid="_x0000_s183306" name="文档" r:id="rId15" imgW="10598832" imgH="1924769" progId="Word.Document.12">
                  <p:embed/>
                </p:oleObj>
              </mc:Choice>
              <mc:Fallback>
                <p:oleObj name="文档" r:id="rId15" imgW="10598832" imgH="1924769" progId="Word.Document.12">
                  <p:embed/>
                  <p:pic>
                    <p:nvPicPr>
                      <p:cNvPr id="0" name=""/>
                      <p:cNvPicPr/>
                      <p:nvPr/>
                    </p:nvPicPr>
                    <p:blipFill>
                      <a:blip r:embed="rId16"/>
                      <a:stretch>
                        <a:fillRect/>
                      </a:stretch>
                    </p:blipFill>
                    <p:spPr>
                      <a:xfrm>
                        <a:off x="796925" y="1196753"/>
                        <a:ext cx="10490200" cy="1908175"/>
                      </a:xfrm>
                      <a:prstGeom prst="rect">
                        <a:avLst/>
                      </a:prstGeom>
                    </p:spPr>
                  </p:pic>
                </p:oleObj>
              </mc:Fallback>
            </mc:AlternateContent>
          </a:graphicData>
        </a:graphic>
      </p:graphicFrame>
      <p:pic>
        <p:nvPicPr>
          <p:cNvPr id="22" name="Picture 2" descr="1128"/>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26311" y="3154345"/>
            <a:ext cx="3339379" cy="18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4965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par>
                                <p:cTn id="11" presetID="3" presetClass="entr" presetSubtype="1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 xmlns:a16="http://schemas.microsoft.com/office/drawing/2014/main" id="{75F79D94-896B-AE4F-97EE-8AF2ABE2A968}"/>
              </a:ext>
            </a:extLst>
          </p:cNvPr>
          <p:cNvSpPr/>
          <p:nvPr/>
        </p:nvSpPr>
        <p:spPr>
          <a:xfrm>
            <a:off x="407368" y="620688"/>
            <a:ext cx="11299010" cy="455506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11.</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浙江</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6</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月选考，</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19(1)(3)(4)(5)]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水煤气变换反应是工业上的重要反应，可用于制氢。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水煤气变换反应：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O(g</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41.2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该反应分两步完成：</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3Fe</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CO(g</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2Fe</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(s</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47.2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2Fe</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O(g</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3Fe</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(s</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请回答：</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圆角矩形 17">
            <a:hlinkClick r:id="rId2"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9" name="圆角矩形 18">
            <a:hlinkClick r:id="rId3"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0" name="圆角矩形 19">
            <a:hlinkClick r:id="rId4"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1" name="圆角矩形 20">
            <a:hlinkClick r:id="rId5"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2" name="圆角矩形 21">
            <a:hlinkClick r:id="rId6"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3" name="圆角矩形 22">
            <a:hlinkClick r:id="rId7"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4" name="圆角矩形 23">
            <a:hlinkClick r:id="rId8"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5" name="圆角矩形 24">
            <a:hlinkClick r:id="rId9"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6" name="圆角矩形 25">
            <a:hlinkClick r:id="rId10"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7" name="圆角矩形 26">
            <a:hlinkClick r:id="rId11"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8" name="圆角矩形 27">
            <a:hlinkClick r:id="rId12"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29" name="圆角矩形 28">
            <a:hlinkClick r:id="rId13"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pic>
        <p:nvPicPr>
          <p:cNvPr id="32" name="图片 31"/>
          <p:cNvPicPr>
            <a:picLocks noChangeAspect="1"/>
          </p:cNvPicPr>
          <p:nvPr/>
        </p:nvPicPr>
        <p:blipFill>
          <a:blip r:embed="rId14">
            <a:clrChange>
              <a:clrFrom>
                <a:srgbClr val="FFFFFF"/>
              </a:clrFrom>
              <a:clrTo>
                <a:srgbClr val="FFFFFF">
                  <a:alpha val="0"/>
                </a:srgbClr>
              </a:clrTo>
            </a:clrChange>
          </a:blip>
          <a:stretch>
            <a:fillRect/>
          </a:stretch>
        </p:blipFill>
        <p:spPr>
          <a:xfrm>
            <a:off x="4944321" y="2001659"/>
            <a:ext cx="536151" cy="166033"/>
          </a:xfrm>
          <a:prstGeom prst="rect">
            <a:avLst/>
          </a:prstGeom>
        </p:spPr>
      </p:pic>
      <p:pic>
        <p:nvPicPr>
          <p:cNvPr id="33" name="图片 32"/>
          <p:cNvPicPr>
            <a:picLocks noChangeAspect="1"/>
          </p:cNvPicPr>
          <p:nvPr/>
        </p:nvPicPr>
        <p:blipFill>
          <a:blip r:embed="rId14">
            <a:clrChange>
              <a:clrFrom>
                <a:srgbClr val="FFFFFF"/>
              </a:clrFrom>
              <a:clrTo>
                <a:srgbClr val="FFFFFF">
                  <a:alpha val="0"/>
                </a:srgbClr>
              </a:clrTo>
            </a:clrChange>
          </a:blip>
          <a:stretch>
            <a:fillRect/>
          </a:stretch>
        </p:blipFill>
        <p:spPr>
          <a:xfrm>
            <a:off x="2817297" y="3103796"/>
            <a:ext cx="536151" cy="166033"/>
          </a:xfrm>
          <a:prstGeom prst="rect">
            <a:avLst/>
          </a:prstGeom>
        </p:spPr>
      </p:pic>
      <p:pic>
        <p:nvPicPr>
          <p:cNvPr id="34" name="图片 33"/>
          <p:cNvPicPr>
            <a:picLocks noChangeAspect="1"/>
          </p:cNvPicPr>
          <p:nvPr/>
        </p:nvPicPr>
        <p:blipFill>
          <a:blip r:embed="rId14">
            <a:clrChange>
              <a:clrFrom>
                <a:srgbClr val="FFFFFF"/>
              </a:clrFrom>
              <a:clrTo>
                <a:srgbClr val="FFFFFF">
                  <a:alpha val="0"/>
                </a:srgbClr>
              </a:clrTo>
            </a:clrChange>
          </a:blip>
          <a:stretch>
            <a:fillRect/>
          </a:stretch>
        </p:blipFill>
        <p:spPr>
          <a:xfrm>
            <a:off x="2926767" y="3656071"/>
            <a:ext cx="536151" cy="166033"/>
          </a:xfrm>
          <a:prstGeom prst="rect">
            <a:avLst/>
          </a:prstGeom>
        </p:spPr>
      </p:pic>
      <p:sp>
        <p:nvSpPr>
          <p:cNvPr id="3" name="矩形 2"/>
          <p:cNvSpPr/>
          <p:nvPr/>
        </p:nvSpPr>
        <p:spPr>
          <a:xfrm>
            <a:off x="1847528" y="4572419"/>
            <a:ext cx="646331"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6</a:t>
            </a:r>
            <a:endParaRPr lang="zh-CN" altLang="en-US" dirty="0"/>
          </a:p>
        </p:txBody>
      </p:sp>
    </p:spTree>
    <p:extLst>
      <p:ext uri="{BB962C8B-B14F-4D97-AF65-F5344CB8AC3E}">
        <p14:creationId xmlns:p14="http://schemas.microsoft.com/office/powerpoint/2010/main" val="2294825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a:extLst>
              <a:ext uri="{FF2B5EF4-FFF2-40B4-BE49-F238E27FC236}">
                <a16:creationId xmlns="" xmlns:a16="http://schemas.microsoft.com/office/drawing/2014/main" id="{574E7DD6-E482-894D-9E46-D2B62C9ED9EC}"/>
              </a:ext>
            </a:extLst>
          </p:cNvPr>
          <p:cNvGrpSpPr/>
          <p:nvPr/>
        </p:nvGrpSpPr>
        <p:grpSpPr>
          <a:xfrm>
            <a:off x="516000" y="1052736"/>
            <a:ext cx="11160000" cy="3312368"/>
            <a:chOff x="792914" y="3925222"/>
            <a:chExt cx="11160000" cy="3312368"/>
          </a:xfrm>
        </p:grpSpPr>
        <p:sp>
          <p:nvSpPr>
            <p:cNvPr id="33" name="圆角矩形 32">
              <a:extLst>
                <a:ext uri="{FF2B5EF4-FFF2-40B4-BE49-F238E27FC236}">
                  <a16:creationId xmlns="" xmlns:a16="http://schemas.microsoft.com/office/drawing/2014/main" id="{E0791A29-2CB4-2744-96C1-EA2037B165CE}"/>
                </a:ext>
              </a:extLst>
            </p:cNvPr>
            <p:cNvSpPr/>
            <p:nvPr/>
          </p:nvSpPr>
          <p:spPr>
            <a:xfrm>
              <a:off x="792914" y="4038113"/>
              <a:ext cx="11160000" cy="3199477"/>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4" name="矩形 33">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文本框 34">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749745" y="1331158"/>
            <a:ext cx="10242799" cy="2862322"/>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设方程式</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O(g</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41.2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②</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3Fe</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CO(g</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2Fe</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47.2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③</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2Fe</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O(g</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3Fe</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根据盖斯定律可知，</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③</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①</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②</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41.2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47.2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圆角矩形 20">
            <a:hlinkClick r:id="rId2"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2" name="圆角矩形 21">
            <a:hlinkClick r:id="rId3"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3" name="圆角矩形 22">
            <a:hlinkClick r:id="rId4"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4" name="圆角矩形 23">
            <a:hlinkClick r:id="rId5"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5" name="圆角矩形 24">
            <a:hlinkClick r:id="rId6"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6" name="圆角矩形 25">
            <a:hlinkClick r:id="rId7"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7" name="圆角矩形 26">
            <a:hlinkClick r:id="rId8"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8" name="圆角矩形 27">
            <a:hlinkClick r:id="rId9"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9" name="圆角矩形 28">
            <a:hlinkClick r:id="rId10"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0" name="圆角矩形 29">
            <a:hlinkClick r:id="rId11"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31" name="圆角矩形 30">
            <a:hlinkClick r:id="rId12"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36" name="圆角矩形 35">
            <a:hlinkClick r:id="rId13"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pic>
        <p:nvPicPr>
          <p:cNvPr id="38" name="图片 37"/>
          <p:cNvPicPr>
            <a:picLocks noChangeAspect="1"/>
          </p:cNvPicPr>
          <p:nvPr/>
        </p:nvPicPr>
        <p:blipFill>
          <a:blip r:embed="rId14">
            <a:clrChange>
              <a:clrFrom>
                <a:srgbClr val="FFFFFF"/>
              </a:clrFrom>
              <a:clrTo>
                <a:srgbClr val="FFFFFF">
                  <a:alpha val="0"/>
                </a:srgbClr>
              </a:clrTo>
            </a:clrChange>
          </a:blip>
          <a:stretch>
            <a:fillRect/>
          </a:stretch>
        </p:blipFill>
        <p:spPr>
          <a:xfrm>
            <a:off x="4332853" y="1606783"/>
            <a:ext cx="536151" cy="166033"/>
          </a:xfrm>
          <a:prstGeom prst="rect">
            <a:avLst/>
          </a:prstGeom>
        </p:spPr>
      </p:pic>
      <p:pic>
        <p:nvPicPr>
          <p:cNvPr id="39" name="图片 38"/>
          <p:cNvPicPr>
            <a:picLocks noChangeAspect="1"/>
          </p:cNvPicPr>
          <p:nvPr/>
        </p:nvPicPr>
        <p:blipFill>
          <a:blip r:embed="rId14">
            <a:clrChange>
              <a:clrFrom>
                <a:srgbClr val="FFFFFF"/>
              </a:clrFrom>
              <a:clrTo>
                <a:srgbClr val="FFFFFF">
                  <a:alpha val="0"/>
                </a:srgbClr>
              </a:clrTo>
            </a:clrChange>
          </a:blip>
          <a:stretch>
            <a:fillRect/>
          </a:stretch>
        </p:blipFill>
        <p:spPr>
          <a:xfrm>
            <a:off x="3457831" y="2150274"/>
            <a:ext cx="536151" cy="166033"/>
          </a:xfrm>
          <a:prstGeom prst="rect">
            <a:avLst/>
          </a:prstGeom>
        </p:spPr>
      </p:pic>
      <p:pic>
        <p:nvPicPr>
          <p:cNvPr id="40" name="图片 39"/>
          <p:cNvPicPr>
            <a:picLocks noChangeAspect="1"/>
          </p:cNvPicPr>
          <p:nvPr/>
        </p:nvPicPr>
        <p:blipFill>
          <a:blip r:embed="rId14">
            <a:clrChange>
              <a:clrFrom>
                <a:srgbClr val="FFFFFF"/>
              </a:clrFrom>
              <a:clrTo>
                <a:srgbClr val="FFFFFF">
                  <a:alpha val="0"/>
                </a:srgbClr>
              </a:clrTo>
            </a:clrChange>
          </a:blip>
          <a:stretch>
            <a:fillRect/>
          </a:stretch>
        </p:blipFill>
        <p:spPr>
          <a:xfrm>
            <a:off x="3555966" y="2700211"/>
            <a:ext cx="536151" cy="166033"/>
          </a:xfrm>
          <a:prstGeom prst="rect">
            <a:avLst/>
          </a:prstGeom>
        </p:spPr>
      </p:pic>
    </p:spTree>
    <p:extLst>
      <p:ext uri="{BB962C8B-B14F-4D97-AF65-F5344CB8AC3E}">
        <p14:creationId xmlns:p14="http://schemas.microsoft.com/office/powerpoint/2010/main" val="2688666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blinds(horizontal)">
                                      <p:cBhvr>
                                        <p:cTn id="13" dur="500"/>
                                        <p:tgtEl>
                                          <p:spTgt spid="38"/>
                                        </p:tgtEl>
                                      </p:cBhvr>
                                    </p:animEffect>
                                  </p:childTnLst>
                                </p:cTn>
                              </p:par>
                              <p:par>
                                <p:cTn id="14" presetID="3" presetClass="entr" presetSubtype="1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blinds(horizontal)">
                                      <p:cBhvr>
                                        <p:cTn id="16" dur="500"/>
                                        <p:tgtEl>
                                          <p:spTgt spid="39"/>
                                        </p:tgtEl>
                                      </p:cBhvr>
                                    </p:animEffect>
                                  </p:childTnLst>
                                </p:cTn>
                              </p:par>
                              <p:par>
                                <p:cTn id="17" presetID="3" presetClass="entr" presetSubtype="1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blinds(horizontal)">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a:extLst>
              <a:ext uri="{FF2B5EF4-FFF2-40B4-BE49-F238E27FC236}">
                <a16:creationId xmlns="" xmlns:a16="http://schemas.microsoft.com/office/drawing/2014/main" id="{41DDD9BB-F2BC-5A45-850A-47A78FA0F22A}"/>
              </a:ext>
            </a:extLst>
          </p:cNvPr>
          <p:cNvSpPr/>
          <p:nvPr/>
        </p:nvSpPr>
        <p:spPr>
          <a:xfrm>
            <a:off x="335360" y="1421485"/>
            <a:ext cx="11412000" cy="404723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sz="2600" b="1" kern="100" dirty="0">
                <a:latin typeface="Times New Roman" panose="02020603050405020304" pitchFamily="18" charset="0"/>
                <a:ea typeface="微软雅黑" panose="020B0503020204020204" pitchFamily="34" charset="-122"/>
                <a:cs typeface="Times New Roman" panose="02020603050405020304" pitchFamily="18" charset="0"/>
              </a:rPr>
              <a:t>一、反应进程类图像</a:t>
            </a:r>
            <a:r>
              <a:rPr lang="en-US" altLang="zh-CN" sz="2600" b="1"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600" b="1" kern="100" dirty="0">
                <a:latin typeface="Times New Roman" panose="02020603050405020304" pitchFamily="18" charset="0"/>
                <a:ea typeface="微软雅黑" panose="020B0503020204020204" pitchFamily="34" charset="-122"/>
                <a:cs typeface="Times New Roman" panose="02020603050405020304" pitchFamily="18" charset="0"/>
              </a:rPr>
              <a:t>横坐标为时间</a:t>
            </a:r>
            <a:r>
              <a:rPr lang="en-US" altLang="zh-CN" sz="2600" b="1"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600" b="1"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2600" b="1"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spc="-1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spc="-10" dirty="0">
                <a:latin typeface="Times New Roman" panose="02020603050405020304" pitchFamily="18" charset="0"/>
                <a:ea typeface="微软雅黑" panose="020B0503020204020204" pitchFamily="34" charset="-122"/>
                <a:cs typeface="Times New Roman" panose="02020603050405020304" pitchFamily="18" charset="0"/>
              </a:rPr>
              <a:t>在一密闭容器中发生反应：</a:t>
            </a:r>
            <a:r>
              <a:rPr lang="en-US" altLang="zh-CN" kern="100" spc="-1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spc="-1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spc="-1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spc="-1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spc="-10" dirty="0">
                <a:latin typeface="Times New Roman" panose="02020603050405020304" pitchFamily="18" charset="0"/>
                <a:ea typeface="微软雅黑" panose="020B0503020204020204" pitchFamily="34" charset="-122"/>
                <a:cs typeface="Courier New" panose="02070309020205020404" pitchFamily="49" charset="0"/>
              </a:rPr>
              <a:t>3H</a:t>
            </a:r>
            <a:r>
              <a:rPr lang="en-US" altLang="zh-CN" kern="100" spc="-1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spc="-1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spc="-1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spc="-1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spc="-10" dirty="0" smtClean="0">
                <a:latin typeface="Times New Roman" panose="02020603050405020304" pitchFamily="18" charset="0"/>
                <a:ea typeface="微软雅黑" panose="020B0503020204020204" pitchFamily="34" charset="-122"/>
                <a:cs typeface="Courier New" panose="02070309020205020404" pitchFamily="49" charset="0"/>
              </a:rPr>
              <a:t>2NH</a:t>
            </a:r>
            <a:r>
              <a:rPr lang="en-US" altLang="zh-CN" kern="100" spc="-1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spc="-1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spc="-1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spc="-1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spc="-1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spc="-1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spc="-1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spc="-10" dirty="0">
                <a:latin typeface="Times New Roman" panose="02020603050405020304" pitchFamily="18" charset="0"/>
                <a:ea typeface="微软雅黑" panose="020B0503020204020204" pitchFamily="34" charset="-122"/>
                <a:cs typeface="Courier New" panose="02070309020205020404" pitchFamily="49" charset="0"/>
              </a:rPr>
              <a:t>0</a:t>
            </a:r>
            <a:r>
              <a:rPr lang="zh-CN" altLang="zh-CN" kern="100" spc="-10" dirty="0">
                <a:latin typeface="Times New Roman" panose="02020603050405020304" pitchFamily="18" charset="0"/>
                <a:ea typeface="微软雅黑" panose="020B0503020204020204" pitchFamily="34" charset="-122"/>
                <a:cs typeface="Times New Roman" panose="02020603050405020304" pitchFamily="18" charset="0"/>
              </a:rPr>
              <a:t>，达到平衡后，只改</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变某一个条件时，反应速率与反应时间的关系如图所示</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回答下列问题：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处于平衡状态的时间段是</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填字母，下同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B.</a:t>
            </a:r>
            <a:r>
              <a:rPr lang="en-US" altLang="zh-CN" i="1" kern="100" dirty="0" smtClean="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smtClean="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C.</a:t>
            </a:r>
            <a:r>
              <a:rPr lang="en-US" altLang="zh-CN" i="1" kern="100" dirty="0" smtClean="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smtClean="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endPar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D.</a:t>
            </a:r>
            <a:r>
              <a:rPr lang="en-US" altLang="zh-CN" i="1" kern="100" dirty="0" smtClean="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smtClean="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4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E.</a:t>
            </a:r>
            <a:r>
              <a:rPr lang="en-US" altLang="zh-CN" i="1" kern="100" dirty="0" smtClean="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5</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F.</a:t>
            </a:r>
            <a:r>
              <a:rPr lang="en-US" altLang="zh-CN" i="1" kern="100" dirty="0" smtClean="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smtClean="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6</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5" name="图片 4"/>
          <p:cNvPicPr>
            <a:picLocks noChangeAspect="1"/>
          </p:cNvPicPr>
          <p:nvPr/>
        </p:nvPicPr>
        <p:blipFill>
          <a:blip r:embed="rId2">
            <a:clrChange>
              <a:clrFrom>
                <a:srgbClr val="FFFFFF"/>
              </a:clrFrom>
              <a:clrTo>
                <a:srgbClr val="FFFFFF">
                  <a:alpha val="0"/>
                </a:srgbClr>
              </a:clrTo>
            </a:clrChange>
          </a:blip>
          <a:stretch>
            <a:fillRect/>
          </a:stretch>
        </p:blipFill>
        <p:spPr>
          <a:xfrm>
            <a:off x="6141881" y="2311239"/>
            <a:ext cx="536151" cy="166033"/>
          </a:xfrm>
          <a:prstGeom prst="rect">
            <a:avLst/>
          </a:prstGeom>
        </p:spPr>
      </p:pic>
      <p:pic>
        <p:nvPicPr>
          <p:cNvPr id="139279" name="Picture 15" descr="110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29585" y="2813337"/>
            <a:ext cx="3289654" cy="235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4295800" y="3776841"/>
            <a:ext cx="1007007"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ACDF</a:t>
            </a:r>
            <a:endParaRPr lang="zh-CN" altLang="en-US" dirty="0"/>
          </a:p>
        </p:txBody>
      </p:sp>
      <p:grpSp>
        <p:nvGrpSpPr>
          <p:cNvPr id="9" name="组合 8">
            <a:extLst>
              <a:ext uri="{FF2B5EF4-FFF2-40B4-BE49-F238E27FC236}">
                <a16:creationId xmlns="" xmlns:a16="http://schemas.microsoft.com/office/drawing/2014/main" id="{574E7DD6-E482-894D-9E46-D2B62C9ED9EC}"/>
              </a:ext>
            </a:extLst>
          </p:cNvPr>
          <p:cNvGrpSpPr/>
          <p:nvPr/>
        </p:nvGrpSpPr>
        <p:grpSpPr>
          <a:xfrm>
            <a:off x="516000" y="5448714"/>
            <a:ext cx="11160000" cy="1310072"/>
            <a:chOff x="792914" y="3925222"/>
            <a:chExt cx="11160000" cy="1310072"/>
          </a:xfrm>
        </p:grpSpPr>
        <p:sp>
          <p:nvSpPr>
            <p:cNvPr id="10" name="圆角矩形 9">
              <a:extLst>
                <a:ext uri="{FF2B5EF4-FFF2-40B4-BE49-F238E27FC236}">
                  <a16:creationId xmlns="" xmlns:a16="http://schemas.microsoft.com/office/drawing/2014/main" id="{E0791A29-2CB4-2744-96C1-EA2037B165CE}"/>
                </a:ext>
              </a:extLst>
            </p:cNvPr>
            <p:cNvSpPr/>
            <p:nvPr/>
          </p:nvSpPr>
          <p:spPr>
            <a:xfrm>
              <a:off x="792914" y="4038112"/>
              <a:ext cx="11160000" cy="1197182"/>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1" name="矩形 10">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3" name="矩形 12"/>
          <p:cNvSpPr/>
          <p:nvPr/>
        </p:nvSpPr>
        <p:spPr>
          <a:xfrm>
            <a:off x="695400" y="5601439"/>
            <a:ext cx="10586645" cy="1113766"/>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根据图示可知，</a:t>
            </a:r>
            <a:r>
              <a:rPr lang="en-US" altLang="zh-CN" sz="2400" i="1" kern="100" dirty="0">
                <a:latin typeface="Times New Roman" panose="02020603050405020304" pitchFamily="18" charset="0"/>
                <a:ea typeface="宋体" panose="02010600030101010101" pitchFamily="2" charset="-122"/>
              </a:rPr>
              <a:t>t</a:t>
            </a:r>
            <a:r>
              <a:rPr lang="en-US" altLang="zh-CN" sz="2400" kern="100" baseline="-25000" dirty="0">
                <a:latin typeface="Times New Roman" panose="02020603050405020304" pitchFamily="18" charset="0"/>
                <a:ea typeface="宋体" panose="02010600030101010101" pitchFamily="2" charset="-122"/>
              </a:rPr>
              <a: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rPr>
              <a:t>t</a:t>
            </a:r>
            <a:r>
              <a:rPr lang="en-US" altLang="zh-CN" sz="2400" kern="100" baseline="-25000" dirty="0">
                <a:latin typeface="Times New Roman" panose="02020603050405020304" pitchFamily="18" charset="0"/>
                <a:ea typeface="宋体" panose="02010600030101010101" pitchFamily="2" charset="-122"/>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rPr>
              <a:t>t</a:t>
            </a:r>
            <a:r>
              <a:rPr lang="en-US" altLang="zh-CN" sz="2400" kern="100" baseline="-25000" dirty="0">
                <a:latin typeface="Times New Roman" panose="02020603050405020304" pitchFamily="18" charset="0"/>
                <a:ea typeface="宋体" panose="02010600030101010101" pitchFamily="2" charset="-122"/>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rPr>
              <a:t>t</a:t>
            </a:r>
            <a:r>
              <a:rPr lang="en-US" altLang="zh-CN" sz="2400" kern="100" baseline="-25000" dirty="0">
                <a:latin typeface="Times New Roman" panose="02020603050405020304" pitchFamily="18" charset="0"/>
                <a:ea typeface="宋体" panose="02010600030101010101" pitchFamily="2" charset="-122"/>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rPr>
              <a:t>t</a:t>
            </a:r>
            <a:r>
              <a:rPr lang="en-US" altLang="zh-CN" sz="2400" kern="100" baseline="-25000" dirty="0">
                <a:latin typeface="Times New Roman" panose="02020603050405020304" pitchFamily="18" charset="0"/>
                <a:ea typeface="宋体" panose="02010600030101010101" pitchFamily="2" charset="-122"/>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rPr>
              <a:t>t</a:t>
            </a:r>
            <a:r>
              <a:rPr lang="en-US" altLang="zh-CN" sz="2400" kern="100" baseline="-25000" dirty="0">
                <a:latin typeface="Times New Roman" panose="02020603050405020304" pitchFamily="18" charset="0"/>
                <a:ea typeface="宋体" panose="02010600030101010101" pitchFamily="2" charset="-122"/>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rPr>
              <a:t>t</a:t>
            </a:r>
            <a:r>
              <a:rPr lang="en-US" altLang="zh-CN" sz="2400" kern="100" baseline="-25000" dirty="0">
                <a:latin typeface="Times New Roman" panose="02020603050405020304" pitchFamily="18" charset="0"/>
                <a:ea typeface="宋体" panose="02010600030101010101" pitchFamily="2" charset="-122"/>
              </a:rPr>
              <a:t>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rPr>
              <a:t>t</a:t>
            </a:r>
            <a:r>
              <a:rPr lang="en-US" altLang="zh-CN" sz="2400" kern="100" baseline="-25000" dirty="0">
                <a:latin typeface="Times New Roman" panose="02020603050405020304" pitchFamily="18" charset="0"/>
                <a:ea typeface="宋体" panose="02010600030101010101" pitchFamily="2" charset="-122"/>
              </a:rPr>
              <a:t>6</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时间段内，</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正</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逆</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相等，反应处于平衡状态。</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3790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 xmlns:a16="http://schemas.microsoft.com/office/drawing/2014/main" id="{75F79D94-896B-AE4F-97EE-8AF2ABE2A968}"/>
              </a:ext>
            </a:extLst>
          </p:cNvPr>
          <p:cNvSpPr/>
          <p:nvPr/>
        </p:nvSpPr>
        <p:spPr>
          <a:xfrm>
            <a:off x="407368" y="1183997"/>
            <a:ext cx="11299010" cy="289307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下列说法正确的是</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通入反应器的原料气中应避免混入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恒定水碳比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，增加体系总压可提高</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的平衡产率</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通入过量的水蒸气可防止</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被进一步还原为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通过充入惰性气体增加体系总压，可提高反应速率</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圆角矩形 17">
            <a:hlinkClick r:id="rId2"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9" name="圆角矩形 18">
            <a:hlinkClick r:id="rId3"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0" name="圆角矩形 19">
            <a:hlinkClick r:id="rId4"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1" name="圆角矩形 20">
            <a:hlinkClick r:id="rId5"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2" name="圆角矩形 21">
            <a:hlinkClick r:id="rId6"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3" name="圆角矩形 22">
            <a:hlinkClick r:id="rId7"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4" name="圆角矩形 23">
            <a:hlinkClick r:id="rId8"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5" name="圆角矩形 24">
            <a:hlinkClick r:id="rId9"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6" name="圆角矩形 25">
            <a:hlinkClick r:id="rId10"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7" name="圆角矩形 26">
            <a:hlinkClick r:id="rId11"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8" name="圆角矩形 27">
            <a:hlinkClick r:id="rId12"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29" name="圆角矩形 28">
            <a:hlinkClick r:id="rId13"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3" name="矩形 2"/>
          <p:cNvSpPr/>
          <p:nvPr/>
        </p:nvSpPr>
        <p:spPr>
          <a:xfrm>
            <a:off x="3602775" y="1313910"/>
            <a:ext cx="612668"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AC</a:t>
            </a:r>
            <a:endParaRPr lang="zh-CN" altLang="en-US" dirty="0"/>
          </a:p>
        </p:txBody>
      </p:sp>
    </p:spTree>
    <p:extLst>
      <p:ext uri="{BB962C8B-B14F-4D97-AF65-F5344CB8AC3E}">
        <p14:creationId xmlns:p14="http://schemas.microsoft.com/office/powerpoint/2010/main" val="4207284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a:extLst>
              <a:ext uri="{FF2B5EF4-FFF2-40B4-BE49-F238E27FC236}">
                <a16:creationId xmlns="" xmlns:a16="http://schemas.microsoft.com/office/drawing/2014/main" id="{574E7DD6-E482-894D-9E46-D2B62C9ED9EC}"/>
              </a:ext>
            </a:extLst>
          </p:cNvPr>
          <p:cNvGrpSpPr/>
          <p:nvPr/>
        </p:nvGrpSpPr>
        <p:grpSpPr>
          <a:xfrm>
            <a:off x="516000" y="603270"/>
            <a:ext cx="11160000" cy="5222329"/>
            <a:chOff x="792914" y="3925222"/>
            <a:chExt cx="11160000" cy="5222329"/>
          </a:xfrm>
        </p:grpSpPr>
        <p:sp>
          <p:nvSpPr>
            <p:cNvPr id="33" name="圆角矩形 32">
              <a:extLst>
                <a:ext uri="{FF2B5EF4-FFF2-40B4-BE49-F238E27FC236}">
                  <a16:creationId xmlns="" xmlns:a16="http://schemas.microsoft.com/office/drawing/2014/main" id="{E0791A29-2CB4-2744-96C1-EA2037B165CE}"/>
                </a:ext>
              </a:extLst>
            </p:cNvPr>
            <p:cNvSpPr/>
            <p:nvPr/>
          </p:nvSpPr>
          <p:spPr>
            <a:xfrm>
              <a:off x="792914" y="4038112"/>
              <a:ext cx="11160000" cy="5109439"/>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4" name="矩形 33">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文本框 34">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749745" y="747286"/>
            <a:ext cx="10692511" cy="5078313"/>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一氧化碳和氢气都可以和氧气反应，则通入反应器的原料气中应避免混入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该</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反应前后气体计量系数相同，则增加体系总压平衡不移动，不能提高平衡产率，</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通</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入过量的水蒸气可以促进四氧化三铁被氧化为氧化铁，水蒸气不能将铁的氧化物还原为单质铁，但过量的水蒸气可以降低体系中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的浓度，从而防止铁的氧化物被还原为单质铁，</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若</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保持容器的体积不变，通过充入惰性气体增加体系总压，反应物浓度不变，反应速率不变，</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圆角矩形 20">
            <a:hlinkClick r:id="rId2"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2" name="圆角矩形 21">
            <a:hlinkClick r:id="rId3"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3" name="圆角矩形 22">
            <a:hlinkClick r:id="rId4"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4" name="圆角矩形 23">
            <a:hlinkClick r:id="rId5"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5" name="圆角矩形 24">
            <a:hlinkClick r:id="rId6"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6" name="圆角矩形 25">
            <a:hlinkClick r:id="rId7"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7" name="圆角矩形 26">
            <a:hlinkClick r:id="rId8"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8" name="圆角矩形 27">
            <a:hlinkClick r:id="rId9"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9" name="圆角矩形 28">
            <a:hlinkClick r:id="rId10"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0" name="圆角矩形 29">
            <a:hlinkClick r:id="rId11"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31" name="圆角矩形 30">
            <a:hlinkClick r:id="rId12"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36" name="圆角矩形 35">
            <a:hlinkClick r:id="rId13"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652003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 xmlns:a16="http://schemas.microsoft.com/office/drawing/2014/main" id="{75F79D94-896B-AE4F-97EE-8AF2ABE2A968}"/>
              </a:ext>
            </a:extLst>
          </p:cNvPr>
          <p:cNvSpPr/>
          <p:nvPr/>
        </p:nvSpPr>
        <p:spPr>
          <a:xfrm>
            <a:off x="390000" y="436041"/>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水煤气变换反应是放热的可逆反应，需在多个催化剂反应层间进行降温操作以</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去除</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反应过程中的余热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如图</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所示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，保证反应在最适宜温度附近进行</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在催化剂活性温度范围内，图</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段对应降温操作的过程，实现该过程的一种操作方法是</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按原水碳比通入冷的原料气</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喷入冷水</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蒸气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通过热交换器</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换热</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8" name="圆角矩形 17">
            <a:hlinkClick r:id="rId2"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9" name="圆角矩形 18">
            <a:hlinkClick r:id="rId3"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0" name="圆角矩形 19">
            <a:hlinkClick r:id="rId4"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1" name="圆角矩形 20">
            <a:hlinkClick r:id="rId5"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2" name="圆角矩形 21">
            <a:hlinkClick r:id="rId6"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3" name="圆角矩形 22">
            <a:hlinkClick r:id="rId7"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4" name="圆角矩形 23">
            <a:hlinkClick r:id="rId8"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5" name="圆角矩形 24">
            <a:hlinkClick r:id="rId9"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6" name="圆角矩形 25">
            <a:hlinkClick r:id="rId10"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7" name="圆角矩形 26">
            <a:hlinkClick r:id="rId11"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8" name="圆角矩形 27">
            <a:hlinkClick r:id="rId12"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29" name="圆角矩形 28">
            <a:hlinkClick r:id="rId13"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pic>
        <p:nvPicPr>
          <p:cNvPr id="186370" name="Picture 2" descr="1129"/>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79179" y="2207567"/>
            <a:ext cx="1531649" cy="2692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71" name="Picture 3" descr="1130"/>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49890" y="2916962"/>
            <a:ext cx="4804540" cy="198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2312849" y="2201279"/>
            <a:ext cx="40748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A</a:t>
            </a:r>
            <a:endParaRPr lang="zh-CN" altLang="en-US" dirty="0"/>
          </a:p>
        </p:txBody>
      </p:sp>
    </p:spTree>
    <p:extLst>
      <p:ext uri="{BB962C8B-B14F-4D97-AF65-F5344CB8AC3E}">
        <p14:creationId xmlns:p14="http://schemas.microsoft.com/office/powerpoint/2010/main" val="701585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a:extLst>
              <a:ext uri="{FF2B5EF4-FFF2-40B4-BE49-F238E27FC236}">
                <a16:creationId xmlns="" xmlns:a16="http://schemas.microsoft.com/office/drawing/2014/main" id="{574E7DD6-E482-894D-9E46-D2B62C9ED9EC}"/>
              </a:ext>
            </a:extLst>
          </p:cNvPr>
          <p:cNvGrpSpPr/>
          <p:nvPr/>
        </p:nvGrpSpPr>
        <p:grpSpPr>
          <a:xfrm>
            <a:off x="516000" y="836712"/>
            <a:ext cx="11160000" cy="3816424"/>
            <a:chOff x="792914" y="3925222"/>
            <a:chExt cx="11160000" cy="3816424"/>
          </a:xfrm>
        </p:grpSpPr>
        <p:sp>
          <p:nvSpPr>
            <p:cNvPr id="33" name="圆角矩形 32">
              <a:extLst>
                <a:ext uri="{FF2B5EF4-FFF2-40B4-BE49-F238E27FC236}">
                  <a16:creationId xmlns="" xmlns:a16="http://schemas.microsoft.com/office/drawing/2014/main" id="{E0791A29-2CB4-2744-96C1-EA2037B165CE}"/>
                </a:ext>
              </a:extLst>
            </p:cNvPr>
            <p:cNvSpPr/>
            <p:nvPr/>
          </p:nvSpPr>
          <p:spPr>
            <a:xfrm>
              <a:off x="792914" y="4038113"/>
              <a:ext cx="11160000" cy="3703533"/>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4" name="矩形 33">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文本框 34">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749746" y="1115134"/>
            <a:ext cx="4695084" cy="2792239"/>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按原水碳比通入冷的原料气，可以降低温度，同时化学反应速率稍减小，导致</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的转化率稍减小，与图中变化相符，</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喷</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入冷水</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蒸气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，可以降低温度</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圆角矩形 20">
            <a:hlinkClick r:id="rId2"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2" name="圆角矩形 21">
            <a:hlinkClick r:id="rId3"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3" name="圆角矩形 22">
            <a:hlinkClick r:id="rId4"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4" name="圆角矩形 23">
            <a:hlinkClick r:id="rId5"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5" name="圆角矩形 24">
            <a:hlinkClick r:id="rId6"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6" name="圆角矩形 25">
            <a:hlinkClick r:id="rId7"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7" name="圆角矩形 26">
            <a:hlinkClick r:id="rId8"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8" name="圆角矩形 27">
            <a:hlinkClick r:id="rId9"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9" name="圆角矩形 28">
            <a:hlinkClick r:id="rId10"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0" name="圆角矩形 29">
            <a:hlinkClick r:id="rId11"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31" name="圆角矩形 30">
            <a:hlinkClick r:id="rId12"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36" name="圆角矩形 35">
            <a:hlinkClick r:id="rId13"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pic>
        <p:nvPicPr>
          <p:cNvPr id="38" name="Picture 2" descr="1129"/>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13569" y="1125311"/>
            <a:ext cx="1392408" cy="244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 descr="1130"/>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74717" y="1770215"/>
            <a:ext cx="4367764" cy="180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矩形 39"/>
          <p:cNvSpPr/>
          <p:nvPr/>
        </p:nvSpPr>
        <p:spPr>
          <a:xfrm>
            <a:off x="749745" y="3852339"/>
            <a:ext cx="10692511" cy="576248"/>
          </a:xfrm>
          <a:prstGeom prst="rect">
            <a:avLst/>
          </a:prstGeom>
        </p:spPr>
        <p:txBody>
          <a:bodyPr>
            <a:spAutoFit/>
          </a:bodyPr>
          <a:lstStyle/>
          <a:p>
            <a:pPr algn="just">
              <a:lnSpc>
                <a:spcPct val="150000"/>
              </a:lnSpc>
              <a:spcAft>
                <a:spcPts val="0"/>
              </a:spcAft>
            </a:pPr>
            <a:r>
              <a:rPr lang="zh-CN" altLang="zh-CN" sz="2400" kern="100" spc="-60" dirty="0">
                <a:latin typeface="Times New Roman" panose="02020603050405020304" pitchFamily="18" charset="0"/>
                <a:ea typeface="宋体" panose="02010600030101010101" pitchFamily="2" charset="-122"/>
                <a:cs typeface="Times New Roman" panose="02020603050405020304" pitchFamily="18" charset="0"/>
              </a:rPr>
              <a:t>但是同时水蒸气的浓度增大，会导致</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spc="-60" dirty="0">
                <a:latin typeface="Times New Roman" panose="02020603050405020304" pitchFamily="18" charset="0"/>
                <a:ea typeface="宋体" panose="02010600030101010101" pitchFamily="2" charset="-122"/>
                <a:cs typeface="Times New Roman" panose="02020603050405020304" pitchFamily="18" charset="0"/>
              </a:rPr>
              <a:t>的转化率增大，与图中变化不符，</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spc="-6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spc="-6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044425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blinds(horizontal)">
                                      <p:cBhvr>
                                        <p:cTn id="13" dur="500"/>
                                        <p:tgtEl>
                                          <p:spTgt spid="38"/>
                                        </p:tgtEl>
                                      </p:cBhvr>
                                    </p:animEffect>
                                  </p:childTnLst>
                                </p:cTn>
                              </p:par>
                              <p:par>
                                <p:cTn id="14" presetID="3" presetClass="entr" presetSubtype="1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blinds(horizontal)">
                                      <p:cBhvr>
                                        <p:cTn id="16" dur="500"/>
                                        <p:tgtEl>
                                          <p:spTgt spid="3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blinds(horizontal)">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 xmlns:a16="http://schemas.microsoft.com/office/drawing/2014/main" id="{75F79D94-896B-AE4F-97EE-8AF2ABE2A968}"/>
              </a:ext>
            </a:extLst>
          </p:cNvPr>
          <p:cNvSpPr/>
          <p:nvPr/>
        </p:nvSpPr>
        <p:spPr>
          <a:xfrm>
            <a:off x="390000" y="908720"/>
            <a:ext cx="11412000" cy="67708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若采用喷入冷水</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蒸气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的方式降温，在图</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中作出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平衡转化率随温度变化的曲线</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 name="圆角矩形 17">
            <a:hlinkClick r:id="rId2"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9" name="圆角矩形 18">
            <a:hlinkClick r:id="rId3"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0" name="圆角矩形 19">
            <a:hlinkClick r:id="rId4"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1" name="圆角矩形 20">
            <a:hlinkClick r:id="rId5"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2" name="圆角矩形 21">
            <a:hlinkClick r:id="rId6"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3" name="圆角矩形 22">
            <a:hlinkClick r:id="rId7"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4" name="圆角矩形 23">
            <a:hlinkClick r:id="rId8"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5" name="圆角矩形 24">
            <a:hlinkClick r:id="rId9"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6" name="圆角矩形 25">
            <a:hlinkClick r:id="rId10"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7" name="圆角矩形 26">
            <a:hlinkClick r:id="rId11"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8" name="圆角矩形 27">
            <a:hlinkClick r:id="rId12"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29" name="圆角矩形 28">
            <a:hlinkClick r:id="rId13"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pic>
        <p:nvPicPr>
          <p:cNvPr id="17" name="Picture 3" descr="1130"/>
          <p:cNvPicPr>
            <a:picLocks noChangeAspect="1" noChangeArrowheads="1"/>
          </p:cNvPicPr>
          <p:nvPr/>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51856"/>
          <a:stretch/>
        </p:blipFill>
        <p:spPr bwMode="auto">
          <a:xfrm>
            <a:off x="4792770" y="1986502"/>
            <a:ext cx="2606460" cy="223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42" name="Picture 2" descr="1131"/>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91147" y="1969218"/>
            <a:ext cx="2795656" cy="195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390000" y="1743199"/>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a:t>
            </a:r>
            <a:endParaRPr lang="zh-CN" altLang="en-US" dirty="0"/>
          </a:p>
        </p:txBody>
      </p:sp>
    </p:spTree>
    <p:extLst>
      <p:ext uri="{BB962C8B-B14F-4D97-AF65-F5344CB8AC3E}">
        <p14:creationId xmlns:p14="http://schemas.microsoft.com/office/powerpoint/2010/main" val="3588182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9442"/>
                                        </p:tgtEl>
                                        <p:attrNameLst>
                                          <p:attrName>style.visibility</p:attrName>
                                        </p:attrNameLst>
                                      </p:cBhvr>
                                      <p:to>
                                        <p:strVal val="visible"/>
                                      </p:to>
                                    </p:set>
                                    <p:animEffect transition="in" filter="blinds(horizontal)">
                                      <p:cBhvr>
                                        <p:cTn id="7" dur="500"/>
                                        <p:tgtEl>
                                          <p:spTgt spid="18944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10" presetClass="exit" presetSubtype="0" fill="hold" nodeType="with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a:extLst>
              <a:ext uri="{FF2B5EF4-FFF2-40B4-BE49-F238E27FC236}">
                <a16:creationId xmlns="" xmlns:a16="http://schemas.microsoft.com/office/drawing/2014/main" id="{574E7DD6-E482-894D-9E46-D2B62C9ED9EC}"/>
              </a:ext>
            </a:extLst>
          </p:cNvPr>
          <p:cNvGrpSpPr/>
          <p:nvPr/>
        </p:nvGrpSpPr>
        <p:grpSpPr>
          <a:xfrm>
            <a:off x="516000" y="1340768"/>
            <a:ext cx="11160000" cy="3168352"/>
            <a:chOff x="792914" y="3925222"/>
            <a:chExt cx="11160000" cy="3168352"/>
          </a:xfrm>
        </p:grpSpPr>
        <p:sp>
          <p:nvSpPr>
            <p:cNvPr id="33" name="圆角矩形 32">
              <a:extLst>
                <a:ext uri="{FF2B5EF4-FFF2-40B4-BE49-F238E27FC236}">
                  <a16:creationId xmlns="" xmlns:a16="http://schemas.microsoft.com/office/drawing/2014/main" id="{E0791A29-2CB4-2744-96C1-EA2037B165CE}"/>
                </a:ext>
              </a:extLst>
            </p:cNvPr>
            <p:cNvSpPr/>
            <p:nvPr/>
          </p:nvSpPr>
          <p:spPr>
            <a:xfrm>
              <a:off x="792914" y="4038113"/>
              <a:ext cx="11160000" cy="3055461"/>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4" name="矩形 33">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文本框 34">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749745" y="1619190"/>
            <a:ext cx="10692511" cy="1985159"/>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增大水蒸气的浓度，平衡正向移动，则一氧化碳的平衡转化率增大，会高于</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原</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endParaRPr lang="en-US" altLang="zh-CN" sz="10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平衡</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线，故图像</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圆角矩形 20">
            <a:hlinkClick r:id="rId2"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2" name="圆角矩形 21">
            <a:hlinkClick r:id="rId3"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3" name="圆角矩形 22">
            <a:hlinkClick r:id="rId4"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4" name="圆角矩形 23">
            <a:hlinkClick r:id="rId5"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5" name="圆角矩形 24">
            <a:hlinkClick r:id="rId6"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6" name="圆角矩形 25">
            <a:hlinkClick r:id="rId7"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7" name="圆角矩形 26">
            <a:hlinkClick r:id="rId8"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8" name="圆角矩形 27">
            <a:hlinkClick r:id="rId9"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9" name="圆角矩形 28">
            <a:hlinkClick r:id="rId10"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0" name="圆角矩形 29">
            <a:hlinkClick r:id="rId11"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31" name="圆角矩形 30">
            <a:hlinkClick r:id="rId12"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36" name="圆角矩形 35">
            <a:hlinkClick r:id="rId13"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pic>
        <p:nvPicPr>
          <p:cNvPr id="187395" name="Picture 3" descr="G179"/>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2278" y="2289595"/>
            <a:ext cx="2839915" cy="198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0650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187395"/>
                                        </p:tgtEl>
                                        <p:attrNameLst>
                                          <p:attrName>style.visibility</p:attrName>
                                        </p:attrNameLst>
                                      </p:cBhvr>
                                      <p:to>
                                        <p:strVal val="visible"/>
                                      </p:to>
                                    </p:set>
                                    <p:animEffect transition="in" filter="blinds(horizontal)">
                                      <p:cBhvr>
                                        <p:cTn id="13" dur="500"/>
                                        <p:tgtEl>
                                          <p:spTgt spid="187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20">
            <a:hlinkClick r:id="rId2"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2" name="圆角矩形 21">
            <a:hlinkClick r:id="rId3"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3" name="圆角矩形 22">
            <a:hlinkClick r:id="rId4"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4" name="圆角矩形 23">
            <a:hlinkClick r:id="rId5"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5" name="圆角矩形 24">
            <a:hlinkClick r:id="rId6"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6" name="圆角矩形 25">
            <a:hlinkClick r:id="rId7"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7" name="圆角矩形 26">
            <a:hlinkClick r:id="rId8"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8" name="圆角矩形 27">
            <a:hlinkClick r:id="rId9"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9" name="圆角矩形 28">
            <a:hlinkClick r:id="rId10"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0" name="圆角矩形 29">
            <a:hlinkClick r:id="rId11"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31" name="圆角矩形 30">
            <a:hlinkClick r:id="rId12"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36" name="圆角矩形 35">
            <a:hlinkClick r:id="rId13"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0" name="矩形 19">
            <a:extLst>
              <a:ext uri="{FF2B5EF4-FFF2-40B4-BE49-F238E27FC236}">
                <a16:creationId xmlns="" xmlns:a16="http://schemas.microsoft.com/office/drawing/2014/main" id="{1991D404-2CED-D84E-A33D-6A797F18D4C4}"/>
              </a:ext>
            </a:extLst>
          </p:cNvPr>
          <p:cNvSpPr/>
          <p:nvPr/>
        </p:nvSpPr>
        <p:spPr>
          <a:xfrm>
            <a:off x="390000" y="1161930"/>
            <a:ext cx="11412000" cy="289307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在催化剂活性温度范围内，水煤气变换反应的历程包含反应物分子在催化剂表面的吸附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快速</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、反应物及产物分子脱附等过程。随着温度升高，该反应的反应速率先增大后减小，其速率减小的原因是</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a:t>
            </a:r>
          </a:p>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_______________________________________________________________________________________________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587748" y="2213573"/>
            <a:ext cx="11016504" cy="1754326"/>
          </a:xfrm>
          <a:prstGeom prst="rect">
            <a:avLst/>
          </a:prstGeom>
        </p:spPr>
        <p:txBody>
          <a:bodyPr>
            <a:spAutoFit/>
          </a:bodyPr>
          <a:lstStyle/>
          <a:p>
            <a:pPr>
              <a:lnSpc>
                <a:spcPct val="150000"/>
              </a:lnSpc>
              <a:spcAft>
                <a:spcPts val="0"/>
              </a:spcAft>
            </a:pPr>
            <a:r>
              <a:rPr lang="en-US"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反应</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物分子在催化剂表面的吸附为快速建立平衡的放热过程，温度升高，吸附平衡逆移，被吸附的反应物浓度降低，成为反应速率降低的主要因素</a:t>
            </a:r>
          </a:p>
        </p:txBody>
      </p:sp>
    </p:spTree>
    <p:extLst>
      <p:ext uri="{BB962C8B-B14F-4D97-AF65-F5344CB8AC3E}">
        <p14:creationId xmlns:p14="http://schemas.microsoft.com/office/powerpoint/2010/main" val="41560981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 xmlns:a16="http://schemas.microsoft.com/office/drawing/2014/main" id="{1991D404-2CED-D84E-A33D-6A797F18D4C4}"/>
              </a:ext>
            </a:extLst>
          </p:cNvPr>
          <p:cNvSpPr/>
          <p:nvPr/>
        </p:nvSpPr>
        <p:spPr>
          <a:xfrm>
            <a:off x="390000" y="552181"/>
            <a:ext cx="11412000" cy="510906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丙烷脱氢氧化是丙烷脱氢制丙烯技术的进一步发展，反应过程中伴有生成甲烷、乙烷等物质的副反应，涉及反应如下：</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主反应</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Ⅰ</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8</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6</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124.3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副反应</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Ⅱ</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8</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135.4 J·K</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·mol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Ⅲ</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6</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136.9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Ⅳ</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8</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55.6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smtClean="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5" name="圆角矩形 24">
            <a:hlinkClick r:id="rId2"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7" name="圆角矩形 46">
            <a:hlinkClick r:id="rId3"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8" name="圆角矩形 47">
            <a:hlinkClick r:id="rId4"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9" name="圆角矩形 48">
            <a:hlinkClick r:id="rId5"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0" name="圆角矩形 49">
            <a:hlinkClick r:id="rId6"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1" name="圆角矩形 50">
            <a:hlinkClick r:id="rId7"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2" name="圆角矩形 51">
            <a:hlinkClick r:id="rId8"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3" name="圆角矩形 52">
            <a:hlinkClick r:id="rId9"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4" name="圆角矩形 53">
            <a:hlinkClick r:id="rId10"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5" name="圆角矩形 54">
            <a:hlinkClick r:id="rId11"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6" name="圆角矩形 55">
            <a:hlinkClick r:id="rId12"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7" name="圆角矩形 56">
            <a:hlinkClick r:id="rId13"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pic>
        <p:nvPicPr>
          <p:cNvPr id="32" name="图片 31"/>
          <p:cNvPicPr>
            <a:picLocks noChangeAspect="1"/>
          </p:cNvPicPr>
          <p:nvPr/>
        </p:nvPicPr>
        <p:blipFill>
          <a:blip r:embed="rId14">
            <a:clrChange>
              <a:clrFrom>
                <a:srgbClr val="FFFFFF"/>
              </a:clrFrom>
              <a:clrTo>
                <a:srgbClr val="FFFFFF">
                  <a:alpha val="0"/>
                </a:srgbClr>
              </a:clrTo>
            </a:clrChange>
          </a:blip>
          <a:stretch>
            <a:fillRect/>
          </a:stretch>
        </p:blipFill>
        <p:spPr>
          <a:xfrm>
            <a:off x="1878732" y="2484187"/>
            <a:ext cx="536151" cy="166033"/>
          </a:xfrm>
          <a:prstGeom prst="rect">
            <a:avLst/>
          </a:prstGeom>
        </p:spPr>
      </p:pic>
      <p:pic>
        <p:nvPicPr>
          <p:cNvPr id="33" name="图片 32"/>
          <p:cNvPicPr>
            <a:picLocks noChangeAspect="1"/>
          </p:cNvPicPr>
          <p:nvPr/>
        </p:nvPicPr>
        <p:blipFill>
          <a:blip r:embed="rId14">
            <a:clrChange>
              <a:clrFrom>
                <a:srgbClr val="FFFFFF"/>
              </a:clrFrom>
              <a:clrTo>
                <a:srgbClr val="FFFFFF">
                  <a:alpha val="0"/>
                </a:srgbClr>
              </a:clrTo>
            </a:clrChange>
          </a:blip>
          <a:stretch>
            <a:fillRect/>
          </a:stretch>
        </p:blipFill>
        <p:spPr>
          <a:xfrm>
            <a:off x="1864946" y="3588171"/>
            <a:ext cx="536151" cy="166033"/>
          </a:xfrm>
          <a:prstGeom prst="rect">
            <a:avLst/>
          </a:prstGeom>
        </p:spPr>
      </p:pic>
      <p:pic>
        <p:nvPicPr>
          <p:cNvPr id="34" name="图片 33"/>
          <p:cNvPicPr>
            <a:picLocks noChangeAspect="1"/>
          </p:cNvPicPr>
          <p:nvPr/>
        </p:nvPicPr>
        <p:blipFill>
          <a:blip r:embed="rId14">
            <a:clrChange>
              <a:clrFrom>
                <a:srgbClr val="FFFFFF"/>
              </a:clrFrom>
              <a:clrTo>
                <a:srgbClr val="FFFFFF">
                  <a:alpha val="0"/>
                </a:srgbClr>
              </a:clrTo>
            </a:clrChange>
          </a:blip>
          <a:stretch>
            <a:fillRect/>
          </a:stretch>
        </p:blipFill>
        <p:spPr>
          <a:xfrm>
            <a:off x="2860717" y="4694418"/>
            <a:ext cx="536151" cy="166033"/>
          </a:xfrm>
          <a:prstGeom prst="rect">
            <a:avLst/>
          </a:prstGeom>
        </p:spPr>
      </p:pic>
      <p:pic>
        <p:nvPicPr>
          <p:cNvPr id="35" name="图片 34"/>
          <p:cNvPicPr>
            <a:picLocks noChangeAspect="1"/>
          </p:cNvPicPr>
          <p:nvPr/>
        </p:nvPicPr>
        <p:blipFill>
          <a:blip r:embed="rId14">
            <a:clrChange>
              <a:clrFrom>
                <a:srgbClr val="FFFFFF"/>
              </a:clrFrom>
              <a:clrTo>
                <a:srgbClr val="FFFFFF">
                  <a:alpha val="0"/>
                </a:srgbClr>
              </a:clrTo>
            </a:clrChange>
          </a:blip>
          <a:stretch>
            <a:fillRect/>
          </a:stretch>
        </p:blipFill>
        <p:spPr>
          <a:xfrm>
            <a:off x="2849672" y="5229200"/>
            <a:ext cx="536151" cy="166033"/>
          </a:xfrm>
          <a:prstGeom prst="rect">
            <a:avLst/>
          </a:prstGeom>
        </p:spPr>
      </p:pic>
    </p:spTree>
    <p:extLst>
      <p:ext uri="{BB962C8B-B14F-4D97-AF65-F5344CB8AC3E}">
        <p14:creationId xmlns:p14="http://schemas.microsoft.com/office/powerpoint/2010/main" val="698727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 xmlns:a16="http://schemas.microsoft.com/office/drawing/2014/main" id="{1991D404-2CED-D84E-A33D-6A797F18D4C4}"/>
              </a:ext>
            </a:extLst>
          </p:cNvPr>
          <p:cNvSpPr/>
          <p:nvPr/>
        </p:nvSpPr>
        <p:spPr>
          <a:xfrm>
            <a:off x="390000" y="1017914"/>
            <a:ext cx="11412000" cy="233907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判断反应</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Ⅱ</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自发进行可用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来表述，若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，反应能自发进行。反应</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Ⅱ</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1 000 K</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时能自发进行的理由：</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a:t>
            </a:r>
          </a:p>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___________________________________________________________________________________(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要列出计算过程</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2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5" name="圆角矩形 24">
            <a:hlinkClick r:id="rId2"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7" name="圆角矩形 46">
            <a:hlinkClick r:id="rId3"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8" name="圆角矩形 47">
            <a:hlinkClick r:id="rId4"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9" name="圆角矩形 48">
            <a:hlinkClick r:id="rId5"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0" name="圆角矩形 49">
            <a:hlinkClick r:id="rId6"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1" name="圆角矩形 50">
            <a:hlinkClick r:id="rId7"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2" name="圆角矩形 51">
            <a:hlinkClick r:id="rId8"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3" name="圆角矩形 52">
            <a:hlinkClick r:id="rId9"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4" name="圆角矩形 53">
            <a:hlinkClick r:id="rId10"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5" name="圆角矩形 54">
            <a:hlinkClick r:id="rId11"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6" name="圆角矩形 55">
            <a:hlinkClick r:id="rId12"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7" name="圆角矩形 56">
            <a:hlinkClick r:id="rId13"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3" name="矩形 2"/>
          <p:cNvSpPr/>
          <p:nvPr/>
        </p:nvSpPr>
        <p:spPr>
          <a:xfrm>
            <a:off x="561621" y="1516133"/>
            <a:ext cx="11016504" cy="1754326"/>
          </a:xfrm>
          <a:prstGeom prst="rect">
            <a:avLst/>
          </a:prstGeom>
        </p:spPr>
        <p:txBody>
          <a:bodyPr>
            <a:spAutoFit/>
          </a:bodyPr>
          <a:lstStyle/>
          <a:p>
            <a:pPr>
              <a:lnSpc>
                <a:spcPct val="150000"/>
              </a:lnSpc>
            </a:pPr>
            <a:r>
              <a:rPr lang="en-US" altLang="zh-CN" sz="2400" kern="100" dirty="0" smtClean="0">
                <a:solidFill>
                  <a:srgbClr val="C00000"/>
                </a:solidFill>
                <a:latin typeface="Times New Roman" panose="02020603050405020304" pitchFamily="18" charset="0"/>
                <a:ea typeface="微软雅黑" panose="020B0503020204020204" pitchFamily="34" charset="-122"/>
              </a:rPr>
              <a:t>                                                                </a:t>
            </a:r>
            <a:r>
              <a:rPr lang="en-US" altLang="zh-CN" sz="2400" kern="100" spc="-20" dirty="0" smtClean="0">
                <a:solidFill>
                  <a:srgbClr val="C00000"/>
                </a:solidFill>
                <a:latin typeface="Times New Roman" panose="02020603050405020304" pitchFamily="18" charset="0"/>
                <a:ea typeface="微软雅黑" panose="020B0503020204020204" pitchFamily="34" charset="-122"/>
              </a:rPr>
              <a:t>Δ</a:t>
            </a:r>
            <a:r>
              <a:rPr lang="en-US" altLang="zh-CN" sz="2400" i="1" kern="100" spc="-20" dirty="0" smtClean="0">
                <a:solidFill>
                  <a:srgbClr val="C00000"/>
                </a:solidFill>
                <a:latin typeface="Times New Roman" panose="02020603050405020304" pitchFamily="18" charset="0"/>
                <a:ea typeface="微软雅黑" panose="020B0503020204020204" pitchFamily="34" charset="-122"/>
              </a:rPr>
              <a:t>H</a:t>
            </a:r>
            <a:r>
              <a:rPr lang="en-US" altLang="zh-CN" sz="2400" kern="100" spc="-20" baseline="-25000" dirty="0" smtClean="0">
                <a:solidFill>
                  <a:srgbClr val="C00000"/>
                </a:solidFill>
                <a:latin typeface="Times New Roman" panose="02020603050405020304" pitchFamily="18" charset="0"/>
                <a:ea typeface="微软雅黑" panose="020B0503020204020204" pitchFamily="34" charset="-122"/>
              </a:rPr>
              <a:t>2</a:t>
            </a:r>
            <a:r>
              <a:rPr lang="zh-CN" altLang="zh-CN" sz="2400" kern="100" spc="-2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spc="-20" dirty="0">
                <a:solidFill>
                  <a:srgbClr val="C00000"/>
                </a:solidFill>
                <a:latin typeface="Times New Roman" panose="02020603050405020304" pitchFamily="18" charset="0"/>
                <a:ea typeface="微软雅黑" panose="020B0503020204020204" pitchFamily="34" charset="-122"/>
              </a:rPr>
              <a:t>81.3  </a:t>
            </a:r>
            <a:r>
              <a:rPr lang="en-US" altLang="zh-CN" sz="2400" kern="100" spc="-20" dirty="0" err="1">
                <a:solidFill>
                  <a:srgbClr val="C00000"/>
                </a:solidFill>
                <a:latin typeface="Times New Roman" panose="02020603050405020304" pitchFamily="18" charset="0"/>
                <a:ea typeface="微软雅黑" panose="020B0503020204020204" pitchFamily="34" charset="-122"/>
              </a:rPr>
              <a:t>kJ·mol</a:t>
            </a:r>
            <a:r>
              <a:rPr lang="zh-CN" altLang="zh-CN" sz="2400" kern="100" spc="-20"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spc="-20" baseline="30000" dirty="0">
                <a:solidFill>
                  <a:srgbClr val="C00000"/>
                </a:solidFill>
                <a:latin typeface="Times New Roman" panose="02020603050405020304" pitchFamily="18" charset="0"/>
                <a:ea typeface="微软雅黑" panose="020B0503020204020204" pitchFamily="34" charset="-122"/>
              </a:rPr>
              <a:t>1</a:t>
            </a:r>
            <a:r>
              <a:rPr lang="zh-CN" altLang="zh-CN" sz="2400" kern="100" spc="-2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spc="-20" dirty="0">
                <a:solidFill>
                  <a:srgbClr val="C00000"/>
                </a:solidFill>
                <a:latin typeface="Times New Roman" panose="02020603050405020304" pitchFamily="18" charset="0"/>
                <a:ea typeface="微软雅黑" panose="020B0503020204020204" pitchFamily="34" charset="-122"/>
              </a:rPr>
              <a:t>Δ</a:t>
            </a:r>
            <a:r>
              <a:rPr lang="en-US" altLang="zh-CN" sz="2400" i="1" kern="100" spc="-20" dirty="0">
                <a:solidFill>
                  <a:srgbClr val="C00000"/>
                </a:solidFill>
                <a:latin typeface="Times New Roman" panose="02020603050405020304" pitchFamily="18" charset="0"/>
                <a:ea typeface="微软雅黑" panose="020B0503020204020204" pitchFamily="34" charset="-122"/>
              </a:rPr>
              <a:t>S</a:t>
            </a:r>
            <a:r>
              <a:rPr lang="en-US" altLang="zh-CN" sz="2400" kern="100" spc="-20" baseline="-25000" dirty="0">
                <a:solidFill>
                  <a:srgbClr val="C00000"/>
                </a:solidFill>
                <a:latin typeface="Times New Roman" panose="02020603050405020304" pitchFamily="18" charset="0"/>
                <a:ea typeface="微软雅黑" panose="020B0503020204020204" pitchFamily="34" charset="-122"/>
              </a:rPr>
              <a:t>2</a:t>
            </a:r>
            <a:r>
              <a:rPr lang="zh-CN" altLang="zh-CN" sz="2400" kern="100" spc="-2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spc="-20" dirty="0">
                <a:solidFill>
                  <a:srgbClr val="C00000"/>
                </a:solidFill>
                <a:latin typeface="Times New Roman" panose="02020603050405020304" pitchFamily="18" charset="0"/>
                <a:ea typeface="微软雅黑" panose="020B0503020204020204" pitchFamily="34" charset="-122"/>
              </a:rPr>
              <a:t>135.4  J·K</a:t>
            </a:r>
            <a:r>
              <a:rPr lang="zh-CN" altLang="zh-CN" sz="2400" kern="100" spc="-20"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spc="-20" baseline="30000" dirty="0">
                <a:solidFill>
                  <a:srgbClr val="C00000"/>
                </a:solidFill>
                <a:latin typeface="Times New Roman" panose="02020603050405020304" pitchFamily="18" charset="0"/>
                <a:ea typeface="微软雅黑" panose="020B0503020204020204" pitchFamily="34" charset="-122"/>
              </a:rPr>
              <a:t>1</a:t>
            </a:r>
            <a:r>
              <a:rPr lang="en-US" altLang="zh-CN" sz="2400" kern="100" spc="-20" dirty="0" smtClean="0">
                <a:solidFill>
                  <a:srgbClr val="C00000"/>
                </a:solidFill>
                <a:latin typeface="Times New Roman" panose="02020603050405020304" pitchFamily="18" charset="0"/>
                <a:ea typeface="微软雅黑" panose="020B0503020204020204" pitchFamily="34" charset="-122"/>
              </a:rPr>
              <a:t>·</a:t>
            </a:r>
          </a:p>
          <a:p>
            <a:pPr>
              <a:lnSpc>
                <a:spcPct val="150000"/>
              </a:lnSpc>
            </a:pPr>
            <a:r>
              <a:rPr lang="en-US" altLang="zh-CN" sz="2400" kern="100" dirty="0" err="1" smtClean="0">
                <a:solidFill>
                  <a:srgbClr val="C00000"/>
                </a:solidFill>
                <a:latin typeface="Times New Roman" panose="02020603050405020304" pitchFamily="18" charset="0"/>
                <a:ea typeface="微软雅黑" panose="020B0503020204020204" pitchFamily="34" charset="-122"/>
              </a:rPr>
              <a:t>mol</a:t>
            </a:r>
            <a:r>
              <a:rPr lang="zh-CN" altLang="zh-CN" sz="2400" kern="100"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solidFill>
                  <a:srgbClr val="C00000"/>
                </a:solidFill>
                <a:latin typeface="Times New Roman" panose="02020603050405020304" pitchFamily="18" charset="0"/>
                <a:ea typeface="微软雅黑" panose="020B0503020204020204" pitchFamily="34" charset="-122"/>
              </a:rPr>
              <a:t>1</a:t>
            </a:r>
            <a:r>
              <a:rPr lang="en-US" altLang="zh-CN" sz="2400" kern="100" dirty="0">
                <a:solidFill>
                  <a:srgbClr val="C00000"/>
                </a:solidFill>
                <a:latin typeface="Times New Roman" panose="02020603050405020304" pitchFamily="18" charset="0"/>
                <a:ea typeface="微软雅黑" panose="020B0503020204020204" pitchFamily="34" charset="-122"/>
              </a:rPr>
              <a:t>,1 000 K</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sz="2400" kern="100" dirty="0">
                <a:solidFill>
                  <a:srgbClr val="C00000"/>
                </a:solidFill>
                <a:latin typeface="Times New Roman" panose="02020603050405020304" pitchFamily="18" charset="0"/>
                <a:ea typeface="微软雅黑" panose="020B0503020204020204" pitchFamily="34" charset="-122"/>
              </a:rPr>
              <a:t>Δ</a:t>
            </a:r>
            <a:r>
              <a:rPr lang="en-US" altLang="zh-CN" sz="2400" i="1" kern="100" dirty="0">
                <a:solidFill>
                  <a:srgbClr val="C00000"/>
                </a:solidFill>
                <a:latin typeface="Times New Roman" panose="02020603050405020304" pitchFamily="18" charset="0"/>
                <a:ea typeface="微软雅黑" panose="020B0503020204020204" pitchFamily="34" charset="-122"/>
              </a:rPr>
              <a:t>G</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Δ</a:t>
            </a:r>
            <a:r>
              <a:rPr lang="en-US" altLang="zh-CN" sz="2400" i="1" kern="100" dirty="0">
                <a:solidFill>
                  <a:srgbClr val="C00000"/>
                </a:solidFill>
                <a:latin typeface="Times New Roman" panose="02020603050405020304" pitchFamily="18" charset="0"/>
                <a:ea typeface="微软雅黑" panose="020B0503020204020204" pitchFamily="34" charset="-122"/>
              </a:rPr>
              <a:t>H</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solidFill>
                  <a:srgbClr val="C00000"/>
                </a:solidFill>
                <a:latin typeface="Times New Roman" panose="02020603050405020304" pitchFamily="18" charset="0"/>
                <a:ea typeface="微软雅黑" panose="020B0503020204020204" pitchFamily="34" charset="-122"/>
              </a:rPr>
              <a:t>T</a:t>
            </a:r>
            <a:r>
              <a:rPr lang="en-US" altLang="zh-CN" sz="2400" kern="100" dirty="0">
                <a:solidFill>
                  <a:srgbClr val="C00000"/>
                </a:solidFill>
                <a:latin typeface="Times New Roman" panose="02020603050405020304" pitchFamily="18" charset="0"/>
                <a:ea typeface="微软雅黑" panose="020B0503020204020204" pitchFamily="34" charset="-122"/>
              </a:rPr>
              <a:t>Δ</a:t>
            </a:r>
            <a:r>
              <a:rPr lang="en-US" altLang="zh-CN" sz="2400" i="1" kern="100" dirty="0">
                <a:solidFill>
                  <a:srgbClr val="C00000"/>
                </a:solidFill>
                <a:latin typeface="Times New Roman" panose="02020603050405020304" pitchFamily="18" charset="0"/>
                <a:ea typeface="微软雅黑" panose="020B0503020204020204" pitchFamily="34" charset="-122"/>
              </a:rPr>
              <a:t>S</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54.1  </a:t>
            </a:r>
            <a:r>
              <a:rPr lang="en-US" altLang="zh-CN" sz="2400" kern="100" dirty="0" err="1">
                <a:solidFill>
                  <a:srgbClr val="C00000"/>
                </a:solidFill>
                <a:latin typeface="Times New Roman" panose="02020603050405020304" pitchFamily="18" charset="0"/>
                <a:ea typeface="微软雅黑" panose="020B0503020204020204" pitchFamily="34" charset="-122"/>
              </a:rPr>
              <a:t>kJ·mol</a:t>
            </a:r>
            <a:r>
              <a:rPr lang="zh-CN" altLang="zh-CN" sz="2400" kern="100"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solidFill>
                  <a:srgbClr val="C00000"/>
                </a:solidFill>
                <a:latin typeface="Times New Roman" panose="02020603050405020304" pitchFamily="18" charset="0"/>
                <a:ea typeface="微软雅黑" panose="020B0503020204020204" pitchFamily="34" charset="-122"/>
              </a:rPr>
              <a:t>1</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0</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，所以反应在</a:t>
            </a:r>
            <a:r>
              <a:rPr lang="en-US" altLang="zh-CN" sz="2400" kern="100" dirty="0">
                <a:solidFill>
                  <a:srgbClr val="C00000"/>
                </a:solidFill>
                <a:latin typeface="Times New Roman" panose="02020603050405020304" pitchFamily="18" charset="0"/>
                <a:ea typeface="微软雅黑" panose="020B0503020204020204" pitchFamily="34" charset="-122"/>
              </a:rPr>
              <a:t>1 000 K</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时能自发进行　</a:t>
            </a:r>
            <a:endParaRPr lang="zh-CN" altLang="en-US" dirty="0"/>
          </a:p>
        </p:txBody>
      </p:sp>
    </p:spTree>
    <p:extLst>
      <p:ext uri="{BB962C8B-B14F-4D97-AF65-F5344CB8AC3E}">
        <p14:creationId xmlns:p14="http://schemas.microsoft.com/office/powerpoint/2010/main" val="1015002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 xmlns:a16="http://schemas.microsoft.com/office/drawing/2014/main" id="{1991D404-2CED-D84E-A33D-6A797F18D4C4}"/>
              </a:ext>
            </a:extLst>
          </p:cNvPr>
          <p:cNvSpPr/>
          <p:nvPr/>
        </p:nvSpPr>
        <p:spPr>
          <a:xfrm>
            <a:off x="390000" y="620688"/>
            <a:ext cx="11412000" cy="233907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若仅考虑主反应</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Ⅰ</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，一定温度下，向恒压密闭容器中通入一定量丙烷，反应后测得的组分的平衡压强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即组分的物质的量分数</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总压</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8</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0.25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MPa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0.75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MPa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该温度下反应的平衡常数</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p</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的数值为</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单位用</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MPa</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圆角矩形 24">
            <a:hlinkClick r:id="rId3"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7" name="圆角矩形 46">
            <a:hlinkClick r:id="rId4"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8" name="圆角矩形 47">
            <a:hlinkClick r:id="rId5"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9" name="圆角矩形 48">
            <a:hlinkClick r:id="rId6"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0" name="圆角矩形 49">
            <a:hlinkClick r:id="rId7"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1" name="圆角矩形 50">
            <a:hlinkClick r:id="rId8"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2" name="圆角矩形 51">
            <a:hlinkClick r:id="rId9"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3" name="圆角矩形 52">
            <a:hlinkClick r:id="rId10"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4" name="圆角矩形 53">
            <a:hlinkClick r:id="rId11"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5" name="圆角矩形 54">
            <a:hlinkClick r:id="rId12"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6" name="圆角矩形 55">
            <a:hlinkClick r:id="rId13"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7" name="圆角矩形 56">
            <a:hlinkClick r:id="rId14"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3" name="矩形 2"/>
          <p:cNvSpPr/>
          <p:nvPr/>
        </p:nvSpPr>
        <p:spPr>
          <a:xfrm>
            <a:off x="5870408" y="2369042"/>
            <a:ext cx="723275"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2.25</a:t>
            </a:r>
            <a:endParaRPr lang="zh-CN" altLang="en-US" dirty="0"/>
          </a:p>
        </p:txBody>
      </p:sp>
      <p:grpSp>
        <p:nvGrpSpPr>
          <p:cNvPr id="24" name="组合 23">
            <a:extLst>
              <a:ext uri="{FF2B5EF4-FFF2-40B4-BE49-F238E27FC236}">
                <a16:creationId xmlns="" xmlns:a16="http://schemas.microsoft.com/office/drawing/2014/main" id="{574E7DD6-E482-894D-9E46-D2B62C9ED9EC}"/>
              </a:ext>
            </a:extLst>
          </p:cNvPr>
          <p:cNvGrpSpPr/>
          <p:nvPr/>
        </p:nvGrpSpPr>
        <p:grpSpPr>
          <a:xfrm>
            <a:off x="516000" y="3169431"/>
            <a:ext cx="11160000" cy="2332286"/>
            <a:chOff x="792914" y="3925222"/>
            <a:chExt cx="11160000" cy="2332286"/>
          </a:xfrm>
        </p:grpSpPr>
        <p:sp>
          <p:nvSpPr>
            <p:cNvPr id="26" name="圆角矩形 25">
              <a:extLst>
                <a:ext uri="{FF2B5EF4-FFF2-40B4-BE49-F238E27FC236}">
                  <a16:creationId xmlns="" xmlns:a16="http://schemas.microsoft.com/office/drawing/2014/main" id="{E0791A29-2CB4-2744-96C1-EA2037B165CE}"/>
                </a:ext>
              </a:extLst>
            </p:cNvPr>
            <p:cNvSpPr/>
            <p:nvPr/>
          </p:nvSpPr>
          <p:spPr>
            <a:xfrm>
              <a:off x="792914" y="4038112"/>
              <a:ext cx="11160000" cy="2219396"/>
            </a:xfrm>
            <a:prstGeom prst="roundRect">
              <a:avLst>
                <a:gd name="adj" fmla="val 576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2" name="矩形 31">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3" name="文本框 32">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35" name="对象 34"/>
          <p:cNvGraphicFramePr>
            <a:graphicFrameLocks noChangeAspect="1"/>
          </p:cNvGraphicFramePr>
          <p:nvPr>
            <p:extLst>
              <p:ext uri="{D42A27DB-BD31-4B8C-83A1-F6EECF244321}">
                <p14:modId xmlns:p14="http://schemas.microsoft.com/office/powerpoint/2010/main" val="2966758578"/>
              </p:ext>
            </p:extLst>
          </p:nvPr>
        </p:nvGraphicFramePr>
        <p:xfrm>
          <a:off x="796925" y="3593542"/>
          <a:ext cx="10490200" cy="1908175"/>
        </p:xfrm>
        <a:graphic>
          <a:graphicData uri="http://schemas.openxmlformats.org/presentationml/2006/ole">
            <mc:AlternateContent xmlns:mc="http://schemas.openxmlformats.org/markup-compatibility/2006">
              <mc:Choice xmlns:v="urn:schemas-microsoft-com:vml" Requires="v">
                <p:oleObj spid="_x0000_s192521" name="文档" r:id="rId15" imgW="10598832" imgH="1924769" progId="Word.Document.12">
                  <p:embed/>
                </p:oleObj>
              </mc:Choice>
              <mc:Fallback>
                <p:oleObj name="文档" r:id="rId15" imgW="10598832" imgH="1924769" progId="Word.Document.12">
                  <p:embed/>
                  <p:pic>
                    <p:nvPicPr>
                      <p:cNvPr id="0" name=""/>
                      <p:cNvPicPr/>
                      <p:nvPr/>
                    </p:nvPicPr>
                    <p:blipFill>
                      <a:blip r:embed="rId16"/>
                      <a:stretch>
                        <a:fillRect/>
                      </a:stretch>
                    </p:blipFill>
                    <p:spPr>
                      <a:xfrm>
                        <a:off x="796925" y="3593542"/>
                        <a:ext cx="10490200" cy="1908175"/>
                      </a:xfrm>
                      <a:prstGeom prst="rect">
                        <a:avLst/>
                      </a:prstGeom>
                    </p:spPr>
                  </p:pic>
                </p:oleObj>
              </mc:Fallback>
            </mc:AlternateContent>
          </a:graphicData>
        </a:graphic>
      </p:graphicFrame>
      <p:pic>
        <p:nvPicPr>
          <p:cNvPr id="36" name="图片 35"/>
          <p:cNvPicPr>
            <a:picLocks noChangeAspect="1"/>
          </p:cNvPicPr>
          <p:nvPr/>
        </p:nvPicPr>
        <p:blipFill>
          <a:blip r:embed="rId17">
            <a:clrChange>
              <a:clrFrom>
                <a:srgbClr val="FFFFFF"/>
              </a:clrFrom>
              <a:clrTo>
                <a:srgbClr val="FFFFFF">
                  <a:alpha val="0"/>
                </a:srgbClr>
              </a:clrTo>
            </a:clrChange>
          </a:blip>
          <a:stretch>
            <a:fillRect/>
          </a:stretch>
        </p:blipFill>
        <p:spPr>
          <a:xfrm>
            <a:off x="3062955" y="3721223"/>
            <a:ext cx="536151" cy="166033"/>
          </a:xfrm>
          <a:prstGeom prst="rect">
            <a:avLst/>
          </a:prstGeom>
        </p:spPr>
      </p:pic>
    </p:spTree>
    <p:extLst>
      <p:ext uri="{BB962C8B-B14F-4D97-AF65-F5344CB8AC3E}">
        <p14:creationId xmlns:p14="http://schemas.microsoft.com/office/powerpoint/2010/main" val="1393300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par>
                                <p:cTn id="13" presetID="3" presetClass="entr" presetSubtype="1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linds(horizontal)">
                                      <p:cBhvr>
                                        <p:cTn id="15" dur="500"/>
                                        <p:tgtEl>
                                          <p:spTgt spid="35"/>
                                        </p:tgtEl>
                                      </p:cBhvr>
                                    </p:animEffect>
                                  </p:childTnLst>
                                </p:cTn>
                              </p:par>
                              <p:par>
                                <p:cTn id="16" presetID="3" presetClass="entr" presetSubtype="10"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blinds(horizontal)">
                                      <p:cBhvr>
                                        <p:cTn id="1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a:extLst>
              <a:ext uri="{FF2B5EF4-FFF2-40B4-BE49-F238E27FC236}">
                <a16:creationId xmlns="" xmlns:a16="http://schemas.microsoft.com/office/drawing/2014/main" id="{7E4F18EA-82C7-9143-98A4-D4840597F599}"/>
              </a:ext>
            </a:extLst>
          </p:cNvPr>
          <p:cNvSpPr/>
          <p:nvPr/>
        </p:nvSpPr>
        <p:spPr>
          <a:xfrm>
            <a:off x="390000" y="1484784"/>
            <a:ext cx="11412000" cy="289307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判断</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时刻分别改变的一个条件。</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增大压强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减小压强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升高温度</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降低温度</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E.</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加催化剂</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F.</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充入氮气</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时刻</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时刻</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时刻</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 name="Picture 15" descr="110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75523" y="1686052"/>
            <a:ext cx="3457460" cy="247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1631504" y="3804554"/>
            <a:ext cx="389850" cy="461665"/>
          </a:xfrm>
          <a:prstGeom prst="rect">
            <a:avLst/>
          </a:prstGeom>
        </p:spPr>
        <p:txBody>
          <a:bodyPr wrap="none">
            <a:spAutoFit/>
          </a:bodyPr>
          <a:lstStyle/>
          <a:p>
            <a:r>
              <a:rPr lang="en-US" altLang="zh-CN" sz="2400" kern="100" dirty="0" smtClean="0">
                <a:solidFill>
                  <a:srgbClr val="C00000"/>
                </a:solidFill>
                <a:latin typeface="Times New Roman" panose="02020603050405020304" pitchFamily="18" charset="0"/>
                <a:ea typeface="微软雅黑" panose="020B0503020204020204" pitchFamily="34" charset="-122"/>
              </a:rPr>
              <a:t>C</a:t>
            </a:r>
            <a:endParaRPr lang="zh-CN" altLang="en-US" dirty="0"/>
          </a:p>
        </p:txBody>
      </p:sp>
      <p:sp>
        <p:nvSpPr>
          <p:cNvPr id="6" name="矩形 5"/>
          <p:cNvSpPr/>
          <p:nvPr/>
        </p:nvSpPr>
        <p:spPr>
          <a:xfrm>
            <a:off x="3749546" y="3807569"/>
            <a:ext cx="372218" cy="461665"/>
          </a:xfrm>
          <a:prstGeom prst="rect">
            <a:avLst/>
          </a:prstGeom>
        </p:spPr>
        <p:txBody>
          <a:bodyPr wrap="none">
            <a:spAutoFit/>
          </a:bodyPr>
          <a:lstStyle/>
          <a:p>
            <a:r>
              <a:rPr lang="en-US" altLang="zh-CN" sz="2400" kern="100" dirty="0" smtClean="0">
                <a:solidFill>
                  <a:srgbClr val="C00000"/>
                </a:solidFill>
                <a:latin typeface="Times New Roman" panose="02020603050405020304" pitchFamily="18" charset="0"/>
                <a:ea typeface="微软雅黑" panose="020B0503020204020204" pitchFamily="34" charset="-122"/>
              </a:rPr>
              <a:t>E</a:t>
            </a:r>
            <a:endParaRPr lang="zh-CN" altLang="en-US" dirty="0"/>
          </a:p>
        </p:txBody>
      </p:sp>
      <p:sp>
        <p:nvSpPr>
          <p:cNvPr id="7" name="矩形 6"/>
          <p:cNvSpPr/>
          <p:nvPr/>
        </p:nvSpPr>
        <p:spPr>
          <a:xfrm>
            <a:off x="5753378" y="3804554"/>
            <a:ext cx="389850" cy="461665"/>
          </a:xfrm>
          <a:prstGeom prst="rect">
            <a:avLst/>
          </a:prstGeom>
        </p:spPr>
        <p:txBody>
          <a:bodyPr wrap="none">
            <a:spAutoFit/>
          </a:bodyPr>
          <a:lstStyle/>
          <a:p>
            <a:r>
              <a:rPr lang="en-US" altLang="zh-CN" sz="2400" kern="100" dirty="0" smtClean="0">
                <a:solidFill>
                  <a:srgbClr val="C00000"/>
                </a:solidFill>
                <a:latin typeface="Times New Roman" panose="02020603050405020304" pitchFamily="18" charset="0"/>
                <a:ea typeface="微软雅黑" panose="020B0503020204020204" pitchFamily="34" charset="-122"/>
              </a:rPr>
              <a:t>B</a:t>
            </a:r>
            <a:endParaRPr lang="zh-CN" altLang="en-US" dirty="0"/>
          </a:p>
        </p:txBody>
      </p:sp>
      <p:grpSp>
        <p:nvGrpSpPr>
          <p:cNvPr id="13" name="组合 12">
            <a:extLst>
              <a:ext uri="{FF2B5EF4-FFF2-40B4-BE49-F238E27FC236}">
                <a16:creationId xmlns="" xmlns:a16="http://schemas.microsoft.com/office/drawing/2014/main" id="{574E7DD6-E482-894D-9E46-D2B62C9ED9EC}"/>
              </a:ext>
            </a:extLst>
          </p:cNvPr>
          <p:cNvGrpSpPr/>
          <p:nvPr/>
        </p:nvGrpSpPr>
        <p:grpSpPr>
          <a:xfrm>
            <a:off x="516000" y="4382522"/>
            <a:ext cx="11160000" cy="2390966"/>
            <a:chOff x="792914" y="3925222"/>
            <a:chExt cx="11160000" cy="2390966"/>
          </a:xfrm>
        </p:grpSpPr>
        <p:sp>
          <p:nvSpPr>
            <p:cNvPr id="14" name="圆角矩形 13">
              <a:extLst>
                <a:ext uri="{FF2B5EF4-FFF2-40B4-BE49-F238E27FC236}">
                  <a16:creationId xmlns="" xmlns:a16="http://schemas.microsoft.com/office/drawing/2014/main" id="{E0791A29-2CB4-2744-96C1-EA2037B165CE}"/>
                </a:ext>
              </a:extLst>
            </p:cNvPr>
            <p:cNvSpPr/>
            <p:nvPr/>
          </p:nvSpPr>
          <p:spPr>
            <a:xfrm>
              <a:off x="792914" y="4038112"/>
              <a:ext cx="11160000" cy="2278076"/>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5" name="矩形 14">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文本框 15">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8" name="矩形 17"/>
          <p:cNvSpPr/>
          <p:nvPr/>
        </p:nvSpPr>
        <p:spPr>
          <a:xfrm>
            <a:off x="695400" y="4535247"/>
            <a:ext cx="10586645" cy="2238241"/>
          </a:xfrm>
          <a:prstGeom prst="rect">
            <a:avLst/>
          </a:prstGeom>
        </p:spPr>
        <p:txBody>
          <a:bodyPr>
            <a:spAutoFit/>
          </a:bodyPr>
          <a:lstStyle/>
          <a:p>
            <a:pPr algn="just">
              <a:lnSpc>
                <a:spcPct val="150000"/>
              </a:lnSpc>
              <a:spcAft>
                <a:spcPts val="0"/>
              </a:spcAft>
            </a:pP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正</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逆</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同时增大，且</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逆</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增大的更快，平衡向逆反应方向移动，所以</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时改变的条件是升温；</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正</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逆</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同时增大且增大程度相同，平衡不移动，所以</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时改变的条件是加催化剂；</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正</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逆</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同时减小，且</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正</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减小的更快，平衡向逆反应方向移动，所以</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时改变的条件是减小压强。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80316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linds(horizont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18"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 xmlns:a16="http://schemas.microsoft.com/office/drawing/2014/main" id="{1991D404-2CED-D84E-A33D-6A797F18D4C4}"/>
              </a:ext>
            </a:extLst>
          </p:cNvPr>
          <p:cNvSpPr/>
          <p:nvPr/>
        </p:nvSpPr>
        <p:spPr>
          <a:xfrm>
            <a:off x="390000" y="969545"/>
            <a:ext cx="11412000" cy="60700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平衡时丙烷的转化率为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圆角矩形 24">
            <a:hlinkClick r:id="rId3"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7" name="圆角矩形 46">
            <a:hlinkClick r:id="rId4"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8" name="圆角矩形 47">
            <a:hlinkClick r:id="rId5"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9" name="圆角矩形 48">
            <a:hlinkClick r:id="rId6"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0" name="圆角矩形 49">
            <a:hlinkClick r:id="rId7"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1" name="圆角矩形 50">
            <a:hlinkClick r:id="rId8"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2" name="圆角矩形 51">
            <a:hlinkClick r:id="rId9"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3" name="圆角矩形 52">
            <a:hlinkClick r:id="rId10"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4" name="圆角矩形 53">
            <a:hlinkClick r:id="rId11"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5" name="圆角矩形 54">
            <a:hlinkClick r:id="rId12"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6" name="圆角矩形 55">
            <a:hlinkClick r:id="rId13"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7" name="圆角矩形 56">
            <a:hlinkClick r:id="rId14"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3" name="矩形 2"/>
          <p:cNvSpPr/>
          <p:nvPr/>
        </p:nvSpPr>
        <p:spPr>
          <a:xfrm>
            <a:off x="4223792" y="1069000"/>
            <a:ext cx="748923"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75%</a:t>
            </a:r>
            <a:endParaRPr lang="zh-CN" altLang="en-US" dirty="0"/>
          </a:p>
        </p:txBody>
      </p:sp>
      <p:grpSp>
        <p:nvGrpSpPr>
          <p:cNvPr id="24" name="组合 23">
            <a:extLst>
              <a:ext uri="{FF2B5EF4-FFF2-40B4-BE49-F238E27FC236}">
                <a16:creationId xmlns="" xmlns:a16="http://schemas.microsoft.com/office/drawing/2014/main" id="{574E7DD6-E482-894D-9E46-D2B62C9ED9EC}"/>
              </a:ext>
            </a:extLst>
          </p:cNvPr>
          <p:cNvGrpSpPr/>
          <p:nvPr/>
        </p:nvGrpSpPr>
        <p:grpSpPr>
          <a:xfrm>
            <a:off x="516000" y="1864578"/>
            <a:ext cx="11160000" cy="3491220"/>
            <a:chOff x="792914" y="3925222"/>
            <a:chExt cx="11160000" cy="3491220"/>
          </a:xfrm>
        </p:grpSpPr>
        <p:sp>
          <p:nvSpPr>
            <p:cNvPr id="26" name="圆角矩形 25">
              <a:extLst>
                <a:ext uri="{FF2B5EF4-FFF2-40B4-BE49-F238E27FC236}">
                  <a16:creationId xmlns="" xmlns:a16="http://schemas.microsoft.com/office/drawing/2014/main" id="{E0791A29-2CB4-2744-96C1-EA2037B165CE}"/>
                </a:ext>
              </a:extLst>
            </p:cNvPr>
            <p:cNvSpPr/>
            <p:nvPr/>
          </p:nvSpPr>
          <p:spPr>
            <a:xfrm>
              <a:off x="792914" y="4038112"/>
              <a:ext cx="11160000" cy="3378330"/>
            </a:xfrm>
            <a:prstGeom prst="roundRect">
              <a:avLst>
                <a:gd name="adj" fmla="val 378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2" name="矩形 31">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3" name="文本框 32">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4" name="矩形 33"/>
          <p:cNvSpPr/>
          <p:nvPr/>
        </p:nvSpPr>
        <p:spPr>
          <a:xfrm>
            <a:off x="642285" y="2071893"/>
            <a:ext cx="10907430" cy="1130246"/>
          </a:xfrm>
          <a:prstGeom prst="rect">
            <a:avLst/>
          </a:prstGeom>
        </p:spPr>
        <p:txBody>
          <a:bodyPr>
            <a:spAutoFit/>
          </a:bodyPr>
          <a:lstStyle/>
          <a:p>
            <a:pPr algn="just">
              <a:lnSpc>
                <a:spcPct val="150000"/>
              </a:lnSpc>
              <a:spcAft>
                <a:spcPts val="0"/>
              </a:spcAft>
            </a:pP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平衡时总压为</a:t>
            </a:r>
            <a:r>
              <a:rPr lang="en-US" altLang="zh-CN" sz="2400" i="1" dirty="0">
                <a:latin typeface="Times New Roman" panose="02020603050405020304" pitchFamily="18" charset="0"/>
                <a:ea typeface="宋体" panose="02010600030101010101" pitchFamily="2" charset="-122"/>
              </a:rPr>
              <a:t>p</a:t>
            </a:r>
            <a:r>
              <a:rPr lang="en-US" altLang="zh-CN" sz="2400" dirty="0">
                <a:latin typeface="Times New Roman" panose="02020603050405020304" pitchFamily="18" charset="0"/>
                <a:ea typeface="宋体" panose="02010600030101010101" pitchFamily="2" charset="-122"/>
              </a:rPr>
              <a:t>(</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平</a:t>
            </a:r>
            <a:r>
              <a:rPr lang="en-US" altLang="zh-CN" sz="2400" dirty="0">
                <a:latin typeface="Times New Roman" panose="02020603050405020304" pitchFamily="18" charset="0"/>
                <a:ea typeface="宋体" panose="02010600030101010101" pitchFamily="2" charset="-122"/>
              </a:rPr>
              <a:t>)</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dirty="0">
                <a:latin typeface="Times New Roman" panose="02020603050405020304" pitchFamily="18" charset="0"/>
                <a:ea typeface="宋体" panose="02010600030101010101" pitchFamily="2" charset="-122"/>
              </a:rPr>
              <a:t>p</a:t>
            </a:r>
            <a:r>
              <a:rPr lang="en-US" altLang="zh-CN" sz="2400" dirty="0">
                <a:latin typeface="Times New Roman" panose="02020603050405020304" pitchFamily="18" charset="0"/>
                <a:ea typeface="宋体" panose="02010600030101010101" pitchFamily="2" charset="-122"/>
              </a:rPr>
              <a:t>(C</a:t>
            </a:r>
            <a:r>
              <a:rPr lang="en-US" altLang="zh-CN" sz="2400" baseline="-25000" dirty="0">
                <a:latin typeface="Times New Roman" panose="02020603050405020304" pitchFamily="18" charset="0"/>
                <a:ea typeface="宋体" panose="02010600030101010101" pitchFamily="2" charset="-122"/>
              </a:rPr>
              <a:t>3</a:t>
            </a:r>
            <a:r>
              <a:rPr lang="en-US" altLang="zh-CN" sz="2400" dirty="0">
                <a:latin typeface="Times New Roman" panose="02020603050405020304" pitchFamily="18" charset="0"/>
                <a:ea typeface="宋体" panose="02010600030101010101" pitchFamily="2" charset="-122"/>
              </a:rPr>
              <a:t>H</a:t>
            </a:r>
            <a:r>
              <a:rPr lang="en-US" altLang="zh-CN" sz="2400" baseline="-25000" dirty="0">
                <a:latin typeface="Times New Roman" panose="02020603050405020304" pitchFamily="18" charset="0"/>
                <a:ea typeface="宋体" panose="02010600030101010101" pitchFamily="2" charset="-122"/>
              </a:rPr>
              <a:t>6</a:t>
            </a:r>
            <a:r>
              <a:rPr lang="en-US" altLang="zh-CN" sz="2400" dirty="0">
                <a:latin typeface="Times New Roman" panose="02020603050405020304" pitchFamily="18" charset="0"/>
                <a:ea typeface="宋体" panose="02010600030101010101" pitchFamily="2" charset="-122"/>
              </a:rPr>
              <a:t>)</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dirty="0">
                <a:latin typeface="Times New Roman" panose="02020603050405020304" pitchFamily="18" charset="0"/>
                <a:ea typeface="宋体" panose="02010600030101010101" pitchFamily="2" charset="-122"/>
              </a:rPr>
              <a:t>p</a:t>
            </a:r>
            <a:r>
              <a:rPr lang="en-US" altLang="zh-CN" sz="2400" dirty="0">
                <a:latin typeface="Times New Roman" panose="02020603050405020304" pitchFamily="18" charset="0"/>
                <a:ea typeface="宋体" panose="02010600030101010101" pitchFamily="2" charset="-122"/>
              </a:rPr>
              <a:t>(H</a:t>
            </a:r>
            <a:r>
              <a:rPr lang="en-US" altLang="zh-CN" sz="2400" baseline="-25000" dirty="0">
                <a:latin typeface="Times New Roman" panose="02020603050405020304" pitchFamily="18" charset="0"/>
                <a:ea typeface="宋体" panose="02010600030101010101" pitchFamily="2" charset="-122"/>
              </a:rPr>
              <a:t>2</a:t>
            </a:r>
            <a:r>
              <a:rPr lang="en-US" altLang="zh-CN" sz="2400" dirty="0">
                <a:latin typeface="Times New Roman" panose="02020603050405020304" pitchFamily="18" charset="0"/>
                <a:ea typeface="宋体" panose="02010600030101010101" pitchFamily="2" charset="-122"/>
              </a:rPr>
              <a:t>)</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dirty="0">
                <a:latin typeface="Times New Roman" panose="02020603050405020304" pitchFamily="18" charset="0"/>
                <a:ea typeface="宋体" panose="02010600030101010101" pitchFamily="2" charset="-122"/>
              </a:rPr>
              <a:t>p</a:t>
            </a:r>
            <a:r>
              <a:rPr lang="en-US" altLang="zh-CN" sz="2400" dirty="0">
                <a:latin typeface="Times New Roman" panose="02020603050405020304" pitchFamily="18" charset="0"/>
                <a:ea typeface="宋体" panose="02010600030101010101" pitchFamily="2" charset="-122"/>
              </a:rPr>
              <a:t>(C</a:t>
            </a:r>
            <a:r>
              <a:rPr lang="en-US" altLang="zh-CN" sz="2400" baseline="-25000" dirty="0">
                <a:latin typeface="Times New Roman" panose="02020603050405020304" pitchFamily="18" charset="0"/>
                <a:ea typeface="宋体" panose="02010600030101010101" pitchFamily="2" charset="-122"/>
              </a:rPr>
              <a:t>3</a:t>
            </a:r>
            <a:r>
              <a:rPr lang="en-US" altLang="zh-CN" sz="2400" dirty="0">
                <a:latin typeface="Times New Roman" panose="02020603050405020304" pitchFamily="18" charset="0"/>
                <a:ea typeface="宋体" panose="02010600030101010101" pitchFamily="2" charset="-122"/>
              </a:rPr>
              <a:t>H</a:t>
            </a:r>
            <a:r>
              <a:rPr lang="en-US" altLang="zh-CN" sz="2400" baseline="-25000" dirty="0">
                <a:latin typeface="Times New Roman" panose="02020603050405020304" pitchFamily="18" charset="0"/>
                <a:ea typeface="宋体" panose="02010600030101010101" pitchFamily="2" charset="-122"/>
              </a:rPr>
              <a:t>8</a:t>
            </a:r>
            <a:r>
              <a:rPr lang="en-US" altLang="zh-CN" sz="2400" dirty="0">
                <a:latin typeface="Times New Roman" panose="02020603050405020304" pitchFamily="18" charset="0"/>
                <a:ea typeface="宋体" panose="02010600030101010101" pitchFamily="2" charset="-122"/>
              </a:rPr>
              <a:t>)</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a:latin typeface="Times New Roman" panose="02020603050405020304" pitchFamily="18" charset="0"/>
                <a:ea typeface="宋体" panose="02010600030101010101" pitchFamily="2" charset="-122"/>
              </a:rPr>
              <a:t>0.75 </a:t>
            </a:r>
            <a:r>
              <a:rPr lang="en-US" altLang="zh-CN" sz="2400" dirty="0" err="1">
                <a:latin typeface="Times New Roman" panose="02020603050405020304" pitchFamily="18" charset="0"/>
                <a:ea typeface="宋体" panose="02010600030101010101" pitchFamily="2" charset="-122"/>
              </a:rPr>
              <a:t>MPa</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a:latin typeface="Times New Roman" panose="02020603050405020304" pitchFamily="18" charset="0"/>
                <a:ea typeface="宋体" panose="02010600030101010101" pitchFamily="2" charset="-122"/>
              </a:rPr>
              <a:t>0.75 </a:t>
            </a:r>
            <a:r>
              <a:rPr lang="en-US" altLang="zh-CN" sz="2400" dirty="0" err="1">
                <a:latin typeface="Times New Roman" panose="02020603050405020304" pitchFamily="18" charset="0"/>
                <a:ea typeface="宋体" panose="02010600030101010101" pitchFamily="2" charset="-122"/>
              </a:rPr>
              <a:t>MPa</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a:latin typeface="Times New Roman" panose="02020603050405020304" pitchFamily="18" charset="0"/>
                <a:ea typeface="宋体" panose="02010600030101010101" pitchFamily="2" charset="-122"/>
              </a:rPr>
              <a:t>0.25 </a:t>
            </a:r>
            <a:r>
              <a:rPr lang="en-US" altLang="zh-CN" sz="2400" dirty="0" err="1">
                <a:latin typeface="Times New Roman" panose="02020603050405020304" pitchFamily="18" charset="0"/>
                <a:ea typeface="宋体" panose="02010600030101010101" pitchFamily="2" charset="-122"/>
              </a:rPr>
              <a:t>MPa</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a:latin typeface="Times New Roman" panose="02020603050405020304" pitchFamily="18" charset="0"/>
                <a:ea typeface="宋体" panose="02010600030101010101" pitchFamily="2" charset="-122"/>
              </a:rPr>
              <a:t>1.75 </a:t>
            </a:r>
            <a:r>
              <a:rPr lang="en-US" altLang="zh-CN" sz="2400" dirty="0" err="1">
                <a:latin typeface="Times New Roman" panose="02020603050405020304" pitchFamily="18" charset="0"/>
                <a:ea typeface="宋体" panose="02010600030101010101" pitchFamily="2" charset="-122"/>
              </a:rPr>
              <a:t>MPa</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，设通入</a:t>
            </a:r>
            <a:r>
              <a:rPr lang="en-US" altLang="zh-CN" sz="2400" i="1" dirty="0">
                <a:latin typeface="Times New Roman" panose="02020603050405020304" pitchFamily="18" charset="0"/>
                <a:ea typeface="宋体" panose="02010600030101010101" pitchFamily="2" charset="-122"/>
              </a:rPr>
              <a:t>a</a:t>
            </a:r>
            <a:r>
              <a:rPr lang="en-US" altLang="zh-CN" sz="2400" dirty="0">
                <a:latin typeface="Times New Roman" panose="02020603050405020304" pitchFamily="18" charset="0"/>
                <a:ea typeface="宋体" panose="02010600030101010101" pitchFamily="2" charset="-122"/>
              </a:rPr>
              <a:t> </a:t>
            </a:r>
            <a:r>
              <a:rPr lang="en-US" altLang="zh-CN" sz="2400" dirty="0" err="1">
                <a:latin typeface="Times New Roman" panose="02020603050405020304" pitchFamily="18" charset="0"/>
                <a:ea typeface="宋体" panose="02010600030101010101" pitchFamily="2" charset="-122"/>
              </a:rPr>
              <a:t>mol</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丙烷，平衡时转化</a:t>
            </a:r>
            <a:r>
              <a:rPr lang="en-US" altLang="zh-CN" sz="2400" i="1" dirty="0">
                <a:latin typeface="Times New Roman" panose="02020603050405020304" pitchFamily="18" charset="0"/>
                <a:ea typeface="宋体" panose="02010600030101010101" pitchFamily="2" charset="-122"/>
              </a:rPr>
              <a:t>x</a:t>
            </a:r>
            <a:r>
              <a:rPr lang="en-US" altLang="zh-CN" sz="2400" dirty="0">
                <a:latin typeface="Times New Roman" panose="02020603050405020304" pitchFamily="18" charset="0"/>
                <a:ea typeface="宋体" panose="02010600030101010101" pitchFamily="2" charset="-122"/>
              </a:rPr>
              <a:t> </a:t>
            </a:r>
            <a:r>
              <a:rPr lang="en-US" altLang="zh-CN" sz="2400" dirty="0" err="1">
                <a:latin typeface="Times New Roman" panose="02020603050405020304" pitchFamily="18" charset="0"/>
                <a:ea typeface="宋体" panose="02010600030101010101" pitchFamily="2" charset="-122"/>
              </a:rPr>
              <a:t>mol</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，则平衡时</a:t>
            </a:r>
            <a:r>
              <a:rPr lang="en-US" altLang="zh-CN" sz="2400" i="1" dirty="0">
                <a:latin typeface="Times New Roman" panose="02020603050405020304" pitchFamily="18" charset="0"/>
                <a:ea typeface="宋体" panose="02010600030101010101" pitchFamily="2" charset="-122"/>
              </a:rPr>
              <a:t>n</a:t>
            </a:r>
            <a:r>
              <a:rPr lang="en-US" altLang="zh-CN" sz="2400" dirty="0">
                <a:latin typeface="Times New Roman" panose="02020603050405020304" pitchFamily="18" charset="0"/>
                <a:ea typeface="宋体" panose="02010600030101010101" pitchFamily="2" charset="-122"/>
              </a:rPr>
              <a:t>(C</a:t>
            </a:r>
            <a:r>
              <a:rPr lang="en-US" altLang="zh-CN" sz="2400" baseline="-25000" dirty="0">
                <a:latin typeface="Times New Roman" panose="02020603050405020304" pitchFamily="18" charset="0"/>
                <a:ea typeface="宋体" panose="02010600030101010101" pitchFamily="2" charset="-122"/>
              </a:rPr>
              <a:t>3</a:t>
            </a:r>
            <a:r>
              <a:rPr lang="en-US" altLang="zh-CN" sz="2400" dirty="0">
                <a:latin typeface="Times New Roman" panose="02020603050405020304" pitchFamily="18" charset="0"/>
                <a:ea typeface="宋体" panose="02010600030101010101" pitchFamily="2" charset="-122"/>
              </a:rPr>
              <a:t>H</a:t>
            </a:r>
            <a:r>
              <a:rPr lang="en-US" altLang="zh-CN" sz="2400" baseline="-25000" dirty="0">
                <a:latin typeface="Times New Roman" panose="02020603050405020304" pitchFamily="18" charset="0"/>
                <a:ea typeface="宋体" panose="02010600030101010101" pitchFamily="2" charset="-122"/>
              </a:rPr>
              <a:t>8</a:t>
            </a:r>
            <a:r>
              <a:rPr lang="en-US" altLang="zh-CN" sz="2400" dirty="0">
                <a:latin typeface="Times New Roman" panose="02020603050405020304" pitchFamily="18" charset="0"/>
                <a:ea typeface="宋体" panose="02010600030101010101" pitchFamily="2" charset="-122"/>
              </a:rPr>
              <a:t>)</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a:latin typeface="Times New Roman" panose="02020603050405020304" pitchFamily="18" charset="0"/>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rPr>
              <a:t>a</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dirty="0">
                <a:latin typeface="Times New Roman" panose="02020603050405020304" pitchFamily="18" charset="0"/>
                <a:ea typeface="宋体" panose="02010600030101010101" pitchFamily="2" charset="-122"/>
              </a:rPr>
              <a:t>x</a:t>
            </a:r>
            <a:r>
              <a:rPr lang="en-US" altLang="zh-CN" sz="2400" dirty="0">
                <a:latin typeface="Times New Roman" panose="02020603050405020304" pitchFamily="18" charset="0"/>
                <a:ea typeface="宋体" panose="02010600030101010101" pitchFamily="2" charset="-122"/>
              </a:rPr>
              <a:t>) </a:t>
            </a:r>
            <a:r>
              <a:rPr lang="en-US" altLang="zh-CN" sz="2400" dirty="0" err="1">
                <a:latin typeface="Times New Roman" panose="02020603050405020304" pitchFamily="18" charset="0"/>
                <a:ea typeface="宋体" panose="02010600030101010101" pitchFamily="2" charset="-122"/>
              </a:rPr>
              <a:t>mol</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5" name="对象 34"/>
          <p:cNvGraphicFramePr>
            <a:graphicFrameLocks noChangeAspect="1"/>
          </p:cNvGraphicFramePr>
          <p:nvPr>
            <p:extLst>
              <p:ext uri="{D42A27DB-BD31-4B8C-83A1-F6EECF244321}">
                <p14:modId xmlns:p14="http://schemas.microsoft.com/office/powerpoint/2010/main" val="1001637479"/>
              </p:ext>
            </p:extLst>
          </p:nvPr>
        </p:nvGraphicFramePr>
        <p:xfrm>
          <a:off x="767408" y="3261885"/>
          <a:ext cx="10490200" cy="2093913"/>
        </p:xfrm>
        <a:graphic>
          <a:graphicData uri="http://schemas.openxmlformats.org/presentationml/2006/ole">
            <mc:AlternateContent xmlns:mc="http://schemas.openxmlformats.org/markup-compatibility/2006">
              <mc:Choice xmlns:v="urn:schemas-microsoft-com:vml" Requires="v">
                <p:oleObj spid="_x0000_s193546" name="文档" r:id="rId15" imgW="10598832" imgH="2113831" progId="Word.Document.12">
                  <p:embed/>
                </p:oleObj>
              </mc:Choice>
              <mc:Fallback>
                <p:oleObj name="文档" r:id="rId15" imgW="10598832" imgH="2113831" progId="Word.Document.12">
                  <p:embed/>
                  <p:pic>
                    <p:nvPicPr>
                      <p:cNvPr id="0" name=""/>
                      <p:cNvPicPr/>
                      <p:nvPr/>
                    </p:nvPicPr>
                    <p:blipFill>
                      <a:blip r:embed="rId16"/>
                      <a:stretch>
                        <a:fillRect/>
                      </a:stretch>
                    </p:blipFill>
                    <p:spPr>
                      <a:xfrm>
                        <a:off x="767408" y="3261885"/>
                        <a:ext cx="10490200" cy="2093913"/>
                      </a:xfrm>
                      <a:prstGeom prst="rect">
                        <a:avLst/>
                      </a:prstGeom>
                    </p:spPr>
                  </p:pic>
                </p:oleObj>
              </mc:Fallback>
            </mc:AlternateContent>
          </a:graphicData>
        </a:graphic>
      </p:graphicFrame>
    </p:spTree>
    <p:extLst>
      <p:ext uri="{BB962C8B-B14F-4D97-AF65-F5344CB8AC3E}">
        <p14:creationId xmlns:p14="http://schemas.microsoft.com/office/powerpoint/2010/main" val="2137666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linds(horizontal)">
                                      <p:cBhvr>
                                        <p:cTn id="12" dur="500"/>
                                        <p:tgtEl>
                                          <p:spTgt spid="34"/>
                                        </p:tgtEl>
                                      </p:cBhvr>
                                    </p:animEffect>
                                  </p:childTnLst>
                                </p:cTn>
                              </p:par>
                              <p:par>
                                <p:cTn id="13" presetID="3" presetClass="entr" presetSubtype="1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linds(horizontal)">
                                      <p:cBhvr>
                                        <p:cTn id="15" dur="500"/>
                                        <p:tgtEl>
                                          <p:spTgt spid="24"/>
                                        </p:tgtEl>
                                      </p:cBhvr>
                                    </p:animEffect>
                                  </p:childTnLst>
                                </p:cTn>
                              </p:par>
                              <p:par>
                                <p:cTn id="16" presetID="3" presetClass="entr" presetSubtype="10"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blinds(horizontal)">
                                      <p:cBhvr>
                                        <p:cTn id="1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 xmlns:a16="http://schemas.microsoft.com/office/drawing/2014/main" id="{1991D404-2CED-D84E-A33D-6A797F18D4C4}"/>
              </a:ext>
            </a:extLst>
          </p:cNvPr>
          <p:cNvSpPr/>
          <p:nvPr/>
        </p:nvSpPr>
        <p:spPr>
          <a:xfrm>
            <a:off x="390000" y="456373"/>
            <a:ext cx="11412000" cy="60700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对于反应</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Ⅰ</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，某课题组研究设计的一套丙烷连续催化脱氢装置如图。</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圆角矩形 24">
            <a:hlinkClick r:id="rId2"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7" name="圆角矩形 46">
            <a:hlinkClick r:id="rId3"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8" name="圆角矩形 47">
            <a:hlinkClick r:id="rId4"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9" name="圆角矩形 48">
            <a:hlinkClick r:id="rId5"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0" name="圆角矩形 49">
            <a:hlinkClick r:id="rId6"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1" name="圆角矩形 50">
            <a:hlinkClick r:id="rId7"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2" name="圆角矩形 51">
            <a:hlinkClick r:id="rId8"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3" name="圆角矩形 52">
            <a:hlinkClick r:id="rId9"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4" name="圆角矩形 53">
            <a:hlinkClick r:id="rId10"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5" name="圆角矩形 54">
            <a:hlinkClick r:id="rId11"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6" name="圆角矩形 55">
            <a:hlinkClick r:id="rId12"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7" name="圆角矩形 56">
            <a:hlinkClick r:id="rId13"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pic>
        <p:nvPicPr>
          <p:cNvPr id="194562" name="Picture 2" descr="1132"/>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94048" y="1105201"/>
            <a:ext cx="4237516" cy="232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矩形 22">
            <a:extLst>
              <a:ext uri="{FF2B5EF4-FFF2-40B4-BE49-F238E27FC236}">
                <a16:creationId xmlns="" xmlns:a16="http://schemas.microsoft.com/office/drawing/2014/main" id="{1991D404-2CED-D84E-A33D-6A797F18D4C4}"/>
              </a:ext>
            </a:extLst>
          </p:cNvPr>
          <p:cNvSpPr/>
          <p:nvPr/>
        </p:nvSpPr>
        <p:spPr>
          <a:xfrm>
            <a:off x="390000" y="1054665"/>
            <a:ext cx="6858128" cy="233907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将</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丙烷</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温度为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590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以恒定的流速依次逐个通过三个相同的装置，画出丙烯的产率随着时间的变化阶段二和阶段三的图像。</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每个阶段反应均未达到平衡</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390000" y="3399383"/>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a:t>
            </a:r>
            <a:endParaRPr lang="zh-CN" altLang="en-US" dirty="0"/>
          </a:p>
        </p:txBody>
      </p:sp>
      <p:pic>
        <p:nvPicPr>
          <p:cNvPr id="194565" name="Picture 5" descr="1133"/>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88043" y="3700625"/>
            <a:ext cx="3215914" cy="210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66" name="Picture 6" descr="1135"/>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7943" y="3667192"/>
            <a:ext cx="3176792" cy="2181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4891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4566"/>
                                        </p:tgtEl>
                                        <p:attrNameLst>
                                          <p:attrName>style.visibility</p:attrName>
                                        </p:attrNameLst>
                                      </p:cBhvr>
                                      <p:to>
                                        <p:strVal val="visible"/>
                                      </p:to>
                                    </p:set>
                                    <p:animEffect transition="in" filter="blinds(horizontal)">
                                      <p:cBhvr>
                                        <p:cTn id="7" dur="500"/>
                                        <p:tgtEl>
                                          <p:spTgt spid="19456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10" presetClass="exit" presetSubtype="0" fill="hold" nodeType="withEffect">
                                  <p:stCondLst>
                                    <p:cond delay="0"/>
                                  </p:stCondLst>
                                  <p:childTnLst>
                                    <p:animEffect transition="out" filter="fade">
                                      <p:cBhvr>
                                        <p:cTn id="12" dur="500"/>
                                        <p:tgtEl>
                                          <p:spTgt spid="194565"/>
                                        </p:tgtEl>
                                      </p:cBhvr>
                                    </p:animEffect>
                                    <p:set>
                                      <p:cBhvr>
                                        <p:cTn id="13" dur="1" fill="hold">
                                          <p:stCondLst>
                                            <p:cond delay="499"/>
                                          </p:stCondLst>
                                        </p:cTn>
                                        <p:tgtEl>
                                          <p:spTgt spid="1945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a:extLst>
              <a:ext uri="{FF2B5EF4-FFF2-40B4-BE49-F238E27FC236}">
                <a16:creationId xmlns="" xmlns:a16="http://schemas.microsoft.com/office/drawing/2014/main" id="{574E7DD6-E482-894D-9E46-D2B62C9ED9EC}"/>
              </a:ext>
            </a:extLst>
          </p:cNvPr>
          <p:cNvGrpSpPr/>
          <p:nvPr/>
        </p:nvGrpSpPr>
        <p:grpSpPr>
          <a:xfrm>
            <a:off x="516000" y="1340768"/>
            <a:ext cx="11160000" cy="2736304"/>
            <a:chOff x="792914" y="3925222"/>
            <a:chExt cx="11160000" cy="2736304"/>
          </a:xfrm>
        </p:grpSpPr>
        <p:sp>
          <p:nvSpPr>
            <p:cNvPr id="28" name="圆角矩形 27">
              <a:extLst>
                <a:ext uri="{FF2B5EF4-FFF2-40B4-BE49-F238E27FC236}">
                  <a16:creationId xmlns="" xmlns:a16="http://schemas.microsoft.com/office/drawing/2014/main" id="{E0791A29-2CB4-2744-96C1-EA2037B165CE}"/>
                </a:ext>
              </a:extLst>
            </p:cNvPr>
            <p:cNvSpPr/>
            <p:nvPr/>
          </p:nvSpPr>
          <p:spPr>
            <a:xfrm>
              <a:off x="792914" y="4038112"/>
              <a:ext cx="11160000" cy="2623414"/>
            </a:xfrm>
            <a:prstGeom prst="roundRect">
              <a:avLst>
                <a:gd name="adj" fmla="val 352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9" name="矩形 28">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文本框 30">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46" name="矩形 45"/>
          <p:cNvSpPr/>
          <p:nvPr/>
        </p:nvSpPr>
        <p:spPr>
          <a:xfrm>
            <a:off x="642285" y="1646218"/>
            <a:ext cx="6245803" cy="1754326"/>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根据已知，丙烷经过三个装置，丙烯产率逐渐增加，越接近平衡状态，速率变化越小，丙烯产率变化越小。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圆角矩形 24">
            <a:hlinkClick r:id="rId2"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7" name="圆角矩形 46">
            <a:hlinkClick r:id="rId3"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8" name="圆角矩形 47">
            <a:hlinkClick r:id="rId4"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9" name="圆角矩形 48">
            <a:hlinkClick r:id="rId5"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0" name="圆角矩形 49">
            <a:hlinkClick r:id="rId6"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1" name="圆角矩形 50">
            <a:hlinkClick r:id="rId7"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2" name="圆角矩形 51">
            <a:hlinkClick r:id="rId8"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3" name="圆角矩形 52">
            <a:hlinkClick r:id="rId9"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4" name="圆角矩形 53">
            <a:hlinkClick r:id="rId10"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5" name="圆角矩形 54">
            <a:hlinkClick r:id="rId11"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6" name="圆角矩形 55">
            <a:hlinkClick r:id="rId12"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7" name="圆角矩形 56">
            <a:hlinkClick r:id="rId13"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pic>
        <p:nvPicPr>
          <p:cNvPr id="22" name="Picture 2" descr="1132"/>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17455" y="1585903"/>
            <a:ext cx="4322690" cy="2370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9049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linds(horizontal)">
                                      <p:cBhvr>
                                        <p:cTn id="7" dur="500"/>
                                        <p:tgtEl>
                                          <p:spTgt spid="46"/>
                                        </p:tgtEl>
                                      </p:cBhvr>
                                    </p:animEffect>
                                  </p:childTnLst>
                                </p:cTn>
                              </p:par>
                              <p:par>
                                <p:cTn id="8" presetID="3" presetClass="entr" presetSubtype="1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par>
                                <p:cTn id="11" presetID="3" presetClass="entr" presetSubtype="1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 xmlns:a16="http://schemas.microsoft.com/office/drawing/2014/main" id="{1991D404-2CED-D84E-A33D-6A797F18D4C4}"/>
              </a:ext>
            </a:extLst>
          </p:cNvPr>
          <p:cNvSpPr/>
          <p:nvPr/>
        </p:nvSpPr>
        <p:spPr>
          <a:xfrm>
            <a:off x="390000" y="908720"/>
            <a:ext cx="11412000"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为提高丙烯的产率，向</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管中同时通入适量的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，需要适量</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的理由是</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_______________________________________________________________________________________________________________________________________________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圆角矩形 24">
            <a:hlinkClick r:id="rId2"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7" name="圆角矩形 46">
            <a:hlinkClick r:id="rId3"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8" name="圆角矩形 47">
            <a:hlinkClick r:id="rId4"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9" name="圆角矩形 48">
            <a:hlinkClick r:id="rId5"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0" name="圆角矩形 49">
            <a:hlinkClick r:id="rId6"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1" name="圆角矩形 50">
            <a:hlinkClick r:id="rId7"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2" name="圆角矩形 51">
            <a:hlinkClick r:id="rId8"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3" name="圆角矩形 52">
            <a:hlinkClick r:id="rId9"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4" name="圆角矩形 53">
            <a:hlinkClick r:id="rId10"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5" name="圆角矩形 54">
            <a:hlinkClick r:id="rId11"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6" name="圆角矩形 55">
            <a:hlinkClick r:id="rId12"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7" name="圆角矩形 56">
            <a:hlinkClick r:id="rId13"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pic>
        <p:nvPicPr>
          <p:cNvPr id="22" name="Picture 2" descr="1132"/>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88442" y="2791202"/>
            <a:ext cx="4615117" cy="253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521711" y="1406803"/>
            <a:ext cx="11190913" cy="1200329"/>
          </a:xfrm>
          <a:prstGeom prst="rect">
            <a:avLst/>
          </a:prstGeom>
        </p:spPr>
        <p:txBody>
          <a:bodyPr>
            <a:spAutoFit/>
          </a:bodyPr>
          <a:lstStyle/>
          <a:p>
            <a:pPr>
              <a:lnSpc>
                <a:spcPct val="150000"/>
              </a:lnSpc>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氧气能直接与氢气反应生成水，快速释放大量热，有利于加快反应速率，提高丙烯产率。但氧气过多易发生产物的深度氧化，副反应大幅度增加，降低丙烯</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产率</a:t>
            </a:r>
            <a:endParaRPr lang="en-US"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368023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 xmlns:a16="http://schemas.microsoft.com/office/drawing/2014/main" id="{1991D404-2CED-D84E-A33D-6A797F18D4C4}"/>
              </a:ext>
            </a:extLst>
          </p:cNvPr>
          <p:cNvSpPr/>
          <p:nvPr/>
        </p:nvSpPr>
        <p:spPr>
          <a:xfrm>
            <a:off x="390000" y="699248"/>
            <a:ext cx="11412000" cy="455506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下列说法正确的是</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填字母</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对于主反应</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Ⅰ</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，其他条件不变，充入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，该</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反</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应的</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平衡常数减小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若只考虑反应</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Ⅳ</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，恒温恒容下充入原料气体</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若</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压强不变则该反应达到了平衡</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副反应</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Ⅲ</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对应的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r>
              <a:rPr lang="zh-CN" altLang="en-US" kern="100" dirty="0" smtClean="0">
                <a:latin typeface="Times New Roman" panose="02020603050405020304" pitchFamily="18" charset="0"/>
                <a:ea typeface="微软雅黑" panose="020B0503020204020204" pitchFamily="34" charset="-122"/>
                <a:cs typeface="Times New Roman" panose="02020603050405020304" pitchFamily="18" charset="0"/>
              </a:rPr>
              <a:t>右</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图</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中反应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主反应断裂</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，副反应</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Ⅱ</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Ⅳ</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断裂</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，由图可知高温条件下断裂</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更</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容</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易</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，因此要选择合适的催化剂在合适的温度下低压合成比较有利于主反应</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圆角矩形 24">
            <a:hlinkClick r:id="rId2"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7" name="圆角矩形 46">
            <a:hlinkClick r:id="rId3"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8" name="圆角矩形 47">
            <a:hlinkClick r:id="rId4"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9" name="圆角矩形 48">
            <a:hlinkClick r:id="rId5"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0" name="圆角矩形 49">
            <a:hlinkClick r:id="rId6"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1" name="圆角矩形 50">
            <a:hlinkClick r:id="rId7"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2" name="圆角矩形 51">
            <a:hlinkClick r:id="rId8"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3" name="圆角矩形 52">
            <a:hlinkClick r:id="rId9"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4" name="圆角矩形 53">
            <a:hlinkClick r:id="rId10"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5" name="圆角矩形 54">
            <a:hlinkClick r:id="rId11"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6" name="圆角矩形 55">
            <a:hlinkClick r:id="rId12"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7" name="圆角矩形 56">
            <a:hlinkClick r:id="rId13"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pic>
        <p:nvPicPr>
          <p:cNvPr id="196610" name="Picture 2" descr="1134"/>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92144" y="897388"/>
            <a:ext cx="4345930" cy="289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3469001" y="819294"/>
            <a:ext cx="612668"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CD</a:t>
            </a:r>
            <a:endParaRPr lang="zh-CN" altLang="en-US" dirty="0"/>
          </a:p>
        </p:txBody>
      </p:sp>
    </p:spTree>
    <p:extLst>
      <p:ext uri="{BB962C8B-B14F-4D97-AF65-F5344CB8AC3E}">
        <p14:creationId xmlns:p14="http://schemas.microsoft.com/office/powerpoint/2010/main" val="8526829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a:extLst>
              <a:ext uri="{FF2B5EF4-FFF2-40B4-BE49-F238E27FC236}">
                <a16:creationId xmlns="" xmlns:a16="http://schemas.microsoft.com/office/drawing/2014/main" id="{574E7DD6-E482-894D-9E46-D2B62C9ED9EC}"/>
              </a:ext>
            </a:extLst>
          </p:cNvPr>
          <p:cNvGrpSpPr/>
          <p:nvPr/>
        </p:nvGrpSpPr>
        <p:grpSpPr>
          <a:xfrm>
            <a:off x="516000" y="548680"/>
            <a:ext cx="11160000" cy="5328592"/>
            <a:chOff x="792914" y="3925222"/>
            <a:chExt cx="11160000" cy="5328592"/>
          </a:xfrm>
        </p:grpSpPr>
        <p:sp>
          <p:nvSpPr>
            <p:cNvPr id="28" name="圆角矩形 27">
              <a:extLst>
                <a:ext uri="{FF2B5EF4-FFF2-40B4-BE49-F238E27FC236}">
                  <a16:creationId xmlns="" xmlns:a16="http://schemas.microsoft.com/office/drawing/2014/main" id="{E0791A29-2CB4-2744-96C1-EA2037B165CE}"/>
                </a:ext>
              </a:extLst>
            </p:cNvPr>
            <p:cNvSpPr/>
            <p:nvPr/>
          </p:nvSpPr>
          <p:spPr>
            <a:xfrm>
              <a:off x="792914" y="4038112"/>
              <a:ext cx="11160000" cy="5215702"/>
            </a:xfrm>
            <a:prstGeom prst="roundRect">
              <a:avLst>
                <a:gd name="adj" fmla="val 340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9" name="矩形 28">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文本框 30">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46" name="矩形 45"/>
          <p:cNvSpPr/>
          <p:nvPr/>
        </p:nvSpPr>
        <p:spPr>
          <a:xfrm>
            <a:off x="642285" y="736241"/>
            <a:ext cx="6101787" cy="3970318"/>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平衡常数与温度有关，其他条件不变，平衡常数不变，故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反应</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Ⅳ</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为分子数不变的反应，压强改变对平衡没有影响，故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副反应</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Ⅲ</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Ⅳ</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都是放热反应，升高温度平衡常数减小，反应</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Ⅲ</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放出热量更多，温度对其影响更大，对应图中反应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5" name="圆角矩形 24">
            <a:hlinkClick r:id="rId2" action="ppaction://hlinksldjump"/>
            <a:extLst>
              <a:ext uri="{FF2B5EF4-FFF2-40B4-BE49-F238E27FC236}">
                <a16:creationId xmlns="" xmlns:a16="http://schemas.microsoft.com/office/drawing/2014/main"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7" name="圆角矩形 46">
            <a:hlinkClick r:id="rId3" action="ppaction://hlinksldjump"/>
            <a:extLst>
              <a:ext uri="{FF2B5EF4-FFF2-40B4-BE49-F238E27FC236}">
                <a16:creationId xmlns="" xmlns:a16="http://schemas.microsoft.com/office/drawing/2014/main"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8" name="圆角矩形 47">
            <a:hlinkClick r:id="rId4" action="ppaction://hlinksldjump"/>
            <a:extLst>
              <a:ext uri="{FF2B5EF4-FFF2-40B4-BE49-F238E27FC236}">
                <a16:creationId xmlns="" xmlns:a16="http://schemas.microsoft.com/office/drawing/2014/main"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9" name="圆角矩形 48">
            <a:hlinkClick r:id="rId5" action="ppaction://hlinksldjump"/>
            <a:extLst>
              <a:ext uri="{FF2B5EF4-FFF2-40B4-BE49-F238E27FC236}">
                <a16:creationId xmlns="" xmlns:a16="http://schemas.microsoft.com/office/drawing/2014/main"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0" name="圆角矩形 49">
            <a:hlinkClick r:id="rId6" action="ppaction://hlinksldjump"/>
            <a:extLst>
              <a:ext uri="{FF2B5EF4-FFF2-40B4-BE49-F238E27FC236}">
                <a16:creationId xmlns="" xmlns:a16="http://schemas.microsoft.com/office/drawing/2014/main"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1" name="圆角矩形 50">
            <a:hlinkClick r:id="rId7" action="ppaction://hlinksldjump"/>
            <a:extLst>
              <a:ext uri="{FF2B5EF4-FFF2-40B4-BE49-F238E27FC236}">
                <a16:creationId xmlns="" xmlns:a16="http://schemas.microsoft.com/office/drawing/2014/main"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2" name="圆角矩形 51">
            <a:hlinkClick r:id="rId8" action="ppaction://hlinksldjump"/>
            <a:extLst>
              <a:ext uri="{FF2B5EF4-FFF2-40B4-BE49-F238E27FC236}">
                <a16:creationId xmlns="" xmlns:a16="http://schemas.microsoft.com/office/drawing/2014/main"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3" name="圆角矩形 52">
            <a:hlinkClick r:id="rId9" action="ppaction://hlinksldjump"/>
            <a:extLst>
              <a:ext uri="{FF2B5EF4-FFF2-40B4-BE49-F238E27FC236}">
                <a16:creationId xmlns="" xmlns:a16="http://schemas.microsoft.com/office/drawing/2014/main"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4" name="圆角矩形 53">
            <a:hlinkClick r:id="rId10" action="ppaction://hlinksldjump"/>
            <a:extLst>
              <a:ext uri="{FF2B5EF4-FFF2-40B4-BE49-F238E27FC236}">
                <a16:creationId xmlns="" xmlns:a16="http://schemas.microsoft.com/office/drawing/2014/main"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5" name="圆角矩形 54">
            <a:hlinkClick r:id="rId11" action="ppaction://hlinksldjump"/>
            <a:extLst>
              <a:ext uri="{FF2B5EF4-FFF2-40B4-BE49-F238E27FC236}">
                <a16:creationId xmlns="" xmlns:a16="http://schemas.microsoft.com/office/drawing/2014/main"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6" name="圆角矩形 55">
            <a:hlinkClick r:id="rId12" action="ppaction://hlinksldjump"/>
            <a:extLst>
              <a:ext uri="{FF2B5EF4-FFF2-40B4-BE49-F238E27FC236}">
                <a16:creationId xmlns="" xmlns:a16="http://schemas.microsoft.com/office/drawing/2014/main"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7" name="圆角矩形 56">
            <a:hlinkClick r:id="rId13" action="ppaction://hlinksldjump"/>
            <a:extLst>
              <a:ext uri="{FF2B5EF4-FFF2-40B4-BE49-F238E27FC236}">
                <a16:creationId xmlns="" xmlns:a16="http://schemas.microsoft.com/office/drawing/2014/main" id="{FD733147-E370-2647-A4FC-DF82439FCDA3}"/>
              </a:ext>
            </a:extLst>
          </p:cNvPr>
          <p:cNvSpPr/>
          <p:nvPr/>
        </p:nvSpPr>
        <p:spPr>
          <a:xfrm>
            <a:off x="5428612"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pic>
        <p:nvPicPr>
          <p:cNvPr id="22" name="Picture 2" descr="1134"/>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73674" y="957330"/>
            <a:ext cx="4389389" cy="292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矩形 22"/>
          <p:cNvSpPr/>
          <p:nvPr/>
        </p:nvSpPr>
        <p:spPr>
          <a:xfrm>
            <a:off x="642285" y="4615964"/>
            <a:ext cx="10907430" cy="1130246"/>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图中反应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对应反应</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对应反应</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，温度高对其影响大，因此要选择合适的催化剂在合适的温度下低压合成比较有利于主反应，故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991389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linds(horizontal)">
                                      <p:cBhvr>
                                        <p:cTn id="7" dur="500"/>
                                        <p:tgtEl>
                                          <p:spTgt spid="46"/>
                                        </p:tgtEl>
                                      </p:cBhvr>
                                    </p:animEffect>
                                  </p:childTnLst>
                                </p:cTn>
                              </p:par>
                              <p:par>
                                <p:cTn id="8" presetID="3" presetClass="entr" presetSubtype="1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par>
                                <p:cTn id="11" presetID="3" presetClass="entr" presetSubtype="1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horizontal)">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2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850900"/>
            <a:ext cx="12192001" cy="3306292"/>
            <a:chOff x="0" y="1850900"/>
            <a:chExt cx="12192001" cy="3306292"/>
          </a:xfrm>
        </p:grpSpPr>
        <p:pic>
          <p:nvPicPr>
            <p:cNvPr id="9" name="图片 8"/>
            <p:cNvPicPr>
              <a:picLocks noChangeAspect="1"/>
            </p:cNvPicPr>
            <p:nvPr/>
          </p:nvPicPr>
          <p:blipFill>
            <a:blip r:embed="rId2"/>
            <a:stretch>
              <a:fillRect/>
            </a:stretch>
          </p:blipFill>
          <p:spPr>
            <a:xfrm>
              <a:off x="0" y="1850900"/>
              <a:ext cx="12192000" cy="3306292"/>
            </a:xfrm>
            <a:prstGeom prst="rect">
              <a:avLst/>
            </a:prstGeom>
          </p:spPr>
        </p:pic>
        <p:pic>
          <p:nvPicPr>
            <p:cNvPr id="10" name="图片 9"/>
            <p:cNvPicPr>
              <a:picLocks noChangeAspect="1"/>
            </p:cNvPicPr>
            <p:nvPr/>
          </p:nvPicPr>
          <p:blipFill>
            <a:blip r:embed="rId3"/>
            <a:stretch>
              <a:fillRect/>
            </a:stretch>
          </p:blipFill>
          <p:spPr>
            <a:xfrm>
              <a:off x="10272464" y="3305484"/>
              <a:ext cx="1919537" cy="1788799"/>
            </a:xfrm>
            <a:prstGeom prst="rect">
              <a:avLst/>
            </a:prstGeom>
          </p:spPr>
        </p:pic>
      </p:grpSp>
      <p:sp>
        <p:nvSpPr>
          <p:cNvPr id="13" name="文本框 12">
            <a:extLst>
              <a:ext uri="{FF2B5EF4-FFF2-40B4-BE49-F238E27FC236}">
                <a16:creationId xmlns="" xmlns:a16="http://schemas.microsoft.com/office/drawing/2014/main" id="{C03048A7-E3A6-3A41-AE40-D749B06A0787}"/>
              </a:ext>
            </a:extLst>
          </p:cNvPr>
          <p:cNvSpPr txBox="1"/>
          <p:nvPr/>
        </p:nvSpPr>
        <p:spPr>
          <a:xfrm>
            <a:off x="3504729" y="3573016"/>
            <a:ext cx="5182542" cy="360040"/>
          </a:xfrm>
          <a:custGeom>
            <a:avLst/>
            <a:gdLst/>
            <a:ahLst/>
            <a:cxnLst/>
            <a:rect l="l" t="t" r="r" b="b"/>
            <a:pathLst>
              <a:path w="4172396" h="239316">
                <a:moveTo>
                  <a:pt x="3712666" y="168325"/>
                </a:moveTo>
                <a:lnTo>
                  <a:pt x="3735548" y="168325"/>
                </a:lnTo>
                <a:lnTo>
                  <a:pt x="3735548" y="191207"/>
                </a:lnTo>
                <a:lnTo>
                  <a:pt x="3712666" y="191207"/>
                </a:lnTo>
                <a:close/>
                <a:moveTo>
                  <a:pt x="2779216" y="168325"/>
                </a:moveTo>
                <a:lnTo>
                  <a:pt x="2802098" y="168325"/>
                </a:lnTo>
                <a:lnTo>
                  <a:pt x="2802098" y="191207"/>
                </a:lnTo>
                <a:lnTo>
                  <a:pt x="2779216" y="191207"/>
                </a:lnTo>
                <a:close/>
                <a:moveTo>
                  <a:pt x="1753567" y="166092"/>
                </a:moveTo>
                <a:lnTo>
                  <a:pt x="1767185" y="177254"/>
                </a:lnTo>
                <a:cubicBezTo>
                  <a:pt x="1760190" y="184249"/>
                  <a:pt x="1752377" y="191542"/>
                  <a:pt x="1743744" y="199132"/>
                </a:cubicBezTo>
                <a:lnTo>
                  <a:pt x="1820093" y="199132"/>
                </a:lnTo>
                <a:lnTo>
                  <a:pt x="1820093" y="214313"/>
                </a:lnTo>
                <a:lnTo>
                  <a:pt x="1601762" y="214313"/>
                </a:lnTo>
                <a:lnTo>
                  <a:pt x="1601762" y="199132"/>
                </a:lnTo>
                <a:lnTo>
                  <a:pt x="1676549" y="199132"/>
                </a:lnTo>
                <a:cubicBezTo>
                  <a:pt x="1671191" y="193923"/>
                  <a:pt x="1663377" y="186705"/>
                  <a:pt x="1653108" y="177478"/>
                </a:cubicBezTo>
                <a:lnTo>
                  <a:pt x="1663824" y="166762"/>
                </a:lnTo>
                <a:cubicBezTo>
                  <a:pt x="1672902" y="174204"/>
                  <a:pt x="1682055" y="182166"/>
                  <a:pt x="1691283" y="190649"/>
                </a:cubicBezTo>
                <a:lnTo>
                  <a:pt x="1682130" y="199132"/>
                </a:lnTo>
                <a:lnTo>
                  <a:pt x="1735708" y="199132"/>
                </a:lnTo>
                <a:lnTo>
                  <a:pt x="1728118" y="191542"/>
                </a:lnTo>
                <a:cubicBezTo>
                  <a:pt x="1737643" y="182910"/>
                  <a:pt x="1746126" y="174427"/>
                  <a:pt x="1753567" y="166092"/>
                </a:cubicBezTo>
                <a:close/>
                <a:moveTo>
                  <a:pt x="2168128" y="165646"/>
                </a:moveTo>
                <a:cubicBezTo>
                  <a:pt x="2172072" y="165646"/>
                  <a:pt x="2175458" y="167023"/>
                  <a:pt x="2178285" y="169776"/>
                </a:cubicBezTo>
                <a:cubicBezTo>
                  <a:pt x="2181113" y="172529"/>
                  <a:pt x="2182527" y="175878"/>
                  <a:pt x="2182527" y="179822"/>
                </a:cubicBezTo>
                <a:cubicBezTo>
                  <a:pt x="2182527" y="183840"/>
                  <a:pt x="2181113" y="187207"/>
                  <a:pt x="2178285" y="189923"/>
                </a:cubicBezTo>
                <a:cubicBezTo>
                  <a:pt x="2175458" y="192640"/>
                  <a:pt x="2172072" y="193998"/>
                  <a:pt x="2168128" y="193998"/>
                </a:cubicBezTo>
                <a:cubicBezTo>
                  <a:pt x="2164184" y="193998"/>
                  <a:pt x="2160798" y="192640"/>
                  <a:pt x="2157970" y="189923"/>
                </a:cubicBezTo>
                <a:cubicBezTo>
                  <a:pt x="2155143" y="187207"/>
                  <a:pt x="2153729" y="183840"/>
                  <a:pt x="2153729" y="179822"/>
                </a:cubicBezTo>
                <a:cubicBezTo>
                  <a:pt x="2153729" y="175878"/>
                  <a:pt x="2155143" y="172529"/>
                  <a:pt x="2157970" y="169776"/>
                </a:cubicBezTo>
                <a:cubicBezTo>
                  <a:pt x="2160798" y="167023"/>
                  <a:pt x="2164184" y="165646"/>
                  <a:pt x="2168128" y="165646"/>
                </a:cubicBezTo>
                <a:close/>
                <a:moveTo>
                  <a:pt x="1198810" y="157832"/>
                </a:moveTo>
                <a:lnTo>
                  <a:pt x="1198810" y="195784"/>
                </a:lnTo>
                <a:lnTo>
                  <a:pt x="1307976" y="195784"/>
                </a:lnTo>
                <a:lnTo>
                  <a:pt x="1307976" y="157832"/>
                </a:lnTo>
                <a:close/>
                <a:moveTo>
                  <a:pt x="568598" y="151135"/>
                </a:moveTo>
                <a:lnTo>
                  <a:pt x="568598" y="166762"/>
                </a:lnTo>
                <a:lnTo>
                  <a:pt x="648742" y="166762"/>
                </a:lnTo>
                <a:lnTo>
                  <a:pt x="648742" y="151135"/>
                </a:lnTo>
                <a:close/>
                <a:moveTo>
                  <a:pt x="1923008" y="150242"/>
                </a:moveTo>
                <a:cubicBezTo>
                  <a:pt x="1924199" y="156791"/>
                  <a:pt x="1925315" y="162446"/>
                  <a:pt x="1926357" y="167209"/>
                </a:cubicBezTo>
                <a:cubicBezTo>
                  <a:pt x="1896740" y="177478"/>
                  <a:pt x="1866304" y="188268"/>
                  <a:pt x="1835051" y="199579"/>
                </a:cubicBezTo>
                <a:lnTo>
                  <a:pt x="1828130" y="182612"/>
                </a:lnTo>
                <a:cubicBezTo>
                  <a:pt x="1857300" y="173534"/>
                  <a:pt x="1888926" y="162744"/>
                  <a:pt x="1923008" y="150242"/>
                </a:cubicBezTo>
                <a:close/>
                <a:moveTo>
                  <a:pt x="1467371" y="149796"/>
                </a:moveTo>
                <a:lnTo>
                  <a:pt x="1467371" y="165199"/>
                </a:lnTo>
                <a:lnTo>
                  <a:pt x="1556668" y="165199"/>
                </a:lnTo>
                <a:lnTo>
                  <a:pt x="1556668" y="149796"/>
                </a:lnTo>
                <a:close/>
                <a:moveTo>
                  <a:pt x="43867" y="141759"/>
                </a:moveTo>
                <a:cubicBezTo>
                  <a:pt x="54136" y="156046"/>
                  <a:pt x="66452" y="167134"/>
                  <a:pt x="80813" y="175022"/>
                </a:cubicBezTo>
                <a:cubicBezTo>
                  <a:pt x="88850" y="168102"/>
                  <a:pt x="94766" y="157014"/>
                  <a:pt x="98561" y="141759"/>
                </a:cubicBezTo>
                <a:close/>
                <a:moveTo>
                  <a:pt x="3296878" y="131713"/>
                </a:moveTo>
                <a:cubicBezTo>
                  <a:pt x="3289585" y="134690"/>
                  <a:pt x="3278646" y="137220"/>
                  <a:pt x="3264061" y="139303"/>
                </a:cubicBezTo>
                <a:cubicBezTo>
                  <a:pt x="3255801" y="140494"/>
                  <a:pt x="3249959" y="141833"/>
                  <a:pt x="3246536" y="143322"/>
                </a:cubicBezTo>
                <a:cubicBezTo>
                  <a:pt x="3243113" y="144810"/>
                  <a:pt x="3240472" y="146987"/>
                  <a:pt x="3238611" y="149852"/>
                </a:cubicBezTo>
                <a:cubicBezTo>
                  <a:pt x="3236751" y="152716"/>
                  <a:pt x="3235821" y="155898"/>
                  <a:pt x="3235821" y="159395"/>
                </a:cubicBezTo>
                <a:cubicBezTo>
                  <a:pt x="3235821" y="164753"/>
                  <a:pt x="3237849" y="169218"/>
                  <a:pt x="3241904" y="172790"/>
                </a:cubicBezTo>
                <a:cubicBezTo>
                  <a:pt x="3245960" y="176362"/>
                  <a:pt x="3251894" y="178147"/>
                  <a:pt x="3259708" y="178147"/>
                </a:cubicBezTo>
                <a:cubicBezTo>
                  <a:pt x="3267447" y="178147"/>
                  <a:pt x="3274330" y="176455"/>
                  <a:pt x="3280358" y="173069"/>
                </a:cubicBezTo>
                <a:cubicBezTo>
                  <a:pt x="3286385" y="169683"/>
                  <a:pt x="3290813" y="165051"/>
                  <a:pt x="3293641" y="159172"/>
                </a:cubicBezTo>
                <a:cubicBezTo>
                  <a:pt x="3295799" y="154633"/>
                  <a:pt x="3296878" y="147935"/>
                  <a:pt x="3296878" y="139080"/>
                </a:cubicBezTo>
                <a:close/>
                <a:moveTo>
                  <a:pt x="892522" y="130150"/>
                </a:moveTo>
                <a:lnTo>
                  <a:pt x="906140" y="141759"/>
                </a:lnTo>
                <a:cubicBezTo>
                  <a:pt x="880542" y="174799"/>
                  <a:pt x="844823" y="201141"/>
                  <a:pt x="798984" y="220787"/>
                </a:cubicBezTo>
                <a:cubicBezTo>
                  <a:pt x="795412" y="215578"/>
                  <a:pt x="791542" y="210592"/>
                  <a:pt x="787375" y="205829"/>
                </a:cubicBezTo>
                <a:cubicBezTo>
                  <a:pt x="835000" y="186482"/>
                  <a:pt x="870049" y="161255"/>
                  <a:pt x="892522" y="130150"/>
                </a:cubicBezTo>
                <a:close/>
                <a:moveTo>
                  <a:pt x="568598" y="121667"/>
                </a:moveTo>
                <a:lnTo>
                  <a:pt x="568598" y="137294"/>
                </a:lnTo>
                <a:lnTo>
                  <a:pt x="648742" y="137294"/>
                </a:lnTo>
                <a:lnTo>
                  <a:pt x="648742" y="121667"/>
                </a:lnTo>
                <a:close/>
                <a:moveTo>
                  <a:pt x="1467371" y="120551"/>
                </a:moveTo>
                <a:lnTo>
                  <a:pt x="1467371" y="135955"/>
                </a:lnTo>
                <a:lnTo>
                  <a:pt x="1556668" y="135955"/>
                </a:lnTo>
                <a:lnTo>
                  <a:pt x="1556668" y="120551"/>
                </a:lnTo>
                <a:close/>
                <a:moveTo>
                  <a:pt x="1653331" y="118988"/>
                </a:moveTo>
                <a:lnTo>
                  <a:pt x="1653331" y="150242"/>
                </a:lnTo>
                <a:lnTo>
                  <a:pt x="1766515" y="150242"/>
                </a:lnTo>
                <a:lnTo>
                  <a:pt x="1766515" y="118988"/>
                </a:lnTo>
                <a:close/>
                <a:moveTo>
                  <a:pt x="1859161" y="112068"/>
                </a:moveTo>
                <a:cubicBezTo>
                  <a:pt x="1873448" y="120700"/>
                  <a:pt x="1887959" y="130076"/>
                  <a:pt x="1902693" y="140196"/>
                </a:cubicBezTo>
                <a:lnTo>
                  <a:pt x="1891754" y="154930"/>
                </a:lnTo>
                <a:cubicBezTo>
                  <a:pt x="1878211" y="144661"/>
                  <a:pt x="1863923" y="134690"/>
                  <a:pt x="1848892" y="125016"/>
                </a:cubicBezTo>
                <a:close/>
                <a:moveTo>
                  <a:pt x="552524" y="107380"/>
                </a:moveTo>
                <a:lnTo>
                  <a:pt x="664815" y="107380"/>
                </a:lnTo>
                <a:lnTo>
                  <a:pt x="664815" y="194444"/>
                </a:lnTo>
                <a:cubicBezTo>
                  <a:pt x="664815" y="210666"/>
                  <a:pt x="656481" y="218778"/>
                  <a:pt x="639812" y="218778"/>
                </a:cubicBezTo>
                <a:lnTo>
                  <a:pt x="603423" y="218778"/>
                </a:lnTo>
                <a:cubicBezTo>
                  <a:pt x="602679" y="214015"/>
                  <a:pt x="601563" y="208285"/>
                  <a:pt x="600075" y="201588"/>
                </a:cubicBezTo>
                <a:cubicBezTo>
                  <a:pt x="613916" y="202481"/>
                  <a:pt x="625301" y="202927"/>
                  <a:pt x="634231" y="202927"/>
                </a:cubicBezTo>
                <a:cubicBezTo>
                  <a:pt x="643905" y="202927"/>
                  <a:pt x="648742" y="198909"/>
                  <a:pt x="648742" y="190872"/>
                </a:cubicBezTo>
                <a:lnTo>
                  <a:pt x="648742" y="180603"/>
                </a:lnTo>
                <a:lnTo>
                  <a:pt x="568598" y="180603"/>
                </a:lnTo>
                <a:lnTo>
                  <a:pt x="568598" y="220563"/>
                </a:lnTo>
                <a:lnTo>
                  <a:pt x="552524" y="220563"/>
                </a:lnTo>
                <a:close/>
                <a:moveTo>
                  <a:pt x="1449958" y="106263"/>
                </a:moveTo>
                <a:lnTo>
                  <a:pt x="1574080" y="106263"/>
                </a:lnTo>
                <a:lnTo>
                  <a:pt x="1574080" y="193105"/>
                </a:lnTo>
                <a:cubicBezTo>
                  <a:pt x="1574080" y="209178"/>
                  <a:pt x="1565820" y="217289"/>
                  <a:pt x="1549301" y="217438"/>
                </a:cubicBezTo>
                <a:cubicBezTo>
                  <a:pt x="1540520" y="217587"/>
                  <a:pt x="1529283" y="217661"/>
                  <a:pt x="1515591" y="217661"/>
                </a:cubicBezTo>
                <a:cubicBezTo>
                  <a:pt x="1514847" y="212899"/>
                  <a:pt x="1513730" y="207169"/>
                  <a:pt x="1512242" y="200472"/>
                </a:cubicBezTo>
                <a:cubicBezTo>
                  <a:pt x="1525190" y="201365"/>
                  <a:pt x="1535757" y="201811"/>
                  <a:pt x="1543943" y="201811"/>
                </a:cubicBezTo>
                <a:cubicBezTo>
                  <a:pt x="1552426" y="201811"/>
                  <a:pt x="1556667" y="197942"/>
                  <a:pt x="1556668" y="190203"/>
                </a:cubicBezTo>
                <a:lnTo>
                  <a:pt x="1556668" y="179040"/>
                </a:lnTo>
                <a:lnTo>
                  <a:pt x="1467371" y="179040"/>
                </a:lnTo>
                <a:lnTo>
                  <a:pt x="1467371" y="219447"/>
                </a:lnTo>
                <a:lnTo>
                  <a:pt x="1449958" y="219447"/>
                </a:lnTo>
                <a:close/>
                <a:moveTo>
                  <a:pt x="1636365" y="104254"/>
                </a:moveTo>
                <a:lnTo>
                  <a:pt x="1783482" y="104254"/>
                </a:lnTo>
                <a:lnTo>
                  <a:pt x="1783482" y="173013"/>
                </a:lnTo>
                <a:lnTo>
                  <a:pt x="1766515" y="173013"/>
                </a:lnTo>
                <a:lnTo>
                  <a:pt x="1766515" y="164976"/>
                </a:lnTo>
                <a:lnTo>
                  <a:pt x="1653331" y="164976"/>
                </a:lnTo>
                <a:lnTo>
                  <a:pt x="1653331" y="173013"/>
                </a:lnTo>
                <a:lnTo>
                  <a:pt x="1636365" y="173013"/>
                </a:lnTo>
                <a:close/>
                <a:moveTo>
                  <a:pt x="120551" y="102468"/>
                </a:moveTo>
                <a:cubicBezTo>
                  <a:pt x="120179" y="111100"/>
                  <a:pt x="119472" y="119137"/>
                  <a:pt x="118430" y="126579"/>
                </a:cubicBezTo>
                <a:lnTo>
                  <a:pt x="178370" y="126579"/>
                </a:lnTo>
                <a:lnTo>
                  <a:pt x="178370" y="102468"/>
                </a:lnTo>
                <a:close/>
                <a:moveTo>
                  <a:pt x="42639" y="102468"/>
                </a:moveTo>
                <a:lnTo>
                  <a:pt x="42639" y="126579"/>
                </a:lnTo>
                <a:lnTo>
                  <a:pt x="101463" y="126579"/>
                </a:lnTo>
                <a:cubicBezTo>
                  <a:pt x="102431" y="119286"/>
                  <a:pt x="103063" y="111249"/>
                  <a:pt x="103361" y="102468"/>
                </a:cubicBezTo>
                <a:close/>
                <a:moveTo>
                  <a:pt x="1252165" y="95325"/>
                </a:moveTo>
                <a:cubicBezTo>
                  <a:pt x="1233859" y="113333"/>
                  <a:pt x="1213991" y="128811"/>
                  <a:pt x="1192560" y="141759"/>
                </a:cubicBezTo>
                <a:lnTo>
                  <a:pt x="1316012" y="141759"/>
                </a:lnTo>
                <a:cubicBezTo>
                  <a:pt x="1290265" y="128216"/>
                  <a:pt x="1268983" y="112737"/>
                  <a:pt x="1252165" y="95325"/>
                </a:cubicBezTo>
                <a:close/>
                <a:moveTo>
                  <a:pt x="357634" y="91083"/>
                </a:moveTo>
                <a:lnTo>
                  <a:pt x="379735" y="91083"/>
                </a:lnTo>
                <a:cubicBezTo>
                  <a:pt x="372889" y="97780"/>
                  <a:pt x="365819" y="104105"/>
                  <a:pt x="358527" y="110059"/>
                </a:cubicBezTo>
                <a:lnTo>
                  <a:pt x="439787" y="110059"/>
                </a:lnTo>
                <a:lnTo>
                  <a:pt x="439787" y="126355"/>
                </a:lnTo>
                <a:cubicBezTo>
                  <a:pt x="391864" y="178296"/>
                  <a:pt x="327943" y="210518"/>
                  <a:pt x="248022" y="223019"/>
                </a:cubicBezTo>
                <a:cubicBezTo>
                  <a:pt x="245343" y="217661"/>
                  <a:pt x="241994" y="212080"/>
                  <a:pt x="237976" y="206276"/>
                </a:cubicBezTo>
                <a:cubicBezTo>
                  <a:pt x="274290" y="201067"/>
                  <a:pt x="306809" y="192212"/>
                  <a:pt x="335533" y="179710"/>
                </a:cubicBezTo>
                <a:cubicBezTo>
                  <a:pt x="331217" y="174055"/>
                  <a:pt x="325040" y="167134"/>
                  <a:pt x="317004" y="158949"/>
                </a:cubicBezTo>
                <a:lnTo>
                  <a:pt x="330398" y="149126"/>
                </a:lnTo>
                <a:cubicBezTo>
                  <a:pt x="337989" y="157014"/>
                  <a:pt x="344909" y="164827"/>
                  <a:pt x="351160" y="172566"/>
                </a:cubicBezTo>
                <a:cubicBezTo>
                  <a:pt x="376163" y="159767"/>
                  <a:pt x="397669" y="144140"/>
                  <a:pt x="415677" y="125686"/>
                </a:cubicBezTo>
                <a:lnTo>
                  <a:pt x="339105" y="125686"/>
                </a:lnTo>
                <a:cubicBezTo>
                  <a:pt x="312911" y="145331"/>
                  <a:pt x="285303" y="161404"/>
                  <a:pt x="256282" y="173906"/>
                </a:cubicBezTo>
                <a:cubicBezTo>
                  <a:pt x="253603" y="169590"/>
                  <a:pt x="250031" y="164530"/>
                  <a:pt x="245566" y="158725"/>
                </a:cubicBezTo>
                <a:cubicBezTo>
                  <a:pt x="286940" y="142057"/>
                  <a:pt x="324296" y="119509"/>
                  <a:pt x="357634" y="91083"/>
                </a:cubicBezTo>
                <a:close/>
                <a:moveTo>
                  <a:pt x="742057" y="89074"/>
                </a:moveTo>
                <a:lnTo>
                  <a:pt x="758577" y="89074"/>
                </a:lnTo>
                <a:lnTo>
                  <a:pt x="758577" y="106487"/>
                </a:lnTo>
                <a:lnTo>
                  <a:pt x="804341" y="106487"/>
                </a:lnTo>
                <a:lnTo>
                  <a:pt x="804341" y="123007"/>
                </a:lnTo>
                <a:lnTo>
                  <a:pt x="758577" y="123007"/>
                </a:lnTo>
                <a:lnTo>
                  <a:pt x="758577" y="150689"/>
                </a:lnTo>
                <a:lnTo>
                  <a:pt x="767953" y="139303"/>
                </a:lnTo>
                <a:cubicBezTo>
                  <a:pt x="781124" y="149200"/>
                  <a:pt x="794742" y="159618"/>
                  <a:pt x="808806" y="170557"/>
                </a:cubicBezTo>
                <a:lnTo>
                  <a:pt x="797644" y="184845"/>
                </a:lnTo>
                <a:cubicBezTo>
                  <a:pt x="785589" y="173683"/>
                  <a:pt x="772567" y="162521"/>
                  <a:pt x="758577" y="151358"/>
                </a:cubicBezTo>
                <a:lnTo>
                  <a:pt x="758577" y="220787"/>
                </a:lnTo>
                <a:lnTo>
                  <a:pt x="742057" y="220787"/>
                </a:lnTo>
                <a:lnTo>
                  <a:pt x="742057" y="145108"/>
                </a:lnTo>
                <a:cubicBezTo>
                  <a:pt x="729481" y="165423"/>
                  <a:pt x="714896" y="183356"/>
                  <a:pt x="698301" y="198909"/>
                </a:cubicBezTo>
                <a:cubicBezTo>
                  <a:pt x="695474" y="196081"/>
                  <a:pt x="691009" y="192137"/>
                  <a:pt x="684907" y="187077"/>
                </a:cubicBezTo>
                <a:cubicBezTo>
                  <a:pt x="708198" y="168325"/>
                  <a:pt x="726132" y="146968"/>
                  <a:pt x="738708" y="123007"/>
                </a:cubicBezTo>
                <a:lnTo>
                  <a:pt x="693167" y="123007"/>
                </a:lnTo>
                <a:lnTo>
                  <a:pt x="693167" y="106487"/>
                </a:lnTo>
                <a:lnTo>
                  <a:pt x="742057" y="106487"/>
                </a:lnTo>
                <a:close/>
                <a:moveTo>
                  <a:pt x="3936057" y="86618"/>
                </a:moveTo>
                <a:cubicBezTo>
                  <a:pt x="3926011" y="86618"/>
                  <a:pt x="3917677" y="90376"/>
                  <a:pt x="3911054" y="97892"/>
                </a:cubicBezTo>
                <a:cubicBezTo>
                  <a:pt x="3904431" y="105408"/>
                  <a:pt x="3901120" y="116756"/>
                  <a:pt x="3901120" y="131936"/>
                </a:cubicBezTo>
                <a:cubicBezTo>
                  <a:pt x="3901120" y="147117"/>
                  <a:pt x="3904431" y="158484"/>
                  <a:pt x="3911054" y="166037"/>
                </a:cubicBezTo>
                <a:cubicBezTo>
                  <a:pt x="3917677" y="173590"/>
                  <a:pt x="3926011" y="177366"/>
                  <a:pt x="3936057" y="177366"/>
                </a:cubicBezTo>
                <a:cubicBezTo>
                  <a:pt x="3946029" y="177366"/>
                  <a:pt x="3954326" y="173571"/>
                  <a:pt x="3960949" y="165981"/>
                </a:cubicBezTo>
                <a:cubicBezTo>
                  <a:pt x="3967571" y="158391"/>
                  <a:pt x="3970883" y="146819"/>
                  <a:pt x="3970883" y="131267"/>
                </a:cubicBezTo>
                <a:cubicBezTo>
                  <a:pt x="3970883" y="116607"/>
                  <a:pt x="3967553" y="105501"/>
                  <a:pt x="3960893" y="97948"/>
                </a:cubicBezTo>
                <a:cubicBezTo>
                  <a:pt x="3954233" y="90395"/>
                  <a:pt x="3945954" y="86618"/>
                  <a:pt x="3936057" y="86618"/>
                </a:cubicBezTo>
                <a:close/>
                <a:moveTo>
                  <a:pt x="3393132" y="86618"/>
                </a:moveTo>
                <a:cubicBezTo>
                  <a:pt x="3383086" y="86618"/>
                  <a:pt x="3374752" y="90376"/>
                  <a:pt x="3368129" y="97892"/>
                </a:cubicBezTo>
                <a:cubicBezTo>
                  <a:pt x="3361506" y="105408"/>
                  <a:pt x="3358195" y="116756"/>
                  <a:pt x="3358195" y="131936"/>
                </a:cubicBezTo>
                <a:cubicBezTo>
                  <a:pt x="3358195" y="147117"/>
                  <a:pt x="3361506" y="158484"/>
                  <a:pt x="3368129" y="166037"/>
                </a:cubicBezTo>
                <a:cubicBezTo>
                  <a:pt x="3374752" y="173590"/>
                  <a:pt x="3383086" y="177366"/>
                  <a:pt x="3393132" y="177366"/>
                </a:cubicBezTo>
                <a:cubicBezTo>
                  <a:pt x="3403104" y="177366"/>
                  <a:pt x="3411401" y="173571"/>
                  <a:pt x="3418024" y="165981"/>
                </a:cubicBezTo>
                <a:cubicBezTo>
                  <a:pt x="3424646" y="158391"/>
                  <a:pt x="3427958" y="146819"/>
                  <a:pt x="3427958" y="131267"/>
                </a:cubicBezTo>
                <a:cubicBezTo>
                  <a:pt x="3427958" y="116607"/>
                  <a:pt x="3424628" y="105501"/>
                  <a:pt x="3417968" y="97948"/>
                </a:cubicBezTo>
                <a:cubicBezTo>
                  <a:pt x="3411308" y="90395"/>
                  <a:pt x="3403029" y="86618"/>
                  <a:pt x="3393132" y="86618"/>
                </a:cubicBezTo>
                <a:close/>
                <a:moveTo>
                  <a:pt x="1372046" y="77912"/>
                </a:moveTo>
                <a:lnTo>
                  <a:pt x="1416248" y="77912"/>
                </a:lnTo>
                <a:lnTo>
                  <a:pt x="1416248" y="181943"/>
                </a:lnTo>
                <a:cubicBezTo>
                  <a:pt x="1424583" y="176287"/>
                  <a:pt x="1432917" y="170408"/>
                  <a:pt x="1441251" y="164306"/>
                </a:cubicBezTo>
                <a:cubicBezTo>
                  <a:pt x="1441698" y="171748"/>
                  <a:pt x="1442219" y="178222"/>
                  <a:pt x="1442814" y="183729"/>
                </a:cubicBezTo>
                <a:cubicBezTo>
                  <a:pt x="1426740" y="194444"/>
                  <a:pt x="1413123" y="204118"/>
                  <a:pt x="1401961" y="212750"/>
                </a:cubicBezTo>
                <a:lnTo>
                  <a:pt x="1391692" y="198016"/>
                </a:lnTo>
                <a:cubicBezTo>
                  <a:pt x="1396752" y="193254"/>
                  <a:pt x="1399282" y="186779"/>
                  <a:pt x="1399282" y="178594"/>
                </a:cubicBezTo>
                <a:lnTo>
                  <a:pt x="1399282" y="94208"/>
                </a:lnTo>
                <a:lnTo>
                  <a:pt x="1372046" y="94208"/>
                </a:lnTo>
                <a:close/>
                <a:moveTo>
                  <a:pt x="1247254" y="75903"/>
                </a:moveTo>
                <a:lnTo>
                  <a:pt x="1266006" y="78805"/>
                </a:lnTo>
                <a:cubicBezTo>
                  <a:pt x="1264816" y="80144"/>
                  <a:pt x="1263551" y="81632"/>
                  <a:pt x="1262211" y="83270"/>
                </a:cubicBezTo>
                <a:cubicBezTo>
                  <a:pt x="1290786" y="110654"/>
                  <a:pt x="1324942" y="129406"/>
                  <a:pt x="1364679" y="139527"/>
                </a:cubicBezTo>
                <a:cubicBezTo>
                  <a:pt x="1359768" y="146968"/>
                  <a:pt x="1356122" y="153293"/>
                  <a:pt x="1353740" y="158502"/>
                </a:cubicBezTo>
                <a:cubicBezTo>
                  <a:pt x="1343918" y="154930"/>
                  <a:pt x="1334616" y="150986"/>
                  <a:pt x="1325835" y="146670"/>
                </a:cubicBezTo>
                <a:lnTo>
                  <a:pt x="1325835" y="221903"/>
                </a:lnTo>
                <a:lnTo>
                  <a:pt x="1307976" y="221903"/>
                </a:lnTo>
                <a:lnTo>
                  <a:pt x="1307976" y="211857"/>
                </a:lnTo>
                <a:lnTo>
                  <a:pt x="1198810" y="211857"/>
                </a:lnTo>
                <a:lnTo>
                  <a:pt x="1198810" y="221903"/>
                </a:lnTo>
                <a:lnTo>
                  <a:pt x="1180951" y="221903"/>
                </a:lnTo>
                <a:lnTo>
                  <a:pt x="1180951" y="148679"/>
                </a:lnTo>
                <a:cubicBezTo>
                  <a:pt x="1171277" y="153888"/>
                  <a:pt x="1161380" y="158577"/>
                  <a:pt x="1151260" y="162744"/>
                </a:cubicBezTo>
                <a:cubicBezTo>
                  <a:pt x="1148581" y="157237"/>
                  <a:pt x="1145307" y="151954"/>
                  <a:pt x="1141437" y="146894"/>
                </a:cubicBezTo>
                <a:cubicBezTo>
                  <a:pt x="1187574" y="127397"/>
                  <a:pt x="1222846" y="103733"/>
                  <a:pt x="1247254" y="75903"/>
                </a:cubicBezTo>
                <a:close/>
                <a:moveTo>
                  <a:pt x="3582702" y="72666"/>
                </a:moveTo>
                <a:lnTo>
                  <a:pt x="3602794" y="72666"/>
                </a:lnTo>
                <a:lnTo>
                  <a:pt x="3602794" y="138410"/>
                </a:lnTo>
                <a:cubicBezTo>
                  <a:pt x="3602794" y="148903"/>
                  <a:pt x="3603203" y="155972"/>
                  <a:pt x="3604022" y="159618"/>
                </a:cubicBezTo>
                <a:cubicBezTo>
                  <a:pt x="3605287" y="164902"/>
                  <a:pt x="3607966" y="169050"/>
                  <a:pt x="3612058" y="172064"/>
                </a:cubicBezTo>
                <a:cubicBezTo>
                  <a:pt x="3616151" y="175078"/>
                  <a:pt x="3621211" y="176585"/>
                  <a:pt x="3627239" y="176585"/>
                </a:cubicBezTo>
                <a:cubicBezTo>
                  <a:pt x="3633266" y="176585"/>
                  <a:pt x="3638922" y="175041"/>
                  <a:pt x="3644205" y="171952"/>
                </a:cubicBezTo>
                <a:cubicBezTo>
                  <a:pt x="3649489" y="168864"/>
                  <a:pt x="3653228" y="164660"/>
                  <a:pt x="3655423" y="159339"/>
                </a:cubicBezTo>
                <a:cubicBezTo>
                  <a:pt x="3657618" y="154019"/>
                  <a:pt x="3658716" y="146298"/>
                  <a:pt x="3658716" y="136178"/>
                </a:cubicBezTo>
                <a:lnTo>
                  <a:pt x="3658716" y="72666"/>
                </a:lnTo>
                <a:lnTo>
                  <a:pt x="3678808" y="72666"/>
                </a:lnTo>
                <a:lnTo>
                  <a:pt x="3678808" y="191207"/>
                </a:lnTo>
                <a:lnTo>
                  <a:pt x="3660837" y="191207"/>
                </a:lnTo>
                <a:lnTo>
                  <a:pt x="3660837" y="173794"/>
                </a:lnTo>
                <a:cubicBezTo>
                  <a:pt x="3651609" y="187189"/>
                  <a:pt x="3639071" y="193886"/>
                  <a:pt x="3623220" y="193886"/>
                </a:cubicBezTo>
                <a:cubicBezTo>
                  <a:pt x="3616225" y="193886"/>
                  <a:pt x="3609696" y="192547"/>
                  <a:pt x="3603631" y="189868"/>
                </a:cubicBezTo>
                <a:cubicBezTo>
                  <a:pt x="3597566" y="187189"/>
                  <a:pt x="3593064" y="183822"/>
                  <a:pt x="3590125" y="179766"/>
                </a:cubicBezTo>
                <a:cubicBezTo>
                  <a:pt x="3587185" y="175710"/>
                  <a:pt x="3585120" y="170743"/>
                  <a:pt x="3583930" y="164865"/>
                </a:cubicBezTo>
                <a:cubicBezTo>
                  <a:pt x="3583111" y="160921"/>
                  <a:pt x="3582702" y="154670"/>
                  <a:pt x="3582702" y="146112"/>
                </a:cubicBezTo>
                <a:close/>
                <a:moveTo>
                  <a:pt x="3457463" y="72666"/>
                </a:moveTo>
                <a:lnTo>
                  <a:pt x="3479118" y="72666"/>
                </a:lnTo>
                <a:lnTo>
                  <a:pt x="3503786" y="141312"/>
                </a:lnTo>
                <a:cubicBezTo>
                  <a:pt x="3506986" y="150019"/>
                  <a:pt x="3509851" y="159172"/>
                  <a:pt x="3512381" y="168771"/>
                </a:cubicBezTo>
                <a:cubicBezTo>
                  <a:pt x="3514687" y="159544"/>
                  <a:pt x="3517441" y="150540"/>
                  <a:pt x="3520641" y="141759"/>
                </a:cubicBezTo>
                <a:lnTo>
                  <a:pt x="3545979" y="72666"/>
                </a:lnTo>
                <a:lnTo>
                  <a:pt x="3566070" y="72666"/>
                </a:lnTo>
                <a:lnTo>
                  <a:pt x="3520975" y="193216"/>
                </a:lnTo>
                <a:cubicBezTo>
                  <a:pt x="3516139" y="206239"/>
                  <a:pt x="3512381" y="215206"/>
                  <a:pt x="3509702" y="220117"/>
                </a:cubicBezTo>
                <a:cubicBezTo>
                  <a:pt x="3506130" y="226740"/>
                  <a:pt x="3502037" y="231595"/>
                  <a:pt x="3497423" y="234684"/>
                </a:cubicBezTo>
                <a:cubicBezTo>
                  <a:pt x="3492810" y="237772"/>
                  <a:pt x="3487303" y="239316"/>
                  <a:pt x="3480903" y="239316"/>
                </a:cubicBezTo>
                <a:cubicBezTo>
                  <a:pt x="3477034" y="239316"/>
                  <a:pt x="3472718" y="238497"/>
                  <a:pt x="3467955" y="236860"/>
                </a:cubicBezTo>
                <a:lnTo>
                  <a:pt x="3465723" y="217996"/>
                </a:lnTo>
                <a:cubicBezTo>
                  <a:pt x="3470113" y="219187"/>
                  <a:pt x="3473946" y="219782"/>
                  <a:pt x="3477220" y="219782"/>
                </a:cubicBezTo>
                <a:cubicBezTo>
                  <a:pt x="3481685" y="219782"/>
                  <a:pt x="3485257" y="219038"/>
                  <a:pt x="3487936" y="217550"/>
                </a:cubicBezTo>
                <a:cubicBezTo>
                  <a:pt x="3490615" y="216061"/>
                  <a:pt x="3492810" y="213978"/>
                  <a:pt x="3494521" y="211299"/>
                </a:cubicBezTo>
                <a:cubicBezTo>
                  <a:pt x="3495786" y="209290"/>
                  <a:pt x="3497833" y="204304"/>
                  <a:pt x="3500660" y="196342"/>
                </a:cubicBezTo>
                <a:cubicBezTo>
                  <a:pt x="3501033" y="195225"/>
                  <a:pt x="3501628" y="193588"/>
                  <a:pt x="3502446" y="191430"/>
                </a:cubicBezTo>
                <a:close/>
                <a:moveTo>
                  <a:pt x="3173685" y="72666"/>
                </a:moveTo>
                <a:lnTo>
                  <a:pt x="3193777" y="72666"/>
                </a:lnTo>
                <a:lnTo>
                  <a:pt x="3193777" y="191207"/>
                </a:lnTo>
                <a:lnTo>
                  <a:pt x="3173685" y="191207"/>
                </a:lnTo>
                <a:close/>
                <a:moveTo>
                  <a:pt x="3125837" y="72666"/>
                </a:moveTo>
                <a:lnTo>
                  <a:pt x="3145929" y="72666"/>
                </a:lnTo>
                <a:lnTo>
                  <a:pt x="3145929" y="197681"/>
                </a:lnTo>
                <a:cubicBezTo>
                  <a:pt x="3145929" y="212266"/>
                  <a:pt x="3144031" y="222424"/>
                  <a:pt x="3140236" y="228154"/>
                </a:cubicBezTo>
                <a:cubicBezTo>
                  <a:pt x="3135399" y="235595"/>
                  <a:pt x="3127362" y="239316"/>
                  <a:pt x="3116126" y="239316"/>
                </a:cubicBezTo>
                <a:cubicBezTo>
                  <a:pt x="3110694" y="239316"/>
                  <a:pt x="3105447" y="238609"/>
                  <a:pt x="3100387" y="237195"/>
                </a:cubicBezTo>
                <a:lnTo>
                  <a:pt x="3104182" y="220117"/>
                </a:lnTo>
                <a:cubicBezTo>
                  <a:pt x="3108201" y="221159"/>
                  <a:pt x="3111363" y="221680"/>
                  <a:pt x="3113670" y="221680"/>
                </a:cubicBezTo>
                <a:cubicBezTo>
                  <a:pt x="3117763" y="221680"/>
                  <a:pt x="3120814" y="220322"/>
                  <a:pt x="3122823" y="217606"/>
                </a:cubicBezTo>
                <a:cubicBezTo>
                  <a:pt x="3124832" y="214889"/>
                  <a:pt x="3125837" y="208099"/>
                  <a:pt x="3125837" y="197235"/>
                </a:cubicBezTo>
                <a:close/>
                <a:moveTo>
                  <a:pt x="2954610" y="72666"/>
                </a:moveTo>
                <a:lnTo>
                  <a:pt x="2974702" y="72666"/>
                </a:lnTo>
                <a:lnTo>
                  <a:pt x="2974702" y="191207"/>
                </a:lnTo>
                <a:lnTo>
                  <a:pt x="2954610" y="191207"/>
                </a:lnTo>
                <a:close/>
                <a:moveTo>
                  <a:pt x="2830041" y="72666"/>
                </a:moveTo>
                <a:lnTo>
                  <a:pt x="2855156" y="72666"/>
                </a:lnTo>
                <a:lnTo>
                  <a:pt x="2873350" y="100459"/>
                </a:lnTo>
                <a:cubicBezTo>
                  <a:pt x="2876773" y="105743"/>
                  <a:pt x="2879526" y="110170"/>
                  <a:pt x="2881610" y="113742"/>
                </a:cubicBezTo>
                <a:cubicBezTo>
                  <a:pt x="2884884" y="108831"/>
                  <a:pt x="2887898" y="104478"/>
                  <a:pt x="2890651" y="100682"/>
                </a:cubicBezTo>
                <a:lnTo>
                  <a:pt x="2910631" y="72666"/>
                </a:lnTo>
                <a:lnTo>
                  <a:pt x="2934630" y="72666"/>
                </a:lnTo>
                <a:lnTo>
                  <a:pt x="2893665" y="128476"/>
                </a:lnTo>
                <a:lnTo>
                  <a:pt x="2937755" y="191207"/>
                </a:lnTo>
                <a:lnTo>
                  <a:pt x="2913087" y="191207"/>
                </a:lnTo>
                <a:lnTo>
                  <a:pt x="2888754" y="154372"/>
                </a:lnTo>
                <a:lnTo>
                  <a:pt x="2882280" y="144438"/>
                </a:lnTo>
                <a:lnTo>
                  <a:pt x="2851138" y="191207"/>
                </a:lnTo>
                <a:lnTo>
                  <a:pt x="2826804" y="191207"/>
                </a:lnTo>
                <a:lnTo>
                  <a:pt x="2870113" y="129592"/>
                </a:lnTo>
                <a:close/>
                <a:moveTo>
                  <a:pt x="2282874" y="72666"/>
                </a:moveTo>
                <a:lnTo>
                  <a:pt x="2303636" y="72666"/>
                </a:lnTo>
                <a:lnTo>
                  <a:pt x="2322500" y="141089"/>
                </a:lnTo>
                <a:lnTo>
                  <a:pt x="2329532" y="166539"/>
                </a:lnTo>
                <a:cubicBezTo>
                  <a:pt x="2329830" y="165274"/>
                  <a:pt x="2331876" y="157125"/>
                  <a:pt x="2335671" y="142094"/>
                </a:cubicBezTo>
                <a:lnTo>
                  <a:pt x="2354535" y="72666"/>
                </a:lnTo>
                <a:lnTo>
                  <a:pt x="2375185" y="72666"/>
                </a:lnTo>
                <a:lnTo>
                  <a:pt x="2392933" y="141424"/>
                </a:lnTo>
                <a:lnTo>
                  <a:pt x="2398849" y="164083"/>
                </a:lnTo>
                <a:lnTo>
                  <a:pt x="2405658" y="141201"/>
                </a:lnTo>
                <a:lnTo>
                  <a:pt x="2425973" y="72666"/>
                </a:lnTo>
                <a:lnTo>
                  <a:pt x="2444799" y="72666"/>
                </a:lnTo>
                <a:lnTo>
                  <a:pt x="2445506" y="72666"/>
                </a:lnTo>
                <a:lnTo>
                  <a:pt x="2465561" y="72666"/>
                </a:lnTo>
                <a:lnTo>
                  <a:pt x="2484425" y="141089"/>
                </a:lnTo>
                <a:lnTo>
                  <a:pt x="2491457" y="166539"/>
                </a:lnTo>
                <a:cubicBezTo>
                  <a:pt x="2491755" y="165274"/>
                  <a:pt x="2493801" y="157125"/>
                  <a:pt x="2497596" y="142094"/>
                </a:cubicBezTo>
                <a:lnTo>
                  <a:pt x="2516460" y="72666"/>
                </a:lnTo>
                <a:lnTo>
                  <a:pt x="2537110" y="72666"/>
                </a:lnTo>
                <a:lnTo>
                  <a:pt x="2554858" y="141424"/>
                </a:lnTo>
                <a:lnTo>
                  <a:pt x="2560774" y="164083"/>
                </a:lnTo>
                <a:lnTo>
                  <a:pt x="2567583" y="141201"/>
                </a:lnTo>
                <a:lnTo>
                  <a:pt x="2587898" y="72666"/>
                </a:lnTo>
                <a:lnTo>
                  <a:pt x="2606724" y="72666"/>
                </a:lnTo>
                <a:lnTo>
                  <a:pt x="2607431" y="72666"/>
                </a:lnTo>
                <a:lnTo>
                  <a:pt x="2627486" y="72666"/>
                </a:lnTo>
                <a:lnTo>
                  <a:pt x="2646350" y="141089"/>
                </a:lnTo>
                <a:lnTo>
                  <a:pt x="2653382" y="166539"/>
                </a:lnTo>
                <a:cubicBezTo>
                  <a:pt x="2653680" y="165274"/>
                  <a:pt x="2655726" y="157125"/>
                  <a:pt x="2659521" y="142094"/>
                </a:cubicBezTo>
                <a:lnTo>
                  <a:pt x="2678385" y="72666"/>
                </a:lnTo>
                <a:lnTo>
                  <a:pt x="2699035" y="72666"/>
                </a:lnTo>
                <a:lnTo>
                  <a:pt x="2716783" y="141424"/>
                </a:lnTo>
                <a:lnTo>
                  <a:pt x="2722699" y="164083"/>
                </a:lnTo>
                <a:lnTo>
                  <a:pt x="2729508" y="141201"/>
                </a:lnTo>
                <a:lnTo>
                  <a:pt x="2749823" y="72666"/>
                </a:lnTo>
                <a:lnTo>
                  <a:pt x="2769356" y="72666"/>
                </a:lnTo>
                <a:lnTo>
                  <a:pt x="2732298" y="191207"/>
                </a:lnTo>
                <a:lnTo>
                  <a:pt x="2711425" y="191207"/>
                </a:lnTo>
                <a:lnTo>
                  <a:pt x="2692561" y="120216"/>
                </a:lnTo>
                <a:lnTo>
                  <a:pt x="2687984" y="100013"/>
                </a:lnTo>
                <a:lnTo>
                  <a:pt x="2663986" y="191207"/>
                </a:lnTo>
                <a:lnTo>
                  <a:pt x="2643001" y="191207"/>
                </a:lnTo>
                <a:lnTo>
                  <a:pt x="2607074" y="73808"/>
                </a:lnTo>
                <a:lnTo>
                  <a:pt x="2570373" y="191207"/>
                </a:lnTo>
                <a:lnTo>
                  <a:pt x="2549500" y="191207"/>
                </a:lnTo>
                <a:lnTo>
                  <a:pt x="2530636" y="120216"/>
                </a:lnTo>
                <a:lnTo>
                  <a:pt x="2526059" y="100013"/>
                </a:lnTo>
                <a:lnTo>
                  <a:pt x="2502061" y="191207"/>
                </a:lnTo>
                <a:lnTo>
                  <a:pt x="2481076" y="191207"/>
                </a:lnTo>
                <a:lnTo>
                  <a:pt x="2445149" y="73808"/>
                </a:lnTo>
                <a:lnTo>
                  <a:pt x="2408448" y="191207"/>
                </a:lnTo>
                <a:lnTo>
                  <a:pt x="2387575" y="191207"/>
                </a:lnTo>
                <a:lnTo>
                  <a:pt x="2368711" y="120216"/>
                </a:lnTo>
                <a:lnTo>
                  <a:pt x="2364134" y="100013"/>
                </a:lnTo>
                <a:lnTo>
                  <a:pt x="2340136" y="191207"/>
                </a:lnTo>
                <a:lnTo>
                  <a:pt x="2319151" y="191207"/>
                </a:lnTo>
                <a:close/>
                <a:moveTo>
                  <a:pt x="885155" y="71214"/>
                </a:moveTo>
                <a:lnTo>
                  <a:pt x="899219" y="82153"/>
                </a:lnTo>
                <a:cubicBezTo>
                  <a:pt x="879574" y="104775"/>
                  <a:pt x="853529" y="124793"/>
                  <a:pt x="821085" y="142205"/>
                </a:cubicBezTo>
                <a:cubicBezTo>
                  <a:pt x="818406" y="137889"/>
                  <a:pt x="814983" y="132904"/>
                  <a:pt x="810816" y="127248"/>
                </a:cubicBezTo>
                <a:cubicBezTo>
                  <a:pt x="844302" y="110877"/>
                  <a:pt x="869082" y="92199"/>
                  <a:pt x="885155" y="71214"/>
                </a:cubicBezTo>
                <a:close/>
                <a:moveTo>
                  <a:pt x="1671414" y="70098"/>
                </a:moveTo>
                <a:lnTo>
                  <a:pt x="1747093" y="70098"/>
                </a:lnTo>
                <a:lnTo>
                  <a:pt x="1747093" y="84832"/>
                </a:lnTo>
                <a:lnTo>
                  <a:pt x="1671414" y="84832"/>
                </a:lnTo>
                <a:close/>
                <a:moveTo>
                  <a:pt x="4065686" y="69987"/>
                </a:moveTo>
                <a:cubicBezTo>
                  <a:pt x="4074467" y="69987"/>
                  <a:pt x="4081667" y="71810"/>
                  <a:pt x="4087285" y="75456"/>
                </a:cubicBezTo>
                <a:cubicBezTo>
                  <a:pt x="4092903" y="79102"/>
                  <a:pt x="4096866" y="84200"/>
                  <a:pt x="4099173" y="90748"/>
                </a:cubicBezTo>
                <a:cubicBezTo>
                  <a:pt x="4108549" y="76907"/>
                  <a:pt x="4120753" y="69987"/>
                  <a:pt x="4135785" y="69987"/>
                </a:cubicBezTo>
                <a:cubicBezTo>
                  <a:pt x="4147542" y="69987"/>
                  <a:pt x="4156583" y="73242"/>
                  <a:pt x="4162909" y="79753"/>
                </a:cubicBezTo>
                <a:cubicBezTo>
                  <a:pt x="4169234" y="86265"/>
                  <a:pt x="4172396" y="96292"/>
                  <a:pt x="4172396" y="109835"/>
                </a:cubicBezTo>
                <a:lnTo>
                  <a:pt x="4172396" y="191207"/>
                </a:lnTo>
                <a:lnTo>
                  <a:pt x="4152416" y="191207"/>
                </a:lnTo>
                <a:lnTo>
                  <a:pt x="4152416" y="116533"/>
                </a:lnTo>
                <a:cubicBezTo>
                  <a:pt x="4152416" y="108496"/>
                  <a:pt x="4151765" y="102710"/>
                  <a:pt x="4150463" y="99176"/>
                </a:cubicBezTo>
                <a:cubicBezTo>
                  <a:pt x="4149161" y="95641"/>
                  <a:pt x="4146798" y="92795"/>
                  <a:pt x="4143375" y="90637"/>
                </a:cubicBezTo>
                <a:cubicBezTo>
                  <a:pt x="4139952" y="88479"/>
                  <a:pt x="4135933" y="87400"/>
                  <a:pt x="4131320" y="87400"/>
                </a:cubicBezTo>
                <a:cubicBezTo>
                  <a:pt x="4122985" y="87400"/>
                  <a:pt x="4116065" y="90171"/>
                  <a:pt x="4110558" y="95715"/>
                </a:cubicBezTo>
                <a:cubicBezTo>
                  <a:pt x="4105052" y="101259"/>
                  <a:pt x="4102298" y="110133"/>
                  <a:pt x="4102298" y="122337"/>
                </a:cubicBezTo>
                <a:lnTo>
                  <a:pt x="4102298" y="191207"/>
                </a:lnTo>
                <a:lnTo>
                  <a:pt x="4082206" y="191207"/>
                </a:lnTo>
                <a:lnTo>
                  <a:pt x="4082206" y="114189"/>
                </a:lnTo>
                <a:cubicBezTo>
                  <a:pt x="4082206" y="105259"/>
                  <a:pt x="4080569" y="98562"/>
                  <a:pt x="4077295" y="94097"/>
                </a:cubicBezTo>
                <a:cubicBezTo>
                  <a:pt x="4074021" y="89632"/>
                  <a:pt x="4068663" y="87400"/>
                  <a:pt x="4061222" y="87400"/>
                </a:cubicBezTo>
                <a:cubicBezTo>
                  <a:pt x="4055566" y="87400"/>
                  <a:pt x="4050339" y="88888"/>
                  <a:pt x="4045539" y="91864"/>
                </a:cubicBezTo>
                <a:cubicBezTo>
                  <a:pt x="4040739" y="94841"/>
                  <a:pt x="4037260" y="99194"/>
                  <a:pt x="4035102" y="104924"/>
                </a:cubicBezTo>
                <a:cubicBezTo>
                  <a:pt x="4032944" y="110654"/>
                  <a:pt x="4031865" y="118914"/>
                  <a:pt x="4031865" y="129704"/>
                </a:cubicBezTo>
                <a:lnTo>
                  <a:pt x="4031865" y="191207"/>
                </a:lnTo>
                <a:lnTo>
                  <a:pt x="4011773" y="191207"/>
                </a:lnTo>
                <a:lnTo>
                  <a:pt x="4011773" y="72666"/>
                </a:lnTo>
                <a:lnTo>
                  <a:pt x="4029744" y="72666"/>
                </a:lnTo>
                <a:lnTo>
                  <a:pt x="4029744" y="89297"/>
                </a:lnTo>
                <a:cubicBezTo>
                  <a:pt x="4033465" y="83493"/>
                  <a:pt x="4038414" y="78823"/>
                  <a:pt x="4044590" y="75289"/>
                </a:cubicBezTo>
                <a:cubicBezTo>
                  <a:pt x="4050766" y="71754"/>
                  <a:pt x="4057799" y="69987"/>
                  <a:pt x="4065686" y="69987"/>
                </a:cubicBezTo>
                <a:close/>
                <a:moveTo>
                  <a:pt x="3936057" y="69987"/>
                </a:moveTo>
                <a:cubicBezTo>
                  <a:pt x="3952354" y="69987"/>
                  <a:pt x="3965674" y="75326"/>
                  <a:pt x="3976017" y="86004"/>
                </a:cubicBezTo>
                <a:cubicBezTo>
                  <a:pt x="3986361" y="96683"/>
                  <a:pt x="3991533" y="111435"/>
                  <a:pt x="3991533" y="130262"/>
                </a:cubicBezTo>
                <a:cubicBezTo>
                  <a:pt x="3991533" y="145517"/>
                  <a:pt x="3989245" y="157516"/>
                  <a:pt x="3984668" y="166260"/>
                </a:cubicBezTo>
                <a:cubicBezTo>
                  <a:pt x="3980092" y="175003"/>
                  <a:pt x="3973432" y="181794"/>
                  <a:pt x="3964688" y="186631"/>
                </a:cubicBezTo>
                <a:cubicBezTo>
                  <a:pt x="3955944" y="191468"/>
                  <a:pt x="3946401" y="193886"/>
                  <a:pt x="3936057" y="193886"/>
                </a:cubicBezTo>
                <a:cubicBezTo>
                  <a:pt x="3919463" y="193886"/>
                  <a:pt x="3906050" y="188565"/>
                  <a:pt x="3895818" y="177924"/>
                </a:cubicBezTo>
                <a:cubicBezTo>
                  <a:pt x="3885586" y="167283"/>
                  <a:pt x="3880470" y="151954"/>
                  <a:pt x="3880470" y="131936"/>
                </a:cubicBezTo>
                <a:cubicBezTo>
                  <a:pt x="3880470" y="109984"/>
                  <a:pt x="3886572" y="93725"/>
                  <a:pt x="3898776" y="83158"/>
                </a:cubicBezTo>
                <a:cubicBezTo>
                  <a:pt x="3908970" y="74377"/>
                  <a:pt x="3921398" y="69987"/>
                  <a:pt x="3936057" y="69987"/>
                </a:cubicBezTo>
                <a:close/>
                <a:moveTo>
                  <a:pt x="3821534" y="69987"/>
                </a:moveTo>
                <a:cubicBezTo>
                  <a:pt x="3834408" y="69987"/>
                  <a:pt x="3844937" y="73242"/>
                  <a:pt x="3853123" y="79753"/>
                </a:cubicBezTo>
                <a:cubicBezTo>
                  <a:pt x="3861308" y="86265"/>
                  <a:pt x="3866554" y="95511"/>
                  <a:pt x="3868861" y="107491"/>
                </a:cubicBezTo>
                <a:lnTo>
                  <a:pt x="3849328" y="110505"/>
                </a:lnTo>
                <a:cubicBezTo>
                  <a:pt x="3847467" y="102543"/>
                  <a:pt x="3844174" y="96552"/>
                  <a:pt x="3839449" y="92534"/>
                </a:cubicBezTo>
                <a:cubicBezTo>
                  <a:pt x="3834724" y="88516"/>
                  <a:pt x="3829012" y="86507"/>
                  <a:pt x="3822315" y="86507"/>
                </a:cubicBezTo>
                <a:cubicBezTo>
                  <a:pt x="3812195" y="86507"/>
                  <a:pt x="3803972" y="90134"/>
                  <a:pt x="3797647" y="97390"/>
                </a:cubicBezTo>
                <a:cubicBezTo>
                  <a:pt x="3791322" y="104645"/>
                  <a:pt x="3788159" y="116123"/>
                  <a:pt x="3788159" y="131825"/>
                </a:cubicBezTo>
                <a:cubicBezTo>
                  <a:pt x="3788159" y="147749"/>
                  <a:pt x="3791210" y="159321"/>
                  <a:pt x="3797312" y="166539"/>
                </a:cubicBezTo>
                <a:cubicBezTo>
                  <a:pt x="3803414" y="173757"/>
                  <a:pt x="3811376" y="177366"/>
                  <a:pt x="3821199" y="177366"/>
                </a:cubicBezTo>
                <a:cubicBezTo>
                  <a:pt x="3829087" y="177366"/>
                  <a:pt x="3835673" y="174948"/>
                  <a:pt x="3840956" y="170111"/>
                </a:cubicBezTo>
                <a:cubicBezTo>
                  <a:pt x="3846239" y="165274"/>
                  <a:pt x="3849588" y="157832"/>
                  <a:pt x="3851002" y="147787"/>
                </a:cubicBezTo>
                <a:lnTo>
                  <a:pt x="3870759" y="150354"/>
                </a:lnTo>
                <a:cubicBezTo>
                  <a:pt x="3868601" y="163972"/>
                  <a:pt x="3863076" y="174631"/>
                  <a:pt x="3854183" y="182333"/>
                </a:cubicBezTo>
                <a:cubicBezTo>
                  <a:pt x="3845291" y="190035"/>
                  <a:pt x="3834370" y="193886"/>
                  <a:pt x="3821422" y="193886"/>
                </a:cubicBezTo>
                <a:cubicBezTo>
                  <a:pt x="3805200" y="193886"/>
                  <a:pt x="3792159" y="188584"/>
                  <a:pt x="3782299" y="177980"/>
                </a:cubicBezTo>
                <a:cubicBezTo>
                  <a:pt x="3772439" y="167376"/>
                  <a:pt x="3767509" y="152177"/>
                  <a:pt x="3767509" y="132383"/>
                </a:cubicBezTo>
                <a:cubicBezTo>
                  <a:pt x="3767509" y="119584"/>
                  <a:pt x="3769630" y="108384"/>
                  <a:pt x="3773872" y="98785"/>
                </a:cubicBezTo>
                <a:cubicBezTo>
                  <a:pt x="3778113" y="89185"/>
                  <a:pt x="3784569" y="81986"/>
                  <a:pt x="3793238" y="77186"/>
                </a:cubicBezTo>
                <a:cubicBezTo>
                  <a:pt x="3801907" y="72386"/>
                  <a:pt x="3811339" y="69987"/>
                  <a:pt x="3821534" y="69987"/>
                </a:cubicBezTo>
                <a:close/>
                <a:moveTo>
                  <a:pt x="3393132" y="69987"/>
                </a:moveTo>
                <a:cubicBezTo>
                  <a:pt x="3409429" y="69987"/>
                  <a:pt x="3422749" y="75326"/>
                  <a:pt x="3433092" y="86004"/>
                </a:cubicBezTo>
                <a:cubicBezTo>
                  <a:pt x="3443436" y="96683"/>
                  <a:pt x="3448608" y="111435"/>
                  <a:pt x="3448608" y="130262"/>
                </a:cubicBezTo>
                <a:cubicBezTo>
                  <a:pt x="3448608" y="145517"/>
                  <a:pt x="3446320" y="157516"/>
                  <a:pt x="3441743" y="166260"/>
                </a:cubicBezTo>
                <a:cubicBezTo>
                  <a:pt x="3437167" y="175003"/>
                  <a:pt x="3430507" y="181794"/>
                  <a:pt x="3421763" y="186631"/>
                </a:cubicBezTo>
                <a:cubicBezTo>
                  <a:pt x="3413019" y="191468"/>
                  <a:pt x="3403476" y="193886"/>
                  <a:pt x="3393132" y="193886"/>
                </a:cubicBezTo>
                <a:cubicBezTo>
                  <a:pt x="3376538" y="193886"/>
                  <a:pt x="3363125" y="188565"/>
                  <a:pt x="3352893" y="177924"/>
                </a:cubicBezTo>
                <a:cubicBezTo>
                  <a:pt x="3342661" y="167283"/>
                  <a:pt x="3337545" y="151954"/>
                  <a:pt x="3337545" y="131936"/>
                </a:cubicBezTo>
                <a:cubicBezTo>
                  <a:pt x="3337545" y="109984"/>
                  <a:pt x="3343647" y="93725"/>
                  <a:pt x="3355851" y="83158"/>
                </a:cubicBezTo>
                <a:cubicBezTo>
                  <a:pt x="3366045" y="74377"/>
                  <a:pt x="3378473" y="69987"/>
                  <a:pt x="3393132" y="69987"/>
                </a:cubicBezTo>
                <a:close/>
                <a:moveTo>
                  <a:pt x="3271316" y="69987"/>
                </a:moveTo>
                <a:cubicBezTo>
                  <a:pt x="3281437" y="69987"/>
                  <a:pt x="3289659" y="71177"/>
                  <a:pt x="3295985" y="73559"/>
                </a:cubicBezTo>
                <a:cubicBezTo>
                  <a:pt x="3302310" y="75940"/>
                  <a:pt x="3306961" y="78935"/>
                  <a:pt x="3309937" y="82544"/>
                </a:cubicBezTo>
                <a:cubicBezTo>
                  <a:pt x="3312914" y="86153"/>
                  <a:pt x="3314997" y="90711"/>
                  <a:pt x="3316188" y="96218"/>
                </a:cubicBezTo>
                <a:cubicBezTo>
                  <a:pt x="3316858" y="99641"/>
                  <a:pt x="3317193" y="105817"/>
                  <a:pt x="3317193" y="114747"/>
                </a:cubicBezTo>
                <a:lnTo>
                  <a:pt x="3317193" y="141536"/>
                </a:lnTo>
                <a:cubicBezTo>
                  <a:pt x="3317193" y="160214"/>
                  <a:pt x="3317620" y="172027"/>
                  <a:pt x="3318476" y="176975"/>
                </a:cubicBezTo>
                <a:cubicBezTo>
                  <a:pt x="3319332" y="181924"/>
                  <a:pt x="3321025" y="186668"/>
                  <a:pt x="3323555" y="191207"/>
                </a:cubicBezTo>
                <a:lnTo>
                  <a:pt x="3302570" y="191207"/>
                </a:lnTo>
                <a:cubicBezTo>
                  <a:pt x="3300487" y="187040"/>
                  <a:pt x="3299147" y="182166"/>
                  <a:pt x="3298552" y="176585"/>
                </a:cubicBezTo>
                <a:cubicBezTo>
                  <a:pt x="3291110" y="182910"/>
                  <a:pt x="3283948" y="187375"/>
                  <a:pt x="3277065" y="189979"/>
                </a:cubicBezTo>
                <a:cubicBezTo>
                  <a:pt x="3270181" y="192584"/>
                  <a:pt x="3262796" y="193886"/>
                  <a:pt x="3254908" y="193886"/>
                </a:cubicBezTo>
                <a:cubicBezTo>
                  <a:pt x="3241886" y="193886"/>
                  <a:pt x="3231877" y="190705"/>
                  <a:pt x="3224882" y="184342"/>
                </a:cubicBezTo>
                <a:cubicBezTo>
                  <a:pt x="3217887" y="177980"/>
                  <a:pt x="3214390" y="169850"/>
                  <a:pt x="3214390" y="159953"/>
                </a:cubicBezTo>
                <a:cubicBezTo>
                  <a:pt x="3214390" y="154149"/>
                  <a:pt x="3215710" y="148847"/>
                  <a:pt x="3218352" y="144047"/>
                </a:cubicBezTo>
                <a:cubicBezTo>
                  <a:pt x="3220994" y="139248"/>
                  <a:pt x="3224454" y="135397"/>
                  <a:pt x="3228733" y="132494"/>
                </a:cubicBezTo>
                <a:cubicBezTo>
                  <a:pt x="3233012" y="129592"/>
                  <a:pt x="3237830" y="127397"/>
                  <a:pt x="3243188" y="125909"/>
                </a:cubicBezTo>
                <a:cubicBezTo>
                  <a:pt x="3247132" y="124867"/>
                  <a:pt x="3253085" y="123862"/>
                  <a:pt x="3261047" y="122895"/>
                </a:cubicBezTo>
                <a:cubicBezTo>
                  <a:pt x="3277269" y="120960"/>
                  <a:pt x="3289213" y="118653"/>
                  <a:pt x="3296878" y="115975"/>
                </a:cubicBezTo>
                <a:cubicBezTo>
                  <a:pt x="3296952" y="113221"/>
                  <a:pt x="3296989" y="111472"/>
                  <a:pt x="3296989" y="110728"/>
                </a:cubicBezTo>
                <a:cubicBezTo>
                  <a:pt x="3296989" y="102543"/>
                  <a:pt x="3295092" y="96776"/>
                  <a:pt x="3291296" y="93427"/>
                </a:cubicBezTo>
                <a:cubicBezTo>
                  <a:pt x="3286162" y="88888"/>
                  <a:pt x="3278534" y="86618"/>
                  <a:pt x="3268414" y="86618"/>
                </a:cubicBezTo>
                <a:cubicBezTo>
                  <a:pt x="3258964" y="86618"/>
                  <a:pt x="3251987" y="88274"/>
                  <a:pt x="3247485" y="91585"/>
                </a:cubicBezTo>
                <a:cubicBezTo>
                  <a:pt x="3242983" y="94897"/>
                  <a:pt x="3239653" y="100757"/>
                  <a:pt x="3237495" y="109166"/>
                </a:cubicBezTo>
                <a:lnTo>
                  <a:pt x="3217850" y="106487"/>
                </a:lnTo>
                <a:cubicBezTo>
                  <a:pt x="3219636" y="98078"/>
                  <a:pt x="3222575" y="91288"/>
                  <a:pt x="3226668" y="86116"/>
                </a:cubicBezTo>
                <a:cubicBezTo>
                  <a:pt x="3230761" y="80944"/>
                  <a:pt x="3236677" y="76963"/>
                  <a:pt x="3244416" y="74172"/>
                </a:cubicBezTo>
                <a:cubicBezTo>
                  <a:pt x="3252155" y="71382"/>
                  <a:pt x="3261122" y="69987"/>
                  <a:pt x="3271316" y="69987"/>
                </a:cubicBezTo>
                <a:close/>
                <a:moveTo>
                  <a:pt x="3057934" y="69987"/>
                </a:moveTo>
                <a:cubicBezTo>
                  <a:pt x="3065078" y="69987"/>
                  <a:pt x="3071645" y="71270"/>
                  <a:pt x="3077635" y="73838"/>
                </a:cubicBezTo>
                <a:cubicBezTo>
                  <a:pt x="3083625" y="76405"/>
                  <a:pt x="3088109" y="79772"/>
                  <a:pt x="3091085" y="83939"/>
                </a:cubicBezTo>
                <a:cubicBezTo>
                  <a:pt x="3094062" y="88106"/>
                  <a:pt x="3096146" y="93055"/>
                  <a:pt x="3097336" y="98785"/>
                </a:cubicBezTo>
                <a:cubicBezTo>
                  <a:pt x="3098080" y="102506"/>
                  <a:pt x="3098452" y="109017"/>
                  <a:pt x="3098452" y="118319"/>
                </a:cubicBezTo>
                <a:lnTo>
                  <a:pt x="3098452" y="191207"/>
                </a:lnTo>
                <a:lnTo>
                  <a:pt x="3078361" y="191207"/>
                </a:lnTo>
                <a:lnTo>
                  <a:pt x="3078361" y="119100"/>
                </a:lnTo>
                <a:cubicBezTo>
                  <a:pt x="3078361" y="110914"/>
                  <a:pt x="3077579" y="104794"/>
                  <a:pt x="3076017" y="100738"/>
                </a:cubicBezTo>
                <a:cubicBezTo>
                  <a:pt x="3074454" y="96683"/>
                  <a:pt x="3071682" y="93446"/>
                  <a:pt x="3067701" y="91027"/>
                </a:cubicBezTo>
                <a:cubicBezTo>
                  <a:pt x="3063720" y="88609"/>
                  <a:pt x="3059050" y="87400"/>
                  <a:pt x="3053692" y="87400"/>
                </a:cubicBezTo>
                <a:cubicBezTo>
                  <a:pt x="3045135" y="87400"/>
                  <a:pt x="3037749" y="90116"/>
                  <a:pt x="3031536" y="95548"/>
                </a:cubicBezTo>
                <a:cubicBezTo>
                  <a:pt x="3025322" y="100980"/>
                  <a:pt x="3022215" y="111286"/>
                  <a:pt x="3022215" y="126467"/>
                </a:cubicBezTo>
                <a:lnTo>
                  <a:pt x="3022215" y="191207"/>
                </a:lnTo>
                <a:lnTo>
                  <a:pt x="3002123" y="191207"/>
                </a:lnTo>
                <a:lnTo>
                  <a:pt x="3002123" y="72666"/>
                </a:lnTo>
                <a:lnTo>
                  <a:pt x="3020206" y="72666"/>
                </a:lnTo>
                <a:lnTo>
                  <a:pt x="3020206" y="89520"/>
                </a:lnTo>
                <a:cubicBezTo>
                  <a:pt x="3028912" y="76498"/>
                  <a:pt x="3041488" y="69987"/>
                  <a:pt x="3057934" y="69987"/>
                </a:cubicBezTo>
                <a:close/>
                <a:moveTo>
                  <a:pt x="2168128" y="65075"/>
                </a:moveTo>
                <a:cubicBezTo>
                  <a:pt x="2172072" y="65075"/>
                  <a:pt x="2175458" y="66452"/>
                  <a:pt x="2178285" y="69205"/>
                </a:cubicBezTo>
                <a:cubicBezTo>
                  <a:pt x="2181113" y="71959"/>
                  <a:pt x="2182527" y="75270"/>
                  <a:pt x="2182527" y="79140"/>
                </a:cubicBezTo>
                <a:cubicBezTo>
                  <a:pt x="2182527" y="83009"/>
                  <a:pt x="2181150" y="86339"/>
                  <a:pt x="2178397" y="89130"/>
                </a:cubicBezTo>
                <a:cubicBezTo>
                  <a:pt x="2175643" y="91920"/>
                  <a:pt x="2172221" y="93315"/>
                  <a:pt x="2168128" y="93315"/>
                </a:cubicBezTo>
                <a:cubicBezTo>
                  <a:pt x="2164035" y="93315"/>
                  <a:pt x="2160612" y="91920"/>
                  <a:pt x="2157859" y="89130"/>
                </a:cubicBezTo>
                <a:cubicBezTo>
                  <a:pt x="2155105" y="86339"/>
                  <a:pt x="2153729" y="83009"/>
                  <a:pt x="2153729" y="79140"/>
                </a:cubicBezTo>
                <a:cubicBezTo>
                  <a:pt x="2153729" y="75270"/>
                  <a:pt x="2155143" y="71959"/>
                  <a:pt x="2157970" y="69205"/>
                </a:cubicBezTo>
                <a:cubicBezTo>
                  <a:pt x="2160798" y="66452"/>
                  <a:pt x="2164184" y="65075"/>
                  <a:pt x="2168128" y="65075"/>
                </a:cubicBezTo>
                <a:close/>
                <a:moveTo>
                  <a:pt x="121220" y="63401"/>
                </a:moveTo>
                <a:cubicBezTo>
                  <a:pt x="121146" y="72405"/>
                  <a:pt x="121034" y="80442"/>
                  <a:pt x="120885" y="87511"/>
                </a:cubicBezTo>
                <a:lnTo>
                  <a:pt x="178370" y="87511"/>
                </a:lnTo>
                <a:lnTo>
                  <a:pt x="178370" y="63401"/>
                </a:lnTo>
                <a:close/>
                <a:moveTo>
                  <a:pt x="42639" y="63401"/>
                </a:moveTo>
                <a:lnTo>
                  <a:pt x="42639" y="87511"/>
                </a:lnTo>
                <a:lnTo>
                  <a:pt x="103584" y="87511"/>
                </a:lnTo>
                <a:cubicBezTo>
                  <a:pt x="103733" y="80367"/>
                  <a:pt x="103845" y="72331"/>
                  <a:pt x="103919" y="63401"/>
                </a:cubicBezTo>
                <a:close/>
                <a:moveTo>
                  <a:pt x="1282303" y="54025"/>
                </a:moveTo>
                <a:cubicBezTo>
                  <a:pt x="1304627" y="64294"/>
                  <a:pt x="1327621" y="75977"/>
                  <a:pt x="1351285" y="89074"/>
                </a:cubicBezTo>
                <a:lnTo>
                  <a:pt x="1341016" y="104924"/>
                </a:lnTo>
                <a:cubicBezTo>
                  <a:pt x="1322561" y="93613"/>
                  <a:pt x="1299865" y="81260"/>
                  <a:pt x="1272927" y="67866"/>
                </a:cubicBezTo>
                <a:close/>
                <a:moveTo>
                  <a:pt x="1222697" y="53802"/>
                </a:moveTo>
                <a:lnTo>
                  <a:pt x="1233413" y="68312"/>
                </a:lnTo>
                <a:cubicBezTo>
                  <a:pt x="1206028" y="85130"/>
                  <a:pt x="1183035" y="98004"/>
                  <a:pt x="1164431" y="106933"/>
                </a:cubicBezTo>
                <a:cubicBezTo>
                  <a:pt x="1161752" y="102022"/>
                  <a:pt x="1158329" y="96887"/>
                  <a:pt x="1154162" y="91529"/>
                </a:cubicBezTo>
                <a:cubicBezTo>
                  <a:pt x="1179760" y="80367"/>
                  <a:pt x="1202605" y="67791"/>
                  <a:pt x="1222697" y="53802"/>
                </a:cubicBezTo>
                <a:close/>
                <a:moveTo>
                  <a:pt x="706338" y="45318"/>
                </a:moveTo>
                <a:cubicBezTo>
                  <a:pt x="713333" y="56927"/>
                  <a:pt x="720105" y="68610"/>
                  <a:pt x="726653" y="80367"/>
                </a:cubicBezTo>
                <a:lnTo>
                  <a:pt x="712143" y="88627"/>
                </a:lnTo>
                <a:cubicBezTo>
                  <a:pt x="706785" y="77465"/>
                  <a:pt x="700385" y="65485"/>
                  <a:pt x="692944" y="52685"/>
                </a:cubicBezTo>
                <a:close/>
                <a:moveTo>
                  <a:pt x="747638" y="37282"/>
                </a:moveTo>
                <a:cubicBezTo>
                  <a:pt x="754782" y="50081"/>
                  <a:pt x="761405" y="62285"/>
                  <a:pt x="767506" y="73893"/>
                </a:cubicBezTo>
                <a:lnTo>
                  <a:pt x="752549" y="81707"/>
                </a:lnTo>
                <a:cubicBezTo>
                  <a:pt x="747489" y="69949"/>
                  <a:pt x="741313" y="57522"/>
                  <a:pt x="734020" y="44425"/>
                </a:cubicBezTo>
                <a:close/>
                <a:moveTo>
                  <a:pt x="797867" y="36165"/>
                </a:moveTo>
                <a:lnTo>
                  <a:pt x="812825" y="44202"/>
                </a:lnTo>
                <a:cubicBezTo>
                  <a:pt x="806425" y="55960"/>
                  <a:pt x="797719" y="71289"/>
                  <a:pt x="786705" y="90190"/>
                </a:cubicBezTo>
                <a:lnTo>
                  <a:pt x="772864" y="83270"/>
                </a:lnTo>
                <a:cubicBezTo>
                  <a:pt x="780901" y="69875"/>
                  <a:pt x="789235" y="54174"/>
                  <a:pt x="797867" y="36165"/>
                </a:cubicBezTo>
                <a:close/>
                <a:moveTo>
                  <a:pt x="3173685" y="27571"/>
                </a:moveTo>
                <a:lnTo>
                  <a:pt x="3193777" y="27571"/>
                </a:lnTo>
                <a:lnTo>
                  <a:pt x="3193777" y="50676"/>
                </a:lnTo>
                <a:lnTo>
                  <a:pt x="3173685" y="50676"/>
                </a:lnTo>
                <a:close/>
                <a:moveTo>
                  <a:pt x="3125837" y="27571"/>
                </a:moveTo>
                <a:lnTo>
                  <a:pt x="3145929" y="27571"/>
                </a:lnTo>
                <a:lnTo>
                  <a:pt x="3145929" y="50899"/>
                </a:lnTo>
                <a:lnTo>
                  <a:pt x="3125837" y="50899"/>
                </a:lnTo>
                <a:close/>
                <a:moveTo>
                  <a:pt x="2954610" y="27571"/>
                </a:moveTo>
                <a:lnTo>
                  <a:pt x="2974702" y="27571"/>
                </a:lnTo>
                <a:lnTo>
                  <a:pt x="2974702" y="50676"/>
                </a:lnTo>
                <a:lnTo>
                  <a:pt x="2954610" y="50676"/>
                </a:lnTo>
                <a:close/>
                <a:moveTo>
                  <a:pt x="527744" y="18529"/>
                </a:moveTo>
                <a:lnTo>
                  <a:pt x="542032" y="23664"/>
                </a:lnTo>
                <a:cubicBezTo>
                  <a:pt x="536525" y="40184"/>
                  <a:pt x="530721" y="55588"/>
                  <a:pt x="524619" y="69875"/>
                </a:cubicBezTo>
                <a:lnTo>
                  <a:pt x="511448" y="64071"/>
                </a:lnTo>
                <a:cubicBezTo>
                  <a:pt x="517996" y="49634"/>
                  <a:pt x="523428" y="34454"/>
                  <a:pt x="527744" y="18529"/>
                </a:cubicBezTo>
                <a:close/>
                <a:moveTo>
                  <a:pt x="471934" y="18306"/>
                </a:moveTo>
                <a:cubicBezTo>
                  <a:pt x="477292" y="33338"/>
                  <a:pt x="482352" y="48444"/>
                  <a:pt x="487114" y="63624"/>
                </a:cubicBezTo>
                <a:lnTo>
                  <a:pt x="473050" y="69429"/>
                </a:lnTo>
                <a:cubicBezTo>
                  <a:pt x="467990" y="51271"/>
                  <a:pt x="463227" y="35793"/>
                  <a:pt x="458763" y="22994"/>
                </a:cubicBezTo>
                <a:close/>
                <a:moveTo>
                  <a:pt x="1611585" y="15627"/>
                </a:moveTo>
                <a:lnTo>
                  <a:pt x="1699989" y="15627"/>
                </a:lnTo>
                <a:lnTo>
                  <a:pt x="1699989" y="31031"/>
                </a:lnTo>
                <a:cubicBezTo>
                  <a:pt x="1679897" y="65261"/>
                  <a:pt x="1648792" y="94060"/>
                  <a:pt x="1606674" y="117426"/>
                </a:cubicBezTo>
                <a:cubicBezTo>
                  <a:pt x="1603846" y="112365"/>
                  <a:pt x="1600721" y="107156"/>
                  <a:pt x="1597298" y="101799"/>
                </a:cubicBezTo>
                <a:cubicBezTo>
                  <a:pt x="1612925" y="93762"/>
                  <a:pt x="1625575" y="86023"/>
                  <a:pt x="1635249" y="78581"/>
                </a:cubicBezTo>
                <a:cubicBezTo>
                  <a:pt x="1625873" y="68908"/>
                  <a:pt x="1616273" y="59383"/>
                  <a:pt x="1606451" y="50006"/>
                </a:cubicBezTo>
                <a:lnTo>
                  <a:pt x="1616943" y="39514"/>
                </a:lnTo>
                <a:cubicBezTo>
                  <a:pt x="1628105" y="49634"/>
                  <a:pt x="1638374" y="59234"/>
                  <a:pt x="1647750" y="68312"/>
                </a:cubicBezTo>
                <a:cubicBezTo>
                  <a:pt x="1660103" y="57448"/>
                  <a:pt x="1670670" y="44946"/>
                  <a:pt x="1679451" y="30808"/>
                </a:cubicBezTo>
                <a:lnTo>
                  <a:pt x="1611585" y="30808"/>
                </a:lnTo>
                <a:close/>
                <a:moveTo>
                  <a:pt x="1855142" y="14288"/>
                </a:moveTo>
                <a:lnTo>
                  <a:pt x="2014537" y="14288"/>
                </a:lnTo>
                <a:lnTo>
                  <a:pt x="2014537" y="91083"/>
                </a:lnTo>
                <a:lnTo>
                  <a:pt x="2049140" y="91083"/>
                </a:lnTo>
                <a:lnTo>
                  <a:pt x="2049140" y="106040"/>
                </a:lnTo>
                <a:lnTo>
                  <a:pt x="1949127" y="106040"/>
                </a:lnTo>
                <a:lnTo>
                  <a:pt x="1949127" y="111175"/>
                </a:lnTo>
                <a:cubicBezTo>
                  <a:pt x="1955229" y="124569"/>
                  <a:pt x="1963117" y="136327"/>
                  <a:pt x="1972791" y="146447"/>
                </a:cubicBezTo>
                <a:cubicBezTo>
                  <a:pt x="1990055" y="135285"/>
                  <a:pt x="2005682" y="124346"/>
                  <a:pt x="2019672" y="113630"/>
                </a:cubicBezTo>
                <a:lnTo>
                  <a:pt x="2032620" y="128364"/>
                </a:lnTo>
                <a:cubicBezTo>
                  <a:pt x="2019969" y="136699"/>
                  <a:pt x="2004268" y="146521"/>
                  <a:pt x="1985516" y="157832"/>
                </a:cubicBezTo>
                <a:cubicBezTo>
                  <a:pt x="2002929" y="171376"/>
                  <a:pt x="2024658" y="181124"/>
                  <a:pt x="2050702" y="187077"/>
                </a:cubicBezTo>
                <a:cubicBezTo>
                  <a:pt x="2046089" y="193477"/>
                  <a:pt x="2041996" y="199579"/>
                  <a:pt x="2038424" y="205383"/>
                </a:cubicBezTo>
                <a:cubicBezTo>
                  <a:pt x="1997943" y="193030"/>
                  <a:pt x="1968177" y="172046"/>
                  <a:pt x="1949127" y="142429"/>
                </a:cubicBezTo>
                <a:lnTo>
                  <a:pt x="1949127" y="190872"/>
                </a:lnTo>
                <a:cubicBezTo>
                  <a:pt x="1949127" y="208880"/>
                  <a:pt x="1939900" y="217885"/>
                  <a:pt x="1921445" y="217885"/>
                </a:cubicBezTo>
                <a:cubicBezTo>
                  <a:pt x="1912664" y="217885"/>
                  <a:pt x="1902246" y="217736"/>
                  <a:pt x="1890191" y="217438"/>
                </a:cubicBezTo>
                <a:cubicBezTo>
                  <a:pt x="1889298" y="211931"/>
                  <a:pt x="1888257" y="205532"/>
                  <a:pt x="1887066" y="198239"/>
                </a:cubicBezTo>
                <a:cubicBezTo>
                  <a:pt x="1897782" y="199430"/>
                  <a:pt x="1907381" y="200100"/>
                  <a:pt x="1915864" y="200248"/>
                </a:cubicBezTo>
                <a:cubicBezTo>
                  <a:pt x="1926431" y="200248"/>
                  <a:pt x="1931714" y="195486"/>
                  <a:pt x="1931714" y="185961"/>
                </a:cubicBezTo>
                <a:lnTo>
                  <a:pt x="1931714" y="106040"/>
                </a:lnTo>
                <a:lnTo>
                  <a:pt x="1831255" y="106040"/>
                </a:lnTo>
                <a:lnTo>
                  <a:pt x="1831255" y="91083"/>
                </a:lnTo>
                <a:lnTo>
                  <a:pt x="1997794" y="91083"/>
                </a:lnTo>
                <a:lnTo>
                  <a:pt x="1997794" y="67196"/>
                </a:lnTo>
                <a:lnTo>
                  <a:pt x="1859384" y="67196"/>
                </a:lnTo>
                <a:lnTo>
                  <a:pt x="1859384" y="52909"/>
                </a:lnTo>
                <a:lnTo>
                  <a:pt x="1997794" y="52909"/>
                </a:lnTo>
                <a:lnTo>
                  <a:pt x="1997794" y="29245"/>
                </a:lnTo>
                <a:lnTo>
                  <a:pt x="1855142" y="29245"/>
                </a:lnTo>
                <a:close/>
                <a:moveTo>
                  <a:pt x="8036" y="12055"/>
                </a:moveTo>
                <a:lnTo>
                  <a:pt x="212973" y="12055"/>
                </a:lnTo>
                <a:lnTo>
                  <a:pt x="212973" y="27682"/>
                </a:lnTo>
                <a:lnTo>
                  <a:pt x="121444" y="27682"/>
                </a:lnTo>
                <a:cubicBezTo>
                  <a:pt x="121444" y="35049"/>
                  <a:pt x="121406" y="41895"/>
                  <a:pt x="121332" y="48221"/>
                </a:cubicBezTo>
                <a:lnTo>
                  <a:pt x="195337" y="48221"/>
                </a:lnTo>
                <a:lnTo>
                  <a:pt x="195337" y="152698"/>
                </a:lnTo>
                <a:lnTo>
                  <a:pt x="178370" y="152698"/>
                </a:lnTo>
                <a:lnTo>
                  <a:pt x="178370" y="141759"/>
                </a:lnTo>
                <a:lnTo>
                  <a:pt x="115862" y="141759"/>
                </a:lnTo>
                <a:cubicBezTo>
                  <a:pt x="111993" y="159395"/>
                  <a:pt x="105854" y="172976"/>
                  <a:pt x="97445" y="182501"/>
                </a:cubicBezTo>
                <a:cubicBezTo>
                  <a:pt x="127285" y="193440"/>
                  <a:pt x="168845" y="198835"/>
                  <a:pt x="222126" y="198686"/>
                </a:cubicBezTo>
                <a:cubicBezTo>
                  <a:pt x="218405" y="205234"/>
                  <a:pt x="215354" y="211187"/>
                  <a:pt x="212973" y="216545"/>
                </a:cubicBezTo>
                <a:cubicBezTo>
                  <a:pt x="153888" y="214908"/>
                  <a:pt x="110467" y="207653"/>
                  <a:pt x="82711" y="194779"/>
                </a:cubicBezTo>
                <a:cubicBezTo>
                  <a:pt x="65596" y="206090"/>
                  <a:pt x="41448" y="215206"/>
                  <a:pt x="10269" y="222126"/>
                </a:cubicBezTo>
                <a:cubicBezTo>
                  <a:pt x="7292" y="216917"/>
                  <a:pt x="3869" y="211634"/>
                  <a:pt x="0" y="206276"/>
                </a:cubicBezTo>
                <a:cubicBezTo>
                  <a:pt x="27235" y="201737"/>
                  <a:pt x="49187" y="194742"/>
                  <a:pt x="65856" y="185291"/>
                </a:cubicBezTo>
                <a:cubicBezTo>
                  <a:pt x="53131" y="176510"/>
                  <a:pt x="41597" y="164976"/>
                  <a:pt x="31254" y="150689"/>
                </a:cubicBezTo>
                <a:lnTo>
                  <a:pt x="42974" y="141759"/>
                </a:lnTo>
                <a:lnTo>
                  <a:pt x="25673" y="141759"/>
                </a:lnTo>
                <a:lnTo>
                  <a:pt x="25673" y="48221"/>
                </a:lnTo>
                <a:lnTo>
                  <a:pt x="104031" y="48221"/>
                </a:lnTo>
                <a:cubicBezTo>
                  <a:pt x="104105" y="41821"/>
                  <a:pt x="104179" y="34975"/>
                  <a:pt x="104254" y="27682"/>
                </a:cubicBezTo>
                <a:lnTo>
                  <a:pt x="8036" y="27682"/>
                </a:lnTo>
                <a:close/>
                <a:moveTo>
                  <a:pt x="879351" y="11162"/>
                </a:moveTo>
                <a:lnTo>
                  <a:pt x="894308" y="20762"/>
                </a:lnTo>
                <a:cubicBezTo>
                  <a:pt x="875258" y="43384"/>
                  <a:pt x="849362" y="63699"/>
                  <a:pt x="816620" y="81707"/>
                </a:cubicBezTo>
                <a:cubicBezTo>
                  <a:pt x="812453" y="76051"/>
                  <a:pt x="808732" y="71214"/>
                  <a:pt x="805458" y="67196"/>
                </a:cubicBezTo>
                <a:cubicBezTo>
                  <a:pt x="837753" y="51867"/>
                  <a:pt x="862384" y="33189"/>
                  <a:pt x="879351" y="11162"/>
                </a:cubicBezTo>
                <a:close/>
                <a:moveTo>
                  <a:pt x="807244" y="9823"/>
                </a:moveTo>
                <a:lnTo>
                  <a:pt x="811262" y="25896"/>
                </a:lnTo>
                <a:cubicBezTo>
                  <a:pt x="782389" y="27980"/>
                  <a:pt x="743099" y="30436"/>
                  <a:pt x="693390" y="33263"/>
                </a:cubicBezTo>
                <a:cubicBezTo>
                  <a:pt x="692348" y="28203"/>
                  <a:pt x="691009" y="22771"/>
                  <a:pt x="689372" y="16967"/>
                </a:cubicBezTo>
                <a:cubicBezTo>
                  <a:pt x="732978" y="14883"/>
                  <a:pt x="772269" y="12502"/>
                  <a:pt x="807244" y="9823"/>
                </a:cubicBezTo>
                <a:close/>
                <a:moveTo>
                  <a:pt x="1397273" y="7590"/>
                </a:moveTo>
                <a:cubicBezTo>
                  <a:pt x="1409477" y="19646"/>
                  <a:pt x="1420267" y="30882"/>
                  <a:pt x="1429643" y="41300"/>
                </a:cubicBezTo>
                <a:lnTo>
                  <a:pt x="1414016" y="54248"/>
                </a:lnTo>
                <a:cubicBezTo>
                  <a:pt x="1403746" y="41002"/>
                  <a:pt x="1393701" y="29245"/>
                  <a:pt x="1383878" y="18976"/>
                </a:cubicBezTo>
                <a:close/>
                <a:moveTo>
                  <a:pt x="1782142" y="3349"/>
                </a:moveTo>
                <a:lnTo>
                  <a:pt x="1793081" y="17413"/>
                </a:lnTo>
                <a:cubicBezTo>
                  <a:pt x="1779091" y="25747"/>
                  <a:pt x="1763985" y="34231"/>
                  <a:pt x="1747763" y="42863"/>
                </a:cubicBezTo>
                <a:cubicBezTo>
                  <a:pt x="1751781" y="48816"/>
                  <a:pt x="1756172" y="54248"/>
                  <a:pt x="1760934" y="59159"/>
                </a:cubicBezTo>
                <a:cubicBezTo>
                  <a:pt x="1776561" y="50527"/>
                  <a:pt x="1791072" y="41746"/>
                  <a:pt x="1804466" y="32817"/>
                </a:cubicBezTo>
                <a:lnTo>
                  <a:pt x="1815628" y="47104"/>
                </a:lnTo>
                <a:cubicBezTo>
                  <a:pt x="1803276" y="54695"/>
                  <a:pt x="1789360" y="62657"/>
                  <a:pt x="1773882" y="70991"/>
                </a:cubicBezTo>
                <a:cubicBezTo>
                  <a:pt x="1788170" y="82153"/>
                  <a:pt x="1804838" y="89595"/>
                  <a:pt x="1823888" y="93315"/>
                </a:cubicBezTo>
                <a:cubicBezTo>
                  <a:pt x="1819572" y="99269"/>
                  <a:pt x="1815480" y="105296"/>
                  <a:pt x="1811610" y="111398"/>
                </a:cubicBezTo>
                <a:cubicBezTo>
                  <a:pt x="1764283" y="95027"/>
                  <a:pt x="1731169" y="61243"/>
                  <a:pt x="1712267" y="10046"/>
                </a:cubicBezTo>
                <a:lnTo>
                  <a:pt x="1727894" y="3795"/>
                </a:lnTo>
                <a:cubicBezTo>
                  <a:pt x="1731317" y="13023"/>
                  <a:pt x="1735112" y="21506"/>
                  <a:pt x="1739280" y="29245"/>
                </a:cubicBezTo>
                <a:cubicBezTo>
                  <a:pt x="1755651" y="20315"/>
                  <a:pt x="1769938" y="11683"/>
                  <a:pt x="1782142" y="3349"/>
                </a:cubicBezTo>
                <a:close/>
                <a:moveTo>
                  <a:pt x="1015752" y="3349"/>
                </a:moveTo>
                <a:lnTo>
                  <a:pt x="1034058" y="3349"/>
                </a:lnTo>
                <a:lnTo>
                  <a:pt x="1034058" y="41746"/>
                </a:lnTo>
                <a:lnTo>
                  <a:pt x="1115987" y="41746"/>
                </a:lnTo>
                <a:lnTo>
                  <a:pt x="1115987" y="189086"/>
                </a:lnTo>
                <a:cubicBezTo>
                  <a:pt x="1115987" y="207988"/>
                  <a:pt x="1106686" y="217364"/>
                  <a:pt x="1088082" y="217215"/>
                </a:cubicBezTo>
                <a:cubicBezTo>
                  <a:pt x="1078260" y="217215"/>
                  <a:pt x="1066205" y="217066"/>
                  <a:pt x="1051917" y="216768"/>
                </a:cubicBezTo>
                <a:cubicBezTo>
                  <a:pt x="1051471" y="211708"/>
                  <a:pt x="1050354" y="205234"/>
                  <a:pt x="1048568" y="197346"/>
                </a:cubicBezTo>
                <a:cubicBezTo>
                  <a:pt x="1062707" y="198537"/>
                  <a:pt x="1074464" y="199207"/>
                  <a:pt x="1083841" y="199355"/>
                </a:cubicBezTo>
                <a:cubicBezTo>
                  <a:pt x="1093217" y="199653"/>
                  <a:pt x="1097905" y="194965"/>
                  <a:pt x="1097905" y="185291"/>
                </a:cubicBezTo>
                <a:lnTo>
                  <a:pt x="1097905" y="58713"/>
                </a:lnTo>
                <a:lnTo>
                  <a:pt x="1033611" y="58713"/>
                </a:lnTo>
                <a:cubicBezTo>
                  <a:pt x="1033016" y="72256"/>
                  <a:pt x="1031379" y="84311"/>
                  <a:pt x="1028700" y="94878"/>
                </a:cubicBezTo>
                <a:cubicBezTo>
                  <a:pt x="1055042" y="116012"/>
                  <a:pt x="1076325" y="134615"/>
                  <a:pt x="1092547" y="150689"/>
                </a:cubicBezTo>
                <a:lnTo>
                  <a:pt x="1078929" y="165199"/>
                </a:lnTo>
                <a:cubicBezTo>
                  <a:pt x="1063005" y="147787"/>
                  <a:pt x="1044476" y="129704"/>
                  <a:pt x="1023342" y="110952"/>
                </a:cubicBezTo>
                <a:cubicBezTo>
                  <a:pt x="1013222" y="132829"/>
                  <a:pt x="993948" y="151879"/>
                  <a:pt x="965522" y="168102"/>
                </a:cubicBezTo>
                <a:cubicBezTo>
                  <a:pt x="959272" y="159470"/>
                  <a:pt x="955104" y="154112"/>
                  <a:pt x="953021" y="152028"/>
                </a:cubicBezTo>
                <a:cubicBezTo>
                  <a:pt x="977280" y="139229"/>
                  <a:pt x="993874" y="125016"/>
                  <a:pt x="1002804" y="109389"/>
                </a:cubicBezTo>
                <a:cubicBezTo>
                  <a:pt x="1009948" y="97929"/>
                  <a:pt x="1014115" y="81037"/>
                  <a:pt x="1015305" y="58713"/>
                </a:cubicBezTo>
                <a:lnTo>
                  <a:pt x="951458" y="58713"/>
                </a:lnTo>
                <a:lnTo>
                  <a:pt x="951458" y="219224"/>
                </a:lnTo>
                <a:lnTo>
                  <a:pt x="933375" y="219224"/>
                </a:lnTo>
                <a:lnTo>
                  <a:pt x="933375" y="41746"/>
                </a:lnTo>
                <a:lnTo>
                  <a:pt x="1015752" y="41746"/>
                </a:lnTo>
                <a:close/>
                <a:moveTo>
                  <a:pt x="492472" y="1786"/>
                </a:moveTo>
                <a:lnTo>
                  <a:pt x="507206" y="1786"/>
                </a:lnTo>
                <a:lnTo>
                  <a:pt x="507206" y="83046"/>
                </a:lnTo>
                <a:lnTo>
                  <a:pt x="536004" y="83046"/>
                </a:lnTo>
                <a:lnTo>
                  <a:pt x="536004" y="97334"/>
                </a:lnTo>
                <a:lnTo>
                  <a:pt x="507206" y="97334"/>
                </a:lnTo>
                <a:lnTo>
                  <a:pt x="507206" y="125016"/>
                </a:lnTo>
                <a:lnTo>
                  <a:pt x="515466" y="118319"/>
                </a:lnTo>
                <a:cubicBezTo>
                  <a:pt x="527968" y="130374"/>
                  <a:pt x="538014" y="140792"/>
                  <a:pt x="545604" y="149572"/>
                </a:cubicBezTo>
                <a:lnTo>
                  <a:pt x="533995" y="160288"/>
                </a:lnTo>
                <a:cubicBezTo>
                  <a:pt x="524619" y="148828"/>
                  <a:pt x="515689" y="138634"/>
                  <a:pt x="507206" y="129704"/>
                </a:cubicBezTo>
                <a:lnTo>
                  <a:pt x="507206" y="221456"/>
                </a:lnTo>
                <a:lnTo>
                  <a:pt x="492472" y="221456"/>
                </a:lnTo>
                <a:lnTo>
                  <a:pt x="492472" y="127471"/>
                </a:lnTo>
                <a:cubicBezTo>
                  <a:pt x="483840" y="149945"/>
                  <a:pt x="473794" y="170334"/>
                  <a:pt x="462334" y="188640"/>
                </a:cubicBezTo>
                <a:cubicBezTo>
                  <a:pt x="459953" y="181943"/>
                  <a:pt x="457646" y="175915"/>
                  <a:pt x="455414" y="170557"/>
                </a:cubicBezTo>
                <a:cubicBezTo>
                  <a:pt x="469850" y="148680"/>
                  <a:pt x="481608" y="124272"/>
                  <a:pt x="490686" y="97334"/>
                </a:cubicBezTo>
                <a:lnTo>
                  <a:pt x="458316" y="97334"/>
                </a:lnTo>
                <a:lnTo>
                  <a:pt x="458316" y="83046"/>
                </a:lnTo>
                <a:lnTo>
                  <a:pt x="492472" y="83046"/>
                </a:lnTo>
                <a:close/>
                <a:moveTo>
                  <a:pt x="323924" y="1340"/>
                </a:moveTo>
                <a:lnTo>
                  <a:pt x="346472" y="1340"/>
                </a:lnTo>
                <a:cubicBezTo>
                  <a:pt x="338882" y="9525"/>
                  <a:pt x="331142" y="17190"/>
                  <a:pt x="323255" y="24334"/>
                </a:cubicBezTo>
                <a:lnTo>
                  <a:pt x="428402" y="24334"/>
                </a:lnTo>
                <a:lnTo>
                  <a:pt x="428402" y="39514"/>
                </a:lnTo>
                <a:cubicBezTo>
                  <a:pt x="377205" y="80739"/>
                  <a:pt x="315069" y="111472"/>
                  <a:pt x="241994" y="131713"/>
                </a:cubicBezTo>
                <a:cubicBezTo>
                  <a:pt x="238869" y="125760"/>
                  <a:pt x="235446" y="120551"/>
                  <a:pt x="231725" y="116086"/>
                </a:cubicBezTo>
                <a:cubicBezTo>
                  <a:pt x="262384" y="108049"/>
                  <a:pt x="289917" y="98896"/>
                  <a:pt x="314325" y="88627"/>
                </a:cubicBezTo>
                <a:cubicBezTo>
                  <a:pt x="308967" y="82674"/>
                  <a:pt x="301898" y="75382"/>
                  <a:pt x="293117" y="66750"/>
                </a:cubicBezTo>
                <a:lnTo>
                  <a:pt x="305618" y="56927"/>
                </a:lnTo>
                <a:cubicBezTo>
                  <a:pt x="314399" y="65410"/>
                  <a:pt x="322510" y="73670"/>
                  <a:pt x="329952" y="81707"/>
                </a:cubicBezTo>
                <a:cubicBezTo>
                  <a:pt x="357187" y="69354"/>
                  <a:pt x="381074" y="55439"/>
                  <a:pt x="401613" y="39961"/>
                </a:cubicBezTo>
                <a:lnTo>
                  <a:pt x="305395" y="39961"/>
                </a:lnTo>
                <a:cubicBezTo>
                  <a:pt x="289917" y="53206"/>
                  <a:pt x="271537" y="65857"/>
                  <a:pt x="250254" y="77912"/>
                </a:cubicBezTo>
                <a:cubicBezTo>
                  <a:pt x="246980" y="73447"/>
                  <a:pt x="242887" y="68759"/>
                  <a:pt x="237976" y="63847"/>
                </a:cubicBezTo>
                <a:cubicBezTo>
                  <a:pt x="272058" y="45690"/>
                  <a:pt x="300707" y="24854"/>
                  <a:pt x="323924" y="1340"/>
                </a:cubicBezTo>
                <a:close/>
                <a:moveTo>
                  <a:pt x="600075" y="1116"/>
                </a:moveTo>
                <a:lnTo>
                  <a:pt x="616148" y="1116"/>
                </a:lnTo>
                <a:lnTo>
                  <a:pt x="616148" y="21208"/>
                </a:lnTo>
                <a:lnTo>
                  <a:pt x="674861" y="21208"/>
                </a:lnTo>
                <a:lnTo>
                  <a:pt x="674861" y="35272"/>
                </a:lnTo>
                <a:lnTo>
                  <a:pt x="616148" y="35272"/>
                </a:lnTo>
                <a:lnTo>
                  <a:pt x="616148" y="50230"/>
                </a:lnTo>
                <a:lnTo>
                  <a:pt x="668164" y="50230"/>
                </a:lnTo>
                <a:lnTo>
                  <a:pt x="668164" y="64294"/>
                </a:lnTo>
                <a:lnTo>
                  <a:pt x="616148" y="64294"/>
                </a:lnTo>
                <a:lnTo>
                  <a:pt x="616148" y="79698"/>
                </a:lnTo>
                <a:lnTo>
                  <a:pt x="677986" y="79698"/>
                </a:lnTo>
                <a:lnTo>
                  <a:pt x="677986" y="93762"/>
                </a:lnTo>
                <a:lnTo>
                  <a:pt x="542255" y="93762"/>
                </a:lnTo>
                <a:lnTo>
                  <a:pt x="542255" y="79698"/>
                </a:lnTo>
                <a:lnTo>
                  <a:pt x="600075" y="79698"/>
                </a:lnTo>
                <a:lnTo>
                  <a:pt x="600075" y="64294"/>
                </a:lnTo>
                <a:lnTo>
                  <a:pt x="551631" y="64294"/>
                </a:lnTo>
                <a:lnTo>
                  <a:pt x="551631" y="50230"/>
                </a:lnTo>
                <a:lnTo>
                  <a:pt x="600075" y="50230"/>
                </a:lnTo>
                <a:lnTo>
                  <a:pt x="600075" y="35272"/>
                </a:lnTo>
                <a:lnTo>
                  <a:pt x="545827" y="35272"/>
                </a:lnTo>
                <a:lnTo>
                  <a:pt x="545827" y="21208"/>
                </a:lnTo>
                <a:lnTo>
                  <a:pt x="600075" y="21208"/>
                </a:lnTo>
                <a:close/>
                <a:moveTo>
                  <a:pt x="1253728" y="893"/>
                </a:moveTo>
                <a:cubicBezTo>
                  <a:pt x="1259235" y="9376"/>
                  <a:pt x="1264444" y="18380"/>
                  <a:pt x="1269355" y="27905"/>
                </a:cubicBezTo>
                <a:lnTo>
                  <a:pt x="1354633" y="27905"/>
                </a:lnTo>
                <a:lnTo>
                  <a:pt x="1354633" y="65410"/>
                </a:lnTo>
                <a:lnTo>
                  <a:pt x="1336551" y="65410"/>
                </a:lnTo>
                <a:lnTo>
                  <a:pt x="1336551" y="43979"/>
                </a:lnTo>
                <a:lnTo>
                  <a:pt x="1170012" y="43979"/>
                </a:lnTo>
                <a:lnTo>
                  <a:pt x="1170012" y="66303"/>
                </a:lnTo>
                <a:lnTo>
                  <a:pt x="1152153" y="66303"/>
                </a:lnTo>
                <a:lnTo>
                  <a:pt x="1152153" y="27905"/>
                </a:lnTo>
                <a:lnTo>
                  <a:pt x="1247700" y="27905"/>
                </a:lnTo>
                <a:cubicBezTo>
                  <a:pt x="1244426" y="21952"/>
                  <a:pt x="1240705" y="15553"/>
                  <a:pt x="1236538" y="8707"/>
                </a:cubicBezTo>
                <a:close/>
                <a:moveTo>
                  <a:pt x="1502420" y="0"/>
                </a:moveTo>
                <a:lnTo>
                  <a:pt x="1520502" y="0"/>
                </a:lnTo>
                <a:lnTo>
                  <a:pt x="1520502" y="20092"/>
                </a:lnTo>
                <a:lnTo>
                  <a:pt x="1588591" y="20092"/>
                </a:lnTo>
                <a:lnTo>
                  <a:pt x="1588591" y="34156"/>
                </a:lnTo>
                <a:lnTo>
                  <a:pt x="1520502" y="34156"/>
                </a:lnTo>
                <a:lnTo>
                  <a:pt x="1520502" y="49113"/>
                </a:lnTo>
                <a:lnTo>
                  <a:pt x="1582787" y="49113"/>
                </a:lnTo>
                <a:lnTo>
                  <a:pt x="1582787" y="63178"/>
                </a:lnTo>
                <a:lnTo>
                  <a:pt x="1520502" y="63178"/>
                </a:lnTo>
                <a:lnTo>
                  <a:pt x="1520502" y="78581"/>
                </a:lnTo>
                <a:lnTo>
                  <a:pt x="1593056" y="78581"/>
                </a:lnTo>
                <a:lnTo>
                  <a:pt x="1593056" y="92646"/>
                </a:lnTo>
                <a:lnTo>
                  <a:pt x="1430312" y="92646"/>
                </a:lnTo>
                <a:lnTo>
                  <a:pt x="1430312" y="78581"/>
                </a:lnTo>
                <a:lnTo>
                  <a:pt x="1502420" y="78581"/>
                </a:lnTo>
                <a:lnTo>
                  <a:pt x="1502420" y="63178"/>
                </a:lnTo>
                <a:lnTo>
                  <a:pt x="1445270" y="63178"/>
                </a:lnTo>
                <a:lnTo>
                  <a:pt x="1445270" y="49113"/>
                </a:lnTo>
                <a:lnTo>
                  <a:pt x="1502420" y="49113"/>
                </a:lnTo>
                <a:lnTo>
                  <a:pt x="1502420" y="34156"/>
                </a:lnTo>
                <a:lnTo>
                  <a:pt x="1437456" y="34156"/>
                </a:lnTo>
                <a:lnTo>
                  <a:pt x="1437456" y="20092"/>
                </a:lnTo>
                <a:lnTo>
                  <a:pt x="1502420" y="20092"/>
                </a:lnTo>
                <a:close/>
              </a:path>
            </a:pathLst>
          </a:custGeom>
          <a:solidFill>
            <a:sysClr val="window" lastClr="FFFFF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 altLang="zh-CN" sz="2800" b="0" i="0" u="none" strike="noStrike" kern="0" cap="none" spc="0" normalizeH="0" baseline="0" noProof="0" dirty="0" smtClean="0">
              <a:ln>
                <a:noFill/>
              </a:ln>
              <a:solidFill>
                <a:prstClr val="white"/>
              </a:solidFill>
              <a:effectLst/>
              <a:uLnTx/>
              <a:uFillTx/>
            </a:endParaRPr>
          </a:p>
        </p:txBody>
      </p:sp>
      <p:sp>
        <p:nvSpPr>
          <p:cNvPr id="14" name="文本框 13">
            <a:extLst>
              <a:ext uri="{FF2B5EF4-FFF2-40B4-BE49-F238E27FC236}">
                <a16:creationId xmlns="" xmlns:a16="http://schemas.microsoft.com/office/drawing/2014/main" id="{EA17DC6A-E188-E641-8772-276D9A5EFC0B}"/>
              </a:ext>
            </a:extLst>
          </p:cNvPr>
          <p:cNvSpPr txBox="1"/>
          <p:nvPr/>
        </p:nvSpPr>
        <p:spPr>
          <a:xfrm>
            <a:off x="4428373" y="2647845"/>
            <a:ext cx="3335255" cy="457186"/>
          </a:xfrm>
          <a:custGeom>
            <a:avLst/>
            <a:gdLst/>
            <a:ahLst/>
            <a:cxnLst/>
            <a:rect l="l" t="t" r="r" b="b"/>
            <a:pathLst>
              <a:path w="3934206" h="718692">
                <a:moveTo>
                  <a:pt x="2298192" y="585978"/>
                </a:moveTo>
                <a:lnTo>
                  <a:pt x="2289048" y="639318"/>
                </a:lnTo>
                <a:cubicBezTo>
                  <a:pt x="2288032" y="646430"/>
                  <a:pt x="2284730" y="652526"/>
                  <a:pt x="2279142" y="657606"/>
                </a:cubicBezTo>
                <a:cubicBezTo>
                  <a:pt x="2274062" y="662178"/>
                  <a:pt x="2268220" y="664972"/>
                  <a:pt x="2261616" y="665988"/>
                </a:cubicBezTo>
                <a:lnTo>
                  <a:pt x="1983486" y="688848"/>
                </a:lnTo>
                <a:lnTo>
                  <a:pt x="1991106" y="643128"/>
                </a:lnTo>
                <a:cubicBezTo>
                  <a:pt x="1992630" y="633984"/>
                  <a:pt x="1996694" y="626110"/>
                  <a:pt x="2003298" y="619506"/>
                </a:cubicBezTo>
                <a:cubicBezTo>
                  <a:pt x="2009394" y="613918"/>
                  <a:pt x="2016760" y="610616"/>
                  <a:pt x="2025396" y="609600"/>
                </a:cubicBezTo>
                <a:close/>
                <a:moveTo>
                  <a:pt x="3620262" y="463296"/>
                </a:moveTo>
                <a:lnTo>
                  <a:pt x="3771138" y="463296"/>
                </a:lnTo>
                <a:lnTo>
                  <a:pt x="3843528" y="718566"/>
                </a:lnTo>
                <a:lnTo>
                  <a:pt x="3810762" y="718566"/>
                </a:lnTo>
                <a:cubicBezTo>
                  <a:pt x="3741166" y="718566"/>
                  <a:pt x="3690874" y="679196"/>
                  <a:pt x="3659886" y="600456"/>
                </a:cubicBezTo>
                <a:close/>
                <a:moveTo>
                  <a:pt x="3112770" y="463296"/>
                </a:moveTo>
                <a:lnTo>
                  <a:pt x="3263646" y="463296"/>
                </a:lnTo>
                <a:lnTo>
                  <a:pt x="3179064" y="614934"/>
                </a:lnTo>
                <a:cubicBezTo>
                  <a:pt x="3135376" y="684022"/>
                  <a:pt x="3077972" y="718566"/>
                  <a:pt x="3006852" y="718566"/>
                </a:cubicBezTo>
                <a:lnTo>
                  <a:pt x="2971800" y="718566"/>
                </a:lnTo>
                <a:close/>
                <a:moveTo>
                  <a:pt x="2391918" y="344424"/>
                </a:moveTo>
                <a:lnTo>
                  <a:pt x="2542794" y="344424"/>
                </a:lnTo>
                <a:lnTo>
                  <a:pt x="2504694" y="625602"/>
                </a:lnTo>
                <a:cubicBezTo>
                  <a:pt x="2503170" y="632714"/>
                  <a:pt x="2504440" y="638810"/>
                  <a:pt x="2508504" y="643890"/>
                </a:cubicBezTo>
                <a:cubicBezTo>
                  <a:pt x="2512060" y="648970"/>
                  <a:pt x="2517394" y="651510"/>
                  <a:pt x="2524506" y="651510"/>
                </a:cubicBezTo>
                <a:lnTo>
                  <a:pt x="2669286" y="651510"/>
                </a:lnTo>
                <a:cubicBezTo>
                  <a:pt x="2675890" y="651510"/>
                  <a:pt x="2682494" y="648970"/>
                  <a:pt x="2689098" y="643890"/>
                </a:cubicBezTo>
                <a:cubicBezTo>
                  <a:pt x="2694686" y="638810"/>
                  <a:pt x="2698242" y="632714"/>
                  <a:pt x="2699766" y="625602"/>
                </a:cubicBezTo>
                <a:lnTo>
                  <a:pt x="2728722" y="410718"/>
                </a:lnTo>
                <a:lnTo>
                  <a:pt x="2550414" y="410718"/>
                </a:lnTo>
                <a:lnTo>
                  <a:pt x="2559558" y="344424"/>
                </a:lnTo>
                <a:lnTo>
                  <a:pt x="2882646" y="344424"/>
                </a:lnTo>
                <a:lnTo>
                  <a:pt x="2843022" y="636270"/>
                </a:lnTo>
                <a:cubicBezTo>
                  <a:pt x="2839974" y="658622"/>
                  <a:pt x="2829814" y="677926"/>
                  <a:pt x="2812542" y="694182"/>
                </a:cubicBezTo>
                <a:cubicBezTo>
                  <a:pt x="2795778" y="709930"/>
                  <a:pt x="2776728" y="717804"/>
                  <a:pt x="2755392" y="717804"/>
                </a:cubicBezTo>
                <a:lnTo>
                  <a:pt x="2420112" y="717804"/>
                </a:lnTo>
                <a:cubicBezTo>
                  <a:pt x="2398776" y="717804"/>
                  <a:pt x="2381504" y="709930"/>
                  <a:pt x="2368296" y="694182"/>
                </a:cubicBezTo>
                <a:cubicBezTo>
                  <a:pt x="2355088" y="677926"/>
                  <a:pt x="2349754" y="658622"/>
                  <a:pt x="2352294" y="636270"/>
                </a:cubicBezTo>
                <a:close/>
                <a:moveTo>
                  <a:pt x="1687068" y="198120"/>
                </a:moveTo>
                <a:lnTo>
                  <a:pt x="1676400" y="275082"/>
                </a:lnTo>
                <a:lnTo>
                  <a:pt x="1739646" y="275082"/>
                </a:lnTo>
                <a:cubicBezTo>
                  <a:pt x="1744218" y="275082"/>
                  <a:pt x="1748790" y="273304"/>
                  <a:pt x="1753362" y="269748"/>
                </a:cubicBezTo>
                <a:cubicBezTo>
                  <a:pt x="1757426" y="265684"/>
                  <a:pt x="1759712" y="261112"/>
                  <a:pt x="1760220" y="256032"/>
                </a:cubicBezTo>
                <a:lnTo>
                  <a:pt x="1768602" y="198120"/>
                </a:lnTo>
                <a:close/>
                <a:moveTo>
                  <a:pt x="1447800" y="198120"/>
                </a:moveTo>
                <a:lnTo>
                  <a:pt x="1439418" y="256032"/>
                </a:lnTo>
                <a:cubicBezTo>
                  <a:pt x="1438910" y="261112"/>
                  <a:pt x="1440180" y="265684"/>
                  <a:pt x="1443228" y="269748"/>
                </a:cubicBezTo>
                <a:cubicBezTo>
                  <a:pt x="1446784" y="273304"/>
                  <a:pt x="1450848" y="275082"/>
                  <a:pt x="1455420" y="275082"/>
                </a:cubicBezTo>
                <a:lnTo>
                  <a:pt x="1519428" y="275082"/>
                </a:lnTo>
                <a:lnTo>
                  <a:pt x="1530096" y="198120"/>
                </a:lnTo>
                <a:close/>
                <a:moveTo>
                  <a:pt x="3553968" y="185928"/>
                </a:moveTo>
                <a:lnTo>
                  <a:pt x="3529584" y="368046"/>
                </a:lnTo>
                <a:lnTo>
                  <a:pt x="3679698" y="368046"/>
                </a:lnTo>
                <a:cubicBezTo>
                  <a:pt x="3689350" y="368046"/>
                  <a:pt x="3698240" y="364490"/>
                  <a:pt x="3706368" y="357378"/>
                </a:cubicBezTo>
                <a:cubicBezTo>
                  <a:pt x="3713988" y="350266"/>
                  <a:pt x="3718560" y="341630"/>
                  <a:pt x="3720084" y="331470"/>
                </a:cubicBezTo>
                <a:lnTo>
                  <a:pt x="3739134" y="185928"/>
                </a:lnTo>
                <a:close/>
                <a:moveTo>
                  <a:pt x="679704" y="176784"/>
                </a:moveTo>
                <a:lnTo>
                  <a:pt x="813816" y="176784"/>
                </a:lnTo>
                <a:cubicBezTo>
                  <a:pt x="818388" y="176784"/>
                  <a:pt x="822325" y="178308"/>
                  <a:pt x="825627" y="181356"/>
                </a:cubicBezTo>
                <a:cubicBezTo>
                  <a:pt x="828929" y="184404"/>
                  <a:pt x="830834" y="188468"/>
                  <a:pt x="831342" y="193548"/>
                </a:cubicBezTo>
                <a:lnTo>
                  <a:pt x="876300" y="718566"/>
                </a:lnTo>
                <a:lnTo>
                  <a:pt x="851916" y="718566"/>
                </a:lnTo>
                <a:cubicBezTo>
                  <a:pt x="815340" y="718566"/>
                  <a:pt x="784479" y="706628"/>
                  <a:pt x="759333" y="682752"/>
                </a:cubicBezTo>
                <a:cubicBezTo>
                  <a:pt x="734187" y="658876"/>
                  <a:pt x="719836" y="627888"/>
                  <a:pt x="716280" y="589788"/>
                </a:cubicBezTo>
                <a:close/>
                <a:moveTo>
                  <a:pt x="230886" y="176784"/>
                </a:moveTo>
                <a:lnTo>
                  <a:pt x="340614" y="176784"/>
                </a:lnTo>
                <a:lnTo>
                  <a:pt x="197358" y="579882"/>
                </a:lnTo>
                <a:cubicBezTo>
                  <a:pt x="183134" y="621030"/>
                  <a:pt x="158877" y="654431"/>
                  <a:pt x="124587" y="680085"/>
                </a:cubicBezTo>
                <a:cubicBezTo>
                  <a:pt x="90297" y="705739"/>
                  <a:pt x="53594" y="718566"/>
                  <a:pt x="14478" y="718566"/>
                </a:cubicBezTo>
                <a:lnTo>
                  <a:pt x="0" y="718566"/>
                </a:lnTo>
                <a:lnTo>
                  <a:pt x="178308" y="206502"/>
                </a:lnTo>
                <a:cubicBezTo>
                  <a:pt x="182372" y="194818"/>
                  <a:pt x="189230" y="186944"/>
                  <a:pt x="198882" y="182880"/>
                </a:cubicBezTo>
                <a:cubicBezTo>
                  <a:pt x="208534" y="178816"/>
                  <a:pt x="219202" y="176784"/>
                  <a:pt x="230886" y="176784"/>
                </a:cubicBezTo>
                <a:close/>
                <a:moveTo>
                  <a:pt x="1010412" y="137160"/>
                </a:moveTo>
                <a:lnTo>
                  <a:pt x="1219200" y="137160"/>
                </a:lnTo>
                <a:lnTo>
                  <a:pt x="1149858" y="642366"/>
                </a:lnTo>
                <a:cubicBezTo>
                  <a:pt x="1149350" y="645922"/>
                  <a:pt x="1150366" y="648716"/>
                  <a:pt x="1152906" y="650748"/>
                </a:cubicBezTo>
                <a:cubicBezTo>
                  <a:pt x="1154938" y="652780"/>
                  <a:pt x="1157986" y="653542"/>
                  <a:pt x="1162050" y="653034"/>
                </a:cubicBezTo>
                <a:lnTo>
                  <a:pt x="1197102" y="649224"/>
                </a:lnTo>
                <a:lnTo>
                  <a:pt x="1188720" y="709422"/>
                </a:lnTo>
                <a:lnTo>
                  <a:pt x="1047750" y="718566"/>
                </a:lnTo>
                <a:cubicBezTo>
                  <a:pt x="1029462" y="719582"/>
                  <a:pt x="1014984" y="714502"/>
                  <a:pt x="1004316" y="703326"/>
                </a:cubicBezTo>
                <a:cubicBezTo>
                  <a:pt x="993140" y="691642"/>
                  <a:pt x="988822" y="676910"/>
                  <a:pt x="991362" y="659130"/>
                </a:cubicBezTo>
                <a:lnTo>
                  <a:pt x="1056132" y="193548"/>
                </a:lnTo>
                <a:lnTo>
                  <a:pt x="1040892" y="193548"/>
                </a:lnTo>
                <a:cubicBezTo>
                  <a:pt x="1030732" y="193548"/>
                  <a:pt x="1022477" y="189738"/>
                  <a:pt x="1016127" y="182118"/>
                </a:cubicBezTo>
                <a:cubicBezTo>
                  <a:pt x="1009777" y="174498"/>
                  <a:pt x="1007110" y="165354"/>
                  <a:pt x="1008126" y="154686"/>
                </a:cubicBezTo>
                <a:close/>
                <a:moveTo>
                  <a:pt x="1706118" y="60960"/>
                </a:moveTo>
                <a:lnTo>
                  <a:pt x="1695450" y="137160"/>
                </a:lnTo>
                <a:lnTo>
                  <a:pt x="1776984" y="137160"/>
                </a:lnTo>
                <a:lnTo>
                  <a:pt x="1787652" y="60960"/>
                </a:lnTo>
                <a:close/>
                <a:moveTo>
                  <a:pt x="2626614" y="1524"/>
                </a:moveTo>
                <a:lnTo>
                  <a:pt x="2753106" y="1524"/>
                </a:lnTo>
                <a:lnTo>
                  <a:pt x="2748534" y="31242"/>
                </a:lnTo>
                <a:lnTo>
                  <a:pt x="2938272" y="31242"/>
                </a:lnTo>
                <a:lnTo>
                  <a:pt x="2931414" y="85344"/>
                </a:lnTo>
                <a:cubicBezTo>
                  <a:pt x="2930398" y="91440"/>
                  <a:pt x="2927604" y="96647"/>
                  <a:pt x="2923032" y="100965"/>
                </a:cubicBezTo>
                <a:cubicBezTo>
                  <a:pt x="2918460" y="105283"/>
                  <a:pt x="2913380" y="107442"/>
                  <a:pt x="2907792" y="107442"/>
                </a:cubicBezTo>
                <a:lnTo>
                  <a:pt x="2739390" y="107442"/>
                </a:lnTo>
                <a:lnTo>
                  <a:pt x="2723388" y="230124"/>
                </a:lnTo>
                <a:lnTo>
                  <a:pt x="2901696" y="230124"/>
                </a:lnTo>
                <a:lnTo>
                  <a:pt x="2891790" y="296418"/>
                </a:lnTo>
                <a:cubicBezTo>
                  <a:pt x="2891282" y="300482"/>
                  <a:pt x="2889631" y="303911"/>
                  <a:pt x="2886837" y="306705"/>
                </a:cubicBezTo>
                <a:cubicBezTo>
                  <a:pt x="2884043" y="309499"/>
                  <a:pt x="2880614" y="310896"/>
                  <a:pt x="2876550" y="310896"/>
                </a:cubicBezTo>
                <a:lnTo>
                  <a:pt x="2388870" y="310896"/>
                </a:lnTo>
                <a:lnTo>
                  <a:pt x="2396490" y="257556"/>
                </a:lnTo>
                <a:cubicBezTo>
                  <a:pt x="2397506" y="249936"/>
                  <a:pt x="2400808" y="243459"/>
                  <a:pt x="2406396" y="238125"/>
                </a:cubicBezTo>
                <a:cubicBezTo>
                  <a:pt x="2411984" y="232791"/>
                  <a:pt x="2418334" y="230124"/>
                  <a:pt x="2425446" y="230124"/>
                </a:cubicBezTo>
                <a:lnTo>
                  <a:pt x="2577846" y="230124"/>
                </a:lnTo>
                <a:lnTo>
                  <a:pt x="2593848" y="107442"/>
                </a:lnTo>
                <a:lnTo>
                  <a:pt x="2410206" y="107442"/>
                </a:lnTo>
                <a:lnTo>
                  <a:pt x="2417826" y="51816"/>
                </a:lnTo>
                <a:cubicBezTo>
                  <a:pt x="2418334" y="45720"/>
                  <a:pt x="2420620" y="40767"/>
                  <a:pt x="2424684" y="36957"/>
                </a:cubicBezTo>
                <a:cubicBezTo>
                  <a:pt x="2428748" y="33147"/>
                  <a:pt x="2433320" y="31242"/>
                  <a:pt x="2438400" y="31242"/>
                </a:cubicBezTo>
                <a:lnTo>
                  <a:pt x="2603754" y="31242"/>
                </a:lnTo>
                <a:lnTo>
                  <a:pt x="2605278" y="22098"/>
                </a:lnTo>
                <a:cubicBezTo>
                  <a:pt x="2606294" y="16002"/>
                  <a:pt x="2608834" y="11049"/>
                  <a:pt x="2612898" y="7239"/>
                </a:cubicBezTo>
                <a:cubicBezTo>
                  <a:pt x="2616962" y="3429"/>
                  <a:pt x="2621534" y="1524"/>
                  <a:pt x="2626614" y="1524"/>
                </a:cubicBezTo>
                <a:close/>
                <a:moveTo>
                  <a:pt x="2192274" y="1524"/>
                </a:moveTo>
                <a:lnTo>
                  <a:pt x="2280666" y="1524"/>
                </a:lnTo>
                <a:lnTo>
                  <a:pt x="2161032" y="208788"/>
                </a:lnTo>
                <a:cubicBezTo>
                  <a:pt x="2155444" y="218948"/>
                  <a:pt x="2157476" y="224028"/>
                  <a:pt x="2167128" y="224028"/>
                </a:cubicBezTo>
                <a:lnTo>
                  <a:pt x="2194560" y="224028"/>
                </a:lnTo>
                <a:lnTo>
                  <a:pt x="2257044" y="118110"/>
                </a:lnTo>
                <a:cubicBezTo>
                  <a:pt x="2263648" y="108458"/>
                  <a:pt x="2271268" y="103632"/>
                  <a:pt x="2279904" y="103632"/>
                </a:cubicBezTo>
                <a:lnTo>
                  <a:pt x="2383536" y="103632"/>
                </a:lnTo>
                <a:lnTo>
                  <a:pt x="2189226" y="418338"/>
                </a:lnTo>
                <a:cubicBezTo>
                  <a:pt x="2189226" y="418846"/>
                  <a:pt x="2189226" y="419100"/>
                  <a:pt x="2189226" y="419100"/>
                </a:cubicBezTo>
                <a:cubicBezTo>
                  <a:pt x="2188718" y="419100"/>
                  <a:pt x="2188464" y="419100"/>
                  <a:pt x="2188464" y="419100"/>
                </a:cubicBezTo>
                <a:cubicBezTo>
                  <a:pt x="2188464" y="419100"/>
                  <a:pt x="2188464" y="419354"/>
                  <a:pt x="2188464" y="419862"/>
                </a:cubicBezTo>
                <a:cubicBezTo>
                  <a:pt x="2186432" y="422910"/>
                  <a:pt x="2185416" y="425704"/>
                  <a:pt x="2185416" y="428244"/>
                </a:cubicBezTo>
                <a:cubicBezTo>
                  <a:pt x="2185416" y="430784"/>
                  <a:pt x="2187956" y="431800"/>
                  <a:pt x="2193036" y="431292"/>
                </a:cubicBezTo>
                <a:lnTo>
                  <a:pt x="2308098" y="419862"/>
                </a:lnTo>
                <a:cubicBezTo>
                  <a:pt x="2313686" y="419862"/>
                  <a:pt x="2318004" y="421386"/>
                  <a:pt x="2321052" y="424434"/>
                </a:cubicBezTo>
                <a:cubicBezTo>
                  <a:pt x="2324100" y="428498"/>
                  <a:pt x="2325116" y="433578"/>
                  <a:pt x="2324100" y="439674"/>
                </a:cubicBezTo>
                <a:lnTo>
                  <a:pt x="2307336" y="505968"/>
                </a:lnTo>
                <a:lnTo>
                  <a:pt x="2030730" y="534924"/>
                </a:lnTo>
                <a:cubicBezTo>
                  <a:pt x="2022602" y="535432"/>
                  <a:pt x="2016506" y="532130"/>
                  <a:pt x="2012442" y="525018"/>
                </a:cubicBezTo>
                <a:cubicBezTo>
                  <a:pt x="2008886" y="517906"/>
                  <a:pt x="2008886" y="510286"/>
                  <a:pt x="2012442" y="502158"/>
                </a:cubicBezTo>
                <a:lnTo>
                  <a:pt x="2161794" y="278130"/>
                </a:lnTo>
                <a:lnTo>
                  <a:pt x="2042160" y="278130"/>
                </a:lnTo>
                <a:cubicBezTo>
                  <a:pt x="2033524" y="278130"/>
                  <a:pt x="2027428" y="274828"/>
                  <a:pt x="2023872" y="268224"/>
                </a:cubicBezTo>
                <a:cubicBezTo>
                  <a:pt x="2020316" y="262128"/>
                  <a:pt x="2020824" y="255016"/>
                  <a:pt x="2025396" y="246888"/>
                </a:cubicBezTo>
                <a:lnTo>
                  <a:pt x="2159508" y="16764"/>
                </a:lnTo>
                <a:cubicBezTo>
                  <a:pt x="2164588" y="6604"/>
                  <a:pt x="2175510" y="1524"/>
                  <a:pt x="2192274" y="1524"/>
                </a:cubicBezTo>
                <a:close/>
                <a:moveTo>
                  <a:pt x="493776" y="762"/>
                </a:moveTo>
                <a:lnTo>
                  <a:pt x="608838" y="762"/>
                </a:lnTo>
                <a:lnTo>
                  <a:pt x="598932" y="70866"/>
                </a:lnTo>
                <a:lnTo>
                  <a:pt x="962406" y="70866"/>
                </a:lnTo>
                <a:lnTo>
                  <a:pt x="956310" y="112776"/>
                </a:lnTo>
                <a:cubicBezTo>
                  <a:pt x="954786" y="122428"/>
                  <a:pt x="950468" y="130556"/>
                  <a:pt x="943356" y="137160"/>
                </a:cubicBezTo>
                <a:cubicBezTo>
                  <a:pt x="936244" y="143764"/>
                  <a:pt x="928116" y="147066"/>
                  <a:pt x="918972" y="147066"/>
                </a:cubicBezTo>
                <a:lnTo>
                  <a:pt x="589026" y="147066"/>
                </a:lnTo>
                <a:lnTo>
                  <a:pt x="536448" y="544830"/>
                </a:lnTo>
                <a:lnTo>
                  <a:pt x="678942" y="544830"/>
                </a:lnTo>
                <a:lnTo>
                  <a:pt x="674370" y="576072"/>
                </a:lnTo>
                <a:cubicBezTo>
                  <a:pt x="672846" y="586232"/>
                  <a:pt x="668274" y="594868"/>
                  <a:pt x="660654" y="601980"/>
                </a:cubicBezTo>
                <a:cubicBezTo>
                  <a:pt x="653034" y="609092"/>
                  <a:pt x="644398" y="612648"/>
                  <a:pt x="634746" y="612648"/>
                </a:cubicBezTo>
                <a:lnTo>
                  <a:pt x="527304" y="612648"/>
                </a:lnTo>
                <a:lnTo>
                  <a:pt x="516636" y="697230"/>
                </a:lnTo>
                <a:cubicBezTo>
                  <a:pt x="515620" y="703326"/>
                  <a:pt x="512826" y="708406"/>
                  <a:pt x="508254" y="712470"/>
                </a:cubicBezTo>
                <a:cubicBezTo>
                  <a:pt x="503682" y="716534"/>
                  <a:pt x="498602" y="718566"/>
                  <a:pt x="493014" y="718566"/>
                </a:cubicBezTo>
                <a:lnTo>
                  <a:pt x="363474" y="718566"/>
                </a:lnTo>
                <a:lnTo>
                  <a:pt x="376428" y="612648"/>
                </a:lnTo>
                <a:lnTo>
                  <a:pt x="233172" y="612648"/>
                </a:lnTo>
                <a:lnTo>
                  <a:pt x="239268" y="575310"/>
                </a:lnTo>
                <a:cubicBezTo>
                  <a:pt x="240792" y="566674"/>
                  <a:pt x="244602" y="559435"/>
                  <a:pt x="250698" y="553593"/>
                </a:cubicBezTo>
                <a:cubicBezTo>
                  <a:pt x="256794" y="547751"/>
                  <a:pt x="263906" y="544830"/>
                  <a:pt x="272034" y="544830"/>
                </a:cubicBezTo>
                <a:lnTo>
                  <a:pt x="386334" y="544830"/>
                </a:lnTo>
                <a:lnTo>
                  <a:pt x="438912" y="147066"/>
                </a:lnTo>
                <a:lnTo>
                  <a:pt x="76200" y="147066"/>
                </a:lnTo>
                <a:lnTo>
                  <a:pt x="81534" y="107442"/>
                </a:lnTo>
                <a:cubicBezTo>
                  <a:pt x="83058" y="97282"/>
                  <a:pt x="87503" y="88646"/>
                  <a:pt x="94869" y="81534"/>
                </a:cubicBezTo>
                <a:cubicBezTo>
                  <a:pt x="102235" y="74422"/>
                  <a:pt x="110744" y="70866"/>
                  <a:pt x="120396" y="70866"/>
                </a:cubicBezTo>
                <a:lnTo>
                  <a:pt x="448818" y="70866"/>
                </a:lnTo>
                <a:lnTo>
                  <a:pt x="453390" y="38100"/>
                </a:lnTo>
                <a:cubicBezTo>
                  <a:pt x="454914" y="27432"/>
                  <a:pt x="459613" y="18542"/>
                  <a:pt x="467487" y="11430"/>
                </a:cubicBezTo>
                <a:cubicBezTo>
                  <a:pt x="475361" y="4318"/>
                  <a:pt x="484124" y="762"/>
                  <a:pt x="493776" y="762"/>
                </a:cubicBezTo>
                <a:close/>
                <a:moveTo>
                  <a:pt x="3453384" y="0"/>
                </a:moveTo>
                <a:lnTo>
                  <a:pt x="3579114" y="0"/>
                </a:lnTo>
                <a:lnTo>
                  <a:pt x="3573780" y="39624"/>
                </a:lnTo>
                <a:lnTo>
                  <a:pt x="3934206" y="39624"/>
                </a:lnTo>
                <a:lnTo>
                  <a:pt x="3929634" y="73914"/>
                </a:lnTo>
                <a:cubicBezTo>
                  <a:pt x="3928618" y="81534"/>
                  <a:pt x="3925443" y="87757"/>
                  <a:pt x="3920109" y="92583"/>
                </a:cubicBezTo>
                <a:cubicBezTo>
                  <a:pt x="3914775" y="97409"/>
                  <a:pt x="3908552" y="99822"/>
                  <a:pt x="3901440" y="99822"/>
                </a:cubicBezTo>
                <a:lnTo>
                  <a:pt x="3565398" y="99822"/>
                </a:lnTo>
                <a:lnTo>
                  <a:pt x="3562350" y="125730"/>
                </a:lnTo>
                <a:lnTo>
                  <a:pt x="3897630" y="125730"/>
                </a:lnTo>
                <a:lnTo>
                  <a:pt x="3868674" y="345186"/>
                </a:lnTo>
                <a:cubicBezTo>
                  <a:pt x="3865626" y="368046"/>
                  <a:pt x="3855212" y="387604"/>
                  <a:pt x="3837432" y="403860"/>
                </a:cubicBezTo>
                <a:cubicBezTo>
                  <a:pt x="3819144" y="420624"/>
                  <a:pt x="3799078" y="429006"/>
                  <a:pt x="3777234" y="429006"/>
                </a:cubicBezTo>
                <a:lnTo>
                  <a:pt x="3521964" y="429006"/>
                </a:lnTo>
                <a:lnTo>
                  <a:pt x="3483102" y="718566"/>
                </a:lnTo>
                <a:lnTo>
                  <a:pt x="3332226" y="718566"/>
                </a:lnTo>
                <a:lnTo>
                  <a:pt x="3371088" y="429006"/>
                </a:lnTo>
                <a:lnTo>
                  <a:pt x="3115056" y="429006"/>
                </a:lnTo>
                <a:cubicBezTo>
                  <a:pt x="3093212" y="429006"/>
                  <a:pt x="3075686" y="420624"/>
                  <a:pt x="3062478" y="403860"/>
                </a:cubicBezTo>
                <a:cubicBezTo>
                  <a:pt x="3048762" y="387604"/>
                  <a:pt x="3043428" y="368046"/>
                  <a:pt x="3046476" y="345186"/>
                </a:cubicBezTo>
                <a:lnTo>
                  <a:pt x="3076194" y="125730"/>
                </a:lnTo>
                <a:lnTo>
                  <a:pt x="3226308" y="125730"/>
                </a:lnTo>
                <a:lnTo>
                  <a:pt x="3218688" y="185928"/>
                </a:lnTo>
                <a:lnTo>
                  <a:pt x="3207258" y="268224"/>
                </a:lnTo>
                <a:lnTo>
                  <a:pt x="3198876" y="331470"/>
                </a:lnTo>
                <a:cubicBezTo>
                  <a:pt x="3197352" y="341630"/>
                  <a:pt x="3199638" y="350266"/>
                  <a:pt x="3205734" y="357378"/>
                </a:cubicBezTo>
                <a:cubicBezTo>
                  <a:pt x="3211322" y="364490"/>
                  <a:pt x="3219196" y="368046"/>
                  <a:pt x="3229356" y="368046"/>
                </a:cubicBezTo>
                <a:lnTo>
                  <a:pt x="3379470" y="368046"/>
                </a:lnTo>
                <a:lnTo>
                  <a:pt x="3403092" y="185928"/>
                </a:lnTo>
                <a:lnTo>
                  <a:pt x="3243072" y="185928"/>
                </a:lnTo>
                <a:lnTo>
                  <a:pt x="3250692" y="125730"/>
                </a:lnTo>
                <a:lnTo>
                  <a:pt x="3411474" y="125730"/>
                </a:lnTo>
                <a:lnTo>
                  <a:pt x="3415284" y="99822"/>
                </a:lnTo>
                <a:lnTo>
                  <a:pt x="3054858" y="99822"/>
                </a:lnTo>
                <a:lnTo>
                  <a:pt x="3059430" y="64770"/>
                </a:lnTo>
                <a:cubicBezTo>
                  <a:pt x="3060446" y="57658"/>
                  <a:pt x="3063621" y="51689"/>
                  <a:pt x="3068955" y="46863"/>
                </a:cubicBezTo>
                <a:cubicBezTo>
                  <a:pt x="3074289" y="42037"/>
                  <a:pt x="3080512" y="39624"/>
                  <a:pt x="3087624" y="39624"/>
                </a:cubicBezTo>
                <a:lnTo>
                  <a:pt x="3422904" y="39624"/>
                </a:lnTo>
                <a:lnTo>
                  <a:pt x="3425190" y="25908"/>
                </a:lnTo>
                <a:cubicBezTo>
                  <a:pt x="3426206" y="18288"/>
                  <a:pt x="3429381" y="12065"/>
                  <a:pt x="3434715" y="7239"/>
                </a:cubicBezTo>
                <a:cubicBezTo>
                  <a:pt x="3440049" y="2413"/>
                  <a:pt x="3446272" y="0"/>
                  <a:pt x="3453384" y="0"/>
                </a:cubicBezTo>
                <a:close/>
                <a:moveTo>
                  <a:pt x="1318260" y="0"/>
                </a:moveTo>
                <a:lnTo>
                  <a:pt x="1475232" y="0"/>
                </a:lnTo>
                <a:lnTo>
                  <a:pt x="1466850" y="60960"/>
                </a:lnTo>
                <a:lnTo>
                  <a:pt x="1463802" y="82296"/>
                </a:lnTo>
                <a:lnTo>
                  <a:pt x="1456182" y="137160"/>
                </a:lnTo>
                <a:lnTo>
                  <a:pt x="1538478" y="137160"/>
                </a:lnTo>
                <a:lnTo>
                  <a:pt x="1549146" y="60960"/>
                </a:lnTo>
                <a:lnTo>
                  <a:pt x="1487424" y="60960"/>
                </a:lnTo>
                <a:lnTo>
                  <a:pt x="1495806" y="0"/>
                </a:lnTo>
                <a:lnTo>
                  <a:pt x="1953006" y="0"/>
                </a:lnTo>
                <a:lnTo>
                  <a:pt x="1916430" y="261366"/>
                </a:lnTo>
                <a:cubicBezTo>
                  <a:pt x="1913890" y="281686"/>
                  <a:pt x="1904238" y="299212"/>
                  <a:pt x="1887474" y="313944"/>
                </a:cubicBezTo>
                <a:cubicBezTo>
                  <a:pt x="1871218" y="328676"/>
                  <a:pt x="1852930" y="336042"/>
                  <a:pt x="1832610" y="336042"/>
                </a:cubicBezTo>
                <a:lnTo>
                  <a:pt x="1668018" y="336042"/>
                </a:lnTo>
                <a:lnTo>
                  <a:pt x="1663446" y="367284"/>
                </a:lnTo>
                <a:lnTo>
                  <a:pt x="1901952" y="367284"/>
                </a:lnTo>
                <a:lnTo>
                  <a:pt x="1897380" y="400050"/>
                </a:lnTo>
                <a:cubicBezTo>
                  <a:pt x="1896364" y="408178"/>
                  <a:pt x="1892808" y="414909"/>
                  <a:pt x="1886712" y="420243"/>
                </a:cubicBezTo>
                <a:cubicBezTo>
                  <a:pt x="1880616" y="425577"/>
                  <a:pt x="1873504" y="428244"/>
                  <a:pt x="1865376" y="428244"/>
                </a:cubicBezTo>
                <a:lnTo>
                  <a:pt x="1837182" y="428244"/>
                </a:lnTo>
                <a:lnTo>
                  <a:pt x="1854708" y="718566"/>
                </a:lnTo>
                <a:lnTo>
                  <a:pt x="1795272" y="718566"/>
                </a:lnTo>
                <a:cubicBezTo>
                  <a:pt x="1769364" y="718566"/>
                  <a:pt x="1747139" y="709676"/>
                  <a:pt x="1728597" y="691896"/>
                </a:cubicBezTo>
                <a:cubicBezTo>
                  <a:pt x="1710055" y="674116"/>
                  <a:pt x="1699768" y="651764"/>
                  <a:pt x="1697736" y="624840"/>
                </a:cubicBezTo>
                <a:lnTo>
                  <a:pt x="1686306" y="428244"/>
                </a:lnTo>
                <a:lnTo>
                  <a:pt x="1655064" y="428244"/>
                </a:lnTo>
                <a:lnTo>
                  <a:pt x="1615440" y="718566"/>
                </a:lnTo>
                <a:lnTo>
                  <a:pt x="1458468" y="718566"/>
                </a:lnTo>
                <a:lnTo>
                  <a:pt x="1498092" y="428244"/>
                </a:lnTo>
                <a:lnTo>
                  <a:pt x="1466850" y="428244"/>
                </a:lnTo>
                <a:lnTo>
                  <a:pt x="1396746" y="637794"/>
                </a:lnTo>
                <a:cubicBezTo>
                  <a:pt x="1372870" y="691642"/>
                  <a:pt x="1335786" y="718566"/>
                  <a:pt x="1285494" y="718566"/>
                </a:cubicBezTo>
                <a:lnTo>
                  <a:pt x="1217676" y="718566"/>
                </a:lnTo>
                <a:lnTo>
                  <a:pt x="1315212" y="428244"/>
                </a:lnTo>
                <a:lnTo>
                  <a:pt x="1258824" y="428244"/>
                </a:lnTo>
                <a:lnTo>
                  <a:pt x="1263396" y="395478"/>
                </a:lnTo>
                <a:cubicBezTo>
                  <a:pt x="1264920" y="387350"/>
                  <a:pt x="1268603" y="380619"/>
                  <a:pt x="1274445" y="375285"/>
                </a:cubicBezTo>
                <a:cubicBezTo>
                  <a:pt x="1280287" y="369951"/>
                  <a:pt x="1287272" y="367284"/>
                  <a:pt x="1295400" y="367284"/>
                </a:cubicBezTo>
                <a:lnTo>
                  <a:pt x="1506474" y="367284"/>
                </a:lnTo>
                <a:lnTo>
                  <a:pt x="1511046" y="336042"/>
                </a:lnTo>
                <a:lnTo>
                  <a:pt x="1345692" y="336042"/>
                </a:lnTo>
                <a:cubicBezTo>
                  <a:pt x="1325372" y="336042"/>
                  <a:pt x="1308862" y="328676"/>
                  <a:pt x="1296162" y="313944"/>
                </a:cubicBezTo>
                <a:cubicBezTo>
                  <a:pt x="1283970" y="299212"/>
                  <a:pt x="1279144" y="281686"/>
                  <a:pt x="1281684" y="261366"/>
                </a:cubicBezTo>
                <a:close/>
                <a:moveTo>
                  <a:pt x="1075182" y="0"/>
                </a:moveTo>
                <a:lnTo>
                  <a:pt x="1164336" y="0"/>
                </a:lnTo>
                <a:cubicBezTo>
                  <a:pt x="1182116" y="0"/>
                  <a:pt x="1197356" y="6223"/>
                  <a:pt x="1210056" y="18669"/>
                </a:cubicBezTo>
                <a:cubicBezTo>
                  <a:pt x="1222756" y="31115"/>
                  <a:pt x="1229614" y="46482"/>
                  <a:pt x="1230630" y="64770"/>
                </a:cubicBezTo>
                <a:lnTo>
                  <a:pt x="1232154" y="105918"/>
                </a:lnTo>
                <a:lnTo>
                  <a:pt x="1078992" y="105918"/>
                </a:lnTo>
                <a:close/>
              </a:path>
            </a:pathLst>
          </a:custGeom>
          <a:solidFill>
            <a:sysClr val="window" lastClr="FFFFF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6000" b="0" i="0" u="none" strike="noStrike" kern="0" cap="none" spc="0" normalizeH="0" baseline="0" noProof="0" dirty="0" smtClean="0">
              <a:ln>
                <a:noFill/>
              </a:ln>
              <a:solidFill>
                <a:prstClr val="black"/>
              </a:solidFill>
              <a:effectLst/>
              <a:uLnTx/>
              <a:uFillTx/>
              <a:latin typeface="DOUYU Font" pitchFamily="2" charset="-122"/>
              <a:ea typeface="DOUYU Font" pitchFamily="2" charset="-122"/>
            </a:endParaRPr>
          </a:p>
        </p:txBody>
      </p:sp>
      <p:pic>
        <p:nvPicPr>
          <p:cNvPr id="15" name="图片 14"/>
          <p:cNvPicPr>
            <a:picLocks noChangeAspect="1"/>
          </p:cNvPicPr>
          <p:nvPr/>
        </p:nvPicPr>
        <p:blipFill>
          <a:blip r:embed="rId4"/>
          <a:stretch>
            <a:fillRect/>
          </a:stretch>
        </p:blipFill>
        <p:spPr>
          <a:xfrm>
            <a:off x="262315" y="138704"/>
            <a:ext cx="2737341" cy="457240"/>
          </a:xfrm>
          <a:prstGeom prst="rect">
            <a:avLst/>
          </a:prstGeom>
        </p:spPr>
      </p:pic>
    </p:spTree>
    <p:extLst>
      <p:ext uri="{BB962C8B-B14F-4D97-AF65-F5344CB8AC3E}">
        <p14:creationId xmlns:p14="http://schemas.microsoft.com/office/powerpoint/2010/main" val="3023824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a:extLst>
              <a:ext uri="{FF2B5EF4-FFF2-40B4-BE49-F238E27FC236}">
                <a16:creationId xmlns="" xmlns:a16="http://schemas.microsoft.com/office/drawing/2014/main" id="{7E4F18EA-82C7-9143-98A4-D4840597F599}"/>
              </a:ext>
            </a:extLst>
          </p:cNvPr>
          <p:cNvSpPr/>
          <p:nvPr/>
        </p:nvSpPr>
        <p:spPr>
          <a:xfrm>
            <a:off x="390000" y="1648568"/>
            <a:ext cx="7218168" cy="233907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依据</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中的结论，下列时间段中，氨的百分含量最高的是</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B.</a:t>
            </a:r>
            <a:r>
              <a:rPr lang="en-US" altLang="zh-CN" i="1" kern="100" dirty="0" smtClean="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D.</a:t>
            </a:r>
            <a:r>
              <a:rPr lang="en-US" altLang="zh-CN" i="1" kern="100" dirty="0" smtClean="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6</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 name="Picture 15" descr="110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91697" y="1697431"/>
            <a:ext cx="3389335" cy="2429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2063552" y="2296640"/>
            <a:ext cx="407484" cy="461665"/>
          </a:xfrm>
          <a:prstGeom prst="rect">
            <a:avLst/>
          </a:prstGeom>
        </p:spPr>
        <p:txBody>
          <a:bodyPr wrap="none">
            <a:spAutoFit/>
          </a:bodyPr>
          <a:lstStyle/>
          <a:p>
            <a:r>
              <a:rPr lang="en-US" altLang="zh-CN" sz="2400" kern="100" dirty="0" smtClean="0">
                <a:solidFill>
                  <a:srgbClr val="C00000"/>
                </a:solidFill>
                <a:latin typeface="Times New Roman" panose="02020603050405020304" pitchFamily="18" charset="0"/>
                <a:ea typeface="微软雅黑" panose="020B0503020204020204" pitchFamily="34" charset="-122"/>
              </a:rPr>
              <a:t>A</a:t>
            </a:r>
            <a:endParaRPr lang="zh-CN" altLang="en-US" dirty="0"/>
          </a:p>
        </p:txBody>
      </p:sp>
      <p:grpSp>
        <p:nvGrpSpPr>
          <p:cNvPr id="13" name="组合 12">
            <a:extLst>
              <a:ext uri="{FF2B5EF4-FFF2-40B4-BE49-F238E27FC236}">
                <a16:creationId xmlns="" xmlns:a16="http://schemas.microsoft.com/office/drawing/2014/main" id="{574E7DD6-E482-894D-9E46-D2B62C9ED9EC}"/>
              </a:ext>
            </a:extLst>
          </p:cNvPr>
          <p:cNvGrpSpPr/>
          <p:nvPr/>
        </p:nvGrpSpPr>
        <p:grpSpPr>
          <a:xfrm>
            <a:off x="516000" y="4373813"/>
            <a:ext cx="11160000" cy="1566758"/>
            <a:chOff x="792914" y="3925222"/>
            <a:chExt cx="11160000" cy="1566758"/>
          </a:xfrm>
        </p:grpSpPr>
        <p:sp>
          <p:nvSpPr>
            <p:cNvPr id="14" name="圆角矩形 13">
              <a:extLst>
                <a:ext uri="{FF2B5EF4-FFF2-40B4-BE49-F238E27FC236}">
                  <a16:creationId xmlns="" xmlns:a16="http://schemas.microsoft.com/office/drawing/2014/main" id="{E0791A29-2CB4-2744-96C1-EA2037B165CE}"/>
                </a:ext>
              </a:extLst>
            </p:cNvPr>
            <p:cNvSpPr/>
            <p:nvPr/>
          </p:nvSpPr>
          <p:spPr>
            <a:xfrm>
              <a:off x="792914" y="4038112"/>
              <a:ext cx="11160000" cy="1453868"/>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5" name="矩形 14">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文本框 15">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8" name="矩形 17"/>
          <p:cNvSpPr/>
          <p:nvPr/>
        </p:nvSpPr>
        <p:spPr>
          <a:xfrm>
            <a:off x="695400" y="4648891"/>
            <a:ext cx="10586645" cy="1130246"/>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根据图示知，</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时间段内平衡均向逆反应方向移动，则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的含量均比</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时间段内的低，所以</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时间段内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的百分含量最高。</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73840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a:extLst>
              <a:ext uri="{FF2B5EF4-FFF2-40B4-BE49-F238E27FC236}">
                <a16:creationId xmlns="" xmlns:a16="http://schemas.microsoft.com/office/drawing/2014/main" id="{7E4F18EA-82C7-9143-98A4-D4840597F599}"/>
              </a:ext>
            </a:extLst>
          </p:cNvPr>
          <p:cNvSpPr/>
          <p:nvPr/>
        </p:nvSpPr>
        <p:spPr>
          <a:xfrm>
            <a:off x="390000" y="1484784"/>
            <a:ext cx="11412000" cy="1165616"/>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如果在</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时刻，从反应体系中分离出部分氨，</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7</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时刻反应达到平衡状态，请在图中画出反应速率的变化曲线</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 name="Picture 15" descr="110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55840" y="2650400"/>
            <a:ext cx="3389335" cy="2429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390000" y="2780928"/>
            <a:ext cx="800219" cy="461665"/>
          </a:xfrm>
          <a:prstGeom prst="rect">
            <a:avLst/>
          </a:prstGeom>
        </p:spPr>
        <p:txBody>
          <a:bodyPr wrap="none">
            <a:spAutoFit/>
          </a:bodyPr>
          <a:lstStyle/>
          <a:p>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a:t>
            </a:r>
            <a:endParaRPr lang="zh-CN" altLang="en-US" dirty="0"/>
          </a:p>
        </p:txBody>
      </p:sp>
      <p:pic>
        <p:nvPicPr>
          <p:cNvPr id="148482" name="Picture 2" descr="110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55840" y="2650400"/>
            <a:ext cx="3389335" cy="2429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组合 18">
            <a:extLst>
              <a:ext uri="{FF2B5EF4-FFF2-40B4-BE49-F238E27FC236}">
                <a16:creationId xmlns="" xmlns:a16="http://schemas.microsoft.com/office/drawing/2014/main" id="{574E7DD6-E482-894D-9E46-D2B62C9ED9EC}"/>
              </a:ext>
            </a:extLst>
          </p:cNvPr>
          <p:cNvGrpSpPr/>
          <p:nvPr/>
        </p:nvGrpSpPr>
        <p:grpSpPr>
          <a:xfrm>
            <a:off x="516000" y="5301208"/>
            <a:ext cx="11160000" cy="1350734"/>
            <a:chOff x="792914" y="3925222"/>
            <a:chExt cx="11160000" cy="1350734"/>
          </a:xfrm>
        </p:grpSpPr>
        <p:sp>
          <p:nvSpPr>
            <p:cNvPr id="20" name="圆角矩形 19">
              <a:extLst>
                <a:ext uri="{FF2B5EF4-FFF2-40B4-BE49-F238E27FC236}">
                  <a16:creationId xmlns="" xmlns:a16="http://schemas.microsoft.com/office/drawing/2014/main" id="{E0791A29-2CB4-2744-96C1-EA2037B165CE}"/>
                </a:ext>
              </a:extLst>
            </p:cNvPr>
            <p:cNvSpPr/>
            <p:nvPr/>
          </p:nvSpPr>
          <p:spPr>
            <a:xfrm>
              <a:off x="792914" y="4038112"/>
              <a:ext cx="11160000" cy="1237844"/>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1" name="矩形 20">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文本框 21">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3" name="矩形 22"/>
          <p:cNvSpPr/>
          <p:nvPr/>
        </p:nvSpPr>
        <p:spPr>
          <a:xfrm>
            <a:off x="695400" y="5471350"/>
            <a:ext cx="10586645" cy="1130246"/>
          </a:xfrm>
          <a:prstGeom prst="rect">
            <a:avLst/>
          </a:prstGeom>
        </p:spPr>
        <p:txBody>
          <a:bodyPr>
            <a:spAutoFit/>
          </a:bodyPr>
          <a:lstStyle/>
          <a:p>
            <a:pPr algn="just">
              <a:lnSpc>
                <a:spcPct val="150000"/>
              </a:lnSpc>
              <a:spcAft>
                <a:spcPts val="0"/>
              </a:spcAft>
            </a:pP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6</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时刻分离出部分</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逆</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立刻减小，而</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正</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逐渐减小，在</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7</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时刻二者相等，反应重新达到平衡，据此可画出反应速率的变化曲线。</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926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8482"/>
                                        </p:tgtEl>
                                        <p:attrNameLst>
                                          <p:attrName>style.visibility</p:attrName>
                                        </p:attrNameLst>
                                      </p:cBhvr>
                                      <p:to>
                                        <p:strVal val="visible"/>
                                      </p:to>
                                    </p:set>
                                    <p:animEffect transition="in" filter="blinds(horizontal)">
                                      <p:cBhvr>
                                        <p:cTn id="7" dur="500"/>
                                        <p:tgtEl>
                                          <p:spTgt spid="14848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10" presetClass="exit" presetSubtype="0" fill="hold" nodeType="withEffect">
                                  <p:stCondLst>
                                    <p:cond delay="0"/>
                                  </p:stCondLst>
                                  <p:childTnLst>
                                    <p:animEffect transition="out" filter="fade">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linds(horizontal)">
                                      <p:cBhvr>
                                        <p:cTn id="18" dur="500"/>
                                        <p:tgtEl>
                                          <p:spTgt spid="1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linds(horizontal)">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Lst>
  </p:timing>
</p:sld>
</file>

<file path=ppt/theme/theme1.xml><?xml version="1.0" encoding="utf-8"?>
<a:theme xmlns:a="http://schemas.openxmlformats.org/drawingml/2006/main" name="Office 主题​​">
  <a:themeElements>
    <a:clrScheme name="金榜苑-蓝绿">
      <a:dk1>
        <a:sysClr val="windowText" lastClr="000000"/>
      </a:dk1>
      <a:lt1>
        <a:sysClr val="window" lastClr="FFFFFF"/>
      </a:lt1>
      <a:dk2>
        <a:srgbClr val="2D3967"/>
      </a:dk2>
      <a:lt2>
        <a:srgbClr val="ECB594"/>
      </a:lt2>
      <a:accent1>
        <a:srgbClr val="376698"/>
      </a:accent1>
      <a:accent2>
        <a:srgbClr val="4893CF"/>
      </a:accent2>
      <a:accent3>
        <a:srgbClr val="7AD9E7"/>
      </a:accent3>
      <a:accent4>
        <a:srgbClr val="8BBB96"/>
      </a:accent4>
      <a:accent5>
        <a:srgbClr val="659677"/>
      </a:accent5>
      <a:accent6>
        <a:srgbClr val="FF5050"/>
      </a:accent6>
      <a:hlink>
        <a:srgbClr val="0563C1"/>
      </a:hlink>
      <a:folHlink>
        <a:srgbClr val="954F72"/>
      </a:folHlink>
    </a:clrScheme>
    <a:fontScheme name="chaoqing">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演示文稿1" id="{93839E16-1218-4D33-878B-398FF0D34803}" vid="{3150DE73-8EBB-4C95-9D95-914E3E908A2E}"/>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主题​​</Template>
  <TotalTime>12192</TotalTime>
  <Words>6233</Words>
  <Application>Microsoft Office PowerPoint</Application>
  <PresentationFormat>宽屏</PresentationFormat>
  <Paragraphs>833</Paragraphs>
  <Slides>76</Slides>
  <Notes>0</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2</vt:i4>
      </vt:variant>
      <vt:variant>
        <vt:lpstr>幻灯片标题</vt:lpstr>
      </vt:variant>
      <vt:variant>
        <vt:i4>76</vt:i4>
      </vt:variant>
    </vt:vector>
  </HeadingPairs>
  <TitlesOfParts>
    <vt:vector size="94" baseType="lpstr">
      <vt:lpstr>DOUYU Font</vt:lpstr>
      <vt:lpstr>KaiTi</vt:lpstr>
      <vt:lpstr>方正仿宋简体</vt:lpstr>
      <vt:lpstr>黑体</vt:lpstr>
      <vt:lpstr>华文细黑</vt:lpstr>
      <vt:lpstr>楷体</vt:lpstr>
      <vt:lpstr>楷体_GB2312</vt:lpstr>
      <vt:lpstr>宋体</vt:lpstr>
      <vt:lpstr>微软雅黑</vt:lpstr>
      <vt:lpstr>Arial</vt:lpstr>
      <vt:lpstr>Book Antiqua</vt:lpstr>
      <vt:lpstr>Calibri</vt:lpstr>
      <vt:lpstr>Courier New</vt:lpstr>
      <vt:lpstr>Times New Roman</vt:lpstr>
      <vt:lpstr>ZBFH</vt:lpstr>
      <vt:lpstr>Office 主题​​</vt:lpstr>
      <vt:lpstr>文档</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国雄 范</dc:creator>
  <cp:lastModifiedBy>Administrator</cp:lastModifiedBy>
  <cp:revision>774</cp:revision>
  <dcterms:created xsi:type="dcterms:W3CDTF">2021-11-07T03:17:42Z</dcterms:created>
  <dcterms:modified xsi:type="dcterms:W3CDTF">2024-03-01T08:36:16Z</dcterms:modified>
</cp:coreProperties>
</file>