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817" r:id="rId2"/>
    <p:sldId id="767" r:id="rId3"/>
    <p:sldId id="889" r:id="rId4"/>
    <p:sldId id="825" r:id="rId5"/>
    <p:sldId id="776" r:id="rId6"/>
    <p:sldId id="858" r:id="rId7"/>
    <p:sldId id="860" r:id="rId8"/>
    <p:sldId id="895" r:id="rId9"/>
    <p:sldId id="891" r:id="rId10"/>
    <p:sldId id="892" r:id="rId11"/>
    <p:sldId id="898" r:id="rId12"/>
    <p:sldId id="901" r:id="rId13"/>
    <p:sldId id="838" r:id="rId14"/>
    <p:sldId id="715" r:id="rId15"/>
    <p:sldId id="884" r:id="rId16"/>
    <p:sldId id="818" r:id="rId17"/>
    <p:sldId id="906" r:id="rId18"/>
    <p:sldId id="907" r:id="rId19"/>
    <p:sldId id="831" r:id="rId20"/>
    <p:sldId id="779" r:id="rId21"/>
    <p:sldId id="880" r:id="rId22"/>
    <p:sldId id="910" r:id="rId23"/>
    <p:sldId id="864" r:id="rId24"/>
    <p:sldId id="865" r:id="rId25"/>
    <p:sldId id="866" r:id="rId26"/>
    <p:sldId id="881" r:id="rId27"/>
    <p:sldId id="911" r:id="rId28"/>
    <p:sldId id="833" r:id="rId29"/>
    <p:sldId id="627" r:id="rId30"/>
    <p:sldId id="849" r:id="rId31"/>
    <p:sldId id="628" r:id="rId32"/>
    <p:sldId id="629" r:id="rId33"/>
    <p:sldId id="630" r:id="rId34"/>
    <p:sldId id="852" r:id="rId35"/>
    <p:sldId id="631" r:id="rId36"/>
    <p:sldId id="811" r:id="rId37"/>
    <p:sldId id="632" r:id="rId38"/>
    <p:sldId id="853" r:id="rId39"/>
    <p:sldId id="633" r:id="rId40"/>
    <p:sldId id="812" r:id="rId41"/>
    <p:sldId id="634" r:id="rId42"/>
    <p:sldId id="854" r:id="rId43"/>
    <p:sldId id="635" r:id="rId44"/>
    <p:sldId id="813" r:id="rId45"/>
    <p:sldId id="636" r:id="rId46"/>
    <p:sldId id="855" r:id="rId47"/>
    <p:sldId id="637" r:id="rId48"/>
    <p:sldId id="672" r:id="rId49"/>
    <p:sldId id="912" r:id="rId50"/>
    <p:sldId id="638" r:id="rId51"/>
    <p:sldId id="913" r:id="rId52"/>
    <p:sldId id="856" r:id="rId53"/>
    <p:sldId id="914" r:id="rId54"/>
    <p:sldId id="915" r:id="rId55"/>
    <p:sldId id="917" r:id="rId56"/>
    <p:sldId id="918" r:id="rId57"/>
    <p:sldId id="639" r:id="rId58"/>
    <p:sldId id="857" r:id="rId59"/>
    <p:sldId id="920" r:id="rId60"/>
    <p:sldId id="921" r:id="rId61"/>
    <p:sldId id="640" r:id="rId62"/>
    <p:sldId id="923" r:id="rId63"/>
    <p:sldId id="814" r:id="rId64"/>
    <p:sldId id="924" r:id="rId65"/>
    <p:sldId id="926" r:id="rId66"/>
    <p:sldId id="928" r:id="rId67"/>
    <p:sldId id="821" r:id="rId6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D6A300"/>
    <a:srgbClr val="3777AB"/>
    <a:srgbClr val="8EB4E3"/>
    <a:srgbClr val="8AB0CE"/>
    <a:srgbClr val="D4E2ED"/>
    <a:srgbClr val="2A6FA6"/>
    <a:srgbClr val="D4E1ED"/>
    <a:srgbClr val="F9FBFC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4" autoAdjust="0"/>
    <p:restoredTop sz="96318" autoAdjust="0"/>
  </p:normalViewPr>
  <p:slideViewPr>
    <p:cSldViewPr showGuides="1">
      <p:cViewPr varScale="1">
        <p:scale>
          <a:sx n="109" d="100"/>
          <a:sy n="109" d="100"/>
        </p:scale>
        <p:origin x="276" y="84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综合应用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681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特别提醒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9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归纳总结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练后反思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6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方法技巧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4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思维建模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6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易错警示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9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7B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知识拓展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拓展延伸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>
            <a:extLst>
              <a:ext uri="{FF2B5EF4-FFF2-40B4-BE49-F238E27FC236}">
                <a16:creationId xmlns:a16="http://schemas.microsoft.com/office/drawing/2014/main" xmlns="" id="{DCF931F0-E024-3A42-B800-B9D38A749F17}"/>
              </a:ext>
            </a:extLst>
          </p:cNvPr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网络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构建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9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9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3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1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8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>
            <a:picLocks/>
          </p:cNvPicPr>
          <p:nvPr userDrawn="1"/>
        </p:nvPicPr>
        <p:blipFill rotWithShape="1">
          <a:blip r:embed="rId2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96" r:id="rId3"/>
    <p:sldLayoutId id="2147483693" r:id="rId4"/>
    <p:sldLayoutId id="2147483670" r:id="rId5"/>
    <p:sldLayoutId id="2147483673" r:id="rId6"/>
    <p:sldLayoutId id="2147483674" r:id="rId7"/>
    <p:sldLayoutId id="2147483694" r:id="rId8"/>
    <p:sldLayoutId id="2147483671" r:id="rId9"/>
    <p:sldLayoutId id="214748369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5" r:id="rId17"/>
    <p:sldLayoutId id="2147483698" r:id="rId18"/>
    <p:sldLayoutId id="2147483672" r:id="rId19"/>
    <p:sldLayoutId id="2147483651" r:id="rId20"/>
    <p:sldLayoutId id="2147483675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18.emf"/><Relationship Id="rId4" Type="http://schemas.openxmlformats.org/officeDocument/2006/relationships/package" Target="../embeddings/Microsoft_Word___2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slide" Target="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__3.docx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4.docx"/><Relationship Id="rId3" Type="http://schemas.openxmlformats.org/officeDocument/2006/relationships/slide" Target="slide29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4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image" Target="../media/image20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5.docx"/><Relationship Id="rId3" Type="http://schemas.openxmlformats.org/officeDocument/2006/relationships/slide" Target="slide29.xml"/><Relationship Id="rId21" Type="http://schemas.openxmlformats.org/officeDocument/2006/relationships/image" Target="../media/image8.png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5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5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image" Target="../media/image21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6.docx"/><Relationship Id="rId3" Type="http://schemas.openxmlformats.org/officeDocument/2006/relationships/slide" Target="slide29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8.png"/><Relationship Id="rId1" Type="http://schemas.openxmlformats.org/officeDocument/2006/relationships/vmlDrawing" Target="../drawings/vmlDrawing6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image" Target="../media/image22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7.docx"/><Relationship Id="rId3" Type="http://schemas.openxmlformats.org/officeDocument/2006/relationships/slide" Target="slide29.xml"/><Relationship Id="rId21" Type="http://schemas.openxmlformats.org/officeDocument/2006/relationships/package" Target="../embeddings/Microsoft_Word___8.docx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7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image" Target="../media/image23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Relationship Id="rId22" Type="http://schemas.openxmlformats.org/officeDocument/2006/relationships/image" Target="../media/image24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9.docx"/><Relationship Id="rId3" Type="http://schemas.openxmlformats.org/officeDocument/2006/relationships/slide" Target="slide29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8.png"/><Relationship Id="rId1" Type="http://schemas.openxmlformats.org/officeDocument/2006/relationships/vmlDrawing" Target="../drawings/vmlDrawing8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image" Target="../media/image25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17" Type="http://schemas.openxmlformats.org/officeDocument/2006/relationships/image" Target="../media/image8.png"/><Relationship Id="rId2" Type="http://schemas.openxmlformats.org/officeDocument/2006/relationships/slide" Target="slide2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10.docx"/><Relationship Id="rId3" Type="http://schemas.openxmlformats.org/officeDocument/2006/relationships/slide" Target="slide29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1" Type="http://schemas.openxmlformats.org/officeDocument/2006/relationships/vmlDrawing" Target="../drawings/vmlDrawing9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image" Target="../media/image27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11.docx"/><Relationship Id="rId3" Type="http://schemas.openxmlformats.org/officeDocument/2006/relationships/slide" Target="slide29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10.png"/><Relationship Id="rId1" Type="http://schemas.openxmlformats.org/officeDocument/2006/relationships/vmlDrawing" Target="../drawings/vmlDrawing10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image" Target="../media/image28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image" Target="../media/image30.png"/><Relationship Id="rId3" Type="http://schemas.openxmlformats.org/officeDocument/2006/relationships/slide" Target="slide29.xml"/><Relationship Id="rId21" Type="http://schemas.openxmlformats.org/officeDocument/2006/relationships/image" Target="../media/image28.emf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package" Target="../embeddings/Microsoft_Word___12.docx"/><Relationship Id="rId1" Type="http://schemas.openxmlformats.org/officeDocument/2006/relationships/vmlDrawing" Target="../drawings/vmlDrawing11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oleObject" Target="../embeddings/oleObject12.bin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13.docx"/><Relationship Id="rId3" Type="http://schemas.openxmlformats.org/officeDocument/2006/relationships/slide" Target="slide29.xml"/><Relationship Id="rId21" Type="http://schemas.openxmlformats.org/officeDocument/2006/relationships/image" Target="../media/image33.png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8.png"/><Relationship Id="rId1" Type="http://schemas.openxmlformats.org/officeDocument/2006/relationships/vmlDrawing" Target="../drawings/vmlDrawing12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24" Type="http://schemas.openxmlformats.org/officeDocument/2006/relationships/image" Target="../media/image32.emf"/><Relationship Id="rId5" Type="http://schemas.openxmlformats.org/officeDocument/2006/relationships/slide" Target="slide32.xml"/><Relationship Id="rId15" Type="http://schemas.openxmlformats.org/officeDocument/2006/relationships/slide" Target="slide57.xml"/><Relationship Id="rId23" Type="http://schemas.openxmlformats.org/officeDocument/2006/relationships/package" Target="../embeddings/Microsoft_Word___14.docx"/><Relationship Id="rId10" Type="http://schemas.openxmlformats.org/officeDocument/2006/relationships/slide" Target="slide41.xml"/><Relationship Id="rId19" Type="http://schemas.openxmlformats.org/officeDocument/2006/relationships/image" Target="../media/image31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Relationship Id="rId22" Type="http://schemas.openxmlformats.org/officeDocument/2006/relationships/oleObject" Target="../embeddings/oleObject1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15.docx"/><Relationship Id="rId3" Type="http://schemas.openxmlformats.org/officeDocument/2006/relationships/slide" Target="slide29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13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image" Target="../media/image34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oleObject" Target="../embeddings/oleObject16.bin"/><Relationship Id="rId3" Type="http://schemas.openxmlformats.org/officeDocument/2006/relationships/slide" Target="slide29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35.emf"/><Relationship Id="rId1" Type="http://schemas.openxmlformats.org/officeDocument/2006/relationships/vmlDrawing" Target="../drawings/vmlDrawing14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package" Target="../embeddings/Microsoft_Word___16.docx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17.docx"/><Relationship Id="rId3" Type="http://schemas.openxmlformats.org/officeDocument/2006/relationships/slide" Target="slide29.xml"/><Relationship Id="rId21" Type="http://schemas.openxmlformats.org/officeDocument/2006/relationships/oleObject" Target="../embeddings/oleObject18.bin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33.png"/><Relationship Id="rId1" Type="http://schemas.openxmlformats.org/officeDocument/2006/relationships/vmlDrawing" Target="../drawings/vmlDrawing15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24" Type="http://schemas.openxmlformats.org/officeDocument/2006/relationships/image" Target="../media/image8.png"/><Relationship Id="rId5" Type="http://schemas.openxmlformats.org/officeDocument/2006/relationships/slide" Target="slide32.xml"/><Relationship Id="rId15" Type="http://schemas.openxmlformats.org/officeDocument/2006/relationships/slide" Target="slide57.xml"/><Relationship Id="rId23" Type="http://schemas.openxmlformats.org/officeDocument/2006/relationships/image" Target="../media/image37.emf"/><Relationship Id="rId10" Type="http://schemas.openxmlformats.org/officeDocument/2006/relationships/slide" Target="slide41.xml"/><Relationship Id="rId19" Type="http://schemas.openxmlformats.org/officeDocument/2006/relationships/image" Target="../media/image36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Relationship Id="rId22" Type="http://schemas.openxmlformats.org/officeDocument/2006/relationships/package" Target="../embeddings/Microsoft_Word___18.docx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oleObject" Target="../embeddings/oleObject19.bin"/><Relationship Id="rId3" Type="http://schemas.openxmlformats.org/officeDocument/2006/relationships/slide" Target="slide29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16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package" Target="../embeddings/Microsoft_Word___19.docx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oleObject" Target="../embeddings/oleObject20.bin"/><Relationship Id="rId3" Type="http://schemas.openxmlformats.org/officeDocument/2006/relationships/slide" Target="slide29.xml"/><Relationship Id="rId21" Type="http://schemas.openxmlformats.org/officeDocument/2006/relationships/oleObject" Target="../embeddings/oleObject21.bin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39.emf"/><Relationship Id="rId1" Type="http://schemas.openxmlformats.org/officeDocument/2006/relationships/vmlDrawing" Target="../drawings/vmlDrawing17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24" Type="http://schemas.openxmlformats.org/officeDocument/2006/relationships/image" Target="../media/image8.png"/><Relationship Id="rId5" Type="http://schemas.openxmlformats.org/officeDocument/2006/relationships/slide" Target="slide32.xml"/><Relationship Id="rId15" Type="http://schemas.openxmlformats.org/officeDocument/2006/relationships/slide" Target="slide57.xml"/><Relationship Id="rId23" Type="http://schemas.openxmlformats.org/officeDocument/2006/relationships/image" Target="../media/image40.emf"/><Relationship Id="rId10" Type="http://schemas.openxmlformats.org/officeDocument/2006/relationships/slide" Target="slide41.xml"/><Relationship Id="rId19" Type="http://schemas.openxmlformats.org/officeDocument/2006/relationships/package" Target="../embeddings/Microsoft_Word___20.docx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Relationship Id="rId22" Type="http://schemas.openxmlformats.org/officeDocument/2006/relationships/package" Target="../embeddings/Microsoft_Word___21.docx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22.docx"/><Relationship Id="rId26" Type="http://schemas.openxmlformats.org/officeDocument/2006/relationships/package" Target="../embeddings/Microsoft_Word___24.docx"/><Relationship Id="rId3" Type="http://schemas.openxmlformats.org/officeDocument/2006/relationships/slide" Target="slide29.xml"/><Relationship Id="rId21" Type="http://schemas.openxmlformats.org/officeDocument/2006/relationships/image" Target="../media/image8.png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22.bin"/><Relationship Id="rId25" Type="http://schemas.openxmlformats.org/officeDocument/2006/relationships/oleObject" Target="../embeddings/oleObject24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18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24" Type="http://schemas.openxmlformats.org/officeDocument/2006/relationships/image" Target="../media/image42.emf"/><Relationship Id="rId5" Type="http://schemas.openxmlformats.org/officeDocument/2006/relationships/slide" Target="slide32.xml"/><Relationship Id="rId15" Type="http://schemas.openxmlformats.org/officeDocument/2006/relationships/slide" Target="slide57.xml"/><Relationship Id="rId23" Type="http://schemas.openxmlformats.org/officeDocument/2006/relationships/package" Target="../embeddings/Microsoft_Word___23.docx"/><Relationship Id="rId10" Type="http://schemas.openxmlformats.org/officeDocument/2006/relationships/slide" Target="slide41.xml"/><Relationship Id="rId19" Type="http://schemas.openxmlformats.org/officeDocument/2006/relationships/image" Target="../media/image41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43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25.docx"/><Relationship Id="rId26" Type="http://schemas.openxmlformats.org/officeDocument/2006/relationships/image" Target="../media/image28.emf"/><Relationship Id="rId3" Type="http://schemas.openxmlformats.org/officeDocument/2006/relationships/slide" Target="slide29.xml"/><Relationship Id="rId21" Type="http://schemas.openxmlformats.org/officeDocument/2006/relationships/oleObject" Target="../embeddings/oleObject26.bin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25.bin"/><Relationship Id="rId25" Type="http://schemas.openxmlformats.org/officeDocument/2006/relationships/package" Target="../embeddings/Microsoft_Word___27.docx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44.png"/><Relationship Id="rId1" Type="http://schemas.openxmlformats.org/officeDocument/2006/relationships/vmlDrawing" Target="../drawings/vmlDrawing19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24" Type="http://schemas.openxmlformats.org/officeDocument/2006/relationships/oleObject" Target="../embeddings/oleObject27.bin"/><Relationship Id="rId5" Type="http://schemas.openxmlformats.org/officeDocument/2006/relationships/slide" Target="slide32.xml"/><Relationship Id="rId15" Type="http://schemas.openxmlformats.org/officeDocument/2006/relationships/slide" Target="slide57.xml"/><Relationship Id="rId23" Type="http://schemas.openxmlformats.org/officeDocument/2006/relationships/image" Target="../media/image46.emf"/><Relationship Id="rId10" Type="http://schemas.openxmlformats.org/officeDocument/2006/relationships/slide" Target="slide41.xml"/><Relationship Id="rId19" Type="http://schemas.openxmlformats.org/officeDocument/2006/relationships/image" Target="../media/image45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Relationship Id="rId22" Type="http://schemas.openxmlformats.org/officeDocument/2006/relationships/package" Target="../embeddings/Microsoft_Word___26.docx"/><Relationship Id="rId27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3" Type="http://schemas.openxmlformats.org/officeDocument/2006/relationships/slide" Target="slide29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2" Type="http://schemas.openxmlformats.org/officeDocument/2006/relationships/image" Target="../media/image48.png"/><Relationship Id="rId16" Type="http://schemas.openxmlformats.org/officeDocument/2006/relationships/slide" Target="slide61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50.xml"/><Relationship Id="rId3" Type="http://schemas.openxmlformats.org/officeDocument/2006/relationships/slide" Target="slide31.xml"/><Relationship Id="rId7" Type="http://schemas.openxmlformats.org/officeDocument/2006/relationships/slide" Target="slide37.xml"/><Relationship Id="rId12" Type="http://schemas.openxmlformats.org/officeDocument/2006/relationships/slide" Target="slide47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35.xml"/><Relationship Id="rId11" Type="http://schemas.openxmlformats.org/officeDocument/2006/relationships/slide" Target="slide45.xml"/><Relationship Id="rId5" Type="http://schemas.openxmlformats.org/officeDocument/2006/relationships/slide" Target="slide33.xml"/><Relationship Id="rId15" Type="http://schemas.openxmlformats.org/officeDocument/2006/relationships/slide" Target="slide61.xml"/><Relationship Id="rId10" Type="http://schemas.openxmlformats.org/officeDocument/2006/relationships/slide" Target="slide43.xml"/><Relationship Id="rId4" Type="http://schemas.openxmlformats.org/officeDocument/2006/relationships/slide" Target="slide32.xml"/><Relationship Id="rId9" Type="http://schemas.openxmlformats.org/officeDocument/2006/relationships/slide" Target="slide41.xml"/><Relationship Id="rId14" Type="http://schemas.openxmlformats.org/officeDocument/2006/relationships/slide" Target="slide57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7.xml"/><Relationship Id="rId18" Type="http://schemas.openxmlformats.org/officeDocument/2006/relationships/package" Target="../embeddings/Microsoft_Word___28.docx"/><Relationship Id="rId3" Type="http://schemas.openxmlformats.org/officeDocument/2006/relationships/slide" Target="slide29.xml"/><Relationship Id="rId21" Type="http://schemas.openxmlformats.org/officeDocument/2006/relationships/slide" Target="slide3.xml"/><Relationship Id="rId7" Type="http://schemas.openxmlformats.org/officeDocument/2006/relationships/slide" Target="slide35.xml"/><Relationship Id="rId12" Type="http://schemas.openxmlformats.org/officeDocument/2006/relationships/slide" Target="slide45.xml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1.xml"/><Relationship Id="rId16" Type="http://schemas.openxmlformats.org/officeDocument/2006/relationships/slide" Target="slide61.xml"/><Relationship Id="rId20" Type="http://schemas.openxmlformats.org/officeDocument/2006/relationships/image" Target="../media/image8.png"/><Relationship Id="rId1" Type="http://schemas.openxmlformats.org/officeDocument/2006/relationships/vmlDrawing" Target="../drawings/vmlDrawing20.vml"/><Relationship Id="rId6" Type="http://schemas.openxmlformats.org/officeDocument/2006/relationships/slide" Target="slide33.xml"/><Relationship Id="rId11" Type="http://schemas.openxmlformats.org/officeDocument/2006/relationships/slide" Target="slide43.xml"/><Relationship Id="rId5" Type="http://schemas.openxmlformats.org/officeDocument/2006/relationships/slide" Target="slide32.xml"/><Relationship Id="rId15" Type="http://schemas.openxmlformats.org/officeDocument/2006/relationships/slide" Target="slide57.xml"/><Relationship Id="rId10" Type="http://schemas.openxmlformats.org/officeDocument/2006/relationships/slide" Target="slide41.xml"/><Relationship Id="rId19" Type="http://schemas.openxmlformats.org/officeDocument/2006/relationships/image" Target="../media/image49.emf"/><Relationship Id="rId4" Type="http://schemas.openxmlformats.org/officeDocument/2006/relationships/slide" Target="slide31.xml"/><Relationship Id="rId9" Type="http://schemas.openxmlformats.org/officeDocument/2006/relationships/slide" Target="slide39.xml"/><Relationship Id="rId14" Type="http://schemas.openxmlformats.org/officeDocument/2006/relationships/slide" Target="slide5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1.docx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612675"/>
            <a:ext cx="12192001" cy="3544517"/>
            <a:chOff x="0" y="1612675"/>
            <a:chExt cx="12192001" cy="3544517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50900"/>
              <a:ext cx="12192001" cy="3306292"/>
              <a:chOff x="0" y="1850900"/>
              <a:chExt cx="12192001" cy="33062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50900"/>
                <a:ext cx="12192000" cy="330629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2464" y="3305484"/>
                <a:ext cx="1919537" cy="1788799"/>
              </a:xfrm>
              <a:prstGeom prst="rect">
                <a:avLst/>
              </a:prstGeom>
            </p:spPr>
          </p:pic>
        </p:grpSp>
        <p:sp>
          <p:nvSpPr>
            <p:cNvPr id="5" name="副标题 2">
              <a:extLst>
                <a:ext uri="{FF2B5EF4-FFF2-40B4-BE49-F238E27FC236}">
                  <a16:creationId xmlns="" xmlns:a16="http://schemas.microsoft.com/office/drawing/2014/main" id="{52C4449A-F464-4D7F-BEC9-4DBC80644CF4}"/>
                </a:ext>
              </a:extLst>
            </p:cNvPr>
            <p:cNvSpPr txBox="1">
              <a:spLocks/>
            </p:cNvSpPr>
            <p:nvPr/>
          </p:nvSpPr>
          <p:spPr>
            <a:xfrm>
              <a:off x="5209309" y="1612675"/>
              <a:ext cx="1773382" cy="448173"/>
            </a:xfrm>
            <a:prstGeom prst="roundRect">
              <a:avLst>
                <a:gd name="adj" fmla="val 50000"/>
              </a:avLst>
            </a:prstGeom>
            <a:solidFill>
              <a:srgbClr val="8EB4E3"/>
            </a:solidFill>
            <a:ln>
              <a:noFill/>
            </a:ln>
          </p:spPr>
          <p:txBody>
            <a:bodyPr anchor="ctr">
              <a:no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solidFill>
                    <a:schemeClr val="bg1"/>
                  </a:solidFill>
                  <a:latin typeface="KaiTi" panose="02010609060101010101" pitchFamily="49" charset="-122"/>
                  <a:ea typeface="KaiTi" panose="020106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sz="2400" dirty="0" smtClean="0"/>
                <a:t>第</a:t>
              </a:r>
              <a:r>
                <a:rPr lang="en-US" altLang="zh-CN" sz="2400" dirty="0" smtClean="0"/>
                <a:t>45</a:t>
              </a:r>
              <a:r>
                <a:rPr lang="zh-CN" altLang="en-US" sz="2400" dirty="0" smtClean="0"/>
                <a:t>讲</a:t>
              </a:r>
              <a:endParaRPr lang="zh-CN" altLang="en-US" sz="2400" dirty="0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1904985" y="2784562"/>
            <a:ext cx="8382030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</a:rPr>
              <a:t>影响</a:t>
            </a:r>
            <a:r>
              <a:rPr lang="zh-CN" altLang="en-US" sz="6600" b="1" dirty="0">
                <a:solidFill>
                  <a:schemeClr val="bg1"/>
                </a:solidFill>
              </a:rPr>
              <a:t>化学平衡的因素</a:t>
            </a:r>
          </a:p>
        </p:txBody>
      </p:sp>
    </p:spTree>
    <p:extLst>
      <p:ext uri="{BB962C8B-B14F-4D97-AF65-F5344CB8AC3E}">
        <p14:creationId xmlns:p14="http://schemas.microsoft.com/office/powerpoint/2010/main" val="18152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746682"/>
            <a:ext cx="1141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3.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化学平衡移动原理</a:t>
            </a: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——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勒夏特列原理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如果改变影响平衡的一个因素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如浓度、压强或温度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，平衡就向着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能够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这种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改变的方向移动，这就是勒夏特列原理，也称化学平衡移动原理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12424" y="235817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减弱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7E4F18EA-82C7-9143-98A4-D4840597F599}"/>
              </a:ext>
            </a:extLst>
          </p:cNvPr>
          <p:cNvSpPr/>
          <p:nvPr/>
        </p:nvSpPr>
        <p:spPr>
          <a:xfrm>
            <a:off x="390000" y="1438903"/>
            <a:ext cx="11412000" cy="23852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一、外因对正逆反应速率与化学平衡移动的影响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外界条件对化学平衡的影响是通过改变正、逆反应速率来实现的，其移动方向取决于改变条件的瞬间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的相对大小。试完成下表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说明：表中的压强的变化是指通过改变气体的体积实现的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946643"/>
              </p:ext>
            </p:extLst>
          </p:nvPr>
        </p:nvGraphicFramePr>
        <p:xfrm>
          <a:off x="516000" y="3787816"/>
          <a:ext cx="11160001" cy="2794745"/>
        </p:xfrm>
        <a:graphic>
          <a:graphicData uri="http://schemas.openxmlformats.org/drawingml/2006/table">
            <a:tbl>
              <a:tblPr/>
              <a:tblGrid>
                <a:gridCol w="1259520"/>
                <a:gridCol w="3672408"/>
                <a:gridCol w="2466546"/>
                <a:gridCol w="2139220"/>
                <a:gridCol w="1622307"/>
              </a:tblGrid>
              <a:tr h="45013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条件的改变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假设其他条件不变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改变条件的瞬间反应速率的变化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化学平衡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移动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18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Book Antiqua" panose="0204060205030503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Book Antiqua" panose="0204060205030503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逆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0138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浓度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增大反应物浓度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减小反应物浓度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1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增大生成物浓度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249303" y="49835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616280" y="498355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0145866" y="496799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正向移动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6249303" y="55327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8616280" y="55327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0145866" y="551723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逆向移动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249303" y="608203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8616280" y="608203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10145866" y="610029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逆向移动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28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47796"/>
              </p:ext>
            </p:extLst>
          </p:nvPr>
        </p:nvGraphicFramePr>
        <p:xfrm>
          <a:off x="516000" y="1645422"/>
          <a:ext cx="11160001" cy="4989305"/>
        </p:xfrm>
        <a:graphic>
          <a:graphicData uri="http://schemas.openxmlformats.org/drawingml/2006/table">
            <a:tbl>
              <a:tblPr/>
              <a:tblGrid>
                <a:gridCol w="1619560"/>
                <a:gridCol w="2736304"/>
                <a:gridCol w="1296144"/>
                <a:gridCol w="1296144"/>
                <a:gridCol w="4211849"/>
              </a:tblGrid>
              <a:tr h="45013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条件的改变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假设其他条件不变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改变条件的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瞬间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反应速率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的变化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化学平衡的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移动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185"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Book Antiqua" panose="0204060205030503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正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Book Antiqua" panose="0204060205030503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zh-CN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逆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50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(1)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浓度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减小生成物浓度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(2)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压强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增大压强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减小压强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92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(3)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温度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升高温度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9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降低温度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0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(4)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催化剂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使用催化剂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18756" marR="187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5109963" y="340767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6439031" y="340767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893526" y="340818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正向移动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109963" y="39517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439031" y="399161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662420" y="3934040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向气体体积减小的方向移动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109963" y="449210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439031" y="449210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662420" y="4483726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向气体体积增大的方向移动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109963" y="507173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439031" y="507173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124085" y="5036722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向吸热反应方向移动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109963" y="560947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6439031" y="560947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8124085" y="559221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向放热反应方向移动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5109963" y="616378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6439031" y="616378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9047414" y="613765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不移动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34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666106"/>
            <a:ext cx="11412000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装入带活塞的密闭容器中，当反应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2NO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1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spc="-1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1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达到平衡后，改变下列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一个条件，其中叙述正确的是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升高温度，气体颜色加深，则此反应为吸热反应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慢慢压缩气体体积，平衡向右移动，混合气体颜色变浅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慢慢压缩气体体积，若体积减小一半，压强增大，但小于原来的两倍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恒温恒压时，充入惰性气体，平衡向左移动，混合气体的颜色变深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27432" y="378904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7073" y="1942959"/>
            <a:ext cx="494394" cy="1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988840"/>
            <a:ext cx="11160000" cy="3724384"/>
            <a:chOff x="792914" y="3925222"/>
            <a:chExt cx="11160000" cy="3724384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611494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02678" y="2276872"/>
            <a:ext cx="1058664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升高温度，气体颜色加深，则平衡向左移动，该反应为放热反应，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体积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减小一半，根据勒夏特列原理，混合气体的颜色比原平衡深，压强小于原平衡的两倍，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恒温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恒压，充入惰性气体，容器体积扩大，平衡向气体分子数增大的方向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即生成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移动，但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气体的浓度最终变小，混合气体的颜色变浅，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:a16="http://schemas.microsoft.com/office/drawing/2014/main" xmlns="" id="{42F66117-1422-E04E-93A0-A3423E0F05D2}"/>
              </a:ext>
            </a:extLst>
          </p:cNvPr>
          <p:cNvSpPr/>
          <p:nvPr/>
        </p:nvSpPr>
        <p:spPr>
          <a:xfrm>
            <a:off x="335360" y="2507422"/>
            <a:ext cx="11449272" cy="4017922"/>
          </a:xfrm>
          <a:prstGeom prst="roundRect">
            <a:avLst>
              <a:gd name="adj" fmla="val 1925"/>
            </a:avLst>
          </a:prstGeom>
          <a:noFill/>
          <a:ln>
            <a:solidFill>
              <a:schemeClr val="tx1"/>
            </a:solidFill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639F706-5A08-E441-9E43-476613981402}"/>
              </a:ext>
            </a:extLst>
          </p:cNvPr>
          <p:cNvSpPr txBox="1"/>
          <p:nvPr/>
        </p:nvSpPr>
        <p:spPr>
          <a:xfrm>
            <a:off x="3493386" y="2204864"/>
            <a:ext cx="5205228" cy="5539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sz="3000" b="1" kern="100" dirty="0">
                <a:latin typeface="+mn-ea"/>
                <a:cs typeface="Times New Roman" panose="02020603050405020304" pitchFamily="18" charset="0"/>
              </a:rPr>
              <a:t>惰性气体对化学平衡的影响</a:t>
            </a:r>
            <a:endParaRPr lang="zh-CN" altLang="zh-CN" sz="3000" b="1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54626" name="Picture 2" descr="1080+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7" y="2943291"/>
            <a:ext cx="6721486" cy="104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627" name="Picture 3" descr="10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17" y="4077072"/>
            <a:ext cx="6788478" cy="22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5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1528217"/>
            <a:ext cx="11412000" cy="238524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二、通过图像理解化学平衡移动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一定条件下，在密闭容器中发生如下反应：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2SO</a:t>
            </a:r>
            <a:r>
              <a:rPr lang="en-US" altLang="zh-CN" kern="100" spc="-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spc="-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2SO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198 </a:t>
            </a:r>
            <a:r>
              <a:rPr lang="en-US" altLang="zh-CN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时刻只增大压强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缩小容器的体积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，请在图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中作出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的变化图像。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6290" y="2412179"/>
            <a:ext cx="494394" cy="170399"/>
          </a:xfrm>
          <a:prstGeom prst="rect">
            <a:avLst/>
          </a:prstGeom>
        </p:spPr>
      </p:pic>
      <p:pic>
        <p:nvPicPr>
          <p:cNvPr id="155650" name="Picture 2" descr="107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97" y="4176217"/>
            <a:ext cx="2776806" cy="220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 descr="108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597" y="4182743"/>
            <a:ext cx="2776806" cy="19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0007" y="406226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62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1813887"/>
            <a:ext cx="11412000" cy="6070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请在图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中作出不同温度下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的转化率随时间变化的示意图。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6674" name="Picture 2" descr="108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61" y="2797311"/>
            <a:ext cx="2858478" cy="214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75" name="Picture 3" descr="108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61" y="2798346"/>
            <a:ext cx="2858478" cy="189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90000" y="263691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493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1580470"/>
            <a:ext cx="8010256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(2021·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改编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2B(g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，向一恒温恒容的密闭容器中充入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发生反应，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时达到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平衡状态</a:t>
            </a:r>
            <a:r>
              <a:rPr lang="en-US" altLang="zh-CN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，在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时改变某一条件，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时重新达到平衡状态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，正反应速率随时间的变化如图所示。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时改变的条件：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7698" name="Picture 2" descr="10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64" y="1740569"/>
            <a:ext cx="3004971" cy="246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5070450" y="2202527"/>
            <a:ext cx="2151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一定量的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648325" y="3841293"/>
            <a:ext cx="2236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向容器中加入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51384" y="4725144"/>
            <a:ext cx="11160000" cy="1512168"/>
            <a:chOff x="792914" y="3925222"/>
            <a:chExt cx="11160000" cy="1512168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399278"/>
            </a:xfrm>
            <a:prstGeom prst="roundRect">
              <a:avLst>
                <a:gd name="adj" fmla="val 668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677775" y="4976820"/>
            <a:ext cx="10871287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</a:rPr>
              <a:t>反应从正反应开始，所以为充入一定量的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</a:rPr>
              <a:t>t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</a:rPr>
              <a:t>时</a:t>
            </a:r>
            <a:r>
              <a:rPr lang="en-US" altLang="zh-CN" sz="2400" i="1" kern="100" spc="-20" dirty="0">
                <a:latin typeface="Book Antiqua" panose="02040602050305030304" pitchFamily="18" charset="0"/>
                <a:ea typeface="宋体" panose="02010600030101010101" pitchFamily="2" charset="-122"/>
              </a:rPr>
              <a:t>v</a:t>
            </a:r>
            <a:r>
              <a:rPr lang="zh-CN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正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</a:rPr>
              <a:t>瞬间不变，后不断增大，</a:t>
            </a:r>
            <a:r>
              <a:rPr lang="en-US" altLang="zh-CN" sz="2400" i="1" kern="100" spc="-20" dirty="0">
                <a:latin typeface="Book Antiqua" panose="02040602050305030304" pitchFamily="18" charset="0"/>
                <a:ea typeface="宋体" panose="02010600030101010101" pitchFamily="2" charset="-122"/>
              </a:rPr>
              <a:t>v</a:t>
            </a:r>
            <a:r>
              <a:rPr lang="zh-CN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是突变后不断减小，故改变的条件是加入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zh-CN" sz="1050" kern="1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矩形 13">
            <a:hlinkClick r:id="rId3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187E8C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9156" y="1869005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2918455" y="2665075"/>
            <a:ext cx="9066715" cy="8925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平衡移动与平衡转化率的关系</a:t>
            </a:r>
            <a:endParaRPr lang="zh-CN" altLang="zh-CN" sz="5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99480" y="2074783"/>
            <a:ext cx="2104665" cy="430887"/>
            <a:chOff x="5951984" y="2074783"/>
            <a:chExt cx="2104665" cy="430887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5EDD1B64-CEE3-CE44-8F17-E05128AFB818}"/>
                </a:ext>
              </a:extLst>
            </p:cNvPr>
            <p:cNvGrpSpPr/>
            <p:nvPr/>
          </p:nvGrpSpPr>
          <p:grpSpPr>
            <a:xfrm>
              <a:off x="5951984" y="2074783"/>
              <a:ext cx="2104665" cy="369332"/>
              <a:chOff x="5015445" y="2374315"/>
              <a:chExt cx="2104665" cy="369332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800792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&gt;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5015445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&lt;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418518" y="2074783"/>
              <a:ext cx="117159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smtClean="0">
                  <a:solidFill>
                    <a:schemeClr val="bg1">
                      <a:lumMod val="85000"/>
                    </a:schemeClr>
                  </a:solidFill>
                </a:rPr>
                <a:t>考点二</a:t>
              </a:r>
              <a:endParaRPr lang="zh-CN" altLang="en-US" sz="2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8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2786580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2786580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559496" y="1566104"/>
            <a:ext cx="10369152" cy="15515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掌握外界条件改变对化学平衡的影响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掌握并会运用勒夏特列原理分析平衡的移动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掌握平衡移动与转化率的关系。</a:t>
            </a:r>
            <a:endParaRPr lang="zh-CN" altLang="zh-CN" sz="2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9540" y="1662670"/>
            <a:ext cx="517928" cy="1478298"/>
            <a:chOff x="919540" y="1662670"/>
            <a:chExt cx="517928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9540" y="1792588"/>
              <a:ext cx="517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复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习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目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标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2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608776"/>
            <a:ext cx="11412000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一、新旧平衡转化率的比较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对于以下反应，从反应开始进行到达到平衡后，保持温度、体积不变，按要求回答下列问题。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(1)PCl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PCl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再充入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，平衡向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方向移动，达到平衡后，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的转化率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的百分含量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(2)2HI(g)</a:t>
            </a:r>
            <a:r>
              <a:rPr lang="en-US" altLang="zh-CN" sz="2400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再充入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HI(g)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，平衡向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方向移动，达到平衡后，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HI(g)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的分解率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HI(g)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的百分含量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5520" y="2576647"/>
            <a:ext cx="494394" cy="1703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39019" y="292696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正反应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480357" y="291274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982238" y="348560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6094" y="4228676"/>
            <a:ext cx="494394" cy="1703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75836" y="457443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正反应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353181" y="456572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829513" y="511332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70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107326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(3)2NO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dirty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再充入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，平衡向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方向移动，达到平衡后，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的转化率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的百分含量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4)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i="1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en-US" altLang="zh-CN" sz="2400" kern="10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同等倍数的加入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，平衡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，达到平衡后，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的转化率都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，体积分数都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的转化率、体积分数都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的转化率都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，体积分数都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7034" y="3040512"/>
            <a:ext cx="494394" cy="17039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215064" y="336807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正向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1919536" y="390887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5061155" y="391943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920133" y="445105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不变</a:t>
            </a:r>
            <a:endParaRPr lang="zh-CN" altLang="en-US" sz="2400" dirty="0"/>
          </a:p>
        </p:txBody>
      </p:sp>
      <p:sp>
        <p:nvSpPr>
          <p:cNvPr id="9" name="矩形 8"/>
          <p:cNvSpPr/>
          <p:nvPr/>
        </p:nvSpPr>
        <p:spPr>
          <a:xfrm>
            <a:off x="6159299" y="445105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8986111" y="446325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sz="24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9218" y="1368064"/>
            <a:ext cx="494394" cy="1703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647728" y="1715905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正反应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0696381" y="170719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135541" y="226699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889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790831"/>
            <a:ext cx="11412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将等物质的量的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充入某密闭容器中，在一定条件下，发生如下反应并达到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平衡：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(g)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3H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(g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en-US" altLang="zh-CN" sz="2400" kern="100" spc="-1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2NH</a:t>
            </a:r>
            <a:r>
              <a:rPr lang="en-US" altLang="zh-CN" sz="2400" kern="100" spc="-1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(g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sz="2400" i="1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。当改变某个条件并维持新条件直至新的平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衡时，下表中关于新平衡与原平衡的比较正确的是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5680" y="1615951"/>
            <a:ext cx="494394" cy="170399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21810"/>
              </p:ext>
            </p:extLst>
          </p:nvPr>
        </p:nvGraphicFramePr>
        <p:xfrm>
          <a:off x="516000" y="2711012"/>
          <a:ext cx="11160000" cy="2950235"/>
        </p:xfrm>
        <a:graphic>
          <a:graphicData uri="http://schemas.openxmlformats.org/drawingml/2006/table">
            <a:tbl>
              <a:tblPr/>
              <a:tblGrid>
                <a:gridCol w="1440456"/>
                <a:gridCol w="3293983"/>
                <a:gridCol w="6425561"/>
              </a:tblGrid>
              <a:tr h="590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改变条件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新平衡与原平衡比较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增大压强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的浓度一定变小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升高温度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的转化率变小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充入一定量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的转化率不变，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的转化率变大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4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使用适当催化剂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的体积分数增大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866795" y="381641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569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4320480"/>
            <a:chOff x="792914" y="3925222"/>
            <a:chExt cx="11160000" cy="432048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0759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1360800"/>
            <a:ext cx="10586645" cy="3900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项，正反应是气体体积减小的反应，依据勒夏特列原理可知增大压强平衡向正反应方向移动，但氮气的浓度仍然比原平衡大，不正确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项，正反应是放热反应，则升高温度平衡向逆反应方向移动，氮气的转化率变小，正确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项，充入一定量的氢气，平衡向正反应方向移动，氮气的转化率增大，而氢气的转化率变小，不正确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项，催化剂只能改变反应速率而不能改变平衡状态，不正确。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674251"/>
            <a:ext cx="1141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二、外因对多重平衡的影响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[2022·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河北，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16(2)</a:t>
            </a:r>
            <a:r>
              <a:rPr lang="en-US" altLang="zh-CN" sz="2400" kern="100" spc="-6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工业上常用甲烷、水蒸气重整制备氢气，体系中发生如下反应。</a:t>
            </a:r>
            <a:endParaRPr lang="zh-CN" altLang="zh-CN" sz="1050" kern="100" spc="-6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.CO(g)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下列操作中，能提高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平衡转化率的是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恒温恒压下通入惰性气体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移除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加入催化剂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3437" y="2095684"/>
            <a:ext cx="494394" cy="1703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4349" y="2645365"/>
            <a:ext cx="494394" cy="1703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29442" y="300870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268760"/>
            <a:ext cx="11160000" cy="4320480"/>
            <a:chOff x="792914" y="3925222"/>
            <a:chExt cx="11160000" cy="4320480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07590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1576824"/>
            <a:ext cx="10586645" cy="3900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用量可以提高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的转化率，但是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平衡转化率减小，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不符合题意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恒温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恒压下通入惰性气体，相当于减小体系压强，反应混合物中各组分的浓度减小，反应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的化学平衡正向移动，能提高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平衡转化率，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符合题意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移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除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，减小了反应混合物中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的浓度，反应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的化学平衡正向移动，能提高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平衡转化率，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符合题意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加入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催化剂不能改变平衡状态，故不能提高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平衡转化率，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不符合题意。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6495" y="778782"/>
            <a:ext cx="11299010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[2022·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湖南，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16(1)</a:t>
            </a:r>
            <a:r>
              <a:rPr lang="en-US" altLang="zh-CN" sz="2400" kern="100" dirty="0">
                <a:latin typeface="宋体" panose="02010600030101010101" pitchFamily="2" charset="-122"/>
                <a:ea typeface="楷体_GB2312" panose="02010609030101010101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在一定温度下，向体积固定的密闭容器中加入足量的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C(s)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，起始压强为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MPa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时，发生下列反应生成水煤气：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131.4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.CO(g)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41.1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下列说法正确的是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平衡时向容器中充入惰性气体，反应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的平衡逆向移动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混合气体的密度保持不变时，说明反应体系已达到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</a:t>
            </a:r>
            <a:endParaRPr lang="en-US" altLang="zh-CN" sz="24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3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的体积分数可能大于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300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将炭块粉碎，可加快反应速率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421790"/>
              </p:ext>
            </p:extLst>
          </p:nvPr>
        </p:nvGraphicFramePr>
        <p:xfrm>
          <a:off x="4845571" y="4650800"/>
          <a:ext cx="3143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9" name="文档" r:id="rId4" imgW="314922" imgH="793624" progId="Word.Document.12">
                  <p:embed/>
                </p:oleObj>
              </mc:Choice>
              <mc:Fallback>
                <p:oleObj name="文档" r:id="rId4" imgW="314922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45571" y="4650800"/>
                        <a:ext cx="314325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8079" y="2150274"/>
            <a:ext cx="494394" cy="1703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3183" y="2700211"/>
            <a:ext cx="494394" cy="1703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15680" y="3068960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01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548680"/>
            <a:ext cx="11160000" cy="5832648"/>
            <a:chOff x="792914" y="3925222"/>
            <a:chExt cx="11160000" cy="5832648"/>
          </a:xfrm>
        </p:grpSpPr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8"/>
            </a:xfrm>
            <a:prstGeom prst="roundRect">
              <a:avLst>
                <a:gd name="adj" fmla="val 228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856744"/>
            <a:ext cx="10586645" cy="27922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在恒温恒容条件下，平衡时向容器中充入惰性气体不能改变各组分的浓度，因此反应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的平衡不移动，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说法不正确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反应中固体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转化为气体，气体的质量增加，而容器的体积不变，因此气体的密度在反应过程中不断增大，当混合气体的密度保持不变时，说明反应体系已达到平衡，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说法正确；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17011"/>
              </p:ext>
            </p:extLst>
          </p:nvPr>
        </p:nvGraphicFramePr>
        <p:xfrm>
          <a:off x="785813" y="3703860"/>
          <a:ext cx="10491787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76" name="文档" r:id="rId4" imgW="10598832" imgH="1977965" progId="Word.Document.12">
                  <p:embed/>
                </p:oleObj>
              </mc:Choice>
              <mc:Fallback>
                <p:oleObj name="文档" r:id="rId4" imgW="10598832" imgH="197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3703860"/>
                        <a:ext cx="10491787" cy="195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5006" y="3826499"/>
            <a:ext cx="494394" cy="17039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95400" y="5627602"/>
            <a:ext cx="10586645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将炭块粉碎可以增大其与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6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的接触面积，因此可加快反应速率，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说法正确。</a:t>
            </a:r>
            <a:endParaRPr lang="zh-CN" altLang="zh-CN" sz="1050" kern="100" spc="-6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>
            <a:hlinkClick r:id="rId7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187E8C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04480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4698529" y="2328411"/>
            <a:ext cx="492586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课时精练</a:t>
            </a:r>
            <a:endParaRPr lang="zh-CN" altLang="zh-CN" sz="7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8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1181238"/>
            <a:ext cx="1141200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下列不能用勒夏特列原理解释的事实是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红棕色的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加压后颜色先变深后变浅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氢气、碘蒸气、碘化氢气体组成的平衡体系加压后颜色变深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黄绿色的氯水光照后颜色变浅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向含有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[Fe(SCN)]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的红色溶液中加铁粉，振荡，溶液红色变浅或褪去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45118" y="222543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3816424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3816424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64484" y="1662670"/>
            <a:ext cx="438282" cy="1478298"/>
            <a:chOff x="964484" y="1662670"/>
            <a:chExt cx="438282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64484" y="1792588"/>
              <a:ext cx="428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内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容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索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引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sp>
        <p:nvSpPr>
          <p:cNvPr id="7" name="文本框 6">
            <a:hlinkClick r:id="rId2" action="ppaction://hlinksldjump"/>
          </p:cNvPr>
          <p:cNvSpPr txBox="1"/>
          <p:nvPr/>
        </p:nvSpPr>
        <p:spPr>
          <a:xfrm>
            <a:off x="2703021" y="1719510"/>
            <a:ext cx="61292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zh-CN" altLang="zh-CN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化学平衡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的移动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hlinkClick r:id="rId3" action="ppaction://hlinksldjump"/>
          </p:cNvPr>
          <p:cNvSpPr txBox="1"/>
          <p:nvPr/>
        </p:nvSpPr>
        <p:spPr>
          <a:xfrm>
            <a:off x="2703021" y="2641484"/>
            <a:ext cx="78574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考点二　　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平衡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移动与平衡转化率的关系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hlinkClick r:id="rId4" action="ppaction://hlinksldjump"/>
          </p:cNvPr>
          <p:cNvSpPr txBox="1"/>
          <p:nvPr/>
        </p:nvSpPr>
        <p:spPr>
          <a:xfrm>
            <a:off x="2703021" y="3546489"/>
            <a:ext cx="491947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/>
            <a:r>
              <a:rPr lang="zh-CN" altLang="en-US" sz="2600" dirty="0">
                <a:ln>
                  <a:solidFill>
                    <a:srgbClr val="0E59EE"/>
                  </a:solidFill>
                </a:ln>
                <a:solidFill>
                  <a:srgbClr val="2B6F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课时精练</a:t>
            </a:r>
          </a:p>
        </p:txBody>
      </p:sp>
    </p:spTree>
    <p:extLst>
      <p:ext uri="{BB962C8B-B14F-4D97-AF65-F5344CB8AC3E}">
        <p14:creationId xmlns:p14="http://schemas.microsoft.com/office/powerpoint/2010/main" val="179124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052736"/>
            <a:ext cx="11160000" cy="3654654"/>
            <a:chOff x="792914" y="3925222"/>
            <a:chExt cx="11160000" cy="3654654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3541765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6282" y="1279917"/>
            <a:ext cx="10799436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项，涉及二氧化氮与四氧化二氮的平衡转化，故可以用勒夏特列原理解释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项，光照后，次氯酸见光分解，使氯气与水反应的平衡向右移动，故可以用勒夏特列原理解释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项，在该溶液中存在平衡：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SCN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Fe(SCN)]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，向溶液中加入铁粉，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会和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发生反应生成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，导致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浓度降低，平衡向逆反应方向移动，使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[Fe(SCN)]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红色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的浓度降低，故可以用勒夏特列原理解释。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66530" y="3222052"/>
            <a:ext cx="504331" cy="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46495" y="332656"/>
            <a:ext cx="1129901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(2020·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20)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一定条件下：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。在测定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的相对分子质量时，下列条件中，测定结果误差最小的是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、压强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、压强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300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、压强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、压强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299440" y="303304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950474"/>
            <a:ext cx="11160000" cy="2016224"/>
            <a:chOff x="792914" y="3925222"/>
            <a:chExt cx="11160000" cy="2016224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903334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51967" y="4177655"/>
            <a:ext cx="10799436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测定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的相对分子质量时，要使平衡逆向移动，且逆向移动的程度越大，测定结果的误差越小。该反应的正反应是气体分子数减少的放热反应，因此温度越高、压强越小时，平衡逆向移动的程度越大，故选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6" name="圆角矩形 5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8088" y="631477"/>
            <a:ext cx="494394" cy="1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26418" y="404664"/>
            <a:ext cx="11076375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HS(s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在某温度下达到平衡，下列各种情况不会使平衡发生移动的是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温度、容积不变时，通入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移走一部分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容器体积不变，充入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保持压强不变，充入氮气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75122" y="202601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2166" y="692696"/>
            <a:ext cx="494394" cy="170399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950474"/>
            <a:ext cx="11160000" cy="2016224"/>
            <a:chOff x="792914" y="3925222"/>
            <a:chExt cx="11160000" cy="2016224"/>
          </a:xfrm>
        </p:grpSpPr>
        <p:sp>
          <p:nvSpPr>
            <p:cNvPr id="35" name="圆角矩形 34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903334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6" name="矩形 35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51967" y="4177655"/>
            <a:ext cx="10799436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=3S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，通入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气体使平衡正向移动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，充入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气体使平衡正向移动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项，保持压强不变，充入氮气，平衡向正反应方向移动。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424786" y="2048093"/>
            <a:ext cx="1129901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向该溶液中加入过量浓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溶液后，溶液呈橙色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该反应是氧化还原反应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向该溶液中滴加适量的浓硫酸，平衡向逆反应方向移动，再次达到平衡后，氢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离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子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浓度比原溶液大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向体系中加入少量水，平衡逆向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282022" y="310456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693479"/>
              </p:ext>
            </p:extLst>
          </p:nvPr>
        </p:nvGraphicFramePr>
        <p:xfrm>
          <a:off x="550863" y="848521"/>
          <a:ext cx="11169650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6" name="文档" r:id="rId18" imgW="11278434" imgH="1357223" progId="Word.Document.12">
                  <p:embed/>
                </p:oleObj>
              </mc:Choice>
              <mc:Fallback>
                <p:oleObj name="文档" r:id="rId18" imgW="11278434" imgH="13572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50863" y="848521"/>
                        <a:ext cx="11169650" cy="1338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2629" y="1691766"/>
            <a:ext cx="494394" cy="1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36712"/>
            <a:ext cx="11160000" cy="3744416"/>
            <a:chOff x="792914" y="3925222"/>
            <a:chExt cx="11160000" cy="3744416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631526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51967" y="1072602"/>
            <a:ext cx="10799436" cy="3346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向该溶液中加入过量浓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溶液后，消耗氢离子，氢离子浓度减小，平衡正向移动，溶液呈黄色，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前后元素的化合价均不发生变化，该反应不是氧化还原反应，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该溶液中滴加适量的浓硫酸，氢离子浓度增大，平衡向逆反应方向移动，由于只能是减弱这种改变，所以再次达到平衡后，氢离子浓度比原溶液大，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体系中加入少量水，相当于稀释，平衡正向移动，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F3C0D54F-E471-254D-996C-2FBC9553FFE9}"/>
              </a:ext>
            </a:extLst>
          </p:cNvPr>
          <p:cNvSpPr/>
          <p:nvPr/>
        </p:nvSpPr>
        <p:spPr>
          <a:xfrm>
            <a:off x="390000" y="295484"/>
            <a:ext cx="11412000" cy="56630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1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en-US" altLang="zh-CN" kern="100" spc="11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spc="11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宁波模拟</a:t>
            </a:r>
            <a:r>
              <a:rPr lang="en-US" altLang="zh-CN" kern="100" spc="11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spc="1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常压下羰基化法精炼镍的原理为</a:t>
            </a:r>
            <a:r>
              <a:rPr lang="en-US" altLang="zh-CN" kern="100" spc="1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Ni(s)</a:t>
            </a:r>
            <a:r>
              <a:rPr lang="zh-CN" altLang="zh-CN" kern="100" spc="1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1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4CO(g</a:t>
            </a:r>
            <a:r>
              <a:rPr lang="en-US" altLang="zh-CN" kern="100" spc="1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spc="11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spc="1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Ni(CO)</a:t>
            </a:r>
            <a:r>
              <a:rPr lang="en-US" altLang="zh-CN" kern="100" spc="11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spc="1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spc="1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1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r>
              <a:rPr lang="en-US" altLang="zh-CN" kern="100" spc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230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时，该反应的平衡常数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。已知：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Ni(CO)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的沸点为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42.2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，固体杂质不参与反应。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第一阶段：将粗镍与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反应转化成气态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Ni(CO)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；第二阶段：将第一阶段反应后的气体分离出来，加热至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230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制得高纯镍。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下列判断正确的是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升高温度，该反应的平衡常数减小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该反应达到平衡时，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[Ni(CO)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(CO)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第一阶段，在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两者之间选择反应温度应选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第二阶段，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Ni(CO)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分解率较低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3827" y="358172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69802" y="586625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649151"/>
            <a:ext cx="11160000" cy="5112568"/>
            <a:chOff x="792914" y="3925222"/>
            <a:chExt cx="11160000" cy="5112568"/>
          </a:xfrm>
        </p:grpSpPr>
        <p:sp>
          <p:nvSpPr>
            <p:cNvPr id="21" name="圆角矩形 20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99678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2" name="矩形 21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6282" y="911168"/>
            <a:ext cx="10799436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Ni(s)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4CO(g</a:t>
            </a:r>
            <a:r>
              <a:rPr lang="en-US" altLang="zh-CN" sz="2400" kern="100" spc="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2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spc="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Ni(CO)</a:t>
            </a:r>
            <a:r>
              <a:rPr lang="en-US" altLang="zh-CN" sz="2400" kern="100" spc="2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正反应是一个熵减的自发反应，故可判断该反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应是放热反应，所以升高温度，该反应的平衡常数减小，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反应达到平衡时，正、逆反应速率相等，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[Ni(CO)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(CO)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Ni(CO)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的沸点为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42.2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，将粗镍与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反应转化成气态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Ni(CO)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，反应温度应选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50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289613"/>
              </p:ext>
            </p:extLst>
          </p:nvPr>
        </p:nvGraphicFramePr>
        <p:xfrm>
          <a:off x="796925" y="3664778"/>
          <a:ext cx="104902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4" name="文档" r:id="rId18" imgW="10598832" imgH="1977965" progId="Word.Document.12">
                  <p:embed/>
                </p:oleObj>
              </mc:Choice>
              <mc:Fallback>
                <p:oleObj name="文档" r:id="rId18" imgW="10598832" imgH="197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6925" y="3664778"/>
                        <a:ext cx="10490200" cy="195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图片 34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584" y="3989202"/>
            <a:ext cx="494394" cy="170399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5188" y="4784068"/>
            <a:ext cx="494394" cy="17039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0636" y="1188043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843" y="926718"/>
            <a:ext cx="1135031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对于反应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        2NO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57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，下列有关说法正确的是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升高体系温度正反应速率增大，逆反应速率减小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若容器体积不变，密度不变时说明该反应达到化学平衡状态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其他条件不变，向平衡后的容器中再加入少量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，新平衡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增大体系的压强能提高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的反应速率和平衡转化率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253559" y="250842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8" name="圆角矩形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705547"/>
              </p:ext>
            </p:extLst>
          </p:nvPr>
        </p:nvGraphicFramePr>
        <p:xfrm>
          <a:off x="9120336" y="2529985"/>
          <a:ext cx="13589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1" name="文档" r:id="rId18" imgW="1358661" imgH="872950" progId="Word.Document.12">
                  <p:embed/>
                </p:oleObj>
              </mc:Choice>
              <mc:Fallback>
                <p:oleObj name="文档" r:id="rId18" imgW="1358661" imgH="872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20336" y="2529985"/>
                        <a:ext cx="1358900" cy="87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图片 38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1620" y="1208570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836712"/>
            <a:ext cx="11160000" cy="4032448"/>
            <a:chOff x="792914" y="3925222"/>
            <a:chExt cx="11160000" cy="4032448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91955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59703" y="1124744"/>
            <a:ext cx="10907430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升高体系温度，正、逆反应速率都增大，故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圆角矩形 27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897195"/>
              </p:ext>
            </p:extLst>
          </p:nvPr>
        </p:nvGraphicFramePr>
        <p:xfrm>
          <a:off x="739820" y="1847850"/>
          <a:ext cx="10490200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1" name="文档" r:id="rId18" imgW="10598832" imgH="1343924" progId="Word.Document.12">
                  <p:embed/>
                </p:oleObj>
              </mc:Choice>
              <mc:Fallback>
                <p:oleObj name="文档" r:id="rId18" imgW="10598832" imgH="13439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39820" y="1847850"/>
                        <a:ext cx="10490200" cy="132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364762"/>
              </p:ext>
            </p:extLst>
          </p:nvPr>
        </p:nvGraphicFramePr>
        <p:xfrm>
          <a:off x="739820" y="3212976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2" name="文档" r:id="rId21" imgW="10598832" imgH="1229983" progId="Word.Document.12">
                  <p:embed/>
                </p:oleObj>
              </mc:Choice>
              <mc:Fallback>
                <p:oleObj name="文档" r:id="rId21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39820" y="3212976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矩形 37"/>
          <p:cNvSpPr/>
          <p:nvPr/>
        </p:nvSpPr>
        <p:spPr>
          <a:xfrm>
            <a:off x="659703" y="4053356"/>
            <a:ext cx="10907430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增大体系的压强，平衡逆移，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的平衡转化率降低，故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FF65964-AB35-1C41-A7F1-54DD8E8F48A6}"/>
              </a:ext>
            </a:extLst>
          </p:cNvPr>
          <p:cNvSpPr/>
          <p:nvPr/>
        </p:nvSpPr>
        <p:spPr>
          <a:xfrm>
            <a:off x="389950" y="2359939"/>
            <a:ext cx="11187139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在该温度下，保持容积固定不变，向容器内补充了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，则该反应中可能使用了催化剂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若其他条件不变，升高温度，则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若保持温度、压强不变，充入惰性气体，则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i="1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554543"/>
              </p:ext>
            </p:extLst>
          </p:nvPr>
        </p:nvGraphicFramePr>
        <p:xfrm>
          <a:off x="501650" y="743662"/>
          <a:ext cx="1126807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7" name="文档" r:id="rId18" imgW="11377475" imgH="1582588" progId="Word.Document.12">
                  <p:embed/>
                </p:oleObj>
              </mc:Choice>
              <mc:Fallback>
                <p:oleObj name="文档" r:id="rId18" imgW="11377475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1650" y="743662"/>
                        <a:ext cx="11268075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9"/>
          <p:cNvSpPr txBox="1"/>
          <p:nvPr/>
        </p:nvSpPr>
        <p:spPr>
          <a:xfrm>
            <a:off x="245934" y="28775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4358" y="1096281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267AA83-D616-ED4E-81C0-545EB4398E09}"/>
              </a:ext>
            </a:extLst>
          </p:cNvPr>
          <p:cNvSpPr txBox="1"/>
          <p:nvPr/>
        </p:nvSpPr>
        <p:spPr>
          <a:xfrm>
            <a:off x="4636954" y="2649686"/>
            <a:ext cx="5629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化学平衡的移动</a:t>
            </a:r>
            <a:endParaRPr lang="zh-CN" altLang="zh-CN" sz="5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99480" y="2074783"/>
            <a:ext cx="2104665" cy="430887"/>
            <a:chOff x="5951984" y="2074783"/>
            <a:chExt cx="2104665" cy="430887"/>
          </a:xfrm>
        </p:grpSpPr>
        <p:grpSp>
          <p:nvGrpSpPr>
            <p:cNvPr id="10" name="组合 9">
              <a:extLst>
                <a:ext uri="{FF2B5EF4-FFF2-40B4-BE49-F238E27FC236}">
                  <a16:creationId xmlns="" xmlns:a16="http://schemas.microsoft.com/office/drawing/2014/main" id="{5EDD1B64-CEE3-CE44-8F17-E05128AFB818}"/>
                </a:ext>
              </a:extLst>
            </p:cNvPr>
            <p:cNvGrpSpPr/>
            <p:nvPr/>
          </p:nvGrpSpPr>
          <p:grpSpPr>
            <a:xfrm>
              <a:off x="5951984" y="2074783"/>
              <a:ext cx="2104665" cy="369332"/>
              <a:chOff x="5015445" y="2374315"/>
              <a:chExt cx="2104665" cy="369332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="" xmlns:a16="http://schemas.microsoft.com/office/drawing/2014/main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800792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&gt;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="" xmlns:a16="http://schemas.microsoft.com/office/drawing/2014/main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5015445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&lt;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418518" y="2074783"/>
              <a:ext cx="117159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smtClean="0">
                  <a:solidFill>
                    <a:schemeClr val="bg1">
                      <a:lumMod val="85000"/>
                    </a:schemeClr>
                  </a:solidFill>
                </a:rPr>
                <a:t>考点一</a:t>
              </a:r>
              <a:endParaRPr lang="zh-CN" altLang="en-US" sz="2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2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2664296"/>
            <a:chOff x="792914" y="3925222"/>
            <a:chExt cx="11160000" cy="2664296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551406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96282" y="1467366"/>
            <a:ext cx="10799436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项，充入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气体相当于增大压强，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的体积分数增大，故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项，使用催化剂，平衡不移动，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项，升高温度，平衡正向移动，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项，相当于扩大容器容积，减小压强，平衡逆向移动，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502431" y="724073"/>
            <a:ext cx="11187139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金华模拟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在恒温恒压下，某一体积可变的密闭容器中发生反应：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时达到平衡后，在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时改变某一条件，其反应过程如图所示。下列说法正确的</a:t>
            </a:r>
            <a:r>
              <a:rPr lang="zh-CN" altLang="zh-CN" kern="100" spc="-2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两过程达到平衡时，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的体积分数：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时改变的条件是向密闭容器中加入物质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kern="100" dirty="0" err="1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两过程达到平衡时，平衡常数：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345321" y="287035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1010" name="Picture 2" descr="108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69" y="2007443"/>
            <a:ext cx="3399441" cy="244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258" y="1556792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548680"/>
            <a:ext cx="11160000" cy="5317958"/>
            <a:chOff x="792914" y="3925222"/>
            <a:chExt cx="11160000" cy="5317958"/>
          </a:xfrm>
        </p:grpSpPr>
        <p:sp>
          <p:nvSpPr>
            <p:cNvPr id="22" name="圆角矩形 2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205068"/>
            </a:xfrm>
            <a:prstGeom prst="roundRect">
              <a:avLst>
                <a:gd name="adj" fmla="val 31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87639" y="819110"/>
            <a:ext cx="7352577" cy="223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反应速率与其物质的量浓度成正比，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达到平衡状态时逆反应速率相等，说明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达到平衡状态时各物质的物质的量浓度不变，则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的体积分数：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圆角矩形 25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3" name="Picture 2" descr="108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199" y="782122"/>
            <a:ext cx="3090401" cy="2219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>
          <a:xfrm>
            <a:off x="687639" y="2986898"/>
            <a:ext cx="10799436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向密闭容器中加物质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，逆反应速率瞬间增大，再次建立的平衡和原平衡相同，符合图像，故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题图可知，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时，逆反应速率增大，说明平衡正向移动，即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～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时，逆反应速率不变，说明处于平衡状态，即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Book Antiqua" panose="0204060205030503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化学平衡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常数只与温度有关，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温度相同，则其平衡常数相同，故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836712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河北沧州高三联考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下，在恒压密闭容器中发生反应：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(l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，浅黄色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2SCl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，红棕色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。已知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分子中各原子均满足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电子稳定结构，下列说法正确的是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当单位时间内断裂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S—S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，同时有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被还原时，说明反应达到平衡状态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平衡后，升高温度，容器体积减小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平衡后，压缩容器体积，容器中黄绿色先变深后变浅，最终气体颜色和原来一样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平衡后，增加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(l)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的物质的量，平衡向正反应方向移动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4643" y="353709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1" name="圆角矩形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7341" y="1675454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4608512"/>
            <a:chOff x="792914" y="3925222"/>
            <a:chExt cx="11160000" cy="4608512"/>
          </a:xfrm>
        </p:grpSpPr>
        <p:sp>
          <p:nvSpPr>
            <p:cNvPr id="23" name="圆角矩形 2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495622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49745" y="1162597"/>
            <a:ext cx="10692511" cy="4201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单位时间内断裂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S—S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被还原都在描述正反应速率，不能作为平衡判据，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该反应在恒压密闭容器中进行且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，平衡后，升高温度，平衡逆向移动，生成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，容器体积增大，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平衡常数</a:t>
            </a:r>
            <a:r>
              <a:rPr lang="en-US" altLang="zh-CN" sz="2400" i="1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温度不变，平衡常数不变，即</a:t>
            </a:r>
            <a:r>
              <a:rPr lang="en-US" altLang="zh-CN" sz="2400" i="1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(Cl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不变，增大压强后</a:t>
            </a:r>
            <a:r>
              <a:rPr lang="en-US" altLang="zh-CN" sz="2400" i="1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(Cl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dirty="0">
              <a:latin typeface="Times New Roman" panose="02020603050405020304" pitchFamily="18" charset="0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先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增大后减小，最终与原来一样，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(l)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的物质的量，平衡不移动，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1" name="圆角矩形 5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893158"/>
              </p:ext>
            </p:extLst>
          </p:nvPr>
        </p:nvGraphicFramePr>
        <p:xfrm>
          <a:off x="2579631" y="3412894"/>
          <a:ext cx="9699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75" name="文档" r:id="rId18" imgW="970678" imgH="854200" progId="Word.Document.12">
                  <p:embed/>
                </p:oleObj>
              </mc:Choice>
              <mc:Fallback>
                <p:oleObj name="文档" r:id="rId18" imgW="970678" imgH="85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579631" y="3412894"/>
                        <a:ext cx="969962" cy="85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7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9EF13083-441D-CC41-A3B9-50FF39250BAC}"/>
              </a:ext>
            </a:extLst>
          </p:cNvPr>
          <p:cNvSpPr/>
          <p:nvPr/>
        </p:nvSpPr>
        <p:spPr>
          <a:xfrm>
            <a:off x="390000" y="323947"/>
            <a:ext cx="11412000" cy="56630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10.Deacon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催化氧化法将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转化为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4HCl(g)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2Cl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，研究发现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催化反应的过程如下：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2CuCl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2CuCl(s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2CuCl(s)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2CuO(s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下列关于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Deacon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催化氧化法制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增大压强，达到新平衡后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4HCl(g)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2Cl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由反应过程可知催化剂参与反应，通过改变反应路径提高平衡转化率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推断反应</a:t>
            </a:r>
            <a:r>
              <a:rPr lang="zh-CN" altLang="zh-CN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应为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CuO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2HCl(g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CuCl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4643" y="521178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圆角矩形 23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3974" y="620688"/>
            <a:ext cx="494394" cy="17039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7051" y="1700808"/>
            <a:ext cx="494394" cy="17039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9821" y="2255652"/>
            <a:ext cx="494394" cy="170399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3250" y="4445821"/>
            <a:ext cx="494394" cy="17039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1194" y="5543359"/>
            <a:ext cx="494394" cy="1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764704"/>
            <a:ext cx="11160000" cy="4320479"/>
            <a:chOff x="792914" y="3925222"/>
            <a:chExt cx="11160000" cy="4320479"/>
          </a:xfrm>
        </p:grpSpPr>
        <p:sp>
          <p:nvSpPr>
            <p:cNvPr id="19" name="圆角矩形 1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07589"/>
            </a:xfrm>
            <a:prstGeom prst="roundRect">
              <a:avLst>
                <a:gd name="adj" fmla="val 419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34681" y="1053541"/>
            <a:ext cx="10799436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温度不变，平衡常数不变，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，因此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压强，达到新平衡后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浓度不变，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4HCl(g)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2Cl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是放热反应，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依据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盖斯定律，用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[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总反应－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)]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得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CuO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2HCl(g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endParaRPr lang="en-US" altLang="zh-CN" sz="2400" kern="100" dirty="0" smtClean="0">
              <a:latin typeface="ZBFH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CuCl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zh-CN" altLang="zh-CN" sz="2400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ⅰ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ⅱ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知，催化剂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CuCl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参加反应，通过改变反应历程，从而提高反应速率，但不影响平衡，改变不了平衡转化率，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354082"/>
              </p:ext>
            </p:extLst>
          </p:nvPr>
        </p:nvGraphicFramePr>
        <p:xfrm>
          <a:off x="7265546" y="2636912"/>
          <a:ext cx="84613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00" name="文档" r:id="rId18" imgW="862705" imgH="894224" progId="Word.Document.12">
                  <p:embed/>
                </p:oleObj>
              </mc:Choice>
              <mc:Fallback>
                <p:oleObj name="文档" r:id="rId18" imgW="862705" imgH="894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65546" y="2636912"/>
                        <a:ext cx="846137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图片 30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879" y="2429597"/>
            <a:ext cx="494394" cy="17039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535" y="3514238"/>
            <a:ext cx="494394" cy="17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75F79D94-896B-AE4F-97EE-8AF2ABE2A968}"/>
              </a:ext>
            </a:extLst>
          </p:cNvPr>
          <p:cNvSpPr/>
          <p:nvPr/>
        </p:nvSpPr>
        <p:spPr>
          <a:xfrm>
            <a:off x="390000" y="548680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丽水中学高三月考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如图所示，左室容积为右室的两倍，温度相同，现分别按照如图所示的量充入气体，同时加入少量固体催化剂使两室内气体充分反应达到平衡，打开活塞，继续反应再次达到平衡。下列说法不正确的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第一次平衡时，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的物质的量左室更多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气体未反应前，左室压强和右室一样大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第一次平衡时，左室内压强一定小于右室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第二次平衡时，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的总物质的量比第一次平衡时左室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的物质的量的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2034" name="Picture 2" descr="108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474" y="2466769"/>
            <a:ext cx="5033571" cy="105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9"/>
          <p:cNvSpPr txBox="1"/>
          <p:nvPr/>
        </p:nvSpPr>
        <p:spPr>
          <a:xfrm>
            <a:off x="244850" y="380008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188640"/>
            <a:ext cx="11160000" cy="5832647"/>
            <a:chOff x="792914" y="3925222"/>
            <a:chExt cx="11160000" cy="5832647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719757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49745" y="447628"/>
            <a:ext cx="10692511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两室中发生反应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             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2SO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，若右室的容积与左室相等，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室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和右室在相同条件下达到的平衡状态相同，含有的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物质的量相等，右室在此平衡状态时将体积缩小为原来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压强增大，平衡向生成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的方向移动，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物质的量减少，则第一次平衡时，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的物质的量左室更多，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入气体未反应前，左室气体总物质的量为</a:t>
            </a:r>
            <a:r>
              <a:rPr lang="en-US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，右室气体总物质的量</a:t>
            </a:r>
            <a:r>
              <a:rPr lang="zh-CN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spc="-6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spc="-6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spc="-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左室容积为右室的两倍，温度相同，则左室压强和右室一样大，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左室从正反应开始建立平衡，左室平衡时压强小于左室起始压强，右室从逆反应开始建立平衡，右室平衡时压强大于右室起始压强，左室与右室起始压强相等，则第一次平衡时左室内压强一定小于右室，</a:t>
            </a:r>
            <a:r>
              <a:rPr lang="en-US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2" descr="108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147" y="444119"/>
            <a:ext cx="4983734" cy="10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5508" y="434877"/>
            <a:ext cx="1090492" cy="443832"/>
          </a:xfrm>
          <a:prstGeom prst="rect">
            <a:avLst/>
          </a:prstGeom>
        </p:spPr>
      </p:pic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87314"/>
              </p:ext>
            </p:extLst>
          </p:nvPr>
        </p:nvGraphicFramePr>
        <p:xfrm>
          <a:off x="5754307" y="2056468"/>
          <a:ext cx="84613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24" name="文档" r:id="rId20" imgW="862705" imgH="894224" progId="Word.Document.12">
                  <p:embed/>
                </p:oleObj>
              </mc:Choice>
              <mc:Fallback>
                <p:oleObj name="文档" r:id="rId20" imgW="862705" imgH="894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54307" y="2056468"/>
                        <a:ext cx="846137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86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620688"/>
            <a:ext cx="11160000" cy="5256583"/>
            <a:chOff x="792914" y="3925222"/>
            <a:chExt cx="11160000" cy="5256583"/>
          </a:xfrm>
        </p:grpSpPr>
        <p:sp>
          <p:nvSpPr>
            <p:cNvPr id="33" name="圆角矩形 32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143693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42285" y="1896320"/>
            <a:ext cx="10907430" cy="39002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在容积为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倍左室容积的容器中起始充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，相同条件下达到平衡时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的物质的量为左室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物质的量的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倍，打开活塞相当于在容积为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倍左室容积的容器中起始充入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Ar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，相当于在容积为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1.5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倍左室容积的容器中起始充入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Ar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，相对于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倍左室容积的容器缩小了体积，压强增大，平衡向正反应方向移动，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物质的量减小，即第二次平衡时，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的总物质的量比第一次平衡时左室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物质的量的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倍要少，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圆角矩形 3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2" descr="108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15" y="866518"/>
            <a:ext cx="5033571" cy="105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186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484784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化学平衡移动的根本原因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平衡移动的过程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47458" name="Picture 2" descr="10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90" y="2676404"/>
            <a:ext cx="7011420" cy="19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0000" y="4529976"/>
            <a:ext cx="11412000" cy="224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平衡移动与速率的关系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i="1" kern="100" dirty="0" smtClean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，化学平衡向正反应方向移动；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i="1" kern="100" dirty="0" smtClean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，化学平衡向逆反应方向移动；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i="1" kern="100" dirty="0" smtClean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，化学平衡不发生移动。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73329" y="515719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73328" y="57135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2037" y="627448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796081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能源的合理开发和利用、低碳减排是人类正在努力解决的大问题。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在固相催化剂作用下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加氢合成甲烷过程中发生以下两个反应：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主反应：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156.9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副反应：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41.1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工业合成甲烷通常控制温度为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左右，其主要原因为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_________________________________________________________________________________________________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0878" y="2188995"/>
            <a:ext cx="546928" cy="16937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7333" y="2739590"/>
            <a:ext cx="546928" cy="1693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2666" y="2962253"/>
            <a:ext cx="11126669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低于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500 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，反应速率小；温度高于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500 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，对副反应影响较大，化学平衡向生成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的方向移动程度增大，不利于甲烷的生成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87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72582" y="2656666"/>
            <a:ext cx="11412000" cy="178508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能表示此反应已经达到平衡的是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气体总体积保持不变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混合气体的平均相对分子质量保持不变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629905"/>
              </p:ext>
            </p:extLst>
          </p:nvPr>
        </p:nvGraphicFramePr>
        <p:xfrm>
          <a:off x="481013" y="461561"/>
          <a:ext cx="11288712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0" name="文档" r:id="rId18" imgW="11397283" imgH="2176013" progId="Word.Document.12">
                  <p:embed/>
                </p:oleObj>
              </mc:Choice>
              <mc:Fallback>
                <p:oleObj name="文档" r:id="rId18" imgW="11397283" imgH="21760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1013" y="461561"/>
                        <a:ext cx="11288712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5631" y="1382067"/>
            <a:ext cx="546928" cy="169370"/>
          </a:xfrm>
          <a:prstGeom prst="rect">
            <a:avLst/>
          </a:prstGeom>
        </p:spPr>
      </p:pic>
      <p:pic>
        <p:nvPicPr>
          <p:cNvPr id="174083" name="Picture 3" descr="1087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61" y="2592852"/>
            <a:ext cx="4092157" cy="292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60505"/>
              </p:ext>
            </p:extLst>
          </p:nvPr>
        </p:nvGraphicFramePr>
        <p:xfrm>
          <a:off x="498431" y="4505347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1" name="文档" r:id="rId23" imgW="10598832" imgH="1229983" progId="Word.Document.12">
                  <p:embed/>
                </p:oleObj>
              </mc:Choice>
              <mc:Fallback>
                <p:oleObj name="文档" r:id="rId23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98431" y="4505347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5375920" y="277221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91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4104456"/>
            <a:chOff x="792914" y="3925222"/>
            <a:chExt cx="11160000" cy="4104456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3991566"/>
            </a:xfrm>
            <a:prstGeom prst="roundRect">
              <a:avLst>
                <a:gd name="adj" fmla="val 2747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9" name="矩形 2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642285" y="1196752"/>
            <a:ext cx="63178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该反应前后气体计量数不变，故气体体积也始终不变，混合气体的平均相对分子质量保持不变，不能证明反应达到平衡，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随着反应的进行一氧化氮的量减少，氮气的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量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707815"/>
              </p:ext>
            </p:extLst>
          </p:nvPr>
        </p:nvGraphicFramePr>
        <p:xfrm>
          <a:off x="698500" y="3500202"/>
          <a:ext cx="10490200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0" name="文档" r:id="rId18" imgW="10598832" imgH="1389931" progId="Word.Document.12">
                  <p:embed/>
                </p:oleObj>
              </mc:Choice>
              <mc:Fallback>
                <p:oleObj name="文档" r:id="rId18" imgW="10598832" imgH="13899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8500" y="3500202"/>
                        <a:ext cx="10490200" cy="137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3" descr="1087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37" y="1325838"/>
            <a:ext cx="4216154" cy="301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0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3" descr="108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34" y="664513"/>
            <a:ext cx="4051641" cy="28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072101"/>
              </p:ext>
            </p:extLst>
          </p:nvPr>
        </p:nvGraphicFramePr>
        <p:xfrm>
          <a:off x="471488" y="738634"/>
          <a:ext cx="6775450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3" name="文档" r:id="rId19" imgW="6838400" imgH="2582412" progId="Word.Document.12">
                  <p:embed/>
                </p:oleObj>
              </mc:Choice>
              <mc:Fallback>
                <p:oleObj name="文档" r:id="rId19" imgW="6838400" imgH="25824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1488" y="738634"/>
                        <a:ext cx="6775450" cy="254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295955" y="163244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445654" y="165857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91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620688"/>
            <a:ext cx="11160000" cy="5184576"/>
            <a:chOff x="792914" y="3925222"/>
            <a:chExt cx="11160000" cy="5184576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071686"/>
            </a:xfrm>
            <a:prstGeom prst="roundRect">
              <a:avLst>
                <a:gd name="adj" fmla="val 301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9" name="矩形 2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061556"/>
              </p:ext>
            </p:extLst>
          </p:nvPr>
        </p:nvGraphicFramePr>
        <p:xfrm>
          <a:off x="727075" y="984002"/>
          <a:ext cx="6548438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7" name="文档" r:id="rId18" imgW="6613836" imgH="3301812" progId="Word.Document.12">
                  <p:embed/>
                </p:oleObj>
              </mc:Choice>
              <mc:Fallback>
                <p:oleObj name="文档" r:id="rId18" imgW="6613836" imgH="33018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7075" y="984002"/>
                        <a:ext cx="6548438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3" descr="1087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687" y="1020168"/>
            <a:ext cx="3871196" cy="276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143503"/>
              </p:ext>
            </p:extLst>
          </p:nvPr>
        </p:nvGraphicFramePr>
        <p:xfrm>
          <a:off x="727075" y="4149080"/>
          <a:ext cx="10490200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78" name="文档" r:id="rId22" imgW="10598832" imgH="1582588" progId="Word.Document.12">
                  <p:embed/>
                </p:oleObj>
              </mc:Choice>
              <mc:Fallback>
                <p:oleObj name="文档" r:id="rId22" imgW="10598832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27075" y="4149080"/>
                        <a:ext cx="10490200" cy="156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图片 23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00674" y="1124744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3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3" descr="108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80" y="2064693"/>
            <a:ext cx="4051641" cy="289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18001"/>
              </p:ext>
            </p:extLst>
          </p:nvPr>
        </p:nvGraphicFramePr>
        <p:xfrm>
          <a:off x="677863" y="1124744"/>
          <a:ext cx="10491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62" name="文档" r:id="rId19" imgW="10598832" imgH="1229983" progId="Word.Document.12">
                  <p:embed/>
                </p:oleObj>
              </mc:Choice>
              <mc:Fallback>
                <p:oleObj name="文档" r:id="rId19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77863" y="1124744"/>
                        <a:ext cx="10491787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649125" y="1272605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45 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kPa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088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789759"/>
            <a:ext cx="11160000" cy="4752528"/>
            <a:chOff x="792914" y="3925222"/>
            <a:chExt cx="11160000" cy="4752528"/>
          </a:xfrm>
        </p:grpSpPr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639638"/>
            </a:xfrm>
            <a:prstGeom prst="roundRect">
              <a:avLst>
                <a:gd name="adj" fmla="val 243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9" name="矩形 28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642285" y="2301927"/>
            <a:ext cx="1090743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 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4NO(g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2N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起始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</a:t>
            </a:r>
            <a:r>
              <a:rPr lang="en-US" altLang="zh-CN" sz="2400" i="1" kern="100" dirty="0" err="1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转化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0.1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0.4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0.2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0.2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0.9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0.6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0.2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0.1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0.2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3" descr="108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98" y="1953494"/>
            <a:ext cx="3249986" cy="2321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986702"/>
              </p:ext>
            </p:extLst>
          </p:nvPr>
        </p:nvGraphicFramePr>
        <p:xfrm>
          <a:off x="741281" y="4586064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4" name="文档" r:id="rId19" imgW="10598832" imgH="1229983" progId="Word.Document.12">
                  <p:embed/>
                </p:oleObj>
              </mc:Choice>
              <mc:Fallback>
                <p:oleObj name="文档" r:id="rId19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1281" y="4586064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80055"/>
              </p:ext>
            </p:extLst>
          </p:nvPr>
        </p:nvGraphicFramePr>
        <p:xfrm>
          <a:off x="741281" y="1060373"/>
          <a:ext cx="10490200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55" name="文档" r:id="rId22" imgW="10598832" imgH="1389931" progId="Word.Document.12">
                  <p:embed/>
                </p:oleObj>
              </mc:Choice>
              <mc:Fallback>
                <p:oleObj name="文档" r:id="rId22" imgW="10598832" imgH="13899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41281" y="1060373"/>
                        <a:ext cx="10490200" cy="137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图片 25"/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6096" y="2559067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2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01032"/>
              </p:ext>
            </p:extLst>
          </p:nvPr>
        </p:nvGraphicFramePr>
        <p:xfrm>
          <a:off x="416077" y="90505"/>
          <a:ext cx="70897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1" name="文档" r:id="rId18" imgW="7158331" imgH="3704762" progId="Word.Document.12">
                  <p:embed/>
                </p:oleObj>
              </mc:Choice>
              <mc:Fallback>
                <p:oleObj name="文档" r:id="rId18" imgW="7158331" imgH="37047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6077" y="90505"/>
                        <a:ext cx="7089775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9202" name="Picture 2" descr="1088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673" y="319458"/>
            <a:ext cx="4073011" cy="266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683" y="1017900"/>
            <a:ext cx="546928" cy="169370"/>
          </a:xfrm>
          <a:prstGeom prst="rect">
            <a:avLst/>
          </a:prstGeom>
        </p:spPr>
      </p:pic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256436"/>
              </p:ext>
            </p:extLst>
          </p:nvPr>
        </p:nvGraphicFramePr>
        <p:xfrm>
          <a:off x="416077" y="3341910"/>
          <a:ext cx="11307762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2" name="文档" r:id="rId23" imgW="11420693" imgH="1227826" progId="Word.Document.12">
                  <p:embed/>
                </p:oleObj>
              </mc:Choice>
              <mc:Fallback>
                <p:oleObj name="文档" r:id="rId23" imgW="11420693" imgH="12278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16077" y="3341910"/>
                        <a:ext cx="11307762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756058" y="34859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Ⅱ</a:t>
            </a:r>
            <a:endParaRPr lang="zh-CN" altLang="en-US" dirty="0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221088"/>
            <a:ext cx="11160000" cy="1872208"/>
            <a:chOff x="792914" y="3925222"/>
            <a:chExt cx="11160000" cy="1872208"/>
          </a:xfrm>
        </p:grpSpPr>
        <p:sp>
          <p:nvSpPr>
            <p:cNvPr id="35" name="圆角矩形 34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1759319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6" name="矩形 35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587779"/>
              </p:ext>
            </p:extLst>
          </p:nvPr>
        </p:nvGraphicFramePr>
        <p:xfrm>
          <a:off x="796925" y="4462294"/>
          <a:ext cx="1049020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3" name="文档" r:id="rId26" imgW="10598832" imgH="1582588" progId="Word.Document.12">
                  <p:embed/>
                </p:oleObj>
              </mc:Choice>
              <mc:Fallback>
                <p:oleObj name="文档" r:id="rId26" imgW="10598832" imgH="1582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96925" y="4462294"/>
                        <a:ext cx="10490200" cy="156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4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918031"/>
            <a:ext cx="6714112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，原因是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的转化率是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保留三位有效数字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8" name="Picture 2" descr="1088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55" y="983985"/>
            <a:ext cx="4480312" cy="29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199456" y="1027619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&lt;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1712" y="1392300"/>
            <a:ext cx="6362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放热反应，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起始物质的量比相同时，升高温度，平衡逆向移动，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8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体积分数增大，故横坐标向左是升高温度，所以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&lt;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690666" y="99927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该反应</a:t>
            </a:r>
            <a:endParaRPr lang="zh-CN" altLang="en-US" dirty="0"/>
          </a:p>
        </p:txBody>
      </p:sp>
      <p:sp>
        <p:nvSpPr>
          <p:cNvPr id="39" name="矩形 38"/>
          <p:cNvSpPr/>
          <p:nvPr/>
        </p:nvSpPr>
        <p:spPr>
          <a:xfrm>
            <a:off x="4125214" y="3196568"/>
            <a:ext cx="979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27.3%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8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3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358783"/>
            <a:ext cx="11160000" cy="5616624"/>
            <a:chOff x="792914" y="3925222"/>
            <a:chExt cx="11160000" cy="5616624"/>
          </a:xfrm>
        </p:grpSpPr>
        <p:sp>
          <p:nvSpPr>
            <p:cNvPr id="32" name="圆角矩形 31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503734"/>
            </a:xfrm>
            <a:prstGeom prst="roundRect">
              <a:avLst>
                <a:gd name="adj" fmla="val 179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3" name="矩形 32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42285" y="686879"/>
            <a:ext cx="10829834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由图可知，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M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点时，</a:t>
            </a:r>
            <a:r>
              <a:rPr lang="zh-CN" altLang="zh-CN" sz="2400" kern="100" spc="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起始</a:t>
            </a:r>
            <a:r>
              <a:rPr lang="en-US" altLang="zh-CN" sz="2400" kern="100" spc="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400" kern="100" spc="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，平衡时丙烷的体积分数为</a:t>
            </a:r>
            <a:r>
              <a:rPr lang="en-US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20%</a:t>
            </a:r>
            <a:r>
              <a:rPr lang="zh-CN" altLang="zh-CN" sz="2400" kern="100" spc="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，设</a:t>
            </a:r>
            <a:r>
              <a:rPr lang="zh-CN" altLang="zh-CN" sz="2400" kern="100" spc="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丙</a:t>
            </a:r>
            <a:endParaRPr lang="en-US" altLang="zh-CN" sz="2400" kern="100" spc="2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500" kern="100" spc="2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烷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和氧气的起始物质的量都为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，平衡时生成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丙烯，由题意可建立如下三段式：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2192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0.5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0.5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601032"/>
              </p:ext>
            </p:extLst>
          </p:nvPr>
        </p:nvGraphicFramePr>
        <p:xfrm>
          <a:off x="721527" y="4670554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4" name="文档" r:id="rId18" imgW="10598832" imgH="1229983" progId="Word.Document.12">
                  <p:embed/>
                </p:oleObj>
              </mc:Choice>
              <mc:Fallback>
                <p:oleObj name="文档" r:id="rId1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21527" y="4670554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" name="Picture 2" descr="1088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662" y="2066147"/>
            <a:ext cx="3739764" cy="244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014363"/>
              </p:ext>
            </p:extLst>
          </p:nvPr>
        </p:nvGraphicFramePr>
        <p:xfrm>
          <a:off x="4232501" y="655524"/>
          <a:ext cx="16097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5" name="文档" r:id="rId22" imgW="1616357" imgH="872950" progId="Word.Document.12">
                  <p:embed/>
                </p:oleObj>
              </mc:Choice>
              <mc:Fallback>
                <p:oleObj name="文档" r:id="rId22" imgW="1616357" imgH="872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32501" y="655524"/>
                        <a:ext cx="1609725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对象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5711"/>
              </p:ext>
            </p:extLst>
          </p:nvPr>
        </p:nvGraphicFramePr>
        <p:xfrm>
          <a:off x="3270811" y="2401134"/>
          <a:ext cx="846137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6" name="文档" r:id="rId25" imgW="862705" imgH="894224" progId="Word.Document.12">
                  <p:embed/>
                </p:oleObj>
              </mc:Choice>
              <mc:Fallback>
                <p:oleObj name="文档" r:id="rId25" imgW="862705" imgH="8942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270811" y="2401134"/>
                        <a:ext cx="846137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" name="图片 41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3256" y="2729746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633557"/>
            <a:ext cx="11322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化学平衡移动的重要实验再现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探究浓度对化学平衡的影响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实验一：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3SCN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Fe(SCN)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，加入较浓的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溶液、少量铁粉、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固体，通过观察溶液红色的变化，分析平衡移动。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00" y="3977004"/>
            <a:ext cx="11412000" cy="168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en-US" altLang="zh-CN" sz="24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加入较浓的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溶液或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KSCN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溶液，红色加深，平衡正向移动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加入少量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Fe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粉，红色变浅，平衡逆向移动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加入少量</a:t>
            </a:r>
            <a:r>
              <a:rPr lang="en-US" altLang="zh-CN" sz="24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KCl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固体，红色几乎不变，平衡不移动。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7011" y="2996952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1991D404-2CED-D84E-A33D-6A797F18D4C4}"/>
              </a:ext>
            </a:extLst>
          </p:cNvPr>
          <p:cNvSpPr/>
          <p:nvPr/>
        </p:nvSpPr>
        <p:spPr>
          <a:xfrm>
            <a:off x="390000" y="620688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HZSM-5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催化下用甲醇可制取丙烯，反应为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，一定温度下，向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恒容密闭容器中通入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，平衡时，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0.6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，下列说法正确的是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A.HZSM-5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能提高该反应的平衡转化率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达到平衡时，再向容器中通入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，重新达到平衡时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的浓度增大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达到平衡后，再通入物质的量均为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0.6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，此时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逆向移动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若起始时向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L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绝热恒容密闭容器中通入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</a:t>
            </a:r>
            <a:r>
              <a:rPr lang="en-US" altLang="zh-CN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OH(g)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，平衡时，</a:t>
            </a:r>
            <a:r>
              <a:rPr lang="en-US" altLang="zh-CN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spc="-6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zh-CN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1.6 </a:t>
            </a:r>
            <a:r>
              <a:rPr lang="en-US" altLang="zh-CN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zh-CN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spc="-6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spc="-6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1297" y="908720"/>
            <a:ext cx="546928" cy="1693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74851" y="182740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975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1" y="125341"/>
            <a:ext cx="11412000" cy="601393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油气开采、石油化工、煤化工等行业废气普遍含有硫化氢，需要回收处理并加以利用。回答下列问题：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已知下列反应的热化学方程式：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180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S(g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CS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(g)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kJ·mol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；下列叙述能说明反应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达到平衡状态的是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断裂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C—H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的同时生成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=S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恒容条件下，体系压强不再变化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恒容条件下，气体的密度不再变化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i="1" kern="100" dirty="0" err="1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正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i="1" kern="100" dirty="0">
                <a:latin typeface="Book Antiqua" panose="0204060205030503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</a:t>
            </a:r>
            <a:r>
              <a:rPr lang="zh-CN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8086" y="1971422"/>
            <a:ext cx="546928" cy="16937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4923" y="2510314"/>
            <a:ext cx="546928" cy="16937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3709" y="3047621"/>
            <a:ext cx="546928" cy="16937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08054" y="2884055"/>
            <a:ext cx="954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261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638422" y="3399383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28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908720"/>
            <a:ext cx="11160000" cy="3695458"/>
            <a:chOff x="792914" y="3925222"/>
            <a:chExt cx="11160000" cy="3695458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3582569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0" name="矩形 2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42285" y="1187859"/>
            <a:ext cx="1090743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spc="1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等于反应</a:t>
            </a:r>
            <a:r>
              <a:rPr lang="en-US" altLang="zh-CN" sz="2400" kern="100" spc="1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减去反应</a:t>
            </a:r>
            <a:r>
              <a:rPr lang="en-US" altLang="zh-CN" sz="2400" kern="100" spc="12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1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＝＋</a:t>
            </a:r>
            <a:r>
              <a:rPr lang="en-US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180 </a:t>
            </a:r>
            <a:r>
              <a:rPr lang="en-US" altLang="zh-CN" sz="2400" kern="100" spc="1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spc="1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1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81 </a:t>
            </a:r>
            <a:r>
              <a:rPr lang="en-US" altLang="zh-CN" sz="2400" kern="100" spc="1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spc="1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1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＝＋</a:t>
            </a:r>
            <a:r>
              <a:rPr lang="en-US" altLang="zh-CN" sz="2400" kern="100" spc="1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261 </a:t>
            </a:r>
            <a:r>
              <a:rPr lang="en-US" altLang="zh-CN" sz="2400" kern="100" spc="-3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kJ·mol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3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项中都表示正反应，故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不符合题意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</a:t>
            </a:r>
            <a:r>
              <a:rPr lang="zh-CN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反应是气体分子数变化的反应，恒容条件下压强不变即达到平衡，故</a:t>
            </a:r>
            <a:r>
              <a:rPr lang="en-US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符合题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恒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容条件又都是气体参与反应，故密度始终保持不变，故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不符合题意。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90000" y="378537"/>
            <a:ext cx="7866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在不同温度、反应压强为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，进料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的摩尔分数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可看成体积分数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0.1%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20%(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其余为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的条件下，对于反应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分解平衡转化率的结果如图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所示。则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由大到小的顺序为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的摩尔分数越大，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分解平衡转化率越小的原因是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117843" name="Picture 83" descr="T64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263" y="586595"/>
            <a:ext cx="3296071" cy="290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097008" y="2060848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4508" y="2512643"/>
            <a:ext cx="767566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恒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压条件下，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的摩尔分数增大，平衡正向移动，最终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的转化率降低</a:t>
            </a:r>
            <a:endParaRPr lang="zh-CN" altLang="en-US" dirty="0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452389"/>
            <a:ext cx="11160000" cy="1470764"/>
            <a:chOff x="792914" y="3925222"/>
            <a:chExt cx="11160000" cy="1470764"/>
          </a:xfrm>
        </p:grpSpPr>
        <p:sp>
          <p:nvSpPr>
            <p:cNvPr id="39" name="圆角矩形 3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357874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0" name="矩形 3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42285" y="4681599"/>
            <a:ext cx="10907430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是吸热反应，温度升高，平衡正向移动，则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的转化率增大，故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90000" y="188640"/>
            <a:ext cx="68581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随温度的变化如图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所示，已知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＝－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RT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ln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为常数，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为温度，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为平衡常数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 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时，反应的自发趋势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 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反应条件下，将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15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的混合气进行反应，达到平衡时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(CS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约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87394" name="Picture 2" descr="T64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720" y="188640"/>
            <a:ext cx="4207280" cy="312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/>
          <p:cNvSpPr/>
          <p:nvPr/>
        </p:nvSpPr>
        <p:spPr>
          <a:xfrm>
            <a:off x="390000" y="3535414"/>
            <a:ext cx="1141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微乎其微，其原因是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24794" y="138315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7839" y="3478934"/>
            <a:ext cx="1106279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1 000 K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，反应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&gt;0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，反应趋势小，反应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Δ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&lt;0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，反应趋势大，占主导</a:t>
            </a:r>
            <a:endParaRPr lang="zh-CN" altLang="en-US" dirty="0"/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757839"/>
            <a:ext cx="11160000" cy="1326748"/>
            <a:chOff x="792914" y="3925222"/>
            <a:chExt cx="11160000" cy="1326748"/>
          </a:xfrm>
        </p:grpSpPr>
        <p:sp>
          <p:nvSpPr>
            <p:cNvPr id="24" name="圆角矩形 23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213858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642285" y="4897623"/>
            <a:ext cx="10907430" cy="11137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1 000 K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，不易自发，反应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&lt;0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，容易自发，故反应自发趋势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3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390000" y="1239867"/>
            <a:ext cx="11412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1 000 K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kPa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反应条件下，将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的混合气体进行反应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，达到平衡时，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CS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分压与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的分压相同。则反应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不用写单位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93141" y="1886408"/>
            <a:ext cx="1361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1.28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10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871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574E7DD6-E482-894D-9E46-D2B62C9ED9EC}"/>
              </a:ext>
            </a:extLst>
          </p:cNvPr>
          <p:cNvGrpSpPr/>
          <p:nvPr/>
        </p:nvGrpSpPr>
        <p:grpSpPr>
          <a:xfrm>
            <a:off x="516000" y="404664"/>
            <a:ext cx="11160000" cy="5642750"/>
            <a:chOff x="792914" y="3925222"/>
            <a:chExt cx="11160000" cy="5642750"/>
          </a:xfrm>
        </p:grpSpPr>
        <p:sp>
          <p:nvSpPr>
            <p:cNvPr id="29" name="圆角矩形 28">
              <a:extLst>
                <a:ext uri="{FF2B5EF4-FFF2-40B4-BE49-F238E27FC236}">
                  <a16:creationId xmlns:a16="http://schemas.microsoft.com/office/drawing/2014/main" xmlns="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529861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0" name="矩形 29">
              <a:extLst>
                <a:ext uri="{FF2B5EF4-FFF2-40B4-BE49-F238E27FC236}">
                  <a16:creationId xmlns:a16="http://schemas.microsoft.com/office/drawing/2014/main" xmlns="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xmlns="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42285" y="620688"/>
            <a:ext cx="1090743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设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，列三段式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15240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S(g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CS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(g)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初始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转化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/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i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x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:a16="http://schemas.microsoft.com/office/drawing/2014/main" xmlns="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:a16="http://schemas.microsoft.com/office/drawing/2014/main" xmlns="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:a16="http://schemas.microsoft.com/office/drawing/2014/main" xmlns="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6" action="ppaction://hlinksldjump"/>
            <a:extLst>
              <a:ext uri="{FF2B5EF4-FFF2-40B4-BE49-F238E27FC236}">
                <a16:creationId xmlns:a16="http://schemas.microsoft.com/office/drawing/2014/main" xmlns="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7" action="ppaction://hlinksldjump"/>
            <a:extLst>
              <a:ext uri="{FF2B5EF4-FFF2-40B4-BE49-F238E27FC236}">
                <a16:creationId xmlns:a16="http://schemas.microsoft.com/office/drawing/2014/main" xmlns="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8" action="ppaction://hlinksldjump"/>
            <a:extLst>
              <a:ext uri="{FF2B5EF4-FFF2-40B4-BE49-F238E27FC236}">
                <a16:creationId xmlns:a16="http://schemas.microsoft.com/office/drawing/2014/main" xmlns="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:a16="http://schemas.microsoft.com/office/drawing/2014/main" xmlns="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:a16="http://schemas.microsoft.com/office/drawing/2014/main" xmlns="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262152"/>
              </p:ext>
            </p:extLst>
          </p:nvPr>
        </p:nvGraphicFramePr>
        <p:xfrm>
          <a:off x="698500" y="3489952"/>
          <a:ext cx="10490200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3" name="文档" r:id="rId18" imgW="10598112" imgH="2582174" progId="Word.Document.12">
                  <p:embed/>
                </p:oleObj>
              </mc:Choice>
              <mc:Fallback>
                <p:oleObj name="文档" r:id="rId18" imgW="10598112" imgH="25821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98500" y="3489952"/>
                        <a:ext cx="10490200" cy="2557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图片 21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67109" y="1444551"/>
            <a:ext cx="546928" cy="169370"/>
          </a:xfrm>
          <a:prstGeom prst="rect">
            <a:avLst/>
          </a:prstGeom>
        </p:spPr>
      </p:pic>
      <p:sp>
        <p:nvSpPr>
          <p:cNvPr id="23" name="矩形 22">
            <a:hlinkClick r:id="rId21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1875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50900"/>
            <a:ext cx="12192001" cy="3306292"/>
            <a:chOff x="0" y="1850900"/>
            <a:chExt cx="12192001" cy="33062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0900"/>
              <a:ext cx="12192000" cy="33062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464" y="3305484"/>
              <a:ext cx="1919537" cy="178879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C03048A7-E3A6-3A41-AE40-D749B06A0787}"/>
              </a:ext>
            </a:extLst>
          </p:cNvPr>
          <p:cNvSpPr txBox="1"/>
          <p:nvPr/>
        </p:nvSpPr>
        <p:spPr>
          <a:xfrm>
            <a:off x="3504729" y="3573016"/>
            <a:ext cx="5182542" cy="360040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EA17DC6A-E188-E641-8772-276D9A5EFC0B}"/>
              </a:ext>
            </a:extLst>
          </p:cNvPr>
          <p:cNvSpPr txBox="1"/>
          <p:nvPr/>
        </p:nvSpPr>
        <p:spPr>
          <a:xfrm>
            <a:off x="4428373" y="2647845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UYU Font" pitchFamily="2" charset="-122"/>
              <a:ea typeface="DOUYU Font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2761174"/>
            <a:ext cx="1141200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　</a:t>
            </a:r>
            <a:r>
              <a:rPr lang="en-US" altLang="zh-CN" sz="24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滴加</a:t>
            </a:r>
            <a:r>
              <a:rPr lang="en-US" altLang="zh-CN" sz="24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溶液，溶液由橙色变为黄色，平衡正向移动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滴加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溶液，溶液橙色加深，平衡逆向移动。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000" y="3904163"/>
            <a:ext cx="114120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探究压强对化学平衡的影响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实验三：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红棕色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无色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通过压缩体积观察颜色变化，分析平衡移动。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0000" y="5597949"/>
            <a:ext cx="1141200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提示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气体的颜色先变深后变浅，最终还是比最初的颜色深。增大压强，平衡向生成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的方向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气体体积减小的方向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移动。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3712" y="4726899"/>
            <a:ext cx="546928" cy="169370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40217"/>
              </p:ext>
            </p:extLst>
          </p:nvPr>
        </p:nvGraphicFramePr>
        <p:xfrm>
          <a:off x="524750" y="1566400"/>
          <a:ext cx="10953750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6" name="文档" r:id="rId5" imgW="11301484" imgH="1351831" progId="Word.Document.12">
                  <p:embed/>
                </p:oleObj>
              </mc:Choice>
              <mc:Fallback>
                <p:oleObj name="文档" r:id="rId5" imgW="11301484" imgH="13518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750" y="1566400"/>
                        <a:ext cx="10953750" cy="130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6410" y="1737980"/>
            <a:ext cx="546928" cy="16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0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489541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探究温度对化学平衡的影响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实验四：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[Cu(H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蓝色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4Cl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黄色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Δ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&gt;0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将分别盛有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 mL 0.5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CuCl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溶液的两支试管，一支试管先加热，然后置于冷水中，与另一支试管进行对比。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54588"/>
              </p:ext>
            </p:extLst>
          </p:nvPr>
        </p:nvGraphicFramePr>
        <p:xfrm>
          <a:off x="479376" y="3850240"/>
          <a:ext cx="11160000" cy="2743200"/>
        </p:xfrm>
        <a:graphic>
          <a:graphicData uri="http://schemas.openxmlformats.org/drawingml/2006/table">
            <a:tbl>
              <a:tblPr/>
              <a:tblGrid>
                <a:gridCol w="3312368"/>
                <a:gridCol w="3168352"/>
                <a:gridCol w="467928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实验步骤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实验现象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加热试管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</a:t>
                      </a:r>
                      <a:endParaRPr lang="zh-CN" sz="24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将上述试管置于冷水中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__________________________________________________________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068" y="2340171"/>
            <a:ext cx="494394" cy="1703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70134" y="470772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溶液由蓝色变为绿色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7040813" y="4283848"/>
            <a:ext cx="4580015" cy="1134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在其他条件不变时，升高温度，平衡向正反应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吸热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方向移动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280699" y="5805264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溶液恢复蓝色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061476" y="5400843"/>
            <a:ext cx="4580015" cy="1134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在其他条件不变时，降低温度，平衡向逆反应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放热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方向移动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12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937697"/>
            <a:ext cx="11412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</a:t>
            </a:r>
            <a:r>
              <a:rPr lang="zh-CN" altLang="zh-CN" sz="2400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在对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溶液加热时，为何未看到溶液变为黄色？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0000" y="2636912"/>
            <a:ext cx="11412000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　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因为加热时，平衡正向移动，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[Cu(H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O)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spc="-8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8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有部分转化为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[CuCl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spc="-8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8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[Cu(H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O)</a:t>
            </a:r>
            <a:r>
              <a:rPr lang="en-US" altLang="zh-CN" sz="2400" kern="100" spc="-8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spc="-8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spc="-8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显蓝色，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[CuCl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显黄色，而二者的混合色为绿色，故看不到黄色。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12287</TotalTime>
  <Words>5150</Words>
  <Application>Microsoft Office PowerPoint</Application>
  <PresentationFormat>宽屏</PresentationFormat>
  <Paragraphs>970</Paragraphs>
  <Slides>67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84" baseType="lpstr">
      <vt:lpstr>DOUYU Font</vt:lpstr>
      <vt:lpstr>KaiTi</vt:lpstr>
      <vt:lpstr>方正仿宋简体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Book Antiqua</vt:lpstr>
      <vt:lpstr>Calibri</vt:lpstr>
      <vt:lpstr>Courier New</vt:lpstr>
      <vt:lpstr>Times New Roman</vt:lpstr>
      <vt:lpstr>ZBFH</vt:lpstr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762</cp:revision>
  <dcterms:created xsi:type="dcterms:W3CDTF">2021-11-07T03:17:42Z</dcterms:created>
  <dcterms:modified xsi:type="dcterms:W3CDTF">2024-03-01T08:31:12Z</dcterms:modified>
</cp:coreProperties>
</file>