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817" r:id="rId2"/>
    <p:sldId id="767" r:id="rId3"/>
    <p:sldId id="834" r:id="rId4"/>
    <p:sldId id="825" r:id="rId5"/>
    <p:sldId id="776" r:id="rId6"/>
    <p:sldId id="858" r:id="rId7"/>
    <p:sldId id="891" r:id="rId8"/>
    <p:sldId id="860" r:id="rId9"/>
    <p:sldId id="892" r:id="rId10"/>
    <p:sldId id="796" r:id="rId11"/>
    <p:sldId id="894" r:id="rId12"/>
    <p:sldId id="900" r:id="rId13"/>
    <p:sldId id="895" r:id="rId14"/>
    <p:sldId id="901" r:id="rId15"/>
    <p:sldId id="902" r:id="rId16"/>
    <p:sldId id="896" r:id="rId17"/>
    <p:sldId id="897" r:id="rId18"/>
    <p:sldId id="903" r:id="rId19"/>
    <p:sldId id="893" r:id="rId20"/>
    <p:sldId id="831" r:id="rId21"/>
    <p:sldId id="779" r:id="rId22"/>
    <p:sldId id="904" r:id="rId23"/>
    <p:sldId id="906" r:id="rId24"/>
    <p:sldId id="908" r:id="rId25"/>
    <p:sldId id="879" r:id="rId26"/>
    <p:sldId id="911" r:id="rId27"/>
    <p:sldId id="912" r:id="rId28"/>
    <p:sldId id="913" r:id="rId29"/>
    <p:sldId id="909" r:id="rId30"/>
    <p:sldId id="880" r:id="rId31"/>
    <p:sldId id="832" r:id="rId32"/>
    <p:sldId id="623" r:id="rId33"/>
    <p:sldId id="846" r:id="rId34"/>
    <p:sldId id="914" r:id="rId35"/>
    <p:sldId id="624" r:id="rId36"/>
    <p:sldId id="847" r:id="rId37"/>
    <p:sldId id="915" r:id="rId38"/>
    <p:sldId id="916" r:id="rId39"/>
    <p:sldId id="917" r:id="rId40"/>
    <p:sldId id="625" r:id="rId41"/>
    <p:sldId id="848" r:id="rId42"/>
    <p:sldId id="918" r:id="rId43"/>
    <p:sldId id="833" r:id="rId44"/>
    <p:sldId id="627" r:id="rId45"/>
    <p:sldId id="849" r:id="rId46"/>
    <p:sldId id="628" r:id="rId47"/>
    <p:sldId id="850" r:id="rId48"/>
    <p:sldId id="919" r:id="rId49"/>
    <p:sldId id="629" r:id="rId50"/>
    <p:sldId id="851" r:id="rId51"/>
    <p:sldId id="630" r:id="rId52"/>
    <p:sldId id="852" r:id="rId53"/>
    <p:sldId id="631" r:id="rId54"/>
    <p:sldId id="920" r:id="rId55"/>
    <p:sldId id="811" r:id="rId56"/>
    <p:sldId id="921" r:id="rId57"/>
    <p:sldId id="922" r:id="rId58"/>
    <p:sldId id="632" r:id="rId59"/>
    <p:sldId id="853" r:id="rId60"/>
    <p:sldId id="923" r:id="rId61"/>
    <p:sldId id="924" r:id="rId62"/>
    <p:sldId id="633" r:id="rId63"/>
    <p:sldId id="812" r:id="rId64"/>
    <p:sldId id="925" r:id="rId65"/>
    <p:sldId id="634" r:id="rId66"/>
    <p:sldId id="854" r:id="rId67"/>
    <p:sldId id="926" r:id="rId68"/>
    <p:sldId id="635" r:id="rId69"/>
    <p:sldId id="813" r:id="rId70"/>
    <p:sldId id="636" r:id="rId71"/>
    <p:sldId id="855" r:id="rId72"/>
    <p:sldId id="927" r:id="rId73"/>
    <p:sldId id="928" r:id="rId74"/>
    <p:sldId id="637" r:id="rId75"/>
    <p:sldId id="672" r:id="rId76"/>
    <p:sldId id="638" r:id="rId77"/>
    <p:sldId id="856" r:id="rId78"/>
    <p:sldId id="930" r:id="rId79"/>
    <p:sldId id="639" r:id="rId80"/>
    <p:sldId id="857" r:id="rId81"/>
    <p:sldId id="640" r:id="rId82"/>
    <p:sldId id="934" r:id="rId83"/>
    <p:sldId id="935" r:id="rId84"/>
    <p:sldId id="931" r:id="rId85"/>
    <p:sldId id="821" r:id="rId8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4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7B00"/>
    <a:srgbClr val="D6A300"/>
    <a:srgbClr val="3777AB"/>
    <a:srgbClr val="8EB4E3"/>
    <a:srgbClr val="8AB0CE"/>
    <a:srgbClr val="D4E2ED"/>
    <a:srgbClr val="2A6FA6"/>
    <a:srgbClr val="D4E1ED"/>
    <a:srgbClr val="F9FBFC"/>
    <a:srgbClr val="F8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94" autoAdjust="0"/>
    <p:restoredTop sz="96318" autoAdjust="0"/>
  </p:normalViewPr>
  <p:slideViewPr>
    <p:cSldViewPr showGuides="1">
      <p:cViewPr varScale="1">
        <p:scale>
          <a:sx n="64" d="100"/>
          <a:sy n="64" d="100"/>
        </p:scale>
        <p:origin x="696" y="48"/>
      </p:cViewPr>
      <p:guideLst>
        <p:guide orient="horz" pos="618"/>
        <p:guide pos="438"/>
      </p:guideLst>
    </p:cSldViewPr>
  </p:slideViewPr>
  <p:outlineViewPr>
    <p:cViewPr>
      <p:scale>
        <a:sx n="33" d="100"/>
        <a:sy n="33" d="100"/>
      </p:scale>
      <p:origin x="0" y="-15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4"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49.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6.emf"/><Relationship Id="rId5" Type="http://schemas.openxmlformats.org/officeDocument/2006/relationships/image" Target="../media/image55.wmf"/><Relationship Id="rId4" Type="http://schemas.openxmlformats.org/officeDocument/2006/relationships/image" Target="../media/image51.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59.wmf"/><Relationship Id="rId7" Type="http://schemas.openxmlformats.org/officeDocument/2006/relationships/image" Target="../media/image62.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1.wmf"/><Relationship Id="rId5" Type="http://schemas.openxmlformats.org/officeDocument/2006/relationships/image" Target="../media/image49.wmf"/><Relationship Id="rId10" Type="http://schemas.openxmlformats.org/officeDocument/2006/relationships/image" Target="../media/image51.wmf"/><Relationship Id="rId4" Type="http://schemas.openxmlformats.org/officeDocument/2006/relationships/image" Target="../media/image60.wmf"/><Relationship Id="rId9" Type="http://schemas.openxmlformats.org/officeDocument/2006/relationships/image" Target="../media/image6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6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8.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image" Target="../media/image101.wmf"/><Relationship Id="rId4" Type="http://schemas.openxmlformats.org/officeDocument/2006/relationships/image" Target="../media/image10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image" Target="../media/image113.e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image" Target="../media/image11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3CDE6-FEA2-46BB-8ABD-ECF77A4C3004}" type="datetimeFigureOut">
              <a:rPr lang="zh-CN" altLang="en-US" smtClean="0"/>
              <a:t>2024/3/4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EE56C-C3A4-4189-9343-1134C9305CB7}" type="slidenum">
              <a:rPr lang="zh-CN" altLang="en-US" smtClean="0"/>
              <a:t>‹#›</a:t>
            </a:fld>
            <a:endParaRPr lang="zh-CN" altLang="en-US"/>
          </a:p>
        </p:txBody>
      </p:sp>
    </p:spTree>
    <p:extLst>
      <p:ext uri="{BB962C8B-B14F-4D97-AF65-F5344CB8AC3E}">
        <p14:creationId xmlns:p14="http://schemas.microsoft.com/office/powerpoint/2010/main" val="100241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7060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金榜苑：归纳总结">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拓展</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综合应用</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Tree>
    <p:extLst>
      <p:ext uri="{BB962C8B-B14F-4D97-AF65-F5344CB8AC3E}">
        <p14:creationId xmlns:p14="http://schemas.microsoft.com/office/powerpoint/2010/main" val="6681078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金榜苑：归纳总结">
    <p:bg>
      <p:bgPr>
        <a:solidFill>
          <a:schemeClr val="bg1"/>
        </a:solidFill>
        <a:effectLst/>
      </p:bgPr>
    </p:bg>
    <p:spTree>
      <p:nvGrpSpPr>
        <p:cNvPr id="1" name=""/>
        <p:cNvGrpSpPr/>
        <p:nvPr/>
      </p:nvGrpSpPr>
      <p:grpSpPr>
        <a:xfrm>
          <a:off x="0" y="0"/>
          <a:ext cx="0" cy="0"/>
          <a:chOff x="0" y="0"/>
          <a:chExt cx="0" cy="0"/>
        </a:xfrm>
      </p:grpSpPr>
      <p:pic>
        <p:nvPicPr>
          <p:cNvPr id="17" name="图片 16"/>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0" name="矩形 9"/>
          <p:cNvSpPr/>
          <p:nvPr userDrawn="1"/>
        </p:nvSpPr>
        <p:spPr>
          <a:xfrm>
            <a:off x="5376087" y="1301440"/>
            <a:ext cx="1439827" cy="369247"/>
          </a:xfrm>
          <a:prstGeom prst="rect">
            <a:avLst/>
          </a:prstGeom>
          <a:solidFill>
            <a:schemeClr val="accent5">
              <a:lumMod val="75000"/>
            </a:schemeClr>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特别提醒</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9981969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金榜苑：归纳总结">
    <p:bg>
      <p:bgPr>
        <a:solidFill>
          <a:schemeClr val="bg1"/>
        </a:solidFill>
        <a:effectLst/>
      </p:bgPr>
    </p:bg>
    <p:spTree>
      <p:nvGrpSpPr>
        <p:cNvPr id="1" name=""/>
        <p:cNvGrpSpPr/>
        <p:nvPr/>
      </p:nvGrpSpPr>
      <p:grpSpPr>
        <a:xfrm>
          <a:off x="0" y="0"/>
          <a:ext cx="0" cy="0"/>
          <a:chOff x="0" y="0"/>
          <a:chExt cx="0" cy="0"/>
        </a:xfrm>
      </p:grpSpPr>
      <p:pic>
        <p:nvPicPr>
          <p:cNvPr id="16" name="图片 15"/>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0" name="矩形 9"/>
          <p:cNvSpPr/>
          <p:nvPr userDrawn="1"/>
        </p:nvSpPr>
        <p:spPr>
          <a:xfrm>
            <a:off x="5376087" y="1301440"/>
            <a:ext cx="1439827" cy="369247"/>
          </a:xfrm>
          <a:prstGeom prst="rect">
            <a:avLst/>
          </a:prstGeom>
          <a:solidFill>
            <a:schemeClr val="tx2">
              <a:lumMod val="60000"/>
              <a:lumOff val="40000"/>
            </a:schemeClr>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归纳总结</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13098872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金榜苑：归纳总结">
    <p:bg>
      <p:bgPr>
        <a:solidFill>
          <a:schemeClr val="bg1"/>
        </a:solidFill>
        <a:effectLst/>
      </p:bgPr>
    </p:bg>
    <p:spTree>
      <p:nvGrpSpPr>
        <p:cNvPr id="1" name=""/>
        <p:cNvGrpSpPr/>
        <p:nvPr/>
      </p:nvGrpSpPr>
      <p:grpSpPr>
        <a:xfrm>
          <a:off x="0" y="0"/>
          <a:ext cx="0" cy="0"/>
          <a:chOff x="0" y="0"/>
          <a:chExt cx="0" cy="0"/>
        </a:xfrm>
      </p:grpSpPr>
      <p:pic>
        <p:nvPicPr>
          <p:cNvPr id="16" name="图片 15"/>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2" name="矩形 11"/>
          <p:cNvSpPr/>
          <p:nvPr userDrawn="1"/>
        </p:nvSpPr>
        <p:spPr>
          <a:xfrm>
            <a:off x="5376087" y="1301440"/>
            <a:ext cx="1439827" cy="369247"/>
          </a:xfrm>
          <a:prstGeom prst="rect">
            <a:avLst/>
          </a:prstGeom>
          <a:solidFill>
            <a:schemeClr val="bg2">
              <a:lumMod val="75000"/>
            </a:schemeClr>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练后反思</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40076173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金榜苑：归纳总结">
    <p:bg>
      <p:bgPr>
        <a:solidFill>
          <a:schemeClr val="bg1"/>
        </a:solidFill>
        <a:effectLst/>
      </p:bgPr>
    </p:bg>
    <p:spTree>
      <p:nvGrpSpPr>
        <p:cNvPr id="1" name=""/>
        <p:cNvGrpSpPr/>
        <p:nvPr/>
      </p:nvGrpSpPr>
      <p:grpSpPr>
        <a:xfrm>
          <a:off x="0" y="0"/>
          <a:ext cx="0" cy="0"/>
          <a:chOff x="0" y="0"/>
          <a:chExt cx="0" cy="0"/>
        </a:xfrm>
      </p:grpSpPr>
      <p:pic>
        <p:nvPicPr>
          <p:cNvPr id="11" name="图片 10"/>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2" name="矩形 11"/>
          <p:cNvSpPr/>
          <p:nvPr userDrawn="1"/>
        </p:nvSpPr>
        <p:spPr>
          <a:xfrm>
            <a:off x="5376087" y="1301440"/>
            <a:ext cx="1439827" cy="369247"/>
          </a:xfrm>
          <a:prstGeom prst="rect">
            <a:avLst/>
          </a:prstGeom>
          <a:solidFill>
            <a:schemeClr val="tx2">
              <a:lumMod val="75000"/>
            </a:schemeClr>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方法技巧</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37824347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金榜苑：归纳总结">
    <p:bg>
      <p:bgPr>
        <a:solidFill>
          <a:schemeClr val="bg1"/>
        </a:solidFill>
        <a:effectLst/>
      </p:bgPr>
    </p:bg>
    <p:spTree>
      <p:nvGrpSpPr>
        <p:cNvPr id="1" name=""/>
        <p:cNvGrpSpPr/>
        <p:nvPr/>
      </p:nvGrpSpPr>
      <p:grpSpPr>
        <a:xfrm>
          <a:off x="0" y="0"/>
          <a:ext cx="0" cy="0"/>
          <a:chOff x="0" y="0"/>
          <a:chExt cx="0" cy="0"/>
        </a:xfrm>
      </p:grpSpPr>
      <p:pic>
        <p:nvPicPr>
          <p:cNvPr id="16" name="图片 15"/>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2" name="矩形 11"/>
          <p:cNvSpPr/>
          <p:nvPr userDrawn="1"/>
        </p:nvSpPr>
        <p:spPr>
          <a:xfrm>
            <a:off x="5376087" y="1301440"/>
            <a:ext cx="1439827" cy="369332"/>
          </a:xfrm>
          <a:prstGeom prst="rect">
            <a:avLst/>
          </a:prstGeom>
          <a:solidFill>
            <a:srgbClr val="7030A0"/>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思维建模</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11326005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金榜苑：归纳总结">
    <p:bg>
      <p:bgPr>
        <a:solidFill>
          <a:schemeClr val="bg1"/>
        </a:solidFill>
        <a:effectLst/>
      </p:bgPr>
    </p:bg>
    <p:spTree>
      <p:nvGrpSpPr>
        <p:cNvPr id="1" name=""/>
        <p:cNvGrpSpPr/>
        <p:nvPr/>
      </p:nvGrpSpPr>
      <p:grpSpPr>
        <a:xfrm>
          <a:off x="0" y="0"/>
          <a:ext cx="0" cy="0"/>
          <a:chOff x="0" y="0"/>
          <a:chExt cx="0" cy="0"/>
        </a:xfrm>
      </p:grpSpPr>
      <p:pic>
        <p:nvPicPr>
          <p:cNvPr id="16" name="图片 15"/>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2" name="矩形 11"/>
          <p:cNvSpPr/>
          <p:nvPr userDrawn="1"/>
        </p:nvSpPr>
        <p:spPr>
          <a:xfrm>
            <a:off x="5376087" y="1301440"/>
            <a:ext cx="1439827" cy="369247"/>
          </a:xfrm>
          <a:prstGeom prst="rect">
            <a:avLst/>
          </a:prstGeom>
          <a:solidFill>
            <a:srgbClr val="00B050"/>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易错警示</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37569320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金榜苑：归纳总结">
    <p:bg>
      <p:bgPr>
        <a:solidFill>
          <a:schemeClr val="bg1"/>
        </a:solidFill>
        <a:effectLst/>
      </p:bgPr>
    </p:bg>
    <p:spTree>
      <p:nvGrpSpPr>
        <p:cNvPr id="1" name=""/>
        <p:cNvGrpSpPr/>
        <p:nvPr/>
      </p:nvGrpSpPr>
      <p:grpSpPr>
        <a:xfrm>
          <a:off x="0" y="0"/>
          <a:ext cx="0" cy="0"/>
          <a:chOff x="0" y="0"/>
          <a:chExt cx="0" cy="0"/>
        </a:xfrm>
      </p:grpSpPr>
      <p:pic>
        <p:nvPicPr>
          <p:cNvPr id="16" name="图片 15"/>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2" name="矩形 11"/>
          <p:cNvSpPr/>
          <p:nvPr userDrawn="1"/>
        </p:nvSpPr>
        <p:spPr>
          <a:xfrm>
            <a:off x="5376087" y="1301440"/>
            <a:ext cx="1439827" cy="369247"/>
          </a:xfrm>
          <a:prstGeom prst="rect">
            <a:avLst/>
          </a:prstGeom>
          <a:solidFill>
            <a:srgbClr val="A27B00"/>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知识拓展</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15523799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金榜苑：归纳总结">
    <p:bg>
      <p:bgPr>
        <a:solidFill>
          <a:schemeClr val="bg1"/>
        </a:solidFill>
        <a:effectLst/>
      </p:bgPr>
    </p:bg>
    <p:spTree>
      <p:nvGrpSpPr>
        <p:cNvPr id="1" name=""/>
        <p:cNvGrpSpPr/>
        <p:nvPr/>
      </p:nvGrpSpPr>
      <p:grpSpPr>
        <a:xfrm>
          <a:off x="0" y="0"/>
          <a:ext cx="0" cy="0"/>
          <a:chOff x="0" y="0"/>
          <a:chExt cx="0" cy="0"/>
        </a:xfrm>
      </p:grpSpPr>
      <p:pic>
        <p:nvPicPr>
          <p:cNvPr id="16" name="图片 15"/>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1" name="矩形 10"/>
          <p:cNvSpPr/>
          <p:nvPr userDrawn="1"/>
        </p:nvSpPr>
        <p:spPr>
          <a:xfrm>
            <a:off x="5376087" y="1301440"/>
            <a:ext cx="1439827" cy="369247"/>
          </a:xfrm>
          <a:prstGeom prst="rect">
            <a:avLst/>
          </a:prstGeom>
          <a:solidFill>
            <a:srgbClr val="532476"/>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拓展延伸</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spTree>
    <p:extLst>
      <p:ext uri="{BB962C8B-B14F-4D97-AF65-F5344CB8AC3E}">
        <p14:creationId xmlns:p14="http://schemas.microsoft.com/office/powerpoint/2010/main" val="39596722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金榜苑：归纳总结">
    <p:bg>
      <p:bgPr>
        <a:solidFill>
          <a:schemeClr val="bg1"/>
        </a:solidFill>
        <a:effectLst/>
      </p:bgPr>
    </p:bg>
    <p:spTree>
      <p:nvGrpSpPr>
        <p:cNvPr id="1" name=""/>
        <p:cNvGrpSpPr/>
        <p:nvPr/>
      </p:nvGrpSpPr>
      <p:grpSpPr>
        <a:xfrm>
          <a:off x="0" y="0"/>
          <a:ext cx="0" cy="0"/>
          <a:chOff x="0" y="0"/>
          <a:chExt cx="0" cy="0"/>
        </a:xfrm>
      </p:grpSpPr>
      <p:pic>
        <p:nvPicPr>
          <p:cNvPr id="9" name="图片 8"/>
          <p:cNvPicPr preferRelativeResize="0">
            <a:picLocks/>
          </p:cNvPicPr>
          <p:nvPr userDrawn="1"/>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b="9649"/>
          <a:stretch/>
        </p:blipFill>
        <p:spPr>
          <a:xfrm flipH="1">
            <a:off x="0" y="0"/>
            <a:ext cx="12193200" cy="6858000"/>
          </a:xfrm>
          <a:prstGeom prst="rect">
            <a:avLst/>
          </a:prstGeom>
        </p:spPr>
      </p:pic>
      <p:sp>
        <p:nvSpPr>
          <p:cNvPr id="4" name="TextBox 51"/>
          <p:cNvSpPr txBox="1"/>
          <p:nvPr userDrawn="1"/>
        </p:nvSpPr>
        <p:spPr>
          <a:xfrm>
            <a:off x="1991544" y="505247"/>
            <a:ext cx="1551520" cy="461665"/>
          </a:xfrm>
          <a:prstGeom prst="rect">
            <a:avLst/>
          </a:prstGeom>
          <a:noFill/>
        </p:spPr>
        <p:txBody>
          <a:bodyPr wrap="square" rtlCol="0">
            <a:spAutoFit/>
          </a:bodyPr>
          <a:lstStyle/>
          <a:p>
            <a:pPr marL="0" algn="l" defTabSz="914400" rtl="0" eaLnBrk="1" latinLnBrk="0" hangingPunct="1"/>
            <a:r>
              <a:rPr lang="zh-CN" altLang="en-US" sz="2400" kern="1200" smtClean="0">
                <a:solidFill>
                  <a:schemeClr val="bg1"/>
                </a:solidFill>
                <a:latin typeface="+mn-lt"/>
                <a:ea typeface="+mn-ea"/>
                <a:cs typeface="+mn-cs"/>
              </a:rPr>
              <a:t>命题方向</a:t>
            </a:r>
            <a:endParaRPr lang="zh-CN" altLang="zh-CN" sz="2400" kern="1200" dirty="0">
              <a:solidFill>
                <a:schemeClr val="bg1"/>
              </a:solidFill>
              <a:latin typeface="+mn-lt"/>
              <a:ea typeface="+mn-ea"/>
              <a:cs typeface="+mn-cs"/>
            </a:endParaRPr>
          </a:p>
        </p:txBody>
      </p:sp>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a:off x="1814872" y="505247"/>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3" name="矩形 12"/>
          <p:cNvSpPr/>
          <p:nvPr userDrawn="1"/>
        </p:nvSpPr>
        <p:spPr>
          <a:xfrm>
            <a:off x="0" y="505247"/>
            <a:ext cx="1815509" cy="4602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noProof="0" smtClean="0">
              <a:solidFill>
                <a:schemeClr val="lt1"/>
              </a:solidFill>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smtClean="0">
                <a:latin typeface="微软雅黑" pitchFamily="34" charset="-122"/>
                <a:ea typeface="微软雅黑" pitchFamily="34" charset="-122"/>
              </a:rPr>
              <a:t>明确</a:t>
            </a:r>
            <a:endParaRPr lang="en-US" altLang="zh-CN" sz="4000" b="1" dirty="0">
              <a:solidFill>
                <a:prstClr val="white"/>
              </a:solidFill>
              <a:latin typeface="微软雅黑" pitchFamily="34" charset="-122"/>
              <a:ea typeface="微软雅黑" pitchFamily="34" charset="-122"/>
            </a:endParaRPr>
          </a:p>
        </p:txBody>
      </p:sp>
    </p:spTree>
    <p:extLst>
      <p:ext uri="{BB962C8B-B14F-4D97-AF65-F5344CB8AC3E}">
        <p14:creationId xmlns:p14="http://schemas.microsoft.com/office/powerpoint/2010/main" val="22807363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金榜苑：归纳总结">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4"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85000"/>
                  </a:schemeClr>
                </a:solidFill>
              </a:rPr>
              <a:t>必备</a:t>
            </a:r>
            <a:r>
              <a:rPr lang="zh-CN" altLang="zh-CN" sz="2400" dirty="0" smtClean="0">
                <a:solidFill>
                  <a:schemeClr val="bg1">
                    <a:lumMod val="85000"/>
                  </a:schemeClr>
                </a:solidFill>
              </a:rPr>
              <a:t>知识</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整合</a:t>
            </a:r>
            <a:endParaRPr lang="en-US" altLang="zh-CN" sz="4000" b="1" dirty="0">
              <a:latin typeface="微软雅黑" pitchFamily="34" charset="-122"/>
              <a:ea typeface="微软雅黑" pitchFamily="34" charset="-122"/>
            </a:endParaRPr>
          </a:p>
        </p:txBody>
      </p:sp>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0534729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0" y="1052736"/>
            <a:ext cx="12192000"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同侧圆角矩形 2">
            <a:extLst>
              <a:ext uri="{FF2B5EF4-FFF2-40B4-BE49-F238E27FC236}">
                <a16:creationId xmlns="" xmlns:a16="http://schemas.microsoft.com/office/drawing/2014/main" id="{DCF931F0-E024-3A42-B800-B9D38A749F17}"/>
              </a:ext>
            </a:extLst>
          </p:cNvPr>
          <p:cNvSpPr/>
          <p:nvPr userDrawn="1"/>
        </p:nvSpPr>
        <p:spPr>
          <a:xfrm rot="5400000">
            <a:off x="424211" y="-148788"/>
            <a:ext cx="495047" cy="1343473"/>
          </a:xfrm>
          <a:prstGeom prst="round2SameRect">
            <a:avLst>
              <a:gd name="adj1" fmla="val 31187"/>
              <a:gd name="adj2" fmla="val 0"/>
            </a:avLst>
          </a:prstGeom>
          <a:solidFill>
            <a:srgbClr val="062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矩形 3"/>
          <p:cNvSpPr/>
          <p:nvPr userDrawn="1"/>
        </p:nvSpPr>
        <p:spPr>
          <a:xfrm>
            <a:off x="115205" y="289757"/>
            <a:ext cx="1107996" cy="461665"/>
          </a:xfrm>
          <a:prstGeom prst="rect">
            <a:avLst/>
          </a:prstGeom>
        </p:spPr>
        <p:txBody>
          <a:bodyPr wrap="none">
            <a:spAutoFit/>
          </a:bodyPr>
          <a:lstStyle/>
          <a:p>
            <a:r>
              <a:rPr lang="zh-CN" altLang="en-US" sz="2400" b="1" dirty="0" smtClean="0">
                <a:solidFill>
                  <a:schemeClr val="bg1"/>
                </a:solidFill>
              </a:rPr>
              <a:t>练真题</a:t>
            </a:r>
            <a:endParaRPr lang="zh-CN" altLang="en-US" sz="2400" b="1" dirty="0">
              <a:solidFill>
                <a:schemeClr val="bg1"/>
              </a:solidFill>
            </a:endParaRPr>
          </a:p>
        </p:txBody>
      </p:sp>
    </p:spTree>
    <p:extLst>
      <p:ext uri="{BB962C8B-B14F-4D97-AF65-F5344CB8AC3E}">
        <p14:creationId xmlns:p14="http://schemas.microsoft.com/office/powerpoint/2010/main" val="30041292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习题">
    <p:bg>
      <p:bgPr>
        <a:pattFill prst="sm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689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金榜苑：归纳总结">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4" name="TextBox 51"/>
          <p:cNvSpPr txBox="1"/>
          <p:nvPr userDrawn="1"/>
        </p:nvSpPr>
        <p:spPr>
          <a:xfrm>
            <a:off x="1991544" y="505247"/>
            <a:ext cx="1551520" cy="461665"/>
          </a:xfrm>
          <a:prstGeom prst="rect">
            <a:avLst/>
          </a:prstGeom>
          <a:noFill/>
        </p:spPr>
        <p:txBody>
          <a:bodyPr wrap="square" rtlCol="0">
            <a:spAutoFit/>
          </a:bodyPr>
          <a:lstStyle/>
          <a:p>
            <a:r>
              <a:rPr lang="zh-CN" altLang="zh-CN" sz="2400" dirty="0" smtClean="0">
                <a:solidFill>
                  <a:schemeClr val="bg1">
                    <a:lumMod val="85000"/>
                  </a:schemeClr>
                </a:solidFill>
              </a:rPr>
              <a:t>知识</a:t>
            </a:r>
            <a:r>
              <a:rPr lang="zh-CN" altLang="en-US" sz="2400" dirty="0" smtClean="0">
                <a:solidFill>
                  <a:schemeClr val="bg1">
                    <a:lumMod val="85000"/>
                  </a:schemeClr>
                </a:solidFill>
              </a:rPr>
              <a:t>网络</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构建</a:t>
            </a:r>
            <a:endParaRPr lang="en-US" altLang="zh-CN" sz="4000" b="1" dirty="0">
              <a:latin typeface="微软雅黑" pitchFamily="34" charset="-122"/>
              <a:ea typeface="微软雅黑" pitchFamily="34" charset="-122"/>
            </a:endParaRPr>
          </a:p>
        </p:txBody>
      </p:sp>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498681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金榜苑：归纳总结">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4"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85000"/>
                  </a:schemeClr>
                </a:solidFill>
              </a:rPr>
              <a:t>必备</a:t>
            </a:r>
            <a:r>
              <a:rPr lang="zh-CN" altLang="zh-CN" sz="2400" dirty="0" smtClean="0">
                <a:solidFill>
                  <a:schemeClr val="bg1">
                    <a:lumMod val="85000"/>
                  </a:schemeClr>
                </a:solidFill>
              </a:rPr>
              <a:t>知识</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整合</a:t>
            </a:r>
            <a:endParaRPr lang="en-US" altLang="zh-CN" sz="4000" b="1" dirty="0">
              <a:latin typeface="微软雅黑" pitchFamily="34" charset="-122"/>
              <a:ea typeface="微软雅黑" pitchFamily="34" charset="-122"/>
            </a:endParaRPr>
          </a:p>
        </p:txBody>
      </p:sp>
      <p:sp>
        <p:nvSpPr>
          <p:cNvPr id="7" name="矩形 6">
            <a:extLst>
              <a:ext uri="{FF2B5EF4-FFF2-40B4-BE49-F238E27FC236}">
                <a16:creationId xmlns:a16="http://schemas.microsoft.com/office/drawing/2014/main" xmlns="" id="{1BD4A661-10AF-DE41-81E2-95E0AAEC133C}"/>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4129906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金榜苑：归纳总结">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a:off x="5376087" y="1301440"/>
            <a:ext cx="1439827" cy="369247"/>
          </a:xfrm>
          <a:prstGeom prst="rect">
            <a:avLst/>
          </a:prstGeom>
          <a:solidFill>
            <a:srgbClr val="0070C0"/>
          </a:solidFill>
        </p:spPr>
        <p:txBody>
          <a:bodyPr wrap="square">
            <a:spAutoFit/>
          </a:bodyPr>
          <a:lstStyle/>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应用举例</a:t>
            </a:r>
            <a:endParaRPr lang="zh-CN" altLang="en-US" b="1" dirty="0">
              <a:solidFill>
                <a:schemeClr val="bg1"/>
              </a:solidFill>
              <a:latin typeface="方正仿宋简体" panose="03000509000000000000" pitchFamily="65" charset="-122"/>
              <a:ea typeface="方正仿宋简体" panose="03000509000000000000" pitchFamily="65" charset="-122"/>
            </a:endParaRPr>
          </a:p>
        </p:txBody>
      </p:sp>
      <p:sp>
        <p:nvSpPr>
          <p:cNvPr id="17" name="矩形 16"/>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1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85000"/>
                  </a:schemeClr>
                </a:solidFill>
              </a:rPr>
              <a:t>必备</a:t>
            </a:r>
            <a:r>
              <a:rPr lang="zh-CN" altLang="zh-CN" sz="2400" dirty="0" smtClean="0">
                <a:solidFill>
                  <a:schemeClr val="bg1">
                    <a:lumMod val="85000"/>
                  </a:schemeClr>
                </a:solidFill>
              </a:rPr>
              <a:t>知识</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20"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整合</a:t>
            </a:r>
            <a:endParaRPr lang="en-US" altLang="zh-CN" sz="4000" b="1" dirty="0">
              <a:latin typeface="微软雅黑" pitchFamily="34" charset="-122"/>
              <a:ea typeface="微软雅黑" pitchFamily="34" charset="-122"/>
            </a:endParaRPr>
          </a:p>
        </p:txBody>
      </p:sp>
    </p:spTree>
    <p:extLst>
      <p:ext uri="{BB962C8B-B14F-4D97-AF65-F5344CB8AC3E}">
        <p14:creationId xmlns:p14="http://schemas.microsoft.com/office/powerpoint/2010/main" val="7928403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金榜苑：归纳总结">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a:off x="5376087" y="1301440"/>
            <a:ext cx="1439827" cy="369247"/>
          </a:xfrm>
          <a:prstGeom prst="rect">
            <a:avLst/>
          </a:prstGeom>
          <a:solidFill>
            <a:srgbClr val="00B0F0"/>
          </a:solidFill>
        </p:spPr>
        <p:txBody>
          <a:bodyPr wrap="square">
            <a:spAutoFit/>
          </a:bodyPr>
          <a:lstStyle/>
          <a:p>
            <a:pPr algn="ctr"/>
            <a:r>
              <a:rPr lang="zh-CN" altLang="en-US" b="1" smtClean="0">
                <a:solidFill>
                  <a:schemeClr val="bg1"/>
                </a:solidFill>
                <a:latin typeface="方正仿宋简体" panose="03000509000000000000" pitchFamily="65" charset="-122"/>
                <a:ea typeface="方正仿宋简体" panose="03000509000000000000" pitchFamily="65" charset="-122"/>
              </a:rPr>
              <a:t>易错辨析</a:t>
            </a:r>
            <a:endParaRPr lang="zh-CN" altLang="en-US" b="1" dirty="0">
              <a:solidFill>
                <a:schemeClr val="bg1"/>
              </a:solidFill>
              <a:latin typeface="方正仿宋简体" panose="03000509000000000000" pitchFamily="65" charset="-122"/>
              <a:ea typeface="方正仿宋简体" panose="03000509000000000000" pitchFamily="65" charset="-122"/>
            </a:endParaRPr>
          </a:p>
        </p:txBody>
      </p:sp>
      <p:sp>
        <p:nvSpPr>
          <p:cNvPr id="19" name="矩形 18"/>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21"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85000"/>
                  </a:schemeClr>
                </a:solidFill>
              </a:rPr>
              <a:t>必备</a:t>
            </a:r>
            <a:r>
              <a:rPr lang="zh-CN" altLang="zh-CN" sz="2400" dirty="0" smtClean="0">
                <a:solidFill>
                  <a:schemeClr val="bg1">
                    <a:lumMod val="85000"/>
                  </a:schemeClr>
                </a:solidFill>
              </a:rPr>
              <a:t>知识</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22"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整合</a:t>
            </a:r>
            <a:endParaRPr lang="en-US" altLang="zh-CN" sz="4000" b="1" dirty="0">
              <a:latin typeface="微软雅黑" pitchFamily="34" charset="-122"/>
              <a:ea typeface="微软雅黑" pitchFamily="34" charset="-122"/>
            </a:endParaRPr>
          </a:p>
        </p:txBody>
      </p:sp>
    </p:spTree>
    <p:extLst>
      <p:ext uri="{BB962C8B-B14F-4D97-AF65-F5344CB8AC3E}">
        <p14:creationId xmlns:p14="http://schemas.microsoft.com/office/powerpoint/2010/main" val="29419883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金榜苑：归纳总结">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a:off x="5376087" y="1301440"/>
            <a:ext cx="1439827" cy="369247"/>
          </a:xfrm>
          <a:prstGeom prst="rect">
            <a:avLst/>
          </a:prstGeom>
          <a:solidFill>
            <a:srgbClr val="C0504D">
              <a:lumMod val="75000"/>
            </a:srgbClr>
          </a:solidFill>
        </p:spPr>
        <p:txBody>
          <a:bodyPr wrap="square">
            <a:spAutoFit/>
          </a:bodyPr>
          <a:lstStyle/>
          <a:p>
            <a:pPr algn="ctr"/>
            <a:r>
              <a:rPr lang="zh-CN" altLang="en-US" b="1" smtClean="0">
                <a:solidFill>
                  <a:schemeClr val="bg1"/>
                </a:solidFill>
                <a:latin typeface="方正仿宋简体" panose="03000509000000000000" pitchFamily="65" charset="-122"/>
                <a:ea typeface="方正仿宋简体" panose="03000509000000000000" pitchFamily="65" charset="-122"/>
              </a:rPr>
              <a:t>易错提醒</a:t>
            </a:r>
            <a:endParaRPr lang="zh-CN" altLang="en-US" b="1" dirty="0">
              <a:solidFill>
                <a:schemeClr val="bg1"/>
              </a:solidFill>
              <a:latin typeface="方正仿宋简体" panose="03000509000000000000" pitchFamily="65" charset="-122"/>
              <a:ea typeface="方正仿宋简体" panose="03000509000000000000" pitchFamily="65" charset="-122"/>
            </a:endParaRPr>
          </a:p>
        </p:txBody>
      </p:sp>
      <p:sp>
        <p:nvSpPr>
          <p:cNvPr id="11" name="矩形 10"/>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17"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85000"/>
                  </a:schemeClr>
                </a:solidFill>
              </a:rPr>
              <a:t>必备</a:t>
            </a:r>
            <a:r>
              <a:rPr lang="zh-CN" altLang="zh-CN" sz="2400" dirty="0" smtClean="0">
                <a:solidFill>
                  <a:schemeClr val="bg1">
                    <a:lumMod val="85000"/>
                  </a:schemeClr>
                </a:solidFill>
              </a:rPr>
              <a:t>知识</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18"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整合</a:t>
            </a:r>
            <a:endParaRPr lang="en-US" altLang="zh-CN" sz="4000" b="1" dirty="0">
              <a:latin typeface="微软雅黑" pitchFamily="34" charset="-122"/>
              <a:ea typeface="微软雅黑" pitchFamily="34" charset="-122"/>
            </a:endParaRPr>
          </a:p>
        </p:txBody>
      </p:sp>
    </p:spTree>
    <p:extLst>
      <p:ext uri="{BB962C8B-B14F-4D97-AF65-F5344CB8AC3E}">
        <p14:creationId xmlns:p14="http://schemas.microsoft.com/office/powerpoint/2010/main" val="38433006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金榜苑：归纳总结">
    <p:bg>
      <p:bgPr>
        <a:solidFill>
          <a:schemeClr val="bg1"/>
        </a:soli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userDrawn="1"/>
        </p:nvSpPr>
        <p:spPr>
          <a:xfrm>
            <a:off x="5376087" y="1301440"/>
            <a:ext cx="1439827" cy="369247"/>
          </a:xfrm>
          <a:prstGeom prst="rect">
            <a:avLst/>
          </a:prstGeom>
          <a:solidFill>
            <a:srgbClr val="D6A300"/>
          </a:solidFill>
        </p:spPr>
        <p:txBody>
          <a:bodyPr wrap="square">
            <a:spAutoFit/>
          </a:bodyPr>
          <a:lstStyle/>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答题模板</a:t>
            </a:r>
            <a:endParaRPr lang="zh-CN" altLang="en-US" b="1" dirty="0">
              <a:solidFill>
                <a:schemeClr val="bg1"/>
              </a:solidFill>
              <a:latin typeface="方正仿宋简体" panose="03000509000000000000" pitchFamily="65" charset="-122"/>
              <a:ea typeface="方正仿宋简体" panose="03000509000000000000" pitchFamily="65" charset="-122"/>
            </a:endParaRPr>
          </a:p>
        </p:txBody>
      </p:sp>
      <p:sp>
        <p:nvSpPr>
          <p:cNvPr id="11" name="矩形 10"/>
          <p:cNvSpPr/>
          <p:nvPr userDrawn="1"/>
        </p:nvSpPr>
        <p:spPr>
          <a:xfrm>
            <a:off x="1814872" y="505247"/>
            <a:ext cx="1728192" cy="46024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a:off x="0" y="505247"/>
            <a:ext cx="1815509" cy="460244"/>
          </a:xfrm>
          <a:prstGeom prst="rect">
            <a:avLst/>
          </a:prstGeom>
          <a:solidFill>
            <a:srgbClr val="1F497D"/>
          </a:solidFill>
          <a:ln w="1270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pPr>
            <a:endParaRPr kumimoji="1" lang="zh-CN" altLang="en-US" b="0" i="0" u="none" strike="noStrike" kern="0" cap="none" spc="0" normalizeH="0" baseline="0">
              <a:ln>
                <a:noFill/>
              </a:ln>
              <a:solidFill>
                <a:prstClr val="white"/>
              </a:solidFill>
              <a:effectLst/>
              <a:uLnTx/>
              <a:uFillTx/>
              <a:latin typeface="Arial"/>
              <a:ea typeface="微软雅黑"/>
            </a:endParaRPr>
          </a:p>
        </p:txBody>
      </p:sp>
      <p:sp>
        <p:nvSpPr>
          <p:cNvPr id="17"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85000"/>
                  </a:schemeClr>
                </a:solidFill>
              </a:rPr>
              <a:t>必备</a:t>
            </a:r>
            <a:r>
              <a:rPr lang="zh-CN" altLang="zh-CN" sz="2400" dirty="0" smtClean="0">
                <a:solidFill>
                  <a:schemeClr val="bg1">
                    <a:lumMod val="85000"/>
                  </a:schemeClr>
                </a:solidFill>
              </a:rPr>
              <a:t>知识</a:t>
            </a:r>
            <a:endParaRPr lang="zh-CN" altLang="zh-CN" sz="2400" b="1" dirty="0">
              <a:solidFill>
                <a:schemeClr val="bg1">
                  <a:lumMod val="85000"/>
                </a:schemeClr>
              </a:solidFill>
              <a:latin typeface="黑体" panose="02010609060101010101" pitchFamily="49" charset="-122"/>
              <a:ea typeface="黑体" panose="02010609060101010101" pitchFamily="49" charset="-122"/>
            </a:endParaRPr>
          </a:p>
        </p:txBody>
      </p:sp>
      <p:sp>
        <p:nvSpPr>
          <p:cNvPr id="18"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latin typeface="微软雅黑" pitchFamily="34" charset="-122"/>
                <a:ea typeface="微软雅黑" pitchFamily="34" charset="-122"/>
              </a:rPr>
              <a:t>整合</a:t>
            </a:r>
            <a:endParaRPr lang="en-US" altLang="zh-CN" sz="4000" b="1" dirty="0">
              <a:latin typeface="微软雅黑" pitchFamily="34" charset="-122"/>
              <a:ea typeface="微软雅黑" pitchFamily="34" charset="-122"/>
            </a:endParaRPr>
          </a:p>
        </p:txBody>
      </p:sp>
    </p:spTree>
    <p:extLst>
      <p:ext uri="{BB962C8B-B14F-4D97-AF65-F5344CB8AC3E}">
        <p14:creationId xmlns:p14="http://schemas.microsoft.com/office/powerpoint/2010/main" val="32781944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金榜苑：归纳总结">
    <p:bg>
      <p:bgPr>
        <a:solidFill>
          <a:schemeClr val="bg1"/>
        </a:solidFill>
        <a:effectLst/>
      </p:bgPr>
    </p:bg>
    <p:spTree>
      <p:nvGrpSpPr>
        <p:cNvPr id="1" name=""/>
        <p:cNvGrpSpPr/>
        <p:nvPr/>
      </p:nvGrpSpPr>
      <p:grpSpPr>
        <a:xfrm>
          <a:off x="0" y="0"/>
          <a:ext cx="0" cy="0"/>
          <a:chOff x="0" y="0"/>
          <a:chExt cx="0" cy="0"/>
        </a:xfrm>
      </p:grpSpPr>
      <p:pic>
        <p:nvPicPr>
          <p:cNvPr id="8" name="图片 7"/>
          <p:cNvPicPr preferRelativeResize="0">
            <a:picLocks/>
          </p:cNvPicPr>
          <p:nvPr userDrawn="1"/>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
        <p:nvSpPr>
          <p:cNvPr id="7" name="矩形 6">
            <a:extLst>
              <a:ext uri="{FF2B5EF4-FFF2-40B4-BE49-F238E27FC236}">
                <a16:creationId xmlns:a16="http://schemas.microsoft.com/office/drawing/2014/main" xmlns="" id="{1BD4A661-10AF-DE41-81E2-95E0AAEC133C}"/>
              </a:ext>
            </a:extLst>
          </p:cNvPr>
          <p:cNvSpPr/>
          <p:nvPr userDrawn="1"/>
        </p:nvSpPr>
        <p:spPr>
          <a:xfrm>
            <a:off x="0" y="1484783"/>
            <a:ext cx="12192000" cy="53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0" y="505247"/>
            <a:ext cx="1815509" cy="460244"/>
          </a:xfrm>
          <a:prstGeom prst="rect">
            <a:avLst/>
          </a:prstGeom>
          <a:solidFill>
            <a:srgbClr val="187E8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
        <p:nvSpPr>
          <p:cNvPr id="15" name="文本框 32"/>
          <p:cNvSpPr txBox="1"/>
          <p:nvPr userDrawn="1"/>
        </p:nvSpPr>
        <p:spPr>
          <a:xfrm>
            <a:off x="407368" y="385614"/>
            <a:ext cx="1231469"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dirty="0" smtClean="0">
                <a:solidFill>
                  <a:prstClr val="white"/>
                </a:solidFill>
                <a:latin typeface="微软雅黑" pitchFamily="34" charset="-122"/>
                <a:ea typeface="微软雅黑" pitchFamily="34" charset="-122"/>
              </a:rPr>
              <a:t>提升</a:t>
            </a:r>
            <a:endParaRPr lang="en-US" altLang="zh-CN" sz="4000" b="1" dirty="0">
              <a:solidFill>
                <a:prstClr val="white"/>
              </a:solidFill>
              <a:latin typeface="微软雅黑" pitchFamily="34" charset="-122"/>
              <a:ea typeface="微软雅黑" pitchFamily="34" charset="-122"/>
            </a:endParaRPr>
          </a:p>
        </p:txBody>
      </p:sp>
      <p:sp>
        <p:nvSpPr>
          <p:cNvPr id="9" name="TextBox 51"/>
          <p:cNvSpPr txBox="1"/>
          <p:nvPr userDrawn="1"/>
        </p:nvSpPr>
        <p:spPr>
          <a:xfrm>
            <a:off x="1991544" y="505247"/>
            <a:ext cx="1551520" cy="461665"/>
          </a:xfrm>
          <a:prstGeom prst="rect">
            <a:avLst/>
          </a:prstGeom>
          <a:noFill/>
        </p:spPr>
        <p:txBody>
          <a:bodyPr wrap="square" rtlCol="0">
            <a:spAutoFit/>
          </a:bodyPr>
          <a:lstStyle/>
          <a:p>
            <a:r>
              <a:rPr lang="zh-CN" altLang="en-US" sz="2400" dirty="0" smtClean="0">
                <a:solidFill>
                  <a:schemeClr val="bg1">
                    <a:lumMod val="95000"/>
                  </a:schemeClr>
                </a:solidFill>
              </a:rPr>
              <a:t>关键能力</a:t>
            </a:r>
            <a:endParaRPr lang="zh-CN" altLang="zh-CN" sz="2400" b="1" dirty="0">
              <a:solidFill>
                <a:schemeClr val="bg1">
                  <a:lumMod val="95000"/>
                </a:schemeClr>
              </a:solidFill>
              <a:latin typeface="黑体" panose="02010609060101010101" pitchFamily="49" charset="-122"/>
              <a:ea typeface="黑体" panose="02010609060101010101" pitchFamily="49" charset="-122"/>
            </a:endParaRPr>
          </a:p>
        </p:txBody>
      </p:sp>
      <p:sp>
        <p:nvSpPr>
          <p:cNvPr id="14" name="矩形 13"/>
          <p:cNvSpPr/>
          <p:nvPr userDrawn="1"/>
        </p:nvSpPr>
        <p:spPr>
          <a:xfrm>
            <a:off x="1814872" y="505999"/>
            <a:ext cx="1728192" cy="460244"/>
          </a:xfrm>
          <a:prstGeom prst="rect">
            <a:avLst/>
          </a:prstGeom>
          <a:noFill/>
          <a:ln w="6350" cap="flat" cmpd="sng" algn="ctr">
            <a:solidFill>
              <a:srgbClr val="187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smtClean="0">
              <a:ln>
                <a:noFill/>
              </a:ln>
              <a:solidFill>
                <a:prstClr val="white"/>
              </a:solidFill>
              <a:effectLst/>
              <a:uLnTx/>
              <a:uFillTx/>
              <a:latin typeface="Arial"/>
              <a:ea typeface="微软雅黑"/>
            </a:endParaRPr>
          </a:p>
        </p:txBody>
      </p:sp>
    </p:spTree>
    <p:extLst>
      <p:ext uri="{BB962C8B-B14F-4D97-AF65-F5344CB8AC3E}">
        <p14:creationId xmlns:p14="http://schemas.microsoft.com/office/powerpoint/2010/main" val="33811364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preferRelativeResize="0">
            <a:picLocks/>
          </p:cNvPicPr>
          <p:nvPr userDrawn="1"/>
        </p:nvPicPr>
        <p:blipFill rotWithShape="1">
          <a:blip r:embed="rId23" cstate="print">
            <a:duotone>
              <a:schemeClr val="accent2">
                <a:shade val="45000"/>
                <a:satMod val="135000"/>
              </a:schemeClr>
              <a:prstClr val="white"/>
            </a:duotone>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val="0"/>
              </a:ext>
            </a:extLst>
          </a:blip>
          <a:srcRect b="1671"/>
          <a:stretch/>
        </p:blipFill>
        <p:spPr>
          <a:xfrm flipH="1">
            <a:off x="0" y="0"/>
            <a:ext cx="12193200" cy="6858000"/>
          </a:xfrm>
          <a:prstGeom prst="rect">
            <a:avLst/>
          </a:prstGeom>
        </p:spPr>
      </p:pic>
    </p:spTree>
    <p:extLst>
      <p:ext uri="{BB962C8B-B14F-4D97-AF65-F5344CB8AC3E}">
        <p14:creationId xmlns:p14="http://schemas.microsoft.com/office/powerpoint/2010/main" val="2180609308"/>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96" r:id="rId3"/>
    <p:sldLayoutId id="2147483693" r:id="rId4"/>
    <p:sldLayoutId id="2147483670" r:id="rId5"/>
    <p:sldLayoutId id="2147483673" r:id="rId6"/>
    <p:sldLayoutId id="2147483674" r:id="rId7"/>
    <p:sldLayoutId id="2147483694" r:id="rId8"/>
    <p:sldLayoutId id="2147483671" r:id="rId9"/>
    <p:sldLayoutId id="2147483697" r:id="rId10"/>
    <p:sldLayoutId id="2147483687" r:id="rId11"/>
    <p:sldLayoutId id="2147483688" r:id="rId12"/>
    <p:sldLayoutId id="2147483689" r:id="rId13"/>
    <p:sldLayoutId id="2147483690" r:id="rId14"/>
    <p:sldLayoutId id="2147483691" r:id="rId15"/>
    <p:sldLayoutId id="2147483692" r:id="rId16"/>
    <p:sldLayoutId id="2147483695" r:id="rId17"/>
    <p:sldLayoutId id="2147483698" r:id="rId18"/>
    <p:sldLayoutId id="2147483672" r:id="rId19"/>
    <p:sldLayoutId id="2147483651" r:id="rId20"/>
    <p:sldLayoutId id="2147483675"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vmlDrawing" Target="../drawings/vmlDrawing5.vml"/><Relationship Id="rId5" Type="http://schemas.openxmlformats.org/officeDocument/2006/relationships/image" Target="../media/image15.emf"/><Relationship Id="rId4" Type="http://schemas.openxmlformats.org/officeDocument/2006/relationships/package" Target="../embeddings/Microsoft_Word___8.docx"/></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__9.docx"/><Relationship Id="rId2" Type="http://schemas.openxmlformats.org/officeDocument/2006/relationships/slideLayout" Target="../slideLayouts/slideLayout9.xml"/><Relationship Id="rId1" Type="http://schemas.openxmlformats.org/officeDocument/2006/relationships/vmlDrawing" Target="../drawings/vmlDrawing6.vml"/><Relationship Id="rId6" Type="http://schemas.openxmlformats.org/officeDocument/2006/relationships/image" Target="../media/image17.emf"/><Relationship Id="rId5" Type="http://schemas.openxmlformats.org/officeDocument/2006/relationships/package" Target="../embeddings/Microsoft_Word___10.docx"/><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__11.docx"/><Relationship Id="rId2" Type="http://schemas.openxmlformats.org/officeDocument/2006/relationships/slideLayout" Target="../slideLayouts/slideLayout9.xml"/><Relationship Id="rId1" Type="http://schemas.openxmlformats.org/officeDocument/2006/relationships/vmlDrawing" Target="../drawings/vmlDrawing7.vml"/><Relationship Id="rId5" Type="http://schemas.openxmlformats.org/officeDocument/2006/relationships/image" Target="../media/image8.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__12.docx"/><Relationship Id="rId2" Type="http://schemas.openxmlformats.org/officeDocument/2006/relationships/slideLayout" Target="../slideLayouts/slideLayout9.xml"/><Relationship Id="rId1" Type="http://schemas.openxmlformats.org/officeDocument/2006/relationships/vmlDrawing" Target="../drawings/vmlDrawing8.vml"/><Relationship Id="rId5" Type="http://schemas.openxmlformats.org/officeDocument/2006/relationships/image" Target="../media/image8.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__13.docx"/><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vmlDrawing" Target="../drawings/vmlDrawing10.vml"/><Relationship Id="rId5" Type="http://schemas.openxmlformats.org/officeDocument/2006/relationships/image" Target="../media/image28.emf"/><Relationship Id="rId4" Type="http://schemas.openxmlformats.org/officeDocument/2006/relationships/package" Target="../embeddings/Microsoft_Word___14.docx"/></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e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package" Target="../embeddings/Microsoft_Word___16.docx"/><Relationship Id="rId5" Type="http://schemas.openxmlformats.org/officeDocument/2006/relationships/image" Target="../media/image30.emf"/><Relationship Id="rId4" Type="http://schemas.openxmlformats.org/officeDocument/2006/relationships/package" Target="../embeddings/Microsoft_Word___15.docx"/></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__17.docx"/><Relationship Id="rId7" Type="http://schemas.openxmlformats.org/officeDocument/2006/relationships/image" Target="../media/image34.emf"/><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package" Target="../embeddings/Microsoft_Word___18.docx"/><Relationship Id="rId5" Type="http://schemas.openxmlformats.org/officeDocument/2006/relationships/image" Target="../media/image8.png"/><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__19.docx"/><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emf"/><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package" Target="../embeddings/Microsoft_Word___21.docx"/><Relationship Id="rId5" Type="http://schemas.openxmlformats.org/officeDocument/2006/relationships/image" Target="../media/image37.emf"/><Relationship Id="rId4" Type="http://schemas.openxmlformats.org/officeDocument/2006/relationships/package" Target="../embeddings/Microsoft_Word___20.docx"/></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vmlDrawing" Target="../drawings/vmlDrawing15.vml"/><Relationship Id="rId5" Type="http://schemas.openxmlformats.org/officeDocument/2006/relationships/image" Target="../media/image40.emf"/><Relationship Id="rId4" Type="http://schemas.openxmlformats.org/officeDocument/2006/relationships/package" Target="../embeddings/Microsoft_Word___22.docx"/></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__23.docx"/><Relationship Id="rId2" Type="http://schemas.openxmlformats.org/officeDocument/2006/relationships/slideLayout" Target="../slideLayouts/slideLayout4.xml"/><Relationship Id="rId1" Type="http://schemas.openxmlformats.org/officeDocument/2006/relationships/vmlDrawing" Target="../drawings/vmlDrawing16.vml"/><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__24.docx"/><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emf"/></Relationships>
</file>

<file path=ppt/slides/_rels/slide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slide" Target="slide43.xml"/><Relationship Id="rId4" Type="http://schemas.openxmlformats.org/officeDocument/2006/relationships/slide" Target="slide31.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__25.docx"/><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slide" Target="slide3.xml"/><Relationship Id="rId5" Type="http://schemas.openxmlformats.org/officeDocument/2006/relationships/image" Target="../media/image8.png"/><Relationship Id="rId4" Type="http://schemas.openxmlformats.org/officeDocument/2006/relationships/image" Target="../media/image4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2.xml"/><Relationship Id="rId1" Type="http://schemas.openxmlformats.org/officeDocument/2006/relationships/slideLayout" Target="../slideLayouts/slideLayout20.xml"/><Relationship Id="rId4" Type="http://schemas.openxmlformats.org/officeDocument/2006/relationships/slide" Target="slide40.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image" Target="../media/image46.emf"/><Relationship Id="rId2" Type="http://schemas.openxmlformats.org/officeDocument/2006/relationships/slideLayout" Target="../slideLayouts/slideLayout20.xml"/><Relationship Id="rId1" Type="http://schemas.openxmlformats.org/officeDocument/2006/relationships/vmlDrawing" Target="../drawings/vmlDrawing19.vml"/><Relationship Id="rId6" Type="http://schemas.openxmlformats.org/officeDocument/2006/relationships/package" Target="../embeddings/Microsoft_Word___26.docx"/><Relationship Id="rId5" Type="http://schemas.openxmlformats.org/officeDocument/2006/relationships/slide" Target="slide40.xml"/><Relationship Id="rId4"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slide" Target="slide32.xml"/><Relationship Id="rId7" Type="http://schemas.openxmlformats.org/officeDocument/2006/relationships/package" Target="../embeddings/Microsoft_Word___27.docx"/><Relationship Id="rId2" Type="http://schemas.openxmlformats.org/officeDocument/2006/relationships/slideLayout" Target="../slideLayouts/slideLayout20.xml"/><Relationship Id="rId1" Type="http://schemas.openxmlformats.org/officeDocument/2006/relationships/vmlDrawing" Target="../drawings/vmlDrawing20.vml"/><Relationship Id="rId6" Type="http://schemas.openxmlformats.org/officeDocument/2006/relationships/image" Target="../media/image48.png"/><Relationship Id="rId5" Type="http://schemas.openxmlformats.org/officeDocument/2006/relationships/slide" Target="slide40.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slide" Target="slide32.xml"/><Relationship Id="rId7"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21.vml"/><Relationship Id="rId6" Type="http://schemas.openxmlformats.org/officeDocument/2006/relationships/image" Target="../media/image50.png"/><Relationship Id="rId5" Type="http://schemas.openxmlformats.org/officeDocument/2006/relationships/slide" Target="slide40.xml"/><Relationship Id="rId4" Type="http://schemas.openxmlformats.org/officeDocument/2006/relationships/slide" Target="slide35.xml"/><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5.bin"/><Relationship Id="rId3" Type="http://schemas.openxmlformats.org/officeDocument/2006/relationships/slide" Target="slide32.xml"/><Relationship Id="rId7" Type="http://schemas.openxmlformats.org/officeDocument/2006/relationships/oleObject" Target="../embeddings/oleObject2.bin"/><Relationship Id="rId12" Type="http://schemas.openxmlformats.org/officeDocument/2006/relationships/image" Target="../media/image52.wmf"/><Relationship Id="rId2" Type="http://schemas.openxmlformats.org/officeDocument/2006/relationships/slideLayout" Target="../slideLayouts/slideLayout20.xml"/><Relationship Id="rId1" Type="http://schemas.openxmlformats.org/officeDocument/2006/relationships/vmlDrawing" Target="../drawings/vmlDrawing22.vml"/><Relationship Id="rId6" Type="http://schemas.openxmlformats.org/officeDocument/2006/relationships/image" Target="../media/image50.png"/><Relationship Id="rId11" Type="http://schemas.openxmlformats.org/officeDocument/2006/relationships/oleObject" Target="../embeddings/oleObject4.bin"/><Relationship Id="rId5" Type="http://schemas.openxmlformats.org/officeDocument/2006/relationships/slide" Target="slide40.xml"/><Relationship Id="rId10" Type="http://schemas.openxmlformats.org/officeDocument/2006/relationships/image" Target="../media/image51.wmf"/><Relationship Id="rId4" Type="http://schemas.openxmlformats.org/officeDocument/2006/relationships/slide" Target="slide35.xml"/><Relationship Id="rId9"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1.wmf"/><Relationship Id="rId18" Type="http://schemas.openxmlformats.org/officeDocument/2006/relationships/package" Target="../embeddings/Microsoft_Word___28.docx"/><Relationship Id="rId3" Type="http://schemas.openxmlformats.org/officeDocument/2006/relationships/slide" Target="slide32.xml"/><Relationship Id="rId7" Type="http://schemas.openxmlformats.org/officeDocument/2006/relationships/image" Target="../media/image53.wmf"/><Relationship Id="rId12" Type="http://schemas.openxmlformats.org/officeDocument/2006/relationships/oleObject" Target="../embeddings/oleObject9.bin"/><Relationship Id="rId17" Type="http://schemas.openxmlformats.org/officeDocument/2006/relationships/image" Target="../media/image55.wmf"/><Relationship Id="rId2" Type="http://schemas.openxmlformats.org/officeDocument/2006/relationships/slideLayout" Target="../slideLayouts/slideLayout20.xml"/><Relationship Id="rId16" Type="http://schemas.openxmlformats.org/officeDocument/2006/relationships/oleObject" Target="../embeddings/oleObject10.bin"/><Relationship Id="rId1" Type="http://schemas.openxmlformats.org/officeDocument/2006/relationships/vmlDrawing" Target="../drawings/vmlDrawing23.vml"/><Relationship Id="rId6" Type="http://schemas.openxmlformats.org/officeDocument/2006/relationships/oleObject" Target="../embeddings/oleObject6.bin"/><Relationship Id="rId11" Type="http://schemas.openxmlformats.org/officeDocument/2006/relationships/image" Target="../media/image49.wmf"/><Relationship Id="rId5" Type="http://schemas.openxmlformats.org/officeDocument/2006/relationships/slide" Target="slide40.xml"/><Relationship Id="rId15" Type="http://schemas.openxmlformats.org/officeDocument/2006/relationships/image" Target="../media/image8.png"/><Relationship Id="rId10" Type="http://schemas.openxmlformats.org/officeDocument/2006/relationships/oleObject" Target="../embeddings/oleObject8.bin"/><Relationship Id="rId19" Type="http://schemas.openxmlformats.org/officeDocument/2006/relationships/image" Target="../media/image56.emf"/><Relationship Id="rId4" Type="http://schemas.openxmlformats.org/officeDocument/2006/relationships/slide" Target="slide35.xml"/><Relationship Id="rId9" Type="http://schemas.openxmlformats.org/officeDocument/2006/relationships/image" Target="../media/image54.wmf"/><Relationship Id="rId1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59.wmf"/><Relationship Id="rId18" Type="http://schemas.openxmlformats.org/officeDocument/2006/relationships/oleObject" Target="../embeddings/oleObject16.bin"/><Relationship Id="rId26" Type="http://schemas.openxmlformats.org/officeDocument/2006/relationships/oleObject" Target="../embeddings/oleObject20.bin"/><Relationship Id="rId3" Type="http://schemas.openxmlformats.org/officeDocument/2006/relationships/slide" Target="slide32.xml"/><Relationship Id="rId21" Type="http://schemas.openxmlformats.org/officeDocument/2006/relationships/image" Target="../media/image62.wmf"/><Relationship Id="rId7" Type="http://schemas.openxmlformats.org/officeDocument/2006/relationships/image" Target="../media/image8.png"/><Relationship Id="rId12" Type="http://schemas.openxmlformats.org/officeDocument/2006/relationships/oleObject" Target="../embeddings/oleObject13.bin"/><Relationship Id="rId17" Type="http://schemas.openxmlformats.org/officeDocument/2006/relationships/image" Target="../media/image49.wmf"/><Relationship Id="rId25" Type="http://schemas.openxmlformats.org/officeDocument/2006/relationships/image" Target="../media/image63.wmf"/><Relationship Id="rId2" Type="http://schemas.openxmlformats.org/officeDocument/2006/relationships/slideLayout" Target="../slideLayouts/slideLayout20.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24.vml"/><Relationship Id="rId6" Type="http://schemas.openxmlformats.org/officeDocument/2006/relationships/image" Target="../media/image64.png"/><Relationship Id="rId11" Type="http://schemas.openxmlformats.org/officeDocument/2006/relationships/image" Target="../media/image58.wmf"/><Relationship Id="rId24" Type="http://schemas.openxmlformats.org/officeDocument/2006/relationships/oleObject" Target="../embeddings/oleObject19.bin"/><Relationship Id="rId5" Type="http://schemas.openxmlformats.org/officeDocument/2006/relationships/slide" Target="slide40.xml"/><Relationship Id="rId15" Type="http://schemas.openxmlformats.org/officeDocument/2006/relationships/image" Target="../media/image60.wmf"/><Relationship Id="rId23" Type="http://schemas.openxmlformats.org/officeDocument/2006/relationships/image" Target="../media/image53.wmf"/><Relationship Id="rId10" Type="http://schemas.openxmlformats.org/officeDocument/2006/relationships/oleObject" Target="../embeddings/oleObject12.bin"/><Relationship Id="rId19" Type="http://schemas.openxmlformats.org/officeDocument/2006/relationships/image" Target="../media/image61.wmf"/><Relationship Id="rId4" Type="http://schemas.openxmlformats.org/officeDocument/2006/relationships/slide" Target="slide35.xml"/><Relationship Id="rId9" Type="http://schemas.openxmlformats.org/officeDocument/2006/relationships/image" Target="../media/image57.wmf"/><Relationship Id="rId14" Type="http://schemas.openxmlformats.org/officeDocument/2006/relationships/oleObject" Target="../embeddings/oleObject14.bin"/><Relationship Id="rId22" Type="http://schemas.openxmlformats.org/officeDocument/2006/relationships/oleObject" Target="../embeddings/oleObject18.bin"/><Relationship Id="rId27" Type="http://schemas.openxmlformats.org/officeDocument/2006/relationships/image" Target="../media/image51.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slide" Target="slide32.xml"/><Relationship Id="rId7" Type="http://schemas.openxmlformats.org/officeDocument/2006/relationships/image" Target="../media/image65.emf"/><Relationship Id="rId2" Type="http://schemas.openxmlformats.org/officeDocument/2006/relationships/slideLayout" Target="../slideLayouts/slideLayout20.xml"/><Relationship Id="rId1" Type="http://schemas.openxmlformats.org/officeDocument/2006/relationships/vmlDrawing" Target="../drawings/vmlDrawing25.vml"/><Relationship Id="rId6" Type="http://schemas.openxmlformats.org/officeDocument/2006/relationships/package" Target="../embeddings/Microsoft_Word___29.docx"/><Relationship Id="rId5" Type="http://schemas.openxmlformats.org/officeDocument/2006/relationships/slide" Target="slide40.xml"/><Relationship Id="rId10" Type="http://schemas.openxmlformats.org/officeDocument/2006/relationships/image" Target="../media/image64.png"/><Relationship Id="rId4" Type="http://schemas.openxmlformats.org/officeDocument/2006/relationships/slide" Target="slide35.xml"/><Relationship Id="rId9" Type="http://schemas.openxmlformats.org/officeDocument/2006/relationships/image" Target="../media/image5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2.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slide" Target="slide40.xml"/></Relationships>
</file>

<file path=ppt/slides/_rels/slide41.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2.xml"/><Relationship Id="rId1" Type="http://schemas.openxmlformats.org/officeDocument/2006/relationships/slideLayout" Target="../slideLayouts/slideLayout20.xml"/><Relationship Id="rId4" Type="http://schemas.openxmlformats.org/officeDocument/2006/relationships/slide" Target="slide40.xml"/></Relationships>
</file>

<file path=ppt/slides/_rels/slide4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2.xml"/><Relationship Id="rId7" Type="http://schemas.openxmlformats.org/officeDocument/2006/relationships/image" Target="../media/image66.emf"/><Relationship Id="rId2" Type="http://schemas.openxmlformats.org/officeDocument/2006/relationships/slideLayout" Target="../slideLayouts/slideLayout20.xml"/><Relationship Id="rId1" Type="http://schemas.openxmlformats.org/officeDocument/2006/relationships/vmlDrawing" Target="../drawings/vmlDrawing26.vml"/><Relationship Id="rId6" Type="http://schemas.openxmlformats.org/officeDocument/2006/relationships/package" Target="../embeddings/Microsoft_Word___30.docx"/><Relationship Id="rId5" Type="http://schemas.openxmlformats.org/officeDocument/2006/relationships/slide" Target="slide40.xml"/><Relationship Id="rId4" Type="http://schemas.openxmlformats.org/officeDocument/2006/relationships/slide" Target="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8.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45.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package" Target="../embeddings/Microsoft_Word___32.docx"/><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67.emf"/><Relationship Id="rId2" Type="http://schemas.openxmlformats.org/officeDocument/2006/relationships/slideLayout" Target="../slideLayouts/slideLayout21.xml"/><Relationship Id="rId16" Type="http://schemas.openxmlformats.org/officeDocument/2006/relationships/package" Target="../embeddings/Microsoft_Word___31.docx"/><Relationship Id="rId1" Type="http://schemas.openxmlformats.org/officeDocument/2006/relationships/vmlDrawing" Target="../drawings/vmlDrawing27.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68.emf"/><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4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8.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47.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69.emf"/><Relationship Id="rId2" Type="http://schemas.openxmlformats.org/officeDocument/2006/relationships/slideLayout" Target="../slideLayouts/slideLayout21.xml"/><Relationship Id="rId16" Type="http://schemas.openxmlformats.org/officeDocument/2006/relationships/package" Target="../embeddings/Microsoft_Word___33.docx"/><Relationship Id="rId1" Type="http://schemas.openxmlformats.org/officeDocument/2006/relationships/vmlDrawing" Target="../drawings/vmlDrawing28.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48.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package" Target="../embeddings/Microsoft_Word___35.docx"/><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0.emf"/><Relationship Id="rId2" Type="http://schemas.openxmlformats.org/officeDocument/2006/relationships/slideLayout" Target="../slideLayouts/slideLayout21.xml"/><Relationship Id="rId16" Type="http://schemas.openxmlformats.org/officeDocument/2006/relationships/package" Target="../embeddings/Microsoft_Word___34.docx"/><Relationship Id="rId20" Type="http://schemas.openxmlformats.org/officeDocument/2006/relationships/image" Target="../media/image8.png"/><Relationship Id="rId1" Type="http://schemas.openxmlformats.org/officeDocument/2006/relationships/vmlDrawing" Target="../drawings/vmlDrawing29.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71.emf"/><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4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2.emf"/><Relationship Id="rId2" Type="http://schemas.openxmlformats.org/officeDocument/2006/relationships/slideLayout" Target="../slideLayouts/slideLayout21.xml"/><Relationship Id="rId16" Type="http://schemas.openxmlformats.org/officeDocument/2006/relationships/package" Target="../embeddings/Microsoft_Word___36.docx"/><Relationship Id="rId1" Type="http://schemas.openxmlformats.org/officeDocument/2006/relationships/vmlDrawing" Target="../drawings/vmlDrawing30.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3.emf"/><Relationship Id="rId2" Type="http://schemas.openxmlformats.org/officeDocument/2006/relationships/slideLayout" Target="../slideLayouts/slideLayout21.xml"/><Relationship Id="rId16" Type="http://schemas.openxmlformats.org/officeDocument/2006/relationships/package" Target="../embeddings/Microsoft_Word___37.docx"/><Relationship Id="rId1" Type="http://schemas.openxmlformats.org/officeDocument/2006/relationships/vmlDrawing" Target="../drawings/vmlDrawing31.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1.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6"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74.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5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74.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5.emf"/><Relationship Id="rId2" Type="http://schemas.openxmlformats.org/officeDocument/2006/relationships/slideLayout" Target="../slideLayouts/slideLayout21.xml"/><Relationship Id="rId16" Type="http://schemas.openxmlformats.org/officeDocument/2006/relationships/package" Target="../embeddings/Microsoft_Word___38.docx"/><Relationship Id="rId1" Type="http://schemas.openxmlformats.org/officeDocument/2006/relationships/vmlDrawing" Target="../drawings/vmlDrawing32.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3.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8.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5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6.emf"/><Relationship Id="rId2" Type="http://schemas.openxmlformats.org/officeDocument/2006/relationships/slideLayout" Target="../slideLayouts/slideLayout21.xml"/><Relationship Id="rId16" Type="http://schemas.openxmlformats.org/officeDocument/2006/relationships/package" Target="../embeddings/Microsoft_Word___39.docx"/><Relationship Id="rId1" Type="http://schemas.openxmlformats.org/officeDocument/2006/relationships/vmlDrawing" Target="../drawings/vmlDrawing33.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5.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7.emf"/><Relationship Id="rId2" Type="http://schemas.openxmlformats.org/officeDocument/2006/relationships/slideLayout" Target="../slideLayouts/slideLayout21.xml"/><Relationship Id="rId16" Type="http://schemas.openxmlformats.org/officeDocument/2006/relationships/package" Target="../embeddings/Microsoft_Word___40.docx"/><Relationship Id="rId1" Type="http://schemas.openxmlformats.org/officeDocument/2006/relationships/vmlDrawing" Target="../drawings/vmlDrawing34.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6.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78.emf"/><Relationship Id="rId2" Type="http://schemas.openxmlformats.org/officeDocument/2006/relationships/slideLayout" Target="../slideLayouts/slideLayout21.xml"/><Relationship Id="rId16" Type="http://schemas.openxmlformats.org/officeDocument/2006/relationships/package" Target="../embeddings/Microsoft_Word___41.docx"/><Relationship Id="rId20" Type="http://schemas.openxmlformats.org/officeDocument/2006/relationships/image" Target="../media/image79.emf"/><Relationship Id="rId1" Type="http://schemas.openxmlformats.org/officeDocument/2006/relationships/vmlDrawing" Target="../drawings/vmlDrawing35.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package" Target="../embeddings/Microsoft_Word___42.docx"/><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7.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58.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2.png"/><Relationship Id="rId3" Type="http://schemas.openxmlformats.org/officeDocument/2006/relationships/slide" Target="slide44.xml"/><Relationship Id="rId21" Type="http://schemas.openxmlformats.org/officeDocument/2006/relationships/image" Target="../media/image8.png"/><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80.emf"/><Relationship Id="rId2" Type="http://schemas.openxmlformats.org/officeDocument/2006/relationships/slideLayout" Target="../slideLayouts/slideLayout21.xml"/><Relationship Id="rId16" Type="http://schemas.openxmlformats.org/officeDocument/2006/relationships/package" Target="../embeddings/Microsoft_Word___43.docx"/><Relationship Id="rId20" Type="http://schemas.openxmlformats.org/officeDocument/2006/relationships/image" Target="../media/image81.emf"/><Relationship Id="rId1" Type="http://schemas.openxmlformats.org/officeDocument/2006/relationships/vmlDrawing" Target="../drawings/vmlDrawing36.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package" Target="../embeddings/Microsoft_Word___44.docx"/><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5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3.emf"/><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package" Target="../embeddings/Microsoft_Word___45.docx"/><Relationship Id="rId2" Type="http://schemas.openxmlformats.org/officeDocument/2006/relationships/slideLayout" Target="../slideLayouts/slideLayout21.xml"/><Relationship Id="rId16" Type="http://schemas.openxmlformats.org/officeDocument/2006/relationships/image" Target="../media/image82.png"/><Relationship Id="rId1" Type="http://schemas.openxmlformats.org/officeDocument/2006/relationships/vmlDrawing" Target="../drawings/vmlDrawing37.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8.png"/><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2.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84.emf"/><Relationship Id="rId2" Type="http://schemas.openxmlformats.org/officeDocument/2006/relationships/slideLayout" Target="../slideLayouts/slideLayout21.xml"/><Relationship Id="rId16" Type="http://schemas.openxmlformats.org/officeDocument/2006/relationships/package" Target="../embeddings/Microsoft_Word___46.docx"/><Relationship Id="rId20" Type="http://schemas.openxmlformats.org/officeDocument/2006/relationships/image" Target="../media/image85.emf"/><Relationship Id="rId1" Type="http://schemas.openxmlformats.org/officeDocument/2006/relationships/vmlDrawing" Target="../drawings/vmlDrawing38.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package" Target="../embeddings/Microsoft_Word___47.docx"/><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1.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2.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86.emf"/><Relationship Id="rId2" Type="http://schemas.openxmlformats.org/officeDocument/2006/relationships/slideLayout" Target="../slideLayouts/slideLayout21.xml"/><Relationship Id="rId16" Type="http://schemas.openxmlformats.org/officeDocument/2006/relationships/package" Target="../embeddings/Microsoft_Word___48.docx"/><Relationship Id="rId1" Type="http://schemas.openxmlformats.org/officeDocument/2006/relationships/vmlDrawing" Target="../drawings/vmlDrawing39.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7.emf"/><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package" Target="../embeddings/Microsoft_Word___49.docx"/><Relationship Id="rId2" Type="http://schemas.openxmlformats.org/officeDocument/2006/relationships/slideLayout" Target="../slideLayouts/slideLayout21.xml"/><Relationship Id="rId16" Type="http://schemas.openxmlformats.org/officeDocument/2006/relationships/image" Target="../media/image88.png"/><Relationship Id="rId1" Type="http://schemas.openxmlformats.org/officeDocument/2006/relationships/vmlDrawing" Target="../drawings/vmlDrawing40.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8.png"/><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3.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6"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89.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6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90.emf"/><Relationship Id="rId2" Type="http://schemas.openxmlformats.org/officeDocument/2006/relationships/slideLayout" Target="../slideLayouts/slideLayout21.xml"/><Relationship Id="rId16" Type="http://schemas.openxmlformats.org/officeDocument/2006/relationships/package" Target="../embeddings/Microsoft_Word___50.docx"/><Relationship Id="rId1" Type="http://schemas.openxmlformats.org/officeDocument/2006/relationships/vmlDrawing" Target="../drawings/vmlDrawing41.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5.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91.emf"/><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package" Target="../embeddings/Microsoft_Word___51.docx"/><Relationship Id="rId2" Type="http://schemas.openxmlformats.org/officeDocument/2006/relationships/slideLayout" Target="../slideLayouts/slideLayout21.xml"/><Relationship Id="rId16" Type="http://schemas.openxmlformats.org/officeDocument/2006/relationships/image" Target="../media/image8.png"/><Relationship Id="rId1" Type="http://schemas.openxmlformats.org/officeDocument/2006/relationships/vmlDrawing" Target="../drawings/vmlDrawing42.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6.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package" Target="../embeddings/Microsoft_Word___53.docx"/><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92.emf"/><Relationship Id="rId2" Type="http://schemas.openxmlformats.org/officeDocument/2006/relationships/slideLayout" Target="../slideLayouts/slideLayout21.xml"/><Relationship Id="rId16" Type="http://schemas.openxmlformats.org/officeDocument/2006/relationships/package" Target="../embeddings/Microsoft_Word___52.docx"/><Relationship Id="rId20" Type="http://schemas.openxmlformats.org/officeDocument/2006/relationships/image" Target="../media/image8.png"/><Relationship Id="rId1" Type="http://schemas.openxmlformats.org/officeDocument/2006/relationships/vmlDrawing" Target="../drawings/vmlDrawing43.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93.emf"/><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7.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94.emf"/><Relationship Id="rId2" Type="http://schemas.openxmlformats.org/officeDocument/2006/relationships/slideLayout" Target="../slideLayouts/slideLayout21.xml"/><Relationship Id="rId16" Type="http://schemas.openxmlformats.org/officeDocument/2006/relationships/package" Target="../embeddings/Microsoft_Word___54.docx"/><Relationship Id="rId1" Type="http://schemas.openxmlformats.org/officeDocument/2006/relationships/vmlDrawing" Target="../drawings/vmlDrawing44.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68.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6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95.emf"/><Relationship Id="rId2" Type="http://schemas.openxmlformats.org/officeDocument/2006/relationships/slideLayout" Target="../slideLayouts/slideLayout21.xml"/><Relationship Id="rId16" Type="http://schemas.openxmlformats.org/officeDocument/2006/relationships/package" Target="../embeddings/Microsoft_Word___55.docx"/><Relationship Id="rId1" Type="http://schemas.openxmlformats.org/officeDocument/2006/relationships/vmlDrawing" Target="../drawings/vmlDrawing45.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package" Target="../embeddings/Microsoft_Word___2.docx"/><Relationship Id="rId7" Type="http://schemas.openxmlformats.org/officeDocument/2006/relationships/package" Target="../embeddings/Microsoft_Word___4.doc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package" Target="../embeddings/Microsoft_Word___3.docx"/><Relationship Id="rId10" Type="http://schemas.openxmlformats.org/officeDocument/2006/relationships/image" Target="../media/image12.emf"/><Relationship Id="rId4" Type="http://schemas.openxmlformats.org/officeDocument/2006/relationships/image" Target="../media/image9.emf"/><Relationship Id="rId9" Type="http://schemas.openxmlformats.org/officeDocument/2006/relationships/package" Target="../embeddings/Microsoft_Word___5.docx"/></Relationships>
</file>

<file path=ppt/slides/_rels/slide70.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96.emf"/><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package" Target="../embeddings/Microsoft_Word___56.docx"/><Relationship Id="rId2" Type="http://schemas.openxmlformats.org/officeDocument/2006/relationships/slideLayout" Target="../slideLayouts/slideLayout21.xml"/><Relationship Id="rId16" Type="http://schemas.openxmlformats.org/officeDocument/2006/relationships/image" Target="../media/image8.png"/><Relationship Id="rId1" Type="http://schemas.openxmlformats.org/officeDocument/2006/relationships/vmlDrawing" Target="../drawings/vmlDrawing46.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1.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97.emf"/><Relationship Id="rId2" Type="http://schemas.openxmlformats.org/officeDocument/2006/relationships/slideLayout" Target="../slideLayouts/slideLayout21.xml"/><Relationship Id="rId16" Type="http://schemas.openxmlformats.org/officeDocument/2006/relationships/package" Target="../embeddings/Microsoft_Word___57.docx"/><Relationship Id="rId1" Type="http://schemas.openxmlformats.org/officeDocument/2006/relationships/vmlDrawing" Target="../drawings/vmlDrawing47.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21" Type="http://schemas.openxmlformats.org/officeDocument/2006/relationships/package" Target="../embeddings/Microsoft_Word___60.docx"/><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98.emf"/><Relationship Id="rId2" Type="http://schemas.openxmlformats.org/officeDocument/2006/relationships/slideLayout" Target="../slideLayouts/slideLayout21.xml"/><Relationship Id="rId16" Type="http://schemas.openxmlformats.org/officeDocument/2006/relationships/package" Target="../embeddings/Microsoft_Word___58.docx"/><Relationship Id="rId20" Type="http://schemas.openxmlformats.org/officeDocument/2006/relationships/image" Target="../media/image99.emf"/><Relationship Id="rId1" Type="http://schemas.openxmlformats.org/officeDocument/2006/relationships/vmlDrawing" Target="../drawings/vmlDrawing48.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package" Target="../embeddings/Microsoft_Word___59.docx"/><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 Id="rId22" Type="http://schemas.openxmlformats.org/officeDocument/2006/relationships/image" Target="../media/image100.emf"/></Relationships>
</file>

<file path=ppt/slides/_rels/slide73.xml.rels><?xml version="1.0" encoding="UTF-8" standalone="yes"?>
<Relationships xmlns="http://schemas.openxmlformats.org/package/2006/relationships"><Relationship Id="rId8" Type="http://schemas.openxmlformats.org/officeDocument/2006/relationships/package" Target="../embeddings/Microsoft_Word___62.docx"/><Relationship Id="rId13" Type="http://schemas.openxmlformats.org/officeDocument/2006/relationships/slide" Target="slide51.xml"/><Relationship Id="rId18" Type="http://schemas.openxmlformats.org/officeDocument/2006/relationships/slide" Target="slide68.xml"/><Relationship Id="rId3" Type="http://schemas.openxmlformats.org/officeDocument/2006/relationships/image" Target="../media/image8.png"/><Relationship Id="rId21" Type="http://schemas.openxmlformats.org/officeDocument/2006/relationships/slide" Target="slide76.xml"/><Relationship Id="rId7" Type="http://schemas.openxmlformats.org/officeDocument/2006/relationships/image" Target="../media/image102.emf"/><Relationship Id="rId12" Type="http://schemas.openxmlformats.org/officeDocument/2006/relationships/slide" Target="slide49.xml"/><Relationship Id="rId17" Type="http://schemas.openxmlformats.org/officeDocument/2006/relationships/slide" Target="slide65.xml"/><Relationship Id="rId2" Type="http://schemas.openxmlformats.org/officeDocument/2006/relationships/slideLayout" Target="../slideLayouts/slideLayout21.xml"/><Relationship Id="rId16" Type="http://schemas.openxmlformats.org/officeDocument/2006/relationships/slide" Target="slide62.xml"/><Relationship Id="rId20" Type="http://schemas.openxmlformats.org/officeDocument/2006/relationships/slide" Target="slide74.xml"/><Relationship Id="rId1" Type="http://schemas.openxmlformats.org/officeDocument/2006/relationships/vmlDrawing" Target="../drawings/vmlDrawing49.vml"/><Relationship Id="rId6" Type="http://schemas.openxmlformats.org/officeDocument/2006/relationships/package" Target="../embeddings/Microsoft_Word___61.docx"/><Relationship Id="rId11" Type="http://schemas.openxmlformats.org/officeDocument/2006/relationships/slide" Target="slide46.xml"/><Relationship Id="rId24" Type="http://schemas.openxmlformats.org/officeDocument/2006/relationships/image" Target="../media/image104.emf"/><Relationship Id="rId5" Type="http://schemas.openxmlformats.org/officeDocument/2006/relationships/image" Target="../media/image101.wmf"/><Relationship Id="rId15" Type="http://schemas.openxmlformats.org/officeDocument/2006/relationships/slide" Target="slide58.xml"/><Relationship Id="rId23" Type="http://schemas.openxmlformats.org/officeDocument/2006/relationships/package" Target="../embeddings/Microsoft_Word___63.docx"/><Relationship Id="rId10" Type="http://schemas.openxmlformats.org/officeDocument/2006/relationships/slide" Target="slide44.xml"/><Relationship Id="rId19" Type="http://schemas.openxmlformats.org/officeDocument/2006/relationships/slide" Target="slide70.xml"/><Relationship Id="rId4" Type="http://schemas.openxmlformats.org/officeDocument/2006/relationships/oleObject" Target="../embeddings/oleObject22.bin"/><Relationship Id="rId9" Type="http://schemas.openxmlformats.org/officeDocument/2006/relationships/image" Target="../media/image103.emf"/><Relationship Id="rId14" Type="http://schemas.openxmlformats.org/officeDocument/2006/relationships/slide" Target="slide53.xml"/><Relationship Id="rId22" Type="http://schemas.openxmlformats.org/officeDocument/2006/relationships/slide" Target="slide79.xml"/></Relationships>
</file>

<file path=ppt/slides/_rels/slide7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105.emf"/><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package" Target="../embeddings/Microsoft_Word___64.docx"/><Relationship Id="rId2" Type="http://schemas.openxmlformats.org/officeDocument/2006/relationships/slideLayout" Target="../slideLayouts/slideLayout21.xml"/><Relationship Id="rId16" Type="http://schemas.openxmlformats.org/officeDocument/2006/relationships/image" Target="../media/image8.png"/><Relationship Id="rId1" Type="http://schemas.openxmlformats.org/officeDocument/2006/relationships/vmlDrawing" Target="../drawings/vmlDrawing50.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5.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106.emf"/><Relationship Id="rId2" Type="http://schemas.openxmlformats.org/officeDocument/2006/relationships/slideLayout" Target="../slideLayouts/slideLayout21.xml"/><Relationship Id="rId16" Type="http://schemas.openxmlformats.org/officeDocument/2006/relationships/package" Target="../embeddings/Microsoft_Word___65.docx"/><Relationship Id="rId1" Type="http://schemas.openxmlformats.org/officeDocument/2006/relationships/vmlDrawing" Target="../drawings/vmlDrawing51.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6.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110.png"/><Relationship Id="rId3" Type="http://schemas.openxmlformats.org/officeDocument/2006/relationships/slide" Target="slide44.xml"/><Relationship Id="rId21" Type="http://schemas.openxmlformats.org/officeDocument/2006/relationships/image" Target="../media/image107.emf"/><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109.png"/><Relationship Id="rId2" Type="http://schemas.openxmlformats.org/officeDocument/2006/relationships/slideLayout" Target="../slideLayouts/slideLayout21.xml"/><Relationship Id="rId16" Type="http://schemas.openxmlformats.org/officeDocument/2006/relationships/image" Target="../media/image108.png"/><Relationship Id="rId20" Type="http://schemas.openxmlformats.org/officeDocument/2006/relationships/package" Target="../embeddings/Microsoft_Word___66.docx"/><Relationship Id="rId1" Type="http://schemas.openxmlformats.org/officeDocument/2006/relationships/vmlDrawing" Target="../drawings/vmlDrawing52.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8.png"/><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7.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17" Type="http://schemas.openxmlformats.org/officeDocument/2006/relationships/image" Target="../media/image111.png"/><Relationship Id="rId2" Type="http://schemas.openxmlformats.org/officeDocument/2006/relationships/slide" Target="slide44.xml"/><Relationship Id="rId16"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109.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78.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110.png"/><Relationship Id="rId2" Type="http://schemas.openxmlformats.org/officeDocument/2006/relationships/slideLayout" Target="../slideLayouts/slideLayout21.xml"/><Relationship Id="rId16" Type="http://schemas.openxmlformats.org/officeDocument/2006/relationships/image" Target="../media/image109.png"/><Relationship Id="rId20" Type="http://schemas.openxmlformats.org/officeDocument/2006/relationships/image" Target="../media/image112.emf"/><Relationship Id="rId1" Type="http://schemas.openxmlformats.org/officeDocument/2006/relationships/vmlDrawing" Target="../drawings/vmlDrawing53.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package" Target="../embeddings/Microsoft_Word___67.docx"/><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7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package" Target="../embeddings/Microsoft_Word___68.docx"/><Relationship Id="rId3" Type="http://schemas.openxmlformats.org/officeDocument/2006/relationships/slide" Target="slide44.xml"/><Relationship Id="rId21" Type="http://schemas.openxmlformats.org/officeDocument/2006/relationships/image" Target="../media/image114.emf"/><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8.png"/><Relationship Id="rId2" Type="http://schemas.openxmlformats.org/officeDocument/2006/relationships/slideLayout" Target="../slideLayouts/slideLayout21.xml"/><Relationship Id="rId16" Type="http://schemas.openxmlformats.org/officeDocument/2006/relationships/image" Target="../media/image115.png"/><Relationship Id="rId20" Type="http://schemas.openxmlformats.org/officeDocument/2006/relationships/package" Target="../embeddings/Microsoft_Word___69.docx"/><Relationship Id="rId1" Type="http://schemas.openxmlformats.org/officeDocument/2006/relationships/vmlDrawing" Target="../drawings/vmlDrawing54.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image" Target="../media/image113.emf"/><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__6.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80.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116.emf"/><Relationship Id="rId3" Type="http://schemas.openxmlformats.org/officeDocument/2006/relationships/slide" Target="slide44.xml"/><Relationship Id="rId21" Type="http://schemas.openxmlformats.org/officeDocument/2006/relationships/image" Target="../media/image8.png"/><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package" Target="../embeddings/Microsoft_Word___70.docx"/><Relationship Id="rId2" Type="http://schemas.openxmlformats.org/officeDocument/2006/relationships/slideLayout" Target="../slideLayouts/slideLayout21.xml"/><Relationship Id="rId16" Type="http://schemas.openxmlformats.org/officeDocument/2006/relationships/image" Target="../media/image115.png"/><Relationship Id="rId20" Type="http://schemas.openxmlformats.org/officeDocument/2006/relationships/image" Target="../media/image117.emf"/><Relationship Id="rId1" Type="http://schemas.openxmlformats.org/officeDocument/2006/relationships/vmlDrawing" Target="../drawings/vmlDrawing55.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package" Target="../embeddings/Microsoft_Word___71.docx"/><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81.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115.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114.emf"/><Relationship Id="rId2" Type="http://schemas.openxmlformats.org/officeDocument/2006/relationships/slideLayout" Target="../slideLayouts/slideLayout21.xml"/><Relationship Id="rId16" Type="http://schemas.openxmlformats.org/officeDocument/2006/relationships/package" Target="../embeddings/Microsoft_Word___72.docx"/><Relationship Id="rId1" Type="http://schemas.openxmlformats.org/officeDocument/2006/relationships/vmlDrawing" Target="../drawings/vmlDrawing56.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82.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118.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83.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76.xml"/><Relationship Id="rId3" Type="http://schemas.openxmlformats.org/officeDocument/2006/relationships/slide" Target="slide46.xml"/><Relationship Id="rId7" Type="http://schemas.openxmlformats.org/officeDocument/2006/relationships/slide" Target="slide58.xml"/><Relationship Id="rId12" Type="http://schemas.openxmlformats.org/officeDocument/2006/relationships/slide" Target="slide74.xml"/><Relationship Id="rId2" Type="http://schemas.openxmlformats.org/officeDocument/2006/relationships/slide" Target="slide44.xml"/><Relationship Id="rId1" Type="http://schemas.openxmlformats.org/officeDocument/2006/relationships/slideLayout" Target="../slideLayouts/slideLayout21.xml"/><Relationship Id="rId6" Type="http://schemas.openxmlformats.org/officeDocument/2006/relationships/slide" Target="slide53.xml"/><Relationship Id="rId11" Type="http://schemas.openxmlformats.org/officeDocument/2006/relationships/slide" Target="slide70.xml"/><Relationship Id="rId5" Type="http://schemas.openxmlformats.org/officeDocument/2006/relationships/slide" Target="slide51.xml"/><Relationship Id="rId15" Type="http://schemas.openxmlformats.org/officeDocument/2006/relationships/image" Target="../media/image118.png"/><Relationship Id="rId10" Type="http://schemas.openxmlformats.org/officeDocument/2006/relationships/slide" Target="slide68.xml"/><Relationship Id="rId4" Type="http://schemas.openxmlformats.org/officeDocument/2006/relationships/slide" Target="slide49.xml"/><Relationship Id="rId9" Type="http://schemas.openxmlformats.org/officeDocument/2006/relationships/slide" Target="slide65.xml"/><Relationship Id="rId14" Type="http://schemas.openxmlformats.org/officeDocument/2006/relationships/slide" Target="slide79.xml"/></Relationships>
</file>

<file path=ppt/slides/_rels/slide8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74.xml"/><Relationship Id="rId18" Type="http://schemas.openxmlformats.org/officeDocument/2006/relationships/image" Target="../media/image118.png"/><Relationship Id="rId3" Type="http://schemas.openxmlformats.org/officeDocument/2006/relationships/slide" Target="slide44.xml"/><Relationship Id="rId7" Type="http://schemas.openxmlformats.org/officeDocument/2006/relationships/slide" Target="slide53.xml"/><Relationship Id="rId12" Type="http://schemas.openxmlformats.org/officeDocument/2006/relationships/slide" Target="slide70.xml"/><Relationship Id="rId17" Type="http://schemas.openxmlformats.org/officeDocument/2006/relationships/image" Target="../media/image119.emf"/><Relationship Id="rId2" Type="http://schemas.openxmlformats.org/officeDocument/2006/relationships/slideLayout" Target="../slideLayouts/slideLayout21.xml"/><Relationship Id="rId16" Type="http://schemas.openxmlformats.org/officeDocument/2006/relationships/package" Target="../embeddings/Microsoft_Word___73.docx"/><Relationship Id="rId1" Type="http://schemas.openxmlformats.org/officeDocument/2006/relationships/vmlDrawing" Target="../drawings/vmlDrawing57.vml"/><Relationship Id="rId6" Type="http://schemas.openxmlformats.org/officeDocument/2006/relationships/slide" Target="slide51.xml"/><Relationship Id="rId11" Type="http://schemas.openxmlformats.org/officeDocument/2006/relationships/slide" Target="slide68.xml"/><Relationship Id="rId5" Type="http://schemas.openxmlformats.org/officeDocument/2006/relationships/slide" Target="slide49.xml"/><Relationship Id="rId15" Type="http://schemas.openxmlformats.org/officeDocument/2006/relationships/slide" Target="slide79.xml"/><Relationship Id="rId10" Type="http://schemas.openxmlformats.org/officeDocument/2006/relationships/slide" Target="slide65.xml"/><Relationship Id="rId19" Type="http://schemas.openxmlformats.org/officeDocument/2006/relationships/slide" Target="slide3.xml"/><Relationship Id="rId4" Type="http://schemas.openxmlformats.org/officeDocument/2006/relationships/slide" Target="slide46.xml"/><Relationship Id="rId9" Type="http://schemas.openxmlformats.org/officeDocument/2006/relationships/slide" Target="slide62.xml"/><Relationship Id="rId14" Type="http://schemas.openxmlformats.org/officeDocument/2006/relationships/slide" Target="slide76.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__7.docx"/><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262315" y="138704"/>
            <a:ext cx="2737341" cy="457240"/>
          </a:xfrm>
          <a:prstGeom prst="rect">
            <a:avLst/>
          </a:prstGeom>
        </p:spPr>
      </p:pic>
      <p:grpSp>
        <p:nvGrpSpPr>
          <p:cNvPr id="4" name="组合 3"/>
          <p:cNvGrpSpPr/>
          <p:nvPr/>
        </p:nvGrpSpPr>
        <p:grpSpPr>
          <a:xfrm>
            <a:off x="0" y="1612675"/>
            <a:ext cx="12192001" cy="3544517"/>
            <a:chOff x="0" y="1612675"/>
            <a:chExt cx="12192001" cy="3544517"/>
          </a:xfrm>
        </p:grpSpPr>
        <p:grpSp>
          <p:nvGrpSpPr>
            <p:cNvPr id="3" name="组合 2"/>
            <p:cNvGrpSpPr/>
            <p:nvPr/>
          </p:nvGrpSpPr>
          <p:grpSpPr>
            <a:xfrm>
              <a:off x="0" y="1850900"/>
              <a:ext cx="12192001" cy="3306292"/>
              <a:chOff x="0" y="1850900"/>
              <a:chExt cx="12192001" cy="3306292"/>
            </a:xfrm>
          </p:grpSpPr>
          <p:pic>
            <p:nvPicPr>
              <p:cNvPr id="2" name="图片 1"/>
              <p:cNvPicPr>
                <a:picLocks noChangeAspect="1"/>
              </p:cNvPicPr>
              <p:nvPr/>
            </p:nvPicPr>
            <p:blipFill>
              <a:blip r:embed="rId3"/>
              <a:stretch>
                <a:fillRect/>
              </a:stretch>
            </p:blipFill>
            <p:spPr>
              <a:xfrm>
                <a:off x="0" y="1850900"/>
                <a:ext cx="12192000" cy="3306292"/>
              </a:xfrm>
              <a:prstGeom prst="rect">
                <a:avLst/>
              </a:prstGeom>
            </p:spPr>
          </p:pic>
          <p:pic>
            <p:nvPicPr>
              <p:cNvPr id="6" name="图片 5"/>
              <p:cNvPicPr>
                <a:picLocks noChangeAspect="1"/>
              </p:cNvPicPr>
              <p:nvPr/>
            </p:nvPicPr>
            <p:blipFill>
              <a:blip r:embed="rId4"/>
              <a:stretch>
                <a:fillRect/>
              </a:stretch>
            </p:blipFill>
            <p:spPr>
              <a:xfrm>
                <a:off x="10272464" y="3305484"/>
                <a:ext cx="1919537" cy="1788799"/>
              </a:xfrm>
              <a:prstGeom prst="rect">
                <a:avLst/>
              </a:prstGeom>
            </p:spPr>
          </p:pic>
        </p:grpSp>
        <p:sp>
          <p:nvSpPr>
            <p:cNvPr id="5" name="副标题 2">
              <a:extLst>
                <a:ext uri="{FF2B5EF4-FFF2-40B4-BE49-F238E27FC236}">
                  <a16:creationId xmlns:a16="http://schemas.microsoft.com/office/drawing/2014/main" xmlns="" id="{52C4449A-F464-4D7F-BEC9-4DBC80644CF4}"/>
                </a:ext>
              </a:extLst>
            </p:cNvPr>
            <p:cNvSpPr txBox="1">
              <a:spLocks/>
            </p:cNvSpPr>
            <p:nvPr/>
          </p:nvSpPr>
          <p:spPr>
            <a:xfrm>
              <a:off x="5209309" y="1612675"/>
              <a:ext cx="1773382" cy="448173"/>
            </a:xfrm>
            <a:prstGeom prst="roundRect">
              <a:avLst>
                <a:gd name="adj" fmla="val 50000"/>
              </a:avLst>
            </a:prstGeom>
            <a:solidFill>
              <a:srgbClr val="8EB4E3"/>
            </a:solidFill>
            <a:ln>
              <a:noFill/>
            </a:ln>
          </p:spPr>
          <p:txBody>
            <a:bodyPr anchor="ctr">
              <a:noAutofit/>
            </a:bodyPr>
            <a:lstStyle>
              <a:defPPr>
                <a:defRPr lang="zh-CN"/>
              </a:defPPr>
              <a:lvl1pPr indent="0" algn="ctr">
                <a:lnSpc>
                  <a:spcPct val="90000"/>
                </a:lnSpc>
                <a:spcBef>
                  <a:spcPts val="1000"/>
                </a:spcBef>
                <a:buFont typeface="Arial" panose="020B0604020202020204" pitchFamily="34" charset="0"/>
                <a:buNone/>
                <a:defRPr sz="2800">
                  <a:solidFill>
                    <a:schemeClr val="bg1"/>
                  </a:solidFill>
                  <a:latin typeface="KaiTi" panose="02010609060101010101" pitchFamily="49" charset="-122"/>
                  <a:ea typeface="KaiTi" panose="02010609060101010101" pitchFamily="49"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400" dirty="0" smtClean="0"/>
                <a:t>第</a:t>
              </a:r>
              <a:r>
                <a:rPr lang="en-US" altLang="zh-CN" sz="2400" dirty="0" smtClean="0"/>
                <a:t>44</a:t>
              </a:r>
              <a:r>
                <a:rPr lang="zh-CN" altLang="en-US" sz="2400" dirty="0" smtClean="0"/>
                <a:t>讲</a:t>
              </a:r>
              <a:endParaRPr lang="zh-CN" altLang="en-US" sz="2400" dirty="0"/>
            </a:p>
          </p:txBody>
        </p:sp>
      </p:grpSp>
      <p:sp>
        <p:nvSpPr>
          <p:cNvPr id="12" name="标题 1">
            <a:extLst>
              <a:ext uri="{FF2B5EF4-FFF2-40B4-BE49-F238E27FC236}">
                <a16:creationId xmlns:a16="http://schemas.microsoft.com/office/drawing/2014/main" xmlns="" id="{322A6B15-2E76-455A-9DAC-24409D258021}"/>
              </a:ext>
            </a:extLst>
          </p:cNvPr>
          <p:cNvSpPr txBox="1">
            <a:spLocks/>
          </p:cNvSpPr>
          <p:nvPr/>
        </p:nvSpPr>
        <p:spPr>
          <a:xfrm>
            <a:off x="1298694" y="2784562"/>
            <a:ext cx="9594612" cy="12888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dist">
              <a:lnSpc>
                <a:spcPct val="120000"/>
              </a:lnSpc>
            </a:pPr>
            <a:r>
              <a:rPr lang="zh-CN" altLang="en-US" sz="6600" b="1" dirty="0" smtClean="0">
                <a:solidFill>
                  <a:schemeClr val="bg1"/>
                </a:solidFill>
              </a:rPr>
              <a:t>化学平衡</a:t>
            </a:r>
            <a:r>
              <a:rPr lang="zh-CN" altLang="en-US" sz="6600" b="1" dirty="0">
                <a:solidFill>
                  <a:schemeClr val="bg1"/>
                </a:solidFill>
              </a:rPr>
              <a:t>常数的综合计算</a:t>
            </a:r>
          </a:p>
        </p:txBody>
      </p:sp>
    </p:spTree>
    <p:extLst>
      <p:ext uri="{BB962C8B-B14F-4D97-AF65-F5344CB8AC3E}">
        <p14:creationId xmlns:p14="http://schemas.microsoft.com/office/powerpoint/2010/main" val="1815278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 xmlns:a16="http://schemas.microsoft.com/office/drawing/2014/main" id="{7E4F18EA-82C7-9143-98A4-D4840597F599}"/>
              </a:ext>
            </a:extLst>
          </p:cNvPr>
          <p:cNvSpPr/>
          <p:nvPr/>
        </p:nvSpPr>
        <p:spPr>
          <a:xfrm>
            <a:off x="390000" y="1556792"/>
            <a:ext cx="11412000" cy="171583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对于气相反应，用某组分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的平衡压强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代替物质的量浓度</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也可表示平衡常</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数</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记作</a:t>
            </a:r>
            <a:r>
              <a:rPr lang="en-US" altLang="zh-CN" i="1" kern="100" spc="-2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spc="-2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。已知反应</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2H</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O(g</a:t>
            </a:r>
            <a:r>
              <a:rPr lang="en-US" altLang="zh-CN" kern="100" spc="-2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spc="-2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spc="-20" dirty="0" smtClean="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spc="-2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4H</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i="1" kern="100" spc="-2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 </a:t>
            </a:r>
            <a:r>
              <a:rPr lang="en-US" altLang="zh-CN" kern="100" spc="-2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时的平衡常数</a:t>
            </a:r>
            <a:r>
              <a:rPr lang="en-US" altLang="zh-CN" i="1" kern="100" spc="-2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spc="-2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，则下列说法正确的是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5657579" y="2405998"/>
            <a:ext cx="494394" cy="170399"/>
          </a:xfrm>
          <a:prstGeom prst="rect">
            <a:avLst/>
          </a:prstGeom>
        </p:spPr>
      </p:pic>
      <p:graphicFrame>
        <p:nvGraphicFramePr>
          <p:cNvPr id="5" name="对象 4"/>
          <p:cNvGraphicFramePr>
            <a:graphicFrameLocks noChangeAspect="1"/>
          </p:cNvGraphicFramePr>
          <p:nvPr>
            <p:extLst>
              <p:ext uri="{D42A27DB-BD31-4B8C-83A1-F6EECF244321}">
                <p14:modId xmlns:p14="http://schemas.microsoft.com/office/powerpoint/2010/main" val="1055954101"/>
              </p:ext>
            </p:extLst>
          </p:nvPr>
        </p:nvGraphicFramePr>
        <p:xfrm>
          <a:off x="501650" y="3432175"/>
          <a:ext cx="11129963" cy="3116263"/>
        </p:xfrm>
        <a:graphic>
          <a:graphicData uri="http://schemas.openxmlformats.org/presentationml/2006/ole">
            <mc:AlternateContent xmlns:mc="http://schemas.openxmlformats.org/markup-compatibility/2006">
              <mc:Choice xmlns:v="urn:schemas-microsoft-com:vml" Requires="v">
                <p:oleObj spid="_x0000_s154652" name="文档" r:id="rId4" imgW="11241699" imgH="3141453" progId="Word.Document.12">
                  <p:embed/>
                </p:oleObj>
              </mc:Choice>
              <mc:Fallback>
                <p:oleObj name="文档" r:id="rId4" imgW="11241699" imgH="3141453" progId="Word.Document.12">
                  <p:embed/>
                  <p:pic>
                    <p:nvPicPr>
                      <p:cNvPr id="0" name=""/>
                      <p:cNvPicPr/>
                      <p:nvPr/>
                    </p:nvPicPr>
                    <p:blipFill>
                      <a:blip r:embed="rId5"/>
                      <a:stretch>
                        <a:fillRect/>
                      </a:stretch>
                    </p:blipFill>
                    <p:spPr>
                      <a:xfrm>
                        <a:off x="501650" y="3432175"/>
                        <a:ext cx="11129963" cy="3116263"/>
                      </a:xfrm>
                      <a:prstGeom prst="rect">
                        <a:avLst/>
                      </a:prstGeom>
                    </p:spPr>
                  </p:pic>
                </p:oleObj>
              </mc:Fallback>
            </mc:AlternateContent>
          </a:graphicData>
        </a:graphic>
      </p:graphicFrame>
      <p:pic>
        <p:nvPicPr>
          <p:cNvPr id="6" name="图片 5"/>
          <p:cNvPicPr>
            <a:picLocks noChangeAspect="1"/>
          </p:cNvPicPr>
          <p:nvPr/>
        </p:nvPicPr>
        <p:blipFill>
          <a:blip r:embed="rId3">
            <a:clrChange>
              <a:clrFrom>
                <a:srgbClr val="FFFFFF"/>
              </a:clrFrom>
              <a:clrTo>
                <a:srgbClr val="FFFFFF">
                  <a:alpha val="0"/>
                </a:srgbClr>
              </a:clrTo>
            </a:clrChange>
          </a:blip>
          <a:stretch>
            <a:fillRect/>
          </a:stretch>
        </p:blipFill>
        <p:spPr>
          <a:xfrm>
            <a:off x="4701721" y="5995161"/>
            <a:ext cx="494394" cy="170399"/>
          </a:xfrm>
          <a:prstGeom prst="rect">
            <a:avLst/>
          </a:prstGeom>
        </p:spPr>
      </p:pic>
      <p:sp>
        <p:nvSpPr>
          <p:cNvPr id="3" name="TextBox 9"/>
          <p:cNvSpPr txBox="1"/>
          <p:nvPr/>
        </p:nvSpPr>
        <p:spPr>
          <a:xfrm>
            <a:off x="253559" y="4869160"/>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Tree>
    <p:extLst>
      <p:ext uri="{BB962C8B-B14F-4D97-AF65-F5344CB8AC3E}">
        <p14:creationId xmlns:p14="http://schemas.microsoft.com/office/powerpoint/2010/main" val="8031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1988840"/>
            <a:ext cx="11160000" cy="3556298"/>
            <a:chOff x="792914" y="3925222"/>
            <a:chExt cx="11160000" cy="3556298"/>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3443408"/>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5400" y="2996952"/>
            <a:ext cx="10586645" cy="1130246"/>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升高温度，若</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err="1">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增大，说明平衡正向移动，则正反应为吸热反应，</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平衡常数</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只与温度有关，与其他因素无关，故增大压强时</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err="1">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不变，</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正确</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2636253056"/>
              </p:ext>
            </p:extLst>
          </p:nvPr>
        </p:nvGraphicFramePr>
        <p:xfrm>
          <a:off x="803231" y="2204864"/>
          <a:ext cx="10491787" cy="1219200"/>
        </p:xfrm>
        <a:graphic>
          <a:graphicData uri="http://schemas.openxmlformats.org/presentationml/2006/ole">
            <mc:AlternateContent xmlns:mc="http://schemas.openxmlformats.org/markup-compatibility/2006">
              <mc:Choice xmlns:v="urn:schemas-microsoft-com:vml" Requires="v">
                <p:oleObj spid="_x0000_s155697" name="文档" r:id="rId3" imgW="10598832" imgH="1229983" progId="Word.Document.12">
                  <p:embed/>
                </p:oleObj>
              </mc:Choice>
              <mc:Fallback>
                <p:oleObj name="文档" r:id="rId3" imgW="10598832" imgH="1229983" progId="Word.Document.12">
                  <p:embed/>
                  <p:pic>
                    <p:nvPicPr>
                      <p:cNvPr id="0" name=""/>
                      <p:cNvPicPr/>
                      <p:nvPr/>
                    </p:nvPicPr>
                    <p:blipFill>
                      <a:blip r:embed="rId4"/>
                      <a:stretch>
                        <a:fillRect/>
                      </a:stretch>
                    </p:blipFill>
                    <p:spPr>
                      <a:xfrm>
                        <a:off x="803231" y="2204864"/>
                        <a:ext cx="10491787" cy="1219200"/>
                      </a:xfrm>
                      <a:prstGeom prst="rect">
                        <a:avLst/>
                      </a:prstGeom>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4290173889"/>
              </p:ext>
            </p:extLst>
          </p:nvPr>
        </p:nvGraphicFramePr>
        <p:xfrm>
          <a:off x="806450" y="4217988"/>
          <a:ext cx="10490200" cy="1327150"/>
        </p:xfrm>
        <a:graphic>
          <a:graphicData uri="http://schemas.openxmlformats.org/presentationml/2006/ole">
            <mc:AlternateContent xmlns:mc="http://schemas.openxmlformats.org/markup-compatibility/2006">
              <mc:Choice xmlns:v="urn:schemas-microsoft-com:vml" Requires="v">
                <p:oleObj spid="_x0000_s155698" name="文档" r:id="rId5" imgW="10598832" imgH="1343924" progId="Word.Document.12">
                  <p:embed/>
                </p:oleObj>
              </mc:Choice>
              <mc:Fallback>
                <p:oleObj name="文档" r:id="rId5" imgW="10598832" imgH="1343924" progId="Word.Document.12">
                  <p:embed/>
                  <p:pic>
                    <p:nvPicPr>
                      <p:cNvPr id="0" name=""/>
                      <p:cNvPicPr/>
                      <p:nvPr/>
                    </p:nvPicPr>
                    <p:blipFill>
                      <a:blip r:embed="rId6"/>
                      <a:stretch>
                        <a:fillRect/>
                      </a:stretch>
                    </p:blipFill>
                    <p:spPr>
                      <a:xfrm>
                        <a:off x="806450" y="4217988"/>
                        <a:ext cx="10490200" cy="1327150"/>
                      </a:xfrm>
                      <a:prstGeom prst="rect">
                        <a:avLst/>
                      </a:prstGeom>
                    </p:spPr>
                  </p:pic>
                </p:oleObj>
              </mc:Fallback>
            </mc:AlternateContent>
          </a:graphicData>
        </a:graphic>
      </p:graphicFrame>
    </p:spTree>
    <p:extLst>
      <p:ext uri="{BB962C8B-B14F-4D97-AF65-F5344CB8AC3E}">
        <p14:creationId xmlns:p14="http://schemas.microsoft.com/office/powerpoint/2010/main" val="3675592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 xmlns:a16="http://schemas.microsoft.com/office/drawing/2014/main" id="{7E4F18EA-82C7-9143-98A4-D4840597F599}"/>
              </a:ext>
            </a:extLst>
          </p:cNvPr>
          <p:cNvSpPr/>
          <p:nvPr/>
        </p:nvSpPr>
        <p:spPr>
          <a:xfrm>
            <a:off x="390000" y="1556792"/>
            <a:ext cx="11412000" cy="5109067"/>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楷体_GB2312" panose="02010609030101010101" pitchFamily="49" charset="-122"/>
              </a:rPr>
              <a:t>(2024·</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温州模拟</a:t>
            </a:r>
            <a:r>
              <a:rPr lang="en-US" altLang="zh-CN" kern="100" dirty="0">
                <a:latin typeface="Times New Roman" panose="02020603050405020304" pitchFamily="18" charset="0"/>
                <a:ea typeface="楷体_GB2312" panose="02010609030101010101" pitchFamily="49"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将</a:t>
            </a:r>
            <a:r>
              <a:rPr lang="en-US" altLang="zh-CN" kern="100" dirty="0">
                <a:latin typeface="Times New Roman" panose="02020603050405020304" pitchFamily="18" charset="0"/>
                <a:ea typeface="微软雅黑" panose="020B0503020204020204" pitchFamily="34" charset="-122"/>
              </a:rPr>
              <a:t>E</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rPr>
              <a:t>F</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加入密闭容器中，在一定条件下发生反应：</a:t>
            </a:r>
            <a:r>
              <a:rPr lang="en-US" altLang="zh-CN" kern="100" dirty="0">
                <a:latin typeface="Times New Roman" panose="02020603050405020304" pitchFamily="18" charset="0"/>
                <a:ea typeface="微软雅黑" panose="020B0503020204020204" pitchFamily="34" charset="-122"/>
              </a:rPr>
              <a:t>E(g)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rPr>
              <a:t>F(s</a:t>
            </a:r>
            <a:r>
              <a:rPr lang="en-US" altLang="zh-CN" kern="100" dirty="0" smtClean="0">
                <a:latin typeface="Times New Roman" panose="02020603050405020304" pitchFamily="18" charset="0"/>
                <a:ea typeface="微软雅黑" panose="020B0503020204020204" pitchFamily="34" charset="-122"/>
              </a:rPr>
              <a:t>)</a:t>
            </a:r>
            <a:endParaRPr lang="en-US" altLang="zh-CN" kern="100" dirty="0" smtClean="0">
              <a:latin typeface="ZBFH"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rPr>
              <a:t>2G(g</a:t>
            </a:r>
            <a:r>
              <a:rPr lang="en-US" altLang="zh-CN" kern="100" dirty="0">
                <a:latin typeface="Times New Roman" panose="02020603050405020304" pitchFamily="18" charset="0"/>
                <a:ea typeface="微软雅黑" panose="020B0503020204020204" pitchFamily="34"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。忽略固体体积，平衡时</a:t>
            </a:r>
            <a:r>
              <a:rPr lang="en-US" altLang="zh-CN" kern="100" dirty="0">
                <a:latin typeface="Times New Roman" panose="02020603050405020304" pitchFamily="18" charset="0"/>
                <a:ea typeface="微软雅黑" panose="020B0503020204020204" pitchFamily="34" charset="-122"/>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的体积分数</a:t>
            </a:r>
            <a:r>
              <a:rPr lang="en-US" altLang="zh-CN" kern="100" dirty="0">
                <a:latin typeface="Times New Roman" panose="02020603050405020304" pitchFamily="18" charset="0"/>
                <a:ea typeface="微软雅黑" panose="020B0503020204020204" pitchFamily="34"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随温度和压强的变化如下表所示，已知</a:t>
            </a:r>
            <a:r>
              <a:rPr lang="en-US" altLang="zh-CN" i="1" kern="100" dirty="0" err="1">
                <a:latin typeface="Times New Roman" panose="02020603050405020304" pitchFamily="18" charset="0"/>
                <a:ea typeface="微软雅黑" panose="020B0503020204020204" pitchFamily="34" charset="-122"/>
              </a:rPr>
              <a:t>K</a:t>
            </a:r>
            <a:r>
              <a:rPr lang="en-US" altLang="zh-CN" kern="100" baseline="-25000" dirty="0" err="1">
                <a:latin typeface="Times New Roman" panose="02020603050405020304" pitchFamily="18" charset="0"/>
                <a:ea typeface="微软雅黑" panose="020B0503020204020204" pitchFamily="34" charset="-122"/>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是用平衡分压代替平衡浓度计算，分压＝总压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物质的量分数。下列说法正确的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是</a:t>
            </a:r>
            <a:endParaRPr lang="en-US" altLang="zh-CN"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A.</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b</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f</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平衡常数</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(1 000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)&lt;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(810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C.915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2.0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时该反应的平衡常数为</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4.5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MPa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D.1 000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3.0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E</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的转化率为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83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p:cNvPicPr>
            <a:picLocks noChangeAspect="1"/>
          </p:cNvPicPr>
          <p:nvPr/>
        </p:nvPicPr>
        <p:blipFill>
          <a:blip r:embed="rId2">
            <a:clrChange>
              <a:clrFrom>
                <a:srgbClr val="FFFFFF"/>
              </a:clrFrom>
              <a:clrTo>
                <a:srgbClr val="FFFFFF">
                  <a:alpha val="0"/>
                </a:srgbClr>
              </a:clrTo>
            </a:clrChange>
          </a:blip>
          <a:stretch>
            <a:fillRect/>
          </a:stretch>
        </p:blipFill>
        <p:spPr>
          <a:xfrm>
            <a:off x="11009962" y="1844824"/>
            <a:ext cx="494394" cy="170399"/>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2558701056"/>
              </p:ext>
            </p:extLst>
          </p:nvPr>
        </p:nvGraphicFramePr>
        <p:xfrm>
          <a:off x="7176120" y="3501008"/>
          <a:ext cx="4536504" cy="2880320"/>
        </p:xfrm>
        <a:graphic>
          <a:graphicData uri="http://schemas.openxmlformats.org/drawingml/2006/table">
            <a:tbl>
              <a:tblPr/>
              <a:tblGrid>
                <a:gridCol w="1555362"/>
                <a:gridCol w="993714"/>
                <a:gridCol w="993714"/>
                <a:gridCol w="993714"/>
              </a:tblGrid>
              <a:tr h="576064">
                <a:tc rowSpan="2">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温度</a:t>
                      </a: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a:t>
                      </a:r>
                      <a:r>
                        <a:rPr lang="en-US" sz="2400" kern="100" dirty="0">
                          <a:effectLst/>
                          <a:latin typeface="宋体" panose="02010600030101010101" pitchFamily="2" charset="-122"/>
                          <a:ea typeface="微软雅黑" panose="020B0503020204020204" pitchFamily="34" charset="-122"/>
                          <a:cs typeface="Times New Roman" panose="02020603050405020304" pitchFamily="18" charset="0"/>
                        </a:rPr>
                        <a:t>℃</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压强</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/MPa</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576064">
                <a:tc vMerge="1">
                  <a:txBody>
                    <a:bodyPr/>
                    <a:lstStyle/>
                    <a:p>
                      <a:endParaRPr lang="zh-CN" altLang="en-US"/>
                    </a:p>
                  </a:txBody>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2.0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3.0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810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54.0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a</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b</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915</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75.0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d</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1 000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e</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f</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83.0</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9"/>
          <p:cNvSpPr txBox="1"/>
          <p:nvPr/>
        </p:nvSpPr>
        <p:spPr>
          <a:xfrm>
            <a:off x="253559" y="4805861"/>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Tree>
    <p:extLst>
      <p:ext uri="{BB962C8B-B14F-4D97-AF65-F5344CB8AC3E}">
        <p14:creationId xmlns:p14="http://schemas.microsoft.com/office/powerpoint/2010/main" val="32647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1988840"/>
            <a:ext cx="11160000" cy="3744416"/>
            <a:chOff x="792914" y="3925222"/>
            <a:chExt cx="11160000" cy="3744416"/>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3631526"/>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42285" y="2242036"/>
            <a:ext cx="10907430" cy="3416320"/>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正反应是气体体积增大的反应，温度相同时，增大压强平衡逆向移动，</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的体积分数减小，所以在</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810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时，不同压强下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的体积分数</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都要小于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54.0%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，故</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54.0%&gt;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；从压强为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2.0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时可以看出温度升高</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的体积分数增大，正反应是吸热反应，则</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f</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，故</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&lt;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f</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zh-CN" altLang="zh-CN" sz="2400" kern="100" spc="-100" dirty="0" smtClean="0">
                <a:latin typeface="Times New Roman" panose="02020603050405020304" pitchFamily="18" charset="0"/>
                <a:ea typeface="宋体" panose="02010600030101010101" pitchFamily="2" charset="-122"/>
                <a:cs typeface="Times New Roman" panose="02020603050405020304" pitchFamily="18" charset="0"/>
              </a:rPr>
              <a:t>根据</a:t>
            </a:r>
            <a:r>
              <a:rPr lang="zh-CN" altLang="zh-CN" sz="2400" kern="100" spc="-100" dirty="0">
                <a:latin typeface="Times New Roman" panose="02020603050405020304" pitchFamily="18" charset="0"/>
                <a:ea typeface="宋体" panose="02010600030101010101" pitchFamily="2" charset="-122"/>
                <a:cs typeface="Times New Roman" panose="02020603050405020304" pitchFamily="18" charset="0"/>
              </a:rPr>
              <a:t>以上分析可知正反应是吸热反应，则升高温度平衡常数增大，所以</a:t>
            </a:r>
            <a:r>
              <a:rPr lang="en-US" altLang="zh-CN" sz="2400" i="1" kern="100" spc="-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spc="-100" dirty="0">
                <a:latin typeface="Times New Roman" panose="02020603050405020304" pitchFamily="18" charset="0"/>
                <a:ea typeface="宋体" panose="02010600030101010101" pitchFamily="2" charset="-122"/>
                <a:cs typeface="Courier New" panose="02070309020205020404" pitchFamily="49" charset="0"/>
              </a:rPr>
              <a:t>(1 000 </a:t>
            </a:r>
            <a:r>
              <a:rPr lang="en-US" altLang="zh-CN" sz="2400" kern="100" spc="-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spc="-100" dirty="0" smtClean="0">
                <a:latin typeface="Times New Roman" panose="02020603050405020304" pitchFamily="18" charset="0"/>
                <a:ea typeface="宋体" panose="02010600030101010101" pitchFamily="2" charset="-122"/>
                <a:cs typeface="Courier New" panose="02070309020205020404" pitchFamily="49" charset="0"/>
              </a:rPr>
              <a:t>)&gt;</a:t>
            </a:r>
          </a:p>
          <a:p>
            <a:pPr algn="just">
              <a:lnSpc>
                <a:spcPct val="150000"/>
              </a:lnSpc>
              <a:spcAft>
                <a:spcPts val="0"/>
              </a:spcAft>
            </a:pP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(810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157705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1602673"/>
            <a:ext cx="11160000" cy="5099612"/>
            <a:chOff x="792914" y="3925222"/>
            <a:chExt cx="11160000" cy="5099612"/>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4986722"/>
            </a:xfrm>
            <a:prstGeom prst="roundRect">
              <a:avLst>
                <a:gd name="adj" fmla="val 2216"/>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5400" y="1746689"/>
            <a:ext cx="10586645" cy="3194721"/>
          </a:xfrm>
          <a:prstGeom prst="rect">
            <a:avLst/>
          </a:prstGeom>
        </p:spPr>
        <p:txBody>
          <a:bodyPr>
            <a:spAutoFit/>
          </a:bodyPr>
          <a:lstStyle/>
          <a:p>
            <a:pPr algn="just">
              <a:lnSpc>
                <a:spcPct val="14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915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2.0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的体积分数为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75.0%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E</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起始的物质的量为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，反应了</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E(g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F(s</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2G(g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a</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变化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b</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b</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2690786686"/>
              </p:ext>
            </p:extLst>
          </p:nvPr>
        </p:nvGraphicFramePr>
        <p:xfrm>
          <a:off x="785813" y="4710062"/>
          <a:ext cx="10491787" cy="1957387"/>
        </p:xfrm>
        <a:graphic>
          <a:graphicData uri="http://schemas.openxmlformats.org/presentationml/2006/ole">
            <mc:AlternateContent xmlns:mc="http://schemas.openxmlformats.org/markup-compatibility/2006">
              <mc:Choice xmlns:v="urn:schemas-microsoft-com:vml" Requires="v">
                <p:oleObj spid="_x0000_s160797" name="文档" r:id="rId3" imgW="10598832" imgH="1977965" progId="Word.Document.12">
                  <p:embed/>
                </p:oleObj>
              </mc:Choice>
              <mc:Fallback>
                <p:oleObj name="文档" r:id="rId3" imgW="10598832" imgH="1977965" progId="Word.Document.12">
                  <p:embed/>
                  <p:pic>
                    <p:nvPicPr>
                      <p:cNvPr id="0" name=""/>
                      <p:cNvPicPr/>
                      <p:nvPr/>
                    </p:nvPicPr>
                    <p:blipFill>
                      <a:blip r:embed="rId4"/>
                      <a:stretch>
                        <a:fillRect/>
                      </a:stretch>
                    </p:blipFill>
                    <p:spPr>
                      <a:xfrm>
                        <a:off x="785813" y="4710062"/>
                        <a:ext cx="10491787" cy="1957387"/>
                      </a:xfrm>
                      <a:prstGeom prst="rect">
                        <a:avLst/>
                      </a:prstGeom>
                    </p:spPr>
                  </p:pic>
                </p:oleObj>
              </mc:Fallback>
            </mc:AlternateContent>
          </a:graphicData>
        </a:graphic>
      </p:graphicFrame>
      <p:pic>
        <p:nvPicPr>
          <p:cNvPr id="10" name="图片 9"/>
          <p:cNvPicPr>
            <a:picLocks noChangeAspect="1"/>
          </p:cNvPicPr>
          <p:nvPr/>
        </p:nvPicPr>
        <p:blipFill>
          <a:blip r:embed="rId5">
            <a:clrChange>
              <a:clrFrom>
                <a:srgbClr val="FFFFFF"/>
              </a:clrFrom>
              <a:clrTo>
                <a:srgbClr val="FFFFFF">
                  <a:alpha val="0"/>
                </a:srgbClr>
              </a:clrTo>
            </a:clrChange>
          </a:blip>
          <a:stretch>
            <a:fillRect/>
          </a:stretch>
        </p:blipFill>
        <p:spPr>
          <a:xfrm>
            <a:off x="3593138" y="3026201"/>
            <a:ext cx="494394" cy="170399"/>
          </a:xfrm>
          <a:prstGeom prst="rect">
            <a:avLst/>
          </a:prstGeom>
        </p:spPr>
      </p:pic>
    </p:spTree>
    <p:extLst>
      <p:ext uri="{BB962C8B-B14F-4D97-AF65-F5344CB8AC3E}">
        <p14:creationId xmlns:p14="http://schemas.microsoft.com/office/powerpoint/2010/main" val="96071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1988840"/>
            <a:ext cx="11160000" cy="4176464"/>
            <a:chOff x="792914" y="3925222"/>
            <a:chExt cx="11160000" cy="4176464"/>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4063574"/>
            </a:xfrm>
            <a:prstGeom prst="roundRect">
              <a:avLst>
                <a:gd name="adj" fmla="val 289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5400" y="2296904"/>
            <a:ext cx="10586645" cy="2862322"/>
          </a:xfrm>
          <a:prstGeom prst="rect">
            <a:avLst/>
          </a:prstGeom>
        </p:spPr>
        <p:txBody>
          <a:bodyPr>
            <a:spAutoFit/>
          </a:bodyPr>
          <a:lstStyle/>
          <a:p>
            <a:pPr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1 000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3.0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时设</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E</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起始的物质的量为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，反应了</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latin typeface="宋体" panose="02010600030101010101" pitchFamily="2" charset="-122"/>
                <a:ea typeface="Times New Roman" panose="02020603050405020304" pitchFamily="18" charset="0"/>
                <a:cs typeface="Courier New" panose="02070309020205020404" pitchFamily="49" charset="0"/>
              </a:rPr>
              <a:t> </a:t>
            </a:r>
            <a:r>
              <a:rPr lang="en-US" altLang="zh-CN" sz="2400" kern="100" dirty="0">
                <a:latin typeface="Times New Roman" panose="02020603050405020304" pitchFamily="18" charset="0"/>
                <a:ea typeface="Times New Roman" panose="02020603050405020304" pitchFamily="18" charset="0"/>
                <a:cs typeface="Times New Roman" panose="02020603050405020304" pitchFamily="18" charset="0"/>
              </a:rPr>
              <a:t>E(g)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F(s</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2G(g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变化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n</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3342833109"/>
              </p:ext>
            </p:extLst>
          </p:nvPr>
        </p:nvGraphicFramePr>
        <p:xfrm>
          <a:off x="768395" y="5229200"/>
          <a:ext cx="10491787" cy="1219200"/>
        </p:xfrm>
        <a:graphic>
          <a:graphicData uri="http://schemas.openxmlformats.org/presentationml/2006/ole">
            <mc:AlternateContent xmlns:mc="http://schemas.openxmlformats.org/markup-compatibility/2006">
              <mc:Choice xmlns:v="urn:schemas-microsoft-com:vml" Requires="v">
                <p:oleObj spid="_x0000_s161819" name="文档" r:id="rId3" imgW="10598832" imgH="1229983" progId="Word.Document.12">
                  <p:embed/>
                </p:oleObj>
              </mc:Choice>
              <mc:Fallback>
                <p:oleObj name="文档" r:id="rId3" imgW="10598832" imgH="1229983" progId="Word.Document.12">
                  <p:embed/>
                  <p:pic>
                    <p:nvPicPr>
                      <p:cNvPr id="0" name=""/>
                      <p:cNvPicPr/>
                      <p:nvPr/>
                    </p:nvPicPr>
                    <p:blipFill>
                      <a:blip r:embed="rId4"/>
                      <a:stretch>
                        <a:fillRect/>
                      </a:stretch>
                    </p:blipFill>
                    <p:spPr>
                      <a:xfrm>
                        <a:off x="768395" y="5229200"/>
                        <a:ext cx="10491787" cy="1219200"/>
                      </a:xfrm>
                      <a:prstGeom prst="rect">
                        <a:avLst/>
                      </a:prstGeom>
                    </p:spPr>
                  </p:pic>
                </p:oleObj>
              </mc:Fallback>
            </mc:AlternateContent>
          </a:graphicData>
        </a:graphic>
      </p:graphicFrame>
      <p:pic>
        <p:nvPicPr>
          <p:cNvPr id="10" name="图片 9"/>
          <p:cNvPicPr>
            <a:picLocks noChangeAspect="1"/>
          </p:cNvPicPr>
          <p:nvPr/>
        </p:nvPicPr>
        <p:blipFill>
          <a:blip r:embed="rId5">
            <a:clrChange>
              <a:clrFrom>
                <a:srgbClr val="FFFFFF"/>
              </a:clrFrom>
              <a:clrTo>
                <a:srgbClr val="FFFFFF">
                  <a:alpha val="0"/>
                </a:srgbClr>
              </a:clrTo>
            </a:clrChange>
          </a:blip>
          <a:stretch>
            <a:fillRect/>
          </a:stretch>
        </p:blipFill>
        <p:spPr>
          <a:xfrm>
            <a:off x="3521130" y="3114841"/>
            <a:ext cx="494394" cy="170399"/>
          </a:xfrm>
          <a:prstGeom prst="rect">
            <a:avLst/>
          </a:prstGeom>
        </p:spPr>
      </p:pic>
    </p:spTree>
    <p:extLst>
      <p:ext uri="{BB962C8B-B14F-4D97-AF65-F5344CB8AC3E}">
        <p14:creationId xmlns:p14="http://schemas.microsoft.com/office/powerpoint/2010/main" val="332269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 xmlns:a16="http://schemas.microsoft.com/office/drawing/2014/main" id="{7E4F18EA-82C7-9143-98A4-D4840597F599}"/>
              </a:ext>
            </a:extLst>
          </p:cNvPr>
          <p:cNvSpPr/>
          <p:nvPr/>
        </p:nvSpPr>
        <p:spPr>
          <a:xfrm>
            <a:off x="390000" y="1882010"/>
            <a:ext cx="11412000" cy="2339078"/>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20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[2019·</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全国卷</a:t>
            </a:r>
            <a:r>
              <a:rPr lang="en-US" altLang="zh-CN" kern="100" dirty="0">
                <a:latin typeface="宋体" panose="02010600030101010101" pitchFamily="2" charset="-122"/>
                <a:ea typeface="楷体_GB2312" panose="02010609030101010101" pitchFamily="49" charset="-122"/>
                <a:cs typeface="Times New Roman" panose="02020603050405020304" pitchFamily="18" charset="0"/>
              </a:rPr>
              <a:t>Ⅱ</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27(2)</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节选</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某温度下，等物质的量的碘和环戊烯</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      )</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在刚性容器</a:t>
            </a:r>
            <a:r>
              <a:rPr lang="zh-CN" altLang="zh-CN" kern="100" spc="30" dirty="0">
                <a:latin typeface="Times New Roman" panose="02020603050405020304" pitchFamily="18" charset="0"/>
                <a:ea typeface="微软雅黑" panose="020B0503020204020204" pitchFamily="34" charset="-122"/>
                <a:cs typeface="Times New Roman" panose="02020603050405020304" pitchFamily="18" charset="0"/>
              </a:rPr>
              <a:t>内发生反应</a:t>
            </a:r>
            <a:r>
              <a:rPr lang="zh-CN" altLang="zh-CN" kern="100" spc="3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3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spc="3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spc="3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I</a:t>
            </a:r>
            <a:r>
              <a:rPr lang="en-US" altLang="zh-CN" kern="100" spc="3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3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spc="3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spc="3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spc="3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2HI(g)</a:t>
            </a:r>
            <a:r>
              <a:rPr lang="zh-CN" altLang="zh-CN" kern="100" spc="3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spc="3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&gt;0</a:t>
            </a:r>
            <a:r>
              <a:rPr lang="zh-CN" altLang="zh-CN" kern="100" spc="30" dirty="0">
                <a:latin typeface="Times New Roman" panose="02020603050405020304" pitchFamily="18" charset="0"/>
                <a:ea typeface="微软雅黑" panose="020B0503020204020204" pitchFamily="34" charset="-122"/>
                <a:cs typeface="Times New Roman" panose="02020603050405020304" pitchFamily="18" charset="0"/>
              </a:rPr>
              <a:t>，起始总压为</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spc="30" baseline="30000" dirty="0">
                <a:latin typeface="Times New Roman" panose="02020603050405020304" pitchFamily="18" charset="0"/>
                <a:ea typeface="微软雅黑" panose="020B0503020204020204" pitchFamily="34" charset="-122"/>
                <a:cs typeface="Courier New" panose="02070309020205020404" pitchFamily="49" charset="0"/>
              </a:rPr>
              <a:t>5</a:t>
            </a:r>
            <a:r>
              <a:rPr lang="en-US" altLang="zh-CN" kern="100" spc="30" dirty="0">
                <a:latin typeface="Times New Roman" panose="02020603050405020304" pitchFamily="18" charset="0"/>
                <a:ea typeface="微软雅黑" panose="020B0503020204020204" pitchFamily="34" charset="-122"/>
                <a:cs typeface="Courier New" panose="02070309020205020404" pitchFamily="49" charset="0"/>
              </a:rPr>
              <a:t> Pa</a:t>
            </a:r>
            <a:r>
              <a:rPr lang="zh-CN" altLang="zh-CN" kern="100" spc="30" dirty="0">
                <a:latin typeface="Times New Roman" panose="02020603050405020304" pitchFamily="18" charset="0"/>
                <a:ea typeface="微软雅黑" panose="020B0503020204020204" pitchFamily="34" charset="-122"/>
                <a:cs typeface="Times New Roman" panose="02020603050405020304" pitchFamily="18" charset="0"/>
              </a:rPr>
              <a:t>，平衡</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时总压增加了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，环戊烯的转化率为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，该反应的平衡常数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62818" name="Picture 2" descr="T62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29201" y="2076963"/>
            <a:ext cx="653366" cy="63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T621+"/>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756" y="2814461"/>
            <a:ext cx="653366" cy="63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301551" y="2786040"/>
            <a:ext cx="1177798" cy="632948"/>
            <a:chOff x="5502518" y="5091599"/>
            <a:chExt cx="1177798" cy="632948"/>
          </a:xfrm>
        </p:grpSpPr>
        <p:pic>
          <p:nvPicPr>
            <p:cNvPr id="162820" name="Picture 4" descr="T62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6950" y="5091599"/>
              <a:ext cx="653366" cy="63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4">
              <a:clrChange>
                <a:clrFrom>
                  <a:srgbClr val="FFFFFF"/>
                </a:clrFrom>
                <a:clrTo>
                  <a:srgbClr val="FFFFFF">
                    <a:alpha val="0"/>
                  </a:srgbClr>
                </a:clrTo>
              </a:clrChange>
            </a:blip>
            <a:stretch>
              <a:fillRect/>
            </a:stretch>
          </p:blipFill>
          <p:spPr>
            <a:xfrm>
              <a:off x="5502518" y="5361076"/>
              <a:ext cx="494394" cy="170399"/>
            </a:xfrm>
            <a:prstGeom prst="rect">
              <a:avLst/>
            </a:prstGeom>
          </p:spPr>
        </p:pic>
      </p:grpSp>
      <p:sp>
        <p:nvSpPr>
          <p:cNvPr id="4" name="矩形 3"/>
          <p:cNvSpPr/>
          <p:nvPr/>
        </p:nvSpPr>
        <p:spPr>
          <a:xfrm>
            <a:off x="5707117" y="3597840"/>
            <a:ext cx="748923"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40</a:t>
            </a:r>
            <a:r>
              <a:rPr lang="en-US" altLang="zh-CN" sz="2400" kern="100" dirty="0" smtClean="0">
                <a:solidFill>
                  <a:srgbClr val="C00000"/>
                </a:solidFill>
                <a:latin typeface="Times New Roman" panose="02020603050405020304" pitchFamily="18" charset="0"/>
                <a:ea typeface="微软雅黑" panose="020B0503020204020204" pitchFamily="34" charset="-122"/>
              </a:rPr>
              <a:t>%</a:t>
            </a:r>
            <a:endParaRPr lang="zh-CN" altLang="en-US" dirty="0"/>
          </a:p>
        </p:txBody>
      </p:sp>
      <p:sp>
        <p:nvSpPr>
          <p:cNvPr id="10" name="矩形 9"/>
          <p:cNvSpPr/>
          <p:nvPr/>
        </p:nvSpPr>
        <p:spPr>
          <a:xfrm>
            <a:off x="9956478" y="3597839"/>
            <a:ext cx="1361270"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3.56</a:t>
            </a:r>
            <a:r>
              <a:rPr lang="en-US" altLang="zh-CN" sz="2400" kern="100" dirty="0" smtClean="0">
                <a:solidFill>
                  <a:srgbClr val="C00000"/>
                </a:solidFill>
                <a:latin typeface="宋体" panose="02010600030101010101" pitchFamily="2" charset="-122"/>
                <a:ea typeface="微软雅黑" panose="020B0503020204020204" pitchFamily="34" charset="-122"/>
                <a:cs typeface="Times New Roman" panose="02020603050405020304" pitchFamily="18" charset="0"/>
              </a:rPr>
              <a:t>×</a:t>
            </a:r>
            <a:r>
              <a:rPr lang="en-US" altLang="zh-CN" sz="2400" kern="100" dirty="0" smtClean="0">
                <a:solidFill>
                  <a:srgbClr val="C00000"/>
                </a:solidFill>
                <a:latin typeface="Times New Roman" panose="02020603050405020304" pitchFamily="18" charset="0"/>
                <a:ea typeface="微软雅黑" panose="020B0503020204020204" pitchFamily="34" charset="-122"/>
              </a:rPr>
              <a:t>10</a:t>
            </a:r>
            <a:r>
              <a:rPr lang="en-US" altLang="zh-CN" sz="2400" kern="100" baseline="30000" dirty="0" smtClean="0">
                <a:solidFill>
                  <a:srgbClr val="C00000"/>
                </a:solidFill>
                <a:latin typeface="Times New Roman" panose="02020603050405020304" pitchFamily="18" charset="0"/>
                <a:ea typeface="微软雅黑" panose="020B0503020204020204" pitchFamily="34" charset="-122"/>
              </a:rPr>
              <a:t>4</a:t>
            </a:r>
            <a:endParaRPr lang="zh-CN" altLang="en-US" dirty="0"/>
          </a:p>
        </p:txBody>
      </p:sp>
    </p:spTree>
    <p:extLst>
      <p:ext uri="{BB962C8B-B14F-4D97-AF65-F5344CB8AC3E}">
        <p14:creationId xmlns:p14="http://schemas.microsoft.com/office/powerpoint/2010/main" val="38041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1988840"/>
            <a:ext cx="11160000" cy="4032448"/>
            <a:chOff x="792914" y="3925222"/>
            <a:chExt cx="11160000" cy="4032448"/>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3919558"/>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5400" y="2296904"/>
            <a:ext cx="10586645" cy="3647152"/>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设容器中起始加入</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I</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和环戊烯的物质的量均为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，平衡时转化的环戊烯的物质的量为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，列出三段式</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endParaRPr lang="zh-CN" altLang="zh-CN" sz="500" kern="100" dirty="0">
              <a:latin typeface="宋体" panose="02010600030101010101" pitchFamily="2" charset="-122"/>
              <a:ea typeface="宋体" panose="02010600030101010101" pitchFamily="2" charset="-122"/>
              <a:cs typeface="Courier New" panose="02070309020205020404" pitchFamily="49" charset="0"/>
            </a:endParaRPr>
          </a:p>
          <a:p>
            <a:pPr indent="1219200"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I</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2HI(g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p>
          <a:p>
            <a:pPr indent="1219200" algn="just">
              <a:lnSpc>
                <a:spcPct val="150000"/>
              </a:lnSpc>
              <a:spcAft>
                <a:spcPts val="0"/>
              </a:spcAft>
            </a:pPr>
            <a:endParaRPr lang="zh-CN" altLang="zh-CN" sz="5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err="1" smtClean="0">
                <a:latin typeface="Times New Roman" panose="02020603050405020304" pitchFamily="18" charset="0"/>
                <a:ea typeface="宋体" panose="02010600030101010101" pitchFamily="2" charset="-122"/>
                <a:cs typeface="Courier New" panose="02070309020205020404" pitchFamily="49" charset="0"/>
              </a:rPr>
              <a:t>a</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err="1"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57700" name="Picture 4" descr="T62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8946" y="3606036"/>
            <a:ext cx="593969" cy="57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5" descr="T62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6281" y="3606036"/>
            <a:ext cx="593969" cy="57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4">
            <a:clrChange>
              <a:clrFrom>
                <a:srgbClr val="FFFFFF"/>
              </a:clrFrom>
              <a:clrTo>
                <a:srgbClr val="FFFFFF">
                  <a:alpha val="0"/>
                </a:srgbClr>
              </a:clrTo>
            </a:clrChange>
          </a:blip>
          <a:stretch>
            <a:fillRect/>
          </a:stretch>
        </p:blipFill>
        <p:spPr>
          <a:xfrm>
            <a:off x="3927051" y="3787304"/>
            <a:ext cx="494394" cy="170399"/>
          </a:xfrm>
          <a:prstGeom prst="rect">
            <a:avLst/>
          </a:prstGeom>
        </p:spPr>
      </p:pic>
    </p:spTree>
    <p:extLst>
      <p:ext uri="{BB962C8B-B14F-4D97-AF65-F5344CB8AC3E}">
        <p14:creationId xmlns:p14="http://schemas.microsoft.com/office/powerpoint/2010/main" val="49316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157700"/>
                                        </p:tgtEl>
                                        <p:attrNameLst>
                                          <p:attrName>style.visibility</p:attrName>
                                        </p:attrNameLst>
                                      </p:cBhvr>
                                      <p:to>
                                        <p:strVal val="visible"/>
                                      </p:to>
                                    </p:set>
                                    <p:animEffect transition="in" filter="blinds(horizontal)">
                                      <p:cBhvr>
                                        <p:cTn id="13" dur="500"/>
                                        <p:tgtEl>
                                          <p:spTgt spid="157700"/>
                                        </p:tgtEl>
                                      </p:cBhvr>
                                    </p:animEffect>
                                  </p:childTnLst>
                                </p:cTn>
                              </p:par>
                              <p:par>
                                <p:cTn id="14" presetID="3" presetClass="entr" presetSubtype="10" fill="hold" nodeType="withEffect">
                                  <p:stCondLst>
                                    <p:cond delay="0"/>
                                  </p:stCondLst>
                                  <p:childTnLst>
                                    <p:set>
                                      <p:cBhvr>
                                        <p:cTn id="15" dur="1" fill="hold">
                                          <p:stCondLst>
                                            <p:cond delay="0"/>
                                          </p:stCondLst>
                                        </p:cTn>
                                        <p:tgtEl>
                                          <p:spTgt spid="157701"/>
                                        </p:tgtEl>
                                        <p:attrNameLst>
                                          <p:attrName>style.visibility</p:attrName>
                                        </p:attrNameLst>
                                      </p:cBhvr>
                                      <p:to>
                                        <p:strVal val="visible"/>
                                      </p:to>
                                    </p:set>
                                    <p:animEffect transition="in" filter="blinds(horizontal)">
                                      <p:cBhvr>
                                        <p:cTn id="16" dur="500"/>
                                        <p:tgtEl>
                                          <p:spTgt spid="157701"/>
                                        </p:tgtEl>
                                      </p:cBhvr>
                                    </p:animEffect>
                                  </p:childTnLst>
                                </p:cTn>
                              </p:par>
                              <p:par>
                                <p:cTn id="17" presetID="3"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1853533"/>
            <a:ext cx="11160000" cy="4239762"/>
            <a:chOff x="792914" y="3925222"/>
            <a:chExt cx="11160000" cy="4239762"/>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1"/>
              <a:ext cx="11160000" cy="4126873"/>
            </a:xfrm>
            <a:prstGeom prst="roundRect">
              <a:avLst>
                <a:gd name="adj" fmla="val 3118"/>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9" name="对象 8"/>
          <p:cNvGraphicFramePr>
            <a:graphicFrameLocks noChangeAspect="1"/>
          </p:cNvGraphicFramePr>
          <p:nvPr>
            <p:extLst>
              <p:ext uri="{D42A27DB-BD31-4B8C-83A1-F6EECF244321}">
                <p14:modId xmlns:p14="http://schemas.microsoft.com/office/powerpoint/2010/main" val="1483215892"/>
              </p:ext>
            </p:extLst>
          </p:nvPr>
        </p:nvGraphicFramePr>
        <p:xfrm>
          <a:off x="784225" y="2286000"/>
          <a:ext cx="10536238" cy="4038600"/>
        </p:xfrm>
        <a:graphic>
          <a:graphicData uri="http://schemas.openxmlformats.org/presentationml/2006/ole">
            <mc:AlternateContent xmlns:mc="http://schemas.openxmlformats.org/markup-compatibility/2006">
              <mc:Choice xmlns:v="urn:schemas-microsoft-com:vml" Requires="v">
                <p:oleObj spid="_x0000_s163872" name="文档" r:id="rId3" imgW="10798715" imgH="4136725" progId="Word.Document.12">
                  <p:embed/>
                </p:oleObj>
              </mc:Choice>
              <mc:Fallback>
                <p:oleObj name="文档" r:id="rId3" imgW="10798715" imgH="4136725" progId="Word.Document.12">
                  <p:embed/>
                  <p:pic>
                    <p:nvPicPr>
                      <p:cNvPr id="0" name=""/>
                      <p:cNvPicPr/>
                      <p:nvPr/>
                    </p:nvPicPr>
                    <p:blipFill>
                      <a:blip r:embed="rId4"/>
                      <a:stretch>
                        <a:fillRect/>
                      </a:stretch>
                    </p:blipFill>
                    <p:spPr>
                      <a:xfrm>
                        <a:off x="784225" y="2286000"/>
                        <a:ext cx="10536238" cy="4038600"/>
                      </a:xfrm>
                      <a:prstGeom prst="rect">
                        <a:avLst/>
                      </a:prstGeom>
                    </p:spPr>
                  </p:pic>
                </p:oleObj>
              </mc:Fallback>
            </mc:AlternateContent>
          </a:graphicData>
        </a:graphic>
      </p:graphicFrame>
      <p:pic>
        <p:nvPicPr>
          <p:cNvPr id="163843" name="Picture 3" descr="T62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3512" y="4174327"/>
            <a:ext cx="545372" cy="52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4" descr="T62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8302" y="4179558"/>
            <a:ext cx="539972" cy="5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28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63844"/>
                                        </p:tgtEl>
                                        <p:attrNameLst>
                                          <p:attrName>style.visibility</p:attrName>
                                        </p:attrNameLst>
                                      </p:cBhvr>
                                      <p:to>
                                        <p:strVal val="visible"/>
                                      </p:to>
                                    </p:set>
                                    <p:animEffect transition="in" filter="blinds(horizontal)">
                                      <p:cBhvr>
                                        <p:cTn id="13" dur="500"/>
                                        <p:tgtEl>
                                          <p:spTgt spid="163844"/>
                                        </p:tgtEl>
                                      </p:cBhvr>
                                    </p:animEffect>
                                  </p:childTnLst>
                                </p:cTn>
                              </p:par>
                              <p:par>
                                <p:cTn id="14" presetID="3" presetClass="entr" presetSubtype="10" fill="hold" nodeType="withEffect">
                                  <p:stCondLst>
                                    <p:cond delay="0"/>
                                  </p:stCondLst>
                                  <p:childTnLst>
                                    <p:set>
                                      <p:cBhvr>
                                        <p:cTn id="15" dur="1" fill="hold">
                                          <p:stCondLst>
                                            <p:cond delay="0"/>
                                          </p:stCondLst>
                                        </p:cTn>
                                        <p:tgtEl>
                                          <p:spTgt spid="163843"/>
                                        </p:tgtEl>
                                        <p:attrNameLst>
                                          <p:attrName>style.visibility</p:attrName>
                                        </p:attrNameLst>
                                      </p:cBhvr>
                                      <p:to>
                                        <p:strVal val="visible"/>
                                      </p:to>
                                    </p:set>
                                    <p:animEffect transition="in" filter="blinds(horizontal)">
                                      <p:cBhvr>
                                        <p:cTn id="16" dur="500"/>
                                        <p:tgtEl>
                                          <p:spTgt spid="163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a:extLst>
              <a:ext uri="{FF2B5EF4-FFF2-40B4-BE49-F238E27FC236}">
                <a16:creationId xmlns="" xmlns:a16="http://schemas.microsoft.com/office/drawing/2014/main" id="{42F66117-1422-E04E-93A0-A3423E0F05D2}"/>
              </a:ext>
            </a:extLst>
          </p:cNvPr>
          <p:cNvSpPr/>
          <p:nvPr/>
        </p:nvSpPr>
        <p:spPr>
          <a:xfrm>
            <a:off x="335360" y="2147382"/>
            <a:ext cx="11449272" cy="4521978"/>
          </a:xfrm>
          <a:prstGeom prst="roundRect">
            <a:avLst>
              <a:gd name="adj" fmla="val 1925"/>
            </a:avLst>
          </a:prstGeom>
          <a:noFill/>
          <a:ln>
            <a:solidFill>
              <a:schemeClr val="tx1"/>
            </a:soli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 xmlns:a16="http://schemas.microsoft.com/office/drawing/2014/main" id="{1639F706-5A08-E441-9E43-476613981402}"/>
              </a:ext>
            </a:extLst>
          </p:cNvPr>
          <p:cNvSpPr txBox="1"/>
          <p:nvPr/>
        </p:nvSpPr>
        <p:spPr>
          <a:xfrm>
            <a:off x="3245105" y="1844824"/>
            <a:ext cx="5701791" cy="553998"/>
          </a:xfrm>
          <a:prstGeom prst="rect">
            <a:avLst/>
          </a:prstGeom>
          <a:solidFill>
            <a:schemeClr val="bg1"/>
          </a:solidFill>
          <a:ln w="6350">
            <a:noFill/>
          </a:ln>
        </p:spPr>
        <p:txBody>
          <a:bodyPr wrap="square">
            <a:spAutoFit/>
          </a:bodyPr>
          <a:lstStyle/>
          <a:p>
            <a:pPr algn="ctr">
              <a:tabLst>
                <a:tab pos="2430780" algn="l"/>
              </a:tabLst>
            </a:pPr>
            <a:r>
              <a:rPr lang="zh-CN" altLang="en-US" sz="3000" b="1" kern="100" dirty="0">
                <a:latin typeface="+mn-ea"/>
                <a:cs typeface="Times New Roman" panose="02020603050405020304" pitchFamily="18" charset="0"/>
              </a:rPr>
              <a:t>压强平衡常数</a:t>
            </a:r>
            <a:r>
              <a:rPr lang="en-US" altLang="zh-CN" sz="3000" b="1" kern="1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3000" b="1" i="1" kern="100" dirty="0" err="1">
                <a:latin typeface="Times New Roman" panose="02020603050405020304" pitchFamily="18" charset="0"/>
                <a:ea typeface="Times New Roman" panose="02020603050405020304" pitchFamily="18" charset="0"/>
                <a:cs typeface="Times New Roman" panose="02020603050405020304" pitchFamily="18" charset="0"/>
              </a:rPr>
              <a:t>K</a:t>
            </a:r>
            <a:r>
              <a:rPr lang="en-US" altLang="zh-CN" sz="3000" b="1" kern="100" baseline="-25000" dirty="0" err="1">
                <a:latin typeface="Times New Roman" panose="02020603050405020304" pitchFamily="18" charset="0"/>
                <a:ea typeface="Times New Roman" panose="02020603050405020304" pitchFamily="18" charset="0"/>
                <a:cs typeface="Times New Roman" panose="02020603050405020304" pitchFamily="18" charset="0"/>
              </a:rPr>
              <a:t>p</a:t>
            </a:r>
            <a:r>
              <a:rPr lang="en-US" altLang="zh-CN" sz="3000" b="1" kern="100" dirty="0">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3000" b="1" kern="100" dirty="0">
                <a:latin typeface="+mn-ea"/>
                <a:cs typeface="Times New Roman" panose="02020603050405020304" pitchFamily="18" charset="0"/>
              </a:rPr>
              <a:t>的计算</a:t>
            </a:r>
            <a:r>
              <a:rPr lang="zh-CN" altLang="en-US" sz="3000" b="1" kern="100" dirty="0" smtClean="0">
                <a:latin typeface="+mn-ea"/>
                <a:cs typeface="Times New Roman" panose="02020603050405020304" pitchFamily="18" charset="0"/>
              </a:rPr>
              <a:t>流程</a:t>
            </a:r>
            <a:endParaRPr lang="en-US" altLang="zh-CN" sz="3000" b="1" kern="100" dirty="0" smtClean="0">
              <a:latin typeface="+mn-ea"/>
              <a:cs typeface="Times New Roman" panose="02020603050405020304" pitchFamily="18" charset="0"/>
            </a:endParaRPr>
          </a:p>
        </p:txBody>
      </p:sp>
      <p:pic>
        <p:nvPicPr>
          <p:cNvPr id="164866" name="Picture 2" descr="T61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8972" y="2520827"/>
            <a:ext cx="4914056" cy="404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hlinkClick r:id="rId3" action="ppaction://hlinksldjump"/>
          </p:cNvPr>
          <p:cNvSpPr/>
          <p:nvPr/>
        </p:nvSpPr>
        <p:spPr>
          <a:xfrm>
            <a:off x="11378232" y="6484114"/>
            <a:ext cx="813768" cy="373886"/>
          </a:xfrm>
          <a:prstGeom prst="rect">
            <a:avLst/>
          </a:prstGeom>
          <a:solidFill>
            <a:srgbClr val="187E8C"/>
          </a:solidFill>
        </p:spPr>
        <p:txBody>
          <a:bodyPr wrap="square">
            <a:spAutoFit/>
          </a:bodyPr>
          <a:lstStyle/>
          <a:p>
            <a:pPr algn="ctr">
              <a:tabLst>
                <a:tab pos="2430780" algn="l"/>
              </a:tabLst>
            </a:pPr>
            <a:r>
              <a:rPr lang="zh-CN" altLang="en-US" kern="100" dirty="0">
                <a:solidFill>
                  <a:schemeClr val="bg1"/>
                </a:solidFill>
                <a:latin typeface="+mj-ea"/>
                <a:ea typeface="+mj-ea"/>
                <a:cs typeface="Courier New" panose="02070309020205020404" pitchFamily="49" charset="0"/>
              </a:rPr>
              <a:t>返回</a:t>
            </a:r>
          </a:p>
        </p:txBody>
      </p:sp>
    </p:spTree>
    <p:extLst>
      <p:ext uri="{BB962C8B-B14F-4D97-AF65-F5344CB8AC3E}">
        <p14:creationId xmlns:p14="http://schemas.microsoft.com/office/powerpoint/2010/main" val="346851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980728"/>
            <a:ext cx="1530138" cy="2786580"/>
          </a:xfrm>
          <a:prstGeom prst="rect">
            <a:avLst/>
          </a:prstGeom>
          <a:solidFill>
            <a:srgbClr val="377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00255" y="980728"/>
            <a:ext cx="10891745" cy="2786580"/>
          </a:xfrm>
          <a:prstGeom prst="rect">
            <a:avLst/>
          </a:prstGeom>
          <a:solidFill>
            <a:srgbClr val="F9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1559496" y="1833253"/>
            <a:ext cx="10369152" cy="1043747"/>
          </a:xfrm>
          <a:prstGeom prst="rect">
            <a:avLst/>
          </a:prstGeom>
          <a:noFill/>
          <a:ln>
            <a:noFill/>
          </a:ln>
        </p:spPr>
        <p:txBody>
          <a:bodyPr wrap="square">
            <a:spAutoFit/>
          </a:bodyPr>
          <a:lstStyle/>
          <a:p>
            <a:pPr algn="just">
              <a:lnSpc>
                <a:spcPct val="150000"/>
              </a:lnSpc>
              <a:spcAft>
                <a:spcPts val="0"/>
              </a:spcAft>
            </a:pPr>
            <a:r>
              <a:rPr lang="en-US" altLang="zh-CN" sz="2200" kern="100" dirty="0">
                <a:latin typeface="Times New Roman" panose="02020603050405020304" pitchFamily="18" charset="0"/>
                <a:ea typeface="楷体" panose="02010609060101010101" pitchFamily="49" charset="-122"/>
                <a:cs typeface="Courier New" panose="02070309020205020404" pitchFamily="49" charset="0"/>
              </a:rPr>
              <a:t>1.</a:t>
            </a:r>
            <a:r>
              <a:rPr lang="zh-CN" altLang="zh-CN" sz="2200" kern="100" dirty="0">
                <a:latin typeface="Times New Roman" panose="02020603050405020304" pitchFamily="18" charset="0"/>
                <a:ea typeface="楷体" panose="02010609060101010101" pitchFamily="49" charset="-122"/>
                <a:cs typeface="Times New Roman" panose="02020603050405020304" pitchFamily="18" charset="0"/>
              </a:rPr>
              <a:t>了解压强平衡常数的含义，了解平衡常数与速率常数的关系</a:t>
            </a:r>
            <a:r>
              <a:rPr lang="zh-CN" altLang="zh-CN" sz="2200" kern="100"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200" kern="100" dirty="0" smtClean="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spcAft>
                <a:spcPts val="0"/>
              </a:spcAft>
            </a:pPr>
            <a:r>
              <a:rPr lang="en-US" altLang="zh-CN" sz="2200" kern="100" dirty="0" smtClean="0">
                <a:latin typeface="Times New Roman" panose="02020603050405020304" pitchFamily="18" charset="0"/>
                <a:ea typeface="楷体" panose="02010609060101010101" pitchFamily="49" charset="-122"/>
                <a:cs typeface="Courier New" panose="02070309020205020404" pitchFamily="49" charset="0"/>
              </a:rPr>
              <a:t>2</a:t>
            </a:r>
            <a:r>
              <a:rPr lang="en-US" altLang="zh-CN" sz="2200" kern="100" dirty="0">
                <a:latin typeface="Times New Roman" panose="02020603050405020304" pitchFamily="18" charset="0"/>
                <a:ea typeface="楷体" panose="02010609060101010101" pitchFamily="49" charset="-122"/>
                <a:cs typeface="Courier New" panose="02070309020205020404" pitchFamily="49" charset="0"/>
              </a:rPr>
              <a:t>.</a:t>
            </a:r>
            <a:r>
              <a:rPr lang="zh-CN" altLang="zh-CN" sz="2200" kern="100" dirty="0">
                <a:latin typeface="Times New Roman" panose="02020603050405020304" pitchFamily="18" charset="0"/>
                <a:ea typeface="楷体" panose="02010609060101010101" pitchFamily="49" charset="-122"/>
                <a:cs typeface="Times New Roman" panose="02020603050405020304" pitchFamily="18" charset="0"/>
              </a:rPr>
              <a:t>掌握平衡常数和平衡转化率计算的一般方法。</a:t>
            </a:r>
            <a:endParaRPr lang="zh-CN" altLang="zh-CN" sz="2200" kern="100" dirty="0">
              <a:effectLst/>
              <a:latin typeface="宋体" panose="02010600030101010101" pitchFamily="2" charset="-122"/>
              <a:ea typeface="宋体" panose="02010600030101010101" pitchFamily="2" charset="-122"/>
              <a:cs typeface="Courier New" panose="02070309020205020404" pitchFamily="49" charset="0"/>
            </a:endParaRPr>
          </a:p>
        </p:txBody>
      </p:sp>
      <p:grpSp>
        <p:nvGrpSpPr>
          <p:cNvPr id="2" name="组合 1"/>
          <p:cNvGrpSpPr/>
          <p:nvPr/>
        </p:nvGrpSpPr>
        <p:grpSpPr>
          <a:xfrm>
            <a:off x="919540" y="1662670"/>
            <a:ext cx="517928" cy="1478298"/>
            <a:chOff x="919540" y="1662670"/>
            <a:chExt cx="517928" cy="1478298"/>
          </a:xfrm>
        </p:grpSpPr>
        <p:sp>
          <p:nvSpPr>
            <p:cNvPr id="3" name="圆角矩形 2"/>
            <p:cNvSpPr/>
            <p:nvPr/>
          </p:nvSpPr>
          <p:spPr>
            <a:xfrm>
              <a:off x="970718" y="1662670"/>
              <a:ext cx="432048" cy="1478298"/>
            </a:xfrm>
            <a:prstGeom prst="roundRect">
              <a:avLst/>
            </a:prstGeom>
            <a:solidFill>
              <a:srgbClr val="8EB4E3"/>
            </a:solidFill>
            <a:ln>
              <a:solidFill>
                <a:srgbClr val="8AB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19540" y="1792588"/>
              <a:ext cx="517928" cy="1200329"/>
            </a:xfrm>
            <a:prstGeom prst="rect">
              <a:avLst/>
            </a:prstGeom>
          </p:spPr>
          <p:txBody>
            <a:bodyPr wrap="square">
              <a:spAutoFit/>
            </a:bodyPr>
            <a:lstStyle/>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复</a:t>
              </a:r>
              <a:endParaRPr lang="en-US" altLang="zh-CN" b="1" dirty="0" smtClean="0">
                <a:solidFill>
                  <a:schemeClr val="bg1"/>
                </a:solidFill>
                <a:latin typeface="方正仿宋简体" panose="03000509000000000000" pitchFamily="65" charset="-122"/>
                <a:ea typeface="方正仿宋简体" panose="03000509000000000000" pitchFamily="65" charset="-122"/>
              </a:endParaRPr>
            </a:p>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习</a:t>
              </a:r>
              <a:endParaRPr lang="en-US" altLang="zh-CN" b="1" dirty="0" smtClean="0">
                <a:solidFill>
                  <a:schemeClr val="bg1"/>
                </a:solidFill>
                <a:latin typeface="方正仿宋简体" panose="03000509000000000000" pitchFamily="65" charset="-122"/>
                <a:ea typeface="方正仿宋简体" panose="03000509000000000000" pitchFamily="65" charset="-122"/>
              </a:endParaRPr>
            </a:p>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目</a:t>
              </a:r>
              <a:endParaRPr lang="en-US" altLang="zh-CN" b="1" dirty="0" smtClean="0">
                <a:solidFill>
                  <a:schemeClr val="bg1"/>
                </a:solidFill>
                <a:latin typeface="方正仿宋简体" panose="03000509000000000000" pitchFamily="65" charset="-122"/>
                <a:ea typeface="方正仿宋简体" panose="03000509000000000000" pitchFamily="65" charset="-122"/>
              </a:endParaRPr>
            </a:p>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标</a:t>
              </a:r>
              <a:endParaRPr lang="zh-CN" altLang="en-US" b="1" dirty="0">
                <a:solidFill>
                  <a:schemeClr val="bg1"/>
                </a:solidFill>
                <a:latin typeface="方正仿宋简体" panose="03000509000000000000" pitchFamily="65" charset="-122"/>
                <a:ea typeface="方正仿宋简体" panose="03000509000000000000" pitchFamily="65" charset="-122"/>
              </a:endParaRPr>
            </a:p>
          </p:txBody>
        </p:sp>
      </p:grpSp>
    </p:spTree>
    <p:extLst>
      <p:ext uri="{BB962C8B-B14F-4D97-AF65-F5344CB8AC3E}">
        <p14:creationId xmlns:p14="http://schemas.microsoft.com/office/powerpoint/2010/main" val="2267242344"/>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23592" y="2060848"/>
            <a:ext cx="9768408" cy="2304255"/>
          </a:xfrm>
          <a:prstGeom prst="roundRect">
            <a:avLst>
              <a:gd name="adj" fmla="val 0"/>
            </a:avLst>
          </a:prstGeom>
          <a:solidFill>
            <a:srgbClr val="D4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2711624" y="1780080"/>
            <a:ext cx="9480376" cy="2296991"/>
          </a:xfrm>
          <a:prstGeom prst="rect">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 xmlns:a16="http://schemas.microsoft.com/office/drawing/2014/main" id="{C267AA83-D616-ED4E-81C0-545EB4398E09}"/>
              </a:ext>
            </a:extLst>
          </p:cNvPr>
          <p:cNvSpPr txBox="1"/>
          <p:nvPr/>
        </p:nvSpPr>
        <p:spPr>
          <a:xfrm>
            <a:off x="2918455" y="2695852"/>
            <a:ext cx="9066715" cy="830997"/>
          </a:xfrm>
          <a:prstGeom prst="rect">
            <a:avLst/>
          </a:prstGeom>
          <a:noFill/>
        </p:spPr>
        <p:txBody>
          <a:bodyPr wrap="square" rtlCol="0" anchor="ctr">
            <a:spAutoFit/>
          </a:bodyPr>
          <a:lstStyle/>
          <a:p>
            <a:pPr algn="dist"/>
            <a:r>
              <a:rPr lang="zh-CN" altLang="en-US" sz="4800" b="1" dirty="0">
                <a:solidFill>
                  <a:schemeClr val="bg1"/>
                </a:solidFill>
                <a:latin typeface="微软雅黑" panose="020B0503020204020204" pitchFamily="34" charset="-122"/>
              </a:rPr>
              <a:t>化学平衡常数与速率常数的关系</a:t>
            </a:r>
            <a:endParaRPr lang="zh-CN" altLang="zh-CN" sz="4800" b="1" dirty="0">
              <a:solidFill>
                <a:schemeClr val="bg1"/>
              </a:solidFill>
              <a:latin typeface="微软雅黑" panose="020B0503020204020204" pitchFamily="34" charset="-122"/>
            </a:endParaRPr>
          </a:p>
        </p:txBody>
      </p:sp>
      <p:grpSp>
        <p:nvGrpSpPr>
          <p:cNvPr id="9" name="组合 8"/>
          <p:cNvGrpSpPr/>
          <p:nvPr/>
        </p:nvGrpSpPr>
        <p:grpSpPr>
          <a:xfrm>
            <a:off x="6399480" y="2074783"/>
            <a:ext cx="2104665" cy="430887"/>
            <a:chOff x="5951984" y="2074783"/>
            <a:chExt cx="2104665" cy="430887"/>
          </a:xfrm>
        </p:grpSpPr>
        <p:grpSp>
          <p:nvGrpSpPr>
            <p:cNvPr id="10" name="组合 9">
              <a:extLst>
                <a:ext uri="{FF2B5EF4-FFF2-40B4-BE49-F238E27FC236}">
                  <a16:creationId xmlns:a16="http://schemas.microsoft.com/office/drawing/2014/main" xmlns="" id="{5EDD1B64-CEE3-CE44-8F17-E05128AFB818}"/>
                </a:ext>
              </a:extLst>
            </p:cNvPr>
            <p:cNvGrpSpPr/>
            <p:nvPr/>
          </p:nvGrpSpPr>
          <p:grpSpPr>
            <a:xfrm>
              <a:off x="5951984" y="2074783"/>
              <a:ext cx="2104665" cy="369332"/>
              <a:chOff x="5015445" y="2374315"/>
              <a:chExt cx="2104665" cy="369332"/>
            </a:xfrm>
          </p:grpSpPr>
          <p:sp>
            <p:nvSpPr>
              <p:cNvPr id="17" name="文本框 16">
                <a:extLst>
                  <a:ext uri="{FF2B5EF4-FFF2-40B4-BE49-F238E27FC236}">
                    <a16:creationId xmlns:a16="http://schemas.microsoft.com/office/drawing/2014/main" xmlns="" id="{A6A0A2D4-C220-DA46-A6AD-B44FA94018D4}"/>
                  </a:ext>
                </a:extLst>
              </p:cNvPr>
              <p:cNvSpPr txBox="1"/>
              <p:nvPr/>
            </p:nvSpPr>
            <p:spPr>
              <a:xfrm>
                <a:off x="6800792" y="2374315"/>
                <a:ext cx="319318" cy="369332"/>
              </a:xfrm>
              <a:prstGeom prst="rect">
                <a:avLst/>
              </a:prstGeom>
              <a:noFill/>
            </p:spPr>
            <p:txBody>
              <a:bodyPr wrap="none" rtlCol="0">
                <a:spAutoFit/>
              </a:bodyPr>
              <a:lstStyle/>
              <a:p>
                <a:r>
                  <a:rPr kumimoji="1" lang="en-US" altLang="zh-CN" dirty="0">
                    <a:solidFill>
                      <a:schemeClr val="bg1">
                        <a:lumMod val="85000"/>
                      </a:schemeClr>
                    </a:solidFill>
                  </a:rPr>
                  <a:t>&gt;</a:t>
                </a:r>
                <a:endParaRPr kumimoji="1" lang="zh-CN" altLang="en-US" dirty="0">
                  <a:solidFill>
                    <a:schemeClr val="bg1">
                      <a:lumMod val="85000"/>
                    </a:schemeClr>
                  </a:solidFill>
                </a:endParaRPr>
              </a:p>
            </p:txBody>
          </p:sp>
          <p:sp>
            <p:nvSpPr>
              <p:cNvPr id="18" name="文本框 17">
                <a:extLst>
                  <a:ext uri="{FF2B5EF4-FFF2-40B4-BE49-F238E27FC236}">
                    <a16:creationId xmlns:a16="http://schemas.microsoft.com/office/drawing/2014/main" xmlns="" id="{5EEDB553-6843-D943-908B-713024609FA6}"/>
                  </a:ext>
                </a:extLst>
              </p:cNvPr>
              <p:cNvSpPr txBox="1"/>
              <p:nvPr/>
            </p:nvSpPr>
            <p:spPr>
              <a:xfrm>
                <a:off x="5015445" y="2374315"/>
                <a:ext cx="319318" cy="369332"/>
              </a:xfrm>
              <a:prstGeom prst="rect">
                <a:avLst/>
              </a:prstGeom>
              <a:noFill/>
            </p:spPr>
            <p:txBody>
              <a:bodyPr wrap="none" rtlCol="0">
                <a:spAutoFit/>
              </a:bodyPr>
              <a:lstStyle/>
              <a:p>
                <a:r>
                  <a:rPr kumimoji="1" lang="en-US" altLang="zh-CN" dirty="0">
                    <a:solidFill>
                      <a:schemeClr val="bg1">
                        <a:lumMod val="85000"/>
                      </a:schemeClr>
                    </a:solidFill>
                  </a:rPr>
                  <a:t>&lt;</a:t>
                </a:r>
                <a:endParaRPr kumimoji="1" lang="zh-CN" altLang="en-US" dirty="0">
                  <a:solidFill>
                    <a:schemeClr val="bg1">
                      <a:lumMod val="85000"/>
                    </a:schemeClr>
                  </a:solidFill>
                </a:endParaRPr>
              </a:p>
            </p:txBody>
          </p:sp>
        </p:grpSp>
        <p:sp>
          <p:nvSpPr>
            <p:cNvPr id="11" name="矩形 10"/>
            <p:cNvSpPr/>
            <p:nvPr/>
          </p:nvSpPr>
          <p:spPr>
            <a:xfrm>
              <a:off x="6418518" y="2074783"/>
              <a:ext cx="1171597" cy="430887"/>
            </a:xfrm>
            <a:prstGeom prst="rect">
              <a:avLst/>
            </a:prstGeom>
          </p:spPr>
          <p:txBody>
            <a:bodyPr wrap="square">
              <a:spAutoFit/>
            </a:bodyPr>
            <a:lstStyle/>
            <a:p>
              <a:pPr algn="dist"/>
              <a:r>
                <a:rPr lang="zh-CN" altLang="en-US" sz="2200" smtClean="0">
                  <a:solidFill>
                    <a:schemeClr val="bg1">
                      <a:lumMod val="85000"/>
                    </a:schemeClr>
                  </a:solidFill>
                </a:rPr>
                <a:t>考点二</a:t>
              </a:r>
              <a:endParaRPr lang="zh-CN" altLang="en-US" sz="2200" dirty="0">
                <a:solidFill>
                  <a:schemeClr val="bg1">
                    <a:lumMod val="85000"/>
                  </a:schemeClr>
                </a:solidFill>
              </a:endParaRPr>
            </a:p>
          </p:txBody>
        </p:sp>
      </p:grpSp>
    </p:spTree>
    <p:extLst>
      <p:ext uri="{BB962C8B-B14F-4D97-AF65-F5344CB8AC3E}">
        <p14:creationId xmlns:p14="http://schemas.microsoft.com/office/powerpoint/2010/main" val="2267845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0000" y="404664"/>
            <a:ext cx="11412000" cy="577081"/>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二甲基环丙烷和反</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二甲基环丙烷可发生如下转化：</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65890" name="Picture 2" descr="105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6938" y="1172354"/>
            <a:ext cx="4058125" cy="167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390000" y="2996952"/>
            <a:ext cx="11412000" cy="1754326"/>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该反应的速率方程可表示为</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反</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在一定温度时为常数，分别称作正、逆反应速率常数。回答下列问题</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spc="-5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已知：</a:t>
            </a:r>
            <a:r>
              <a:rPr lang="en-US" altLang="zh-CN" sz="2400" i="1" kern="100" spc="-5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sz="2400" kern="100" spc="-5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温度下，</a:t>
            </a:r>
            <a:r>
              <a:rPr lang="en-US" altLang="zh-CN" sz="2400" i="1" kern="100" spc="-5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spc="-5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spc="-50" dirty="0">
                <a:latin typeface="Times New Roman" panose="02020603050405020304" pitchFamily="18" charset="0"/>
                <a:ea typeface="微软雅黑" panose="020B0503020204020204" pitchFamily="34" charset="-122"/>
                <a:cs typeface="Courier New" panose="02070309020205020404" pitchFamily="49" charset="0"/>
              </a:rPr>
              <a:t>0.006 s</a:t>
            </a:r>
            <a:r>
              <a:rPr lang="zh-CN" altLang="zh-CN" sz="2400" kern="100" spc="-5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spc="-5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spc="-5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spc="-5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spc="-50" dirty="0">
                <a:latin typeface="Times New Roman" panose="02020603050405020304" pitchFamily="18" charset="0"/>
                <a:ea typeface="微软雅黑" panose="020B0503020204020204" pitchFamily="34" charset="-122"/>
                <a:cs typeface="Courier New" panose="02070309020205020404" pitchFamily="49" charset="0"/>
              </a:rPr>
              <a:t>0.002 s</a:t>
            </a:r>
            <a:r>
              <a:rPr lang="zh-CN" altLang="zh-CN" sz="2400" kern="100" spc="-5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spc="-5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，该温度下反应的平衡常数</a:t>
            </a:r>
            <a:r>
              <a:rPr lang="en-US" altLang="zh-CN" sz="2400" i="1" kern="100" spc="-5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sz="2400" kern="100" spc="-5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spc="-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spc="-50" dirty="0" smtClean="0">
                <a:latin typeface="Times New Roman" panose="02020603050405020304" pitchFamily="18" charset="0"/>
                <a:ea typeface="微软雅黑" panose="020B0503020204020204" pitchFamily="34" charset="-122"/>
                <a:cs typeface="Courier New" panose="02070309020205020404" pitchFamily="49" charset="0"/>
              </a:rPr>
              <a:t>___</a:t>
            </a:r>
            <a:r>
              <a:rPr lang="zh-CN" altLang="zh-CN" sz="2400" kern="100" spc="-5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spc="-50" dirty="0">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11315412" y="4203170"/>
            <a:ext cx="338554"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3</a:t>
            </a:r>
            <a:endParaRPr lang="zh-CN" altLang="en-US" dirty="0"/>
          </a:p>
        </p:txBody>
      </p:sp>
      <p:grpSp>
        <p:nvGrpSpPr>
          <p:cNvPr id="7" name="组合 6">
            <a:extLst>
              <a:ext uri="{FF2B5EF4-FFF2-40B4-BE49-F238E27FC236}">
                <a16:creationId xmlns="" xmlns:a16="http://schemas.microsoft.com/office/drawing/2014/main" id="{574E7DD6-E482-894D-9E46-D2B62C9ED9EC}"/>
              </a:ext>
            </a:extLst>
          </p:cNvPr>
          <p:cNvGrpSpPr/>
          <p:nvPr/>
        </p:nvGrpSpPr>
        <p:grpSpPr>
          <a:xfrm>
            <a:off x="516000" y="4893270"/>
            <a:ext cx="11160000" cy="1776090"/>
            <a:chOff x="792914" y="3925222"/>
            <a:chExt cx="11160000" cy="1776090"/>
          </a:xfrm>
        </p:grpSpPr>
        <p:sp>
          <p:nvSpPr>
            <p:cNvPr id="9" name="圆角矩形 8">
              <a:extLst>
                <a:ext uri="{FF2B5EF4-FFF2-40B4-BE49-F238E27FC236}">
                  <a16:creationId xmlns="" xmlns:a16="http://schemas.microsoft.com/office/drawing/2014/main" id="{E0791A29-2CB4-2744-96C1-EA2037B165CE}"/>
                </a:ext>
              </a:extLst>
            </p:cNvPr>
            <p:cNvSpPr/>
            <p:nvPr/>
          </p:nvSpPr>
          <p:spPr>
            <a:xfrm>
              <a:off x="792914" y="4038112"/>
              <a:ext cx="11160000" cy="1663200"/>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0" name="矩形 9">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12" name="对象 11"/>
          <p:cNvGraphicFramePr>
            <a:graphicFrameLocks noChangeAspect="1"/>
          </p:cNvGraphicFramePr>
          <p:nvPr>
            <p:extLst>
              <p:ext uri="{D42A27DB-BD31-4B8C-83A1-F6EECF244321}">
                <p14:modId xmlns:p14="http://schemas.microsoft.com/office/powerpoint/2010/main" val="107892941"/>
              </p:ext>
            </p:extLst>
          </p:nvPr>
        </p:nvGraphicFramePr>
        <p:xfrm>
          <a:off x="785813" y="5253310"/>
          <a:ext cx="10491787" cy="1416050"/>
        </p:xfrm>
        <a:graphic>
          <a:graphicData uri="http://schemas.openxmlformats.org/presentationml/2006/ole">
            <mc:AlternateContent xmlns:mc="http://schemas.openxmlformats.org/markup-compatibility/2006">
              <mc:Choice xmlns:v="urn:schemas-microsoft-com:vml" Requires="v">
                <p:oleObj spid="_x0000_s165913" name="文档" r:id="rId4" imgW="10598832" imgH="1433423" progId="Word.Document.12">
                  <p:embed/>
                </p:oleObj>
              </mc:Choice>
              <mc:Fallback>
                <p:oleObj name="文档" r:id="rId4" imgW="10598832" imgH="1433423" progId="Word.Document.12">
                  <p:embed/>
                  <p:pic>
                    <p:nvPicPr>
                      <p:cNvPr id="0" name=""/>
                      <p:cNvPicPr/>
                      <p:nvPr/>
                    </p:nvPicPr>
                    <p:blipFill>
                      <a:blip r:embed="rId5"/>
                      <a:stretch>
                        <a:fillRect/>
                      </a:stretch>
                    </p:blipFill>
                    <p:spPr>
                      <a:xfrm>
                        <a:off x="785813" y="5253310"/>
                        <a:ext cx="10491787" cy="1416050"/>
                      </a:xfrm>
                      <a:prstGeom prst="rect">
                        <a:avLst/>
                      </a:prstGeom>
                    </p:spPr>
                  </p:pic>
                </p:oleObj>
              </mc:Fallback>
            </mc:AlternateContent>
          </a:graphicData>
        </a:graphic>
      </p:graphicFrame>
    </p:spTree>
    <p:extLst>
      <p:ext uri="{BB962C8B-B14F-4D97-AF65-F5344CB8AC3E}">
        <p14:creationId xmlns:p14="http://schemas.microsoft.com/office/powerpoint/2010/main" val="37470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0000" y="908720"/>
            <a:ext cx="8370296" cy="1477328"/>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温度下，图中能表示顺式异构体的质量分数随时间</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变化</a:t>
            </a:r>
            <a:endPar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的</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曲线是</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______(</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填字母</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，平衡常数</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______</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69986" name="Picture 2" descr="105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80773" y="873201"/>
            <a:ext cx="2618979" cy="189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961734" y="1836115"/>
            <a:ext cx="389850"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B</a:t>
            </a:r>
            <a:endParaRPr lang="zh-CN" altLang="en-US" dirty="0"/>
          </a:p>
        </p:txBody>
      </p:sp>
      <p:graphicFrame>
        <p:nvGraphicFramePr>
          <p:cNvPr id="7" name="对象 6"/>
          <p:cNvGraphicFramePr>
            <a:graphicFrameLocks noChangeAspect="1"/>
          </p:cNvGraphicFramePr>
          <p:nvPr>
            <p:extLst>
              <p:ext uri="{D42A27DB-BD31-4B8C-83A1-F6EECF244321}">
                <p14:modId xmlns:p14="http://schemas.microsoft.com/office/powerpoint/2010/main" val="2939720928"/>
              </p:ext>
            </p:extLst>
          </p:nvPr>
        </p:nvGraphicFramePr>
        <p:xfrm>
          <a:off x="6266143" y="1536651"/>
          <a:ext cx="846137" cy="884237"/>
        </p:xfrm>
        <a:graphic>
          <a:graphicData uri="http://schemas.openxmlformats.org/presentationml/2006/ole">
            <mc:AlternateContent xmlns:mc="http://schemas.openxmlformats.org/markup-compatibility/2006">
              <mc:Choice xmlns:v="urn:schemas-microsoft-com:vml" Requires="v">
                <p:oleObj spid="_x0000_s170036" name="文档" r:id="rId4" imgW="862705" imgH="898190" progId="Word.Document.12">
                  <p:embed/>
                </p:oleObj>
              </mc:Choice>
              <mc:Fallback>
                <p:oleObj name="文档" r:id="rId4" imgW="862705" imgH="898190" progId="Word.Document.12">
                  <p:embed/>
                  <p:pic>
                    <p:nvPicPr>
                      <p:cNvPr id="0" name=""/>
                      <p:cNvPicPr/>
                      <p:nvPr/>
                    </p:nvPicPr>
                    <p:blipFill>
                      <a:blip r:embed="rId5"/>
                      <a:stretch>
                        <a:fillRect/>
                      </a:stretch>
                    </p:blipFill>
                    <p:spPr>
                      <a:xfrm>
                        <a:off x="6266143" y="1536651"/>
                        <a:ext cx="846137" cy="884237"/>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2293560694"/>
              </p:ext>
            </p:extLst>
          </p:nvPr>
        </p:nvGraphicFramePr>
        <p:xfrm>
          <a:off x="3226693" y="4843564"/>
          <a:ext cx="2581275" cy="1114425"/>
        </p:xfrm>
        <a:graphic>
          <a:graphicData uri="http://schemas.openxmlformats.org/presentationml/2006/ole">
            <mc:AlternateContent xmlns:mc="http://schemas.openxmlformats.org/markup-compatibility/2006">
              <mc:Choice xmlns:v="urn:schemas-microsoft-com:vml" Requires="v">
                <p:oleObj spid="_x0000_s170037" name="文档" r:id="rId6" imgW="2582356" imgH="1117780" progId="Word.Document.12">
                  <p:embed/>
                </p:oleObj>
              </mc:Choice>
              <mc:Fallback>
                <p:oleObj name="文档" r:id="rId6" imgW="2582356" imgH="1117780" progId="Word.Document.12">
                  <p:embed/>
                  <p:pic>
                    <p:nvPicPr>
                      <p:cNvPr id="0" name=""/>
                      <p:cNvPicPr/>
                      <p:nvPr/>
                    </p:nvPicPr>
                    <p:blipFill>
                      <a:blip r:embed="rId7"/>
                      <a:stretch>
                        <a:fillRect/>
                      </a:stretch>
                    </p:blipFill>
                    <p:spPr>
                      <a:xfrm>
                        <a:off x="3226693" y="4843564"/>
                        <a:ext cx="2581275" cy="1114425"/>
                      </a:xfrm>
                      <a:prstGeom prst="rect">
                        <a:avLst/>
                      </a:prstGeom>
                    </p:spPr>
                  </p:pic>
                </p:oleObj>
              </mc:Fallback>
            </mc:AlternateContent>
          </a:graphicData>
        </a:graphic>
      </p:graphicFrame>
      <p:grpSp>
        <p:nvGrpSpPr>
          <p:cNvPr id="9" name="组合 8">
            <a:extLst>
              <a:ext uri="{FF2B5EF4-FFF2-40B4-BE49-F238E27FC236}">
                <a16:creationId xmlns="" xmlns:a16="http://schemas.microsoft.com/office/drawing/2014/main" id="{574E7DD6-E482-894D-9E46-D2B62C9ED9EC}"/>
              </a:ext>
            </a:extLst>
          </p:cNvPr>
          <p:cNvGrpSpPr/>
          <p:nvPr/>
        </p:nvGrpSpPr>
        <p:grpSpPr>
          <a:xfrm>
            <a:off x="516000" y="2852936"/>
            <a:ext cx="11160000" cy="2952328"/>
            <a:chOff x="792914" y="3925222"/>
            <a:chExt cx="11160000" cy="2952328"/>
          </a:xfrm>
        </p:grpSpPr>
        <p:sp>
          <p:nvSpPr>
            <p:cNvPr id="10" name="圆角矩形 9">
              <a:extLst>
                <a:ext uri="{FF2B5EF4-FFF2-40B4-BE49-F238E27FC236}">
                  <a16:creationId xmlns="" xmlns:a16="http://schemas.microsoft.com/office/drawing/2014/main" id="{E0791A29-2CB4-2744-96C1-EA2037B165CE}"/>
                </a:ext>
              </a:extLst>
            </p:cNvPr>
            <p:cNvSpPr/>
            <p:nvPr/>
          </p:nvSpPr>
          <p:spPr>
            <a:xfrm>
              <a:off x="792914" y="4038112"/>
              <a:ext cx="11160000" cy="2839438"/>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1" name="矩形 10">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13" name="矩形 12"/>
          <p:cNvSpPr/>
          <p:nvPr/>
        </p:nvSpPr>
        <p:spPr>
          <a:xfrm>
            <a:off x="695400" y="3152291"/>
            <a:ext cx="10586645" cy="2423740"/>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随着时间的推移，顺式异构体的质量分数不断减少，且减少速率随时间减小，则符合条件的曲线是</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。设顺式异构体的起始浓度为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，可逆反应左右物质的化学计量数相等，均为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，则平衡时，顺式异构体为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0.3</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，反式异构体为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0.7</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所</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endParaRPr lang="en-US" altLang="zh-CN" sz="5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以</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平衡常数为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84090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par>
                                <p:cTn id="21" presetID="3"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0000" y="620688"/>
            <a:ext cx="11412000" cy="2423740"/>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利用</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的还原性可以消除氮氧化物的污染，其中除去</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NO</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的主要反应如下：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4NH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6NO(g</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5N</a:t>
            </a:r>
            <a:r>
              <a:rPr lang="en-US" altLang="zh-CN" sz="2400"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6H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O(l)</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H</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已知该反应速率</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6</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(NO)</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i="1" kern="100" baseline="30000" dirty="0">
                <a:latin typeface="Times New Roman" panose="02020603050405020304" pitchFamily="18" charset="0"/>
                <a:ea typeface="微软雅黑" panose="020B0503020204020204" pitchFamily="34" charset="-122"/>
                <a:cs typeface="Courier New" panose="02070309020205020404" pitchFamily="49" charset="0"/>
              </a:rPr>
              <a:t>x</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i="1" kern="100" baseline="30000" dirty="0">
                <a:latin typeface="Times New Roman" panose="02020603050405020304" pitchFamily="18" charset="0"/>
                <a:ea typeface="微软雅黑" panose="020B0503020204020204" pitchFamily="34" charset="-122"/>
                <a:cs typeface="Courier New" panose="02070309020205020404" pitchFamily="49" charset="0"/>
              </a:rPr>
              <a:t>y</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 (</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分别是正</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逆反应</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速率常数</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，该反应的平衡常数</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x</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y</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1453980363"/>
              </p:ext>
            </p:extLst>
          </p:nvPr>
        </p:nvGraphicFramePr>
        <p:xfrm>
          <a:off x="5825386" y="2142850"/>
          <a:ext cx="846137" cy="1160463"/>
        </p:xfrm>
        <a:graphic>
          <a:graphicData uri="http://schemas.openxmlformats.org/presentationml/2006/ole">
            <mc:AlternateContent xmlns:mc="http://schemas.openxmlformats.org/markup-compatibility/2006">
              <mc:Choice xmlns:v="urn:schemas-microsoft-com:vml" Requires="v">
                <p:oleObj spid="_x0000_s171058" name="文档" r:id="rId3" imgW="862705" imgH="1190616" progId="Word.Document.12">
                  <p:embed/>
                </p:oleObj>
              </mc:Choice>
              <mc:Fallback>
                <p:oleObj name="文档" r:id="rId3" imgW="862705" imgH="1190616" progId="Word.Document.12">
                  <p:embed/>
                  <p:pic>
                    <p:nvPicPr>
                      <p:cNvPr id="0" name=""/>
                      <p:cNvPicPr/>
                      <p:nvPr/>
                    </p:nvPicPr>
                    <p:blipFill>
                      <a:blip r:embed="rId4"/>
                      <a:stretch>
                        <a:fillRect/>
                      </a:stretch>
                    </p:blipFill>
                    <p:spPr>
                      <a:xfrm>
                        <a:off x="5825386" y="2142850"/>
                        <a:ext cx="846137" cy="1160463"/>
                      </a:xfrm>
                      <a:prstGeom prst="rect">
                        <a:avLst/>
                      </a:prstGeom>
                    </p:spPr>
                  </p:pic>
                </p:oleObj>
              </mc:Fallback>
            </mc:AlternateContent>
          </a:graphicData>
        </a:graphic>
      </p:graphicFrame>
      <p:pic>
        <p:nvPicPr>
          <p:cNvPr id="6" name="图片 5"/>
          <p:cNvPicPr>
            <a:picLocks noChangeAspect="1"/>
          </p:cNvPicPr>
          <p:nvPr/>
        </p:nvPicPr>
        <p:blipFill>
          <a:blip r:embed="rId5">
            <a:clrChange>
              <a:clrFrom>
                <a:srgbClr val="FFFFFF"/>
              </a:clrFrom>
              <a:clrTo>
                <a:srgbClr val="FFFFFF">
                  <a:alpha val="0"/>
                </a:srgbClr>
              </a:clrTo>
            </a:clrChange>
          </a:blip>
          <a:stretch>
            <a:fillRect/>
          </a:stretch>
        </p:blipFill>
        <p:spPr>
          <a:xfrm>
            <a:off x="2802895" y="1435040"/>
            <a:ext cx="494394" cy="170399"/>
          </a:xfrm>
          <a:prstGeom prst="rect">
            <a:avLst/>
          </a:prstGeom>
        </p:spPr>
      </p:pic>
      <p:sp>
        <p:nvSpPr>
          <p:cNvPr id="8" name="矩形 7"/>
          <p:cNvSpPr/>
          <p:nvPr/>
        </p:nvSpPr>
        <p:spPr>
          <a:xfrm>
            <a:off x="7540228" y="2483539"/>
            <a:ext cx="338554"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5</a:t>
            </a:r>
            <a:endParaRPr lang="zh-CN" altLang="en-US" dirty="0"/>
          </a:p>
        </p:txBody>
      </p:sp>
      <p:sp>
        <p:nvSpPr>
          <p:cNvPr id="9" name="矩形 8"/>
          <p:cNvSpPr/>
          <p:nvPr/>
        </p:nvSpPr>
        <p:spPr>
          <a:xfrm>
            <a:off x="9058775" y="2492248"/>
            <a:ext cx="338554"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0</a:t>
            </a:r>
            <a:endParaRPr lang="zh-CN" altLang="en-US" dirty="0"/>
          </a:p>
        </p:txBody>
      </p:sp>
      <p:grpSp>
        <p:nvGrpSpPr>
          <p:cNvPr id="10" name="组合 9">
            <a:extLst>
              <a:ext uri="{FF2B5EF4-FFF2-40B4-BE49-F238E27FC236}">
                <a16:creationId xmlns="" xmlns:a16="http://schemas.microsoft.com/office/drawing/2014/main" id="{574E7DD6-E482-894D-9E46-D2B62C9ED9EC}"/>
              </a:ext>
            </a:extLst>
          </p:cNvPr>
          <p:cNvGrpSpPr/>
          <p:nvPr/>
        </p:nvGrpSpPr>
        <p:grpSpPr>
          <a:xfrm>
            <a:off x="516000" y="3429000"/>
            <a:ext cx="11160000" cy="2808312"/>
            <a:chOff x="792914" y="3925222"/>
            <a:chExt cx="11160000" cy="2808312"/>
          </a:xfrm>
        </p:grpSpPr>
        <p:sp>
          <p:nvSpPr>
            <p:cNvPr id="11" name="圆角矩形 10">
              <a:extLst>
                <a:ext uri="{FF2B5EF4-FFF2-40B4-BE49-F238E27FC236}">
                  <a16:creationId xmlns="" xmlns:a16="http://schemas.microsoft.com/office/drawing/2014/main" id="{E0791A29-2CB4-2744-96C1-EA2037B165CE}"/>
                </a:ext>
              </a:extLst>
            </p:cNvPr>
            <p:cNvSpPr/>
            <p:nvPr/>
          </p:nvSpPr>
          <p:spPr>
            <a:xfrm>
              <a:off x="792914" y="4038112"/>
              <a:ext cx="11160000" cy="2695422"/>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2" name="矩形 11">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14" name="对象 13"/>
          <p:cNvGraphicFramePr>
            <a:graphicFrameLocks noChangeAspect="1"/>
          </p:cNvGraphicFramePr>
          <p:nvPr>
            <p:extLst>
              <p:ext uri="{D42A27DB-BD31-4B8C-83A1-F6EECF244321}">
                <p14:modId xmlns:p14="http://schemas.microsoft.com/office/powerpoint/2010/main" val="4276493817"/>
              </p:ext>
            </p:extLst>
          </p:nvPr>
        </p:nvGraphicFramePr>
        <p:xfrm>
          <a:off x="841398" y="3834921"/>
          <a:ext cx="10491787" cy="2290763"/>
        </p:xfrm>
        <a:graphic>
          <a:graphicData uri="http://schemas.openxmlformats.org/presentationml/2006/ole">
            <mc:AlternateContent xmlns:mc="http://schemas.openxmlformats.org/markup-compatibility/2006">
              <mc:Choice xmlns:v="urn:schemas-microsoft-com:vml" Requires="v">
                <p:oleObj spid="_x0000_s171059" name="文档" r:id="rId6" imgW="10598832" imgH="2310082" progId="Word.Document.12">
                  <p:embed/>
                </p:oleObj>
              </mc:Choice>
              <mc:Fallback>
                <p:oleObj name="文档" r:id="rId6" imgW="10598832" imgH="2310082" progId="Word.Document.12">
                  <p:embed/>
                  <p:pic>
                    <p:nvPicPr>
                      <p:cNvPr id="0" name=""/>
                      <p:cNvPicPr/>
                      <p:nvPr/>
                    </p:nvPicPr>
                    <p:blipFill>
                      <a:blip r:embed="rId7"/>
                      <a:stretch>
                        <a:fillRect/>
                      </a:stretch>
                    </p:blipFill>
                    <p:spPr>
                      <a:xfrm>
                        <a:off x="841398" y="3834921"/>
                        <a:ext cx="10491787" cy="2290763"/>
                      </a:xfrm>
                      <a:prstGeom prst="rect">
                        <a:avLst/>
                      </a:prstGeom>
                    </p:spPr>
                  </p:pic>
                </p:oleObj>
              </mc:Fallback>
            </mc:AlternateContent>
          </a:graphicData>
        </a:graphic>
      </p:graphicFrame>
    </p:spTree>
    <p:extLst>
      <p:ext uri="{BB962C8B-B14F-4D97-AF65-F5344CB8AC3E}">
        <p14:creationId xmlns:p14="http://schemas.microsoft.com/office/powerpoint/2010/main" val="3980162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对象 4"/>
          <p:cNvGraphicFramePr>
            <a:graphicFrameLocks noChangeAspect="1"/>
          </p:cNvGraphicFramePr>
          <p:nvPr>
            <p:extLst>
              <p:ext uri="{D42A27DB-BD31-4B8C-83A1-F6EECF244321}">
                <p14:modId xmlns:p14="http://schemas.microsoft.com/office/powerpoint/2010/main" val="2511327770"/>
              </p:ext>
            </p:extLst>
          </p:nvPr>
        </p:nvGraphicFramePr>
        <p:xfrm>
          <a:off x="423069" y="260648"/>
          <a:ext cx="11345863" cy="3727450"/>
        </p:xfrm>
        <a:graphic>
          <a:graphicData uri="http://schemas.openxmlformats.org/presentationml/2006/ole">
            <mc:AlternateContent xmlns:mc="http://schemas.openxmlformats.org/markup-compatibility/2006">
              <mc:Choice xmlns:v="urn:schemas-microsoft-com:vml" Requires="v">
                <p:oleObj spid="_x0000_s173085" name="文档" r:id="rId3" imgW="11457068" imgH="3758242" progId="Word.Document.12">
                  <p:embed/>
                </p:oleObj>
              </mc:Choice>
              <mc:Fallback>
                <p:oleObj name="文档" r:id="rId3" imgW="11457068" imgH="3758242" progId="Word.Document.12">
                  <p:embed/>
                  <p:pic>
                    <p:nvPicPr>
                      <p:cNvPr id="0" name=""/>
                      <p:cNvPicPr/>
                      <p:nvPr/>
                    </p:nvPicPr>
                    <p:blipFill>
                      <a:blip r:embed="rId4"/>
                      <a:stretch>
                        <a:fillRect/>
                      </a:stretch>
                    </p:blipFill>
                    <p:spPr>
                      <a:xfrm>
                        <a:off x="423069" y="260648"/>
                        <a:ext cx="11345863" cy="3727450"/>
                      </a:xfrm>
                      <a:prstGeom prst="rect">
                        <a:avLst/>
                      </a:prstGeom>
                    </p:spPr>
                  </p:pic>
                </p:oleObj>
              </mc:Fallback>
            </mc:AlternateContent>
          </a:graphicData>
        </a:graphic>
      </p:graphicFrame>
      <p:pic>
        <p:nvPicPr>
          <p:cNvPr id="6" name="图片 5"/>
          <p:cNvPicPr>
            <a:picLocks noChangeAspect="1"/>
          </p:cNvPicPr>
          <p:nvPr/>
        </p:nvPicPr>
        <p:blipFill>
          <a:blip r:embed="rId5">
            <a:clrChange>
              <a:clrFrom>
                <a:srgbClr val="FFFFFF"/>
              </a:clrFrom>
              <a:clrTo>
                <a:srgbClr val="FFFFFF">
                  <a:alpha val="0"/>
                </a:srgbClr>
              </a:clrTo>
            </a:clrChange>
          </a:blip>
          <a:stretch>
            <a:fillRect/>
          </a:stretch>
        </p:blipFill>
        <p:spPr>
          <a:xfrm>
            <a:off x="11234695" y="506698"/>
            <a:ext cx="494394" cy="170399"/>
          </a:xfrm>
          <a:prstGeom prst="rect">
            <a:avLst/>
          </a:prstGeom>
        </p:spPr>
      </p:pic>
      <p:pic>
        <p:nvPicPr>
          <p:cNvPr id="173061" name="Picture 5" descr="106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999" y="3997085"/>
            <a:ext cx="4934003" cy="26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82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0000" y="629397"/>
            <a:ext cx="5706000" cy="2215991"/>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平衡常数</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与速率常数</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之间的</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关</a:t>
            </a:r>
            <a:endPar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20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系</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式为</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________(</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用含有</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的式子表示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5" descr="106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538" y="555459"/>
            <a:ext cx="5237543" cy="285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extLst>
              <p:ext uri="{D42A27DB-BD31-4B8C-83A1-F6EECF244321}">
                <p14:modId xmlns:p14="http://schemas.microsoft.com/office/powerpoint/2010/main" val="454904585"/>
              </p:ext>
            </p:extLst>
          </p:nvPr>
        </p:nvGraphicFramePr>
        <p:xfrm>
          <a:off x="2207568" y="1068829"/>
          <a:ext cx="682625" cy="1190625"/>
        </p:xfrm>
        <a:graphic>
          <a:graphicData uri="http://schemas.openxmlformats.org/presentationml/2006/ole">
            <mc:AlternateContent xmlns:mc="http://schemas.openxmlformats.org/markup-compatibility/2006">
              <mc:Choice xmlns:v="urn:schemas-microsoft-com:vml" Requires="v">
                <p:oleObj spid="_x0000_s174131" name="文档" r:id="rId4" imgW="682390" imgH="1190616" progId="Word.Document.12">
                  <p:embed/>
                </p:oleObj>
              </mc:Choice>
              <mc:Fallback>
                <p:oleObj name="文档" r:id="rId4" imgW="682390" imgH="1190616" progId="Word.Document.12">
                  <p:embed/>
                  <p:pic>
                    <p:nvPicPr>
                      <p:cNvPr id="0" name=""/>
                      <p:cNvPicPr/>
                      <p:nvPr/>
                    </p:nvPicPr>
                    <p:blipFill>
                      <a:blip r:embed="rId5"/>
                      <a:stretch>
                        <a:fillRect/>
                      </a:stretch>
                    </p:blipFill>
                    <p:spPr>
                      <a:xfrm>
                        <a:off x="2207568" y="1068829"/>
                        <a:ext cx="682625" cy="1190625"/>
                      </a:xfrm>
                      <a:prstGeom prst="rect">
                        <a:avLst/>
                      </a:prstGeom>
                    </p:spPr>
                  </p:pic>
                </p:oleObj>
              </mc:Fallback>
            </mc:AlternateContent>
          </a:graphicData>
        </a:graphic>
      </p:graphicFrame>
      <p:grpSp>
        <p:nvGrpSpPr>
          <p:cNvPr id="5" name="组合 4">
            <a:extLst>
              <a:ext uri="{FF2B5EF4-FFF2-40B4-BE49-F238E27FC236}">
                <a16:creationId xmlns="" xmlns:a16="http://schemas.microsoft.com/office/drawing/2014/main" id="{574E7DD6-E482-894D-9E46-D2B62C9ED9EC}"/>
              </a:ext>
            </a:extLst>
          </p:cNvPr>
          <p:cNvGrpSpPr/>
          <p:nvPr/>
        </p:nvGrpSpPr>
        <p:grpSpPr>
          <a:xfrm>
            <a:off x="516000" y="3573016"/>
            <a:ext cx="11160000" cy="2376264"/>
            <a:chOff x="792914" y="3925222"/>
            <a:chExt cx="11160000" cy="2376264"/>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2263374"/>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11" name="对象 10"/>
          <p:cNvGraphicFramePr>
            <a:graphicFrameLocks noChangeAspect="1"/>
          </p:cNvGraphicFramePr>
          <p:nvPr>
            <p:extLst>
              <p:ext uri="{D42A27DB-BD31-4B8C-83A1-F6EECF244321}">
                <p14:modId xmlns:p14="http://schemas.microsoft.com/office/powerpoint/2010/main" val="170564989"/>
              </p:ext>
            </p:extLst>
          </p:nvPr>
        </p:nvGraphicFramePr>
        <p:xfrm>
          <a:off x="785813" y="3843630"/>
          <a:ext cx="10491787" cy="1957387"/>
        </p:xfrm>
        <a:graphic>
          <a:graphicData uri="http://schemas.openxmlformats.org/presentationml/2006/ole">
            <mc:AlternateContent xmlns:mc="http://schemas.openxmlformats.org/markup-compatibility/2006">
              <mc:Choice xmlns:v="urn:schemas-microsoft-com:vml" Requires="v">
                <p:oleObj spid="_x0000_s174132" name="文档" r:id="rId6" imgW="10598832" imgH="1977965" progId="Word.Document.12">
                  <p:embed/>
                </p:oleObj>
              </mc:Choice>
              <mc:Fallback>
                <p:oleObj name="文档" r:id="rId6" imgW="10598832" imgH="1977965" progId="Word.Document.12">
                  <p:embed/>
                  <p:pic>
                    <p:nvPicPr>
                      <p:cNvPr id="0" name=""/>
                      <p:cNvPicPr/>
                      <p:nvPr/>
                    </p:nvPicPr>
                    <p:blipFill>
                      <a:blip r:embed="rId7"/>
                      <a:stretch>
                        <a:fillRect/>
                      </a:stretch>
                    </p:blipFill>
                    <p:spPr>
                      <a:xfrm>
                        <a:off x="785813" y="3843630"/>
                        <a:ext cx="10491787" cy="1957387"/>
                      </a:xfrm>
                      <a:prstGeom prst="rect">
                        <a:avLst/>
                      </a:prstGeom>
                    </p:spPr>
                  </p:pic>
                </p:oleObj>
              </mc:Fallback>
            </mc:AlternateContent>
          </a:graphicData>
        </a:graphic>
      </p:graphicFrame>
    </p:spTree>
    <p:extLst>
      <p:ext uri="{BB962C8B-B14F-4D97-AF65-F5344CB8AC3E}">
        <p14:creationId xmlns:p14="http://schemas.microsoft.com/office/powerpoint/2010/main" val="171114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0000" y="836705"/>
            <a:ext cx="5706000" cy="1754326"/>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试求出图中</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点时，上述反应的平衡常数</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sz="2400"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。已知</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60 s</a:t>
            </a:r>
            <a:r>
              <a:rPr lang="zh-CN" altLang="zh-CN" sz="2400"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，则速率常数</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______s</a:t>
            </a:r>
            <a:r>
              <a:rPr lang="zh-CN" altLang="zh-CN" sz="2400"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·kPa</a:t>
            </a:r>
            <a:r>
              <a:rPr lang="zh-CN" altLang="zh-CN" sz="2400"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5" descr="106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4457" y="699475"/>
            <a:ext cx="5237543" cy="285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504906" y="1483035"/>
            <a:ext cx="338554"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2</a:t>
            </a:r>
            <a:endParaRPr lang="zh-CN" altLang="en-US" dirty="0"/>
          </a:p>
        </p:txBody>
      </p:sp>
      <p:sp>
        <p:nvSpPr>
          <p:cNvPr id="6" name="矩形 5"/>
          <p:cNvSpPr/>
          <p:nvPr/>
        </p:nvSpPr>
        <p:spPr>
          <a:xfrm>
            <a:off x="2445087" y="2031935"/>
            <a:ext cx="646331"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120</a:t>
            </a:r>
            <a:endParaRPr lang="zh-CN" altLang="en-US" dirty="0"/>
          </a:p>
        </p:txBody>
      </p:sp>
      <p:grpSp>
        <p:nvGrpSpPr>
          <p:cNvPr id="9" name="组合 8">
            <a:extLst>
              <a:ext uri="{FF2B5EF4-FFF2-40B4-BE49-F238E27FC236}">
                <a16:creationId xmlns="" xmlns:a16="http://schemas.microsoft.com/office/drawing/2014/main" id="{574E7DD6-E482-894D-9E46-D2B62C9ED9EC}"/>
              </a:ext>
            </a:extLst>
          </p:cNvPr>
          <p:cNvGrpSpPr/>
          <p:nvPr/>
        </p:nvGrpSpPr>
        <p:grpSpPr>
          <a:xfrm>
            <a:off x="516000" y="3645024"/>
            <a:ext cx="11160000" cy="2324437"/>
            <a:chOff x="792914" y="3925222"/>
            <a:chExt cx="11160000" cy="2324437"/>
          </a:xfrm>
        </p:grpSpPr>
        <p:sp>
          <p:nvSpPr>
            <p:cNvPr id="10" name="圆角矩形 9">
              <a:extLst>
                <a:ext uri="{FF2B5EF4-FFF2-40B4-BE49-F238E27FC236}">
                  <a16:creationId xmlns="" xmlns:a16="http://schemas.microsoft.com/office/drawing/2014/main" id="{E0791A29-2CB4-2744-96C1-EA2037B165CE}"/>
                </a:ext>
              </a:extLst>
            </p:cNvPr>
            <p:cNvSpPr/>
            <p:nvPr/>
          </p:nvSpPr>
          <p:spPr>
            <a:xfrm>
              <a:off x="792914" y="4038112"/>
              <a:ext cx="11160000" cy="2211547"/>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1" name="矩形 10">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15" name="对象 14"/>
          <p:cNvGraphicFramePr>
            <a:graphicFrameLocks noChangeAspect="1"/>
          </p:cNvGraphicFramePr>
          <p:nvPr>
            <p:extLst>
              <p:ext uri="{D42A27DB-BD31-4B8C-83A1-F6EECF244321}">
                <p14:modId xmlns:p14="http://schemas.microsoft.com/office/powerpoint/2010/main" val="828065542"/>
              </p:ext>
            </p:extLst>
          </p:nvPr>
        </p:nvGraphicFramePr>
        <p:xfrm>
          <a:off x="727869" y="4042236"/>
          <a:ext cx="10736263" cy="1927225"/>
        </p:xfrm>
        <a:graphic>
          <a:graphicData uri="http://schemas.openxmlformats.org/presentationml/2006/ole">
            <mc:AlternateContent xmlns:mc="http://schemas.openxmlformats.org/markup-compatibility/2006">
              <mc:Choice xmlns:v="urn:schemas-microsoft-com:vml" Requires="v">
                <p:oleObj spid="_x0000_s175131" name="文档" r:id="rId4" imgW="10840853" imgH="1946694" progId="Word.Document.12">
                  <p:embed/>
                </p:oleObj>
              </mc:Choice>
              <mc:Fallback>
                <p:oleObj name="文档" r:id="rId4" imgW="10840853" imgH="1946694" progId="Word.Document.12">
                  <p:embed/>
                  <p:pic>
                    <p:nvPicPr>
                      <p:cNvPr id="0" name=""/>
                      <p:cNvPicPr/>
                      <p:nvPr/>
                    </p:nvPicPr>
                    <p:blipFill>
                      <a:blip r:embed="rId5"/>
                      <a:stretch>
                        <a:fillRect/>
                      </a:stretch>
                    </p:blipFill>
                    <p:spPr>
                      <a:xfrm>
                        <a:off x="727869" y="4042236"/>
                        <a:ext cx="10736263" cy="1927225"/>
                      </a:xfrm>
                      <a:prstGeom prst="rect">
                        <a:avLst/>
                      </a:prstGeom>
                    </p:spPr>
                  </p:pic>
                </p:oleObj>
              </mc:Fallback>
            </mc:AlternateContent>
          </a:graphicData>
        </a:graphic>
      </p:graphicFrame>
    </p:spTree>
    <p:extLst>
      <p:ext uri="{BB962C8B-B14F-4D97-AF65-F5344CB8AC3E}">
        <p14:creationId xmlns:p14="http://schemas.microsoft.com/office/powerpoint/2010/main" val="398507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44590" y="286775"/>
            <a:ext cx="10980002" cy="4524315"/>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乙烯、环氧乙烷是重要的化工原料，用途广泛。</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实验测得</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2CH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2      (g</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&lt;0</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中，</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      )</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a:t>
            </a:r>
          </a:p>
          <a:p>
            <a:pPr algn="just">
              <a:lnSpc>
                <a:spcPct val="150000"/>
              </a:lnSpc>
              <a:spcAft>
                <a:spcPts val="0"/>
              </a:spcAft>
            </a:pPr>
            <a:r>
              <a:rPr lang="en-US" altLang="zh-CN" sz="2400" i="1" kern="100" dirty="0" smtClean="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baseline="30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(CH</a:t>
            </a:r>
            <a:r>
              <a:rPr lang="en-US" altLang="zh-CN" sz="2400"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为速率常数，只与温度有关</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反应达到平衡后，仅降低温度，下列说法正确的是</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填字母</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A.</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均增大，且</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增大的倍数更多</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B.</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均减小，且</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减小的倍数更少</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增大、</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减小，平衡正向移动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D.</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均减小，且</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sz="2400"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减小的倍数更少</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6130" name="Picture 2" descr="T618"/>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1084" y="934847"/>
            <a:ext cx="389793" cy="4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618"/>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64352" y="943556"/>
            <a:ext cx="389793" cy="4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a:off x="4665502" y="1107326"/>
            <a:ext cx="494394" cy="170399"/>
          </a:xfrm>
          <a:prstGeom prst="rect">
            <a:avLst/>
          </a:prstGeom>
        </p:spPr>
      </p:pic>
      <p:sp>
        <p:nvSpPr>
          <p:cNvPr id="3" name="矩形 2"/>
          <p:cNvSpPr/>
          <p:nvPr/>
        </p:nvSpPr>
        <p:spPr>
          <a:xfrm>
            <a:off x="7803091" y="2023676"/>
            <a:ext cx="389850"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B</a:t>
            </a:r>
            <a:endParaRPr lang="zh-CN" altLang="en-US" dirty="0"/>
          </a:p>
        </p:txBody>
      </p:sp>
      <p:grpSp>
        <p:nvGrpSpPr>
          <p:cNvPr id="9" name="组合 8">
            <a:extLst>
              <a:ext uri="{FF2B5EF4-FFF2-40B4-BE49-F238E27FC236}">
                <a16:creationId xmlns="" xmlns:a16="http://schemas.microsoft.com/office/drawing/2014/main" id="{574E7DD6-E482-894D-9E46-D2B62C9ED9EC}"/>
              </a:ext>
            </a:extLst>
          </p:cNvPr>
          <p:cNvGrpSpPr/>
          <p:nvPr/>
        </p:nvGrpSpPr>
        <p:grpSpPr>
          <a:xfrm>
            <a:off x="516000" y="4967295"/>
            <a:ext cx="11160000" cy="1584176"/>
            <a:chOff x="792914" y="3925222"/>
            <a:chExt cx="11160000" cy="1584176"/>
          </a:xfrm>
        </p:grpSpPr>
        <p:sp>
          <p:nvSpPr>
            <p:cNvPr id="10" name="圆角矩形 9">
              <a:extLst>
                <a:ext uri="{FF2B5EF4-FFF2-40B4-BE49-F238E27FC236}">
                  <a16:creationId xmlns="" xmlns:a16="http://schemas.microsoft.com/office/drawing/2014/main" id="{E0791A29-2CB4-2744-96C1-EA2037B165CE}"/>
                </a:ext>
              </a:extLst>
            </p:cNvPr>
            <p:cNvSpPr/>
            <p:nvPr/>
          </p:nvSpPr>
          <p:spPr>
            <a:xfrm>
              <a:off x="792914" y="4038112"/>
              <a:ext cx="11160000" cy="1471286"/>
            </a:xfrm>
            <a:prstGeom prst="roundRect">
              <a:avLst>
                <a:gd name="adj" fmla="val 396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1" name="矩形 10">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13" name="矩形 12"/>
          <p:cNvSpPr/>
          <p:nvPr/>
        </p:nvSpPr>
        <p:spPr>
          <a:xfrm>
            <a:off x="695400" y="5211782"/>
            <a:ext cx="10586645" cy="1130246"/>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该反应是放热反应，反应达到平衡后，仅降低温度，</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正</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逆</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均减小，平衡正向移动，正反应速率大于逆反应速率，因此</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正</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减小的倍数更少。</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19009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0000" y="1387793"/>
            <a:ext cx="11412000" cy="1938992"/>
          </a:xfrm>
          <a:prstGeom prst="rect">
            <a:avLst/>
          </a:prstGeom>
        </p:spPr>
        <p:txBody>
          <a:bodyPr wrap="square">
            <a:spAutoFit/>
          </a:bodyPr>
          <a:lstStyle/>
          <a:p>
            <a:pPr algn="di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若在</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 L</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的密闭容器中充入</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CH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，在一定温度下只发生上述反应，经过</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10 min</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反应达到平衡，体系的压强变为原来的</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0.875</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倍，则</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0</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10 </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min</a:t>
            </a:r>
          </a:p>
          <a:p>
            <a:pPr algn="just">
              <a:lnSpc>
                <a:spcPct val="150000"/>
              </a:lnSpc>
              <a:spcAft>
                <a:spcPts val="0"/>
              </a:spcAft>
            </a:pPr>
            <a:endParaRPr lang="en-US" altLang="zh-CN" sz="800" kern="100" dirty="0">
              <a:latin typeface="Times New Roman" panose="02020603050405020304" pitchFamily="18" charset="0"/>
              <a:ea typeface="微软雅黑" panose="020B0503020204020204" pitchFamily="34" charset="-122"/>
              <a:cs typeface="Courier New" panose="02070309020205020404" pitchFamily="49" charset="0"/>
            </a:endParaRPr>
          </a:p>
          <a:p>
            <a:pPr algn="just">
              <a:lnSpc>
                <a:spcPct val="150000"/>
              </a:lnSpc>
              <a:spcAft>
                <a:spcPts val="0"/>
              </a:spcAft>
            </a:pP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内</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___________________</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________</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1150949455"/>
              </p:ext>
            </p:extLst>
          </p:nvPr>
        </p:nvGraphicFramePr>
        <p:xfrm>
          <a:off x="4943872" y="2499420"/>
          <a:ext cx="771525" cy="1217612"/>
        </p:xfrm>
        <a:graphic>
          <a:graphicData uri="http://schemas.openxmlformats.org/presentationml/2006/ole">
            <mc:AlternateContent xmlns:mc="http://schemas.openxmlformats.org/markup-compatibility/2006">
              <mc:Choice xmlns:v="urn:schemas-microsoft-com:vml" Requires="v">
                <p:oleObj spid="_x0000_s177177" name="文档" r:id="rId3" imgW="772008" imgH="1217298" progId="Word.Document.12">
                  <p:embed/>
                </p:oleObj>
              </mc:Choice>
              <mc:Fallback>
                <p:oleObj name="文档" r:id="rId3" imgW="772008" imgH="1217298" progId="Word.Document.12">
                  <p:embed/>
                  <p:pic>
                    <p:nvPicPr>
                      <p:cNvPr id="0" name=""/>
                      <p:cNvPicPr/>
                      <p:nvPr/>
                    </p:nvPicPr>
                    <p:blipFill>
                      <a:blip r:embed="rId4"/>
                      <a:stretch>
                        <a:fillRect/>
                      </a:stretch>
                    </p:blipFill>
                    <p:spPr>
                      <a:xfrm>
                        <a:off x="4943872" y="2499420"/>
                        <a:ext cx="771525" cy="1217612"/>
                      </a:xfrm>
                      <a:prstGeom prst="rect">
                        <a:avLst/>
                      </a:prstGeom>
                    </p:spPr>
                  </p:pic>
                </p:oleObj>
              </mc:Fallback>
            </mc:AlternateContent>
          </a:graphicData>
        </a:graphic>
      </p:graphicFrame>
      <p:sp>
        <p:nvSpPr>
          <p:cNvPr id="4" name="矩形 3"/>
          <p:cNvSpPr/>
          <p:nvPr/>
        </p:nvSpPr>
        <p:spPr>
          <a:xfrm>
            <a:off x="1775520" y="2735047"/>
            <a:ext cx="2917786"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0.025 </a:t>
            </a:r>
            <a:r>
              <a:rPr lang="en-US" altLang="zh-CN" sz="2400" kern="100" dirty="0" err="1">
                <a:solidFill>
                  <a:srgbClr val="C00000"/>
                </a:solidFill>
                <a:latin typeface="Times New Roman" panose="02020603050405020304" pitchFamily="18" charset="0"/>
                <a:ea typeface="微软雅黑" panose="020B0503020204020204" pitchFamily="34" charset="-122"/>
              </a:rPr>
              <a:t>mol·L</a:t>
            </a:r>
            <a:r>
              <a:rPr lang="zh-CN" altLang="zh-CN" sz="2400" kern="10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solidFill>
                  <a:srgbClr val="C00000"/>
                </a:solidFill>
                <a:latin typeface="Times New Roman" panose="02020603050405020304" pitchFamily="18" charset="0"/>
                <a:ea typeface="微软雅黑" panose="020B0503020204020204" pitchFamily="34" charset="-122"/>
              </a:rPr>
              <a:t>1</a:t>
            </a:r>
            <a:r>
              <a:rPr lang="en-US" altLang="zh-CN" sz="2400" kern="100" dirty="0">
                <a:solidFill>
                  <a:srgbClr val="C00000"/>
                </a:solidFill>
                <a:latin typeface="Times New Roman" panose="02020603050405020304" pitchFamily="18" charset="0"/>
                <a:ea typeface="微软雅黑" panose="020B0503020204020204" pitchFamily="34" charset="-122"/>
              </a:rPr>
              <a:t>·min</a:t>
            </a:r>
            <a:r>
              <a:rPr lang="zh-CN" altLang="zh-CN" sz="2400" kern="10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smtClean="0">
                <a:solidFill>
                  <a:srgbClr val="C00000"/>
                </a:solidFill>
                <a:latin typeface="Times New Roman" panose="02020603050405020304" pitchFamily="18" charset="0"/>
                <a:ea typeface="微软雅黑" panose="020B0503020204020204" pitchFamily="34" charset="-122"/>
              </a:rPr>
              <a:t>1</a:t>
            </a:r>
            <a:endParaRPr lang="zh-CN" altLang="en-US" dirty="0"/>
          </a:p>
        </p:txBody>
      </p:sp>
      <p:sp>
        <p:nvSpPr>
          <p:cNvPr id="6" name="矩形 5"/>
          <p:cNvSpPr/>
          <p:nvPr/>
        </p:nvSpPr>
        <p:spPr>
          <a:xfrm>
            <a:off x="5897394" y="2769883"/>
            <a:ext cx="723275"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0.75</a:t>
            </a:r>
            <a:endParaRPr lang="zh-CN" altLang="en-US" dirty="0"/>
          </a:p>
        </p:txBody>
      </p:sp>
    </p:spTree>
    <p:extLst>
      <p:ext uri="{BB962C8B-B14F-4D97-AF65-F5344CB8AC3E}">
        <p14:creationId xmlns:p14="http://schemas.microsoft.com/office/powerpoint/2010/main" val="10717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 xmlns:a16="http://schemas.microsoft.com/office/drawing/2014/main" id="{574E7DD6-E482-894D-9E46-D2B62C9ED9EC}"/>
              </a:ext>
            </a:extLst>
          </p:cNvPr>
          <p:cNvGrpSpPr/>
          <p:nvPr/>
        </p:nvGrpSpPr>
        <p:grpSpPr>
          <a:xfrm>
            <a:off x="516000" y="701405"/>
            <a:ext cx="11160000" cy="5175867"/>
            <a:chOff x="792914" y="3925222"/>
            <a:chExt cx="11160000" cy="5175867"/>
          </a:xfrm>
        </p:grpSpPr>
        <p:sp>
          <p:nvSpPr>
            <p:cNvPr id="6" name="圆角矩形 5">
              <a:extLst>
                <a:ext uri="{FF2B5EF4-FFF2-40B4-BE49-F238E27FC236}">
                  <a16:creationId xmlns="" xmlns:a16="http://schemas.microsoft.com/office/drawing/2014/main" id="{E0791A29-2CB4-2744-96C1-EA2037B165CE}"/>
                </a:ext>
              </a:extLst>
            </p:cNvPr>
            <p:cNvSpPr/>
            <p:nvPr/>
          </p:nvSpPr>
          <p:spPr>
            <a:xfrm>
              <a:off x="792914" y="4038112"/>
              <a:ext cx="11160000" cy="5062977"/>
            </a:xfrm>
            <a:prstGeom prst="roundRect">
              <a:avLst>
                <a:gd name="adj" fmla="val 2175"/>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7" name="矩形 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5400" y="1009469"/>
            <a:ext cx="10586645" cy="2308324"/>
          </a:xfrm>
          <a:prstGeom prst="rect">
            <a:avLst/>
          </a:prstGeom>
        </p:spPr>
        <p:txBody>
          <a:bodyPr>
            <a:spAutoFit/>
          </a:bodyPr>
          <a:lstStyle/>
          <a:p>
            <a:pPr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2CH</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spc="-8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开始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smtClean="0">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1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smtClean="0">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smtClean="0">
                <a:latin typeface="Times New Roman" panose="02020603050405020304" pitchFamily="18" charset="0"/>
                <a:ea typeface="宋体" panose="02010600030101010101" pitchFamily="2" charset="-122"/>
                <a:cs typeface="Courier New" panose="02070309020205020404" pitchFamily="49" charset="0"/>
              </a:rPr>
              <a:t>mol</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1746079130"/>
              </p:ext>
            </p:extLst>
          </p:nvPr>
        </p:nvGraphicFramePr>
        <p:xfrm>
          <a:off x="784225" y="3287713"/>
          <a:ext cx="10340975" cy="2514600"/>
        </p:xfrm>
        <a:graphic>
          <a:graphicData uri="http://schemas.openxmlformats.org/presentationml/2006/ole">
            <mc:AlternateContent xmlns:mc="http://schemas.openxmlformats.org/markup-compatibility/2006">
              <mc:Choice xmlns:v="urn:schemas-microsoft-com:vml" Requires="v">
                <p:oleObj spid="_x0000_s168989" name="文档" r:id="rId3" imgW="10598832" imgH="2571391" progId="Word.Document.12">
                  <p:embed/>
                </p:oleObj>
              </mc:Choice>
              <mc:Fallback>
                <p:oleObj name="文档" r:id="rId3" imgW="10598832" imgH="2571391" progId="Word.Document.12">
                  <p:embed/>
                  <p:pic>
                    <p:nvPicPr>
                      <p:cNvPr id="0" name=""/>
                      <p:cNvPicPr/>
                      <p:nvPr/>
                    </p:nvPicPr>
                    <p:blipFill>
                      <a:blip r:embed="rId4"/>
                      <a:stretch>
                        <a:fillRect/>
                      </a:stretch>
                    </p:blipFill>
                    <p:spPr>
                      <a:xfrm>
                        <a:off x="784225" y="3287713"/>
                        <a:ext cx="10340975" cy="2514600"/>
                      </a:xfrm>
                      <a:prstGeom prst="rect">
                        <a:avLst/>
                      </a:prstGeom>
                    </p:spPr>
                  </p:pic>
                </p:oleObj>
              </mc:Fallback>
            </mc:AlternateContent>
          </a:graphicData>
        </a:graphic>
      </p:graphicFrame>
      <p:pic>
        <p:nvPicPr>
          <p:cNvPr id="168964" name="Picture 4" descr="T61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963" y="4847225"/>
            <a:ext cx="389793" cy="4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T61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2805" y="1128559"/>
            <a:ext cx="389793" cy="4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6">
            <a:clrChange>
              <a:clrFrom>
                <a:srgbClr val="FFFFFF"/>
              </a:clrFrom>
              <a:clrTo>
                <a:srgbClr val="FFFFFF">
                  <a:alpha val="0"/>
                </a:srgbClr>
              </a:clrTo>
            </a:clrChange>
          </a:blip>
          <a:stretch>
            <a:fillRect/>
          </a:stretch>
        </p:blipFill>
        <p:spPr>
          <a:xfrm>
            <a:off x="5151187" y="1301506"/>
            <a:ext cx="494394" cy="170399"/>
          </a:xfrm>
          <a:prstGeom prst="rect">
            <a:avLst/>
          </a:prstGeom>
        </p:spPr>
      </p:pic>
    </p:spTree>
    <p:extLst>
      <p:ext uri="{BB962C8B-B14F-4D97-AF65-F5344CB8AC3E}">
        <p14:creationId xmlns:p14="http://schemas.microsoft.com/office/powerpoint/2010/main" val="260962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68964"/>
                                        </p:tgtEl>
                                        <p:attrNameLst>
                                          <p:attrName>style.visibility</p:attrName>
                                        </p:attrNameLst>
                                      </p:cBhvr>
                                      <p:to>
                                        <p:strVal val="visible"/>
                                      </p:to>
                                    </p:set>
                                    <p:animEffect transition="in" filter="blinds(horizontal)">
                                      <p:cBhvr>
                                        <p:cTn id="16" dur="500"/>
                                        <p:tgtEl>
                                          <p:spTgt spid="168964"/>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980728"/>
            <a:ext cx="1530138" cy="3816424"/>
          </a:xfrm>
          <a:prstGeom prst="rect">
            <a:avLst/>
          </a:prstGeom>
          <a:solidFill>
            <a:srgbClr val="377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00255" y="980728"/>
            <a:ext cx="10891745" cy="3816424"/>
          </a:xfrm>
          <a:prstGeom prst="rect">
            <a:avLst/>
          </a:prstGeom>
          <a:solidFill>
            <a:srgbClr val="F9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 name="组合 1"/>
          <p:cNvGrpSpPr/>
          <p:nvPr/>
        </p:nvGrpSpPr>
        <p:grpSpPr>
          <a:xfrm>
            <a:off x="964484" y="1662670"/>
            <a:ext cx="438282" cy="1478298"/>
            <a:chOff x="964484" y="1662670"/>
            <a:chExt cx="438282" cy="1478298"/>
          </a:xfrm>
        </p:grpSpPr>
        <p:sp>
          <p:nvSpPr>
            <p:cNvPr id="3" name="圆角矩形 2"/>
            <p:cNvSpPr/>
            <p:nvPr/>
          </p:nvSpPr>
          <p:spPr>
            <a:xfrm>
              <a:off x="970718" y="1662670"/>
              <a:ext cx="432048" cy="1478298"/>
            </a:xfrm>
            <a:prstGeom prst="roundRect">
              <a:avLst/>
            </a:prstGeom>
            <a:solidFill>
              <a:srgbClr val="8EB4E3"/>
            </a:solidFill>
            <a:ln>
              <a:solidFill>
                <a:srgbClr val="8AB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64484" y="1792588"/>
              <a:ext cx="428040" cy="1200329"/>
            </a:xfrm>
            <a:prstGeom prst="rect">
              <a:avLst/>
            </a:prstGeom>
          </p:spPr>
          <p:txBody>
            <a:bodyPr wrap="square">
              <a:spAutoFit/>
            </a:bodyPr>
            <a:lstStyle/>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内</a:t>
              </a:r>
              <a:endParaRPr lang="en-US" altLang="zh-CN" b="1" dirty="0" smtClean="0">
                <a:solidFill>
                  <a:schemeClr val="bg1"/>
                </a:solidFill>
                <a:latin typeface="方正仿宋简体" panose="03000509000000000000" pitchFamily="65" charset="-122"/>
                <a:ea typeface="方正仿宋简体" panose="03000509000000000000" pitchFamily="65" charset="-122"/>
              </a:endParaRPr>
            </a:p>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容</a:t>
              </a:r>
              <a:endParaRPr lang="en-US" altLang="zh-CN" b="1" dirty="0" smtClean="0">
                <a:solidFill>
                  <a:schemeClr val="bg1"/>
                </a:solidFill>
                <a:latin typeface="方正仿宋简体" panose="03000509000000000000" pitchFamily="65" charset="-122"/>
                <a:ea typeface="方正仿宋简体" panose="03000509000000000000" pitchFamily="65" charset="-122"/>
              </a:endParaRPr>
            </a:p>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索</a:t>
              </a:r>
              <a:endParaRPr lang="en-US" altLang="zh-CN" b="1" dirty="0" smtClean="0">
                <a:solidFill>
                  <a:schemeClr val="bg1"/>
                </a:solidFill>
                <a:latin typeface="方正仿宋简体" panose="03000509000000000000" pitchFamily="65" charset="-122"/>
                <a:ea typeface="方正仿宋简体" panose="03000509000000000000" pitchFamily="65" charset="-122"/>
              </a:endParaRPr>
            </a:p>
            <a:p>
              <a:pPr algn="ctr"/>
              <a:r>
                <a:rPr lang="zh-CN" altLang="en-US" b="1" dirty="0" smtClean="0">
                  <a:solidFill>
                    <a:schemeClr val="bg1"/>
                  </a:solidFill>
                  <a:latin typeface="方正仿宋简体" panose="03000509000000000000" pitchFamily="65" charset="-122"/>
                  <a:ea typeface="方正仿宋简体" panose="03000509000000000000" pitchFamily="65" charset="-122"/>
                </a:rPr>
                <a:t>引</a:t>
              </a:r>
              <a:endParaRPr lang="zh-CN" altLang="en-US" b="1" dirty="0">
                <a:solidFill>
                  <a:schemeClr val="bg1"/>
                </a:solidFill>
                <a:latin typeface="方正仿宋简体" panose="03000509000000000000" pitchFamily="65" charset="-122"/>
                <a:ea typeface="方正仿宋简体" panose="03000509000000000000" pitchFamily="65" charset="-122"/>
              </a:endParaRPr>
            </a:p>
          </p:txBody>
        </p:sp>
      </p:grpSp>
      <p:sp>
        <p:nvSpPr>
          <p:cNvPr id="11" name="文本框 10">
            <a:hlinkClick r:id="rId2" action="ppaction://hlinksldjump"/>
          </p:cNvPr>
          <p:cNvSpPr txBox="1"/>
          <p:nvPr/>
        </p:nvSpPr>
        <p:spPr>
          <a:xfrm>
            <a:off x="2703021" y="1330923"/>
            <a:ext cx="6633339" cy="492443"/>
          </a:xfrm>
          <a:prstGeom prst="rect">
            <a:avLst/>
          </a:prstGeom>
          <a:noFill/>
        </p:spPr>
        <p:txBody>
          <a:bodyPr wrap="square" rtlCol="0">
            <a:spAutoFit/>
          </a:bodyPr>
          <a:lstStyle/>
          <a:p>
            <a:r>
              <a:rPr lang="zh-CN" altLang="en-US" sz="2600" kern="100" dirty="0">
                <a:latin typeface="黑体" panose="02010609060101010101" pitchFamily="49" charset="-122"/>
                <a:ea typeface="黑体" panose="02010609060101010101" pitchFamily="49" charset="-122"/>
                <a:cs typeface="Times New Roman" panose="02020603050405020304" pitchFamily="18" charset="0"/>
              </a:rPr>
              <a:t>考点</a:t>
            </a:r>
            <a:r>
              <a:rPr lang="zh-CN" altLang="zh-CN" sz="2600" kern="100" dirty="0">
                <a:latin typeface="黑体" panose="02010609060101010101" pitchFamily="49" charset="-122"/>
                <a:ea typeface="黑体" panose="02010609060101010101" pitchFamily="49" charset="-122"/>
                <a:cs typeface="Times New Roman" panose="02020603050405020304" pitchFamily="18" charset="0"/>
              </a:rPr>
              <a:t>一</a:t>
            </a:r>
            <a:r>
              <a:rPr lang="zh-CN" altLang="en-US" sz="2600" kern="100" dirty="0">
                <a:latin typeface="黑体" panose="02010609060101010101" pitchFamily="49" charset="-122"/>
                <a:ea typeface="黑体" panose="02010609060101010101" pitchFamily="49" charset="-122"/>
                <a:cs typeface="Times New Roman" panose="02020603050405020304" pitchFamily="18" charset="0"/>
              </a:rPr>
              <a:t>　　压强平衡常数及相关计算</a:t>
            </a:r>
            <a:endParaRPr lang="zh-CN" altLang="zh-CN" sz="26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2" name="文本框 11">
            <a:hlinkClick r:id="rId3" action="ppaction://hlinksldjump"/>
          </p:cNvPr>
          <p:cNvSpPr txBox="1"/>
          <p:nvPr/>
        </p:nvSpPr>
        <p:spPr>
          <a:xfrm>
            <a:off x="2703021" y="2252897"/>
            <a:ext cx="6561331" cy="492443"/>
          </a:xfrm>
          <a:prstGeom prst="rect">
            <a:avLst/>
          </a:prstGeom>
          <a:noFill/>
        </p:spPr>
        <p:txBody>
          <a:bodyPr wrap="square" rtlCol="0">
            <a:spAutoFit/>
          </a:bodyPr>
          <a:lstStyle/>
          <a:p>
            <a:r>
              <a:rPr lang="zh-CN" altLang="en-US" sz="2600" kern="100" dirty="0">
                <a:latin typeface="黑体" panose="02010609060101010101" pitchFamily="49" charset="-122"/>
                <a:ea typeface="黑体" panose="02010609060101010101" pitchFamily="49" charset="-122"/>
                <a:cs typeface="Times New Roman" panose="02020603050405020304" pitchFamily="18" charset="0"/>
              </a:rPr>
              <a:t>考点二　　化学平衡常数与速率常数的关系</a:t>
            </a:r>
            <a:endParaRPr lang="zh-CN" altLang="zh-CN" sz="26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8" name="文本框 17">
            <a:hlinkClick r:id="rId4" action="ppaction://hlinksldjump"/>
          </p:cNvPr>
          <p:cNvSpPr txBox="1"/>
          <p:nvPr/>
        </p:nvSpPr>
        <p:spPr>
          <a:xfrm>
            <a:off x="2703021" y="3174871"/>
            <a:ext cx="4939938" cy="492443"/>
          </a:xfrm>
          <a:prstGeom prst="rect">
            <a:avLst/>
          </a:prstGeom>
          <a:noFill/>
          <a:ln>
            <a:noFill/>
          </a:ln>
        </p:spPr>
        <p:txBody>
          <a:bodyPr wrap="square" rtlCol="0">
            <a:spAutoFit/>
          </a:bodyPr>
          <a:lstStyle/>
          <a:p>
            <a:pPr defTabSz="914103"/>
            <a:r>
              <a:rPr lang="zh-CN" altLang="en-US" sz="2600" kern="100" dirty="0">
                <a:latin typeface="黑体" panose="02010609060101010101" pitchFamily="49" charset="-122"/>
                <a:ea typeface="黑体" panose="02010609060101010101" pitchFamily="49" charset="-122"/>
                <a:cs typeface="Times New Roman" panose="02020603050405020304" pitchFamily="18" charset="0"/>
              </a:rPr>
              <a:t>练真</a:t>
            </a:r>
            <a:r>
              <a:rPr lang="zh-CN" altLang="en-US" sz="2600" kern="100" dirty="0" smtClean="0">
                <a:latin typeface="黑体" panose="02010609060101010101" pitchFamily="49" charset="-122"/>
                <a:ea typeface="黑体" panose="02010609060101010101" pitchFamily="49" charset="-122"/>
                <a:cs typeface="Times New Roman" panose="02020603050405020304" pitchFamily="18" charset="0"/>
              </a:rPr>
              <a:t>题　　明考</a:t>
            </a:r>
            <a:r>
              <a:rPr lang="zh-CN" altLang="en-US" sz="2600" kern="100" dirty="0">
                <a:latin typeface="黑体" panose="02010609060101010101" pitchFamily="49" charset="-122"/>
                <a:ea typeface="黑体" panose="02010609060101010101" pitchFamily="49" charset="-122"/>
                <a:cs typeface="Times New Roman" panose="02020603050405020304" pitchFamily="18" charset="0"/>
              </a:rPr>
              <a:t>向</a:t>
            </a:r>
          </a:p>
        </p:txBody>
      </p:sp>
      <p:sp>
        <p:nvSpPr>
          <p:cNvPr id="19" name="文本框 18">
            <a:hlinkClick r:id="rId5" action="ppaction://hlinksldjump"/>
          </p:cNvPr>
          <p:cNvSpPr txBox="1"/>
          <p:nvPr/>
        </p:nvSpPr>
        <p:spPr>
          <a:xfrm>
            <a:off x="2703021" y="4096844"/>
            <a:ext cx="4919474" cy="492443"/>
          </a:xfrm>
          <a:prstGeom prst="rect">
            <a:avLst/>
          </a:prstGeom>
          <a:noFill/>
          <a:ln>
            <a:noFill/>
          </a:ln>
        </p:spPr>
        <p:txBody>
          <a:bodyPr wrap="square" rtlCol="0">
            <a:spAutoFit/>
          </a:bodyPr>
          <a:lstStyle/>
          <a:p>
            <a:pPr defTabSz="914103"/>
            <a:r>
              <a:rPr lang="zh-CN" altLang="en-US" sz="2600" dirty="0">
                <a:ln>
                  <a:solidFill>
                    <a:srgbClr val="0E59EE"/>
                  </a:solidFill>
                </a:ln>
                <a:solidFill>
                  <a:srgbClr val="2B6FA6"/>
                </a:solidFill>
                <a:latin typeface="黑体" panose="02010609060101010101" pitchFamily="49" charset="-122"/>
                <a:ea typeface="黑体" panose="02010609060101010101" pitchFamily="49" charset="-122"/>
              </a:rPr>
              <a:t>课时精练</a:t>
            </a:r>
          </a:p>
        </p:txBody>
      </p:sp>
    </p:spTree>
    <p:extLst>
      <p:ext uri="{BB962C8B-B14F-4D97-AF65-F5344CB8AC3E}">
        <p14:creationId xmlns:p14="http://schemas.microsoft.com/office/powerpoint/2010/main" val="3636169055"/>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76087" y="984449"/>
            <a:ext cx="1439827" cy="369247"/>
          </a:xfrm>
          <a:prstGeom prst="rect">
            <a:avLst/>
          </a:prstGeom>
          <a:solidFill>
            <a:schemeClr val="tx2">
              <a:lumMod val="60000"/>
              <a:lumOff val="40000"/>
            </a:schemeClr>
          </a:solidFill>
        </p:spPr>
        <p:txBody>
          <a:bodyPr wrap="square">
            <a:spAutoFit/>
          </a:bodyPr>
          <a:lstStyle/>
          <a:p>
            <a:pPr algn="ctr"/>
            <a:r>
              <a:rPr lang="zh-CN" altLang="en-US" b="1" dirty="0" smtClean="0">
                <a:solidFill>
                  <a:prstClr val="white"/>
                </a:solidFill>
                <a:latin typeface="方正仿宋简体" panose="03000509000000000000" pitchFamily="65" charset="-122"/>
                <a:ea typeface="方正仿宋简体" panose="03000509000000000000" pitchFamily="65" charset="-122"/>
              </a:rPr>
              <a:t>归纳总结</a:t>
            </a:r>
            <a:endParaRPr lang="zh-CN" altLang="en-US" b="1" dirty="0">
              <a:solidFill>
                <a:prstClr val="white"/>
              </a:solidFill>
              <a:latin typeface="方正仿宋简体" panose="03000509000000000000" pitchFamily="65" charset="-122"/>
              <a:ea typeface="方正仿宋简体" panose="03000509000000000000" pitchFamily="65" charset="-122"/>
            </a:endParaRPr>
          </a:p>
        </p:txBody>
      </p:sp>
      <p:graphicFrame>
        <p:nvGraphicFramePr>
          <p:cNvPr id="4" name="对象 3"/>
          <p:cNvGraphicFramePr>
            <a:graphicFrameLocks noChangeAspect="1"/>
          </p:cNvGraphicFramePr>
          <p:nvPr>
            <p:extLst>
              <p:ext uri="{D42A27DB-BD31-4B8C-83A1-F6EECF244321}">
                <p14:modId xmlns:p14="http://schemas.microsoft.com/office/powerpoint/2010/main" val="2817410475"/>
              </p:ext>
            </p:extLst>
          </p:nvPr>
        </p:nvGraphicFramePr>
        <p:xfrm>
          <a:off x="535781" y="1975143"/>
          <a:ext cx="11120438" cy="1868487"/>
        </p:xfrm>
        <a:graphic>
          <a:graphicData uri="http://schemas.openxmlformats.org/presentationml/2006/ole">
            <mc:AlternateContent xmlns:mc="http://schemas.openxmlformats.org/markup-compatibility/2006">
              <mc:Choice xmlns:v="urn:schemas-microsoft-com:vml" Requires="v">
                <p:oleObj spid="_x0000_s178199" name="文档" r:id="rId3" imgW="11228373" imgH="1892060" progId="Word.Document.12">
                  <p:embed/>
                </p:oleObj>
              </mc:Choice>
              <mc:Fallback>
                <p:oleObj name="文档" r:id="rId3" imgW="11228373" imgH="1892060" progId="Word.Document.12">
                  <p:embed/>
                  <p:pic>
                    <p:nvPicPr>
                      <p:cNvPr id="0" name=""/>
                      <p:cNvPicPr/>
                      <p:nvPr/>
                    </p:nvPicPr>
                    <p:blipFill>
                      <a:blip r:embed="rId4"/>
                      <a:stretch>
                        <a:fillRect/>
                      </a:stretch>
                    </p:blipFill>
                    <p:spPr>
                      <a:xfrm>
                        <a:off x="535781" y="1975143"/>
                        <a:ext cx="11120438" cy="1868487"/>
                      </a:xfrm>
                      <a:prstGeom prst="rect">
                        <a:avLst/>
                      </a:prstGeom>
                    </p:spPr>
                  </p:pic>
                </p:oleObj>
              </mc:Fallback>
            </mc:AlternateContent>
          </a:graphicData>
        </a:graphic>
      </p:graphicFrame>
      <p:pic>
        <p:nvPicPr>
          <p:cNvPr id="5" name="图片 4"/>
          <p:cNvPicPr>
            <a:picLocks noChangeAspect="1"/>
          </p:cNvPicPr>
          <p:nvPr/>
        </p:nvPicPr>
        <p:blipFill>
          <a:blip r:embed="rId5">
            <a:clrChange>
              <a:clrFrom>
                <a:srgbClr val="FFFFFF"/>
              </a:clrFrom>
              <a:clrTo>
                <a:srgbClr val="FFFFFF">
                  <a:alpha val="0"/>
                </a:srgbClr>
              </a:clrTo>
            </a:clrChange>
          </a:blip>
          <a:stretch>
            <a:fillRect/>
          </a:stretch>
        </p:blipFill>
        <p:spPr>
          <a:xfrm>
            <a:off x="4160493" y="2173749"/>
            <a:ext cx="494394" cy="170399"/>
          </a:xfrm>
          <a:prstGeom prst="rect">
            <a:avLst/>
          </a:prstGeom>
        </p:spPr>
      </p:pic>
      <p:sp>
        <p:nvSpPr>
          <p:cNvPr id="6" name="矩形 5">
            <a:hlinkClick r:id="rId6" action="ppaction://hlinksldjump"/>
          </p:cNvPr>
          <p:cNvSpPr/>
          <p:nvPr/>
        </p:nvSpPr>
        <p:spPr>
          <a:xfrm>
            <a:off x="11378232" y="6484114"/>
            <a:ext cx="813768" cy="373886"/>
          </a:xfrm>
          <a:prstGeom prst="rect">
            <a:avLst/>
          </a:prstGeom>
          <a:solidFill>
            <a:srgbClr val="187E8C"/>
          </a:solidFill>
        </p:spPr>
        <p:txBody>
          <a:bodyPr wrap="square">
            <a:spAutoFit/>
          </a:bodyPr>
          <a:lstStyle/>
          <a:p>
            <a:pPr algn="ctr">
              <a:tabLst>
                <a:tab pos="2430780" algn="l"/>
              </a:tabLst>
            </a:pPr>
            <a:r>
              <a:rPr lang="zh-CN" altLang="en-US" kern="100" dirty="0">
                <a:solidFill>
                  <a:schemeClr val="bg1"/>
                </a:solidFill>
                <a:latin typeface="+mj-ea"/>
                <a:ea typeface="+mj-ea"/>
                <a:cs typeface="Courier New" panose="02070309020205020404" pitchFamily="49" charset="0"/>
              </a:rPr>
              <a:t>返回</a:t>
            </a:r>
          </a:p>
        </p:txBody>
      </p:sp>
      <p:sp>
        <p:nvSpPr>
          <p:cNvPr id="7" name="圆角矩形 6">
            <a:extLst>
              <a:ext uri="{FF2B5EF4-FFF2-40B4-BE49-F238E27FC236}">
                <a16:creationId xmlns="" xmlns:a16="http://schemas.microsoft.com/office/drawing/2014/main" id="{42F66117-1422-E04E-93A0-A3423E0F05D2}"/>
              </a:ext>
            </a:extLst>
          </p:cNvPr>
          <p:cNvSpPr/>
          <p:nvPr/>
        </p:nvSpPr>
        <p:spPr>
          <a:xfrm>
            <a:off x="335360" y="1628800"/>
            <a:ext cx="11449272" cy="2365380"/>
          </a:xfrm>
          <a:prstGeom prst="roundRect">
            <a:avLst>
              <a:gd name="adj" fmla="val 1925"/>
            </a:avLst>
          </a:prstGeom>
          <a:noFill/>
          <a:ln>
            <a:solidFill>
              <a:schemeClr val="tx1"/>
            </a:solidFill>
          </a:ln>
          <a:effectLst>
            <a:outerShdw blurRad="762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0188919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23592" y="2060848"/>
            <a:ext cx="9768408" cy="2304255"/>
          </a:xfrm>
          <a:prstGeom prst="roundRect">
            <a:avLst>
              <a:gd name="adj" fmla="val 0"/>
            </a:avLst>
          </a:prstGeom>
          <a:solidFill>
            <a:srgbClr val="D4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2711624" y="1780080"/>
            <a:ext cx="9480376" cy="2296991"/>
          </a:xfrm>
          <a:prstGeom prst="rect">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 xmlns:a16="http://schemas.microsoft.com/office/drawing/2014/main" id="{C267AA83-D616-ED4E-81C0-545EB4398E09}"/>
              </a:ext>
            </a:extLst>
          </p:cNvPr>
          <p:cNvSpPr txBox="1"/>
          <p:nvPr/>
        </p:nvSpPr>
        <p:spPr>
          <a:xfrm>
            <a:off x="4304805" y="2359188"/>
            <a:ext cx="6294015" cy="1138773"/>
          </a:xfrm>
          <a:prstGeom prst="rect">
            <a:avLst/>
          </a:prstGeom>
          <a:noFill/>
        </p:spPr>
        <p:txBody>
          <a:bodyPr wrap="square" rtlCol="0" anchor="ctr">
            <a:spAutoFit/>
          </a:bodyPr>
          <a:lstStyle/>
          <a:p>
            <a:pPr algn="dist"/>
            <a:r>
              <a:rPr lang="zh-CN" altLang="en-US" sz="6800" b="1" dirty="0" smtClean="0">
                <a:solidFill>
                  <a:schemeClr val="bg1"/>
                </a:solidFill>
                <a:latin typeface="微软雅黑" panose="020B0503020204020204" pitchFamily="34" charset="-122"/>
              </a:rPr>
              <a:t>练真题   明考向</a:t>
            </a:r>
            <a:endParaRPr lang="zh-CN" altLang="zh-CN" sz="6800" b="1" dirty="0">
              <a:solidFill>
                <a:schemeClr val="bg1"/>
              </a:solidFill>
              <a:latin typeface="微软雅黑" panose="020B0503020204020204" pitchFamily="34" charset="-122"/>
            </a:endParaRPr>
          </a:p>
        </p:txBody>
      </p:sp>
    </p:spTree>
    <p:extLst>
      <p:ext uri="{BB962C8B-B14F-4D97-AF65-F5344CB8AC3E}">
        <p14:creationId xmlns:p14="http://schemas.microsoft.com/office/powerpoint/2010/main" val="1449396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 xmlns:a16="http://schemas.microsoft.com/office/drawing/2014/main" id="{B9872406-72F5-594F-A16E-02C2617B58AB}"/>
              </a:ext>
            </a:extLst>
          </p:cNvPr>
          <p:cNvSpPr/>
          <p:nvPr/>
        </p:nvSpPr>
        <p:spPr>
          <a:xfrm>
            <a:off x="390000" y="1297379"/>
            <a:ext cx="11412000" cy="3931821"/>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di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[2022·</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全国甲卷，</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28(1)</a:t>
            </a:r>
            <a:r>
              <a:rPr lang="en-US" altLang="zh-CN" kern="100" dirty="0">
                <a:latin typeface="宋体" panose="02010600030101010101" pitchFamily="2" charset="-122"/>
                <a:ea typeface="楷体_GB2312" panose="02010609030101010101" pitchFamily="49" charset="-122"/>
                <a:cs typeface="Times New Roman" panose="02020603050405020304" pitchFamily="18" charset="0"/>
              </a:rPr>
              <a:t>①</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a:t>
            </a:r>
            <a:r>
              <a:rPr lang="en-US" altLang="zh-CN" kern="100" dirty="0">
                <a:latin typeface="宋体" panose="02010600030101010101" pitchFamily="2" charset="-122"/>
                <a:ea typeface="楷体_GB2312" panose="02010609030101010101" pitchFamily="49" charset="-122"/>
                <a:cs typeface="Times New Roman" panose="02020603050405020304" pitchFamily="18" charset="0"/>
              </a:rPr>
              <a:t>①</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(1)TiO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转化为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TiCl</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有直接氯化法和碳氯化法。</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在</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1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000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时反应的热化学方程式及其平衡常数如下：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直接氯化：</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TiO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2Cl</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=TiCl</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172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p1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2</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碳氯化：</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TiO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2Cl</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2C(s)</a:t>
            </a:r>
            <a:r>
              <a:rPr lang="en-US" altLang="zh-CN"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=TiCl</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51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p2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1.2</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Pa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________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__________Pa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圆角矩形 8">
            <a:hlinkClick r:id="rId2"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1</a:t>
            </a:r>
            <a:endParaRPr kumimoji="1" lang="zh-CN" altLang="en-US" sz="1600" kern="0" dirty="0">
              <a:solidFill>
                <a:prstClr val="white"/>
              </a:solidFill>
              <a:latin typeface="Arial"/>
              <a:ea typeface="微软雅黑"/>
            </a:endParaRPr>
          </a:p>
        </p:txBody>
      </p:sp>
      <p:sp>
        <p:nvSpPr>
          <p:cNvPr id="10" name="圆角矩形 9">
            <a:hlinkClick r:id="rId3"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11" name="圆角矩形 10">
            <a:hlinkClick r:id="rId4"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 name="矩形 2"/>
          <p:cNvSpPr/>
          <p:nvPr/>
        </p:nvSpPr>
        <p:spPr>
          <a:xfrm>
            <a:off x="5618946" y="4676469"/>
            <a:ext cx="954107" cy="461665"/>
          </a:xfrm>
          <a:prstGeom prst="rect">
            <a:avLst/>
          </a:prstGeom>
        </p:spPr>
        <p:txBody>
          <a:bodyPr wrap="none">
            <a:spAutoFit/>
          </a:bodyPr>
          <a:lstStyle/>
          <a:p>
            <a:r>
              <a:rPr lang="zh-CN" altLang="zh-CN" sz="24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solidFill>
                  <a:srgbClr val="C00000"/>
                </a:solidFill>
                <a:latin typeface="Times New Roman" panose="02020603050405020304" pitchFamily="18" charset="0"/>
                <a:ea typeface="微软雅黑" panose="020B0503020204020204" pitchFamily="34" charset="-122"/>
              </a:rPr>
              <a:t>223</a:t>
            </a:r>
            <a:endParaRPr lang="zh-CN" altLang="en-US" dirty="0"/>
          </a:p>
        </p:txBody>
      </p:sp>
      <p:sp>
        <p:nvSpPr>
          <p:cNvPr id="6" name="矩形 5"/>
          <p:cNvSpPr/>
          <p:nvPr/>
        </p:nvSpPr>
        <p:spPr>
          <a:xfrm>
            <a:off x="8985029" y="4701442"/>
            <a:ext cx="1309974"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1.2</a:t>
            </a:r>
            <a:r>
              <a:rPr lang="en-US" altLang="zh-CN" sz="2400" kern="100" dirty="0">
                <a:solidFill>
                  <a:srgbClr val="C00000"/>
                </a:solidFill>
                <a:latin typeface="宋体" panose="02010600030101010101" pitchFamily="2" charset="-122"/>
                <a:ea typeface="微软雅黑" panose="020B0503020204020204" pitchFamily="34" charset="-122"/>
                <a:cs typeface="Times New Roman" panose="02020603050405020304" pitchFamily="18" charset="0"/>
              </a:rPr>
              <a:t>×</a:t>
            </a:r>
            <a:r>
              <a:rPr lang="en-US" altLang="zh-CN" sz="2400" kern="100" dirty="0">
                <a:solidFill>
                  <a:srgbClr val="C00000"/>
                </a:solidFill>
                <a:latin typeface="Times New Roman" panose="02020603050405020304" pitchFamily="18" charset="0"/>
                <a:ea typeface="微软雅黑" panose="020B0503020204020204" pitchFamily="34" charset="-122"/>
              </a:rPr>
              <a:t>10</a:t>
            </a:r>
            <a:r>
              <a:rPr lang="en-US" altLang="zh-CN" sz="2400" kern="100" baseline="30000" dirty="0">
                <a:solidFill>
                  <a:srgbClr val="C00000"/>
                </a:solidFill>
                <a:latin typeface="Times New Roman" panose="02020603050405020304" pitchFamily="18" charset="0"/>
                <a:ea typeface="微软雅黑" panose="020B0503020204020204" pitchFamily="34" charset="-122"/>
              </a:rPr>
              <a:t>14</a:t>
            </a:r>
            <a:endParaRPr lang="zh-CN" altLang="en-US" dirty="0"/>
          </a:p>
        </p:txBody>
      </p:sp>
    </p:spTree>
    <p:extLst>
      <p:ext uri="{BB962C8B-B14F-4D97-AF65-F5344CB8AC3E}">
        <p14:creationId xmlns:p14="http://schemas.microsoft.com/office/powerpoint/2010/main" val="306001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1</a:t>
            </a:r>
            <a:endParaRPr kumimoji="1" lang="zh-CN" altLang="en-US" sz="1600" kern="0" dirty="0">
              <a:solidFill>
                <a:prstClr val="white"/>
              </a:solidFill>
              <a:latin typeface="Arial"/>
              <a:ea typeface="微软雅黑"/>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grpSp>
        <p:nvGrpSpPr>
          <p:cNvPr id="13" name="组合 12">
            <a:extLst>
              <a:ext uri="{FF2B5EF4-FFF2-40B4-BE49-F238E27FC236}">
                <a16:creationId xmlns="" xmlns:a16="http://schemas.microsoft.com/office/drawing/2014/main" id="{574E7DD6-E482-894D-9E46-D2B62C9ED9EC}"/>
              </a:ext>
            </a:extLst>
          </p:cNvPr>
          <p:cNvGrpSpPr/>
          <p:nvPr/>
        </p:nvGrpSpPr>
        <p:grpSpPr>
          <a:xfrm>
            <a:off x="516000" y="1772816"/>
            <a:ext cx="11160000" cy="2376264"/>
            <a:chOff x="792914" y="3925222"/>
            <a:chExt cx="11160000" cy="2376264"/>
          </a:xfrm>
        </p:grpSpPr>
        <p:sp>
          <p:nvSpPr>
            <p:cNvPr id="14" name="圆角矩形 13">
              <a:extLst>
                <a:ext uri="{FF2B5EF4-FFF2-40B4-BE49-F238E27FC236}">
                  <a16:creationId xmlns="" xmlns:a16="http://schemas.microsoft.com/office/drawing/2014/main" id="{E0791A29-2CB4-2744-96C1-EA2037B165CE}"/>
                </a:ext>
              </a:extLst>
            </p:cNvPr>
            <p:cNvSpPr/>
            <p:nvPr/>
          </p:nvSpPr>
          <p:spPr>
            <a:xfrm>
              <a:off x="792914" y="4038113"/>
              <a:ext cx="11160000" cy="2263373"/>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5" name="矩形 1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18" name="对象 17"/>
          <p:cNvGraphicFramePr>
            <a:graphicFrameLocks noChangeAspect="1"/>
          </p:cNvGraphicFramePr>
          <p:nvPr>
            <p:extLst>
              <p:ext uri="{D42A27DB-BD31-4B8C-83A1-F6EECF244321}">
                <p14:modId xmlns:p14="http://schemas.microsoft.com/office/powerpoint/2010/main" val="801669908"/>
              </p:ext>
            </p:extLst>
          </p:nvPr>
        </p:nvGraphicFramePr>
        <p:xfrm>
          <a:off x="785813" y="2149847"/>
          <a:ext cx="10491787" cy="1927225"/>
        </p:xfrm>
        <a:graphic>
          <a:graphicData uri="http://schemas.openxmlformats.org/presentationml/2006/ole">
            <mc:AlternateContent xmlns:mc="http://schemas.openxmlformats.org/markup-compatibility/2006">
              <mc:Choice xmlns:v="urn:schemas-microsoft-com:vml" Requires="v">
                <p:oleObj spid="_x0000_s135209" name="文档" r:id="rId6" imgW="10598832" imgH="1946694" progId="Word.Document.12">
                  <p:embed/>
                </p:oleObj>
              </mc:Choice>
              <mc:Fallback>
                <p:oleObj name="文档" r:id="rId6" imgW="10598832" imgH="1946694" progId="Word.Document.12">
                  <p:embed/>
                  <p:pic>
                    <p:nvPicPr>
                      <p:cNvPr id="0" name=""/>
                      <p:cNvPicPr/>
                      <p:nvPr/>
                    </p:nvPicPr>
                    <p:blipFill>
                      <a:blip r:embed="rId7"/>
                      <a:stretch>
                        <a:fillRect/>
                      </a:stretch>
                    </p:blipFill>
                    <p:spPr>
                      <a:xfrm>
                        <a:off x="785813" y="2149847"/>
                        <a:ext cx="10491787" cy="1927225"/>
                      </a:xfrm>
                      <a:prstGeom prst="rect">
                        <a:avLst/>
                      </a:prstGeom>
                    </p:spPr>
                  </p:pic>
                </p:oleObj>
              </mc:Fallback>
            </mc:AlternateContent>
          </a:graphicData>
        </a:graphic>
      </p:graphicFrame>
    </p:spTree>
    <p:extLst>
      <p:ext uri="{BB962C8B-B14F-4D97-AF65-F5344CB8AC3E}">
        <p14:creationId xmlns:p14="http://schemas.microsoft.com/office/powerpoint/2010/main" val="22369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 xmlns:a16="http://schemas.microsoft.com/office/drawing/2014/main" id="{B9872406-72F5-594F-A16E-02C2617B58AB}"/>
              </a:ext>
            </a:extLst>
          </p:cNvPr>
          <p:cNvSpPr/>
          <p:nvPr/>
        </p:nvSpPr>
        <p:spPr>
          <a:xfrm>
            <a:off x="390000" y="1044027"/>
            <a:ext cx="5706000" cy="3447073"/>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5</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TiO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Cl</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以物质的量比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2.2</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进行反应。体系中气体平衡组成比例</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随温度变化的理论计算结果如图所示</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(1 400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__________Pa</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1</a:t>
            </a:r>
            <a:endParaRPr kumimoji="1" lang="zh-CN" altLang="en-US" sz="1600" kern="0" dirty="0">
              <a:solidFill>
                <a:prstClr val="white"/>
              </a:solidFill>
              <a:latin typeface="Arial"/>
              <a:ea typeface="微软雅黑"/>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pic>
        <p:nvPicPr>
          <p:cNvPr id="181250" name="Picture 2" descr="106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1030" y="1216461"/>
            <a:ext cx="5015628" cy="31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863685" y="3903439"/>
            <a:ext cx="1207382"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7.2</a:t>
            </a:r>
            <a:r>
              <a:rPr lang="en-US" altLang="zh-CN" sz="2400" kern="100" dirty="0">
                <a:solidFill>
                  <a:srgbClr val="C00000"/>
                </a:solidFill>
                <a:latin typeface="宋体" panose="02010600030101010101" pitchFamily="2" charset="-122"/>
                <a:ea typeface="微软雅黑" panose="020B0503020204020204" pitchFamily="34" charset="-122"/>
                <a:cs typeface="Times New Roman" panose="02020603050405020304" pitchFamily="18" charset="0"/>
              </a:rPr>
              <a:t>×</a:t>
            </a:r>
            <a:r>
              <a:rPr lang="en-US" altLang="zh-CN" sz="2400" kern="100" dirty="0">
                <a:solidFill>
                  <a:srgbClr val="C00000"/>
                </a:solidFill>
                <a:latin typeface="Times New Roman" panose="02020603050405020304" pitchFamily="18" charset="0"/>
                <a:ea typeface="微软雅黑" panose="020B0503020204020204" pitchFamily="34" charset="-122"/>
              </a:rPr>
              <a:t>10</a:t>
            </a:r>
            <a:r>
              <a:rPr lang="en-US" altLang="zh-CN" sz="2400" kern="100" baseline="30000" dirty="0">
                <a:solidFill>
                  <a:srgbClr val="C00000"/>
                </a:solidFill>
                <a:latin typeface="Times New Roman" panose="02020603050405020304" pitchFamily="18" charset="0"/>
                <a:ea typeface="微软雅黑" panose="020B0503020204020204" pitchFamily="34" charset="-122"/>
              </a:rPr>
              <a:t>5</a:t>
            </a:r>
            <a:endParaRPr lang="zh-CN" altLang="en-US" dirty="0"/>
          </a:p>
        </p:txBody>
      </p:sp>
      <p:grpSp>
        <p:nvGrpSpPr>
          <p:cNvPr id="13" name="组合 12">
            <a:extLst>
              <a:ext uri="{FF2B5EF4-FFF2-40B4-BE49-F238E27FC236}">
                <a16:creationId xmlns="" xmlns:a16="http://schemas.microsoft.com/office/drawing/2014/main" id="{574E7DD6-E482-894D-9E46-D2B62C9ED9EC}"/>
              </a:ext>
            </a:extLst>
          </p:cNvPr>
          <p:cNvGrpSpPr/>
          <p:nvPr/>
        </p:nvGrpSpPr>
        <p:grpSpPr>
          <a:xfrm>
            <a:off x="516000" y="4680182"/>
            <a:ext cx="11160000" cy="2106077"/>
            <a:chOff x="792914" y="3925222"/>
            <a:chExt cx="11160000" cy="2106077"/>
          </a:xfrm>
        </p:grpSpPr>
        <p:sp>
          <p:nvSpPr>
            <p:cNvPr id="14" name="圆角矩形 13">
              <a:extLst>
                <a:ext uri="{FF2B5EF4-FFF2-40B4-BE49-F238E27FC236}">
                  <a16:creationId xmlns="" xmlns:a16="http://schemas.microsoft.com/office/drawing/2014/main" id="{E0791A29-2CB4-2744-96C1-EA2037B165CE}"/>
                </a:ext>
              </a:extLst>
            </p:cNvPr>
            <p:cNvSpPr/>
            <p:nvPr/>
          </p:nvSpPr>
          <p:spPr>
            <a:xfrm>
              <a:off x="792914" y="4038113"/>
              <a:ext cx="11160000" cy="1993186"/>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15" name="矩形 1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18" name="对象 17"/>
          <p:cNvGraphicFramePr>
            <a:graphicFrameLocks noChangeAspect="1"/>
          </p:cNvGraphicFramePr>
          <p:nvPr>
            <p:extLst>
              <p:ext uri="{D42A27DB-BD31-4B8C-83A1-F6EECF244321}">
                <p14:modId xmlns:p14="http://schemas.microsoft.com/office/powerpoint/2010/main" val="534368073"/>
              </p:ext>
            </p:extLst>
          </p:nvPr>
        </p:nvGraphicFramePr>
        <p:xfrm>
          <a:off x="904875" y="4961379"/>
          <a:ext cx="10382250" cy="1906587"/>
        </p:xfrm>
        <a:graphic>
          <a:graphicData uri="http://schemas.openxmlformats.org/presentationml/2006/ole">
            <mc:AlternateContent xmlns:mc="http://schemas.openxmlformats.org/markup-compatibility/2006">
              <mc:Choice xmlns:v="urn:schemas-microsoft-com:vml" Requires="v">
                <p:oleObj spid="_x0000_s181270" name="文档" r:id="rId7" imgW="10598832" imgH="1943100" progId="Word.Document.12">
                  <p:embed/>
                </p:oleObj>
              </mc:Choice>
              <mc:Fallback>
                <p:oleObj name="文档" r:id="rId7" imgW="10598832" imgH="1943100" progId="Word.Document.12">
                  <p:embed/>
                  <p:pic>
                    <p:nvPicPr>
                      <p:cNvPr id="0" name=""/>
                      <p:cNvPicPr/>
                      <p:nvPr/>
                    </p:nvPicPr>
                    <p:blipFill>
                      <a:blip r:embed="rId8"/>
                      <a:stretch>
                        <a:fillRect/>
                      </a:stretch>
                    </p:blipFill>
                    <p:spPr>
                      <a:xfrm>
                        <a:off x="904875" y="4961379"/>
                        <a:ext cx="10382250" cy="1906587"/>
                      </a:xfrm>
                      <a:prstGeom prst="rect">
                        <a:avLst/>
                      </a:prstGeom>
                    </p:spPr>
                  </p:pic>
                </p:oleObj>
              </mc:Fallback>
            </mc:AlternateContent>
          </a:graphicData>
        </a:graphic>
      </p:graphicFrame>
    </p:spTree>
    <p:extLst>
      <p:ext uri="{BB962C8B-B14F-4D97-AF65-F5344CB8AC3E}">
        <p14:creationId xmlns:p14="http://schemas.microsoft.com/office/powerpoint/2010/main" val="127261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pic>
        <p:nvPicPr>
          <p:cNvPr id="182277" name="Picture 5" descr="107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7657" y="1546024"/>
            <a:ext cx="3904773" cy="371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 xmlns:a16="http://schemas.microsoft.com/office/drawing/2014/main" id="{3A329BE5-FA48-1445-847B-16C3FB060719}"/>
              </a:ext>
            </a:extLst>
          </p:cNvPr>
          <p:cNvSpPr/>
          <p:nvPr/>
        </p:nvSpPr>
        <p:spPr>
          <a:xfrm>
            <a:off x="390000" y="1260051"/>
            <a:ext cx="7218168" cy="4555069"/>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[2023·</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全国乙卷，</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28(3)(4)]</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硫酸亚铁在工农业生产中有许多用途。</a:t>
            </a:r>
            <a:endParaRPr lang="zh-CN" altLang="zh-CN" sz="12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FeSO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置入抽空的刚性容器中，升高温度发生分解反应：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2FeSO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Fe</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(s</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。平衡</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的关系如图所示。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660 K</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时，该反应的平衡总压</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总</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随反应温度升高而</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增大</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减小</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不变</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200" kern="100" dirty="0">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1223687438"/>
              </p:ext>
            </p:extLst>
          </p:nvPr>
        </p:nvGraphicFramePr>
        <p:xfrm>
          <a:off x="1401834" y="3542355"/>
          <a:ext cx="632948" cy="510443"/>
        </p:xfrm>
        <a:graphic>
          <a:graphicData uri="http://schemas.openxmlformats.org/presentationml/2006/ole">
            <mc:AlternateContent xmlns:mc="http://schemas.openxmlformats.org/markup-compatibility/2006">
              <mc:Choice xmlns:v="urn:schemas-microsoft-com:vml" Requires="v">
                <p:oleObj spid="_x0000_s182302" name="Equation" r:id="rId7" imgW="291973" imgH="241195" progId="Equation.DSMT4">
                  <p:embed/>
                </p:oleObj>
              </mc:Choice>
              <mc:Fallback>
                <p:oleObj name="Equation" r:id="rId7" imgW="291973" imgH="241195"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834" y="3542355"/>
                        <a:ext cx="632948" cy="5104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图片 17"/>
          <p:cNvPicPr>
            <a:picLocks noChangeAspect="1"/>
          </p:cNvPicPr>
          <p:nvPr/>
        </p:nvPicPr>
        <p:blipFill>
          <a:blip r:embed="rId9">
            <a:clrChange>
              <a:clrFrom>
                <a:srgbClr val="FFFFFF"/>
              </a:clrFrom>
              <a:clrTo>
                <a:srgbClr val="FFFFFF">
                  <a:alpha val="0"/>
                </a:srgbClr>
              </a:clrTo>
            </a:clrChange>
          </a:blip>
          <a:stretch>
            <a:fillRect/>
          </a:stretch>
        </p:blipFill>
        <p:spPr>
          <a:xfrm>
            <a:off x="3060923" y="3173739"/>
            <a:ext cx="494394" cy="170399"/>
          </a:xfrm>
          <a:prstGeom prst="rect">
            <a:avLst/>
          </a:prstGeom>
        </p:spPr>
      </p:pic>
      <p:sp>
        <p:nvSpPr>
          <p:cNvPr id="5" name="矩形 4"/>
          <p:cNvSpPr/>
          <p:nvPr/>
        </p:nvSpPr>
        <p:spPr>
          <a:xfrm>
            <a:off x="3078341" y="4119463"/>
            <a:ext cx="569387"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3.0</a:t>
            </a:r>
            <a:endParaRPr lang="zh-CN" altLang="en-US" dirty="0"/>
          </a:p>
        </p:txBody>
      </p:sp>
      <p:sp>
        <p:nvSpPr>
          <p:cNvPr id="25" name="矩形 24"/>
          <p:cNvSpPr/>
          <p:nvPr/>
        </p:nvSpPr>
        <p:spPr>
          <a:xfrm>
            <a:off x="610190" y="4661845"/>
            <a:ext cx="723275"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2.25</a:t>
            </a:r>
            <a:endParaRPr lang="zh-CN" altLang="en-US" dirty="0"/>
          </a:p>
        </p:txBody>
      </p:sp>
      <p:sp>
        <p:nvSpPr>
          <p:cNvPr id="26" name="矩形 25"/>
          <p:cNvSpPr/>
          <p:nvPr/>
        </p:nvSpPr>
        <p:spPr>
          <a:xfrm>
            <a:off x="6096578" y="4640937"/>
            <a:ext cx="800219" cy="461665"/>
          </a:xfrm>
          <a:prstGeom prst="rect">
            <a:avLst/>
          </a:prstGeom>
        </p:spPr>
        <p:txBody>
          <a:bodyPr wrap="none">
            <a:spAutoFit/>
          </a:bodyPr>
          <a:lstStyle/>
          <a:p>
            <a:r>
              <a:rPr lang="zh-CN" altLang="zh-CN" sz="2400" kern="100" dirty="0" smtClean="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增大</a:t>
            </a:r>
            <a:endParaRPr lang="zh-CN" altLang="en-US" dirty="0"/>
          </a:p>
        </p:txBody>
      </p:sp>
    </p:spTree>
    <p:extLst>
      <p:ext uri="{BB962C8B-B14F-4D97-AF65-F5344CB8AC3E}">
        <p14:creationId xmlns:p14="http://schemas.microsoft.com/office/powerpoint/2010/main" val="3732306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grpSp>
        <p:nvGrpSpPr>
          <p:cNvPr id="20" name="组合 19">
            <a:extLst>
              <a:ext uri="{FF2B5EF4-FFF2-40B4-BE49-F238E27FC236}">
                <a16:creationId xmlns="" xmlns:a16="http://schemas.microsoft.com/office/drawing/2014/main" id="{574E7DD6-E482-894D-9E46-D2B62C9ED9EC}"/>
              </a:ext>
            </a:extLst>
          </p:cNvPr>
          <p:cNvGrpSpPr/>
          <p:nvPr/>
        </p:nvGrpSpPr>
        <p:grpSpPr>
          <a:xfrm>
            <a:off x="516000" y="1700808"/>
            <a:ext cx="11160000" cy="3960440"/>
            <a:chOff x="792914" y="3925222"/>
            <a:chExt cx="11160000" cy="3960440"/>
          </a:xfrm>
        </p:grpSpPr>
        <p:sp>
          <p:nvSpPr>
            <p:cNvPr id="21" name="圆角矩形 20">
              <a:extLst>
                <a:ext uri="{FF2B5EF4-FFF2-40B4-BE49-F238E27FC236}">
                  <a16:creationId xmlns="" xmlns:a16="http://schemas.microsoft.com/office/drawing/2014/main" id="{E0791A29-2CB4-2744-96C1-EA2037B165CE}"/>
                </a:ext>
              </a:extLst>
            </p:cNvPr>
            <p:cNvSpPr/>
            <p:nvPr/>
          </p:nvSpPr>
          <p:spPr>
            <a:xfrm>
              <a:off x="792914" y="4038112"/>
              <a:ext cx="11160000" cy="3847550"/>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2" name="矩形 21">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4" name="矩形 23"/>
          <p:cNvSpPr/>
          <p:nvPr/>
        </p:nvSpPr>
        <p:spPr>
          <a:xfrm>
            <a:off x="685875" y="2104973"/>
            <a:ext cx="6562253" cy="2862322"/>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660 K</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则</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，因此，该反应的平衡总压</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总</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3.0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、平衡常数</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err="1">
                <a:latin typeface="Times New Roman" panose="02020603050405020304" pitchFamily="18" charset="0"/>
                <a:ea typeface="宋体" panose="02010600030101010101" pitchFamily="2" charset="-122"/>
                <a:cs typeface="Courier New" panose="02070309020205020404" pitchFamily="49" charset="0"/>
              </a:rPr>
              <a:t>p</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Ⅰ</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1.5 kPa</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2.25(</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。由图中信息可知</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随着</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温度升高而增大，因此，</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err="1">
                <a:latin typeface="Times New Roman" panose="02020603050405020304" pitchFamily="18" charset="0"/>
                <a:ea typeface="宋体" panose="02010600030101010101" pitchFamily="2" charset="-122"/>
                <a:cs typeface="Courier New" panose="02070309020205020404" pitchFamily="49" charset="0"/>
              </a:rPr>
              <a:t>p</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Ⅰ</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随反应温度升高而增大。</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5" name="Picture 5" descr="1070"/>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176" y="2007081"/>
            <a:ext cx="3693929" cy="351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对象 2"/>
          <p:cNvGraphicFramePr>
            <a:graphicFrameLocks noChangeAspect="1"/>
          </p:cNvGraphicFramePr>
          <p:nvPr>
            <p:extLst>
              <p:ext uri="{D42A27DB-BD31-4B8C-83A1-F6EECF244321}">
                <p14:modId xmlns:p14="http://schemas.microsoft.com/office/powerpoint/2010/main" val="4068137817"/>
              </p:ext>
            </p:extLst>
          </p:nvPr>
        </p:nvGraphicFramePr>
        <p:xfrm>
          <a:off x="2061236" y="2218998"/>
          <a:ext cx="598771" cy="482881"/>
        </p:xfrm>
        <a:graphic>
          <a:graphicData uri="http://schemas.openxmlformats.org/presentationml/2006/ole">
            <mc:AlternateContent xmlns:mc="http://schemas.openxmlformats.org/markup-compatibility/2006">
              <mc:Choice xmlns:v="urn:schemas-microsoft-com:vml" Requires="v">
                <p:oleObj spid="_x0000_s136316" name="Equation" r:id="rId7" imgW="291973" imgH="241195" progId="Equation.DSMT4">
                  <p:embed/>
                </p:oleObj>
              </mc:Choice>
              <mc:Fallback>
                <p:oleObj name="Equation" r:id="rId7" imgW="291973" imgH="241195" progId="Equation.DSMT4">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1236" y="2218998"/>
                        <a:ext cx="598771" cy="482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3747867891"/>
              </p:ext>
            </p:extLst>
          </p:nvPr>
        </p:nvGraphicFramePr>
        <p:xfrm>
          <a:off x="4435979" y="2225803"/>
          <a:ext cx="618087" cy="482881"/>
        </p:xfrm>
        <a:graphic>
          <a:graphicData uri="http://schemas.openxmlformats.org/presentationml/2006/ole">
            <mc:AlternateContent xmlns:mc="http://schemas.openxmlformats.org/markup-compatibility/2006">
              <mc:Choice xmlns:v="urn:schemas-microsoft-com:vml" Requires="v">
                <p:oleObj spid="_x0000_s136317" name="Equation" r:id="rId9" imgW="304668" imgH="241195" progId="Equation.DSMT4">
                  <p:embed/>
                </p:oleObj>
              </mc:Choice>
              <mc:Fallback>
                <p:oleObj name="Equation" r:id="rId9" imgW="304668" imgH="241195" progId="Equation.DSMT4">
                  <p:embed/>
                  <p:pic>
                    <p:nvPicPr>
                      <p:cNvPr id="0" name="Object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5979" y="2225803"/>
                        <a:ext cx="618087" cy="482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3454163707"/>
              </p:ext>
            </p:extLst>
          </p:nvPr>
        </p:nvGraphicFramePr>
        <p:xfrm>
          <a:off x="999719" y="3323341"/>
          <a:ext cx="1294119" cy="482881"/>
        </p:xfrm>
        <a:graphic>
          <a:graphicData uri="http://schemas.openxmlformats.org/presentationml/2006/ole">
            <mc:AlternateContent xmlns:mc="http://schemas.openxmlformats.org/markup-compatibility/2006">
              <mc:Choice xmlns:v="urn:schemas-microsoft-com:vml" Requires="v">
                <p:oleObj spid="_x0000_s136318" name="Equation" r:id="rId11" imgW="634725" imgH="241195" progId="Equation.DSMT4">
                  <p:embed/>
                </p:oleObj>
              </mc:Choice>
              <mc:Fallback>
                <p:oleObj name="Equation" r:id="rId11" imgW="634725" imgH="241195" progId="Equation.DSMT4">
                  <p:embed/>
                  <p:pic>
                    <p:nvPicPr>
                      <p:cNvPr id="0" name="Object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9719" y="3323341"/>
                        <a:ext cx="1294119" cy="482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1427021625"/>
              </p:ext>
            </p:extLst>
          </p:nvPr>
        </p:nvGraphicFramePr>
        <p:xfrm>
          <a:off x="2555926" y="3871654"/>
          <a:ext cx="598771" cy="482881"/>
        </p:xfrm>
        <a:graphic>
          <a:graphicData uri="http://schemas.openxmlformats.org/presentationml/2006/ole">
            <mc:AlternateContent xmlns:mc="http://schemas.openxmlformats.org/markup-compatibility/2006">
              <mc:Choice xmlns:v="urn:schemas-microsoft-com:vml" Requires="v">
                <p:oleObj spid="_x0000_s136319" name="Equation" r:id="rId13" imgW="291973" imgH="241195" progId="Equation.DSMT4">
                  <p:embed/>
                </p:oleObj>
              </mc:Choice>
              <mc:Fallback>
                <p:oleObj name="Equation" r:id="rId13" imgW="291973" imgH="241195" progId="Equation.DSMT4">
                  <p:embed/>
                  <p:pic>
                    <p:nvPicPr>
                      <p:cNvPr id="0" name="Object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926" y="3871654"/>
                        <a:ext cx="598771" cy="482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3873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3A329BE5-FA48-1445-847B-16C3FB060719}"/>
              </a:ext>
            </a:extLst>
          </p:cNvPr>
          <p:cNvSpPr/>
          <p:nvPr/>
        </p:nvSpPr>
        <p:spPr>
          <a:xfrm>
            <a:off x="460326" y="1497146"/>
            <a:ext cx="6859809" cy="3585573"/>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提高温度，上述容器中进一步发生反应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p>
          <a:p>
            <a:pPr algn="just">
              <a:lnSpc>
                <a:spcPct val="150000"/>
              </a:lnSpc>
              <a:spcAft>
                <a:spcPts val="0"/>
              </a:spcAft>
            </a:pPr>
            <a:endParaRPr lang="en-US" altLang="zh-CN" sz="1500" kern="100" dirty="0" smtClean="0">
              <a:latin typeface="ZBFH"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2SO</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，平衡</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a:t>
            </a: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用</a:t>
            </a:r>
            <a:r>
              <a:rPr lang="en-US"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表示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929 K</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总</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84.6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p>
          <a:p>
            <a:pPr algn="di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35.7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1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____</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列出计算式</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786449868"/>
              </p:ext>
            </p:extLst>
          </p:nvPr>
        </p:nvGraphicFramePr>
        <p:xfrm>
          <a:off x="4794042" y="2532913"/>
          <a:ext cx="501161" cy="464039"/>
        </p:xfrm>
        <a:graphic>
          <a:graphicData uri="http://schemas.openxmlformats.org/presentationml/2006/ole">
            <mc:AlternateContent xmlns:mc="http://schemas.openxmlformats.org/markup-compatibility/2006">
              <mc:Choice xmlns:v="urn:schemas-microsoft-com:vml" Requires="v">
                <p:oleObj spid="_x0000_s184467" name="Equation" r:id="rId6" imgW="253890" imgH="241195" progId="Equation.DSMT4">
                  <p:embed/>
                </p:oleObj>
              </mc:Choice>
              <mc:Fallback>
                <p:oleObj name="Equation" r:id="rId6" imgW="253890" imgH="24119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4042" y="2532913"/>
                        <a:ext cx="501161" cy="464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4075371260"/>
              </p:ext>
            </p:extLst>
          </p:nvPr>
        </p:nvGraphicFramePr>
        <p:xfrm>
          <a:off x="982498" y="3082850"/>
          <a:ext cx="1317868" cy="464039"/>
        </p:xfrm>
        <a:graphic>
          <a:graphicData uri="http://schemas.openxmlformats.org/presentationml/2006/ole">
            <mc:AlternateContent xmlns:mc="http://schemas.openxmlformats.org/markup-compatibility/2006">
              <mc:Choice xmlns:v="urn:schemas-microsoft-com:vml" Requires="v">
                <p:oleObj spid="_x0000_s184468" name="Equation" r:id="rId8" imgW="672808" imgH="241195" progId="Equation.DSMT4">
                  <p:embed/>
                </p:oleObj>
              </mc:Choice>
              <mc:Fallback>
                <p:oleObj name="Equation" r:id="rId8" imgW="672808" imgH="241195" progId="Equation.DSMT4">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498" y="3082850"/>
                        <a:ext cx="1317868" cy="464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3900503901"/>
              </p:ext>
            </p:extLst>
          </p:nvPr>
        </p:nvGraphicFramePr>
        <p:xfrm>
          <a:off x="565467" y="3641496"/>
          <a:ext cx="575407" cy="464039"/>
        </p:xfrm>
        <a:graphic>
          <a:graphicData uri="http://schemas.openxmlformats.org/presentationml/2006/ole">
            <mc:AlternateContent xmlns:mc="http://schemas.openxmlformats.org/markup-compatibility/2006">
              <mc:Choice xmlns:v="urn:schemas-microsoft-com:vml" Requires="v">
                <p:oleObj spid="_x0000_s184469" name="Equation" r:id="rId10" imgW="291973" imgH="241195" progId="Equation.DSMT4">
                  <p:embed/>
                </p:oleObj>
              </mc:Choice>
              <mc:Fallback>
                <p:oleObj name="Equation" r:id="rId10" imgW="291973" imgH="241195" progId="Equation.DSMT4">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467" y="3641496"/>
                        <a:ext cx="575407" cy="464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对象 14"/>
          <p:cNvGraphicFramePr>
            <a:graphicFrameLocks noChangeAspect="1"/>
          </p:cNvGraphicFramePr>
          <p:nvPr>
            <p:extLst>
              <p:ext uri="{D42A27DB-BD31-4B8C-83A1-F6EECF244321}">
                <p14:modId xmlns:p14="http://schemas.microsoft.com/office/powerpoint/2010/main" val="1027361948"/>
              </p:ext>
            </p:extLst>
          </p:nvPr>
        </p:nvGraphicFramePr>
        <p:xfrm>
          <a:off x="3304715" y="3641686"/>
          <a:ext cx="593969" cy="464039"/>
        </p:xfrm>
        <a:graphic>
          <a:graphicData uri="http://schemas.openxmlformats.org/presentationml/2006/ole">
            <mc:AlternateContent xmlns:mc="http://schemas.openxmlformats.org/markup-compatibility/2006">
              <mc:Choice xmlns:v="urn:schemas-microsoft-com:vml" Requires="v">
                <p:oleObj spid="_x0000_s184470" name="Equation" r:id="rId12" imgW="304668" imgH="241195" progId="Equation.DSMT4">
                  <p:embed/>
                </p:oleObj>
              </mc:Choice>
              <mc:Fallback>
                <p:oleObj name="Equation" r:id="rId12" imgW="304668" imgH="241195" progId="Equation.DSMT4">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4715" y="3641686"/>
                        <a:ext cx="593969" cy="464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5" name="Picture 5" descr="107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7657" y="1546024"/>
            <a:ext cx="3904773" cy="371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5"/>
          <p:cNvPicPr>
            <a:picLocks noChangeAspect="1"/>
          </p:cNvPicPr>
          <p:nvPr/>
        </p:nvPicPr>
        <p:blipFill>
          <a:blip r:embed="rId15">
            <a:clrChange>
              <a:clrFrom>
                <a:srgbClr val="FFFFFF"/>
              </a:clrFrom>
              <a:clrTo>
                <a:srgbClr val="FFFFFF">
                  <a:alpha val="0"/>
                </a:srgbClr>
              </a:clrTo>
            </a:clrChange>
          </a:blip>
          <a:stretch>
            <a:fillRect/>
          </a:stretch>
        </p:blipFill>
        <p:spPr>
          <a:xfrm>
            <a:off x="605974" y="2682537"/>
            <a:ext cx="494394" cy="170399"/>
          </a:xfrm>
          <a:prstGeom prst="rect">
            <a:avLst/>
          </a:prstGeom>
        </p:spPr>
      </p:pic>
      <p:graphicFrame>
        <p:nvGraphicFramePr>
          <p:cNvPr id="17" name="对象 16"/>
          <p:cNvGraphicFramePr>
            <a:graphicFrameLocks noChangeAspect="1"/>
          </p:cNvGraphicFramePr>
          <p:nvPr>
            <p:extLst>
              <p:ext uri="{D42A27DB-BD31-4B8C-83A1-F6EECF244321}">
                <p14:modId xmlns:p14="http://schemas.microsoft.com/office/powerpoint/2010/main" val="1426947932"/>
              </p:ext>
            </p:extLst>
          </p:nvPr>
        </p:nvGraphicFramePr>
        <p:xfrm>
          <a:off x="5621219" y="2108238"/>
          <a:ext cx="1429240" cy="816706"/>
        </p:xfrm>
        <a:graphic>
          <a:graphicData uri="http://schemas.openxmlformats.org/presentationml/2006/ole">
            <mc:AlternateContent xmlns:mc="http://schemas.openxmlformats.org/markup-compatibility/2006">
              <mc:Choice xmlns:v="urn:schemas-microsoft-com:vml" Requires="v">
                <p:oleObj spid="_x0000_s184471" name="Equation" r:id="rId16" imgW="736560" imgH="419040" progId="Equation.DSMT4">
                  <p:embed/>
                </p:oleObj>
              </mc:Choice>
              <mc:Fallback>
                <p:oleObj name="Equation" r:id="rId16" imgW="736560" imgH="419040" progId="Equation.DSMT4">
                  <p:embed/>
                  <p:pic>
                    <p:nvPicPr>
                      <p:cNvPr id="0" name="Object 17"/>
                      <p:cNvPicPr>
                        <a:picLocks noChangeAspect="1" noChangeArrowheads="1"/>
                      </p:cNvPicPr>
                      <p:nvPr/>
                    </p:nvPicPr>
                    <p:blipFill>
                      <a:blip r:embed="rId17"/>
                      <a:srcRect/>
                      <a:stretch>
                        <a:fillRect/>
                      </a:stretch>
                    </p:blipFill>
                    <p:spPr bwMode="auto">
                      <a:xfrm>
                        <a:off x="5621219" y="2108238"/>
                        <a:ext cx="1429240" cy="8167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矩形 18"/>
          <p:cNvSpPr/>
          <p:nvPr/>
        </p:nvSpPr>
        <p:spPr>
          <a:xfrm>
            <a:off x="4228143" y="3590434"/>
            <a:ext cx="877163"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46.26</a:t>
            </a:r>
            <a:endParaRPr lang="zh-CN" altLang="en-US" dirty="0"/>
          </a:p>
        </p:txBody>
      </p:sp>
      <p:graphicFrame>
        <p:nvGraphicFramePr>
          <p:cNvPr id="27" name="对象 26"/>
          <p:cNvGraphicFramePr>
            <a:graphicFrameLocks noChangeAspect="1"/>
          </p:cNvGraphicFramePr>
          <p:nvPr>
            <p:extLst>
              <p:ext uri="{D42A27DB-BD31-4B8C-83A1-F6EECF244321}">
                <p14:modId xmlns:p14="http://schemas.microsoft.com/office/powerpoint/2010/main" val="3067188493"/>
              </p:ext>
            </p:extLst>
          </p:nvPr>
        </p:nvGraphicFramePr>
        <p:xfrm>
          <a:off x="660564" y="4138709"/>
          <a:ext cx="1874838" cy="793750"/>
        </p:xfrm>
        <a:graphic>
          <a:graphicData uri="http://schemas.openxmlformats.org/presentationml/2006/ole">
            <mc:AlternateContent xmlns:mc="http://schemas.openxmlformats.org/markup-compatibility/2006">
              <mc:Choice xmlns:v="urn:schemas-microsoft-com:vml" Requires="v">
                <p:oleObj spid="_x0000_s184472" name="文档" r:id="rId18" imgW="1875493" imgH="793624" progId="Word.Document.12">
                  <p:embed/>
                </p:oleObj>
              </mc:Choice>
              <mc:Fallback>
                <p:oleObj name="文档" r:id="rId18" imgW="1875493" imgH="793624" progId="Word.Document.12">
                  <p:embed/>
                  <p:pic>
                    <p:nvPicPr>
                      <p:cNvPr id="0" name=""/>
                      <p:cNvPicPr/>
                      <p:nvPr/>
                    </p:nvPicPr>
                    <p:blipFill>
                      <a:blip r:embed="rId19"/>
                      <a:stretch>
                        <a:fillRect/>
                      </a:stretch>
                    </p:blipFill>
                    <p:spPr>
                      <a:xfrm>
                        <a:off x="660564" y="4138709"/>
                        <a:ext cx="1874838" cy="793750"/>
                      </a:xfrm>
                      <a:prstGeom prst="rect">
                        <a:avLst/>
                      </a:prstGeom>
                    </p:spPr>
                  </p:pic>
                </p:oleObj>
              </mc:Fallback>
            </mc:AlternateContent>
          </a:graphicData>
        </a:graphic>
      </p:graphicFrame>
    </p:spTree>
    <p:extLst>
      <p:ext uri="{BB962C8B-B14F-4D97-AF65-F5344CB8AC3E}">
        <p14:creationId xmlns:p14="http://schemas.microsoft.com/office/powerpoint/2010/main" val="198555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grpSp>
        <p:nvGrpSpPr>
          <p:cNvPr id="25" name="组合 24">
            <a:extLst>
              <a:ext uri="{FF2B5EF4-FFF2-40B4-BE49-F238E27FC236}">
                <a16:creationId xmlns="" xmlns:a16="http://schemas.microsoft.com/office/drawing/2014/main" id="{574E7DD6-E482-894D-9E46-D2B62C9ED9EC}"/>
              </a:ext>
            </a:extLst>
          </p:cNvPr>
          <p:cNvGrpSpPr/>
          <p:nvPr/>
        </p:nvGrpSpPr>
        <p:grpSpPr>
          <a:xfrm>
            <a:off x="516000" y="1260979"/>
            <a:ext cx="11160000" cy="5218484"/>
            <a:chOff x="792914" y="3925222"/>
            <a:chExt cx="11160000" cy="5218484"/>
          </a:xfrm>
        </p:grpSpPr>
        <p:sp>
          <p:nvSpPr>
            <p:cNvPr id="26" name="圆角矩形 25">
              <a:extLst>
                <a:ext uri="{FF2B5EF4-FFF2-40B4-BE49-F238E27FC236}">
                  <a16:creationId xmlns="" xmlns:a16="http://schemas.microsoft.com/office/drawing/2014/main" id="{E0791A29-2CB4-2744-96C1-EA2037B165CE}"/>
                </a:ext>
              </a:extLst>
            </p:cNvPr>
            <p:cNvSpPr/>
            <p:nvPr/>
          </p:nvSpPr>
          <p:spPr>
            <a:xfrm>
              <a:off x="792914" y="4038111"/>
              <a:ext cx="11160000" cy="5105595"/>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7" name="矩形 26">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pic>
        <p:nvPicPr>
          <p:cNvPr id="29" name="Picture 6" descr="T62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7351" y="1521502"/>
            <a:ext cx="3799547" cy="361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p:cNvSpPr/>
          <p:nvPr/>
        </p:nvSpPr>
        <p:spPr>
          <a:xfrm>
            <a:off x="685875" y="1491861"/>
            <a:ext cx="6490245" cy="3647152"/>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提高温度，上述容器中进一步发生反应</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2SO</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ZBFH" panose="02020603050405020304" pitchFamily="18" charset="0"/>
                <a:ea typeface="宋体" panose="02010600030101010101" pitchFamily="2" charset="-122"/>
                <a:cs typeface="Times New Roman" panose="02020603050405020304" pitchFamily="18" charset="0"/>
              </a:rPr>
              <a:t> </a:t>
            </a:r>
            <a:endParaRPr lang="en-US" altLang="zh-CN" sz="2400" kern="100" dirty="0" smtClean="0">
              <a:latin typeface="ZBFH"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en-US" altLang="zh-CN" sz="2400" kern="100" dirty="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2SO</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Ⅱ</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，在同温同压下，不同气体的物质的量之比等于其分压之比，由于仅发生反应</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Ⅰ</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时</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则平衡</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时</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endParaRPr lang="en-US" altLang="zh-CN" sz="5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，得</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在</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929 K</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endParaRPr lang="en-US" altLang="zh-CN" sz="500" i="1"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总</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84.6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35.7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则</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38" name="矩形 37"/>
          <p:cNvSpPr/>
          <p:nvPr/>
        </p:nvSpPr>
        <p:spPr>
          <a:xfrm>
            <a:off x="685875" y="5113647"/>
            <a:ext cx="10882733" cy="1200329"/>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总</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联立方程组消</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去</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得</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baseline="-25000" dirty="0">
                <a:latin typeface="Times New Roman" panose="02020603050405020304" pitchFamily="18" charset="0"/>
                <a:ea typeface="宋体" panose="02010600030101010101" pitchFamily="2" charset="-122"/>
                <a:cs typeface="Times New Roman" panose="02020603050405020304" pitchFamily="18" charset="0"/>
              </a:rPr>
              <a:t>总</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，代入相关数据可求</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出</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46.26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kPa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70" name="Rectangle 76"/>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2" name="图片 71"/>
          <p:cNvPicPr>
            <a:picLocks noChangeAspect="1"/>
          </p:cNvPicPr>
          <p:nvPr/>
        </p:nvPicPr>
        <p:blipFill>
          <a:blip r:embed="rId7">
            <a:clrChange>
              <a:clrFrom>
                <a:srgbClr val="FFFFFF"/>
              </a:clrFrom>
              <a:clrTo>
                <a:srgbClr val="FFFFFF">
                  <a:alpha val="0"/>
                </a:srgbClr>
              </a:clrTo>
            </a:clrChange>
          </a:blip>
          <a:stretch>
            <a:fillRect/>
          </a:stretch>
        </p:blipFill>
        <p:spPr>
          <a:xfrm>
            <a:off x="826172" y="2329126"/>
            <a:ext cx="494394" cy="170399"/>
          </a:xfrm>
          <a:prstGeom prst="rect">
            <a:avLst/>
          </a:prstGeom>
        </p:spPr>
      </p:pic>
      <p:graphicFrame>
        <p:nvGraphicFramePr>
          <p:cNvPr id="73" name="对象 72"/>
          <p:cNvGraphicFramePr>
            <a:graphicFrameLocks noChangeAspect="1"/>
          </p:cNvGraphicFramePr>
          <p:nvPr>
            <p:extLst>
              <p:ext uri="{D42A27DB-BD31-4B8C-83A1-F6EECF244321}">
                <p14:modId xmlns:p14="http://schemas.microsoft.com/office/powerpoint/2010/main" val="2265504650"/>
              </p:ext>
            </p:extLst>
          </p:nvPr>
        </p:nvGraphicFramePr>
        <p:xfrm>
          <a:off x="2765200" y="3257754"/>
          <a:ext cx="1420096" cy="473366"/>
        </p:xfrm>
        <a:graphic>
          <a:graphicData uri="http://schemas.openxmlformats.org/presentationml/2006/ole">
            <mc:AlternateContent xmlns:mc="http://schemas.openxmlformats.org/markup-compatibility/2006">
              <mc:Choice xmlns:v="urn:schemas-microsoft-com:vml" Requires="v">
                <p:oleObj spid="_x0000_s183704" name="Equation" r:id="rId8" imgW="710891" imgH="241195" progId="Equation.DSMT4">
                  <p:embed/>
                </p:oleObj>
              </mc:Choice>
              <mc:Fallback>
                <p:oleObj name="Equation" r:id="rId8" imgW="710891" imgH="241195"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5200" y="3257754"/>
                        <a:ext cx="1420096" cy="473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对象 73"/>
          <p:cNvGraphicFramePr>
            <a:graphicFrameLocks noChangeAspect="1"/>
          </p:cNvGraphicFramePr>
          <p:nvPr>
            <p:extLst>
              <p:ext uri="{D42A27DB-BD31-4B8C-83A1-F6EECF244321}">
                <p14:modId xmlns:p14="http://schemas.microsoft.com/office/powerpoint/2010/main" val="3122786630"/>
              </p:ext>
            </p:extLst>
          </p:nvPr>
        </p:nvGraphicFramePr>
        <p:xfrm>
          <a:off x="5681234" y="3250707"/>
          <a:ext cx="1412124" cy="472868"/>
        </p:xfrm>
        <a:graphic>
          <a:graphicData uri="http://schemas.openxmlformats.org/presentationml/2006/ole">
            <mc:AlternateContent xmlns:mc="http://schemas.openxmlformats.org/markup-compatibility/2006">
              <mc:Choice xmlns:v="urn:schemas-microsoft-com:vml" Requires="v">
                <p:oleObj spid="_x0000_s183705" name="Equation" r:id="rId10" imgW="711000" imgH="241200" progId="Equation.DSMT4">
                  <p:embed/>
                </p:oleObj>
              </mc:Choice>
              <mc:Fallback>
                <p:oleObj name="Equation" r:id="rId10" imgW="711000" imgH="241200" progId="Equation.DSMT4">
                  <p:embed/>
                  <p:pic>
                    <p:nvPicPr>
                      <p:cNvPr id="0" name=""/>
                      <p:cNvPicPr>
                        <a:picLocks noChangeAspect="1" noChangeArrowheads="1"/>
                      </p:cNvPicPr>
                      <p:nvPr/>
                    </p:nvPicPr>
                    <p:blipFill>
                      <a:blip r:embed="rId11"/>
                      <a:srcRect/>
                      <a:stretch>
                        <a:fillRect/>
                      </a:stretch>
                    </p:blipFill>
                    <p:spPr bwMode="auto">
                      <a:xfrm>
                        <a:off x="5681234" y="3250707"/>
                        <a:ext cx="1412124" cy="4728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对象 74"/>
          <p:cNvGraphicFramePr>
            <a:graphicFrameLocks noChangeAspect="1"/>
          </p:cNvGraphicFramePr>
          <p:nvPr>
            <p:extLst>
              <p:ext uri="{D42A27DB-BD31-4B8C-83A1-F6EECF244321}">
                <p14:modId xmlns:p14="http://schemas.microsoft.com/office/powerpoint/2010/main" val="3241553702"/>
              </p:ext>
            </p:extLst>
          </p:nvPr>
        </p:nvGraphicFramePr>
        <p:xfrm>
          <a:off x="787386" y="3957736"/>
          <a:ext cx="1552186" cy="477597"/>
        </p:xfrm>
        <a:graphic>
          <a:graphicData uri="http://schemas.openxmlformats.org/presentationml/2006/ole">
            <mc:AlternateContent xmlns:mc="http://schemas.openxmlformats.org/markup-compatibility/2006">
              <mc:Choice xmlns:v="urn:schemas-microsoft-com:vml" Requires="v">
                <p:oleObj spid="_x0000_s183706" name="Equation" r:id="rId12" imgW="774360" imgH="241200" progId="Equation.DSMT4">
                  <p:embed/>
                </p:oleObj>
              </mc:Choice>
              <mc:Fallback>
                <p:oleObj name="Equation" r:id="rId12" imgW="774360" imgH="241200" progId="Equation.DSMT4">
                  <p:embed/>
                  <p:pic>
                    <p:nvPicPr>
                      <p:cNvPr id="0" name=""/>
                      <p:cNvPicPr>
                        <a:picLocks noChangeAspect="1" noChangeArrowheads="1"/>
                      </p:cNvPicPr>
                      <p:nvPr/>
                    </p:nvPicPr>
                    <p:blipFill>
                      <a:blip r:embed="rId13"/>
                      <a:srcRect/>
                      <a:stretch>
                        <a:fillRect/>
                      </a:stretch>
                    </p:blipFill>
                    <p:spPr bwMode="auto">
                      <a:xfrm>
                        <a:off x="787386" y="3957736"/>
                        <a:ext cx="1552186" cy="4775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 name="对象 75"/>
          <p:cNvGraphicFramePr>
            <a:graphicFrameLocks noChangeAspect="1"/>
          </p:cNvGraphicFramePr>
          <p:nvPr>
            <p:extLst>
              <p:ext uri="{D42A27DB-BD31-4B8C-83A1-F6EECF244321}">
                <p14:modId xmlns:p14="http://schemas.microsoft.com/office/powerpoint/2010/main" val="881471737"/>
              </p:ext>
            </p:extLst>
          </p:nvPr>
        </p:nvGraphicFramePr>
        <p:xfrm>
          <a:off x="2982238" y="3744668"/>
          <a:ext cx="2078891" cy="816706"/>
        </p:xfrm>
        <a:graphic>
          <a:graphicData uri="http://schemas.openxmlformats.org/presentationml/2006/ole">
            <mc:AlternateContent xmlns:mc="http://schemas.openxmlformats.org/markup-compatibility/2006">
              <mc:Choice xmlns:v="urn:schemas-microsoft-com:vml" Requires="v">
                <p:oleObj spid="_x0000_s183707" name="Equation" r:id="rId14" imgW="1066800" imgH="419100" progId="Equation.DSMT4">
                  <p:embed/>
                </p:oleObj>
              </mc:Choice>
              <mc:Fallback>
                <p:oleObj name="Equation" r:id="rId14" imgW="1066800" imgH="4191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2238" y="3744668"/>
                        <a:ext cx="2078891" cy="8167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对象 76"/>
          <p:cNvGraphicFramePr>
            <a:graphicFrameLocks noChangeAspect="1"/>
          </p:cNvGraphicFramePr>
          <p:nvPr>
            <p:extLst>
              <p:ext uri="{D42A27DB-BD31-4B8C-83A1-F6EECF244321}">
                <p14:modId xmlns:p14="http://schemas.microsoft.com/office/powerpoint/2010/main" val="1082171925"/>
              </p:ext>
            </p:extLst>
          </p:nvPr>
        </p:nvGraphicFramePr>
        <p:xfrm>
          <a:off x="2743013" y="4580274"/>
          <a:ext cx="586973" cy="473366"/>
        </p:xfrm>
        <a:graphic>
          <a:graphicData uri="http://schemas.openxmlformats.org/presentationml/2006/ole">
            <mc:AlternateContent xmlns:mc="http://schemas.openxmlformats.org/markup-compatibility/2006">
              <mc:Choice xmlns:v="urn:schemas-microsoft-com:vml" Requires="v">
                <p:oleObj spid="_x0000_s183708" name="Equation" r:id="rId16" imgW="291973" imgH="241195" progId="Equation.DSMT4">
                  <p:embed/>
                </p:oleObj>
              </mc:Choice>
              <mc:Fallback>
                <p:oleObj name="Equation" r:id="rId16" imgW="291973" imgH="241195"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43013" y="4580274"/>
                        <a:ext cx="586973" cy="473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对象 77"/>
          <p:cNvGraphicFramePr>
            <a:graphicFrameLocks noChangeAspect="1"/>
          </p:cNvGraphicFramePr>
          <p:nvPr>
            <p:extLst>
              <p:ext uri="{D42A27DB-BD31-4B8C-83A1-F6EECF244321}">
                <p14:modId xmlns:p14="http://schemas.microsoft.com/office/powerpoint/2010/main" val="3027721834"/>
              </p:ext>
            </p:extLst>
          </p:nvPr>
        </p:nvGraphicFramePr>
        <p:xfrm>
          <a:off x="5225284" y="4567906"/>
          <a:ext cx="1726223" cy="464039"/>
        </p:xfrm>
        <a:graphic>
          <a:graphicData uri="http://schemas.openxmlformats.org/presentationml/2006/ole">
            <mc:AlternateContent xmlns:mc="http://schemas.openxmlformats.org/markup-compatibility/2006">
              <mc:Choice xmlns:v="urn:schemas-microsoft-com:vml" Requires="v">
                <p:oleObj spid="_x0000_s183709" name="Equation" r:id="rId18" imgW="888614" imgH="241195" progId="Equation.DSMT4">
                  <p:embed/>
                </p:oleObj>
              </mc:Choice>
              <mc:Fallback>
                <p:oleObj name="Equation" r:id="rId18" imgW="888614" imgH="241195"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25284" y="4567906"/>
                        <a:ext cx="1726223" cy="4640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对象 78"/>
          <p:cNvGraphicFramePr>
            <a:graphicFrameLocks noChangeAspect="1"/>
          </p:cNvGraphicFramePr>
          <p:nvPr>
            <p:extLst>
              <p:ext uri="{D42A27DB-BD31-4B8C-83A1-F6EECF244321}">
                <p14:modId xmlns:p14="http://schemas.microsoft.com/office/powerpoint/2010/main" val="36910929"/>
              </p:ext>
            </p:extLst>
          </p:nvPr>
        </p:nvGraphicFramePr>
        <p:xfrm>
          <a:off x="1634971" y="5255732"/>
          <a:ext cx="3124214" cy="473366"/>
        </p:xfrm>
        <a:graphic>
          <a:graphicData uri="http://schemas.openxmlformats.org/presentationml/2006/ole">
            <mc:AlternateContent xmlns:mc="http://schemas.openxmlformats.org/markup-compatibility/2006">
              <mc:Choice xmlns:v="urn:schemas-microsoft-com:vml" Requires="v">
                <p:oleObj spid="_x0000_s183710" name="Equation" r:id="rId20" imgW="1574800" imgH="241300" progId="Equation.DSMT4">
                  <p:embed/>
                </p:oleObj>
              </mc:Choice>
              <mc:Fallback>
                <p:oleObj name="Equation" r:id="rId20" imgW="1574800" imgH="2413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34971" y="5255732"/>
                        <a:ext cx="3124214" cy="473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 name="对象 79"/>
          <p:cNvGraphicFramePr>
            <a:graphicFrameLocks noChangeAspect="1"/>
          </p:cNvGraphicFramePr>
          <p:nvPr>
            <p:extLst>
              <p:ext uri="{D42A27DB-BD31-4B8C-83A1-F6EECF244321}">
                <p14:modId xmlns:p14="http://schemas.microsoft.com/office/powerpoint/2010/main" val="1267324185"/>
              </p:ext>
            </p:extLst>
          </p:nvPr>
        </p:nvGraphicFramePr>
        <p:xfrm>
          <a:off x="7153665" y="5235978"/>
          <a:ext cx="511235" cy="473366"/>
        </p:xfrm>
        <a:graphic>
          <a:graphicData uri="http://schemas.openxmlformats.org/presentationml/2006/ole">
            <mc:AlternateContent xmlns:mc="http://schemas.openxmlformats.org/markup-compatibility/2006">
              <mc:Choice xmlns:v="urn:schemas-microsoft-com:vml" Requires="v">
                <p:oleObj spid="_x0000_s183711" name="Equation" r:id="rId22" imgW="253890" imgH="241195" progId="Equation.DSMT4">
                  <p:embed/>
                </p:oleObj>
              </mc:Choice>
              <mc:Fallback>
                <p:oleObj name="Equation" r:id="rId22" imgW="253890" imgH="241195"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53665" y="5235978"/>
                        <a:ext cx="511235" cy="473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对象 80"/>
          <p:cNvGraphicFramePr>
            <a:graphicFrameLocks noChangeAspect="1"/>
          </p:cNvGraphicFramePr>
          <p:nvPr>
            <p:extLst>
              <p:ext uri="{D42A27DB-BD31-4B8C-83A1-F6EECF244321}">
                <p14:modId xmlns:p14="http://schemas.microsoft.com/office/powerpoint/2010/main" val="916564164"/>
              </p:ext>
            </p:extLst>
          </p:nvPr>
        </p:nvGraphicFramePr>
        <p:xfrm>
          <a:off x="8523362" y="5262074"/>
          <a:ext cx="1625537" cy="478100"/>
        </p:xfrm>
        <a:graphic>
          <a:graphicData uri="http://schemas.openxmlformats.org/presentationml/2006/ole">
            <mc:AlternateContent xmlns:mc="http://schemas.openxmlformats.org/markup-compatibility/2006">
              <mc:Choice xmlns:v="urn:schemas-microsoft-com:vml" Requires="v">
                <p:oleObj spid="_x0000_s183712" name="Equation" r:id="rId24" imgW="812447" imgH="241195" progId="Equation.DSMT4">
                  <p:embed/>
                </p:oleObj>
              </mc:Choice>
              <mc:Fallback>
                <p:oleObj name="Equation" r:id="rId24" imgW="812447" imgH="241195"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23362" y="5262074"/>
                        <a:ext cx="1625537" cy="47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对象 82"/>
          <p:cNvGraphicFramePr>
            <a:graphicFrameLocks noChangeAspect="1"/>
          </p:cNvGraphicFramePr>
          <p:nvPr>
            <p:extLst>
              <p:ext uri="{D42A27DB-BD31-4B8C-83A1-F6EECF244321}">
                <p14:modId xmlns:p14="http://schemas.microsoft.com/office/powerpoint/2010/main" val="2939218368"/>
              </p:ext>
            </p:extLst>
          </p:nvPr>
        </p:nvGraphicFramePr>
        <p:xfrm>
          <a:off x="3199817" y="5767403"/>
          <a:ext cx="605908" cy="473366"/>
        </p:xfrm>
        <a:graphic>
          <a:graphicData uri="http://schemas.openxmlformats.org/presentationml/2006/ole">
            <mc:AlternateContent xmlns:mc="http://schemas.openxmlformats.org/markup-compatibility/2006">
              <mc:Choice xmlns:v="urn:schemas-microsoft-com:vml" Requires="v">
                <p:oleObj spid="_x0000_s183713" name="Equation" r:id="rId26" imgW="304668" imgH="241195" progId="Equation.DSMT4">
                  <p:embed/>
                </p:oleObj>
              </mc:Choice>
              <mc:Fallback>
                <p:oleObj name="Equation" r:id="rId26" imgW="304668" imgH="241195"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99817" y="5767403"/>
                        <a:ext cx="605908" cy="473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05448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linds(horizontal)">
                                      <p:cBhvr>
                                        <p:cTn id="13" dur="500"/>
                                        <p:tgtEl>
                                          <p:spTgt spid="73"/>
                                        </p:tgtEl>
                                      </p:cBhvr>
                                    </p:animEffect>
                                  </p:childTnLst>
                                </p:cTn>
                              </p:par>
                              <p:par>
                                <p:cTn id="14" presetID="3" presetClass="entr" presetSubtype="1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linds(horizontal)">
                                      <p:cBhvr>
                                        <p:cTn id="16" dur="500"/>
                                        <p:tgtEl>
                                          <p:spTgt spid="74"/>
                                        </p:tgtEl>
                                      </p:cBhvr>
                                    </p:animEffect>
                                  </p:childTnLst>
                                </p:cTn>
                              </p:par>
                              <p:par>
                                <p:cTn id="17" presetID="3" presetClass="entr" presetSubtype="1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blinds(horizontal)">
                                      <p:cBhvr>
                                        <p:cTn id="19" dur="500"/>
                                        <p:tgtEl>
                                          <p:spTgt spid="75"/>
                                        </p:tgtEl>
                                      </p:cBhvr>
                                    </p:animEffect>
                                  </p:childTnLst>
                                </p:cTn>
                              </p:par>
                              <p:par>
                                <p:cTn id="20" presetID="3" presetClass="entr" presetSubtype="1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linds(horizontal)">
                                      <p:cBhvr>
                                        <p:cTn id="22" dur="500"/>
                                        <p:tgtEl>
                                          <p:spTgt spid="76"/>
                                        </p:tgtEl>
                                      </p:cBhvr>
                                    </p:animEffect>
                                  </p:childTnLst>
                                </p:cTn>
                              </p:par>
                              <p:par>
                                <p:cTn id="23" presetID="3" presetClass="entr" presetSubtype="1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blinds(horizontal)">
                                      <p:cBhvr>
                                        <p:cTn id="25" dur="500"/>
                                        <p:tgtEl>
                                          <p:spTgt spid="77"/>
                                        </p:tgtEl>
                                      </p:cBhvr>
                                    </p:animEffect>
                                  </p:childTnLst>
                                </p:cTn>
                              </p:par>
                              <p:par>
                                <p:cTn id="26" presetID="3" presetClass="entr" presetSubtype="1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blinds(horizontal)">
                                      <p:cBhvr>
                                        <p:cTn id="28" dur="500"/>
                                        <p:tgtEl>
                                          <p:spTgt spid="78"/>
                                        </p:tgtEl>
                                      </p:cBhvr>
                                    </p:animEffect>
                                  </p:childTnLst>
                                </p:cTn>
                              </p:par>
                              <p:par>
                                <p:cTn id="29" presetID="3" presetClass="entr" presetSubtype="1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linds(horizontal)">
                                      <p:cBhvr>
                                        <p:cTn id="31" dur="500"/>
                                        <p:tgtEl>
                                          <p:spTgt spid="79"/>
                                        </p:tgtEl>
                                      </p:cBhvr>
                                    </p:animEffect>
                                  </p:childTnLst>
                                </p:cTn>
                              </p:par>
                              <p:par>
                                <p:cTn id="32" presetID="3" presetClass="entr" presetSubtype="1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linds(horizontal)">
                                      <p:cBhvr>
                                        <p:cTn id="34" dur="500"/>
                                        <p:tgtEl>
                                          <p:spTgt spid="83"/>
                                        </p:tgtEl>
                                      </p:cBhvr>
                                    </p:animEffect>
                                  </p:childTnLst>
                                </p:cTn>
                              </p:par>
                              <p:par>
                                <p:cTn id="35" presetID="3" presetClass="entr" presetSubtype="1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blinds(horizontal)">
                                      <p:cBhvr>
                                        <p:cTn id="37" dur="500"/>
                                        <p:tgtEl>
                                          <p:spTgt spid="81"/>
                                        </p:tgtEl>
                                      </p:cBhvr>
                                    </p:animEffect>
                                  </p:childTnLst>
                                </p:cTn>
                              </p:par>
                              <p:par>
                                <p:cTn id="38" presetID="3" presetClass="entr" presetSubtype="10"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blinds(horizontal)">
                                      <p:cBhvr>
                                        <p:cTn id="40" dur="500"/>
                                        <p:tgtEl>
                                          <p:spTgt spid="7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linds(horizontal)">
                                      <p:cBhvr>
                                        <p:cTn id="43" dur="500"/>
                                        <p:tgtEl>
                                          <p:spTgt spid="4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linds(horizontal)">
                                      <p:cBhvr>
                                        <p:cTn id="46" dur="500"/>
                                        <p:tgtEl>
                                          <p:spTgt spid="38"/>
                                        </p:tgtEl>
                                      </p:cBhvr>
                                    </p:animEffect>
                                  </p:childTnLst>
                                </p:cTn>
                              </p:par>
                              <p:par>
                                <p:cTn id="47" presetID="3" presetClass="entr" presetSubtype="1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linds(horizontal)">
                                      <p:cBhvr>
                                        <p:cTn id="4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0" name="圆角矩形 9">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11" name="圆角矩形 10">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7" name="组合 56">
            <a:extLst>
              <a:ext uri="{FF2B5EF4-FFF2-40B4-BE49-F238E27FC236}">
                <a16:creationId xmlns="" xmlns:a16="http://schemas.microsoft.com/office/drawing/2014/main" id="{574E7DD6-E482-894D-9E46-D2B62C9ED9EC}"/>
              </a:ext>
            </a:extLst>
          </p:cNvPr>
          <p:cNvGrpSpPr/>
          <p:nvPr/>
        </p:nvGrpSpPr>
        <p:grpSpPr>
          <a:xfrm>
            <a:off x="516000" y="1594892"/>
            <a:ext cx="11160000" cy="4066356"/>
            <a:chOff x="792914" y="3925222"/>
            <a:chExt cx="11160000" cy="4066356"/>
          </a:xfrm>
        </p:grpSpPr>
        <p:sp>
          <p:nvSpPr>
            <p:cNvPr id="58" name="圆角矩形 57">
              <a:extLst>
                <a:ext uri="{FF2B5EF4-FFF2-40B4-BE49-F238E27FC236}">
                  <a16:creationId xmlns="" xmlns:a16="http://schemas.microsoft.com/office/drawing/2014/main" id="{E0791A29-2CB4-2744-96C1-EA2037B165CE}"/>
                </a:ext>
              </a:extLst>
            </p:cNvPr>
            <p:cNvSpPr/>
            <p:nvPr/>
          </p:nvSpPr>
          <p:spPr>
            <a:xfrm>
              <a:off x="792914" y="4038111"/>
              <a:ext cx="11160000" cy="3953467"/>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59" name="矩形 58">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文本框 59">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graphicFrame>
        <p:nvGraphicFramePr>
          <p:cNvPr id="64" name="对象 63"/>
          <p:cNvGraphicFramePr>
            <a:graphicFrameLocks noChangeAspect="1"/>
          </p:cNvGraphicFramePr>
          <p:nvPr>
            <p:extLst>
              <p:ext uri="{D42A27DB-BD31-4B8C-83A1-F6EECF244321}">
                <p14:modId xmlns:p14="http://schemas.microsoft.com/office/powerpoint/2010/main" val="2746157880"/>
              </p:ext>
            </p:extLst>
          </p:nvPr>
        </p:nvGraphicFramePr>
        <p:xfrm>
          <a:off x="835025" y="2104504"/>
          <a:ext cx="6096000" cy="2260600"/>
        </p:xfrm>
        <a:graphic>
          <a:graphicData uri="http://schemas.openxmlformats.org/presentationml/2006/ole">
            <mc:AlternateContent xmlns:mc="http://schemas.openxmlformats.org/markup-compatibility/2006">
              <mc:Choice xmlns:v="urn:schemas-microsoft-com:vml" Requires="v">
                <p:oleObj spid="_x0000_s185401" name="文档" r:id="rId6" imgW="6157871" imgH="2293716" progId="Word.Document.12">
                  <p:embed/>
                </p:oleObj>
              </mc:Choice>
              <mc:Fallback>
                <p:oleObj name="文档" r:id="rId6" imgW="6157871" imgH="2293716" progId="Word.Document.12">
                  <p:embed/>
                  <p:pic>
                    <p:nvPicPr>
                      <p:cNvPr id="0" name=""/>
                      <p:cNvPicPr/>
                      <p:nvPr/>
                    </p:nvPicPr>
                    <p:blipFill>
                      <a:blip r:embed="rId7"/>
                      <a:stretch>
                        <a:fillRect/>
                      </a:stretch>
                    </p:blipFill>
                    <p:spPr>
                      <a:xfrm>
                        <a:off x="835025" y="2104504"/>
                        <a:ext cx="6096000" cy="2260600"/>
                      </a:xfrm>
                      <a:prstGeom prst="rect">
                        <a:avLst/>
                      </a:prstGeom>
                    </p:spPr>
                  </p:pic>
                </p:oleObj>
              </mc:Fallback>
            </mc:AlternateContent>
          </a:graphicData>
        </a:graphic>
      </p:graphicFrame>
      <p:graphicFrame>
        <p:nvGraphicFramePr>
          <p:cNvPr id="65" name="对象 64"/>
          <p:cNvGraphicFramePr>
            <a:graphicFrameLocks noChangeAspect="1"/>
          </p:cNvGraphicFramePr>
          <p:nvPr>
            <p:extLst>
              <p:ext uri="{D42A27DB-BD31-4B8C-83A1-F6EECF244321}">
                <p14:modId xmlns:p14="http://schemas.microsoft.com/office/powerpoint/2010/main" val="2252464107"/>
              </p:ext>
            </p:extLst>
          </p:nvPr>
        </p:nvGraphicFramePr>
        <p:xfrm>
          <a:off x="1160459" y="2067285"/>
          <a:ext cx="516347" cy="478100"/>
        </p:xfrm>
        <a:graphic>
          <a:graphicData uri="http://schemas.openxmlformats.org/presentationml/2006/ole">
            <mc:AlternateContent xmlns:mc="http://schemas.openxmlformats.org/markup-compatibility/2006">
              <mc:Choice xmlns:v="urn:schemas-microsoft-com:vml" Requires="v">
                <p:oleObj spid="_x0000_s185402" name="Equation" r:id="rId8" imgW="253890" imgH="241195" progId="Equation.DSMT4">
                  <p:embed/>
                </p:oleObj>
              </mc:Choice>
              <mc:Fallback>
                <p:oleObj name="Equation" r:id="rId8" imgW="253890" imgH="241195"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0459" y="2067285"/>
                        <a:ext cx="516347" cy="47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6" name="Picture 6" descr="T626"/>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6160" y="1898322"/>
            <a:ext cx="3799547" cy="361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809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blinds(horizontal)">
                                      <p:cBhvr>
                                        <p:cTn id="10" dur="500"/>
                                        <p:tgtEl>
                                          <p:spTgt spid="65"/>
                                        </p:tgtEl>
                                      </p:cBhvr>
                                    </p:animEffect>
                                  </p:childTnLst>
                                </p:cTn>
                              </p:par>
                              <p:par>
                                <p:cTn id="11" presetID="3" presetClass="entr" presetSubtype="1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linds(horizontal)">
                                      <p:cBhvr>
                                        <p:cTn id="13" dur="500"/>
                                        <p:tgtEl>
                                          <p:spTgt spid="66"/>
                                        </p:tgtEl>
                                      </p:cBhvr>
                                    </p:animEffect>
                                  </p:childTnLst>
                                </p:cTn>
                              </p:par>
                              <p:par>
                                <p:cTn id="14" presetID="3" presetClass="entr" presetSubtype="1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blinds(horizontal)">
                                      <p:cBhvr>
                                        <p:cTn id="1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23592" y="2060848"/>
            <a:ext cx="9768408" cy="2304255"/>
          </a:xfrm>
          <a:prstGeom prst="roundRect">
            <a:avLst>
              <a:gd name="adj" fmla="val 0"/>
            </a:avLst>
          </a:prstGeom>
          <a:solidFill>
            <a:srgbClr val="D4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2711624" y="1780080"/>
            <a:ext cx="9480376" cy="2296991"/>
          </a:xfrm>
          <a:prstGeom prst="rect">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 xmlns:a16="http://schemas.microsoft.com/office/drawing/2014/main" id="{C267AA83-D616-ED4E-81C0-545EB4398E09}"/>
              </a:ext>
            </a:extLst>
          </p:cNvPr>
          <p:cNvSpPr txBox="1"/>
          <p:nvPr/>
        </p:nvSpPr>
        <p:spPr>
          <a:xfrm>
            <a:off x="3330578" y="2649686"/>
            <a:ext cx="8242468" cy="923330"/>
          </a:xfrm>
          <a:prstGeom prst="rect">
            <a:avLst/>
          </a:prstGeom>
          <a:noFill/>
        </p:spPr>
        <p:txBody>
          <a:bodyPr wrap="square" rtlCol="0" anchor="ctr">
            <a:spAutoFit/>
          </a:bodyPr>
          <a:lstStyle/>
          <a:p>
            <a:pPr algn="dist"/>
            <a:r>
              <a:rPr lang="zh-CN" altLang="en-US" sz="5400" b="1" dirty="0">
                <a:solidFill>
                  <a:schemeClr val="bg1"/>
                </a:solidFill>
                <a:latin typeface="微软雅黑" panose="020B0503020204020204" pitchFamily="34" charset="-122"/>
              </a:rPr>
              <a:t>压强平衡常数及相关计算</a:t>
            </a:r>
            <a:endParaRPr lang="zh-CN" altLang="zh-CN" sz="5400" b="1" dirty="0">
              <a:solidFill>
                <a:schemeClr val="bg1"/>
              </a:solidFill>
              <a:latin typeface="微软雅黑" panose="020B0503020204020204" pitchFamily="34" charset="-122"/>
            </a:endParaRPr>
          </a:p>
        </p:txBody>
      </p:sp>
      <p:grpSp>
        <p:nvGrpSpPr>
          <p:cNvPr id="9" name="组合 8"/>
          <p:cNvGrpSpPr/>
          <p:nvPr/>
        </p:nvGrpSpPr>
        <p:grpSpPr>
          <a:xfrm>
            <a:off x="6399480" y="2074783"/>
            <a:ext cx="2104665" cy="430887"/>
            <a:chOff x="5951984" y="2074783"/>
            <a:chExt cx="2104665" cy="430887"/>
          </a:xfrm>
        </p:grpSpPr>
        <p:grpSp>
          <p:nvGrpSpPr>
            <p:cNvPr id="10" name="组合 9">
              <a:extLst>
                <a:ext uri="{FF2B5EF4-FFF2-40B4-BE49-F238E27FC236}">
                  <a16:creationId xmlns:a16="http://schemas.microsoft.com/office/drawing/2014/main" xmlns="" id="{5EDD1B64-CEE3-CE44-8F17-E05128AFB818}"/>
                </a:ext>
              </a:extLst>
            </p:cNvPr>
            <p:cNvGrpSpPr/>
            <p:nvPr/>
          </p:nvGrpSpPr>
          <p:grpSpPr>
            <a:xfrm>
              <a:off x="5951984" y="2074783"/>
              <a:ext cx="2104665" cy="369332"/>
              <a:chOff x="5015445" y="2374315"/>
              <a:chExt cx="2104665" cy="369332"/>
            </a:xfrm>
          </p:grpSpPr>
          <p:sp>
            <p:nvSpPr>
              <p:cNvPr id="17" name="文本框 16">
                <a:extLst>
                  <a:ext uri="{FF2B5EF4-FFF2-40B4-BE49-F238E27FC236}">
                    <a16:creationId xmlns:a16="http://schemas.microsoft.com/office/drawing/2014/main" xmlns="" id="{A6A0A2D4-C220-DA46-A6AD-B44FA94018D4}"/>
                  </a:ext>
                </a:extLst>
              </p:cNvPr>
              <p:cNvSpPr txBox="1"/>
              <p:nvPr/>
            </p:nvSpPr>
            <p:spPr>
              <a:xfrm>
                <a:off x="6800792" y="2374315"/>
                <a:ext cx="319318" cy="369332"/>
              </a:xfrm>
              <a:prstGeom prst="rect">
                <a:avLst/>
              </a:prstGeom>
              <a:noFill/>
            </p:spPr>
            <p:txBody>
              <a:bodyPr wrap="none" rtlCol="0">
                <a:spAutoFit/>
              </a:bodyPr>
              <a:lstStyle/>
              <a:p>
                <a:r>
                  <a:rPr kumimoji="1" lang="en-US" altLang="zh-CN" dirty="0">
                    <a:solidFill>
                      <a:schemeClr val="bg1">
                        <a:lumMod val="85000"/>
                      </a:schemeClr>
                    </a:solidFill>
                  </a:rPr>
                  <a:t>&gt;</a:t>
                </a:r>
                <a:endParaRPr kumimoji="1" lang="zh-CN" altLang="en-US" dirty="0">
                  <a:solidFill>
                    <a:schemeClr val="bg1">
                      <a:lumMod val="85000"/>
                    </a:schemeClr>
                  </a:solidFill>
                </a:endParaRPr>
              </a:p>
            </p:txBody>
          </p:sp>
          <p:sp>
            <p:nvSpPr>
              <p:cNvPr id="18" name="文本框 17">
                <a:extLst>
                  <a:ext uri="{FF2B5EF4-FFF2-40B4-BE49-F238E27FC236}">
                    <a16:creationId xmlns:a16="http://schemas.microsoft.com/office/drawing/2014/main" xmlns="" id="{5EEDB553-6843-D943-908B-713024609FA6}"/>
                  </a:ext>
                </a:extLst>
              </p:cNvPr>
              <p:cNvSpPr txBox="1"/>
              <p:nvPr/>
            </p:nvSpPr>
            <p:spPr>
              <a:xfrm>
                <a:off x="5015445" y="2374315"/>
                <a:ext cx="319318" cy="369332"/>
              </a:xfrm>
              <a:prstGeom prst="rect">
                <a:avLst/>
              </a:prstGeom>
              <a:noFill/>
            </p:spPr>
            <p:txBody>
              <a:bodyPr wrap="none" rtlCol="0">
                <a:spAutoFit/>
              </a:bodyPr>
              <a:lstStyle/>
              <a:p>
                <a:r>
                  <a:rPr kumimoji="1" lang="en-US" altLang="zh-CN" dirty="0">
                    <a:solidFill>
                      <a:schemeClr val="bg1">
                        <a:lumMod val="85000"/>
                      </a:schemeClr>
                    </a:solidFill>
                  </a:rPr>
                  <a:t>&lt;</a:t>
                </a:r>
                <a:endParaRPr kumimoji="1" lang="zh-CN" altLang="en-US" dirty="0">
                  <a:solidFill>
                    <a:schemeClr val="bg1">
                      <a:lumMod val="85000"/>
                    </a:schemeClr>
                  </a:solidFill>
                </a:endParaRPr>
              </a:p>
            </p:txBody>
          </p:sp>
        </p:grpSp>
        <p:sp>
          <p:nvSpPr>
            <p:cNvPr id="11" name="矩形 10"/>
            <p:cNvSpPr/>
            <p:nvPr/>
          </p:nvSpPr>
          <p:spPr>
            <a:xfrm>
              <a:off x="6418518" y="2074783"/>
              <a:ext cx="1171597" cy="430887"/>
            </a:xfrm>
            <a:prstGeom prst="rect">
              <a:avLst/>
            </a:prstGeom>
          </p:spPr>
          <p:txBody>
            <a:bodyPr wrap="square">
              <a:spAutoFit/>
            </a:bodyPr>
            <a:lstStyle/>
            <a:p>
              <a:pPr algn="dist"/>
              <a:r>
                <a:rPr lang="zh-CN" altLang="en-US" sz="2200" smtClean="0">
                  <a:solidFill>
                    <a:schemeClr val="bg1">
                      <a:lumMod val="85000"/>
                    </a:schemeClr>
                  </a:solidFill>
                </a:rPr>
                <a:t>考点一</a:t>
              </a:r>
              <a:endParaRPr lang="zh-CN" altLang="en-US" sz="2200" dirty="0">
                <a:solidFill>
                  <a:schemeClr val="bg1">
                    <a:lumMod val="85000"/>
                  </a:schemeClr>
                </a:solidFill>
              </a:endParaRPr>
            </a:p>
          </p:txBody>
        </p:sp>
      </p:grpSp>
    </p:spTree>
    <p:extLst>
      <p:ext uri="{BB962C8B-B14F-4D97-AF65-F5344CB8AC3E}">
        <p14:creationId xmlns:p14="http://schemas.microsoft.com/office/powerpoint/2010/main" val="60829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18FEF50E-5279-AC48-99A0-C8947064D50F}"/>
              </a:ext>
            </a:extLst>
          </p:cNvPr>
          <p:cNvSpPr/>
          <p:nvPr/>
        </p:nvSpPr>
        <p:spPr>
          <a:xfrm>
            <a:off x="407368" y="1259235"/>
            <a:ext cx="11299010" cy="4001071"/>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di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[2022·</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湖南，</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16(1)</a:t>
            </a:r>
            <a:r>
              <a:rPr lang="en-US" altLang="zh-CN" kern="100" dirty="0">
                <a:latin typeface="宋体" panose="02010600030101010101" pitchFamily="2" charset="-122"/>
                <a:ea typeface="楷体_GB2312" panose="02010609030101010101" pitchFamily="49" charset="-122"/>
                <a:cs typeface="Times New Roman" panose="02020603050405020304" pitchFamily="18" charset="0"/>
              </a:rPr>
              <a:t>②</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在一定温度下，向体积固定的密闭容器中加入足量的</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C(s)</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和</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1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，起始压强为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0.2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时，发生下列反应生成水煤气：</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err="1">
                <a:latin typeface="宋体" panose="02010600030101010101" pitchFamily="2" charset="-122"/>
                <a:ea typeface="微软雅黑" panose="020B0503020204020204" pitchFamily="34" charset="-122"/>
                <a:cs typeface="Times New Roman" panose="02020603050405020304" pitchFamily="18" charset="0"/>
              </a:rPr>
              <a:t>Ⅰ</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CO(g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zh-CN" altLang="en-US" kern="100" dirty="0" smtClean="0">
                <a:latin typeface="Times New Roman" panose="02020603050405020304" pitchFamily="18" charset="0"/>
                <a:ea typeface="微软雅黑" panose="020B0503020204020204" pitchFamily="34" charset="-122"/>
                <a:cs typeface="Courier New" panose="02070309020205020404" pitchFamily="49"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131.4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O(g)</a:t>
            </a:r>
            <a:r>
              <a:rPr lang="zh-CN" altLang="en-US" kern="100" dirty="0">
                <a:latin typeface="Times New Roman" panose="02020603050405020304" pitchFamily="18" charset="0"/>
                <a:ea typeface="微软雅黑" panose="020B0503020204020204" pitchFamily="34" charset="-122"/>
                <a:cs typeface="Courier New" panose="02070309020205020404" pitchFamily="49" charset="0"/>
              </a:rPr>
              <a:t> </a:t>
            </a:r>
            <a:r>
              <a:rPr lang="zh-CN" altLang="en-US" kern="100" dirty="0" smtClean="0">
                <a:latin typeface="Times New Roman" panose="02020603050405020304" pitchFamily="18" charset="0"/>
                <a:ea typeface="微软雅黑" panose="020B0503020204020204" pitchFamily="34" charset="-122"/>
                <a:cs typeface="Courier New" panose="02070309020205020404" pitchFamily="49"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zh-CN" altLang="en-US" kern="100" dirty="0" smtClean="0">
                <a:latin typeface="Times New Roman" panose="02020603050405020304" pitchFamily="18" charset="0"/>
                <a:ea typeface="微软雅黑" panose="020B0503020204020204" pitchFamily="34" charset="-122"/>
                <a:cs typeface="Courier New" panose="02070309020205020404" pitchFamily="49"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41.1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反应平衡时，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的转化率为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50%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的物质的量为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0.1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。此时，整个体系</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吸收</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放出</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热量</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kJ</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以分压表示，分压＝总压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0" name="圆角矩形 19">
            <a:hlinkClick r:id="rId2"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1" name="圆角矩形 20">
            <a:hlinkClick r:id="rId3"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2" name="圆角矩形 21">
            <a:hlinkClick r:id="rId4"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3</a:t>
            </a:r>
            <a:endParaRPr kumimoji="1" lang="zh-CN" altLang="en-US" sz="1600" kern="0" dirty="0">
              <a:solidFill>
                <a:prstClr val="white"/>
              </a:solidFill>
              <a:latin typeface="Arial"/>
              <a:ea typeface="微软雅黑"/>
            </a:endParaRPr>
          </a:p>
        </p:txBody>
      </p:sp>
      <p:pic>
        <p:nvPicPr>
          <p:cNvPr id="14" name="图片 13"/>
          <p:cNvPicPr>
            <a:picLocks noChangeAspect="1"/>
          </p:cNvPicPr>
          <p:nvPr/>
        </p:nvPicPr>
        <p:blipFill>
          <a:blip r:embed="rId5">
            <a:clrChange>
              <a:clrFrom>
                <a:srgbClr val="FFFFFF"/>
              </a:clrFrom>
              <a:clrTo>
                <a:srgbClr val="FFFFFF">
                  <a:alpha val="0"/>
                </a:srgbClr>
              </a:clrTo>
            </a:clrChange>
          </a:blip>
          <a:stretch>
            <a:fillRect/>
          </a:stretch>
        </p:blipFill>
        <p:spPr>
          <a:xfrm>
            <a:off x="2653645" y="2636912"/>
            <a:ext cx="494394" cy="170399"/>
          </a:xfrm>
          <a:prstGeom prst="rect">
            <a:avLst/>
          </a:prstGeom>
        </p:spPr>
      </p:pic>
      <p:pic>
        <p:nvPicPr>
          <p:cNvPr id="15" name="图片 14"/>
          <p:cNvPicPr>
            <a:picLocks noChangeAspect="1"/>
          </p:cNvPicPr>
          <p:nvPr/>
        </p:nvPicPr>
        <p:blipFill>
          <a:blip r:embed="rId5">
            <a:clrChange>
              <a:clrFrom>
                <a:srgbClr val="FFFFFF"/>
              </a:clrFrom>
              <a:clrTo>
                <a:srgbClr val="FFFFFF">
                  <a:alpha val="0"/>
                </a:srgbClr>
              </a:clrTo>
            </a:clrChange>
          </a:blip>
          <a:stretch>
            <a:fillRect/>
          </a:stretch>
        </p:blipFill>
        <p:spPr>
          <a:xfrm>
            <a:off x="2911183" y="3186593"/>
            <a:ext cx="494394" cy="170399"/>
          </a:xfrm>
          <a:prstGeom prst="rect">
            <a:avLst/>
          </a:prstGeom>
        </p:spPr>
      </p:pic>
      <p:sp>
        <p:nvSpPr>
          <p:cNvPr id="3" name="矩形 2"/>
          <p:cNvSpPr/>
          <p:nvPr/>
        </p:nvSpPr>
        <p:spPr>
          <a:xfrm>
            <a:off x="605974" y="4103199"/>
            <a:ext cx="800219" cy="461665"/>
          </a:xfrm>
          <a:prstGeom prst="rect">
            <a:avLst/>
          </a:prstGeom>
        </p:spPr>
        <p:txBody>
          <a:bodyPr wrap="none">
            <a:spAutoFit/>
          </a:bodyPr>
          <a:lstStyle/>
          <a:p>
            <a:r>
              <a:rPr lang="zh-CN" altLang="zh-CN" sz="24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吸收</a:t>
            </a:r>
            <a:endParaRPr lang="zh-CN" altLang="en-US" dirty="0"/>
          </a:p>
        </p:txBody>
      </p:sp>
      <p:sp>
        <p:nvSpPr>
          <p:cNvPr id="5" name="矩形 4"/>
          <p:cNvSpPr/>
          <p:nvPr/>
        </p:nvSpPr>
        <p:spPr>
          <a:xfrm>
            <a:off x="5375920" y="4120616"/>
            <a:ext cx="723275"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31.2</a:t>
            </a:r>
            <a:endParaRPr lang="zh-CN" altLang="en-US" dirty="0"/>
          </a:p>
        </p:txBody>
      </p:sp>
      <p:sp>
        <p:nvSpPr>
          <p:cNvPr id="8" name="矩形 7"/>
          <p:cNvSpPr/>
          <p:nvPr/>
        </p:nvSpPr>
        <p:spPr>
          <a:xfrm>
            <a:off x="9794535" y="4091710"/>
            <a:ext cx="1382110"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0.02 </a:t>
            </a:r>
            <a:r>
              <a:rPr lang="en-US" altLang="zh-CN" sz="2400" kern="100" dirty="0" err="1">
                <a:solidFill>
                  <a:srgbClr val="C00000"/>
                </a:solidFill>
                <a:latin typeface="Times New Roman" panose="02020603050405020304" pitchFamily="18" charset="0"/>
                <a:ea typeface="微软雅黑" panose="020B0503020204020204" pitchFamily="34" charset="-122"/>
              </a:rPr>
              <a:t>MPa</a:t>
            </a:r>
            <a:endParaRPr lang="zh-CN" altLang="en-US" dirty="0"/>
          </a:p>
        </p:txBody>
      </p:sp>
    </p:spTree>
    <p:extLst>
      <p:ext uri="{BB962C8B-B14F-4D97-AF65-F5344CB8AC3E}">
        <p14:creationId xmlns:p14="http://schemas.microsoft.com/office/powerpoint/2010/main" val="4241375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a:hlinkClick r:id="rId2"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1" name="圆角矩形 20">
            <a:hlinkClick r:id="rId3"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2" name="圆角矩形 21">
            <a:hlinkClick r:id="rId4"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3</a:t>
            </a:r>
            <a:endParaRPr kumimoji="1" lang="zh-CN" altLang="en-US" sz="1600" kern="0" dirty="0">
              <a:solidFill>
                <a:prstClr val="white"/>
              </a:solidFill>
              <a:latin typeface="Arial"/>
              <a:ea typeface="微软雅黑"/>
            </a:endParaRPr>
          </a:p>
        </p:txBody>
      </p:sp>
      <p:grpSp>
        <p:nvGrpSpPr>
          <p:cNvPr id="24" name="组合 23">
            <a:extLst>
              <a:ext uri="{FF2B5EF4-FFF2-40B4-BE49-F238E27FC236}">
                <a16:creationId xmlns="" xmlns:a16="http://schemas.microsoft.com/office/drawing/2014/main" id="{574E7DD6-E482-894D-9E46-D2B62C9ED9EC}"/>
              </a:ext>
            </a:extLst>
          </p:cNvPr>
          <p:cNvGrpSpPr/>
          <p:nvPr/>
        </p:nvGrpSpPr>
        <p:grpSpPr>
          <a:xfrm>
            <a:off x="516000" y="1205461"/>
            <a:ext cx="11160000" cy="5337301"/>
            <a:chOff x="792914" y="3925222"/>
            <a:chExt cx="11160000" cy="5337301"/>
          </a:xfrm>
        </p:grpSpPr>
        <p:sp>
          <p:nvSpPr>
            <p:cNvPr id="25" name="圆角矩形 24">
              <a:extLst>
                <a:ext uri="{FF2B5EF4-FFF2-40B4-BE49-F238E27FC236}">
                  <a16:creationId xmlns="" xmlns:a16="http://schemas.microsoft.com/office/drawing/2014/main" id="{E0791A29-2CB4-2744-96C1-EA2037B165CE}"/>
                </a:ext>
              </a:extLst>
            </p:cNvPr>
            <p:cNvSpPr/>
            <p:nvPr/>
          </p:nvSpPr>
          <p:spPr>
            <a:xfrm>
              <a:off x="792914" y="4038113"/>
              <a:ext cx="11160000" cy="5224410"/>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6" name="矩形 25">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8" name="矩形 27"/>
          <p:cNvSpPr/>
          <p:nvPr/>
        </p:nvSpPr>
        <p:spPr>
          <a:xfrm>
            <a:off x="648041" y="1444167"/>
            <a:ext cx="10895918" cy="4991751"/>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反应达到平衡时，</a:t>
            </a:r>
            <a:r>
              <a:rPr lang="en-US" altLang="zh-CN" sz="2400" kern="100" dirty="0">
                <a:latin typeface="Times New Roman" panose="02020603050405020304" pitchFamily="18" charset="0"/>
                <a:ea typeface="宋体" panose="02010600030101010101" pitchFamily="2" charset="-122"/>
              </a:rPr>
              <a:t>H</a:t>
            </a:r>
            <a:r>
              <a:rPr lang="en-US" altLang="zh-CN" sz="2400" kern="100" baseline="-25000" dirty="0">
                <a:latin typeface="Times New Roman" panose="02020603050405020304" pitchFamily="18" charset="0"/>
                <a:ea typeface="宋体" panose="02010600030101010101" pitchFamily="2" charset="-122"/>
              </a:rPr>
              <a:t>2</a:t>
            </a:r>
            <a:r>
              <a:rPr lang="en-US" altLang="zh-CN" sz="2400" kern="100" dirty="0">
                <a:latin typeface="Times New Roman" panose="02020603050405020304" pitchFamily="18" charset="0"/>
                <a:ea typeface="宋体" panose="02010600030101010101" pitchFamily="2" charset="-122"/>
              </a:rPr>
              <a:t>O(g)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的转化率为</a:t>
            </a:r>
            <a:r>
              <a:rPr lang="en-US" altLang="zh-CN" sz="2400" kern="100" dirty="0">
                <a:latin typeface="Times New Roman" panose="02020603050405020304" pitchFamily="18" charset="0"/>
                <a:ea typeface="宋体" panose="02010600030101010101" pitchFamily="2" charset="-122"/>
              </a:rPr>
              <a:t>50%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，则水的变化量为</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，水的平衡量也是</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，由于</a:t>
            </a:r>
            <a:r>
              <a:rPr lang="en-US" altLang="zh-CN" sz="2400" kern="100" dirty="0">
                <a:latin typeface="Times New Roman" panose="02020603050405020304" pitchFamily="18" charset="0"/>
                <a:ea typeface="宋体" panose="02010600030101010101" pitchFamily="2" charset="-122"/>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0.1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sz="2400" kern="100" dirty="0">
                <a:latin typeface="Times New Roman" panose="02020603050405020304" pitchFamily="18" charset="0"/>
                <a:ea typeface="宋体" panose="02010600030101010101" pitchFamily="2" charset="-122"/>
              </a:rPr>
              <a:t>CO</a:t>
            </a:r>
            <a:r>
              <a:rPr lang="en-US" altLang="zh-CN" sz="2400" kern="100" baseline="-25000" dirty="0">
                <a:latin typeface="Times New Roman" panose="02020603050405020304" pitchFamily="18" charset="0"/>
                <a:ea typeface="宋体" panose="02010600030101010101" pitchFamily="2" charset="-122"/>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中的</a:t>
            </a:r>
            <a:r>
              <a:rPr lang="en-US" altLang="zh-CN" sz="2400" kern="100" dirty="0">
                <a:latin typeface="Times New Roman" panose="02020603050405020304" pitchFamily="18" charset="0"/>
                <a:ea typeface="宋体" panose="02010600030101010101" pitchFamily="2" charset="-122"/>
              </a:rPr>
              <a:t>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均来自</a:t>
            </a:r>
            <a:r>
              <a:rPr lang="en-US" altLang="zh-CN" sz="2400" kern="100" dirty="0">
                <a:latin typeface="Times New Roman" panose="02020603050405020304" pitchFamily="18" charset="0"/>
                <a:ea typeface="宋体" panose="02010600030101010101" pitchFamily="2" charset="-122"/>
              </a:rPr>
              <a:t>H</a:t>
            </a:r>
            <a:r>
              <a:rPr lang="en-US" altLang="zh-CN" sz="2400" kern="100" baseline="-25000" dirty="0">
                <a:latin typeface="Times New Roman" panose="02020603050405020304" pitchFamily="18" charset="0"/>
                <a:ea typeface="宋体" panose="02010600030101010101" pitchFamily="2" charset="-122"/>
              </a:rPr>
              <a:t>2</a:t>
            </a:r>
            <a:r>
              <a:rPr lang="en-US" altLang="zh-CN" sz="2400" kern="100" dirty="0">
                <a:latin typeface="Times New Roman" panose="02020603050405020304" pitchFamily="18" charset="0"/>
                <a:ea typeface="宋体" panose="02010600030101010101" pitchFamily="2" charset="-122"/>
              </a:rPr>
              <a:t>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中，则根据</a:t>
            </a:r>
            <a:r>
              <a:rPr lang="en-US" altLang="zh-CN" sz="2400" kern="100" dirty="0">
                <a:latin typeface="Times New Roman" panose="02020603050405020304" pitchFamily="18" charset="0"/>
                <a:ea typeface="宋体" panose="02010600030101010101" pitchFamily="2" charset="-122"/>
              </a:rPr>
              <a:t>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原子守恒可知</a:t>
            </a:r>
            <a:r>
              <a:rPr lang="en-US" altLang="zh-CN" sz="2400" kern="100" dirty="0">
                <a:latin typeface="Times New Roman" panose="02020603050405020304" pitchFamily="18" charset="0"/>
                <a:ea typeface="宋体" panose="02010600030101010101" pitchFamily="2" charset="-122"/>
              </a:rPr>
              <a:t>CO</a:t>
            </a:r>
            <a:r>
              <a:rPr lang="en-US" altLang="zh-CN" sz="2400" kern="100" baseline="-25000" dirty="0">
                <a:latin typeface="Times New Roman" panose="02020603050405020304" pitchFamily="18" charset="0"/>
                <a:ea typeface="宋体" panose="02010600030101010101" pitchFamily="2" charset="-122"/>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0.2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，生成</a:t>
            </a:r>
            <a:r>
              <a:rPr lang="en-US" altLang="zh-CN" sz="2400" kern="100" dirty="0">
                <a:latin typeface="Times New Roman" panose="02020603050405020304" pitchFamily="18" charset="0"/>
                <a:ea typeface="宋体" panose="02010600030101010101" pitchFamily="2" charset="-122"/>
              </a:rPr>
              <a:t>0.2 </a:t>
            </a:r>
            <a:r>
              <a:rPr lang="en-US" altLang="zh-CN" sz="2400" kern="100" dirty="0" err="1">
                <a:latin typeface="Times New Roman" panose="02020603050405020304" pitchFamily="18" charset="0"/>
                <a:ea typeface="宋体" panose="02010600030101010101" pitchFamily="2" charset="-122"/>
              </a:rPr>
              <a:t>mol</a:t>
            </a:r>
            <a:r>
              <a:rPr lang="en-US" altLang="zh-CN" sz="2400" kern="100" dirty="0">
                <a:latin typeface="Times New Roman" panose="02020603050405020304" pitchFamily="18" charset="0"/>
                <a:ea typeface="宋体" panose="02010600030101010101" pitchFamily="2" charset="-122"/>
              </a:rPr>
              <a:t> CO</a:t>
            </a:r>
            <a:r>
              <a:rPr lang="en-US" altLang="zh-CN" sz="2400" kern="100" baseline="-25000" dirty="0">
                <a:latin typeface="Times New Roman" panose="02020603050405020304" pitchFamily="18" charset="0"/>
                <a:ea typeface="宋体" panose="02010600030101010101" pitchFamily="2" charset="-122"/>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时消耗了</a:t>
            </a:r>
            <a:r>
              <a:rPr lang="en-US" altLang="zh-CN" sz="2400" kern="100" dirty="0">
                <a:latin typeface="Times New Roman" panose="02020603050405020304" pitchFamily="18" charset="0"/>
                <a:ea typeface="宋体" panose="02010600030101010101" pitchFamily="2" charset="-122"/>
              </a:rPr>
              <a:t>0.2 </a:t>
            </a:r>
            <a:r>
              <a:rPr lang="en-US" altLang="zh-CN" sz="2400" kern="100" dirty="0" err="1">
                <a:latin typeface="Times New Roman" panose="02020603050405020304" pitchFamily="18" charset="0"/>
                <a:ea typeface="宋体" panose="02010600030101010101" pitchFamily="2" charset="-122"/>
              </a:rPr>
              <a:t>mol</a:t>
            </a:r>
            <a:r>
              <a:rPr lang="en-US" altLang="zh-CN" sz="2400" kern="100" dirty="0">
                <a:latin typeface="Times New Roman" panose="02020603050405020304" pitchFamily="18" charset="0"/>
                <a:ea typeface="宋体" panose="02010600030101010101" pitchFamily="2" charset="-122"/>
              </a:rPr>
              <a:t> 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，故在反应</a:t>
            </a:r>
            <a:r>
              <a:rPr lang="en-US" altLang="zh-CN" sz="2400" kern="100" dirty="0">
                <a:latin typeface="宋体" panose="02010600030101010101" pitchFamily="2" charset="-122"/>
                <a:cs typeface="Times New Roman" panose="02020603050405020304" pitchFamily="18" charset="0"/>
              </a:rPr>
              <a:t>Ⅰ</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实际生成了</a:t>
            </a:r>
            <a:r>
              <a:rPr lang="en-US" altLang="zh-CN" sz="2400" kern="100" dirty="0">
                <a:latin typeface="Times New Roman" panose="02020603050405020304" pitchFamily="18" charset="0"/>
                <a:ea typeface="宋体" panose="02010600030101010101" pitchFamily="2" charset="-122"/>
              </a:rPr>
              <a:t>0.3 </a:t>
            </a:r>
            <a:r>
              <a:rPr lang="en-US" altLang="zh-CN" sz="2400" kern="100" dirty="0" err="1">
                <a:latin typeface="Times New Roman" panose="02020603050405020304" pitchFamily="18" charset="0"/>
                <a:ea typeface="宋体" panose="02010600030101010101" pitchFamily="2" charset="-122"/>
              </a:rPr>
              <a:t>mol</a:t>
            </a:r>
            <a:r>
              <a:rPr lang="en-US" altLang="zh-CN" sz="2400" kern="100" dirty="0">
                <a:latin typeface="Times New Roman" panose="02020603050405020304" pitchFamily="18" charset="0"/>
                <a:ea typeface="宋体" panose="02010600030101010101" pitchFamily="2" charset="-122"/>
              </a:rPr>
              <a:t> 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。根据相关反应的热化学方程式可知，整个体系的热量变化为＋</a:t>
            </a:r>
            <a:r>
              <a:rPr lang="en-US" altLang="zh-CN" sz="2400" kern="100" dirty="0">
                <a:latin typeface="Times New Roman" panose="02020603050405020304" pitchFamily="18" charset="0"/>
                <a:ea typeface="宋体" panose="02010600030101010101" pitchFamily="2" charset="-122"/>
              </a:rPr>
              <a:t>131.4 </a:t>
            </a:r>
            <a:r>
              <a:rPr lang="en-US" altLang="zh-CN" sz="2400" kern="100" dirty="0" err="1">
                <a:latin typeface="Times New Roman" panose="02020603050405020304" pitchFamily="18" charset="0"/>
                <a:ea typeface="宋体" panose="02010600030101010101" pitchFamily="2" charset="-122"/>
              </a:rPr>
              <a:t>kJ·mol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rPr>
              <a:t>1</a:t>
            </a:r>
            <a:r>
              <a:rPr lang="en-US" altLang="zh-CN" sz="2400" kern="100" dirty="0">
                <a:latin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0.3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41.1 </a:t>
            </a:r>
            <a:r>
              <a:rPr lang="en-US" altLang="zh-CN" sz="2400" kern="100" dirty="0" err="1">
                <a:latin typeface="Times New Roman" panose="02020603050405020304" pitchFamily="18" charset="0"/>
                <a:ea typeface="宋体" panose="02010600030101010101" pitchFamily="2" charset="-122"/>
              </a:rPr>
              <a:t>kJ·mol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rPr>
              <a:t>1</a:t>
            </a:r>
            <a:r>
              <a:rPr lang="en-US" altLang="zh-CN" sz="2400" kern="100" dirty="0">
                <a:latin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0.2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39.42 kJ</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8.22 kJ</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31.2 kJ</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；由</a:t>
            </a:r>
            <a:r>
              <a:rPr lang="en-US" altLang="zh-CN" sz="2400" kern="100" dirty="0">
                <a:latin typeface="Times New Roman" panose="02020603050405020304" pitchFamily="18" charset="0"/>
                <a:ea typeface="宋体" panose="02010600030101010101" pitchFamily="2" charset="-122"/>
              </a:rPr>
              <a:t>H</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原子守恒可知，平衡时</a:t>
            </a:r>
            <a:r>
              <a:rPr lang="en-US" altLang="zh-CN" sz="2400" kern="100" dirty="0">
                <a:latin typeface="Times New Roman" panose="02020603050405020304" pitchFamily="18" charset="0"/>
                <a:ea typeface="宋体" panose="02010600030101010101" pitchFamily="2" charset="-122"/>
              </a:rPr>
              <a:t>H</a:t>
            </a:r>
            <a:r>
              <a:rPr lang="en-US" altLang="zh-CN" sz="2400" kern="100" baseline="-25000" dirty="0">
                <a:latin typeface="Times New Roman" panose="02020603050405020304" pitchFamily="18" charset="0"/>
                <a:ea typeface="宋体" panose="02010600030101010101" pitchFamily="2" charset="-122"/>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0.1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CO</a:t>
            </a:r>
            <a:r>
              <a:rPr lang="en-US" altLang="zh-CN" sz="2400" kern="100" baseline="-25000" dirty="0">
                <a:latin typeface="Times New Roman" panose="02020603050405020304" pitchFamily="18" charset="0"/>
                <a:ea typeface="宋体" panose="02010600030101010101" pitchFamily="2" charset="-122"/>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0.2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，水的物质的量为</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，则平衡时气体的总物质的量为</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0.1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0.2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1.3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，在同温同体积条件下，气体的总压之比等于气体的总物质的量之比</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1833630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9">
            <a:hlinkClick r:id="rId3" action="ppaction://hlinksldjump"/>
            <a:extLst>
              <a:ext uri="{FF2B5EF4-FFF2-40B4-BE49-F238E27FC236}">
                <a16:creationId xmlns="" xmlns:a16="http://schemas.microsoft.com/office/drawing/2014/main" id="{8A03C771-76B5-3044-A3D0-6C121234005B}"/>
              </a:ext>
            </a:extLst>
          </p:cNvPr>
          <p:cNvSpPr/>
          <p:nvPr/>
        </p:nvSpPr>
        <p:spPr>
          <a:xfrm>
            <a:off x="1487529"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1" name="圆角矩形 20">
            <a:hlinkClick r:id="rId4" action="ppaction://hlinksldjump"/>
            <a:extLst>
              <a:ext uri="{FF2B5EF4-FFF2-40B4-BE49-F238E27FC236}">
                <a16:creationId xmlns="" xmlns:a16="http://schemas.microsoft.com/office/drawing/2014/main" id="{9131852B-0E70-E44C-AD72-A2891F559746}"/>
              </a:ext>
            </a:extLst>
          </p:cNvPr>
          <p:cNvSpPr/>
          <p:nvPr/>
        </p:nvSpPr>
        <p:spPr>
          <a:xfrm>
            <a:off x="1898302" y="387739"/>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2" name="圆角矩形 21">
            <a:hlinkClick r:id="rId5" action="ppaction://hlinksldjump"/>
            <a:extLst>
              <a:ext uri="{FF2B5EF4-FFF2-40B4-BE49-F238E27FC236}">
                <a16:creationId xmlns="" xmlns:a16="http://schemas.microsoft.com/office/drawing/2014/main" id="{BC2B01EB-E5AC-8647-9CF7-874276A952AF}"/>
              </a:ext>
            </a:extLst>
          </p:cNvPr>
          <p:cNvSpPr/>
          <p:nvPr/>
        </p:nvSpPr>
        <p:spPr>
          <a:xfrm>
            <a:off x="2309075" y="387739"/>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3</a:t>
            </a:r>
            <a:endParaRPr kumimoji="1" lang="zh-CN" altLang="en-US" sz="1600" kern="0" dirty="0">
              <a:solidFill>
                <a:prstClr val="white"/>
              </a:solidFill>
              <a:latin typeface="Arial"/>
              <a:ea typeface="微软雅黑"/>
            </a:endParaRPr>
          </a:p>
        </p:txBody>
      </p:sp>
      <p:grpSp>
        <p:nvGrpSpPr>
          <p:cNvPr id="24" name="组合 23">
            <a:extLst>
              <a:ext uri="{FF2B5EF4-FFF2-40B4-BE49-F238E27FC236}">
                <a16:creationId xmlns="" xmlns:a16="http://schemas.microsoft.com/office/drawing/2014/main" id="{574E7DD6-E482-894D-9E46-D2B62C9ED9EC}"/>
              </a:ext>
            </a:extLst>
          </p:cNvPr>
          <p:cNvGrpSpPr/>
          <p:nvPr/>
        </p:nvGrpSpPr>
        <p:grpSpPr>
          <a:xfrm>
            <a:off x="516000" y="1988840"/>
            <a:ext cx="11160000" cy="2494260"/>
            <a:chOff x="792914" y="3925222"/>
            <a:chExt cx="11160000" cy="2494260"/>
          </a:xfrm>
        </p:grpSpPr>
        <p:sp>
          <p:nvSpPr>
            <p:cNvPr id="25" name="圆角矩形 24">
              <a:extLst>
                <a:ext uri="{FF2B5EF4-FFF2-40B4-BE49-F238E27FC236}">
                  <a16:creationId xmlns="" xmlns:a16="http://schemas.microsoft.com/office/drawing/2014/main" id="{E0791A29-2CB4-2744-96C1-EA2037B165CE}"/>
                </a:ext>
              </a:extLst>
            </p:cNvPr>
            <p:cNvSpPr/>
            <p:nvPr/>
          </p:nvSpPr>
          <p:spPr>
            <a:xfrm>
              <a:off x="792914" y="4038113"/>
              <a:ext cx="11160000" cy="2381369"/>
            </a:xfrm>
            <a:prstGeom prst="roundRect">
              <a:avLst>
                <a:gd name="adj" fmla="val 318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6" name="矩形 25">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8" name="矩形 27"/>
          <p:cNvSpPr/>
          <p:nvPr/>
        </p:nvSpPr>
        <p:spPr>
          <a:xfrm>
            <a:off x="695400" y="2226508"/>
            <a:ext cx="10801200" cy="576248"/>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则平衡体系的总压为</a:t>
            </a:r>
            <a:r>
              <a:rPr lang="en-US" altLang="zh-CN" sz="2400" kern="100" dirty="0">
                <a:latin typeface="Times New Roman" panose="02020603050405020304" pitchFamily="18" charset="0"/>
                <a:ea typeface="宋体" panose="02010600030101010101" pitchFamily="2" charset="-122"/>
              </a:rPr>
              <a:t>0.2 MPa</a:t>
            </a:r>
            <a:r>
              <a:rPr lang="en-US" altLang="zh-CN" sz="2400" kern="100" dirty="0">
                <a:latin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1.3</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0.26 </a:t>
            </a:r>
            <a:r>
              <a:rPr lang="en-US" altLang="zh-CN" sz="2400" kern="100" dirty="0" err="1">
                <a:latin typeface="Times New Roman" panose="02020603050405020304" pitchFamily="18" charset="0"/>
                <a:ea typeface="宋体" panose="02010600030101010101" pitchFamily="2" charset="-122"/>
              </a:rPr>
              <a:t>MPa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a:t>
            </a:r>
            <a:r>
              <a:rPr lang="en-US" altLang="zh-CN" sz="2400" kern="100" dirty="0">
                <a:latin typeface="宋体" panose="02010600030101010101" pitchFamily="2" charset="-122"/>
                <a:cs typeface="Times New Roman" panose="02020603050405020304" pitchFamily="18" charset="0"/>
              </a:rPr>
              <a:t>Ⅰ</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的平衡常数</a:t>
            </a:r>
            <a:r>
              <a:rPr lang="en-US" altLang="zh-CN" sz="2400" i="1" kern="100" dirty="0" err="1">
                <a:latin typeface="Times New Roman" panose="02020603050405020304" pitchFamily="18" charset="0"/>
                <a:ea typeface="宋体" panose="02010600030101010101" pitchFamily="2" charset="-122"/>
              </a:rPr>
              <a:t>K</a:t>
            </a:r>
            <a:r>
              <a:rPr lang="en-US" altLang="zh-CN" sz="2400" kern="100" baseline="-25000" dirty="0" err="1">
                <a:latin typeface="Times New Roman" panose="02020603050405020304" pitchFamily="18" charset="0"/>
                <a:ea typeface="宋体" panose="02010600030101010101" pitchFamily="2" charset="-122"/>
              </a:rPr>
              <a:t>p</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12" name="对象 11"/>
          <p:cNvGraphicFramePr>
            <a:graphicFrameLocks noChangeAspect="1"/>
          </p:cNvGraphicFramePr>
          <p:nvPr>
            <p:extLst>
              <p:ext uri="{D42A27DB-BD31-4B8C-83A1-F6EECF244321}">
                <p14:modId xmlns:p14="http://schemas.microsoft.com/office/powerpoint/2010/main" val="1982564958"/>
              </p:ext>
            </p:extLst>
          </p:nvPr>
        </p:nvGraphicFramePr>
        <p:xfrm>
          <a:off x="785813" y="2893286"/>
          <a:ext cx="10491787" cy="1563687"/>
        </p:xfrm>
        <a:graphic>
          <a:graphicData uri="http://schemas.openxmlformats.org/presentationml/2006/ole">
            <mc:AlternateContent xmlns:mc="http://schemas.openxmlformats.org/markup-compatibility/2006">
              <mc:Choice xmlns:v="urn:schemas-microsoft-com:vml" Requires="v">
                <p:oleObj spid="_x0000_s187413" name="文档" r:id="rId6" imgW="10598832" imgH="1582588" progId="Word.Document.12">
                  <p:embed/>
                </p:oleObj>
              </mc:Choice>
              <mc:Fallback>
                <p:oleObj name="文档" r:id="rId6" imgW="10598832" imgH="1582588" progId="Word.Document.12">
                  <p:embed/>
                  <p:pic>
                    <p:nvPicPr>
                      <p:cNvPr id="0" name=""/>
                      <p:cNvPicPr/>
                      <p:nvPr/>
                    </p:nvPicPr>
                    <p:blipFill>
                      <a:blip r:embed="rId7"/>
                      <a:stretch>
                        <a:fillRect/>
                      </a:stretch>
                    </p:blipFill>
                    <p:spPr>
                      <a:xfrm>
                        <a:off x="785813" y="2893286"/>
                        <a:ext cx="10491787" cy="1563687"/>
                      </a:xfrm>
                      <a:prstGeom prst="rect">
                        <a:avLst/>
                      </a:prstGeom>
                    </p:spPr>
                  </p:pic>
                </p:oleObj>
              </mc:Fallback>
            </mc:AlternateContent>
          </a:graphicData>
        </a:graphic>
      </p:graphicFrame>
      <p:sp>
        <p:nvSpPr>
          <p:cNvPr id="13" name="矩形 12">
            <a:hlinkClick r:id="rId8" action="ppaction://hlinksldjump"/>
          </p:cNvPr>
          <p:cNvSpPr/>
          <p:nvPr/>
        </p:nvSpPr>
        <p:spPr>
          <a:xfrm>
            <a:off x="11378232" y="6484114"/>
            <a:ext cx="813768" cy="373886"/>
          </a:xfrm>
          <a:prstGeom prst="rect">
            <a:avLst/>
          </a:prstGeom>
          <a:solidFill>
            <a:srgbClr val="062680"/>
          </a:solidFill>
        </p:spPr>
        <p:txBody>
          <a:bodyPr wrap="square">
            <a:spAutoFit/>
          </a:bodyPr>
          <a:lstStyle/>
          <a:p>
            <a:pPr algn="ctr">
              <a:tabLst>
                <a:tab pos="2430780" algn="l"/>
              </a:tabLst>
            </a:pPr>
            <a:r>
              <a:rPr lang="zh-CN" altLang="en-US" kern="100" dirty="0">
                <a:solidFill>
                  <a:schemeClr val="bg1"/>
                </a:solidFill>
                <a:latin typeface="+mj-ea"/>
                <a:ea typeface="+mj-ea"/>
                <a:cs typeface="Courier New" panose="02070309020205020404" pitchFamily="49" charset="0"/>
              </a:rPr>
              <a:t>返回</a:t>
            </a:r>
          </a:p>
        </p:txBody>
      </p:sp>
    </p:spTree>
    <p:extLst>
      <p:ext uri="{BB962C8B-B14F-4D97-AF65-F5344CB8AC3E}">
        <p14:creationId xmlns:p14="http://schemas.microsoft.com/office/powerpoint/2010/main" val="2981825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23592" y="2060848"/>
            <a:ext cx="9768408" cy="2304255"/>
          </a:xfrm>
          <a:prstGeom prst="roundRect">
            <a:avLst>
              <a:gd name="adj" fmla="val 0"/>
            </a:avLst>
          </a:prstGeom>
          <a:solidFill>
            <a:srgbClr val="D4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2711624" y="1780080"/>
            <a:ext cx="9480376" cy="2296991"/>
          </a:xfrm>
          <a:prstGeom prst="rect">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 xmlns:a16="http://schemas.microsoft.com/office/drawing/2014/main" id="{C267AA83-D616-ED4E-81C0-545EB4398E09}"/>
              </a:ext>
            </a:extLst>
          </p:cNvPr>
          <p:cNvSpPr txBox="1"/>
          <p:nvPr/>
        </p:nvSpPr>
        <p:spPr>
          <a:xfrm>
            <a:off x="4698529" y="2328411"/>
            <a:ext cx="4925863" cy="1200329"/>
          </a:xfrm>
          <a:prstGeom prst="rect">
            <a:avLst/>
          </a:prstGeom>
          <a:noFill/>
        </p:spPr>
        <p:txBody>
          <a:bodyPr wrap="square" rtlCol="0" anchor="ctr">
            <a:spAutoFit/>
          </a:bodyPr>
          <a:lstStyle/>
          <a:p>
            <a:pPr algn="dist"/>
            <a:r>
              <a:rPr lang="zh-CN" altLang="en-US" sz="7200" b="1" dirty="0" smtClean="0">
                <a:solidFill>
                  <a:schemeClr val="bg1"/>
                </a:solidFill>
                <a:latin typeface="微软雅黑" panose="020B0503020204020204" pitchFamily="34" charset="-122"/>
              </a:rPr>
              <a:t>课时精练</a:t>
            </a:r>
            <a:endParaRPr lang="zh-CN" altLang="zh-CN" sz="7200" b="1" dirty="0">
              <a:solidFill>
                <a:schemeClr val="bg1"/>
              </a:solidFill>
              <a:latin typeface="微软雅黑" panose="020B0503020204020204" pitchFamily="34" charset="-122"/>
            </a:endParaRPr>
          </a:p>
        </p:txBody>
      </p:sp>
    </p:spTree>
    <p:extLst>
      <p:ext uri="{BB962C8B-B14F-4D97-AF65-F5344CB8AC3E}">
        <p14:creationId xmlns:p14="http://schemas.microsoft.com/office/powerpoint/2010/main" val="3319834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 xmlns:a16="http://schemas.microsoft.com/office/drawing/2014/main" id="{F3C0D54F-E471-254D-996C-2FBC9553FFE9}"/>
              </a:ext>
            </a:extLst>
          </p:cNvPr>
          <p:cNvSpPr/>
          <p:nvPr/>
        </p:nvSpPr>
        <p:spPr>
          <a:xfrm>
            <a:off x="390000" y="506300"/>
            <a:ext cx="11412000" cy="5109067"/>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spc="-60" dirty="0">
                <a:latin typeface="Times New Roman" panose="02020603050405020304" pitchFamily="18" charset="0"/>
                <a:ea typeface="微软雅黑" panose="020B0503020204020204" pitchFamily="34" charset="-122"/>
                <a:cs typeface="Courier New" panose="02070309020205020404" pitchFamily="49" charset="0"/>
              </a:rPr>
              <a:t>1.</a:t>
            </a:r>
            <a:r>
              <a:rPr lang="en-US" altLang="zh-CN" kern="100" spc="-60" dirty="0">
                <a:latin typeface="Times New Roman" panose="02020603050405020304" pitchFamily="18" charset="0"/>
                <a:ea typeface="楷体_GB2312" panose="02010609030101010101" pitchFamily="49" charset="-122"/>
                <a:cs typeface="Courier New" panose="02070309020205020404" pitchFamily="49" charset="0"/>
              </a:rPr>
              <a:t>(2022·</a:t>
            </a:r>
            <a:r>
              <a:rPr lang="zh-CN" altLang="zh-CN" kern="100" spc="-60" dirty="0">
                <a:latin typeface="Times New Roman" panose="02020603050405020304" pitchFamily="18" charset="0"/>
                <a:ea typeface="楷体_GB2312" panose="02010609030101010101" pitchFamily="49" charset="-122"/>
                <a:cs typeface="Times New Roman" panose="02020603050405020304" pitchFamily="18" charset="0"/>
              </a:rPr>
              <a:t>重庆，</a:t>
            </a:r>
            <a:r>
              <a:rPr lang="en-US" altLang="zh-CN" kern="100" spc="-60" dirty="0">
                <a:latin typeface="Times New Roman" panose="02020603050405020304" pitchFamily="18" charset="0"/>
                <a:ea typeface="楷体_GB2312" panose="02010609030101010101" pitchFamily="49" charset="-122"/>
                <a:cs typeface="Courier New" panose="02070309020205020404" pitchFamily="49" charset="0"/>
              </a:rPr>
              <a:t>14)</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两种酸式碳酸盐的分解反应如下。某温度平衡时总压强分别为</a:t>
            </a:r>
            <a:r>
              <a:rPr lang="en-US" altLang="zh-CN" i="1" kern="100" spc="-6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spc="-6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i="1" kern="100" spc="-6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spc="-6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spc="-6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3.6</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Pa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2NaHCO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Na</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(s</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Pa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该温度下，刚性密闭容器中放入</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Na</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固体，平衡后以上</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种固体均大量存在。下列说法错误的是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6</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Pa</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2</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通入</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，再次平衡后，总压强增大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平衡后总压强为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4.36</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5</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Pa</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缩小体积，再次平衡后总压强不变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6" name="TextBox 9"/>
          <p:cNvSpPr txBox="1"/>
          <p:nvPr/>
        </p:nvSpPr>
        <p:spPr>
          <a:xfrm>
            <a:off x="245118" y="3761829"/>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
        <p:nvSpPr>
          <p:cNvPr id="3" name="圆角矩形 2">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1</a:t>
            </a:r>
            <a:endParaRPr kumimoji="1" lang="zh-CN" altLang="en-US" sz="1600" kern="0" dirty="0">
              <a:solidFill>
                <a:prstClr val="white"/>
              </a:solidFill>
              <a:latin typeface="Arial"/>
              <a:ea typeface="微软雅黑"/>
            </a:endParaRPr>
          </a:p>
        </p:txBody>
      </p:sp>
      <p:sp>
        <p:nvSpPr>
          <p:cNvPr id="4" name="圆角矩形 3">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5" name="圆角矩形 4">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6" name="圆角矩形 5">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7" name="圆角矩形 6">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8" name="圆角矩形 7">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9" name="圆角矩形 8">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10" name="圆角矩形 9">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11" name="圆角矩形 10">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7" name="圆角矩形 36">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0" name="圆角矩形 39">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2" name="圆角矩形 41">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3" name="圆角矩形 42">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18" name="图片 17"/>
          <p:cNvPicPr>
            <a:picLocks noChangeAspect="1"/>
          </p:cNvPicPr>
          <p:nvPr/>
        </p:nvPicPr>
        <p:blipFill>
          <a:blip r:embed="rId15">
            <a:clrChange>
              <a:clrFrom>
                <a:srgbClr val="FFFFFF"/>
              </a:clrFrom>
              <a:clrTo>
                <a:srgbClr val="FFFFFF">
                  <a:alpha val="0"/>
                </a:srgbClr>
              </a:clrTo>
            </a:clrChange>
          </a:blip>
          <a:stretch>
            <a:fillRect/>
          </a:stretch>
        </p:blipFill>
        <p:spPr>
          <a:xfrm>
            <a:off x="3211338" y="1340768"/>
            <a:ext cx="494394" cy="170399"/>
          </a:xfrm>
          <a:prstGeom prst="rect">
            <a:avLst/>
          </a:prstGeom>
        </p:spPr>
      </p:pic>
      <p:pic>
        <p:nvPicPr>
          <p:cNvPr id="19" name="图片 18"/>
          <p:cNvPicPr>
            <a:picLocks noChangeAspect="1"/>
          </p:cNvPicPr>
          <p:nvPr/>
        </p:nvPicPr>
        <p:blipFill>
          <a:blip r:embed="rId15">
            <a:clrChange>
              <a:clrFrom>
                <a:srgbClr val="FFFFFF"/>
              </a:clrFrom>
              <a:clrTo>
                <a:srgbClr val="FFFFFF">
                  <a:alpha val="0"/>
                </a:srgbClr>
              </a:clrTo>
            </a:clrChange>
          </a:blip>
          <a:stretch>
            <a:fillRect/>
          </a:stretch>
        </p:blipFill>
        <p:spPr>
          <a:xfrm>
            <a:off x="3190506" y="1908123"/>
            <a:ext cx="494394" cy="170399"/>
          </a:xfrm>
          <a:prstGeom prst="rect">
            <a:avLst/>
          </a:prstGeom>
        </p:spPr>
      </p:pic>
    </p:spTree>
    <p:extLst>
      <p:ext uri="{BB962C8B-B14F-4D97-AF65-F5344CB8AC3E}">
        <p14:creationId xmlns:p14="http://schemas.microsoft.com/office/powerpoint/2010/main" val="1394282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1</a:t>
            </a:r>
            <a:endParaRPr kumimoji="1" lang="zh-CN" altLang="en-US" sz="1600" kern="0" dirty="0">
              <a:solidFill>
                <a:prstClr val="white"/>
              </a:solidFill>
              <a:latin typeface="Arial"/>
              <a:ea typeface="微软雅黑"/>
            </a:endParaRPr>
          </a:p>
        </p:txBody>
      </p:sp>
      <p:sp>
        <p:nvSpPr>
          <p:cNvPr id="4" name="圆角矩形 3">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5" name="圆角矩形 4">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6" name="圆角矩形 5">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7" name="圆角矩形 6">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8" name="圆角矩形 7">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9" name="圆角矩形 8">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10" name="圆角矩形 9">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11" name="圆角矩形 10">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7" name="圆角矩形 3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0" name="圆角矩形 3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2" name="圆角矩形 41">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3" name="圆角矩形 42">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pSp>
        <p:nvGrpSpPr>
          <p:cNvPr id="18" name="组合 17">
            <a:extLst>
              <a:ext uri="{FF2B5EF4-FFF2-40B4-BE49-F238E27FC236}">
                <a16:creationId xmlns="" xmlns:a16="http://schemas.microsoft.com/office/drawing/2014/main" id="{574E7DD6-E482-894D-9E46-D2B62C9ED9EC}"/>
              </a:ext>
            </a:extLst>
          </p:cNvPr>
          <p:cNvGrpSpPr/>
          <p:nvPr/>
        </p:nvGrpSpPr>
        <p:grpSpPr>
          <a:xfrm>
            <a:off x="516000" y="548680"/>
            <a:ext cx="11160000" cy="5256584"/>
            <a:chOff x="792914" y="3925222"/>
            <a:chExt cx="11160000" cy="5256584"/>
          </a:xfrm>
        </p:grpSpPr>
        <p:sp>
          <p:nvSpPr>
            <p:cNvPr id="19" name="圆角矩形 18">
              <a:extLst>
                <a:ext uri="{FF2B5EF4-FFF2-40B4-BE49-F238E27FC236}">
                  <a16:creationId xmlns="" xmlns:a16="http://schemas.microsoft.com/office/drawing/2014/main" id="{E0791A29-2CB4-2744-96C1-EA2037B165CE}"/>
                </a:ext>
              </a:extLst>
            </p:cNvPr>
            <p:cNvSpPr/>
            <p:nvPr/>
          </p:nvSpPr>
          <p:spPr>
            <a:xfrm>
              <a:off x="792914" y="4038112"/>
              <a:ext cx="11160000" cy="5143694"/>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0" name="矩形 19">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2" name="矩形 21"/>
          <p:cNvSpPr/>
          <p:nvPr/>
        </p:nvSpPr>
        <p:spPr>
          <a:xfrm>
            <a:off x="696282" y="1484784"/>
            <a:ext cx="10799436" cy="1200329"/>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刚性密闭容器，温度不变平衡常数不变，再次达平衡后，容器内各气体分压不变，总压强不变，</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23" name="对象 22"/>
          <p:cNvGraphicFramePr>
            <a:graphicFrameLocks noChangeAspect="1"/>
          </p:cNvGraphicFramePr>
          <p:nvPr>
            <p:extLst>
              <p:ext uri="{D42A27DB-BD31-4B8C-83A1-F6EECF244321}">
                <p14:modId xmlns:p14="http://schemas.microsoft.com/office/powerpoint/2010/main" val="3410627620"/>
              </p:ext>
            </p:extLst>
          </p:nvPr>
        </p:nvGraphicFramePr>
        <p:xfrm>
          <a:off x="796925" y="764704"/>
          <a:ext cx="10490200" cy="1219200"/>
        </p:xfrm>
        <a:graphic>
          <a:graphicData uri="http://schemas.openxmlformats.org/presentationml/2006/ole">
            <mc:AlternateContent xmlns:mc="http://schemas.openxmlformats.org/markup-compatibility/2006">
              <mc:Choice xmlns:v="urn:schemas-microsoft-com:vml" Requires="v">
                <p:oleObj spid="_x0000_s119918" name="文档" r:id="rId16" imgW="10598832" imgH="1229983" progId="Word.Document.12">
                  <p:embed/>
                </p:oleObj>
              </mc:Choice>
              <mc:Fallback>
                <p:oleObj name="文档" r:id="rId16" imgW="10598832" imgH="1229983" progId="Word.Document.12">
                  <p:embed/>
                  <p:pic>
                    <p:nvPicPr>
                      <p:cNvPr id="0" name=""/>
                      <p:cNvPicPr/>
                      <p:nvPr/>
                    </p:nvPicPr>
                    <p:blipFill>
                      <a:blip r:embed="rId17"/>
                      <a:stretch>
                        <a:fillRect/>
                      </a:stretch>
                    </p:blipFill>
                    <p:spPr>
                      <a:xfrm>
                        <a:off x="796925" y="764704"/>
                        <a:ext cx="10490200" cy="1219200"/>
                      </a:xfrm>
                      <a:prstGeom prst="rect">
                        <a:avLst/>
                      </a:prstGeom>
                    </p:spPr>
                  </p:pic>
                </p:oleObj>
              </mc:Fallback>
            </mc:AlternateContent>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val="1936647534"/>
              </p:ext>
            </p:extLst>
          </p:nvPr>
        </p:nvGraphicFramePr>
        <p:xfrm>
          <a:off x="796925" y="2708920"/>
          <a:ext cx="10383837" cy="1906587"/>
        </p:xfrm>
        <a:graphic>
          <a:graphicData uri="http://schemas.openxmlformats.org/presentationml/2006/ole">
            <mc:AlternateContent xmlns:mc="http://schemas.openxmlformats.org/markup-compatibility/2006">
              <mc:Choice xmlns:v="urn:schemas-microsoft-com:vml" Requires="v">
                <p:oleObj spid="_x0000_s119919" name="文档" r:id="rId18" imgW="10598832" imgH="1946694" progId="Word.Document.12">
                  <p:embed/>
                </p:oleObj>
              </mc:Choice>
              <mc:Fallback>
                <p:oleObj name="文档" r:id="rId18" imgW="10598832" imgH="1946694" progId="Word.Document.12">
                  <p:embed/>
                  <p:pic>
                    <p:nvPicPr>
                      <p:cNvPr id="0" name=""/>
                      <p:cNvPicPr/>
                      <p:nvPr/>
                    </p:nvPicPr>
                    <p:blipFill>
                      <a:blip r:embed="rId19"/>
                      <a:stretch>
                        <a:fillRect/>
                      </a:stretch>
                    </p:blipFill>
                    <p:spPr>
                      <a:xfrm>
                        <a:off x="796925" y="2708920"/>
                        <a:ext cx="10383837" cy="1906587"/>
                      </a:xfrm>
                      <a:prstGeom prst="rect">
                        <a:avLst/>
                      </a:prstGeom>
                    </p:spPr>
                  </p:pic>
                </p:oleObj>
              </mc:Fallback>
            </mc:AlternateContent>
          </a:graphicData>
        </a:graphic>
      </p:graphicFrame>
      <p:sp>
        <p:nvSpPr>
          <p:cNvPr id="25" name="矩形 24"/>
          <p:cNvSpPr/>
          <p:nvPr/>
        </p:nvSpPr>
        <p:spPr>
          <a:xfrm>
            <a:off x="696282" y="4535247"/>
            <a:ext cx="10799436" cy="1130246"/>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达平衡后，缩小体积，平衡逆向移动，温度不变，平衡常数不变，再次平衡后总压强不变，</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D</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385828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F3C0D54F-E471-254D-996C-2FBC9553FFE9}"/>
              </a:ext>
            </a:extLst>
          </p:cNvPr>
          <p:cNvSpPr/>
          <p:nvPr/>
        </p:nvSpPr>
        <p:spPr>
          <a:xfrm>
            <a:off x="446495" y="332656"/>
            <a:ext cx="11299010" cy="178508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spc="20" dirty="0">
                <a:latin typeface="Times New Roman" panose="02020603050405020304" pitchFamily="18" charset="0"/>
                <a:ea typeface="微软雅黑" panose="020B0503020204020204" pitchFamily="34" charset="-122"/>
              </a:rPr>
              <a:t>2.</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已知反应</a:t>
            </a:r>
            <a:r>
              <a:rPr lang="en-US" altLang="zh-CN" kern="100" spc="20" dirty="0">
                <a:latin typeface="Times New Roman" panose="02020603050405020304" pitchFamily="18" charset="0"/>
                <a:ea typeface="微软雅黑" panose="020B0503020204020204" pitchFamily="34" charset="-122"/>
              </a:rPr>
              <a:t>X(g)</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20" dirty="0">
                <a:latin typeface="Times New Roman" panose="02020603050405020304" pitchFamily="18" charset="0"/>
                <a:ea typeface="微软雅黑" panose="020B0503020204020204" pitchFamily="34" charset="-122"/>
              </a:rPr>
              <a:t>Y(g</a:t>
            </a:r>
            <a:r>
              <a:rPr lang="en-US" altLang="zh-CN" kern="100" spc="20" dirty="0" smtClean="0">
                <a:latin typeface="Times New Roman" panose="02020603050405020304" pitchFamily="18" charset="0"/>
                <a:ea typeface="微软雅黑" panose="020B0503020204020204" pitchFamily="34" charset="-122"/>
              </a:rPr>
              <a:t>)</a:t>
            </a:r>
            <a:r>
              <a:rPr lang="en-US" altLang="zh-CN" kern="100" spc="2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spc="20" dirty="0" smtClean="0">
                <a:latin typeface="Times New Roman" panose="02020603050405020304" pitchFamily="18" charset="0"/>
                <a:ea typeface="微软雅黑" panose="020B0503020204020204" pitchFamily="34" charset="-122"/>
              </a:rPr>
              <a:t>R(g</a:t>
            </a:r>
            <a:r>
              <a:rPr lang="en-US" altLang="zh-CN" kern="100" spc="20" dirty="0">
                <a:latin typeface="Times New Roman" panose="02020603050405020304" pitchFamily="18" charset="0"/>
                <a:ea typeface="微软雅黑" panose="020B0503020204020204" pitchFamily="34" charset="-122"/>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20" dirty="0">
                <a:latin typeface="Times New Roman" panose="02020603050405020304" pitchFamily="18" charset="0"/>
                <a:ea typeface="微软雅黑" panose="020B0503020204020204" pitchFamily="34" charset="-122"/>
              </a:rPr>
              <a:t>Q(g)</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的平衡常数与温度的关系如表所示。</a:t>
            </a:r>
            <a:r>
              <a:rPr lang="en-US" altLang="zh-CN" kern="100" spc="20" dirty="0">
                <a:latin typeface="Times New Roman" panose="02020603050405020304" pitchFamily="18" charset="0"/>
                <a:ea typeface="微软雅黑" panose="020B0503020204020204" pitchFamily="34" charset="-122"/>
              </a:rPr>
              <a:t>830 </a:t>
            </a:r>
            <a:r>
              <a:rPr lang="en-US" altLang="zh-CN" kern="100" spc="2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时，</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向一个</a:t>
            </a:r>
            <a:r>
              <a:rPr lang="en-US" altLang="zh-CN" kern="100" dirty="0">
                <a:latin typeface="Times New Roman" panose="02020603050405020304" pitchFamily="18" charset="0"/>
                <a:ea typeface="微软雅黑" panose="020B0503020204020204" pitchFamily="34" charset="-122"/>
              </a:rPr>
              <a:t>2 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的密闭容器中充入</a:t>
            </a:r>
            <a:r>
              <a:rPr lang="en-US" altLang="zh-CN" kern="100" dirty="0">
                <a:latin typeface="Times New Roman" panose="02020603050405020304" pitchFamily="18" charset="0"/>
                <a:ea typeface="微软雅黑" panose="020B0503020204020204" pitchFamily="34" charset="-122"/>
              </a:rPr>
              <a:t>0.2 </a:t>
            </a:r>
            <a:r>
              <a:rPr lang="en-US" altLang="zh-CN" kern="100" dirty="0" err="1">
                <a:latin typeface="Times New Roman" panose="02020603050405020304" pitchFamily="18" charset="0"/>
                <a:ea typeface="微软雅黑" panose="020B0503020204020204" pitchFamily="34" charset="-122"/>
              </a:rPr>
              <a:t>mol</a:t>
            </a:r>
            <a:r>
              <a:rPr lang="en-US" altLang="zh-CN" kern="100" dirty="0">
                <a:latin typeface="Times New Roman" panose="02020603050405020304" pitchFamily="18" charset="0"/>
                <a:ea typeface="微软雅黑" panose="020B0503020204020204" pitchFamily="34" charset="-122"/>
              </a:rPr>
              <a:t> X</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rPr>
              <a:t>0.8 </a:t>
            </a:r>
            <a:r>
              <a:rPr lang="en-US" altLang="zh-CN" kern="100" dirty="0" err="1">
                <a:latin typeface="Times New Roman" panose="02020603050405020304" pitchFamily="18" charset="0"/>
                <a:ea typeface="微软雅黑" panose="020B0503020204020204" pitchFamily="34" charset="-122"/>
              </a:rPr>
              <a:t>mol</a:t>
            </a:r>
            <a:r>
              <a:rPr lang="en-US" altLang="zh-CN" kern="100" dirty="0">
                <a:latin typeface="Times New Roman" panose="02020603050405020304" pitchFamily="18" charset="0"/>
                <a:ea typeface="微软雅黑" panose="020B0503020204020204" pitchFamily="34" charset="-122"/>
              </a:rPr>
              <a:t> Y</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，反应初始</a:t>
            </a:r>
            <a:r>
              <a:rPr lang="en-US" altLang="zh-CN" kern="100" dirty="0">
                <a:latin typeface="Times New Roman" panose="02020603050405020304" pitchFamily="18" charset="0"/>
                <a:ea typeface="微软雅黑" panose="020B0503020204020204" pitchFamily="34" charset="-122"/>
              </a:rPr>
              <a:t>4 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内</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kern="100" dirty="0">
                <a:latin typeface="Times New Roman" panose="02020603050405020304" pitchFamily="18" charset="0"/>
                <a:ea typeface="微软雅黑" panose="020B0503020204020204" pitchFamily="34" charset="-122"/>
              </a:rPr>
              <a:t>(X)</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rPr>
              <a:t>0.005 </a:t>
            </a:r>
            <a:r>
              <a:rPr lang="en-US" altLang="zh-CN" kern="100" dirty="0" err="1">
                <a:latin typeface="Times New Roman" panose="02020603050405020304" pitchFamily="18" charset="0"/>
                <a:ea typeface="微软雅黑" panose="020B0503020204020204" pitchFamily="34" charset="-122"/>
              </a:rPr>
              <a:t>mol</a:t>
            </a:r>
            <a:r>
              <a:rPr lang="en-US" altLang="zh-CN" kern="100" dirty="0" smtClean="0">
                <a:latin typeface="Times New Roman" panose="02020603050405020304" pitchFamily="18" charset="0"/>
                <a:ea typeface="微软雅黑" panose="020B0503020204020204" pitchFamily="34" charset="-122"/>
              </a:rPr>
              <a:t>·</a:t>
            </a: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rPr>
              <a:t>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rPr>
              <a:t>1</a:t>
            </a:r>
            <a:r>
              <a:rPr lang="en-US" altLang="zh-CN" kern="100" dirty="0">
                <a:latin typeface="Times New Roman" panose="02020603050405020304" pitchFamily="18" charset="0"/>
                <a:ea typeface="微软雅黑" panose="020B0503020204020204" pitchFamily="34" charset="-122"/>
              </a:rPr>
              <a:t>·s</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。下列说法正确的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是</a:t>
            </a:r>
            <a:endParaRPr lang="en-US"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56" name="圆角矩形 55">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57" name="圆角矩形 56">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58" name="圆角矩形 57">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59" name="圆角矩形 58">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60" name="圆角矩形 59">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61" name="圆角矩形 60">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62" name="圆角矩形 61">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63" name="圆角矩形 62">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64" name="圆角矩形 63">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65" name="圆角矩形 64">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66" name="圆角矩形 65">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67" name="圆角矩形 66">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68" name="圆角矩形 67">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27" name="图片 26"/>
          <p:cNvPicPr>
            <a:picLocks noChangeAspect="1"/>
          </p:cNvPicPr>
          <p:nvPr/>
        </p:nvPicPr>
        <p:blipFill>
          <a:blip r:embed="rId15">
            <a:clrChange>
              <a:clrFrom>
                <a:srgbClr val="FFFFFF"/>
              </a:clrFrom>
              <a:clrTo>
                <a:srgbClr val="FFFFFF">
                  <a:alpha val="0"/>
                </a:srgbClr>
              </a:clrTo>
            </a:clrChange>
          </a:blip>
          <a:stretch>
            <a:fillRect/>
          </a:stretch>
        </p:blipFill>
        <p:spPr>
          <a:xfrm>
            <a:off x="3550546" y="629397"/>
            <a:ext cx="494394" cy="170399"/>
          </a:xfrm>
          <a:prstGeom prst="rect">
            <a:avLst/>
          </a:prstGeom>
        </p:spPr>
      </p:pic>
      <p:graphicFrame>
        <p:nvGraphicFramePr>
          <p:cNvPr id="28" name="表格 27"/>
          <p:cNvGraphicFramePr>
            <a:graphicFrameLocks noGrp="1"/>
          </p:cNvGraphicFramePr>
          <p:nvPr>
            <p:extLst>
              <p:ext uri="{D42A27DB-BD31-4B8C-83A1-F6EECF244321}">
                <p14:modId xmlns:p14="http://schemas.microsoft.com/office/powerpoint/2010/main" val="2125945547"/>
              </p:ext>
            </p:extLst>
          </p:nvPr>
        </p:nvGraphicFramePr>
        <p:xfrm>
          <a:off x="516000" y="2132856"/>
          <a:ext cx="11160000" cy="1097280"/>
        </p:xfrm>
        <a:graphic>
          <a:graphicData uri="http://schemas.openxmlformats.org/drawingml/2006/table">
            <a:tbl>
              <a:tblPr/>
              <a:tblGrid>
                <a:gridCol w="2683089"/>
                <a:gridCol w="1543427"/>
                <a:gridCol w="1543427"/>
                <a:gridCol w="1543427"/>
                <a:gridCol w="1923315"/>
                <a:gridCol w="1923315"/>
              </a:tblGrid>
              <a:tr h="0">
                <a:tc>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温度</a:t>
                      </a: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a:t>
                      </a:r>
                      <a:r>
                        <a:rPr lang="en-US" sz="2400" kern="100" dirty="0">
                          <a:effectLst/>
                          <a:latin typeface="宋体" panose="02010600030101010101" pitchFamily="2" charset="-122"/>
                          <a:ea typeface="微软雅黑" panose="020B0503020204020204" pitchFamily="34" charset="-122"/>
                          <a:cs typeface="Times New Roman" panose="02020603050405020304" pitchFamily="18" charset="0"/>
                        </a:rPr>
                        <a:t>℃</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700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800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830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1 000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1 200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平衡常数</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1.7</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1.1</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0.6</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0.4</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9" name="矩形 28">
            <a:extLst>
              <a:ext uri="{FF2B5EF4-FFF2-40B4-BE49-F238E27FC236}">
                <a16:creationId xmlns="" xmlns:a16="http://schemas.microsoft.com/office/drawing/2014/main" id="{F3C0D54F-E471-254D-996C-2FBC9553FFE9}"/>
              </a:ext>
            </a:extLst>
          </p:cNvPr>
          <p:cNvSpPr/>
          <p:nvPr/>
        </p:nvSpPr>
        <p:spPr>
          <a:xfrm>
            <a:off x="446495" y="3429000"/>
            <a:ext cx="11299010" cy="2339078"/>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A.4 s</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时容器内</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(Y)</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0.76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B.830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达平衡时，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X</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的转化率为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80%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反应达平衡后，升高温度，平衡正向移动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D.1 200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R(g)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Q(g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X(g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Y(g)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0.4</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0" name="图片 29"/>
          <p:cNvPicPr>
            <a:picLocks noChangeAspect="1"/>
          </p:cNvPicPr>
          <p:nvPr/>
        </p:nvPicPr>
        <p:blipFill>
          <a:blip r:embed="rId15">
            <a:clrChange>
              <a:clrFrom>
                <a:srgbClr val="FFFFFF"/>
              </a:clrFrom>
              <a:clrTo>
                <a:srgbClr val="FFFFFF">
                  <a:alpha val="0"/>
                </a:srgbClr>
              </a:clrTo>
            </a:clrChange>
          </a:blip>
          <a:stretch>
            <a:fillRect/>
          </a:stretch>
        </p:blipFill>
        <p:spPr>
          <a:xfrm>
            <a:off x="4313218" y="5373216"/>
            <a:ext cx="494394" cy="170399"/>
          </a:xfrm>
          <a:prstGeom prst="rect">
            <a:avLst/>
          </a:prstGeom>
        </p:spPr>
      </p:pic>
      <p:sp>
        <p:nvSpPr>
          <p:cNvPr id="22" name="TextBox 9"/>
          <p:cNvSpPr txBox="1"/>
          <p:nvPr/>
        </p:nvSpPr>
        <p:spPr>
          <a:xfrm>
            <a:off x="299440" y="3951726"/>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Tree>
    <p:extLst>
      <p:ext uri="{BB962C8B-B14F-4D97-AF65-F5344CB8AC3E}">
        <p14:creationId xmlns:p14="http://schemas.microsoft.com/office/powerpoint/2010/main" val="2235605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 xmlns:a16="http://schemas.microsoft.com/office/drawing/2014/main" id="{574E7DD6-E482-894D-9E46-D2B62C9ED9EC}"/>
              </a:ext>
            </a:extLst>
          </p:cNvPr>
          <p:cNvGrpSpPr/>
          <p:nvPr/>
        </p:nvGrpSpPr>
        <p:grpSpPr>
          <a:xfrm>
            <a:off x="516000" y="404664"/>
            <a:ext cx="11160000" cy="5176138"/>
            <a:chOff x="792914" y="3925222"/>
            <a:chExt cx="11160000" cy="5176138"/>
          </a:xfrm>
        </p:grpSpPr>
        <p:sp>
          <p:nvSpPr>
            <p:cNvPr id="24" name="圆角矩形 23">
              <a:extLst>
                <a:ext uri="{FF2B5EF4-FFF2-40B4-BE49-F238E27FC236}">
                  <a16:creationId xmlns="" xmlns:a16="http://schemas.microsoft.com/office/drawing/2014/main" id="{E0791A29-2CB4-2744-96C1-EA2037B165CE}"/>
                </a:ext>
              </a:extLst>
            </p:cNvPr>
            <p:cNvSpPr/>
            <p:nvPr/>
          </p:nvSpPr>
          <p:spPr>
            <a:xfrm>
              <a:off x="792914" y="4038112"/>
              <a:ext cx="11160000" cy="5063248"/>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5" name="矩形 2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6" name="矩形 5"/>
          <p:cNvSpPr/>
          <p:nvPr/>
        </p:nvSpPr>
        <p:spPr>
          <a:xfrm>
            <a:off x="696282" y="632877"/>
            <a:ext cx="10799436" cy="4925451"/>
          </a:xfrm>
          <a:prstGeom prst="rect">
            <a:avLst/>
          </a:prstGeom>
        </p:spPr>
        <p:txBody>
          <a:bodyPr>
            <a:spAutoFit/>
          </a:bodyPr>
          <a:lstStyle/>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反应初始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 s</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内</a:t>
            </a:r>
            <a:r>
              <a:rPr lang="en-US" altLang="zh-CN" sz="2400" i="1" kern="100" dirty="0">
                <a:latin typeface="Book Antiqua" panose="02040602050305030304" pitchFamily="18" charset="0"/>
                <a:ea typeface="宋体" panose="02010600030101010101" pitchFamily="2" charset="-122"/>
                <a:cs typeface="Times New Roman" panose="02020603050405020304" pitchFamily="18" charset="0"/>
              </a:rPr>
              <a:t>v</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0.005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·s</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，根据速率之比等于化学计量数之比，可</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知</a:t>
            </a:r>
            <a:r>
              <a:rPr lang="en-US" altLang="zh-CN" sz="2400" i="1" kern="100" spc="-60" dirty="0">
                <a:latin typeface="Book Antiqua" panose="02040602050305030304" pitchFamily="18" charset="0"/>
                <a:ea typeface="宋体" panose="02010600030101010101" pitchFamily="2" charset="-122"/>
                <a:cs typeface="Times New Roman" panose="02020603050405020304" pitchFamily="18" charset="0"/>
              </a:rPr>
              <a:t>v</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(Y)</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0.005 </a:t>
            </a:r>
            <a:r>
              <a:rPr lang="en-US" altLang="zh-CN" sz="2400" kern="100" spc="-6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spc="-6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·s</a:t>
            </a:r>
            <a:r>
              <a:rPr lang="zh-CN" altLang="zh-CN" sz="2400" kern="100" spc="-6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，则</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4 s</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内</a:t>
            </a:r>
            <a:r>
              <a:rPr lang="en-US" altLang="zh-CN" sz="2400" kern="100" spc="-60" dirty="0" err="1">
                <a:latin typeface="Times New Roman" panose="02020603050405020304" pitchFamily="18" charset="0"/>
                <a:ea typeface="宋体" panose="02010600030101010101" pitchFamily="2" charset="-122"/>
                <a:cs typeface="Courier New" panose="02070309020205020404" pitchFamily="49" charset="0"/>
              </a:rPr>
              <a:t>Δ</a:t>
            </a:r>
            <a:r>
              <a:rPr lang="en-US" altLang="zh-CN" sz="2400" i="1" kern="100" spc="-60" dirty="0" err="1">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(Y)</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0.005 </a:t>
            </a:r>
            <a:r>
              <a:rPr lang="en-US" altLang="zh-CN" sz="2400" kern="100" spc="-6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spc="-6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·s</a:t>
            </a:r>
            <a:r>
              <a:rPr lang="zh-CN" altLang="zh-CN" sz="2400" kern="100" spc="-6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spc="-6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4 s</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dirty="0">
                <a:latin typeface="Times New Roman" panose="02020603050405020304" pitchFamily="18" charset="0"/>
                <a:ea typeface="宋体" panose="02010600030101010101" pitchFamily="2" charset="-122"/>
                <a:cs typeface="Courier New" panose="02070309020205020404" pitchFamily="49" charset="0"/>
              </a:rPr>
              <a:t>0.02 </a:t>
            </a:r>
            <a:r>
              <a:rPr lang="en-US" altLang="zh-CN" sz="2400" kern="100" spc="-6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spc="-6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6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spc="-6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spc="-6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40000"/>
              </a:lnSpc>
              <a:spcAft>
                <a:spcPts val="0"/>
              </a:spcAft>
            </a:pPr>
            <a:endParaRPr lang="en-US" altLang="zh-CN" sz="500" kern="100" spc="-60" dirty="0">
              <a:latin typeface="Times New Roman" panose="02020603050405020304" pitchFamily="18" charset="0"/>
              <a:ea typeface="宋体" panose="02010600030101010101" pitchFamily="2" charset="-122"/>
              <a:cs typeface="Times New Roman" panose="02020603050405020304" pitchFamily="18" charset="0"/>
            </a:endParaRPr>
          </a:p>
          <a:p>
            <a:pPr algn="dist">
              <a:lnSpc>
                <a:spcPct val="14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Y</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的起始浓度</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为</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0.4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，故</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 s</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(Y)</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0.4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0.02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smtClean="0">
                <a:latin typeface="Times New Roman" panose="02020603050405020304" pitchFamily="18" charset="0"/>
                <a:ea typeface="宋体" panose="02010600030101010101" pitchFamily="2" charset="-122"/>
                <a:cs typeface="Courier New" panose="02070309020205020404" pitchFamily="49" charset="0"/>
              </a:rPr>
              <a:t>1</a:t>
            </a:r>
          </a:p>
          <a:p>
            <a:pPr algn="just">
              <a:lnSpc>
                <a:spcPct val="140000"/>
              </a:lnSpc>
              <a:spcAft>
                <a:spcPts val="0"/>
              </a:spcAft>
            </a:pPr>
            <a:endParaRPr lang="en-US" altLang="zh-CN" sz="500" kern="100" baseline="30000" dirty="0">
              <a:latin typeface="Times New Roman" panose="02020603050405020304" pitchFamily="18" charset="0"/>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0.38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设平衡时</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的浓度转化量为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a:t>
            </a:r>
            <a:r>
              <a:rPr lang="zh-CN" altLang="zh-CN" sz="2400" kern="100" dirty="0">
                <a:latin typeface="宋体" panose="02010600030101010101" pitchFamily="2" charset="-122"/>
                <a:ea typeface="Times New Roman" panose="02020603050405020304" pitchFamily="18" charset="0"/>
                <a:cs typeface="Courier New" panose="02070309020205020404" pitchFamily="49" charset="0"/>
              </a:rPr>
              <a:t> </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X(g)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Y(g)</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R(g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Q(g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0.1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0.4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latin typeface="宋体" panose="02010600030101010101" pitchFamily="2" charset="-122"/>
                <a:ea typeface="Times New Roman" panose="02020603050405020304" pitchFamily="18" charset="0"/>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0.4</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56" name="圆角矩形 55">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57" name="圆角矩形 5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58" name="圆角矩形 5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59" name="圆角矩形 5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60" name="圆角矩形 5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61" name="圆角矩形 6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62" name="圆角矩形 61">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63" name="圆角矩形 62">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64" name="圆角矩形 63">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65" name="圆角矩形 64">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66" name="圆角矩形 65">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67" name="圆角矩形 66">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68" name="圆角矩形 67">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1346310082"/>
              </p:ext>
            </p:extLst>
          </p:nvPr>
        </p:nvGraphicFramePr>
        <p:xfrm>
          <a:off x="2905115" y="1712997"/>
          <a:ext cx="1139825" cy="793750"/>
        </p:xfrm>
        <a:graphic>
          <a:graphicData uri="http://schemas.openxmlformats.org/presentationml/2006/ole">
            <mc:AlternateContent xmlns:mc="http://schemas.openxmlformats.org/markup-compatibility/2006">
              <mc:Choice xmlns:v="urn:schemas-microsoft-com:vml" Requires="v">
                <p:oleObj spid="_x0000_s120932" name="文档" r:id="rId16" imgW="1139476" imgH="793624" progId="Word.Document.12">
                  <p:embed/>
                </p:oleObj>
              </mc:Choice>
              <mc:Fallback>
                <p:oleObj name="文档" r:id="rId16" imgW="1139476" imgH="793624" progId="Word.Document.12">
                  <p:embed/>
                  <p:pic>
                    <p:nvPicPr>
                      <p:cNvPr id="0" name=""/>
                      <p:cNvPicPr/>
                      <p:nvPr/>
                    </p:nvPicPr>
                    <p:blipFill>
                      <a:blip r:embed="rId17"/>
                      <a:stretch>
                        <a:fillRect/>
                      </a:stretch>
                    </p:blipFill>
                    <p:spPr>
                      <a:xfrm>
                        <a:off x="2905115" y="1712997"/>
                        <a:ext cx="1139825" cy="793750"/>
                      </a:xfrm>
                      <a:prstGeom prst="rect">
                        <a:avLst/>
                      </a:prstGeom>
                    </p:spPr>
                  </p:pic>
                </p:oleObj>
              </mc:Fallback>
            </mc:AlternateContent>
          </a:graphicData>
        </a:graphic>
      </p:graphicFrame>
      <p:pic>
        <p:nvPicPr>
          <p:cNvPr id="27" name="图片 26"/>
          <p:cNvPicPr>
            <a:picLocks noChangeAspect="1"/>
          </p:cNvPicPr>
          <p:nvPr/>
        </p:nvPicPr>
        <p:blipFill>
          <a:blip r:embed="rId18">
            <a:clrChange>
              <a:clrFrom>
                <a:srgbClr val="FFFFFF"/>
              </a:clrFrom>
              <a:clrTo>
                <a:srgbClr val="FFFFFF">
                  <a:alpha val="0"/>
                </a:srgbClr>
              </a:clrTo>
            </a:clrChange>
          </a:blip>
          <a:stretch>
            <a:fillRect/>
          </a:stretch>
        </p:blipFill>
        <p:spPr>
          <a:xfrm>
            <a:off x="5070470" y="3628661"/>
            <a:ext cx="494394" cy="170399"/>
          </a:xfrm>
          <a:prstGeom prst="rect">
            <a:avLst/>
          </a:prstGeom>
        </p:spPr>
      </p:pic>
    </p:spTree>
    <p:extLst>
      <p:ext uri="{BB962C8B-B14F-4D97-AF65-F5344CB8AC3E}">
        <p14:creationId xmlns:p14="http://schemas.microsoft.com/office/powerpoint/2010/main" val="4078397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 xmlns:a16="http://schemas.microsoft.com/office/drawing/2014/main" id="{574E7DD6-E482-894D-9E46-D2B62C9ED9EC}"/>
              </a:ext>
            </a:extLst>
          </p:cNvPr>
          <p:cNvGrpSpPr/>
          <p:nvPr/>
        </p:nvGrpSpPr>
        <p:grpSpPr>
          <a:xfrm>
            <a:off x="516000" y="1078863"/>
            <a:ext cx="11160000" cy="3816424"/>
            <a:chOff x="792914" y="3925222"/>
            <a:chExt cx="11160000" cy="3816424"/>
          </a:xfrm>
        </p:grpSpPr>
        <p:sp>
          <p:nvSpPr>
            <p:cNvPr id="24" name="圆角矩形 23">
              <a:extLst>
                <a:ext uri="{FF2B5EF4-FFF2-40B4-BE49-F238E27FC236}">
                  <a16:creationId xmlns="" xmlns:a16="http://schemas.microsoft.com/office/drawing/2014/main" id="{E0791A29-2CB4-2744-96C1-EA2037B165CE}"/>
                </a:ext>
              </a:extLst>
            </p:cNvPr>
            <p:cNvSpPr/>
            <p:nvPr/>
          </p:nvSpPr>
          <p:spPr>
            <a:xfrm>
              <a:off x="792914" y="4038112"/>
              <a:ext cx="11160000" cy="3703534"/>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5" name="矩形 2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6" name="矩形 5"/>
          <p:cNvSpPr/>
          <p:nvPr/>
        </p:nvSpPr>
        <p:spPr>
          <a:xfrm>
            <a:off x="651967" y="2819397"/>
            <a:ext cx="10799436" cy="1869743"/>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由表格数据可知，温度升高，化学平衡常数减小，平衡逆向移动，</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1 200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时反应</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X(g)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Y(g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R(g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Q(g)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的平衡常数为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0.4</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，所以反应</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R(g)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Q(g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p>
          <a:p>
            <a:pPr algn="just">
              <a:lnSpc>
                <a:spcPct val="150000"/>
              </a:lnSpc>
              <a:spcAft>
                <a:spcPts val="0"/>
              </a:spcAft>
            </a:pPr>
            <a:endParaRPr lang="en-US" altLang="zh-CN" sz="500" kern="100" dirty="0" smtClean="0">
              <a:latin typeface="ZBFH"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en-US" altLang="zh-CN" sz="2400" kern="100" dirty="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X(g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Y(g)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的平衡常数</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为</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D</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56" name="圆角矩形 55">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57" name="圆角矩形 5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2</a:t>
            </a:r>
            <a:endParaRPr kumimoji="1" lang="zh-CN" altLang="en-US" sz="1600" kern="0" dirty="0">
              <a:solidFill>
                <a:prstClr val="white"/>
              </a:solidFill>
              <a:latin typeface="Arial"/>
              <a:ea typeface="微软雅黑"/>
            </a:endParaRPr>
          </a:p>
        </p:txBody>
      </p:sp>
      <p:sp>
        <p:nvSpPr>
          <p:cNvPr id="58" name="圆角矩形 5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59" name="圆角矩形 5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60" name="圆角矩形 5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61" name="圆角矩形 6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62" name="圆角矩形 61">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63" name="圆角矩形 62">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64" name="圆角矩形 63">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65" name="圆角矩形 64">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66" name="圆角矩形 65">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67" name="圆角矩形 66">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68" name="圆角矩形 67">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3085702404"/>
              </p:ext>
            </p:extLst>
          </p:nvPr>
        </p:nvGraphicFramePr>
        <p:xfrm>
          <a:off x="738188" y="1438903"/>
          <a:ext cx="10490200" cy="1416050"/>
        </p:xfrm>
        <a:graphic>
          <a:graphicData uri="http://schemas.openxmlformats.org/presentationml/2006/ole">
            <mc:AlternateContent xmlns:mc="http://schemas.openxmlformats.org/markup-compatibility/2006">
              <mc:Choice xmlns:v="urn:schemas-microsoft-com:vml" Requires="v">
                <p:oleObj spid="_x0000_s189476" name="文档" r:id="rId16" imgW="10598832" imgH="1433423" progId="Word.Document.12">
                  <p:embed/>
                </p:oleObj>
              </mc:Choice>
              <mc:Fallback>
                <p:oleObj name="文档" r:id="rId16" imgW="10598832" imgH="1433423" progId="Word.Document.12">
                  <p:embed/>
                  <p:pic>
                    <p:nvPicPr>
                      <p:cNvPr id="0" name=""/>
                      <p:cNvPicPr/>
                      <p:nvPr/>
                    </p:nvPicPr>
                    <p:blipFill>
                      <a:blip r:embed="rId17"/>
                      <a:stretch>
                        <a:fillRect/>
                      </a:stretch>
                    </p:blipFill>
                    <p:spPr>
                      <a:xfrm>
                        <a:off x="738188" y="1438903"/>
                        <a:ext cx="10490200" cy="1416050"/>
                      </a:xfrm>
                      <a:prstGeom prst="rect">
                        <a:avLst/>
                      </a:prstGeom>
                    </p:spPr>
                  </p:pic>
                </p:oleObj>
              </mc:Fallback>
            </mc:AlternateContent>
          </a:graphicData>
        </a:graphic>
      </p:graphicFrame>
      <p:graphicFrame>
        <p:nvGraphicFramePr>
          <p:cNvPr id="2" name="对象 1"/>
          <p:cNvGraphicFramePr>
            <a:graphicFrameLocks noChangeAspect="1"/>
          </p:cNvGraphicFramePr>
          <p:nvPr>
            <p:extLst>
              <p:ext uri="{D42A27DB-BD31-4B8C-83A1-F6EECF244321}">
                <p14:modId xmlns:p14="http://schemas.microsoft.com/office/powerpoint/2010/main" val="3220259869"/>
              </p:ext>
            </p:extLst>
          </p:nvPr>
        </p:nvGraphicFramePr>
        <p:xfrm>
          <a:off x="4609959" y="3972455"/>
          <a:ext cx="692150" cy="793750"/>
        </p:xfrm>
        <a:graphic>
          <a:graphicData uri="http://schemas.openxmlformats.org/presentationml/2006/ole">
            <mc:AlternateContent xmlns:mc="http://schemas.openxmlformats.org/markup-compatibility/2006">
              <mc:Choice xmlns:v="urn:schemas-microsoft-com:vml" Requires="v">
                <p:oleObj spid="_x0000_s189477" name="文档" r:id="rId18" imgW="692467" imgH="793624" progId="Word.Document.12">
                  <p:embed/>
                </p:oleObj>
              </mc:Choice>
              <mc:Fallback>
                <p:oleObj name="文档" r:id="rId18" imgW="692467" imgH="793624" progId="Word.Document.12">
                  <p:embed/>
                  <p:pic>
                    <p:nvPicPr>
                      <p:cNvPr id="0" name=""/>
                      <p:cNvPicPr/>
                      <p:nvPr/>
                    </p:nvPicPr>
                    <p:blipFill>
                      <a:blip r:embed="rId19"/>
                      <a:stretch>
                        <a:fillRect/>
                      </a:stretch>
                    </p:blipFill>
                    <p:spPr>
                      <a:xfrm>
                        <a:off x="4609959" y="3972455"/>
                        <a:ext cx="692150" cy="793750"/>
                      </a:xfrm>
                      <a:prstGeom prst="rect">
                        <a:avLst/>
                      </a:prstGeom>
                    </p:spPr>
                  </p:pic>
                </p:oleObj>
              </mc:Fallback>
            </mc:AlternateContent>
          </a:graphicData>
        </a:graphic>
      </p:graphicFrame>
      <p:pic>
        <p:nvPicPr>
          <p:cNvPr id="28" name="图片 27"/>
          <p:cNvPicPr>
            <a:picLocks noChangeAspect="1"/>
          </p:cNvPicPr>
          <p:nvPr/>
        </p:nvPicPr>
        <p:blipFill>
          <a:blip r:embed="rId20">
            <a:clrChange>
              <a:clrFrom>
                <a:srgbClr val="FFFFFF"/>
              </a:clrFrom>
              <a:clrTo>
                <a:srgbClr val="FFFFFF">
                  <a:alpha val="0"/>
                </a:srgbClr>
              </a:clrTo>
            </a:clrChange>
          </a:blip>
          <a:stretch>
            <a:fillRect/>
          </a:stretch>
        </p:blipFill>
        <p:spPr>
          <a:xfrm>
            <a:off x="4203943" y="3629138"/>
            <a:ext cx="494394" cy="170399"/>
          </a:xfrm>
          <a:prstGeom prst="rect">
            <a:avLst/>
          </a:prstGeom>
        </p:spPr>
      </p:pic>
      <p:pic>
        <p:nvPicPr>
          <p:cNvPr id="29" name="图片 28"/>
          <p:cNvPicPr>
            <a:picLocks noChangeAspect="1"/>
          </p:cNvPicPr>
          <p:nvPr/>
        </p:nvPicPr>
        <p:blipFill>
          <a:blip r:embed="rId20">
            <a:clrChange>
              <a:clrFrom>
                <a:srgbClr val="FFFFFF"/>
              </a:clrFrom>
              <a:clrTo>
                <a:srgbClr val="FFFFFF">
                  <a:alpha val="0"/>
                </a:srgbClr>
              </a:clrTo>
            </a:clrChange>
          </a:blip>
          <a:stretch>
            <a:fillRect/>
          </a:stretch>
        </p:blipFill>
        <p:spPr>
          <a:xfrm>
            <a:off x="742605" y="4292840"/>
            <a:ext cx="494394" cy="170399"/>
          </a:xfrm>
          <a:prstGeom prst="rect">
            <a:avLst/>
          </a:prstGeom>
        </p:spPr>
      </p:pic>
    </p:spTree>
    <p:extLst>
      <p:ext uri="{BB962C8B-B14F-4D97-AF65-F5344CB8AC3E}">
        <p14:creationId xmlns:p14="http://schemas.microsoft.com/office/powerpoint/2010/main" val="294476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par>
                                <p:cTn id="17" presetID="3"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linds(horizontal)">
                                      <p:cBhvr>
                                        <p:cTn id="19" dur="500"/>
                                        <p:tgtEl>
                                          <p:spTgt spid="29"/>
                                        </p:tgtEl>
                                      </p:cBhvr>
                                    </p:animEffect>
                                  </p:childTnLst>
                                </p:cTn>
                              </p:par>
                              <p:par>
                                <p:cTn id="20" presetID="3"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F3C0D54F-E471-254D-996C-2FBC9553FFE9}"/>
              </a:ext>
            </a:extLst>
          </p:cNvPr>
          <p:cNvSpPr/>
          <p:nvPr/>
        </p:nvSpPr>
        <p:spPr>
          <a:xfrm>
            <a:off x="426418" y="657860"/>
            <a:ext cx="11286206" cy="4912859"/>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(2023·</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宁波高三检测</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将固体</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I</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置于密闭容器中，在一定温度下发生下列反应：</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I(s</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HI(g)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②</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2HI(g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I</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达到平衡时，</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0.5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(HI)</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，下列说法错误的是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20</a:t>
            </a:r>
          </a:p>
          <a:p>
            <a:pPr algn="just">
              <a:lnSpc>
                <a:spcPct val="150000"/>
              </a:lnSpc>
              <a:spcAft>
                <a:spcPts val="0"/>
              </a:spcAft>
            </a:pPr>
            <a:endParaRPr lang="zh-CN" altLang="zh-CN" sz="5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②</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为</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zh-CN" altLang="zh-CN" sz="5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同温时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I</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2HI(g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②</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的平衡常数互为倒数</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温度升高，</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的平衡常数增大，则</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为放热反应</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9" name="TextBox 9"/>
          <p:cNvSpPr txBox="1"/>
          <p:nvPr/>
        </p:nvSpPr>
        <p:spPr>
          <a:xfrm>
            <a:off x="283831" y="4717687"/>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
        <p:nvSpPr>
          <p:cNvPr id="18" name="圆角矩形 1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0" name="圆角矩形 19">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1" name="圆角矩形 20">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3</a:t>
            </a:r>
            <a:endParaRPr kumimoji="1" lang="zh-CN" altLang="en-US" sz="1600" kern="0" dirty="0">
              <a:solidFill>
                <a:prstClr val="white"/>
              </a:solidFill>
              <a:latin typeface="Arial"/>
              <a:ea typeface="微软雅黑"/>
            </a:endParaRPr>
          </a:p>
        </p:txBody>
      </p:sp>
      <p:sp>
        <p:nvSpPr>
          <p:cNvPr id="22" name="圆角矩形 21">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3" name="圆角矩形 22">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4" name="圆角矩形 23">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5" name="圆角矩形 24">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6" name="圆角矩形 25">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7" name="圆角矩形 26">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8" name="圆角矩形 27">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9" name="圆角矩形 28">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30" name="圆角矩形 29">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31" name="圆角矩形 30">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862465836"/>
              </p:ext>
            </p:extLst>
          </p:nvPr>
        </p:nvGraphicFramePr>
        <p:xfrm>
          <a:off x="2995061" y="3471631"/>
          <a:ext cx="592138" cy="795338"/>
        </p:xfrm>
        <a:graphic>
          <a:graphicData uri="http://schemas.openxmlformats.org/presentationml/2006/ole">
            <mc:AlternateContent xmlns:mc="http://schemas.openxmlformats.org/markup-compatibility/2006">
              <mc:Choice xmlns:v="urn:schemas-microsoft-com:vml" Requires="v">
                <p:oleObj spid="_x0000_s190482" name="文档" r:id="rId16" imgW="592772" imgH="794705" progId="Word.Document.12">
                  <p:embed/>
                </p:oleObj>
              </mc:Choice>
              <mc:Fallback>
                <p:oleObj name="文档" r:id="rId16" imgW="592772" imgH="794705" progId="Word.Document.12">
                  <p:embed/>
                  <p:pic>
                    <p:nvPicPr>
                      <p:cNvPr id="0" name=""/>
                      <p:cNvPicPr/>
                      <p:nvPr/>
                    </p:nvPicPr>
                    <p:blipFill>
                      <a:blip r:embed="rId17"/>
                      <a:stretch>
                        <a:fillRect/>
                      </a:stretch>
                    </p:blipFill>
                    <p:spPr>
                      <a:xfrm>
                        <a:off x="2995061" y="3471631"/>
                        <a:ext cx="592138" cy="795338"/>
                      </a:xfrm>
                      <a:prstGeom prst="rect">
                        <a:avLst/>
                      </a:prstGeom>
                    </p:spPr>
                  </p:pic>
                </p:oleObj>
              </mc:Fallback>
            </mc:AlternateContent>
          </a:graphicData>
        </a:graphic>
      </p:graphicFrame>
      <p:pic>
        <p:nvPicPr>
          <p:cNvPr id="33" name="图片 32"/>
          <p:cNvPicPr>
            <a:picLocks noChangeAspect="1"/>
          </p:cNvPicPr>
          <p:nvPr/>
        </p:nvPicPr>
        <p:blipFill>
          <a:blip r:embed="rId18">
            <a:clrChange>
              <a:clrFrom>
                <a:srgbClr val="FFFFFF"/>
              </a:clrFrom>
              <a:clrTo>
                <a:srgbClr val="FFFFFF">
                  <a:alpha val="0"/>
                </a:srgbClr>
              </a:clrTo>
            </a:clrChange>
          </a:blip>
          <a:stretch>
            <a:fillRect/>
          </a:stretch>
        </p:blipFill>
        <p:spPr>
          <a:xfrm>
            <a:off x="1841570" y="1504538"/>
            <a:ext cx="494394" cy="170399"/>
          </a:xfrm>
          <a:prstGeom prst="rect">
            <a:avLst/>
          </a:prstGeom>
        </p:spPr>
      </p:pic>
      <p:pic>
        <p:nvPicPr>
          <p:cNvPr id="34" name="图片 33"/>
          <p:cNvPicPr>
            <a:picLocks noChangeAspect="1"/>
          </p:cNvPicPr>
          <p:nvPr/>
        </p:nvPicPr>
        <p:blipFill>
          <a:blip r:embed="rId18">
            <a:clrChange>
              <a:clrFrom>
                <a:srgbClr val="FFFFFF"/>
              </a:clrFrom>
              <a:clrTo>
                <a:srgbClr val="FFFFFF">
                  <a:alpha val="0"/>
                </a:srgbClr>
              </a:clrTo>
            </a:clrChange>
          </a:blip>
          <a:stretch>
            <a:fillRect/>
          </a:stretch>
        </p:blipFill>
        <p:spPr>
          <a:xfrm>
            <a:off x="1704465" y="2057670"/>
            <a:ext cx="494394" cy="170399"/>
          </a:xfrm>
          <a:prstGeom prst="rect">
            <a:avLst/>
          </a:prstGeom>
        </p:spPr>
      </p:pic>
      <p:pic>
        <p:nvPicPr>
          <p:cNvPr id="35" name="图片 34"/>
          <p:cNvPicPr>
            <a:picLocks noChangeAspect="1"/>
          </p:cNvPicPr>
          <p:nvPr/>
        </p:nvPicPr>
        <p:blipFill>
          <a:blip r:embed="rId18">
            <a:clrChange>
              <a:clrFrom>
                <a:srgbClr val="FFFFFF"/>
              </a:clrFrom>
              <a:clrTo>
                <a:srgbClr val="FFFFFF">
                  <a:alpha val="0"/>
                </a:srgbClr>
              </a:clrTo>
            </a:clrChange>
          </a:blip>
          <a:stretch>
            <a:fillRect/>
          </a:stretch>
        </p:blipFill>
        <p:spPr>
          <a:xfrm>
            <a:off x="3299839" y="4481974"/>
            <a:ext cx="494394" cy="170399"/>
          </a:xfrm>
          <a:prstGeom prst="rect">
            <a:avLst/>
          </a:prstGeom>
        </p:spPr>
      </p:pic>
    </p:spTree>
    <p:extLst>
      <p:ext uri="{BB962C8B-B14F-4D97-AF65-F5344CB8AC3E}">
        <p14:creationId xmlns:p14="http://schemas.microsoft.com/office/powerpoint/2010/main" val="124129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90000" y="1644040"/>
            <a:ext cx="11412000" cy="2793072"/>
          </a:xfrm>
          <a:prstGeom prst="rect">
            <a:avLst/>
          </a:prstGeom>
        </p:spPr>
        <p:txBody>
          <a:bodyPr wrap="square">
            <a:spAutoFit/>
          </a:bodyPr>
          <a:lstStyle/>
          <a:p>
            <a:pPr algn="just">
              <a:lnSpc>
                <a:spcPct val="150000"/>
              </a:lnSpc>
              <a:spcAft>
                <a:spcPts val="0"/>
              </a:spcAft>
            </a:pPr>
            <a:r>
              <a:rPr lang="en-US" altLang="zh-CN" sz="2400" b="1" kern="100" dirty="0">
                <a:latin typeface="+mj-ea"/>
                <a:ea typeface="+mj-ea"/>
                <a:cs typeface="Courier New" panose="02070309020205020404" pitchFamily="49" charset="0"/>
              </a:rPr>
              <a:t>1</a:t>
            </a:r>
            <a:r>
              <a:rPr lang="en-US" altLang="zh-CN" sz="2400" b="1"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b="1" kern="100" dirty="0">
                <a:latin typeface="Times New Roman" panose="02020603050405020304" pitchFamily="18" charset="0"/>
                <a:ea typeface="微软雅黑" panose="020B0503020204020204" pitchFamily="34" charset="-122"/>
                <a:cs typeface="Times New Roman" panose="02020603050405020304" pitchFamily="18" charset="0"/>
              </a:rPr>
              <a:t>气体的分压</a:t>
            </a:r>
            <a:r>
              <a:rPr lang="en-US" altLang="zh-CN" sz="2400" b="1"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b="1" kern="100" dirty="0">
                <a:latin typeface="Times New Roman" panose="02020603050405020304" pitchFamily="18" charset="0"/>
                <a:ea typeface="微软雅黑" panose="020B0503020204020204" pitchFamily="34" charset="-122"/>
                <a:cs typeface="Courier New" panose="02070309020205020404" pitchFamily="49" charset="0"/>
              </a:rPr>
              <a:t>(B)</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相同温度下，当某组分气体</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单独存在且具有与混合气体总体积相同的体积时，该气体</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所具有的压强，称为气体</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的分压强，简称气体</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的分压，符号为</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，单位为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Pa</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MPa</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气体</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的分压</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＝气体总压</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err="1">
                <a:latin typeface="宋体" panose="02010600030101010101" pitchFamily="2" charset="-122"/>
                <a:ea typeface="微软雅黑" panose="020B0503020204020204" pitchFamily="34" charset="-122"/>
                <a:cs typeface="Times New Roman" panose="02020603050405020304" pitchFamily="18" charset="0"/>
              </a:rPr>
              <a:t>×</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的体积分数＝气体总压</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err="1">
                <a:latin typeface="宋体" panose="02010600030101010101" pitchFamily="2" charset="-122"/>
                <a:ea typeface="微软雅黑" panose="020B0503020204020204" pitchFamily="34" charset="-122"/>
                <a:cs typeface="Times New Roman" panose="02020603050405020304" pitchFamily="18" charset="0"/>
              </a:rPr>
              <a:t>×</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B</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的物质的量分数。</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2375981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0" name="圆角矩形 19">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1" name="圆角矩形 20">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3</a:t>
            </a:r>
            <a:endParaRPr kumimoji="1" lang="zh-CN" altLang="en-US" sz="1600" kern="0" dirty="0">
              <a:solidFill>
                <a:prstClr val="white"/>
              </a:solidFill>
              <a:latin typeface="Arial"/>
              <a:ea typeface="微软雅黑"/>
            </a:endParaRPr>
          </a:p>
        </p:txBody>
      </p:sp>
      <p:sp>
        <p:nvSpPr>
          <p:cNvPr id="22" name="圆角矩形 21">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3" name="圆角矩形 22">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4" name="圆角矩形 23">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5" name="圆角矩形 24">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6" name="圆角矩形 25">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7" name="圆角矩形 26">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8" name="圆角矩形 27">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9" name="圆角矩形 28">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30" name="圆角矩形 29">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31" name="圆角矩形 30">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pSp>
        <p:nvGrpSpPr>
          <p:cNvPr id="33" name="组合 32">
            <a:extLst>
              <a:ext uri="{FF2B5EF4-FFF2-40B4-BE49-F238E27FC236}">
                <a16:creationId xmlns="" xmlns:a16="http://schemas.microsoft.com/office/drawing/2014/main" id="{574E7DD6-E482-894D-9E46-D2B62C9ED9EC}"/>
              </a:ext>
            </a:extLst>
          </p:cNvPr>
          <p:cNvGrpSpPr/>
          <p:nvPr/>
        </p:nvGrpSpPr>
        <p:grpSpPr>
          <a:xfrm>
            <a:off x="516000" y="773413"/>
            <a:ext cx="11160000" cy="4536504"/>
            <a:chOff x="792914" y="3925222"/>
            <a:chExt cx="11160000" cy="4536504"/>
          </a:xfrm>
        </p:grpSpPr>
        <p:sp>
          <p:nvSpPr>
            <p:cNvPr id="34" name="圆角矩形 33">
              <a:extLst>
                <a:ext uri="{FF2B5EF4-FFF2-40B4-BE49-F238E27FC236}">
                  <a16:creationId xmlns="" xmlns:a16="http://schemas.microsoft.com/office/drawing/2014/main" id="{E0791A29-2CB4-2744-96C1-EA2037B165CE}"/>
                </a:ext>
              </a:extLst>
            </p:cNvPr>
            <p:cNvSpPr/>
            <p:nvPr/>
          </p:nvSpPr>
          <p:spPr>
            <a:xfrm>
              <a:off x="792914" y="4038112"/>
              <a:ext cx="11160000" cy="4423614"/>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35" name="矩形 3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文本框 3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8" name="矩形 37"/>
          <p:cNvSpPr/>
          <p:nvPr/>
        </p:nvSpPr>
        <p:spPr>
          <a:xfrm>
            <a:off x="696282" y="1000594"/>
            <a:ext cx="10799436" cy="2238241"/>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平衡时</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分解生成的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的浓度为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，则分解的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浓度为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NH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4</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分解生成的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的浓度为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，所以</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NH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4</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分解生成的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NH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的浓度为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，所以反应</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①</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的平衡常数</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(NH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(HI)</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，故</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37" name="对象 36"/>
          <p:cNvGraphicFramePr>
            <a:graphicFrameLocks noChangeAspect="1"/>
          </p:cNvGraphicFramePr>
          <p:nvPr>
            <p:extLst>
              <p:ext uri="{D42A27DB-BD31-4B8C-83A1-F6EECF244321}">
                <p14:modId xmlns:p14="http://schemas.microsoft.com/office/powerpoint/2010/main" val="2817079627"/>
              </p:ext>
            </p:extLst>
          </p:nvPr>
        </p:nvGraphicFramePr>
        <p:xfrm>
          <a:off x="796925" y="3276275"/>
          <a:ext cx="10490200" cy="1219200"/>
        </p:xfrm>
        <a:graphic>
          <a:graphicData uri="http://schemas.openxmlformats.org/presentationml/2006/ole">
            <mc:AlternateContent xmlns:mc="http://schemas.openxmlformats.org/markup-compatibility/2006">
              <mc:Choice xmlns:v="urn:schemas-microsoft-com:vml" Requires="v">
                <p:oleObj spid="_x0000_s121949" name="文档" r:id="rId16" imgW="10598832" imgH="1229983" progId="Word.Document.12">
                  <p:embed/>
                </p:oleObj>
              </mc:Choice>
              <mc:Fallback>
                <p:oleObj name="文档" r:id="rId16" imgW="10598832" imgH="1229983" progId="Word.Document.12">
                  <p:embed/>
                  <p:pic>
                    <p:nvPicPr>
                      <p:cNvPr id="0" name=""/>
                      <p:cNvPicPr/>
                      <p:nvPr/>
                    </p:nvPicPr>
                    <p:blipFill>
                      <a:blip r:embed="rId17"/>
                      <a:stretch>
                        <a:fillRect/>
                      </a:stretch>
                    </p:blipFill>
                    <p:spPr>
                      <a:xfrm>
                        <a:off x="796925" y="3276275"/>
                        <a:ext cx="10490200" cy="1219200"/>
                      </a:xfrm>
                      <a:prstGeom prst="rect">
                        <a:avLst/>
                      </a:prstGeom>
                    </p:spPr>
                  </p:pic>
                </p:oleObj>
              </mc:Fallback>
            </mc:AlternateContent>
          </a:graphicData>
        </a:graphic>
      </p:graphicFrame>
      <p:sp>
        <p:nvSpPr>
          <p:cNvPr id="39" name="矩形 38"/>
          <p:cNvSpPr/>
          <p:nvPr/>
        </p:nvSpPr>
        <p:spPr>
          <a:xfrm>
            <a:off x="696282" y="4054707"/>
            <a:ext cx="10799436" cy="1130246"/>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温度升高，</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①</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的平衡常数增大，即升高温度平衡正向移动，则</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①</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为吸热反应，故</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D</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315644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linds(horizontal)">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F3C0D54F-E471-254D-996C-2FBC9553FFE9}"/>
              </a:ext>
            </a:extLst>
          </p:cNvPr>
          <p:cNvSpPr/>
          <p:nvPr/>
        </p:nvSpPr>
        <p:spPr>
          <a:xfrm>
            <a:off x="390000" y="332656"/>
            <a:ext cx="11412000" cy="5663065"/>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氨基甲酸铵发生分解的化学方程式为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COONH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2NH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。利用如下装置测定不同温度下该反应以分压表示的化学平衡常数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步骤</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：关闭</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，打开</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，开启真空泵抽气至测压仪数值稳定后关闭</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步骤</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：关闭</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，缓慢开启</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至</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U</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形管两边液面相平并保持不变，读取压强数值。</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记录</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25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30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下压强分别为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12.0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17.1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下列</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说法错误的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是</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氨基甲酸铵分解反应的</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该反应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25 </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时的化学平衡常数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2.56</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11</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Pa</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步骤</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中测压仪数值未稳定即关闭</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测量值偏小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步骤</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中读数时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U</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形管左侧液面偏高，</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测量值偏</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19" name="TextBox 9"/>
          <p:cNvSpPr txBox="1"/>
          <p:nvPr/>
        </p:nvSpPr>
        <p:spPr>
          <a:xfrm>
            <a:off x="260725" y="4661845"/>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
        <p:nvSpPr>
          <p:cNvPr id="25" name="圆角矩形 24">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6" name="圆角矩形 25">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7" name="圆角矩形 26">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8" name="圆角矩形 27">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4</a:t>
            </a:r>
            <a:endParaRPr kumimoji="1" lang="zh-CN" altLang="en-US" sz="1600" kern="0" dirty="0">
              <a:solidFill>
                <a:prstClr val="white"/>
              </a:solidFill>
              <a:latin typeface="Arial"/>
              <a:ea typeface="微软雅黑"/>
            </a:endParaRPr>
          </a:p>
        </p:txBody>
      </p:sp>
      <p:sp>
        <p:nvSpPr>
          <p:cNvPr id="29" name="圆角矩形 28">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0" name="圆角矩形 29">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1" name="圆角矩形 30">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2" name="圆角矩形 31">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3" name="圆角矩形 32">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4" name="圆角矩形 33">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35" name="圆角矩形 34">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36" name="圆角矩形 35">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6" name="圆角矩形 45">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191490" name="Picture 2" descr="107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6200" y="2782096"/>
            <a:ext cx="3909099" cy="253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p:cNvPicPr>
            <a:picLocks noChangeAspect="1"/>
          </p:cNvPicPr>
          <p:nvPr/>
        </p:nvPicPr>
        <p:blipFill>
          <a:blip r:embed="rId16">
            <a:clrChange>
              <a:clrFrom>
                <a:srgbClr val="FFFFFF"/>
              </a:clrFrom>
              <a:clrTo>
                <a:srgbClr val="FFFFFF">
                  <a:alpha val="0"/>
                </a:srgbClr>
              </a:clrTo>
            </a:clrChange>
          </a:blip>
          <a:stretch>
            <a:fillRect/>
          </a:stretch>
        </p:blipFill>
        <p:spPr>
          <a:xfrm>
            <a:off x="7698547" y="611979"/>
            <a:ext cx="494394" cy="170399"/>
          </a:xfrm>
          <a:prstGeom prst="rect">
            <a:avLst/>
          </a:prstGeom>
        </p:spPr>
      </p:pic>
    </p:spTree>
    <p:extLst>
      <p:ext uri="{BB962C8B-B14F-4D97-AF65-F5344CB8AC3E}">
        <p14:creationId xmlns:p14="http://schemas.microsoft.com/office/powerpoint/2010/main" val="180911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574E7DD6-E482-894D-9E46-D2B62C9ED9EC}"/>
              </a:ext>
            </a:extLst>
          </p:cNvPr>
          <p:cNvGrpSpPr/>
          <p:nvPr/>
        </p:nvGrpSpPr>
        <p:grpSpPr>
          <a:xfrm>
            <a:off x="516000" y="657860"/>
            <a:ext cx="11160000" cy="5184576"/>
            <a:chOff x="792914" y="3925222"/>
            <a:chExt cx="11160000" cy="5184576"/>
          </a:xfrm>
        </p:grpSpPr>
        <p:sp>
          <p:nvSpPr>
            <p:cNvPr id="21" name="圆角矩形 20">
              <a:extLst>
                <a:ext uri="{FF2B5EF4-FFF2-40B4-BE49-F238E27FC236}">
                  <a16:creationId xmlns="" xmlns:a16="http://schemas.microsoft.com/office/drawing/2014/main" id="{E0791A29-2CB4-2744-96C1-EA2037B165CE}"/>
                </a:ext>
              </a:extLst>
            </p:cNvPr>
            <p:cNvSpPr/>
            <p:nvPr/>
          </p:nvSpPr>
          <p:spPr>
            <a:xfrm>
              <a:off x="792914" y="4038112"/>
              <a:ext cx="11160000" cy="5071686"/>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2" name="矩形 21">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4" name="矩形 23"/>
          <p:cNvSpPr/>
          <p:nvPr/>
        </p:nvSpPr>
        <p:spPr>
          <a:xfrm>
            <a:off x="651967" y="885041"/>
            <a:ext cx="10799436" cy="576248"/>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升高温度平衡右移，正反应为吸热反应，</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5" name="圆角矩形 24">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6" name="圆角矩形 25">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7" name="圆角矩形 26">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8" name="圆角矩形 27">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4</a:t>
            </a:r>
            <a:endParaRPr kumimoji="1" lang="zh-CN" altLang="en-US" sz="1600" kern="0" dirty="0">
              <a:solidFill>
                <a:prstClr val="white"/>
              </a:solidFill>
              <a:latin typeface="Arial"/>
              <a:ea typeface="微软雅黑"/>
            </a:endParaRPr>
          </a:p>
        </p:txBody>
      </p:sp>
      <p:sp>
        <p:nvSpPr>
          <p:cNvPr id="29" name="圆角矩形 28">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0" name="圆角矩形 29">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1" name="圆角矩形 30">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2" name="圆角矩形 31">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3" name="圆角矩形 32">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4" name="圆角矩形 33">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35" name="圆角矩形 34">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36" name="圆角矩形 35">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6" name="圆角矩形 45">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7" name="对象 36"/>
          <p:cNvGraphicFramePr>
            <a:graphicFrameLocks noChangeAspect="1"/>
          </p:cNvGraphicFramePr>
          <p:nvPr>
            <p:extLst>
              <p:ext uri="{D42A27DB-BD31-4B8C-83A1-F6EECF244321}">
                <p14:modId xmlns:p14="http://schemas.microsoft.com/office/powerpoint/2010/main" val="773654739"/>
              </p:ext>
            </p:extLst>
          </p:nvPr>
        </p:nvGraphicFramePr>
        <p:xfrm>
          <a:off x="730236" y="1507978"/>
          <a:ext cx="6843712" cy="2016125"/>
        </p:xfrm>
        <a:graphic>
          <a:graphicData uri="http://schemas.openxmlformats.org/presentationml/2006/ole">
            <mc:AlternateContent xmlns:mc="http://schemas.openxmlformats.org/markup-compatibility/2006">
              <mc:Choice xmlns:v="urn:schemas-microsoft-com:vml" Requires="v">
                <p:oleObj spid="_x0000_s122974" name="文档" r:id="rId16" imgW="6924051" imgH="2035655" progId="Word.Document.12">
                  <p:embed/>
                </p:oleObj>
              </mc:Choice>
              <mc:Fallback>
                <p:oleObj name="文档" r:id="rId16" imgW="6924051" imgH="2035655" progId="Word.Document.12">
                  <p:embed/>
                  <p:pic>
                    <p:nvPicPr>
                      <p:cNvPr id="0" name=""/>
                      <p:cNvPicPr/>
                      <p:nvPr/>
                    </p:nvPicPr>
                    <p:blipFill>
                      <a:blip r:embed="rId17"/>
                      <a:stretch>
                        <a:fillRect/>
                      </a:stretch>
                    </p:blipFill>
                    <p:spPr>
                      <a:xfrm>
                        <a:off x="730236" y="1507978"/>
                        <a:ext cx="6843712" cy="2016125"/>
                      </a:xfrm>
                      <a:prstGeom prst="rect">
                        <a:avLst/>
                      </a:prstGeom>
                    </p:spPr>
                  </p:pic>
                </p:oleObj>
              </mc:Fallback>
            </mc:AlternateContent>
          </a:graphicData>
        </a:graphic>
      </p:graphicFrame>
      <p:pic>
        <p:nvPicPr>
          <p:cNvPr id="38" name="Picture 2" descr="1072"/>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313" y="935575"/>
            <a:ext cx="3589263" cy="232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8"/>
          <p:cNvSpPr/>
          <p:nvPr/>
        </p:nvSpPr>
        <p:spPr>
          <a:xfrm>
            <a:off x="651967" y="3466172"/>
            <a:ext cx="10799436" cy="2221762"/>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Ⅰ</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中测压仪数值未稳定即关闭</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，说明未抽成真空状态，装置中留有空气，最终测压仪所测压强偏大，</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err="1">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测量值偏大，</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中读数时</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U</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形管左侧液面偏高，说明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U</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形管右侧压强较大，即所测压强偏大，</a:t>
            </a:r>
            <a:r>
              <a:rPr lang="en-US" altLang="zh-CN" sz="2400" i="1" kern="100" dirty="0" err="1">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err="1">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测量值偏大，</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D</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4293974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par>
                                <p:cTn id="14" presetID="3"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 xmlns:a16="http://schemas.microsoft.com/office/drawing/2014/main" id="{F3C0D54F-E471-254D-996C-2FBC9553FFE9}"/>
              </a:ext>
            </a:extLst>
          </p:cNvPr>
          <p:cNvSpPr/>
          <p:nvPr/>
        </p:nvSpPr>
        <p:spPr>
          <a:xfrm>
            <a:off x="390000" y="476672"/>
            <a:ext cx="11412000" cy="178508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spc="100" dirty="0">
                <a:latin typeface="Times New Roman" panose="02020603050405020304" pitchFamily="18" charset="0"/>
                <a:ea typeface="微软雅黑" panose="020B0503020204020204" pitchFamily="34" charset="-122"/>
              </a:rPr>
              <a:t>5.</a:t>
            </a:r>
            <a:r>
              <a:rPr lang="en-US" altLang="zh-CN" i="1" kern="100" spc="100" dirty="0">
                <a:latin typeface="Times New Roman" panose="02020603050405020304" pitchFamily="18" charset="0"/>
                <a:ea typeface="微软雅黑" panose="020B0503020204020204" pitchFamily="34" charset="-122"/>
              </a:rPr>
              <a:t>T</a:t>
            </a:r>
            <a:r>
              <a:rPr lang="en-US" altLang="zh-CN" kern="100" spc="100" baseline="-25000" dirty="0">
                <a:latin typeface="Times New Roman" panose="02020603050405020304" pitchFamily="18" charset="0"/>
                <a:ea typeface="微软雅黑" panose="020B0503020204020204" pitchFamily="34" charset="-122"/>
              </a:rPr>
              <a:t>1</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温度下，在三个容积均为</a:t>
            </a:r>
            <a:r>
              <a:rPr lang="en-US" altLang="zh-CN" kern="100" spc="100" dirty="0">
                <a:latin typeface="Times New Roman" panose="02020603050405020304" pitchFamily="18" charset="0"/>
                <a:ea typeface="微软雅黑" panose="020B0503020204020204" pitchFamily="34" charset="-122"/>
              </a:rPr>
              <a:t>1 L</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的恒容密闭容器中发生如下反应：</a:t>
            </a:r>
            <a:r>
              <a:rPr lang="en-US" altLang="zh-CN" kern="100" spc="100" dirty="0" smtClean="0">
                <a:latin typeface="Times New Roman" panose="02020603050405020304" pitchFamily="18" charset="0"/>
                <a:ea typeface="微软雅黑" panose="020B0503020204020204" pitchFamily="34" charset="-122"/>
              </a:rPr>
              <a:t>2NO</a:t>
            </a:r>
            <a:r>
              <a:rPr lang="en-US" altLang="zh-CN" kern="100" spc="100" baseline="-25000" dirty="0" smtClean="0">
                <a:latin typeface="Times New Roman" panose="02020603050405020304" pitchFamily="18" charset="0"/>
                <a:ea typeface="微软雅黑" panose="020B0503020204020204" pitchFamily="34" charset="-122"/>
              </a:rPr>
              <a:t>2</a:t>
            </a:r>
            <a:r>
              <a:rPr lang="en-US" altLang="zh-CN" kern="100" spc="100" dirty="0" smtClean="0">
                <a:latin typeface="Times New Roman" panose="02020603050405020304" pitchFamily="18" charset="0"/>
                <a:ea typeface="微软雅黑" panose="020B0503020204020204" pitchFamily="34" charset="-122"/>
              </a:rPr>
              <a:t>(g)  </a:t>
            </a: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rPr>
              <a:t>2NO(g</a:t>
            </a:r>
            <a:r>
              <a:rPr lang="en-US" altLang="zh-CN" kern="100" dirty="0">
                <a:latin typeface="Times New Roman" panose="02020603050405020304" pitchFamily="18" charset="0"/>
                <a:ea typeface="微软雅黑" panose="020B0503020204020204" pitchFamily="34"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rPr>
              <a:t>O</a:t>
            </a:r>
            <a:r>
              <a:rPr lang="en-US" altLang="zh-CN" kern="100" baseline="-25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rPr>
              <a:t> Δ</a:t>
            </a:r>
            <a:r>
              <a:rPr lang="en-US" altLang="zh-CN" i="1" kern="100" dirty="0">
                <a:latin typeface="Times New Roman" panose="02020603050405020304" pitchFamily="18" charset="0"/>
                <a:ea typeface="微软雅黑" panose="020B0503020204020204" pitchFamily="34" charset="-122"/>
              </a:rPr>
              <a:t>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rPr>
              <a:t>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。实验测得：</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kern="100" dirty="0">
                <a:latin typeface="Times New Roman" panose="02020603050405020304" pitchFamily="18" charset="0"/>
                <a:ea typeface="微软雅黑" panose="020B0503020204020204" pitchFamily="34" charset="-122"/>
              </a:rPr>
              <a:t>(NO</a:t>
            </a:r>
            <a:r>
              <a:rPr lang="en-US" altLang="zh-CN" kern="100" baseline="-25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消耗</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i="1" kern="100" dirty="0">
                <a:latin typeface="Times New Roman" panose="02020603050405020304" pitchFamily="18" charset="0"/>
                <a:ea typeface="微软雅黑" panose="020B0503020204020204" pitchFamily="34" charset="-122"/>
              </a:rPr>
              <a:t>c</a:t>
            </a:r>
            <a:r>
              <a:rPr lang="en-US" altLang="zh-CN" kern="100" baseline="30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(NO</a:t>
            </a:r>
            <a:r>
              <a:rPr lang="en-US" altLang="zh-CN" kern="100" baseline="-25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kern="100" dirty="0">
                <a:latin typeface="Times New Roman" panose="02020603050405020304" pitchFamily="18" charset="0"/>
                <a:ea typeface="微软雅黑" panose="020B0503020204020204" pitchFamily="34" charset="-122"/>
              </a:rPr>
              <a:t>(NO)</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消耗</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rPr>
              <a:t>2</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kern="100" dirty="0">
                <a:latin typeface="Times New Roman" panose="02020603050405020304" pitchFamily="18" charset="0"/>
                <a:ea typeface="微软雅黑" panose="020B0503020204020204" pitchFamily="34" charset="-122"/>
              </a:rPr>
              <a:t>(O</a:t>
            </a:r>
            <a:r>
              <a:rPr lang="en-US" altLang="zh-CN" kern="100" baseline="-25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消耗</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i="1" kern="100" dirty="0">
                <a:latin typeface="Times New Roman" panose="02020603050405020304" pitchFamily="18" charset="0"/>
                <a:ea typeface="微软雅黑" panose="020B0503020204020204" pitchFamily="34" charset="-122"/>
              </a:rPr>
              <a:t>c</a:t>
            </a:r>
            <a:r>
              <a:rPr lang="en-US" altLang="zh-CN" kern="100" baseline="30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(NO)·</a:t>
            </a:r>
            <a:r>
              <a:rPr lang="en-US" altLang="zh-CN" i="1" kern="100" dirty="0">
                <a:latin typeface="Times New Roman" panose="02020603050405020304" pitchFamily="18" charset="0"/>
                <a:ea typeface="微软雅黑" panose="020B0503020204020204" pitchFamily="34" charset="-122"/>
              </a:rPr>
              <a:t>c</a:t>
            </a:r>
            <a:r>
              <a:rPr lang="en-US" altLang="zh-CN" kern="100" dirty="0">
                <a:latin typeface="Times New Roman" panose="02020603050405020304" pitchFamily="18" charset="0"/>
                <a:ea typeface="微软雅黑" panose="020B0503020204020204" pitchFamily="34" charset="-122"/>
              </a:rPr>
              <a:t>(O</a:t>
            </a:r>
            <a:r>
              <a:rPr lang="en-US" altLang="zh-CN" kern="100" baseline="-25000" dirty="0">
                <a:latin typeface="Times New Roman" panose="02020603050405020304" pitchFamily="18" charset="0"/>
                <a:ea typeface="微软雅黑" panose="020B0503020204020204" pitchFamily="34" charset="-122"/>
              </a:rPr>
              <a:t>2</a:t>
            </a:r>
            <a:r>
              <a:rPr lang="en-US" altLang="zh-CN" kern="100" dirty="0">
                <a:latin typeface="Times New Roman" panose="02020603050405020304" pitchFamily="18" charset="0"/>
                <a:ea typeface="微软雅黑" panose="020B0503020204020204" pitchFamily="34"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为速率常数，受温度影响</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圆角矩形 17">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9" name="圆角矩形 18">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0" name="圆角矩形 19">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1" name="圆角矩形 20">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2" name="圆角矩形 21">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5</a:t>
            </a:r>
            <a:endParaRPr kumimoji="1" lang="zh-CN" altLang="en-US" sz="1600" kern="0" dirty="0">
              <a:solidFill>
                <a:prstClr val="white"/>
              </a:solidFill>
              <a:latin typeface="Arial"/>
              <a:ea typeface="微软雅黑"/>
            </a:endParaRPr>
          </a:p>
        </p:txBody>
      </p:sp>
      <p:sp>
        <p:nvSpPr>
          <p:cNvPr id="23" name="圆角矩形 22">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4" name="圆角矩形 23">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5" name="圆角矩形 24">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6" name="圆角矩形 25">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7" name="圆角矩形 26">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8" name="圆角矩形 27">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29" name="圆角矩形 28">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30" name="圆角矩形 29">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3" name="表格 32"/>
          <p:cNvGraphicFramePr>
            <a:graphicFrameLocks noGrp="1"/>
          </p:cNvGraphicFramePr>
          <p:nvPr>
            <p:extLst>
              <p:ext uri="{D42A27DB-BD31-4B8C-83A1-F6EECF244321}">
                <p14:modId xmlns:p14="http://schemas.microsoft.com/office/powerpoint/2010/main" val="3212440017"/>
              </p:ext>
            </p:extLst>
          </p:nvPr>
        </p:nvGraphicFramePr>
        <p:xfrm>
          <a:off x="479376" y="2500409"/>
          <a:ext cx="11160001" cy="2743200"/>
        </p:xfrm>
        <a:graphic>
          <a:graphicData uri="http://schemas.openxmlformats.org/drawingml/2006/table">
            <a:tbl>
              <a:tblPr/>
              <a:tblGrid>
                <a:gridCol w="1583304"/>
                <a:gridCol w="1800491"/>
                <a:gridCol w="1800491"/>
                <a:gridCol w="1800491"/>
                <a:gridCol w="4175224"/>
              </a:tblGrid>
              <a:tr h="0">
                <a:tc rowSpan="2">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容器编号</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物质的起始浓度</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/(mol·L</a:t>
                      </a:r>
                      <a:r>
                        <a:rPr lang="zh-CN" sz="2400" kern="100" baseline="300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400" kern="100" baseline="30000">
                          <a:effectLst/>
                          <a:latin typeface="Times New Roman" panose="02020603050405020304" pitchFamily="18" charset="0"/>
                          <a:ea typeface="微软雅黑" panose="020B0503020204020204" pitchFamily="34" charset="-122"/>
                          <a:cs typeface="Courier New" panose="02070309020205020404" pitchFamily="49" charset="0"/>
                        </a:rPr>
                        <a:t>1</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物质的平衡浓度</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/(mol·L</a:t>
                      </a:r>
                      <a:r>
                        <a:rPr lang="zh-CN" sz="2400" kern="100" baseline="300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400" kern="100" baseline="30000">
                          <a:effectLst/>
                          <a:latin typeface="Times New Roman" panose="02020603050405020304" pitchFamily="18" charset="0"/>
                          <a:ea typeface="微软雅黑" panose="020B0503020204020204" pitchFamily="34" charset="-122"/>
                          <a:cs typeface="Courier New" panose="02070309020205020404" pitchFamily="49" charset="0"/>
                        </a:rPr>
                        <a:t>1</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zh-CN" altLang="en-US"/>
                    </a:p>
                  </a:txBody>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(NO</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2</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(NO)</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(O</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2</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(O</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2</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kern="100">
                          <a:effectLst/>
                          <a:latin typeface="宋体" panose="02010600030101010101" pitchFamily="2" charset="-122"/>
                          <a:ea typeface="微软雅黑" panose="020B0503020204020204" pitchFamily="34" charset="-122"/>
                          <a:cs typeface="Times New Roman" panose="02020603050405020304" pitchFamily="18" charset="0"/>
                        </a:rPr>
                        <a:t>Ⅰ</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0.6</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0.2</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kern="100">
                          <a:effectLst/>
                          <a:latin typeface="宋体" panose="02010600030101010101" pitchFamily="2" charset="-122"/>
                          <a:ea typeface="微软雅黑" panose="020B0503020204020204" pitchFamily="34" charset="-122"/>
                          <a:cs typeface="Times New Roman" panose="02020603050405020304" pitchFamily="18" charset="0"/>
                        </a:rPr>
                        <a:t>Ⅱ</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0.3</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0.5</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0.2</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 </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kern="100">
                          <a:effectLst/>
                          <a:latin typeface="宋体" panose="02010600030101010101" pitchFamily="2" charset="-122"/>
                          <a:ea typeface="微软雅黑" panose="020B0503020204020204" pitchFamily="34" charset="-122"/>
                          <a:cs typeface="Times New Roman" panose="02020603050405020304" pitchFamily="18" charset="0"/>
                        </a:rPr>
                        <a:t>Ⅲ</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0.5</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0.35</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 </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7" name="图片 16"/>
          <p:cNvPicPr>
            <a:picLocks noChangeAspect="1"/>
          </p:cNvPicPr>
          <p:nvPr/>
        </p:nvPicPr>
        <p:blipFill>
          <a:blip r:embed="rId15">
            <a:clrChange>
              <a:clrFrom>
                <a:srgbClr val="FFFFFF"/>
              </a:clrFrom>
              <a:clrTo>
                <a:srgbClr val="FFFFFF">
                  <a:alpha val="0"/>
                </a:srgbClr>
              </a:clrTo>
            </a:clrChange>
          </a:blip>
          <a:stretch>
            <a:fillRect/>
          </a:stretch>
        </p:blipFill>
        <p:spPr>
          <a:xfrm>
            <a:off x="11074214" y="764704"/>
            <a:ext cx="494394" cy="170399"/>
          </a:xfrm>
          <a:prstGeom prst="rect">
            <a:avLst/>
          </a:prstGeom>
        </p:spPr>
      </p:pic>
    </p:spTree>
    <p:extLst>
      <p:ext uri="{BB962C8B-B14F-4D97-AF65-F5344CB8AC3E}">
        <p14:creationId xmlns:p14="http://schemas.microsoft.com/office/powerpoint/2010/main" val="754633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a:extLst>
              <a:ext uri="{FF2B5EF4-FFF2-40B4-BE49-F238E27FC236}">
                <a16:creationId xmlns="" xmlns:a16="http://schemas.microsoft.com/office/drawing/2014/main" id="{F3C0D54F-E471-254D-996C-2FBC9553FFE9}"/>
              </a:ext>
            </a:extLst>
          </p:cNvPr>
          <p:cNvSpPr/>
          <p:nvPr/>
        </p:nvSpPr>
        <p:spPr>
          <a:xfrm>
            <a:off x="390000" y="3030078"/>
            <a:ext cx="11412000" cy="3077741"/>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下列</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说法正确的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是</a:t>
            </a:r>
            <a:endParaRPr lang="en-US"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设</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为该反应的化学平衡常数，则有</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zh-CN" altLang="zh-CN" sz="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若改变温度为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，且</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&lt;0.8</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spc="-6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容器</a:t>
            </a:r>
            <a:r>
              <a:rPr lang="en-US" altLang="zh-CN" kern="100" spc="-60" dirty="0">
                <a:latin typeface="宋体" panose="02010600030101010101" pitchFamily="2" charset="-122"/>
                <a:ea typeface="微软雅黑" panose="020B0503020204020204" pitchFamily="34" charset="-122"/>
                <a:cs typeface="Times New Roman" panose="02020603050405020304" pitchFamily="18" charset="0"/>
              </a:rPr>
              <a:t>Ⅱ</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中起始时平衡正向移动，达平衡时，容器</a:t>
            </a:r>
            <a:r>
              <a:rPr lang="en-US" altLang="zh-CN" kern="100" spc="-60" dirty="0">
                <a:latin typeface="宋体" panose="02010600030101010101" pitchFamily="2" charset="-122"/>
                <a:ea typeface="微软雅黑" panose="020B0503020204020204" pitchFamily="34" charset="-122"/>
                <a:cs typeface="Times New Roman" panose="02020603050405020304" pitchFamily="18" charset="0"/>
              </a:rPr>
              <a:t>Ⅱ</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中</a:t>
            </a:r>
            <a:r>
              <a:rPr lang="en-US" altLang="zh-CN" kern="100" spc="-60" dirty="0">
                <a:latin typeface="Times New Roman" panose="02020603050405020304" pitchFamily="18" charset="0"/>
                <a:ea typeface="微软雅黑" panose="020B0503020204020204" pitchFamily="34" charset="-122"/>
                <a:cs typeface="Courier New" panose="02070309020205020404" pitchFamily="49" charset="0"/>
              </a:rPr>
              <a:t>NO</a:t>
            </a:r>
            <a:r>
              <a:rPr lang="en-US" altLang="zh-CN" kern="100" spc="-6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的转化率比容器</a:t>
            </a:r>
            <a:r>
              <a:rPr lang="en-US" altLang="zh-CN" kern="100" spc="-60" dirty="0">
                <a:latin typeface="宋体" panose="02010600030101010101" pitchFamily="2" charset="-122"/>
                <a:ea typeface="微软雅黑" panose="020B0503020204020204" pitchFamily="34" charset="-122"/>
                <a:cs typeface="Times New Roman" panose="02020603050405020304" pitchFamily="18" charset="0"/>
              </a:rPr>
              <a:t>Ⅰ</a:t>
            </a:r>
            <a:r>
              <a:rPr lang="zh-CN" altLang="zh-CN" kern="100" spc="-60" dirty="0">
                <a:latin typeface="Times New Roman" panose="02020603050405020304" pitchFamily="18" charset="0"/>
                <a:ea typeface="微软雅黑" panose="020B0503020204020204" pitchFamily="34" charset="-122"/>
                <a:cs typeface="Times New Roman" panose="02020603050405020304" pitchFamily="18" charset="0"/>
              </a:rPr>
              <a:t>中的大</a:t>
            </a:r>
            <a:endParaRPr lang="zh-CN" altLang="zh-CN" sz="1050" kern="100" spc="-6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达平衡时，容器</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与容器</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Ⅲ</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中的总压强之比大于</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20</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17</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31" name="TextBox 9"/>
          <p:cNvSpPr txBox="1"/>
          <p:nvPr/>
        </p:nvSpPr>
        <p:spPr>
          <a:xfrm>
            <a:off x="253827" y="5344753"/>
            <a:ext cx="756000" cy="687273"/>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
        <p:nvSpPr>
          <p:cNvPr id="18" name="圆角矩形 1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9" name="圆角矩形 18">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0" name="圆角矩形 1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1" name="圆角矩形 2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2" name="圆角矩形 21">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5</a:t>
            </a:r>
            <a:endParaRPr kumimoji="1" lang="zh-CN" altLang="en-US" sz="1600" kern="0" dirty="0">
              <a:solidFill>
                <a:prstClr val="white"/>
              </a:solidFill>
              <a:latin typeface="Arial"/>
              <a:ea typeface="微软雅黑"/>
            </a:endParaRPr>
          </a:p>
        </p:txBody>
      </p:sp>
      <p:sp>
        <p:nvSpPr>
          <p:cNvPr id="23" name="圆角矩形 22">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4" name="圆角矩形 23">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5" name="圆角矩形 24">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6" name="圆角矩形 25">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7" name="圆角矩形 2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8" name="圆角矩形 27">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29" name="圆角矩形 28">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30" name="圆角矩形 29">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3231231708"/>
              </p:ext>
            </p:extLst>
          </p:nvPr>
        </p:nvGraphicFramePr>
        <p:xfrm>
          <a:off x="479376" y="251939"/>
          <a:ext cx="11160001" cy="2743200"/>
        </p:xfrm>
        <a:graphic>
          <a:graphicData uri="http://schemas.openxmlformats.org/drawingml/2006/table">
            <a:tbl>
              <a:tblPr/>
              <a:tblGrid>
                <a:gridCol w="1583304"/>
                <a:gridCol w="1800491"/>
                <a:gridCol w="1800491"/>
                <a:gridCol w="1800491"/>
                <a:gridCol w="4175224"/>
              </a:tblGrid>
              <a:tr h="0">
                <a:tc rowSpan="2">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容器编号</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物质的起始浓度</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/(mol·L</a:t>
                      </a:r>
                      <a:r>
                        <a:rPr lang="zh-CN" sz="2400" kern="100" baseline="300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400" kern="100" baseline="30000">
                          <a:effectLst/>
                          <a:latin typeface="Times New Roman" panose="02020603050405020304" pitchFamily="18" charset="0"/>
                          <a:ea typeface="微软雅黑" panose="020B0503020204020204" pitchFamily="34" charset="-122"/>
                          <a:cs typeface="Courier New" panose="02070309020205020404" pitchFamily="49" charset="0"/>
                        </a:rPr>
                        <a:t>1</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物质的平衡浓度</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/(mol·L</a:t>
                      </a:r>
                      <a:r>
                        <a:rPr lang="zh-CN" sz="2400" kern="100" baseline="300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400" kern="100" baseline="30000">
                          <a:effectLst/>
                          <a:latin typeface="Times New Roman" panose="02020603050405020304" pitchFamily="18" charset="0"/>
                          <a:ea typeface="微软雅黑" panose="020B0503020204020204" pitchFamily="34" charset="-122"/>
                          <a:cs typeface="Courier New" panose="02070309020205020404" pitchFamily="49" charset="0"/>
                        </a:rPr>
                        <a:t>1</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vMerge="1">
                  <a:txBody>
                    <a:bodyPr/>
                    <a:lstStyle/>
                    <a:p>
                      <a:endParaRPr lang="zh-CN" altLang="en-US"/>
                    </a:p>
                  </a:txBody>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(NO</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2</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(NO)</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(O</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2</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c</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(O</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2</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kern="100">
                          <a:effectLst/>
                          <a:latin typeface="宋体" panose="02010600030101010101" pitchFamily="2" charset="-122"/>
                          <a:ea typeface="微软雅黑" panose="020B0503020204020204" pitchFamily="34" charset="-122"/>
                          <a:cs typeface="Times New Roman" panose="02020603050405020304" pitchFamily="18" charset="0"/>
                        </a:rPr>
                        <a:t>Ⅰ</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0.6</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0.2</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kern="100">
                          <a:effectLst/>
                          <a:latin typeface="宋体" panose="02010600030101010101" pitchFamily="2" charset="-122"/>
                          <a:ea typeface="微软雅黑" panose="020B0503020204020204" pitchFamily="34" charset="-122"/>
                          <a:cs typeface="Times New Roman" panose="02020603050405020304" pitchFamily="18" charset="0"/>
                        </a:rPr>
                        <a:t>Ⅱ</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0.3</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0.5</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0.2</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 </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kern="100">
                          <a:effectLst/>
                          <a:latin typeface="宋体" panose="02010600030101010101" pitchFamily="2" charset="-122"/>
                          <a:ea typeface="微软雅黑" panose="020B0503020204020204" pitchFamily="34" charset="-122"/>
                          <a:cs typeface="Times New Roman" panose="02020603050405020304" pitchFamily="18" charset="0"/>
                        </a:rPr>
                        <a:t>Ⅲ</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0.5</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0.35</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 </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 name="对象 1"/>
          <p:cNvGraphicFramePr>
            <a:graphicFrameLocks noChangeAspect="1"/>
          </p:cNvGraphicFramePr>
          <p:nvPr>
            <p:extLst>
              <p:ext uri="{D42A27DB-BD31-4B8C-83A1-F6EECF244321}">
                <p14:modId xmlns:p14="http://schemas.microsoft.com/office/powerpoint/2010/main" val="1457644206"/>
              </p:ext>
            </p:extLst>
          </p:nvPr>
        </p:nvGraphicFramePr>
        <p:xfrm>
          <a:off x="5935665" y="3326285"/>
          <a:ext cx="673100" cy="1190625"/>
        </p:xfrm>
        <a:graphic>
          <a:graphicData uri="http://schemas.openxmlformats.org/presentationml/2006/ole">
            <mc:AlternateContent xmlns:mc="http://schemas.openxmlformats.org/markup-compatibility/2006">
              <mc:Choice xmlns:v="urn:schemas-microsoft-com:vml" Requires="v">
                <p:oleObj spid="_x0000_s193554" name="文档" r:id="rId16" imgW="673032" imgH="1190616" progId="Word.Document.12">
                  <p:embed/>
                </p:oleObj>
              </mc:Choice>
              <mc:Fallback>
                <p:oleObj name="文档" r:id="rId16" imgW="673032" imgH="1190616" progId="Word.Document.12">
                  <p:embed/>
                  <p:pic>
                    <p:nvPicPr>
                      <p:cNvPr id="0" name=""/>
                      <p:cNvPicPr/>
                      <p:nvPr/>
                    </p:nvPicPr>
                    <p:blipFill>
                      <a:blip r:embed="rId17"/>
                      <a:stretch>
                        <a:fillRect/>
                      </a:stretch>
                    </p:blipFill>
                    <p:spPr>
                      <a:xfrm>
                        <a:off x="5935665" y="3326285"/>
                        <a:ext cx="673100" cy="1190625"/>
                      </a:xfrm>
                      <a:prstGeom prst="rect">
                        <a:avLst/>
                      </a:prstGeom>
                    </p:spPr>
                  </p:pic>
                </p:oleObj>
              </mc:Fallback>
            </mc:AlternateContent>
          </a:graphicData>
        </a:graphic>
      </p:graphicFrame>
    </p:spTree>
    <p:extLst>
      <p:ext uri="{BB962C8B-B14F-4D97-AF65-F5344CB8AC3E}">
        <p14:creationId xmlns:p14="http://schemas.microsoft.com/office/powerpoint/2010/main" val="15406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574E7DD6-E482-894D-9E46-D2B62C9ED9EC}"/>
              </a:ext>
            </a:extLst>
          </p:cNvPr>
          <p:cNvGrpSpPr/>
          <p:nvPr/>
        </p:nvGrpSpPr>
        <p:grpSpPr>
          <a:xfrm>
            <a:off x="516000" y="908720"/>
            <a:ext cx="11160000" cy="4320480"/>
            <a:chOff x="792914" y="3925222"/>
            <a:chExt cx="11160000" cy="4320480"/>
          </a:xfrm>
        </p:grpSpPr>
        <p:sp>
          <p:nvSpPr>
            <p:cNvPr id="21" name="圆角矩形 20">
              <a:extLst>
                <a:ext uri="{FF2B5EF4-FFF2-40B4-BE49-F238E27FC236}">
                  <a16:creationId xmlns="" xmlns:a16="http://schemas.microsoft.com/office/drawing/2014/main" id="{E0791A29-2CB4-2744-96C1-EA2037B165CE}"/>
                </a:ext>
              </a:extLst>
            </p:cNvPr>
            <p:cNvSpPr/>
            <p:nvPr/>
          </p:nvSpPr>
          <p:spPr>
            <a:xfrm>
              <a:off x="792914" y="4038112"/>
              <a:ext cx="11160000" cy="4207590"/>
            </a:xfrm>
            <a:prstGeom prst="roundRect">
              <a:avLst>
                <a:gd name="adj" fmla="val 4129"/>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2" name="矩形 21">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6282" y="4013773"/>
            <a:ext cx="10799436" cy="1130246"/>
          </a:xfrm>
          <a:prstGeom prst="rect">
            <a:avLst/>
          </a:prstGeom>
        </p:spPr>
        <p:txBody>
          <a:bodyPr>
            <a:spAutoFit/>
          </a:bodyPr>
          <a:lstStyle/>
          <a:p>
            <a:pPr algn="just">
              <a:lnSpc>
                <a:spcPct val="150000"/>
              </a:lnSpc>
              <a:spcAft>
                <a:spcPts val="0"/>
              </a:spcAft>
            </a:pP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由于该反应正反应是吸热反应，温度</a:t>
            </a:r>
            <a:r>
              <a:rPr lang="en-US" altLang="zh-CN" sz="2400" i="1" kern="100" spc="-60" dirty="0">
                <a:latin typeface="Times New Roman" panose="02020603050405020304" pitchFamily="18" charset="0"/>
                <a:ea typeface="宋体" panose="02010600030101010101" pitchFamily="2" charset="-122"/>
                <a:cs typeface="Courier New" panose="02070309020205020404" pitchFamily="49" charset="0"/>
              </a:rPr>
              <a:t>T</a:t>
            </a:r>
            <a:r>
              <a:rPr lang="en-US" altLang="zh-CN" sz="2400" kern="100" spc="-6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spc="-60" dirty="0">
                <a:latin typeface="Times New Roman" panose="02020603050405020304" pitchFamily="18" charset="0"/>
                <a:ea typeface="宋体" panose="02010600030101010101" pitchFamily="2" charset="-122"/>
                <a:cs typeface="Courier New" panose="02070309020205020404" pitchFamily="49" charset="0"/>
              </a:rPr>
              <a:t>T</a:t>
            </a:r>
            <a:r>
              <a:rPr lang="en-US" altLang="zh-CN" sz="2400" kern="100" spc="-60" baseline="-25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，所以</a:t>
            </a:r>
            <a:r>
              <a:rPr lang="en-US" altLang="zh-CN" sz="2400" i="1" kern="100" spc="-60" dirty="0">
                <a:latin typeface="Times New Roman" panose="02020603050405020304" pitchFamily="18" charset="0"/>
                <a:ea typeface="宋体" panose="02010600030101010101" pitchFamily="2" charset="-122"/>
                <a:cs typeface="Courier New" panose="02070309020205020404" pitchFamily="49" charset="0"/>
              </a:rPr>
              <a:t>T</a:t>
            </a:r>
            <a:r>
              <a:rPr lang="en-US" altLang="zh-CN" sz="2400" kern="100" spc="-6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spc="-60" dirty="0">
                <a:latin typeface="Times New Roman" panose="02020603050405020304" pitchFamily="18" charset="0"/>
                <a:ea typeface="宋体" panose="02010600030101010101" pitchFamily="2" charset="-122"/>
                <a:cs typeface="Times New Roman" panose="02020603050405020304" pitchFamily="18" charset="0"/>
              </a:rPr>
              <a:t>时平衡常数增大，则</a:t>
            </a:r>
            <a:r>
              <a:rPr lang="en-US" altLang="zh-CN" sz="2400" i="1" kern="100" spc="-60" dirty="0">
                <a:latin typeface="Times New Roman" panose="02020603050405020304" pitchFamily="18" charset="0"/>
                <a:ea typeface="宋体" panose="02010600030101010101" pitchFamily="2" charset="-122"/>
                <a:cs typeface="Courier New" panose="02070309020205020404" pitchFamily="49" charset="0"/>
              </a:rPr>
              <a:t>k</a:t>
            </a:r>
            <a:r>
              <a:rPr lang="zh-CN" altLang="zh-CN" sz="2400" kern="100" spc="-60" baseline="-25000" dirty="0">
                <a:latin typeface="Times New Roman" panose="02020603050405020304" pitchFamily="18" charset="0"/>
                <a:ea typeface="宋体" panose="02010600030101010101" pitchFamily="2" charset="-122"/>
                <a:cs typeface="Times New Roman" panose="02020603050405020304" pitchFamily="18" charset="0"/>
              </a:rPr>
              <a:t>正</a:t>
            </a:r>
            <a:r>
              <a:rPr lang="en-US" altLang="zh-CN" sz="2400" kern="100" spc="-60" dirty="0" smtClean="0">
                <a:latin typeface="宋体" panose="02010600030101010101" pitchFamily="2" charset="-122"/>
                <a:ea typeface="宋体" panose="02010600030101010101" pitchFamily="2" charset="-122"/>
                <a:cs typeface="Times New Roman" panose="02020603050405020304" pitchFamily="18" charset="0"/>
              </a:rPr>
              <a:t>∶</a:t>
            </a:r>
            <a:r>
              <a:rPr lang="en-US" altLang="zh-CN" sz="2400" i="1" kern="100" spc="-60" dirty="0" smtClean="0">
                <a:latin typeface="Times New Roman" panose="02020603050405020304" pitchFamily="18" charset="0"/>
                <a:ea typeface="宋体" panose="02010600030101010101" pitchFamily="2" charset="-122"/>
                <a:cs typeface="Courier New" panose="02070309020205020404" pitchFamily="49" charset="0"/>
              </a:rPr>
              <a:t>k</a:t>
            </a:r>
            <a:r>
              <a:rPr lang="zh-CN" altLang="zh-CN" sz="2400" kern="100" spc="-60" baseline="-25000" dirty="0">
                <a:latin typeface="Times New Roman" panose="02020603050405020304" pitchFamily="18" charset="0"/>
                <a:ea typeface="宋体" panose="02010600030101010101" pitchFamily="2" charset="-122"/>
                <a:cs typeface="Times New Roman" panose="02020603050405020304" pitchFamily="18" charset="0"/>
              </a:rPr>
              <a:t>逆</a:t>
            </a:r>
            <a:r>
              <a:rPr lang="en-US" altLang="zh-CN" sz="2400" kern="100" spc="-60" dirty="0" smtClean="0">
                <a:latin typeface="Times New Roman" panose="02020603050405020304" pitchFamily="18" charset="0"/>
                <a:ea typeface="宋体" panose="02010600030101010101" pitchFamily="2" charset="-122"/>
                <a:cs typeface="Courier New" panose="02070309020205020404" pitchFamily="49" charset="0"/>
              </a:rPr>
              <a:t>&gt;</a:t>
            </a:r>
          </a:p>
          <a:p>
            <a:pPr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0.8</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4" name="圆角矩形 23">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5</a:t>
            </a:r>
            <a:endParaRPr kumimoji="1" lang="zh-CN" altLang="en-US" sz="1600" kern="0" dirty="0">
              <a:solidFill>
                <a:prstClr val="white"/>
              </a:solidFill>
              <a:latin typeface="Arial"/>
              <a:ea typeface="微软雅黑"/>
            </a:endParaRPr>
          </a:p>
        </p:txBody>
      </p:sp>
      <p:sp>
        <p:nvSpPr>
          <p:cNvPr id="29" name="圆角矩形 28">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1" name="圆角矩形 30">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2" name="圆角矩形 31">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7" name="圆角矩形 4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8" name="圆角矩形 47">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9" name="圆角矩形 48">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0" name="圆角矩形 49">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3" name="对象 32"/>
          <p:cNvGraphicFramePr>
            <a:graphicFrameLocks noChangeAspect="1"/>
          </p:cNvGraphicFramePr>
          <p:nvPr>
            <p:extLst>
              <p:ext uri="{D42A27DB-BD31-4B8C-83A1-F6EECF244321}">
                <p14:modId xmlns:p14="http://schemas.microsoft.com/office/powerpoint/2010/main" val="467672923"/>
              </p:ext>
            </p:extLst>
          </p:nvPr>
        </p:nvGraphicFramePr>
        <p:xfrm>
          <a:off x="796925" y="1268760"/>
          <a:ext cx="10490200" cy="2820987"/>
        </p:xfrm>
        <a:graphic>
          <a:graphicData uri="http://schemas.openxmlformats.org/presentationml/2006/ole">
            <mc:AlternateContent xmlns:mc="http://schemas.openxmlformats.org/markup-compatibility/2006">
              <mc:Choice xmlns:v="urn:schemas-microsoft-com:vml" Requires="v">
                <p:oleObj spid="_x0000_s123997" name="文档" r:id="rId16" imgW="10598832" imgH="2845279" progId="Word.Document.12">
                  <p:embed/>
                </p:oleObj>
              </mc:Choice>
              <mc:Fallback>
                <p:oleObj name="文档" r:id="rId16" imgW="10598832" imgH="2845279" progId="Word.Document.12">
                  <p:embed/>
                  <p:pic>
                    <p:nvPicPr>
                      <p:cNvPr id="0" name=""/>
                      <p:cNvPicPr/>
                      <p:nvPr/>
                    </p:nvPicPr>
                    <p:blipFill>
                      <a:blip r:embed="rId17"/>
                      <a:stretch>
                        <a:fillRect/>
                      </a:stretch>
                    </p:blipFill>
                    <p:spPr>
                      <a:xfrm>
                        <a:off x="796925" y="1268760"/>
                        <a:ext cx="10490200" cy="2820987"/>
                      </a:xfrm>
                      <a:prstGeom prst="rect">
                        <a:avLst/>
                      </a:prstGeom>
                    </p:spPr>
                  </p:pic>
                </p:oleObj>
              </mc:Fallback>
            </mc:AlternateContent>
          </a:graphicData>
        </a:graphic>
      </p:graphicFrame>
    </p:spTree>
    <p:extLst>
      <p:ext uri="{BB962C8B-B14F-4D97-AF65-F5344CB8AC3E}">
        <p14:creationId xmlns:p14="http://schemas.microsoft.com/office/powerpoint/2010/main" val="145971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574E7DD6-E482-894D-9E46-D2B62C9ED9EC}"/>
              </a:ext>
            </a:extLst>
          </p:cNvPr>
          <p:cNvGrpSpPr/>
          <p:nvPr/>
        </p:nvGrpSpPr>
        <p:grpSpPr>
          <a:xfrm>
            <a:off x="516000" y="289111"/>
            <a:ext cx="11160000" cy="5732177"/>
            <a:chOff x="792914" y="3925222"/>
            <a:chExt cx="11160000" cy="5732177"/>
          </a:xfrm>
        </p:grpSpPr>
        <p:sp>
          <p:nvSpPr>
            <p:cNvPr id="21" name="圆角矩形 20">
              <a:extLst>
                <a:ext uri="{FF2B5EF4-FFF2-40B4-BE49-F238E27FC236}">
                  <a16:creationId xmlns="" xmlns:a16="http://schemas.microsoft.com/office/drawing/2014/main" id="{E0791A29-2CB4-2744-96C1-EA2037B165CE}"/>
                </a:ext>
              </a:extLst>
            </p:cNvPr>
            <p:cNvSpPr/>
            <p:nvPr/>
          </p:nvSpPr>
          <p:spPr>
            <a:xfrm>
              <a:off x="792914" y="4038112"/>
              <a:ext cx="11160000" cy="5619287"/>
            </a:xfrm>
            <a:prstGeom prst="roundRect">
              <a:avLst>
                <a:gd name="adj" fmla="val 4129"/>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2" name="矩形 21">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6282" y="2855272"/>
            <a:ext cx="10799436" cy="2308324"/>
          </a:xfrm>
          <a:prstGeom prst="rect">
            <a:avLst/>
          </a:prstGeom>
        </p:spPr>
        <p:txBody>
          <a:bodyPr>
            <a:spAutoFit/>
          </a:bodyPr>
          <a:lstStyle/>
          <a:p>
            <a:pPr indent="2133600"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2NO</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2NO(g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0.3</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0.2</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0.7</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0.3</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4" name="圆角矩形 23">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5</a:t>
            </a:r>
            <a:endParaRPr kumimoji="1" lang="zh-CN" altLang="en-US" sz="1600" kern="0" dirty="0">
              <a:solidFill>
                <a:prstClr val="white"/>
              </a:solidFill>
              <a:latin typeface="Arial"/>
              <a:ea typeface="微软雅黑"/>
            </a:endParaRPr>
          </a:p>
        </p:txBody>
      </p:sp>
      <p:sp>
        <p:nvSpPr>
          <p:cNvPr id="29" name="圆角矩形 28">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1" name="圆角矩形 30">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2" name="圆角矩形 31">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7" name="圆角矩形 4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8" name="圆角矩形 47">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9" name="圆角矩形 48">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0" name="圆角矩形 49">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3" name="对象 32"/>
          <p:cNvGraphicFramePr>
            <a:graphicFrameLocks noChangeAspect="1"/>
          </p:cNvGraphicFramePr>
          <p:nvPr>
            <p:extLst>
              <p:ext uri="{D42A27DB-BD31-4B8C-83A1-F6EECF244321}">
                <p14:modId xmlns:p14="http://schemas.microsoft.com/office/powerpoint/2010/main" val="855162466"/>
              </p:ext>
            </p:extLst>
          </p:nvPr>
        </p:nvGraphicFramePr>
        <p:xfrm>
          <a:off x="786911" y="450545"/>
          <a:ext cx="10490200" cy="2546350"/>
        </p:xfrm>
        <a:graphic>
          <a:graphicData uri="http://schemas.openxmlformats.org/presentationml/2006/ole">
            <mc:AlternateContent xmlns:mc="http://schemas.openxmlformats.org/markup-compatibility/2006">
              <mc:Choice xmlns:v="urn:schemas-microsoft-com:vml" Requires="v">
                <p:oleObj spid="_x0000_s194597" name="文档" r:id="rId16" imgW="10598832" imgH="2571391" progId="Word.Document.12">
                  <p:embed/>
                </p:oleObj>
              </mc:Choice>
              <mc:Fallback>
                <p:oleObj name="文档" r:id="rId16" imgW="10598832" imgH="2571391" progId="Word.Document.12">
                  <p:embed/>
                  <p:pic>
                    <p:nvPicPr>
                      <p:cNvPr id="0" name=""/>
                      <p:cNvPicPr/>
                      <p:nvPr/>
                    </p:nvPicPr>
                    <p:blipFill>
                      <a:blip r:embed="rId17"/>
                      <a:stretch>
                        <a:fillRect/>
                      </a:stretch>
                    </p:blipFill>
                    <p:spPr>
                      <a:xfrm>
                        <a:off x="786911" y="450545"/>
                        <a:ext cx="10490200" cy="2546350"/>
                      </a:xfrm>
                      <a:prstGeom prst="rect">
                        <a:avLst/>
                      </a:prstGeom>
                    </p:spPr>
                  </p:pic>
                </p:oleObj>
              </mc:Fallback>
            </mc:AlternateContent>
          </a:graphicData>
        </a:graphic>
      </p:graphicFrame>
      <p:pic>
        <p:nvPicPr>
          <p:cNvPr id="35" name="图片 34"/>
          <p:cNvPicPr>
            <a:picLocks noChangeAspect="1"/>
          </p:cNvPicPr>
          <p:nvPr/>
        </p:nvPicPr>
        <p:blipFill>
          <a:blip r:embed="rId18">
            <a:clrChange>
              <a:clrFrom>
                <a:srgbClr val="FFFFFF"/>
              </a:clrFrom>
              <a:clrTo>
                <a:srgbClr val="FFFFFF">
                  <a:alpha val="0"/>
                </a:srgbClr>
              </a:clrTo>
            </a:clrChange>
          </a:blip>
          <a:stretch>
            <a:fillRect/>
          </a:stretch>
        </p:blipFill>
        <p:spPr>
          <a:xfrm>
            <a:off x="4169107" y="3128661"/>
            <a:ext cx="494394" cy="170399"/>
          </a:xfrm>
          <a:prstGeom prst="rect">
            <a:avLst/>
          </a:prstGeom>
        </p:spPr>
      </p:pic>
      <p:graphicFrame>
        <p:nvGraphicFramePr>
          <p:cNvPr id="2" name="对象 1"/>
          <p:cNvGraphicFramePr>
            <a:graphicFrameLocks noChangeAspect="1"/>
          </p:cNvGraphicFramePr>
          <p:nvPr>
            <p:extLst>
              <p:ext uri="{D42A27DB-BD31-4B8C-83A1-F6EECF244321}">
                <p14:modId xmlns:p14="http://schemas.microsoft.com/office/powerpoint/2010/main" val="757470727"/>
              </p:ext>
            </p:extLst>
          </p:nvPr>
        </p:nvGraphicFramePr>
        <p:xfrm>
          <a:off x="786911" y="5174610"/>
          <a:ext cx="10591800" cy="801687"/>
        </p:xfrm>
        <a:graphic>
          <a:graphicData uri="http://schemas.openxmlformats.org/presentationml/2006/ole">
            <mc:AlternateContent xmlns:mc="http://schemas.openxmlformats.org/markup-compatibility/2006">
              <mc:Choice xmlns:v="urn:schemas-microsoft-com:vml" Requires="v">
                <p:oleObj spid="_x0000_s194598" name="文档" r:id="rId19" imgW="10592350" imgH="802257" progId="Word.Document.12">
                  <p:embed/>
                </p:oleObj>
              </mc:Choice>
              <mc:Fallback>
                <p:oleObj name="文档" r:id="rId19" imgW="10592350" imgH="802257" progId="Word.Document.12">
                  <p:embed/>
                  <p:pic>
                    <p:nvPicPr>
                      <p:cNvPr id="0" name=""/>
                      <p:cNvPicPr/>
                      <p:nvPr/>
                    </p:nvPicPr>
                    <p:blipFill>
                      <a:blip r:embed="rId20"/>
                      <a:stretch>
                        <a:fillRect/>
                      </a:stretch>
                    </p:blipFill>
                    <p:spPr>
                      <a:xfrm>
                        <a:off x="786911" y="5174610"/>
                        <a:ext cx="10591800" cy="801687"/>
                      </a:xfrm>
                      <a:prstGeom prst="rect">
                        <a:avLst/>
                      </a:prstGeom>
                    </p:spPr>
                  </p:pic>
                </p:oleObj>
              </mc:Fallback>
            </mc:AlternateContent>
          </a:graphicData>
        </a:graphic>
      </p:graphicFrame>
    </p:spTree>
    <p:extLst>
      <p:ext uri="{BB962C8B-B14F-4D97-AF65-F5344CB8AC3E}">
        <p14:creationId xmlns:p14="http://schemas.microsoft.com/office/powerpoint/2010/main" val="1080676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par>
                                <p:cTn id="17" presetID="3"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574E7DD6-E482-894D-9E46-D2B62C9ED9EC}"/>
              </a:ext>
            </a:extLst>
          </p:cNvPr>
          <p:cNvGrpSpPr/>
          <p:nvPr/>
        </p:nvGrpSpPr>
        <p:grpSpPr>
          <a:xfrm>
            <a:off x="516000" y="1484783"/>
            <a:ext cx="11160000" cy="2160241"/>
            <a:chOff x="792914" y="3925222"/>
            <a:chExt cx="11160000" cy="2160241"/>
          </a:xfrm>
        </p:grpSpPr>
        <p:sp>
          <p:nvSpPr>
            <p:cNvPr id="21" name="圆角矩形 20">
              <a:extLst>
                <a:ext uri="{FF2B5EF4-FFF2-40B4-BE49-F238E27FC236}">
                  <a16:creationId xmlns="" xmlns:a16="http://schemas.microsoft.com/office/drawing/2014/main" id="{E0791A29-2CB4-2744-96C1-EA2037B165CE}"/>
                </a:ext>
              </a:extLst>
            </p:cNvPr>
            <p:cNvSpPr/>
            <p:nvPr/>
          </p:nvSpPr>
          <p:spPr>
            <a:xfrm>
              <a:off x="792914" y="4038113"/>
              <a:ext cx="11160000" cy="2047350"/>
            </a:xfrm>
            <a:prstGeom prst="roundRect">
              <a:avLst>
                <a:gd name="adj" fmla="val 4129"/>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2" name="矩形 21">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96282" y="1746800"/>
            <a:ext cx="10799436" cy="1684244"/>
          </a:xfrm>
          <a:prstGeom prst="rect">
            <a:avLst/>
          </a:prstGeom>
        </p:spPr>
        <p:txBody>
          <a:bodyPr>
            <a:spAutoFit/>
          </a:bodyPr>
          <a:lstStyle/>
          <a:p>
            <a:pPr algn="just">
              <a:lnSpc>
                <a:spcPct val="150000"/>
              </a:lnSpc>
              <a:spcAft>
                <a:spcPts val="0"/>
              </a:spcAft>
            </a:pP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T</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温度下，容器</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中反应正向进行，气体的总量大于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，而容器</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Ⅲ</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中反应逆向进行，气体的总量小于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0.85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，所以达平衡时，容器</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与容器</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Ⅲ</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中的总压强之比大于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20</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17</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D</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4" name="圆角矩形 23">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5</a:t>
            </a:r>
            <a:endParaRPr kumimoji="1" lang="zh-CN" altLang="en-US" sz="1600" kern="0" dirty="0">
              <a:solidFill>
                <a:prstClr val="white"/>
              </a:solidFill>
              <a:latin typeface="Arial"/>
              <a:ea typeface="微软雅黑"/>
            </a:endParaRPr>
          </a:p>
        </p:txBody>
      </p:sp>
      <p:sp>
        <p:nvSpPr>
          <p:cNvPr id="29" name="圆角矩形 28">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1" name="圆角矩形 30">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2" name="圆角矩形 31">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7" name="圆角矩形 46">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8" name="圆角矩形 47">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9" name="圆角矩形 48">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0" name="圆角矩形 49">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spTree>
    <p:extLst>
      <p:ext uri="{BB962C8B-B14F-4D97-AF65-F5344CB8AC3E}">
        <p14:creationId xmlns:p14="http://schemas.microsoft.com/office/powerpoint/2010/main" val="352087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0843" y="232185"/>
            <a:ext cx="11350315" cy="3054682"/>
          </a:xfrm>
          <a:prstGeom prst="rect">
            <a:avLst/>
          </a:prstGeom>
        </p:spPr>
        <p:txBody>
          <a:bodyPr>
            <a:spAutoFit/>
          </a:bodyPr>
          <a:lstStyle/>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6.</a:t>
            </a:r>
            <a:r>
              <a:rPr lang="en-US" altLang="zh-CN" sz="2400" kern="100" dirty="0">
                <a:latin typeface="Times New Roman" panose="02020603050405020304" pitchFamily="18" charset="0"/>
                <a:ea typeface="楷体_GB2312" panose="02010609030101010101" pitchFamily="49" charset="-122"/>
                <a:cs typeface="Courier New" panose="02070309020205020404" pitchFamily="49" charset="0"/>
              </a:rPr>
              <a:t>(2023·</a:t>
            </a:r>
            <a:r>
              <a:rPr lang="zh-CN" altLang="zh-CN" sz="2400" kern="100" dirty="0">
                <a:latin typeface="Times New Roman" panose="02020603050405020304" pitchFamily="18" charset="0"/>
                <a:ea typeface="楷体_GB2312" panose="02010609030101010101" pitchFamily="49" charset="-122"/>
                <a:cs typeface="Times New Roman" panose="02020603050405020304" pitchFamily="18" charset="0"/>
              </a:rPr>
              <a:t>绍兴高三月考</a:t>
            </a:r>
            <a:r>
              <a:rPr lang="en-US" altLang="zh-CN" sz="2400" kern="100" dirty="0">
                <a:latin typeface="Times New Roman" panose="02020603050405020304" pitchFamily="18" charset="0"/>
                <a:ea typeface="楷体_GB2312" panose="02010609030101010101" pitchFamily="49" charset="-122"/>
                <a:cs typeface="Courier New" panose="02070309020205020404" pitchFamily="49" charset="0"/>
              </a:rPr>
              <a:t>)</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a:t>
            </a:r>
            <a:r>
              <a:rPr lang="en-US" altLang="zh-CN" sz="2400"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时，向容积为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 L</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的刚性容器中充入</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CO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和一定量的</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发生反应：</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HCHO(g</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，达到平衡时，</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HCHO</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的分压</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分</a:t>
            </a:r>
            <a:endPar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压</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＝总压</a:t>
            </a:r>
            <a:r>
              <a:rPr lang="en-US" altLang="zh-CN" sz="2400"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与</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起始</a:t>
            </a:r>
            <a:r>
              <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的</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关系如图所示。已知：初始加入</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2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p>
          <a:p>
            <a:pPr algn="just">
              <a:lnSpc>
                <a:spcPct val="150000"/>
              </a:lnSpc>
              <a:spcAft>
                <a:spcPts val="0"/>
              </a:spcAft>
            </a:pPr>
            <a:endParaRPr lang="en-US" altLang="zh-CN" sz="500" kern="100" baseline="-25000" dirty="0">
              <a:latin typeface="Times New Roman" panose="02020603050405020304" pitchFamily="18" charset="0"/>
              <a:ea typeface="微软雅黑" panose="020B0503020204020204" pitchFamily="34" charset="-122"/>
              <a:cs typeface="Courier New" panose="02070309020205020404" pitchFamily="49" charset="0"/>
            </a:endParaRPr>
          </a:p>
          <a:p>
            <a:pPr algn="just">
              <a:lnSpc>
                <a:spcPct val="150000"/>
              </a:lnSpc>
              <a:spcAft>
                <a:spcPts val="0"/>
              </a:spcAft>
            </a:pP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时</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，容器内气体的总压强为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1.2</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。下列说法错误的</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是</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A.5 min</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时反应到达</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点，</a:t>
            </a:r>
            <a:r>
              <a:rPr lang="en-US" altLang="zh-CN" sz="2400"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0.1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mol·L</a:t>
            </a:r>
            <a:r>
              <a:rPr lang="zh-CN" altLang="zh-CN" sz="2400"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·min</a:t>
            </a:r>
            <a:r>
              <a:rPr lang="zh-CN" altLang="zh-CN" sz="2400"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smtClean="0">
                <a:latin typeface="Times New Roman" panose="02020603050405020304" pitchFamily="18" charset="0"/>
                <a:ea typeface="微软雅黑" panose="020B0503020204020204" pitchFamily="34"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8" name="圆角矩形 2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9" name="圆角矩形 28">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0" name="圆角矩形 2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1" name="圆角矩形 3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2" name="圆角矩形 31">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3" name="圆角矩形 32">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6</a:t>
            </a:r>
            <a:endParaRPr kumimoji="1" lang="zh-CN" altLang="en-US" sz="1600" kern="0" dirty="0">
              <a:solidFill>
                <a:prstClr val="white"/>
              </a:solidFill>
              <a:latin typeface="Arial"/>
              <a:ea typeface="微软雅黑"/>
            </a:endParaRPr>
          </a:p>
        </p:txBody>
      </p:sp>
      <p:sp>
        <p:nvSpPr>
          <p:cNvPr id="34" name="圆角矩形 33">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5" name="圆角矩形 34">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6" name="圆角矩形 35">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7" name="圆角矩形 3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0" name="圆角矩形 3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1" name="圆角矩形 4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2" name="圆角矩形 4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3115777194"/>
              </p:ext>
            </p:extLst>
          </p:nvPr>
        </p:nvGraphicFramePr>
        <p:xfrm>
          <a:off x="4741493" y="1402405"/>
          <a:ext cx="1219200" cy="793750"/>
        </p:xfrm>
        <a:graphic>
          <a:graphicData uri="http://schemas.openxmlformats.org/presentationml/2006/ole">
            <mc:AlternateContent xmlns:mc="http://schemas.openxmlformats.org/markup-compatibility/2006">
              <mc:Choice xmlns:v="urn:schemas-microsoft-com:vml" Requires="v">
                <p:oleObj spid="_x0000_s196646" name="文档" r:id="rId16" imgW="1219376" imgH="793624" progId="Word.Document.12">
                  <p:embed/>
                </p:oleObj>
              </mc:Choice>
              <mc:Fallback>
                <p:oleObj name="文档" r:id="rId16" imgW="1219376" imgH="793624" progId="Word.Document.12">
                  <p:embed/>
                  <p:pic>
                    <p:nvPicPr>
                      <p:cNvPr id="0" name=""/>
                      <p:cNvPicPr/>
                      <p:nvPr/>
                    </p:nvPicPr>
                    <p:blipFill>
                      <a:blip r:embed="rId17"/>
                      <a:stretch>
                        <a:fillRect/>
                      </a:stretch>
                    </p:blipFill>
                    <p:spPr>
                      <a:xfrm>
                        <a:off x="4741493" y="1402405"/>
                        <a:ext cx="1219200" cy="793750"/>
                      </a:xfrm>
                      <a:prstGeom prst="rect">
                        <a:avLst/>
                      </a:prstGeom>
                    </p:spPr>
                  </p:pic>
                </p:oleObj>
              </mc:Fallback>
            </mc:AlternateContent>
          </a:graphicData>
        </a:graphic>
      </p:graphicFrame>
      <p:pic>
        <p:nvPicPr>
          <p:cNvPr id="196611" name="Picture 3" descr="107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63961" y="2610702"/>
            <a:ext cx="3285881" cy="286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 name="对象 37"/>
          <p:cNvGraphicFramePr>
            <a:graphicFrameLocks noChangeAspect="1"/>
          </p:cNvGraphicFramePr>
          <p:nvPr>
            <p:extLst>
              <p:ext uri="{D42A27DB-BD31-4B8C-83A1-F6EECF244321}">
                <p14:modId xmlns:p14="http://schemas.microsoft.com/office/powerpoint/2010/main" val="787518008"/>
              </p:ext>
            </p:extLst>
          </p:nvPr>
        </p:nvGraphicFramePr>
        <p:xfrm>
          <a:off x="520700" y="3235325"/>
          <a:ext cx="10383838" cy="1749425"/>
        </p:xfrm>
        <a:graphic>
          <a:graphicData uri="http://schemas.openxmlformats.org/presentationml/2006/ole">
            <mc:AlternateContent xmlns:mc="http://schemas.openxmlformats.org/markup-compatibility/2006">
              <mc:Choice xmlns:v="urn:schemas-microsoft-com:vml" Requires="v">
                <p:oleObj spid="_x0000_s196647" name="文档" r:id="rId19" imgW="10598832" imgH="1784230" progId="Word.Document.12">
                  <p:embed/>
                </p:oleObj>
              </mc:Choice>
              <mc:Fallback>
                <p:oleObj name="文档" r:id="rId19" imgW="10598832" imgH="1784230" progId="Word.Document.12">
                  <p:embed/>
                  <p:pic>
                    <p:nvPicPr>
                      <p:cNvPr id="0" name=""/>
                      <p:cNvPicPr/>
                      <p:nvPr/>
                    </p:nvPicPr>
                    <p:blipFill>
                      <a:blip r:embed="rId20"/>
                      <a:stretch>
                        <a:fillRect/>
                      </a:stretch>
                    </p:blipFill>
                    <p:spPr>
                      <a:xfrm>
                        <a:off x="520700" y="3235325"/>
                        <a:ext cx="10383838" cy="1749425"/>
                      </a:xfrm>
                      <a:prstGeom prst="rect">
                        <a:avLst/>
                      </a:prstGeom>
                    </p:spPr>
                  </p:pic>
                </p:oleObj>
              </mc:Fallback>
            </mc:AlternateContent>
          </a:graphicData>
        </a:graphic>
      </p:graphicFrame>
      <p:sp>
        <p:nvSpPr>
          <p:cNvPr id="39" name="矩形 38"/>
          <p:cNvSpPr/>
          <p:nvPr/>
        </p:nvSpPr>
        <p:spPr>
          <a:xfrm>
            <a:off x="420843" y="4838377"/>
            <a:ext cx="11350315" cy="1200329"/>
          </a:xfrm>
          <a:prstGeom prst="rect">
            <a:avLst/>
          </a:prstGeom>
        </p:spPr>
        <p:txBody>
          <a:bodyPr>
            <a:spAutoFit/>
          </a:bodyPr>
          <a:lstStyle/>
          <a:p>
            <a:pPr algn="just">
              <a:lnSpc>
                <a:spcPct val="150000"/>
              </a:lnSpc>
              <a:spcAft>
                <a:spcPts val="0"/>
              </a:spcAft>
            </a:pP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D.c</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点时，再加入</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O(g)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，使二者分压均</a:t>
            </a:r>
            <a:r>
              <a:rPr lang="zh-CN"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增大</a:t>
            </a:r>
            <a:endPar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0.2</a:t>
            </a:r>
            <a:r>
              <a:rPr lang="en-US" altLang="zh-CN" sz="2400" i="1" kern="100" dirty="0" smtClean="0">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，平衡不移动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4" name="图片 43"/>
          <p:cNvPicPr>
            <a:picLocks noChangeAspect="1"/>
          </p:cNvPicPr>
          <p:nvPr/>
        </p:nvPicPr>
        <p:blipFill>
          <a:blip r:embed="rId21">
            <a:clrChange>
              <a:clrFrom>
                <a:srgbClr val="FFFFFF"/>
              </a:clrFrom>
              <a:clrTo>
                <a:srgbClr val="FFFFFF">
                  <a:alpha val="0"/>
                </a:srgbClr>
              </a:clrTo>
            </a:clrChange>
          </a:blip>
          <a:stretch>
            <a:fillRect/>
          </a:stretch>
        </p:blipFill>
        <p:spPr>
          <a:xfrm>
            <a:off x="4408879" y="1056417"/>
            <a:ext cx="494394" cy="170399"/>
          </a:xfrm>
          <a:prstGeom prst="rect">
            <a:avLst/>
          </a:prstGeom>
        </p:spPr>
      </p:pic>
      <p:sp>
        <p:nvSpPr>
          <p:cNvPr id="27" name="TextBox 9"/>
          <p:cNvSpPr txBox="1"/>
          <p:nvPr/>
        </p:nvSpPr>
        <p:spPr>
          <a:xfrm>
            <a:off x="255895" y="3239103"/>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Tree>
    <p:extLst>
      <p:ext uri="{BB962C8B-B14F-4D97-AF65-F5344CB8AC3E}">
        <p14:creationId xmlns:p14="http://schemas.microsoft.com/office/powerpoint/2010/main" val="155169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574E7DD6-E482-894D-9E46-D2B62C9ED9EC}"/>
              </a:ext>
            </a:extLst>
          </p:cNvPr>
          <p:cNvGrpSpPr/>
          <p:nvPr/>
        </p:nvGrpSpPr>
        <p:grpSpPr>
          <a:xfrm>
            <a:off x="516000" y="278065"/>
            <a:ext cx="11160000" cy="5717096"/>
            <a:chOff x="792914" y="3925222"/>
            <a:chExt cx="11160000" cy="5717096"/>
          </a:xfrm>
        </p:grpSpPr>
        <p:sp>
          <p:nvSpPr>
            <p:cNvPr id="23" name="圆角矩形 22">
              <a:extLst>
                <a:ext uri="{FF2B5EF4-FFF2-40B4-BE49-F238E27FC236}">
                  <a16:creationId xmlns="" xmlns:a16="http://schemas.microsoft.com/office/drawing/2014/main" id="{E0791A29-2CB4-2744-96C1-EA2037B165CE}"/>
                </a:ext>
              </a:extLst>
            </p:cNvPr>
            <p:cNvSpPr/>
            <p:nvPr/>
          </p:nvSpPr>
          <p:spPr>
            <a:xfrm>
              <a:off x="792914" y="4038112"/>
              <a:ext cx="11160000" cy="5604206"/>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4" name="矩形 23">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6" name="矩形 25"/>
          <p:cNvSpPr/>
          <p:nvPr/>
        </p:nvSpPr>
        <p:spPr>
          <a:xfrm>
            <a:off x="642285" y="452153"/>
            <a:ext cx="10907430" cy="2677656"/>
          </a:xfrm>
          <a:prstGeom prst="rect">
            <a:avLst/>
          </a:prstGeom>
        </p:spPr>
        <p:txBody>
          <a:bodyPr>
            <a:spAutoFit/>
          </a:bodyPr>
          <a:lstStyle/>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根据</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点的三段式分析：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1524000" algn="just">
              <a:lnSpc>
                <a:spcPct val="14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HCHO(g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8" name="圆角矩形 2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9" name="圆角矩形 28">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0" name="圆角矩形 2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1" name="圆角矩形 3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2" name="圆角矩形 31">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3" name="圆角矩形 32">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6</a:t>
            </a:r>
            <a:endParaRPr kumimoji="1" lang="zh-CN" altLang="en-US" sz="1600" kern="0" dirty="0">
              <a:solidFill>
                <a:prstClr val="white"/>
              </a:solidFill>
              <a:latin typeface="Arial"/>
              <a:ea typeface="微软雅黑"/>
            </a:endParaRPr>
          </a:p>
        </p:txBody>
      </p:sp>
      <p:sp>
        <p:nvSpPr>
          <p:cNvPr id="34" name="圆角矩形 33">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5" name="圆角矩形 34">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6" name="圆角矩形 35">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7" name="圆角矩形 3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0" name="圆角矩形 3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1" name="圆角矩形 4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2" name="圆角矩形 4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27" name="Picture 3" descr="107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6447" y="549976"/>
            <a:ext cx="2854129" cy="249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 name="对象 38"/>
          <p:cNvGraphicFramePr>
            <a:graphicFrameLocks noChangeAspect="1"/>
          </p:cNvGraphicFramePr>
          <p:nvPr>
            <p:extLst>
              <p:ext uri="{D42A27DB-BD31-4B8C-83A1-F6EECF244321}">
                <p14:modId xmlns:p14="http://schemas.microsoft.com/office/powerpoint/2010/main" val="2614977670"/>
              </p:ext>
            </p:extLst>
          </p:nvPr>
        </p:nvGraphicFramePr>
        <p:xfrm>
          <a:off x="719474" y="3103507"/>
          <a:ext cx="10382250" cy="2900363"/>
        </p:xfrm>
        <a:graphic>
          <a:graphicData uri="http://schemas.openxmlformats.org/presentationml/2006/ole">
            <mc:AlternateContent xmlns:mc="http://schemas.openxmlformats.org/markup-compatibility/2006">
              <mc:Choice xmlns:v="urn:schemas-microsoft-com:vml" Requires="v">
                <p:oleObj spid="_x0000_s125028" name="文档" r:id="rId17" imgW="10598832" imgH="2958501" progId="Word.Document.12">
                  <p:embed/>
                </p:oleObj>
              </mc:Choice>
              <mc:Fallback>
                <p:oleObj name="文档" r:id="rId17" imgW="10598832" imgH="2958501" progId="Word.Document.12">
                  <p:embed/>
                  <p:pic>
                    <p:nvPicPr>
                      <p:cNvPr id="0" name=""/>
                      <p:cNvPicPr/>
                      <p:nvPr/>
                    </p:nvPicPr>
                    <p:blipFill>
                      <a:blip r:embed="rId18"/>
                      <a:stretch>
                        <a:fillRect/>
                      </a:stretch>
                    </p:blipFill>
                    <p:spPr>
                      <a:xfrm>
                        <a:off x="719474" y="3103507"/>
                        <a:ext cx="10382250" cy="2900363"/>
                      </a:xfrm>
                      <a:prstGeom prst="rect">
                        <a:avLst/>
                      </a:prstGeom>
                    </p:spPr>
                  </p:pic>
                </p:oleObj>
              </mc:Fallback>
            </mc:AlternateContent>
          </a:graphicData>
        </a:graphic>
      </p:graphicFrame>
      <p:pic>
        <p:nvPicPr>
          <p:cNvPr id="44" name="图片 43"/>
          <p:cNvPicPr>
            <a:picLocks noChangeAspect="1"/>
          </p:cNvPicPr>
          <p:nvPr/>
        </p:nvPicPr>
        <p:blipFill>
          <a:blip r:embed="rId19">
            <a:clrChange>
              <a:clrFrom>
                <a:srgbClr val="FFFFFF"/>
              </a:clrFrom>
              <a:clrTo>
                <a:srgbClr val="FFFFFF">
                  <a:alpha val="0"/>
                </a:srgbClr>
              </a:clrTo>
            </a:clrChange>
          </a:blip>
          <a:stretch>
            <a:fillRect/>
          </a:stretch>
        </p:blipFill>
        <p:spPr>
          <a:xfrm>
            <a:off x="4295878" y="1205461"/>
            <a:ext cx="494394" cy="170399"/>
          </a:xfrm>
          <a:prstGeom prst="rect">
            <a:avLst/>
          </a:prstGeom>
        </p:spPr>
      </p:pic>
    </p:spTree>
    <p:extLst>
      <p:ext uri="{BB962C8B-B14F-4D97-AF65-F5344CB8AC3E}">
        <p14:creationId xmlns:p14="http://schemas.microsoft.com/office/powerpoint/2010/main" val="172097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linds(horizontal)">
                                      <p:cBhvr>
                                        <p:cTn id="16" dur="500"/>
                                        <p:tgtEl>
                                          <p:spTgt spid="39"/>
                                        </p:tgtEl>
                                      </p:cBhvr>
                                    </p:animEffect>
                                  </p:childTnLst>
                                </p:cTn>
                              </p:par>
                              <p:par>
                                <p:cTn id="17" presetID="3" presetClass="entr" presetSubtype="1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linds(horizont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90000" y="1790692"/>
            <a:ext cx="11412000" cy="2239074"/>
          </a:xfrm>
          <a:prstGeom prst="rect">
            <a:avLst/>
          </a:prstGeom>
        </p:spPr>
        <p:txBody>
          <a:bodyPr wrap="square">
            <a:spAutoFit/>
          </a:bodyPr>
          <a:lstStyle/>
          <a:p>
            <a:pPr algn="just">
              <a:lnSpc>
                <a:spcPct val="150000"/>
              </a:lnSpc>
              <a:spcAft>
                <a:spcPts val="0"/>
              </a:spcAft>
            </a:pPr>
            <a:r>
              <a:rPr lang="en-US" altLang="zh-CN" sz="2400" b="1" kern="100" dirty="0">
                <a:latin typeface="+mj-ea"/>
                <a:ea typeface="+mj-ea"/>
                <a:cs typeface="Courier New" panose="02070309020205020404" pitchFamily="49" charset="0"/>
              </a:rPr>
              <a:t>2.</a:t>
            </a:r>
            <a:r>
              <a:rPr lang="zh-CN" altLang="zh-CN" sz="2400" b="1" kern="100" dirty="0">
                <a:latin typeface="+mj-ea"/>
                <a:ea typeface="+mj-ea"/>
                <a:cs typeface="Courier New" panose="02070309020205020404" pitchFamily="49" charset="0"/>
              </a:rPr>
              <a:t>压强平衡常数</a:t>
            </a:r>
          </a:p>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对于有气体参与的化学反应，写平衡常数表达式时，用平衡时各气体的分压代替浓度，计算所得到的平衡常数称为压强平衡常数</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sz="2400"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如：</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a</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A</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b</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B</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sz="2400" i="1" kern="100" dirty="0" err="1" smtClean="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dirty="0" err="1" smtClean="0">
                <a:latin typeface="Times New Roman" panose="02020603050405020304" pitchFamily="18" charset="0"/>
                <a:ea typeface="微软雅黑" panose="020B0503020204020204" pitchFamily="34" charset="-122"/>
                <a:cs typeface="Courier New" panose="02070309020205020404" pitchFamily="49" charset="0"/>
              </a:rPr>
              <a:t>C</a:t>
            </a:r>
            <a:r>
              <a:rPr lang="en-US" altLang="zh-CN" sz="2400"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d</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D</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1210971478"/>
              </p:ext>
            </p:extLst>
          </p:nvPr>
        </p:nvGraphicFramePr>
        <p:xfrm>
          <a:off x="484232" y="4170908"/>
          <a:ext cx="10550525" cy="1130300"/>
        </p:xfrm>
        <a:graphic>
          <a:graphicData uri="http://schemas.openxmlformats.org/presentationml/2006/ole">
            <mc:AlternateContent xmlns:mc="http://schemas.openxmlformats.org/markup-compatibility/2006">
              <mc:Choice xmlns:v="urn:schemas-microsoft-com:vml" Requires="v">
                <p:oleObj spid="_x0000_s147482" name="文档" r:id="rId3" imgW="10658977" imgH="1141203" progId="Word.Document.12">
                  <p:embed/>
                </p:oleObj>
              </mc:Choice>
              <mc:Fallback>
                <p:oleObj name="文档" r:id="rId3" imgW="10658977" imgH="1141203" progId="Word.Document.12">
                  <p:embed/>
                  <p:pic>
                    <p:nvPicPr>
                      <p:cNvPr id="0" name=""/>
                      <p:cNvPicPr/>
                      <p:nvPr/>
                    </p:nvPicPr>
                    <p:blipFill>
                      <a:blip r:embed="rId4"/>
                      <a:stretch>
                        <a:fillRect/>
                      </a:stretch>
                    </p:blipFill>
                    <p:spPr>
                      <a:xfrm>
                        <a:off x="484232" y="4170908"/>
                        <a:ext cx="10550525" cy="1130300"/>
                      </a:xfrm>
                      <a:prstGeom prst="rect">
                        <a:avLst/>
                      </a:prstGeom>
                    </p:spPr>
                  </p:pic>
                </p:oleObj>
              </mc:Fallback>
            </mc:AlternateContent>
          </a:graphicData>
        </a:graphic>
      </p:graphicFrame>
      <p:pic>
        <p:nvPicPr>
          <p:cNvPr id="4" name="图片 3"/>
          <p:cNvPicPr>
            <a:picLocks noChangeAspect="1"/>
          </p:cNvPicPr>
          <p:nvPr/>
        </p:nvPicPr>
        <p:blipFill>
          <a:blip r:embed="rId5">
            <a:clrChange>
              <a:clrFrom>
                <a:srgbClr val="FFFFFF"/>
              </a:clrFrom>
              <a:clrTo>
                <a:srgbClr val="FFFFFF">
                  <a:alpha val="0"/>
                </a:srgbClr>
              </a:clrTo>
            </a:clrChange>
          </a:blip>
          <a:stretch>
            <a:fillRect/>
          </a:stretch>
        </p:blipFill>
        <p:spPr>
          <a:xfrm>
            <a:off x="2891429" y="3703768"/>
            <a:ext cx="494394" cy="170399"/>
          </a:xfrm>
          <a:prstGeom prst="rect">
            <a:avLst/>
          </a:prstGeom>
        </p:spPr>
      </p:pic>
    </p:spTree>
    <p:extLst>
      <p:ext uri="{BB962C8B-B14F-4D97-AF65-F5344CB8AC3E}">
        <p14:creationId xmlns:p14="http://schemas.microsoft.com/office/powerpoint/2010/main" val="25720525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574E7DD6-E482-894D-9E46-D2B62C9ED9EC}"/>
              </a:ext>
            </a:extLst>
          </p:cNvPr>
          <p:cNvGrpSpPr/>
          <p:nvPr/>
        </p:nvGrpSpPr>
        <p:grpSpPr>
          <a:xfrm>
            <a:off x="516000" y="548680"/>
            <a:ext cx="11160000" cy="5184576"/>
            <a:chOff x="792914" y="3925222"/>
            <a:chExt cx="11160000" cy="5184576"/>
          </a:xfrm>
        </p:grpSpPr>
        <p:sp>
          <p:nvSpPr>
            <p:cNvPr id="23" name="圆角矩形 22">
              <a:extLst>
                <a:ext uri="{FF2B5EF4-FFF2-40B4-BE49-F238E27FC236}">
                  <a16:creationId xmlns="" xmlns:a16="http://schemas.microsoft.com/office/drawing/2014/main" id="{E0791A29-2CB4-2744-96C1-EA2037B165CE}"/>
                </a:ext>
              </a:extLst>
            </p:cNvPr>
            <p:cNvSpPr/>
            <p:nvPr/>
          </p:nvSpPr>
          <p:spPr>
            <a:xfrm>
              <a:off x="792914" y="4038112"/>
              <a:ext cx="11160000" cy="5071686"/>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4" name="矩形 23">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6" name="矩形 25"/>
          <p:cNvSpPr/>
          <p:nvPr/>
        </p:nvSpPr>
        <p:spPr>
          <a:xfrm>
            <a:off x="728106" y="954594"/>
            <a:ext cx="8046003" cy="2385268"/>
          </a:xfrm>
          <a:prstGeom prst="rect">
            <a:avLst/>
          </a:prstGeom>
        </p:spPr>
        <p:txBody>
          <a:bodyPr wrap="square">
            <a:spAutoFit/>
          </a:bodyPr>
          <a:lstStyle/>
          <a:p>
            <a:pPr algn="just">
              <a:lnSpc>
                <a:spcPct val="15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随</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增大</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，平衡正向移动，</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的转化率增大，若</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p>
          <a:p>
            <a:pPr algn="just">
              <a:lnSpc>
                <a:spcPct val="150000"/>
              </a:lnSpc>
              <a:spcAft>
                <a:spcPts val="0"/>
              </a:spcAft>
            </a:pPr>
            <a:endParaRPr lang="en-US" altLang="zh-CN" sz="500" kern="100" baseline="-25000" dirty="0">
              <a:latin typeface="Times New Roman" panose="02020603050405020304" pitchFamily="18" charset="0"/>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的</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物质的量无限增大，则</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HCHO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的平衡压强肯定减小，即</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HCHO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的平衡压强不是不断增大，</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温度不变，化学平衡常数不变，故</a:t>
            </a:r>
            <a:r>
              <a:rPr lang="en-US" altLang="zh-CN" sz="2400" kern="100" dirty="0">
                <a:latin typeface="Times New Roman" panose="02020603050405020304" pitchFamily="18" charset="0"/>
                <a:ea typeface="宋体" panose="02010600030101010101" pitchFamily="2" charset="-122"/>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点时反应的化学平衡</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常</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圆角矩形 2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9" name="圆角矩形 28">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0" name="圆角矩形 2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1" name="圆角矩形 3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2" name="圆角矩形 31">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3" name="圆角矩形 32">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6</a:t>
            </a:r>
            <a:endParaRPr kumimoji="1" lang="zh-CN" altLang="en-US" sz="1600" kern="0" dirty="0">
              <a:solidFill>
                <a:prstClr val="white"/>
              </a:solidFill>
              <a:latin typeface="Arial"/>
              <a:ea typeface="微软雅黑"/>
            </a:endParaRPr>
          </a:p>
        </p:txBody>
      </p:sp>
      <p:sp>
        <p:nvSpPr>
          <p:cNvPr id="34" name="圆角矩形 33">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5" name="圆角矩形 34">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6" name="圆角矩形 35">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7" name="圆角矩形 3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0" name="圆角矩形 3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1" name="圆角矩形 4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2" name="圆角矩形 4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2" name="对象 21"/>
          <p:cNvGraphicFramePr>
            <a:graphicFrameLocks noChangeAspect="1"/>
          </p:cNvGraphicFramePr>
          <p:nvPr>
            <p:extLst>
              <p:ext uri="{D42A27DB-BD31-4B8C-83A1-F6EECF244321}">
                <p14:modId xmlns:p14="http://schemas.microsoft.com/office/powerpoint/2010/main" val="3175960160"/>
              </p:ext>
            </p:extLst>
          </p:nvPr>
        </p:nvGraphicFramePr>
        <p:xfrm>
          <a:off x="796925" y="3358704"/>
          <a:ext cx="10490200" cy="2290762"/>
        </p:xfrm>
        <a:graphic>
          <a:graphicData uri="http://schemas.openxmlformats.org/presentationml/2006/ole">
            <mc:AlternateContent xmlns:mc="http://schemas.openxmlformats.org/markup-compatibility/2006">
              <mc:Choice xmlns:v="urn:schemas-microsoft-com:vml" Requires="v">
                <p:oleObj spid="_x0000_s197673" name="文档" r:id="rId16" imgW="10598832" imgH="2309004" progId="Word.Document.12">
                  <p:embed/>
                </p:oleObj>
              </mc:Choice>
              <mc:Fallback>
                <p:oleObj name="文档" r:id="rId16" imgW="10598832" imgH="2309004" progId="Word.Document.12">
                  <p:embed/>
                  <p:pic>
                    <p:nvPicPr>
                      <p:cNvPr id="0" name=""/>
                      <p:cNvPicPr/>
                      <p:nvPr/>
                    </p:nvPicPr>
                    <p:blipFill>
                      <a:blip r:embed="rId17"/>
                      <a:stretch>
                        <a:fillRect/>
                      </a:stretch>
                    </p:blipFill>
                    <p:spPr>
                      <a:xfrm>
                        <a:off x="796925" y="3358704"/>
                        <a:ext cx="10490200" cy="2290762"/>
                      </a:xfrm>
                      <a:prstGeom prst="rect">
                        <a:avLst/>
                      </a:prstGeom>
                    </p:spPr>
                  </p:pic>
                </p:oleObj>
              </mc:Fallback>
            </mc:AlternateContent>
          </a:graphicData>
        </a:graphic>
      </p:graphicFrame>
      <p:pic>
        <p:nvPicPr>
          <p:cNvPr id="27" name="Picture 3" descr="107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3355" y="904067"/>
            <a:ext cx="2594662" cy="226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extLst>
              <p:ext uri="{D42A27DB-BD31-4B8C-83A1-F6EECF244321}">
                <p14:modId xmlns:p14="http://schemas.microsoft.com/office/powerpoint/2010/main" val="4139500164"/>
              </p:ext>
            </p:extLst>
          </p:nvPr>
        </p:nvGraphicFramePr>
        <p:xfrm>
          <a:off x="1063065" y="870234"/>
          <a:ext cx="1209675" cy="793750"/>
        </p:xfrm>
        <a:graphic>
          <a:graphicData uri="http://schemas.openxmlformats.org/presentationml/2006/ole">
            <mc:AlternateContent xmlns:mc="http://schemas.openxmlformats.org/markup-compatibility/2006">
              <mc:Choice xmlns:v="urn:schemas-microsoft-com:vml" Requires="v">
                <p:oleObj spid="_x0000_s197674" name="文档" r:id="rId19" imgW="1209299" imgH="793624" progId="Word.Document.12">
                  <p:embed/>
                </p:oleObj>
              </mc:Choice>
              <mc:Fallback>
                <p:oleObj name="文档" r:id="rId19" imgW="1209299" imgH="793624" progId="Word.Document.12">
                  <p:embed/>
                  <p:pic>
                    <p:nvPicPr>
                      <p:cNvPr id="0" name=""/>
                      <p:cNvPicPr/>
                      <p:nvPr/>
                    </p:nvPicPr>
                    <p:blipFill>
                      <a:blip r:embed="rId20"/>
                      <a:stretch>
                        <a:fillRect/>
                      </a:stretch>
                    </p:blipFill>
                    <p:spPr>
                      <a:xfrm>
                        <a:off x="1063065" y="870234"/>
                        <a:ext cx="1209675" cy="793750"/>
                      </a:xfrm>
                      <a:prstGeom prst="rect">
                        <a:avLst/>
                      </a:prstGeom>
                    </p:spPr>
                  </p:pic>
                </p:oleObj>
              </mc:Fallback>
            </mc:AlternateContent>
          </a:graphicData>
        </a:graphic>
      </p:graphicFrame>
    </p:spTree>
    <p:extLst>
      <p:ext uri="{BB962C8B-B14F-4D97-AF65-F5344CB8AC3E}">
        <p14:creationId xmlns:p14="http://schemas.microsoft.com/office/powerpoint/2010/main" val="193190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linds(horizontal)">
                                      <p:cBhvr>
                                        <p:cTn id="16" dur="500"/>
                                        <p:tgtEl>
                                          <p:spTgt spid="27"/>
                                        </p:tgtEl>
                                      </p:cBhvr>
                                    </p:animEffect>
                                  </p:childTnLst>
                                </p:cTn>
                              </p:par>
                              <p:par>
                                <p:cTn id="17" presetID="3"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574E7DD6-E482-894D-9E46-D2B62C9ED9EC}"/>
              </a:ext>
            </a:extLst>
          </p:cNvPr>
          <p:cNvGrpSpPr/>
          <p:nvPr/>
        </p:nvGrpSpPr>
        <p:grpSpPr>
          <a:xfrm>
            <a:off x="516000" y="1266884"/>
            <a:ext cx="11160000" cy="2738180"/>
            <a:chOff x="792914" y="3925222"/>
            <a:chExt cx="11160000" cy="2738180"/>
          </a:xfrm>
        </p:grpSpPr>
        <p:sp>
          <p:nvSpPr>
            <p:cNvPr id="23" name="圆角矩形 22">
              <a:extLst>
                <a:ext uri="{FF2B5EF4-FFF2-40B4-BE49-F238E27FC236}">
                  <a16:creationId xmlns="" xmlns:a16="http://schemas.microsoft.com/office/drawing/2014/main" id="{E0791A29-2CB4-2744-96C1-EA2037B165CE}"/>
                </a:ext>
              </a:extLst>
            </p:cNvPr>
            <p:cNvSpPr/>
            <p:nvPr/>
          </p:nvSpPr>
          <p:spPr>
            <a:xfrm>
              <a:off x="792914" y="4038112"/>
              <a:ext cx="11160000" cy="2625290"/>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4" name="矩形 23">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8" name="圆角矩形 2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9" name="圆角矩形 28">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0" name="圆角矩形 2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1" name="圆角矩形 3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2" name="圆角矩形 31">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3" name="圆角矩形 32">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6</a:t>
            </a:r>
            <a:endParaRPr kumimoji="1" lang="zh-CN" altLang="en-US" sz="1600" kern="0" dirty="0">
              <a:solidFill>
                <a:prstClr val="white"/>
              </a:solidFill>
              <a:latin typeface="Arial"/>
              <a:ea typeface="微软雅黑"/>
            </a:endParaRPr>
          </a:p>
        </p:txBody>
      </p:sp>
      <p:sp>
        <p:nvSpPr>
          <p:cNvPr id="34" name="圆角矩形 33">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35" name="圆角矩形 34">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6" name="圆角矩形 35">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7" name="圆角矩形 3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0" name="圆角矩形 3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1" name="圆角矩形 4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2" name="圆角矩形 4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2" name="对象 21"/>
          <p:cNvGraphicFramePr>
            <a:graphicFrameLocks noChangeAspect="1"/>
          </p:cNvGraphicFramePr>
          <p:nvPr>
            <p:extLst>
              <p:ext uri="{D42A27DB-BD31-4B8C-83A1-F6EECF244321}">
                <p14:modId xmlns:p14="http://schemas.microsoft.com/office/powerpoint/2010/main" val="986525769"/>
              </p:ext>
            </p:extLst>
          </p:nvPr>
        </p:nvGraphicFramePr>
        <p:xfrm>
          <a:off x="767408" y="1615877"/>
          <a:ext cx="7767638" cy="2389187"/>
        </p:xfrm>
        <a:graphic>
          <a:graphicData uri="http://schemas.openxmlformats.org/presentationml/2006/ole">
            <mc:AlternateContent xmlns:mc="http://schemas.openxmlformats.org/markup-compatibility/2006">
              <mc:Choice xmlns:v="urn:schemas-microsoft-com:vml" Requires="v">
                <p:oleObj spid="_x0000_s198674" name="文档" r:id="rId16" imgW="7841020" imgH="2423107" progId="Word.Document.12">
                  <p:embed/>
                </p:oleObj>
              </mc:Choice>
              <mc:Fallback>
                <p:oleObj name="文档" r:id="rId16" imgW="7841020" imgH="2423107" progId="Word.Document.12">
                  <p:embed/>
                  <p:pic>
                    <p:nvPicPr>
                      <p:cNvPr id="0" name=""/>
                      <p:cNvPicPr/>
                      <p:nvPr/>
                    </p:nvPicPr>
                    <p:blipFill>
                      <a:blip r:embed="rId17"/>
                      <a:stretch>
                        <a:fillRect/>
                      </a:stretch>
                    </p:blipFill>
                    <p:spPr>
                      <a:xfrm>
                        <a:off x="767408" y="1615877"/>
                        <a:ext cx="7767638" cy="2389187"/>
                      </a:xfrm>
                      <a:prstGeom prst="rect">
                        <a:avLst/>
                      </a:prstGeom>
                    </p:spPr>
                  </p:pic>
                </p:oleObj>
              </mc:Fallback>
            </mc:AlternateContent>
          </a:graphicData>
        </a:graphic>
      </p:graphicFrame>
      <p:pic>
        <p:nvPicPr>
          <p:cNvPr id="27" name="Picture 3" descr="107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4136" y="1530535"/>
            <a:ext cx="2742761" cy="239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7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 xmlns:a16="http://schemas.microsoft.com/office/drawing/2014/main" id="{FFF65964-AB35-1C41-A7F1-54DD8E8F48A6}"/>
              </a:ext>
            </a:extLst>
          </p:cNvPr>
          <p:cNvSpPr/>
          <p:nvPr/>
        </p:nvSpPr>
        <p:spPr>
          <a:xfrm>
            <a:off x="407368" y="188640"/>
            <a:ext cx="11187139" cy="5905439"/>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7.</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(2023·</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嘉兴模拟</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利用</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生产甲醇的反应为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OH(g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，在密闭容器中按物质的量之比为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充入</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，测得平衡混合物中</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的体积分数</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在不同压强下随温度的变化情况如图所示。已知：</a:t>
            </a:r>
            <a:r>
              <a:rPr lang="en-US" altLang="zh-CN" kern="100" spc="20" dirty="0">
                <a:latin typeface="宋体" panose="02010600030101010101" pitchFamily="2" charset="-122"/>
                <a:ea typeface="微软雅黑" panose="020B0503020204020204" pitchFamily="34" charset="-122"/>
                <a:cs typeface="Times New Roman" panose="02020603050405020304" pitchFamily="18" charset="0"/>
              </a:rPr>
              <a:t>①</a:t>
            </a:r>
            <a:r>
              <a:rPr lang="en-US" altLang="zh-CN" i="1" kern="100" spc="2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kern="100" spc="2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spc="2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spc="2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spc="20" dirty="0">
                <a:latin typeface="Times New Roman" panose="02020603050405020304" pitchFamily="18" charset="0"/>
                <a:ea typeface="微软雅黑" panose="020B0503020204020204" pitchFamily="34" charset="-122"/>
                <a:cs typeface="Courier New" panose="02070309020205020404" pitchFamily="49" charset="0"/>
              </a:rPr>
              <a:t>x</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i="1" kern="100" spc="20" dirty="0">
                <a:latin typeface="Times New Roman" panose="02020603050405020304" pitchFamily="18" charset="0"/>
                <a:ea typeface="微软雅黑" panose="020B0503020204020204" pitchFamily="34" charset="-122"/>
                <a:cs typeface="Courier New" panose="02070309020205020404" pitchFamily="49" charset="0"/>
              </a:rPr>
              <a:t>x</a:t>
            </a:r>
            <a:r>
              <a:rPr lang="en-US" altLang="zh-CN" kern="100" spc="20" baseline="30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spc="2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kern="100" spc="2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spc="2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x</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，其中</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为正、逆反应速率，</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为速率常数，</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x</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为各组分的体积分数。</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②</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为以分压表示的平衡常数，气体分压＝气体总压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体积分数。下列相关说法错误的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是</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该反应的</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&lt;0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点与</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点的平衡常数关系为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C</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增大体系压强，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zh-CN" altLang="zh-CN" kern="100" baseline="-25000" dirty="0">
                <a:latin typeface="Times New Roman" panose="02020603050405020304" pitchFamily="18" charset="0"/>
                <a:ea typeface="微软雅黑" panose="020B0503020204020204" pitchFamily="34" charset="-122"/>
                <a:cs typeface="Times New Roman" panose="02020603050405020304" pitchFamily="18" charset="0"/>
              </a:rPr>
              <a:t>逆</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的值将</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增大</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zh-CN" altLang="zh-CN" sz="3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点对应的平衡常数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31" name="TextBox 9"/>
          <p:cNvSpPr txBox="1"/>
          <p:nvPr/>
        </p:nvSpPr>
        <p:spPr>
          <a:xfrm>
            <a:off x="280770" y="4563710"/>
            <a:ext cx="756000" cy="756000"/>
          </a:xfrm>
          <a:prstGeom prst="rect">
            <a:avLst/>
          </a:prstGeom>
          <a:noFill/>
        </p:spPr>
        <p:txBody>
          <a:bodyPr wrap="square" rtlCol="0">
            <a:spAutoFit/>
          </a:bodyPr>
          <a:lstStyle/>
          <a:p>
            <a:r>
              <a:rPr lang="zh-CN" altLang="en-US" sz="4500" b="1" dirty="0">
                <a:solidFill>
                  <a:srgbClr val="C00000"/>
                </a:solidFill>
                <a:latin typeface="华文细黑" pitchFamily="2" charset="-122"/>
                <a:ea typeface="华文细黑" pitchFamily="2" charset="-122"/>
              </a:rPr>
              <a:t>√</a:t>
            </a:r>
          </a:p>
        </p:txBody>
      </p:sp>
      <p:sp>
        <p:nvSpPr>
          <p:cNvPr id="20" name="圆角矩形 19">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2" name="圆角矩形 21">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3" name="圆角矩形 22">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4" name="圆角矩形 23">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5" name="圆角矩形 24">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6" name="圆角矩形 25">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7" name="圆角矩形 26">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7</a:t>
            </a:r>
            <a:endParaRPr kumimoji="1" lang="zh-CN" altLang="en-US" sz="1600" kern="0" dirty="0">
              <a:solidFill>
                <a:prstClr val="white"/>
              </a:solidFill>
              <a:latin typeface="Arial"/>
              <a:ea typeface="微软雅黑"/>
            </a:endParaRPr>
          </a:p>
        </p:txBody>
      </p:sp>
      <p:sp>
        <p:nvSpPr>
          <p:cNvPr id="28" name="圆角矩形 27">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9" name="圆角矩形 28">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6" name="圆角矩形 45">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7" name="圆角矩形 46">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8" name="圆角矩形 47">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9" name="圆角矩形 48">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199682" name="Picture 2" descr="X8-5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011" y="3088617"/>
            <a:ext cx="3680963" cy="280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extLst>
              <p:ext uri="{D42A27DB-BD31-4B8C-83A1-F6EECF244321}">
                <p14:modId xmlns:p14="http://schemas.microsoft.com/office/powerpoint/2010/main" val="3574733272"/>
              </p:ext>
            </p:extLst>
          </p:nvPr>
        </p:nvGraphicFramePr>
        <p:xfrm>
          <a:off x="3915719" y="5174610"/>
          <a:ext cx="563562" cy="823912"/>
        </p:xfrm>
        <a:graphic>
          <a:graphicData uri="http://schemas.openxmlformats.org/presentationml/2006/ole">
            <mc:AlternateContent xmlns:mc="http://schemas.openxmlformats.org/markup-compatibility/2006">
              <mc:Choice xmlns:v="urn:schemas-microsoft-com:vml" Requires="v">
                <p:oleObj spid="_x0000_s199698" name="文档" r:id="rId17" imgW="563620" imgH="824633" progId="Word.Document.12">
                  <p:embed/>
                </p:oleObj>
              </mc:Choice>
              <mc:Fallback>
                <p:oleObj name="文档" r:id="rId17" imgW="563620" imgH="824633" progId="Word.Document.12">
                  <p:embed/>
                  <p:pic>
                    <p:nvPicPr>
                      <p:cNvPr id="0" name=""/>
                      <p:cNvPicPr/>
                      <p:nvPr/>
                    </p:nvPicPr>
                    <p:blipFill>
                      <a:blip r:embed="rId18"/>
                      <a:stretch>
                        <a:fillRect/>
                      </a:stretch>
                    </p:blipFill>
                    <p:spPr>
                      <a:xfrm>
                        <a:off x="3915719" y="5174610"/>
                        <a:ext cx="563562" cy="823912"/>
                      </a:xfrm>
                      <a:prstGeom prst="rect">
                        <a:avLst/>
                      </a:prstGeom>
                    </p:spPr>
                  </p:pic>
                </p:oleObj>
              </mc:Fallback>
            </mc:AlternateContent>
          </a:graphicData>
        </a:graphic>
      </p:graphicFrame>
      <p:pic>
        <p:nvPicPr>
          <p:cNvPr id="32" name="图片 31"/>
          <p:cNvPicPr>
            <a:picLocks noChangeAspect="1"/>
          </p:cNvPicPr>
          <p:nvPr/>
        </p:nvPicPr>
        <p:blipFill>
          <a:blip r:embed="rId19">
            <a:clrChange>
              <a:clrFrom>
                <a:srgbClr val="FFFFFF"/>
              </a:clrFrom>
              <a:clrTo>
                <a:srgbClr val="FFFFFF">
                  <a:alpha val="0"/>
                </a:srgbClr>
              </a:clrTo>
            </a:clrChange>
          </a:blip>
          <a:stretch>
            <a:fillRect/>
          </a:stretch>
        </p:blipFill>
        <p:spPr>
          <a:xfrm>
            <a:off x="8345666" y="476672"/>
            <a:ext cx="494394" cy="170399"/>
          </a:xfrm>
          <a:prstGeom prst="rect">
            <a:avLst/>
          </a:prstGeom>
        </p:spPr>
      </p:pic>
    </p:spTree>
    <p:extLst>
      <p:ext uri="{BB962C8B-B14F-4D97-AF65-F5344CB8AC3E}">
        <p14:creationId xmlns:p14="http://schemas.microsoft.com/office/powerpoint/2010/main" val="1600593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574E7DD6-E482-894D-9E46-D2B62C9ED9EC}"/>
              </a:ext>
            </a:extLst>
          </p:cNvPr>
          <p:cNvGrpSpPr/>
          <p:nvPr/>
        </p:nvGrpSpPr>
        <p:grpSpPr>
          <a:xfrm>
            <a:off x="516000" y="413373"/>
            <a:ext cx="11160000" cy="5400600"/>
            <a:chOff x="792914" y="3925222"/>
            <a:chExt cx="11160000" cy="5400600"/>
          </a:xfrm>
        </p:grpSpPr>
        <p:sp>
          <p:nvSpPr>
            <p:cNvPr id="23" name="圆角矩形 22">
              <a:extLst>
                <a:ext uri="{FF2B5EF4-FFF2-40B4-BE49-F238E27FC236}">
                  <a16:creationId xmlns="" xmlns:a16="http://schemas.microsoft.com/office/drawing/2014/main" id="{E0791A29-2CB4-2744-96C1-EA2037B165CE}"/>
                </a:ext>
              </a:extLst>
            </p:cNvPr>
            <p:cNvSpPr/>
            <p:nvPr/>
          </p:nvSpPr>
          <p:spPr>
            <a:xfrm>
              <a:off x="792914" y="4038112"/>
              <a:ext cx="11160000" cy="5287710"/>
            </a:xfrm>
            <a:prstGeom prst="roundRect">
              <a:avLst>
                <a:gd name="adj" fmla="val 2647"/>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5" name="矩形 2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7" name="矩形 26"/>
          <p:cNvSpPr/>
          <p:nvPr/>
        </p:nvSpPr>
        <p:spPr>
          <a:xfrm>
            <a:off x="696282" y="557389"/>
            <a:ext cx="10728310" cy="5078313"/>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从图像上可以看出温度越高，甲醇的体积分数越小，说明升温，平衡逆向移动，该反应的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Δ</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&lt;0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点温度相同，平衡常数相等，</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项正确</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点时，甲醇的体积分数是</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50%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，假设起始</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，消耗的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，则列三段式：</a:t>
            </a:r>
            <a:endParaRPr lang="en-US"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sz="1050" kern="100" dirty="0">
                <a:latin typeface="宋体" panose="02010600030101010101" pitchFamily="2" charset="-122"/>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CO(g)</a:t>
            </a:r>
            <a:r>
              <a:rPr lang="en-US" altLang="zh-CN" sz="2400" kern="100" dirty="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OH(g)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初始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1" name="圆角矩形 20">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4" name="圆角矩形 23">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8" name="圆角矩形 27">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9" name="圆角矩形 28">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0" name="圆角矩形 29">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1" name="圆角矩形 30">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6" name="圆角矩形 45">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7</a:t>
            </a:r>
            <a:endParaRPr kumimoji="1" lang="zh-CN" altLang="en-US" sz="1600" kern="0" dirty="0">
              <a:solidFill>
                <a:prstClr val="white"/>
              </a:solidFill>
              <a:latin typeface="Arial"/>
              <a:ea typeface="微软雅黑"/>
            </a:endParaRPr>
          </a:p>
        </p:txBody>
      </p:sp>
      <p:sp>
        <p:nvSpPr>
          <p:cNvPr id="47" name="圆角矩形 46">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48" name="圆角矩形 47">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0" name="圆角矩形 49">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33" name="Picture 2" descr="X8-5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8835" y="2897456"/>
            <a:ext cx="3644519" cy="277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p:cNvPicPr>
          <p:nvPr/>
        </p:nvPicPr>
        <p:blipFill>
          <a:blip r:embed="rId16">
            <a:clrChange>
              <a:clrFrom>
                <a:srgbClr val="FFFFFF"/>
              </a:clrFrom>
              <a:clrTo>
                <a:srgbClr val="FFFFFF">
                  <a:alpha val="0"/>
                </a:srgbClr>
              </a:clrTo>
            </a:clrChange>
          </a:blip>
          <a:stretch>
            <a:fillRect/>
          </a:stretch>
        </p:blipFill>
        <p:spPr>
          <a:xfrm>
            <a:off x="4186525" y="3582962"/>
            <a:ext cx="494394" cy="170399"/>
          </a:xfrm>
          <a:prstGeom prst="rect">
            <a:avLst/>
          </a:prstGeom>
        </p:spPr>
      </p:pic>
    </p:spTree>
    <p:extLst>
      <p:ext uri="{BB962C8B-B14F-4D97-AF65-F5344CB8AC3E}">
        <p14:creationId xmlns:p14="http://schemas.microsoft.com/office/powerpoint/2010/main" val="4098650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574E7DD6-E482-894D-9E46-D2B62C9ED9EC}"/>
              </a:ext>
            </a:extLst>
          </p:cNvPr>
          <p:cNvGrpSpPr/>
          <p:nvPr/>
        </p:nvGrpSpPr>
        <p:grpSpPr>
          <a:xfrm>
            <a:off x="516000" y="1124744"/>
            <a:ext cx="11160000" cy="3312368"/>
            <a:chOff x="792914" y="3925222"/>
            <a:chExt cx="11160000" cy="3312368"/>
          </a:xfrm>
        </p:grpSpPr>
        <p:sp>
          <p:nvSpPr>
            <p:cNvPr id="23" name="圆角矩形 22">
              <a:extLst>
                <a:ext uri="{FF2B5EF4-FFF2-40B4-BE49-F238E27FC236}">
                  <a16:creationId xmlns="" xmlns:a16="http://schemas.microsoft.com/office/drawing/2014/main" id="{E0791A29-2CB4-2744-96C1-EA2037B165CE}"/>
                </a:ext>
              </a:extLst>
            </p:cNvPr>
            <p:cNvSpPr/>
            <p:nvPr/>
          </p:nvSpPr>
          <p:spPr>
            <a:xfrm>
              <a:off x="792914" y="4038112"/>
              <a:ext cx="11160000" cy="3199478"/>
            </a:xfrm>
            <a:prstGeom prst="roundRect">
              <a:avLst>
                <a:gd name="adj" fmla="val 4129"/>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5" name="矩形 2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1" name="圆角矩形 20">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4" name="圆角矩形 23">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8" name="圆角矩形 2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9" name="圆角矩形 2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0" name="圆角矩形 2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1" name="圆角矩形 3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6" name="圆角矩形 45">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7</a:t>
            </a:r>
            <a:endParaRPr kumimoji="1" lang="zh-CN" altLang="en-US" sz="1600" kern="0" dirty="0">
              <a:solidFill>
                <a:prstClr val="white"/>
              </a:solidFill>
              <a:latin typeface="Arial"/>
              <a:ea typeface="微软雅黑"/>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2" name="对象 31"/>
          <p:cNvGraphicFramePr>
            <a:graphicFrameLocks noChangeAspect="1"/>
          </p:cNvGraphicFramePr>
          <p:nvPr>
            <p:extLst>
              <p:ext uri="{D42A27DB-BD31-4B8C-83A1-F6EECF244321}">
                <p14:modId xmlns:p14="http://schemas.microsoft.com/office/powerpoint/2010/main" val="1836244958"/>
              </p:ext>
            </p:extLst>
          </p:nvPr>
        </p:nvGraphicFramePr>
        <p:xfrm>
          <a:off x="704109" y="1551528"/>
          <a:ext cx="6911975" cy="2724150"/>
        </p:xfrm>
        <a:graphic>
          <a:graphicData uri="http://schemas.openxmlformats.org/presentationml/2006/ole">
            <mc:AlternateContent xmlns:mc="http://schemas.openxmlformats.org/markup-compatibility/2006">
              <mc:Choice xmlns:v="urn:schemas-microsoft-com:vml" Requires="v">
                <p:oleObj spid="_x0000_s200720" name="文档" r:id="rId16" imgW="6978032" imgH="2761181" progId="Word.Document.12">
                  <p:embed/>
                </p:oleObj>
              </mc:Choice>
              <mc:Fallback>
                <p:oleObj name="文档" r:id="rId16" imgW="6978032" imgH="2761181" progId="Word.Document.12">
                  <p:embed/>
                  <p:pic>
                    <p:nvPicPr>
                      <p:cNvPr id="0" name=""/>
                      <p:cNvPicPr/>
                      <p:nvPr/>
                    </p:nvPicPr>
                    <p:blipFill>
                      <a:blip r:embed="rId17"/>
                      <a:stretch>
                        <a:fillRect/>
                      </a:stretch>
                    </p:blipFill>
                    <p:spPr>
                      <a:xfrm>
                        <a:off x="704109" y="1551528"/>
                        <a:ext cx="6911975" cy="2724150"/>
                      </a:xfrm>
                      <a:prstGeom prst="rect">
                        <a:avLst/>
                      </a:prstGeom>
                    </p:spPr>
                  </p:pic>
                </p:oleObj>
              </mc:Fallback>
            </mc:AlternateContent>
          </a:graphicData>
        </a:graphic>
      </p:graphicFrame>
      <p:pic>
        <p:nvPicPr>
          <p:cNvPr id="33" name="Picture 2" descr="X8-53"/>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0227" y="1412776"/>
            <a:ext cx="3680963" cy="280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09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 xmlns:a16="http://schemas.microsoft.com/office/drawing/2014/main" id="{9EF13083-441D-CC41-A3B9-50FF39250BAC}"/>
              </a:ext>
            </a:extLst>
          </p:cNvPr>
          <p:cNvSpPr/>
          <p:nvPr/>
        </p:nvSpPr>
        <p:spPr>
          <a:xfrm>
            <a:off x="390000" y="597805"/>
            <a:ext cx="11412000" cy="178508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rPr>
              <a:t>8.</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在容积恒为</a:t>
            </a:r>
            <a:r>
              <a:rPr lang="en-US" altLang="zh-CN" kern="100" dirty="0">
                <a:latin typeface="Times New Roman" panose="02020603050405020304" pitchFamily="18" charset="0"/>
                <a:ea typeface="微软雅黑" panose="020B0503020204020204" pitchFamily="34" charset="-122"/>
              </a:rPr>
              <a:t>2 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的密闭容器中充入</a:t>
            </a:r>
            <a:r>
              <a:rPr lang="en-US" altLang="zh-CN" kern="100" dirty="0">
                <a:latin typeface="Times New Roman" panose="02020603050405020304" pitchFamily="18" charset="0"/>
                <a:ea typeface="微软雅黑" panose="020B0503020204020204" pitchFamily="34" charset="-122"/>
              </a:rPr>
              <a:t>2 </a:t>
            </a:r>
            <a:r>
              <a:rPr lang="en-US" altLang="zh-CN" kern="100" dirty="0" err="1">
                <a:latin typeface="Times New Roman" panose="02020603050405020304" pitchFamily="18" charset="0"/>
                <a:ea typeface="微软雅黑" panose="020B0503020204020204" pitchFamily="34" charset="-122"/>
              </a:rPr>
              <a:t>mol</a:t>
            </a:r>
            <a:r>
              <a:rPr lang="en-US" altLang="zh-CN" kern="100" dirty="0">
                <a:latin typeface="Times New Roman" panose="02020603050405020304" pitchFamily="18" charset="0"/>
                <a:ea typeface="微软雅黑" panose="020B0503020204020204" pitchFamily="34" charset="-122"/>
              </a:rPr>
              <a:t> CH</a:t>
            </a:r>
            <a:r>
              <a:rPr lang="en-US" altLang="zh-CN" kern="100" baseline="-25000" dirty="0">
                <a:latin typeface="Times New Roman" panose="02020603050405020304" pitchFamily="18" charset="0"/>
                <a:ea typeface="微软雅黑" panose="020B0503020204020204" pitchFamily="34" charset="-122"/>
              </a:rPr>
              <a:t>3</a:t>
            </a:r>
            <a:r>
              <a:rPr lang="en-US" altLang="zh-CN" kern="100" dirty="0">
                <a:latin typeface="Times New Roman" panose="02020603050405020304" pitchFamily="18" charset="0"/>
                <a:ea typeface="微软雅黑" panose="020B0503020204020204" pitchFamily="34" charset="-122"/>
              </a:rPr>
              <a:t>OH(g)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rPr>
              <a:t>2 </a:t>
            </a:r>
            <a:r>
              <a:rPr lang="en-US" altLang="zh-CN" kern="100" dirty="0" err="1">
                <a:latin typeface="Times New Roman" panose="02020603050405020304" pitchFamily="18" charset="0"/>
                <a:ea typeface="微软雅黑" panose="020B0503020204020204" pitchFamily="34" charset="-122"/>
              </a:rPr>
              <a:t>mol</a:t>
            </a:r>
            <a:r>
              <a:rPr lang="en-US" altLang="zh-CN" kern="100" dirty="0">
                <a:latin typeface="Times New Roman" panose="02020603050405020304" pitchFamily="18" charset="0"/>
                <a:ea typeface="微软雅黑" panose="020B0503020204020204" pitchFamily="34" charset="-122"/>
              </a:rPr>
              <a:t> 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，在一定温度下发生反应：</a:t>
            </a:r>
            <a:r>
              <a:rPr lang="en-US" altLang="zh-CN" kern="100" dirty="0">
                <a:latin typeface="Times New Roman" panose="02020603050405020304" pitchFamily="18" charset="0"/>
                <a:ea typeface="微软雅黑" panose="020B0503020204020204" pitchFamily="34" charset="-122"/>
              </a:rPr>
              <a:t>CH</a:t>
            </a:r>
            <a:r>
              <a:rPr lang="en-US" altLang="zh-CN" kern="100" baseline="-25000" dirty="0">
                <a:latin typeface="Times New Roman" panose="02020603050405020304" pitchFamily="18" charset="0"/>
                <a:ea typeface="微软雅黑" panose="020B0503020204020204" pitchFamily="34" charset="-122"/>
              </a:rPr>
              <a:t>3</a:t>
            </a:r>
            <a:r>
              <a:rPr lang="en-US" altLang="zh-CN" kern="100" dirty="0">
                <a:latin typeface="Times New Roman" panose="02020603050405020304" pitchFamily="18" charset="0"/>
                <a:ea typeface="微软雅黑" panose="020B0503020204020204" pitchFamily="34" charset="-122"/>
              </a:rPr>
              <a:t>OH(g)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rPr>
              <a:t>CO(g</a:t>
            </a:r>
            <a:r>
              <a:rPr lang="en-US" altLang="zh-CN" kern="100" dirty="0" smtClean="0">
                <a:latin typeface="Times New Roman" panose="02020603050405020304" pitchFamily="18" charset="0"/>
                <a:ea typeface="微软雅黑" panose="020B0503020204020204" pitchFamily="34" charset="-122"/>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rPr>
              <a:t>HCOOCH</a:t>
            </a:r>
            <a:r>
              <a:rPr lang="en-US" altLang="zh-CN" kern="100" baseline="-25000" dirty="0" smtClean="0">
                <a:latin typeface="Times New Roman" panose="02020603050405020304" pitchFamily="18" charset="0"/>
                <a:ea typeface="微软雅黑" panose="020B0503020204020204" pitchFamily="34" charset="-122"/>
              </a:rPr>
              <a:t>3</a:t>
            </a:r>
            <a:r>
              <a:rPr lang="en-US" altLang="zh-CN" kern="100" dirty="0" smtClean="0">
                <a:latin typeface="Times New Roman" panose="02020603050405020304" pitchFamily="18" charset="0"/>
                <a:ea typeface="微软雅黑" panose="020B0503020204020204" pitchFamily="34" charset="-122"/>
              </a:rPr>
              <a:t>(g</a:t>
            </a:r>
            <a:r>
              <a:rPr lang="en-US" altLang="zh-CN" kern="100" dirty="0">
                <a:latin typeface="Times New Roman" panose="02020603050405020304" pitchFamily="18" charset="0"/>
                <a:ea typeface="微软雅黑" panose="020B0503020204020204" pitchFamily="34" charset="-122"/>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，测得容器内的压强随时间的变化如下表所示。</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6" name="圆角矩形 25">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7" name="圆角矩形 2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8" name="圆角矩形 2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9" name="圆角矩形 2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0" name="圆角矩形 2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1" name="圆角矩形 3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6" name="圆角矩形 45">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8</a:t>
            </a:r>
            <a:endParaRPr kumimoji="1" lang="zh-CN" altLang="en-US" sz="1600" kern="0" dirty="0">
              <a:solidFill>
                <a:prstClr val="white"/>
              </a:solidFill>
              <a:latin typeface="Arial"/>
              <a:ea typeface="微软雅黑"/>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2" name="表格 31"/>
          <p:cNvGraphicFramePr>
            <a:graphicFrameLocks noGrp="1"/>
          </p:cNvGraphicFramePr>
          <p:nvPr>
            <p:extLst>
              <p:ext uri="{D42A27DB-BD31-4B8C-83A1-F6EECF244321}">
                <p14:modId xmlns:p14="http://schemas.microsoft.com/office/powerpoint/2010/main" val="2253140233"/>
              </p:ext>
            </p:extLst>
          </p:nvPr>
        </p:nvGraphicFramePr>
        <p:xfrm>
          <a:off x="516001" y="2524861"/>
          <a:ext cx="11159999" cy="1097280"/>
        </p:xfrm>
        <a:graphic>
          <a:graphicData uri="http://schemas.openxmlformats.org/drawingml/2006/table">
            <a:tbl>
              <a:tblPr/>
              <a:tblGrid>
                <a:gridCol w="1479545"/>
                <a:gridCol w="965509"/>
                <a:gridCol w="1024691"/>
                <a:gridCol w="1410218"/>
                <a:gridCol w="1024691"/>
                <a:gridCol w="1024691"/>
                <a:gridCol w="1410218"/>
                <a:gridCol w="1410218"/>
                <a:gridCol w="1410218"/>
              </a:tblGrid>
              <a:tr h="0">
                <a:tc>
                  <a:txBody>
                    <a:bodyPr/>
                    <a:lstStyle/>
                    <a:p>
                      <a:pPr algn="ctr">
                        <a:lnSpc>
                          <a:spcPct val="150000"/>
                        </a:lnSpc>
                        <a:spcAft>
                          <a:spcPts val="0"/>
                        </a:spcAft>
                      </a:pPr>
                      <a:r>
                        <a:rPr lang="en-US" sz="2400" i="1" kern="100" dirty="0">
                          <a:effectLst/>
                          <a:latin typeface="Times New Roman" panose="02020603050405020304" pitchFamily="18" charset="0"/>
                          <a:ea typeface="微软雅黑" panose="020B0503020204020204" pitchFamily="34" charset="-122"/>
                          <a:cs typeface="Courier New" panose="02070309020205020404" pitchFamily="49" charset="0"/>
                        </a:rPr>
                        <a:t>t</a:t>
                      </a: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/min</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2</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4</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6</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8</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12</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14</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p</a:t>
                      </a: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/kPa</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p</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0.8</a:t>
                      </a: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p</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0.7</a:t>
                      </a: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p</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a:effectLst/>
                          <a:latin typeface="Times New Roman" panose="02020603050405020304" pitchFamily="18" charset="0"/>
                          <a:ea typeface="微软雅黑" panose="020B0503020204020204" pitchFamily="34" charset="-122"/>
                          <a:cs typeface="Courier New" panose="02070309020205020404" pitchFamily="49" charset="0"/>
                        </a:rPr>
                        <a:t>0.7</a:t>
                      </a:r>
                      <a:r>
                        <a:rPr lang="en-US" sz="2400" i="1" kern="100">
                          <a:effectLst/>
                          <a:latin typeface="Times New Roman" panose="02020603050405020304" pitchFamily="18" charset="0"/>
                          <a:ea typeface="微软雅黑" panose="020B0503020204020204" pitchFamily="34" charset="-122"/>
                          <a:cs typeface="Courier New" panose="02070309020205020404" pitchFamily="49" charset="0"/>
                        </a:rPr>
                        <a:t>p</a:t>
                      </a:r>
                      <a:r>
                        <a:rPr lang="en-US" sz="2400" kern="100" baseline="-2500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0.7</a:t>
                      </a:r>
                      <a:r>
                        <a:rPr lang="en-US" sz="2400" i="1" kern="100" dirty="0">
                          <a:effectLst/>
                          <a:latin typeface="Times New Roman" panose="02020603050405020304" pitchFamily="18" charset="0"/>
                          <a:ea typeface="微软雅黑" panose="020B0503020204020204" pitchFamily="34" charset="-122"/>
                          <a:cs typeface="Courier New" panose="02070309020205020404" pitchFamily="49" charset="0"/>
                        </a:rPr>
                        <a:t>p</a:t>
                      </a:r>
                      <a:r>
                        <a:rPr lang="en-US" sz="2400" kern="100" baseline="-25000" dirty="0">
                          <a:effectLst/>
                          <a:latin typeface="Times New Roman" panose="02020603050405020304" pitchFamily="18" charset="0"/>
                          <a:ea typeface="微软雅黑" panose="020B0503020204020204" pitchFamily="34" charset="-122"/>
                          <a:cs typeface="Courier New" panose="02070309020205020404" pitchFamily="49" charset="0"/>
                        </a:rPr>
                        <a:t>0</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3" name="图片 32"/>
          <p:cNvPicPr>
            <a:picLocks noChangeAspect="1"/>
          </p:cNvPicPr>
          <p:nvPr/>
        </p:nvPicPr>
        <p:blipFill>
          <a:blip r:embed="rId16">
            <a:clrChange>
              <a:clrFrom>
                <a:srgbClr val="FFFFFF"/>
              </a:clrFrom>
              <a:clrTo>
                <a:srgbClr val="FFFFFF">
                  <a:alpha val="0"/>
                </a:srgbClr>
              </a:clrTo>
            </a:clrChange>
          </a:blip>
          <a:stretch>
            <a:fillRect/>
          </a:stretch>
        </p:blipFill>
        <p:spPr>
          <a:xfrm>
            <a:off x="4195234" y="1427065"/>
            <a:ext cx="494394" cy="170399"/>
          </a:xfrm>
          <a:prstGeom prst="rect">
            <a:avLst/>
          </a:prstGeom>
        </p:spPr>
      </p:pic>
      <p:sp>
        <p:nvSpPr>
          <p:cNvPr id="34" name="矩形 33">
            <a:extLst>
              <a:ext uri="{FF2B5EF4-FFF2-40B4-BE49-F238E27FC236}">
                <a16:creationId xmlns="" xmlns:a16="http://schemas.microsoft.com/office/drawing/2014/main" id="{9EF13083-441D-CC41-A3B9-50FF39250BAC}"/>
              </a:ext>
            </a:extLst>
          </p:cNvPr>
          <p:cNvSpPr/>
          <p:nvPr/>
        </p:nvSpPr>
        <p:spPr>
          <a:xfrm>
            <a:off x="390000" y="3804594"/>
            <a:ext cx="11412000" cy="1577331"/>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在此条件，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 min</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kPa·min</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，该反应的平衡常数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1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以分压表示，分压＝总压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5583235" y="3868888"/>
            <a:ext cx="979755"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0.05</a:t>
            </a:r>
            <a:r>
              <a:rPr lang="en-US" altLang="zh-CN" sz="2400" i="1" kern="100" dirty="0">
                <a:solidFill>
                  <a:srgbClr val="C00000"/>
                </a:solidFill>
                <a:latin typeface="Times New Roman" panose="02020603050405020304" pitchFamily="18" charset="0"/>
                <a:ea typeface="微软雅黑" panose="020B0503020204020204" pitchFamily="34" charset="-122"/>
              </a:rPr>
              <a:t>p</a:t>
            </a:r>
            <a:r>
              <a:rPr lang="en-US" altLang="zh-CN" sz="2400" kern="100" baseline="-25000" dirty="0">
                <a:solidFill>
                  <a:srgbClr val="C00000"/>
                </a:solidFill>
                <a:latin typeface="Times New Roman" panose="02020603050405020304" pitchFamily="18" charset="0"/>
                <a:ea typeface="微软雅黑" panose="020B0503020204020204" pitchFamily="34" charset="-122"/>
              </a:rPr>
              <a:t>0</a:t>
            </a:r>
            <a:endParaRPr lang="zh-CN" altLang="en-US" dirty="0"/>
          </a:p>
        </p:txBody>
      </p:sp>
      <p:graphicFrame>
        <p:nvGraphicFramePr>
          <p:cNvPr id="6" name="对象 5"/>
          <p:cNvGraphicFramePr>
            <a:graphicFrameLocks noChangeAspect="1"/>
          </p:cNvGraphicFramePr>
          <p:nvPr>
            <p:extLst>
              <p:ext uri="{D42A27DB-BD31-4B8C-83A1-F6EECF244321}">
                <p14:modId xmlns:p14="http://schemas.microsoft.com/office/powerpoint/2010/main" val="4088591512"/>
              </p:ext>
            </p:extLst>
          </p:nvPr>
        </p:nvGraphicFramePr>
        <p:xfrm>
          <a:off x="651855" y="4443290"/>
          <a:ext cx="792162" cy="793750"/>
        </p:xfrm>
        <a:graphic>
          <a:graphicData uri="http://schemas.openxmlformats.org/presentationml/2006/ole">
            <mc:AlternateContent xmlns:mc="http://schemas.openxmlformats.org/markup-compatibility/2006">
              <mc:Choice xmlns:v="urn:schemas-microsoft-com:vml" Requires="v">
                <p:oleObj spid="_x0000_s201743" name="文档" r:id="rId17" imgW="792163" imgH="793624" progId="Word.Document.12">
                  <p:embed/>
                </p:oleObj>
              </mc:Choice>
              <mc:Fallback>
                <p:oleObj name="文档" r:id="rId17" imgW="792163" imgH="793624" progId="Word.Document.12">
                  <p:embed/>
                  <p:pic>
                    <p:nvPicPr>
                      <p:cNvPr id="0" name=""/>
                      <p:cNvPicPr/>
                      <p:nvPr/>
                    </p:nvPicPr>
                    <p:blipFill>
                      <a:blip r:embed="rId18"/>
                      <a:stretch>
                        <a:fillRect/>
                      </a:stretch>
                    </p:blipFill>
                    <p:spPr>
                      <a:xfrm>
                        <a:off x="651855" y="4443290"/>
                        <a:ext cx="792162" cy="793750"/>
                      </a:xfrm>
                      <a:prstGeom prst="rect">
                        <a:avLst/>
                      </a:prstGeom>
                    </p:spPr>
                  </p:pic>
                </p:oleObj>
              </mc:Fallback>
            </mc:AlternateContent>
          </a:graphicData>
        </a:graphic>
      </p:graphicFrame>
    </p:spTree>
    <p:extLst>
      <p:ext uri="{BB962C8B-B14F-4D97-AF65-F5344CB8AC3E}">
        <p14:creationId xmlns:p14="http://schemas.microsoft.com/office/powerpoint/2010/main" val="3937858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574E7DD6-E482-894D-9E46-D2B62C9ED9EC}"/>
              </a:ext>
            </a:extLst>
          </p:cNvPr>
          <p:cNvGrpSpPr/>
          <p:nvPr/>
        </p:nvGrpSpPr>
        <p:grpSpPr>
          <a:xfrm>
            <a:off x="516000" y="548680"/>
            <a:ext cx="11160000" cy="5328592"/>
            <a:chOff x="792914" y="3925222"/>
            <a:chExt cx="11160000" cy="5328592"/>
          </a:xfrm>
        </p:grpSpPr>
        <p:sp>
          <p:nvSpPr>
            <p:cNvPr id="22" name="圆角矩形 21">
              <a:extLst>
                <a:ext uri="{FF2B5EF4-FFF2-40B4-BE49-F238E27FC236}">
                  <a16:creationId xmlns="" xmlns:a16="http://schemas.microsoft.com/office/drawing/2014/main" id="{E0791A29-2CB4-2744-96C1-EA2037B165CE}"/>
                </a:ext>
              </a:extLst>
            </p:cNvPr>
            <p:cNvSpPr/>
            <p:nvPr/>
          </p:nvSpPr>
          <p:spPr>
            <a:xfrm>
              <a:off x="792914" y="4038112"/>
              <a:ext cx="11160000" cy="5215702"/>
            </a:xfrm>
            <a:prstGeom prst="roundRect">
              <a:avLst>
                <a:gd name="adj" fmla="val 42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3" name="矩形 22">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5" name="矩形 24"/>
          <p:cNvSpPr/>
          <p:nvPr/>
        </p:nvSpPr>
        <p:spPr>
          <a:xfrm>
            <a:off x="696282" y="2060664"/>
            <a:ext cx="10799436" cy="2308324"/>
          </a:xfrm>
          <a:prstGeom prst="rect">
            <a:avLst/>
          </a:prstGeom>
        </p:spPr>
        <p:txBody>
          <a:bodyPr>
            <a:spAutoFit/>
          </a:bodyPr>
          <a:lstStyle/>
          <a:p>
            <a:pPr indent="1524000"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OH(g)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HCOOCH</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6" name="圆角矩形 25">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7" name="圆角矩形 2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8" name="圆角矩形 2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9" name="圆角矩形 2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0" name="圆角矩形 2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1" name="圆角矩形 3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6" name="圆角矩形 45">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8</a:t>
            </a:r>
            <a:endParaRPr kumimoji="1" lang="zh-CN" altLang="en-US" sz="1600" kern="0" dirty="0">
              <a:solidFill>
                <a:prstClr val="white"/>
              </a:solidFill>
              <a:latin typeface="Arial"/>
              <a:ea typeface="微软雅黑"/>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2" name="对象 31"/>
          <p:cNvGraphicFramePr>
            <a:graphicFrameLocks noChangeAspect="1"/>
          </p:cNvGraphicFramePr>
          <p:nvPr>
            <p:extLst>
              <p:ext uri="{D42A27DB-BD31-4B8C-83A1-F6EECF244321}">
                <p14:modId xmlns:p14="http://schemas.microsoft.com/office/powerpoint/2010/main" val="4249626933"/>
              </p:ext>
            </p:extLst>
          </p:nvPr>
        </p:nvGraphicFramePr>
        <p:xfrm>
          <a:off x="788216" y="764704"/>
          <a:ext cx="10490200" cy="1376362"/>
        </p:xfrm>
        <a:graphic>
          <a:graphicData uri="http://schemas.openxmlformats.org/presentationml/2006/ole">
            <mc:AlternateContent xmlns:mc="http://schemas.openxmlformats.org/markup-compatibility/2006">
              <mc:Choice xmlns:v="urn:schemas-microsoft-com:vml" Requires="v">
                <p:oleObj spid="_x0000_s127086" name="文档" r:id="rId16" imgW="10598832" imgH="1388853" progId="Word.Document.12">
                  <p:embed/>
                </p:oleObj>
              </mc:Choice>
              <mc:Fallback>
                <p:oleObj name="文档" r:id="rId16" imgW="10598832" imgH="1388853" progId="Word.Document.12">
                  <p:embed/>
                  <p:pic>
                    <p:nvPicPr>
                      <p:cNvPr id="0" name=""/>
                      <p:cNvPicPr/>
                      <p:nvPr/>
                    </p:nvPicPr>
                    <p:blipFill>
                      <a:blip r:embed="rId17"/>
                      <a:stretch>
                        <a:fillRect/>
                      </a:stretch>
                    </p:blipFill>
                    <p:spPr>
                      <a:xfrm>
                        <a:off x="788216" y="764704"/>
                        <a:ext cx="10490200" cy="1376362"/>
                      </a:xfrm>
                      <a:prstGeom prst="rect">
                        <a:avLst/>
                      </a:prstGeom>
                    </p:spPr>
                  </p:pic>
                </p:oleObj>
              </mc:Fallback>
            </mc:AlternateContent>
          </a:graphicData>
        </a:graphic>
      </p:graphicFrame>
      <p:graphicFrame>
        <p:nvGraphicFramePr>
          <p:cNvPr id="33" name="对象 32"/>
          <p:cNvGraphicFramePr>
            <a:graphicFrameLocks noChangeAspect="1"/>
          </p:cNvGraphicFramePr>
          <p:nvPr>
            <p:extLst>
              <p:ext uri="{D42A27DB-BD31-4B8C-83A1-F6EECF244321}">
                <p14:modId xmlns:p14="http://schemas.microsoft.com/office/powerpoint/2010/main" val="1484391574"/>
              </p:ext>
            </p:extLst>
          </p:nvPr>
        </p:nvGraphicFramePr>
        <p:xfrm>
          <a:off x="788216" y="4347686"/>
          <a:ext cx="10490200" cy="1376362"/>
        </p:xfrm>
        <a:graphic>
          <a:graphicData uri="http://schemas.openxmlformats.org/presentationml/2006/ole">
            <mc:AlternateContent xmlns:mc="http://schemas.openxmlformats.org/markup-compatibility/2006">
              <mc:Choice xmlns:v="urn:schemas-microsoft-com:vml" Requires="v">
                <p:oleObj spid="_x0000_s127087" name="文档" r:id="rId18" imgW="10598832" imgH="1388853" progId="Word.Document.12">
                  <p:embed/>
                </p:oleObj>
              </mc:Choice>
              <mc:Fallback>
                <p:oleObj name="文档" r:id="rId18" imgW="10598832" imgH="1388853" progId="Word.Document.12">
                  <p:embed/>
                  <p:pic>
                    <p:nvPicPr>
                      <p:cNvPr id="0" name=""/>
                      <p:cNvPicPr/>
                      <p:nvPr/>
                    </p:nvPicPr>
                    <p:blipFill>
                      <a:blip r:embed="rId19"/>
                      <a:stretch>
                        <a:fillRect/>
                      </a:stretch>
                    </p:blipFill>
                    <p:spPr>
                      <a:xfrm>
                        <a:off x="788216" y="4347686"/>
                        <a:ext cx="10490200" cy="1376362"/>
                      </a:xfrm>
                      <a:prstGeom prst="rect">
                        <a:avLst/>
                      </a:prstGeom>
                    </p:spPr>
                  </p:pic>
                </p:oleObj>
              </mc:Fallback>
            </mc:AlternateContent>
          </a:graphicData>
        </a:graphic>
      </p:graphicFrame>
      <p:pic>
        <p:nvPicPr>
          <p:cNvPr id="34" name="图片 33"/>
          <p:cNvPicPr>
            <a:picLocks noChangeAspect="1"/>
          </p:cNvPicPr>
          <p:nvPr/>
        </p:nvPicPr>
        <p:blipFill>
          <a:blip r:embed="rId20">
            <a:clrChange>
              <a:clrFrom>
                <a:srgbClr val="FFFFFF"/>
              </a:clrFrom>
              <a:clrTo>
                <a:srgbClr val="FFFFFF">
                  <a:alpha val="0"/>
                </a:srgbClr>
              </a:clrTo>
            </a:clrChange>
          </a:blip>
          <a:stretch>
            <a:fillRect/>
          </a:stretch>
        </p:blipFill>
        <p:spPr>
          <a:xfrm>
            <a:off x="4727848" y="2333911"/>
            <a:ext cx="494394" cy="170399"/>
          </a:xfrm>
          <a:prstGeom prst="rect">
            <a:avLst/>
          </a:prstGeom>
        </p:spPr>
      </p:pic>
    </p:spTree>
    <p:extLst>
      <p:ext uri="{BB962C8B-B14F-4D97-AF65-F5344CB8AC3E}">
        <p14:creationId xmlns:p14="http://schemas.microsoft.com/office/powerpoint/2010/main" val="93015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par>
                                <p:cTn id="11" presetID="3"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par>
                                <p:cTn id="14" presetID="3"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par>
                                <p:cTn id="17" presetID="3" presetClass="entr" presetSubtype="1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574E7DD6-E482-894D-9E46-D2B62C9ED9EC}"/>
              </a:ext>
            </a:extLst>
          </p:cNvPr>
          <p:cNvGrpSpPr/>
          <p:nvPr/>
        </p:nvGrpSpPr>
        <p:grpSpPr>
          <a:xfrm>
            <a:off x="516000" y="1340768"/>
            <a:ext cx="11160000" cy="2808312"/>
            <a:chOff x="792914" y="3925222"/>
            <a:chExt cx="11160000" cy="2808312"/>
          </a:xfrm>
        </p:grpSpPr>
        <p:sp>
          <p:nvSpPr>
            <p:cNvPr id="22" name="圆角矩形 21">
              <a:extLst>
                <a:ext uri="{FF2B5EF4-FFF2-40B4-BE49-F238E27FC236}">
                  <a16:creationId xmlns="" xmlns:a16="http://schemas.microsoft.com/office/drawing/2014/main" id="{E0791A29-2CB4-2744-96C1-EA2037B165CE}"/>
                </a:ext>
              </a:extLst>
            </p:cNvPr>
            <p:cNvSpPr/>
            <p:nvPr/>
          </p:nvSpPr>
          <p:spPr>
            <a:xfrm>
              <a:off x="792914" y="4038112"/>
              <a:ext cx="11160000" cy="2695422"/>
            </a:xfrm>
            <a:prstGeom prst="roundRect">
              <a:avLst>
                <a:gd name="adj" fmla="val 4200"/>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3" name="矩形 22">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6" name="圆角矩形 25">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7" name="圆角矩形 2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8" name="圆角矩形 2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9" name="圆角矩形 2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0" name="圆角矩形 2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1" name="圆角矩形 3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6" name="圆角矩形 45">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8</a:t>
            </a:r>
            <a:endParaRPr kumimoji="1" lang="zh-CN" altLang="en-US" sz="1600" kern="0" dirty="0">
              <a:solidFill>
                <a:prstClr val="white"/>
              </a:solidFill>
              <a:latin typeface="Arial"/>
              <a:ea typeface="微软雅黑"/>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2" name="对象 31"/>
          <p:cNvGraphicFramePr>
            <a:graphicFrameLocks noChangeAspect="1"/>
          </p:cNvGraphicFramePr>
          <p:nvPr>
            <p:extLst>
              <p:ext uri="{D42A27DB-BD31-4B8C-83A1-F6EECF244321}">
                <p14:modId xmlns:p14="http://schemas.microsoft.com/office/powerpoint/2010/main" val="1280642253"/>
              </p:ext>
            </p:extLst>
          </p:nvPr>
        </p:nvGraphicFramePr>
        <p:xfrm>
          <a:off x="796925" y="1674681"/>
          <a:ext cx="10490200" cy="2359025"/>
        </p:xfrm>
        <a:graphic>
          <a:graphicData uri="http://schemas.openxmlformats.org/presentationml/2006/ole">
            <mc:AlternateContent xmlns:mc="http://schemas.openxmlformats.org/markup-compatibility/2006">
              <mc:Choice xmlns:v="urn:schemas-microsoft-com:vml" Requires="v">
                <p:oleObj spid="_x0000_s202768" name="文档" r:id="rId16" imgW="10598832" imgH="2387001" progId="Word.Document.12">
                  <p:embed/>
                </p:oleObj>
              </mc:Choice>
              <mc:Fallback>
                <p:oleObj name="文档" r:id="rId16" imgW="10598832" imgH="2387001" progId="Word.Document.12">
                  <p:embed/>
                  <p:pic>
                    <p:nvPicPr>
                      <p:cNvPr id="0" name=""/>
                      <p:cNvPicPr/>
                      <p:nvPr/>
                    </p:nvPicPr>
                    <p:blipFill>
                      <a:blip r:embed="rId17"/>
                      <a:stretch>
                        <a:fillRect/>
                      </a:stretch>
                    </p:blipFill>
                    <p:spPr>
                      <a:xfrm>
                        <a:off x="796925" y="1674681"/>
                        <a:ext cx="10490200" cy="2359025"/>
                      </a:xfrm>
                      <a:prstGeom prst="rect">
                        <a:avLst/>
                      </a:prstGeom>
                    </p:spPr>
                  </p:pic>
                </p:oleObj>
              </mc:Fallback>
            </mc:AlternateContent>
          </a:graphicData>
        </a:graphic>
      </p:graphicFrame>
    </p:spTree>
    <p:extLst>
      <p:ext uri="{BB962C8B-B14F-4D97-AF65-F5344CB8AC3E}">
        <p14:creationId xmlns:p14="http://schemas.microsoft.com/office/powerpoint/2010/main" val="2363225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9EF13083-441D-CC41-A3B9-50FF39250BAC}"/>
              </a:ext>
            </a:extLst>
          </p:cNvPr>
          <p:cNvSpPr/>
          <p:nvPr/>
        </p:nvSpPr>
        <p:spPr>
          <a:xfrm>
            <a:off x="390000" y="908720"/>
            <a:ext cx="11412000" cy="4001071"/>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9.</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乙酸是生物油的主要成分之一，乙酸制氢具有重要意义：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热裂解反应：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COOH(g)</a:t>
            </a:r>
            <a:r>
              <a:rPr lang="en-US" altLang="zh-CN"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213.7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脱羧基反应：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COOH(g)</a:t>
            </a:r>
            <a:r>
              <a:rPr lang="en-US" altLang="zh-CN" kern="100" spc="-8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33.5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若利用合适的催化剂控制其他的副反应，温度为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K</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时达到平衡，总压强为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，热裂解反应消耗乙酸</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，脱羧基反应消耗乙酸</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60%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，乙酸体积分数为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计算结果保留</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位小数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；脱羧基反应的平衡常数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________</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kPa</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为以分压表示的平衡常数，计算结果保留</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位小数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圆角矩形 20">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2" name="圆角矩形 21">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3" name="圆角矩形 22">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4" name="圆角矩形 23">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5" name="圆角矩形 24">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6" name="圆角矩形 25">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7" name="圆角矩形 26">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9" name="圆角矩形 28">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30" name="圆角矩形 29">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9</a:t>
            </a:r>
            <a:endParaRPr kumimoji="1" lang="zh-CN" altLang="en-US" sz="1600" kern="0" dirty="0">
              <a:solidFill>
                <a:prstClr val="white"/>
              </a:solidFill>
              <a:latin typeface="Arial"/>
              <a:ea typeface="微软雅黑"/>
            </a:endParaRPr>
          </a:p>
        </p:txBody>
      </p:sp>
      <p:sp>
        <p:nvSpPr>
          <p:cNvPr id="47" name="圆角矩形 46">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48" name="圆角矩形 47">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49" name="圆角矩形 48">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0" name="圆角矩形 49">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sp>
        <p:nvSpPr>
          <p:cNvPr id="3" name="矩形 2"/>
          <p:cNvSpPr/>
          <p:nvPr/>
        </p:nvSpPr>
        <p:spPr>
          <a:xfrm>
            <a:off x="10229976" y="3204267"/>
            <a:ext cx="825867"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9.1</a:t>
            </a:r>
            <a:r>
              <a:rPr lang="en-US" altLang="zh-CN" sz="2400" kern="100" dirty="0" smtClean="0">
                <a:solidFill>
                  <a:srgbClr val="C00000"/>
                </a:solidFill>
                <a:latin typeface="Times New Roman" panose="02020603050405020304" pitchFamily="18" charset="0"/>
                <a:ea typeface="微软雅黑" panose="020B0503020204020204" pitchFamily="34" charset="-122"/>
              </a:rPr>
              <a:t>%</a:t>
            </a:r>
            <a:endParaRPr lang="zh-CN" altLang="en-US" dirty="0"/>
          </a:p>
        </p:txBody>
      </p:sp>
      <p:sp>
        <p:nvSpPr>
          <p:cNvPr id="20" name="矩形 19"/>
          <p:cNvSpPr/>
          <p:nvPr/>
        </p:nvSpPr>
        <p:spPr>
          <a:xfrm>
            <a:off x="7599459" y="3717032"/>
            <a:ext cx="723275" cy="461665"/>
          </a:xfrm>
          <a:prstGeom prst="rect">
            <a:avLst/>
          </a:prstGeom>
        </p:spPr>
        <p:txBody>
          <a:bodyPr wrap="none">
            <a:spAutoFit/>
          </a:bodyPr>
          <a:lstStyle/>
          <a:p>
            <a:r>
              <a:rPr lang="en-US" altLang="zh-CN" sz="2400" kern="100" dirty="0" smtClean="0">
                <a:solidFill>
                  <a:srgbClr val="C00000"/>
                </a:solidFill>
                <a:latin typeface="Times New Roman" panose="02020603050405020304" pitchFamily="18" charset="0"/>
                <a:ea typeface="微软雅黑" panose="020B0503020204020204" pitchFamily="34" charset="-122"/>
              </a:rPr>
              <a:t>0.8</a:t>
            </a:r>
            <a:r>
              <a:rPr lang="en-US" altLang="zh-CN" sz="2400" i="1" kern="100" dirty="0" smtClean="0">
                <a:solidFill>
                  <a:srgbClr val="C00000"/>
                </a:solidFill>
                <a:latin typeface="Times New Roman" panose="02020603050405020304" pitchFamily="18" charset="0"/>
                <a:ea typeface="微软雅黑" panose="020B0503020204020204" pitchFamily="34" charset="-122"/>
              </a:rPr>
              <a:t>p</a:t>
            </a:r>
            <a:endParaRPr lang="zh-CN" altLang="en-US" dirty="0"/>
          </a:p>
        </p:txBody>
      </p:sp>
    </p:spTree>
    <p:extLst>
      <p:ext uri="{BB962C8B-B14F-4D97-AF65-F5344CB8AC3E}">
        <p14:creationId xmlns:p14="http://schemas.microsoft.com/office/powerpoint/2010/main" val="2830807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574E7DD6-E482-894D-9E46-D2B62C9ED9EC}"/>
              </a:ext>
            </a:extLst>
          </p:cNvPr>
          <p:cNvGrpSpPr/>
          <p:nvPr/>
        </p:nvGrpSpPr>
        <p:grpSpPr>
          <a:xfrm>
            <a:off x="516000" y="297877"/>
            <a:ext cx="11160000" cy="5668821"/>
            <a:chOff x="792914" y="3925222"/>
            <a:chExt cx="11160000" cy="5668821"/>
          </a:xfrm>
        </p:grpSpPr>
        <p:sp>
          <p:nvSpPr>
            <p:cNvPr id="23" name="圆角矩形 22">
              <a:extLst>
                <a:ext uri="{FF2B5EF4-FFF2-40B4-BE49-F238E27FC236}">
                  <a16:creationId xmlns="" xmlns:a16="http://schemas.microsoft.com/office/drawing/2014/main" id="{E0791A29-2CB4-2744-96C1-EA2037B165CE}"/>
                </a:ext>
              </a:extLst>
            </p:cNvPr>
            <p:cNvSpPr/>
            <p:nvPr/>
          </p:nvSpPr>
          <p:spPr>
            <a:xfrm>
              <a:off x="792914" y="4038112"/>
              <a:ext cx="11160000" cy="5555931"/>
            </a:xfrm>
            <a:prstGeom prst="roundRect">
              <a:avLst>
                <a:gd name="adj" fmla="val 2875"/>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4" name="矩形 23">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文本框 24">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26" name="矩形 25"/>
          <p:cNvSpPr/>
          <p:nvPr/>
        </p:nvSpPr>
        <p:spPr>
          <a:xfrm>
            <a:off x="749745" y="551754"/>
            <a:ext cx="10692511" cy="2792239"/>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设起始时</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COOH)</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914400"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COOH(g)</a:t>
            </a:r>
            <a:r>
              <a:rPr lang="en-US" altLang="zh-CN" sz="2400" kern="100" spc="-8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=2CO(g)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0.2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0.4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0.4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914400"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COOH(g)</a:t>
            </a:r>
            <a:r>
              <a:rPr lang="en-US" altLang="zh-CN" sz="2400" kern="100" spc="-8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4</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0.6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0.6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0.6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7" name="圆角矩形 26">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8" name="圆角矩形 27">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0" name="圆角矩形 2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1" name="圆角矩形 3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7" name="圆角矩形 36">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47" name="圆角矩形 46">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48" name="圆角矩形 47">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9" name="圆角矩形 48">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0" name="圆角矩形 49">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rgbClr val="9BBB59"/>
          </a:solidFill>
          <a:ln w="12700" cap="flat" cmpd="sng" algn="ctr">
            <a:noFill/>
            <a:prstDash val="solid"/>
            <a:miter lim="800000"/>
          </a:ln>
          <a:effectLst/>
        </p:spPr>
        <p:txBody>
          <a:bodyPr rtlCol="0" anchor="ctr"/>
          <a:lstStyle/>
          <a:p>
            <a:pPr algn="ctr"/>
            <a:r>
              <a:rPr kumimoji="1" lang="en-US" altLang="zh-CN" sz="1600" kern="0" dirty="0">
                <a:solidFill>
                  <a:prstClr val="white"/>
                </a:solidFill>
                <a:latin typeface="Arial"/>
                <a:ea typeface="微软雅黑"/>
              </a:rPr>
              <a:t>9</a:t>
            </a:r>
            <a:endParaRPr kumimoji="1" lang="zh-CN" altLang="en-US" sz="1600" kern="0" dirty="0">
              <a:solidFill>
                <a:prstClr val="white"/>
              </a:solidFill>
              <a:latin typeface="Arial"/>
              <a:ea typeface="微软雅黑"/>
            </a:endParaRPr>
          </a:p>
        </p:txBody>
      </p:sp>
      <p:sp>
        <p:nvSpPr>
          <p:cNvPr id="51" name="圆角矩形 50">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2" name="圆角矩形 51">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3" name="圆角矩形 52">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4" name="圆角矩形 53">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3458931661"/>
              </p:ext>
            </p:extLst>
          </p:nvPr>
        </p:nvGraphicFramePr>
        <p:xfrm>
          <a:off x="830707" y="3394221"/>
          <a:ext cx="10490200" cy="2546350"/>
        </p:xfrm>
        <a:graphic>
          <a:graphicData uri="http://schemas.openxmlformats.org/presentationml/2006/ole">
            <mc:AlternateContent xmlns:mc="http://schemas.openxmlformats.org/markup-compatibility/2006">
              <mc:Choice xmlns:v="urn:schemas-microsoft-com:vml" Requires="v">
                <p:oleObj spid="_x0000_s128092" name="文档" r:id="rId16" imgW="10598832" imgH="2571391" progId="Word.Document.12">
                  <p:embed/>
                </p:oleObj>
              </mc:Choice>
              <mc:Fallback>
                <p:oleObj name="文档" r:id="rId16" imgW="10598832" imgH="2571391" progId="Word.Document.12">
                  <p:embed/>
                  <p:pic>
                    <p:nvPicPr>
                      <p:cNvPr id="0" name=""/>
                      <p:cNvPicPr/>
                      <p:nvPr/>
                    </p:nvPicPr>
                    <p:blipFill>
                      <a:blip r:embed="rId17"/>
                      <a:stretch>
                        <a:fillRect/>
                      </a:stretch>
                    </p:blipFill>
                    <p:spPr>
                      <a:xfrm>
                        <a:off x="830707" y="3394221"/>
                        <a:ext cx="10490200" cy="2546350"/>
                      </a:xfrm>
                      <a:prstGeom prst="rect">
                        <a:avLst/>
                      </a:prstGeom>
                    </p:spPr>
                  </p:pic>
                </p:oleObj>
              </mc:Fallback>
            </mc:AlternateContent>
          </a:graphicData>
        </a:graphic>
      </p:graphicFrame>
    </p:spTree>
    <p:extLst>
      <p:ext uri="{BB962C8B-B14F-4D97-AF65-F5344CB8AC3E}">
        <p14:creationId xmlns:p14="http://schemas.microsoft.com/office/powerpoint/2010/main" val="991724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90000" y="1489541"/>
            <a:ext cx="11412000" cy="461665"/>
          </a:xfrm>
          <a:prstGeom prst="rect">
            <a:avLst/>
          </a:prstGeom>
        </p:spPr>
        <p:txBody>
          <a:bodyPr wrap="square">
            <a:spAutoFit/>
          </a:bodyPr>
          <a:lstStyle/>
          <a:p>
            <a:pPr algn="just"/>
            <a:r>
              <a:rPr lang="en-US" altLang="zh-CN" sz="2400" b="1" kern="100" dirty="0">
                <a:latin typeface="+mj-ea"/>
                <a:ea typeface="+mj-ea"/>
                <a:cs typeface="Courier New" panose="02070309020205020404" pitchFamily="49" charset="0"/>
              </a:rPr>
              <a:t>3.</a:t>
            </a:r>
            <a:r>
              <a:rPr lang="zh-CN" altLang="zh-CN" sz="2400" b="1" kern="100" dirty="0">
                <a:latin typeface="+mj-ea"/>
                <a:ea typeface="+mj-ea"/>
                <a:cs typeface="Courier New" panose="02070309020205020404" pitchFamily="49" charset="0"/>
              </a:rPr>
              <a:t>常用的四个公式</a:t>
            </a:r>
          </a:p>
        </p:txBody>
      </p:sp>
      <p:graphicFrame>
        <p:nvGraphicFramePr>
          <p:cNvPr id="3" name="表格 2"/>
          <p:cNvGraphicFramePr>
            <a:graphicFrameLocks noGrp="1"/>
          </p:cNvGraphicFramePr>
          <p:nvPr>
            <p:extLst>
              <p:ext uri="{D42A27DB-BD31-4B8C-83A1-F6EECF244321}">
                <p14:modId xmlns:p14="http://schemas.microsoft.com/office/powerpoint/2010/main" val="3804488479"/>
              </p:ext>
            </p:extLst>
          </p:nvPr>
        </p:nvGraphicFramePr>
        <p:xfrm>
          <a:off x="516000" y="2023676"/>
          <a:ext cx="11160001" cy="4663440"/>
        </p:xfrm>
        <a:graphic>
          <a:graphicData uri="http://schemas.openxmlformats.org/drawingml/2006/table">
            <a:tbl>
              <a:tblPr/>
              <a:tblGrid>
                <a:gridCol w="2772741"/>
                <a:gridCol w="4967827"/>
                <a:gridCol w="3419433"/>
              </a:tblGrid>
              <a:tr h="0">
                <a:tc>
                  <a:txBody>
                    <a:bodyPr/>
                    <a:lstStyle/>
                    <a:p>
                      <a:pPr algn="ctr">
                        <a:lnSpc>
                          <a:spcPct val="150000"/>
                        </a:lnSpc>
                        <a:spcAft>
                          <a:spcPts val="0"/>
                        </a:spcAft>
                      </a:pPr>
                      <a:r>
                        <a:rPr lang="en-US" sz="2400" kern="100" dirty="0">
                          <a:effectLst/>
                          <a:latin typeface="Times New Roman" panose="02020603050405020304" pitchFamily="18" charset="0"/>
                          <a:ea typeface="微软雅黑" panose="020B0503020204020204" pitchFamily="34" charset="-122"/>
                          <a:cs typeface="Courier New" panose="02070309020205020404" pitchFamily="49" charset="0"/>
                        </a:rPr>
                        <a:t> </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公式</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备注</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反应物的转化率</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smtClean="0">
                        <a:effectLst/>
                        <a:latin typeface="宋体" panose="02010600030101010101" pitchFamily="2" charset="-122"/>
                        <a:ea typeface="微软雅黑" panose="020B0503020204020204" pitchFamily="34" charset="-122"/>
                        <a:cs typeface="Times New Roman" panose="02020603050405020304" pitchFamily="18" charset="0"/>
                      </a:endParaRPr>
                    </a:p>
                    <a:p>
                      <a:pPr algn="ctr">
                        <a:lnSpc>
                          <a:spcPct val="150000"/>
                        </a:lnSpc>
                        <a:spcAft>
                          <a:spcPts val="0"/>
                        </a:spcAft>
                      </a:pPr>
                      <a:endParaRPr lang="en-US" sz="2400" kern="100" dirty="0" smtClean="0">
                        <a:effectLst/>
                        <a:latin typeface="宋体" panose="02010600030101010101" pitchFamily="2" charset="-122"/>
                        <a:ea typeface="微软雅黑" panose="020B0503020204020204" pitchFamily="34" charset="-122"/>
                        <a:cs typeface="Times New Roman" panose="02020603050405020304" pitchFamily="18"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72000" algn="l">
                        <a:lnSpc>
                          <a:spcPct val="150000"/>
                        </a:lnSpc>
                        <a:spcAft>
                          <a:spcPts val="0"/>
                        </a:spcAft>
                      </a:pPr>
                      <a:r>
                        <a:rPr lang="en-US" sz="2400" kern="100" dirty="0">
                          <a:effectLst/>
                          <a:latin typeface="宋体" panose="02010600030101010101" pitchFamily="2" charset="-122"/>
                          <a:ea typeface="微软雅黑" panose="020B0503020204020204" pitchFamily="34" charset="-122"/>
                          <a:cs typeface="Times New Roman" panose="02020603050405020304" pitchFamily="18" charset="0"/>
                        </a:rPr>
                        <a:t>①</a:t>
                      </a: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平衡量可以是物质的量、气体的体积；</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p>
                      <a:pPr marL="72000" algn="l">
                        <a:lnSpc>
                          <a:spcPct val="150000"/>
                        </a:lnSpc>
                        <a:spcAft>
                          <a:spcPts val="0"/>
                        </a:spcAft>
                      </a:pPr>
                      <a:r>
                        <a:rPr lang="en-US" sz="2400" kern="100" dirty="0">
                          <a:effectLst/>
                          <a:latin typeface="宋体" panose="02010600030101010101" pitchFamily="2" charset="-122"/>
                          <a:ea typeface="微软雅黑" panose="020B0503020204020204" pitchFamily="34" charset="-122"/>
                          <a:cs typeface="Times New Roman" panose="02020603050405020304" pitchFamily="18" charset="0"/>
                        </a:rPr>
                        <a:t>②</a:t>
                      </a: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某组分的体积分数，也可以是物质的量分数</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生成物的产率</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smtClean="0">
                        <a:effectLst/>
                        <a:latin typeface="宋体" panose="02010600030101010101" pitchFamily="2" charset="-122"/>
                        <a:ea typeface="微软雅黑" panose="020B0503020204020204" pitchFamily="34" charset="-122"/>
                        <a:cs typeface="Times New Roman" panose="02020603050405020304" pitchFamily="18" charset="0"/>
                      </a:endParaRPr>
                    </a:p>
                    <a:p>
                      <a:pPr algn="ctr">
                        <a:lnSpc>
                          <a:spcPct val="150000"/>
                        </a:lnSpc>
                        <a:spcAft>
                          <a:spcPts val="0"/>
                        </a:spcAft>
                      </a:pPr>
                      <a:endParaRPr lang="en-US" sz="2400" kern="100" dirty="0" smtClean="0">
                        <a:effectLst/>
                        <a:latin typeface="宋体" panose="02010600030101010101" pitchFamily="2" charset="-122"/>
                        <a:ea typeface="微软雅黑" panose="020B0503020204020204" pitchFamily="34" charset="-122"/>
                        <a:cs typeface="Times New Roman" panose="02020603050405020304" pitchFamily="18"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0">
                <a:tc>
                  <a:txBody>
                    <a:bodyPr/>
                    <a:lstStyle/>
                    <a:p>
                      <a:pPr algn="ctr">
                        <a:lnSpc>
                          <a:spcPct val="150000"/>
                        </a:lnSpc>
                        <a:spcAft>
                          <a:spcPts val="0"/>
                        </a:spcAft>
                      </a:pP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平衡时混合物</a:t>
                      </a:r>
                      <a:r>
                        <a:rPr lang="zh-CN" sz="24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组</a:t>
                      </a:r>
                      <a:endParaRPr lang="en-US" altLang="zh-CN" sz="2400" kern="100" dirty="0" smtClean="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spcAft>
                          <a:spcPts val="0"/>
                        </a:spcAft>
                      </a:pPr>
                      <a:r>
                        <a:rPr lang="zh-CN" sz="24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分</a:t>
                      </a:r>
                      <a:r>
                        <a:rPr lang="zh-CN" sz="2400" kern="100" dirty="0">
                          <a:effectLst/>
                          <a:latin typeface="Times New Roman" panose="02020603050405020304" pitchFamily="18" charset="0"/>
                          <a:ea typeface="微软雅黑" panose="020B0503020204020204" pitchFamily="34" charset="-122"/>
                          <a:cs typeface="Times New Roman" panose="02020603050405020304" pitchFamily="18" charset="0"/>
                        </a:rPr>
                        <a:t>的百分含量</a:t>
                      </a: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altLang="zh-CN" sz="2000" kern="100" dirty="0" smtClean="0">
                        <a:effectLst/>
                        <a:latin typeface="宋体" panose="02010600030101010101" pitchFamily="2" charset="-122"/>
                        <a:ea typeface="宋体" panose="02010600030101010101" pitchFamily="2" charset="-122"/>
                        <a:cs typeface="Courier New" panose="02070309020205020404" pitchFamily="49" charset="0"/>
                      </a:endParaRPr>
                    </a:p>
                    <a:p>
                      <a:pPr algn="ctr">
                        <a:lnSpc>
                          <a:spcPct val="150000"/>
                        </a:lnSpc>
                        <a:spcAft>
                          <a:spcPts val="0"/>
                        </a:spcAft>
                      </a:pPr>
                      <a:endParaRPr lang="zh-CN" sz="2400" kern="100" dirty="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0">
                <a:tc>
                  <a:txBody>
                    <a:bodyPr/>
                    <a:lstStyle/>
                    <a:p>
                      <a:pPr algn="ctr">
                        <a:lnSpc>
                          <a:spcPct val="150000"/>
                        </a:lnSpc>
                        <a:spcAft>
                          <a:spcPts val="0"/>
                        </a:spcAft>
                      </a:pPr>
                      <a:r>
                        <a:rPr lang="zh-CN" sz="2400" kern="100">
                          <a:effectLst/>
                          <a:latin typeface="Times New Roman" panose="02020603050405020304" pitchFamily="18" charset="0"/>
                          <a:ea typeface="微软雅黑" panose="020B0503020204020204" pitchFamily="34" charset="-122"/>
                          <a:cs typeface="Times New Roman" panose="02020603050405020304" pitchFamily="18" charset="0"/>
                        </a:rPr>
                        <a:t>某组分的体积分数</a:t>
                      </a:r>
                      <a:endParaRPr lang="zh-CN" sz="2400" kern="100">
                        <a:effectLst/>
                        <a:latin typeface="宋体" panose="02010600030101010101" pitchFamily="2" charset="-122"/>
                        <a:ea typeface="宋体" panose="02010600030101010101" pitchFamily="2" charset="-122"/>
                        <a:cs typeface="Courier New" panose="02070309020205020404" pitchFamily="49"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smtClean="0">
                        <a:effectLst/>
                        <a:latin typeface="宋体" panose="02010600030101010101" pitchFamily="2" charset="-122"/>
                        <a:ea typeface="微软雅黑" panose="020B0503020204020204" pitchFamily="34" charset="-122"/>
                        <a:cs typeface="Times New Roman" panose="02020603050405020304" pitchFamily="18" charset="0"/>
                      </a:endParaRPr>
                    </a:p>
                    <a:p>
                      <a:pPr algn="ctr">
                        <a:lnSpc>
                          <a:spcPct val="150000"/>
                        </a:lnSpc>
                        <a:spcAft>
                          <a:spcPts val="0"/>
                        </a:spcAft>
                      </a:pPr>
                      <a:endParaRPr lang="en-US" sz="2400" kern="100" dirty="0" smtClean="0">
                        <a:effectLst/>
                        <a:latin typeface="宋体" panose="02010600030101010101" pitchFamily="2" charset="-122"/>
                        <a:ea typeface="微软雅黑" panose="020B0503020204020204" pitchFamily="34" charset="-122"/>
                        <a:cs typeface="Times New Roman" panose="02020603050405020304" pitchFamily="18" charset="0"/>
                      </a:endParaRPr>
                    </a:p>
                  </a:txBody>
                  <a:tcPr marL="38851" marR="388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bl>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1659227017"/>
              </p:ext>
            </p:extLst>
          </p:nvPr>
        </p:nvGraphicFramePr>
        <p:xfrm>
          <a:off x="3704185" y="2528824"/>
          <a:ext cx="4776788" cy="1217613"/>
        </p:xfrm>
        <a:graphic>
          <a:graphicData uri="http://schemas.openxmlformats.org/presentationml/2006/ole">
            <mc:AlternateContent xmlns:mc="http://schemas.openxmlformats.org/markup-compatibility/2006">
              <mc:Choice xmlns:v="urn:schemas-microsoft-com:vml" Requires="v">
                <p:oleObj spid="_x0000_s151642" name="文档" r:id="rId3" imgW="4776370" imgH="1217298" progId="Word.Document.12">
                  <p:embed/>
                </p:oleObj>
              </mc:Choice>
              <mc:Fallback>
                <p:oleObj name="文档" r:id="rId3" imgW="4776370" imgH="1217298" progId="Word.Document.12">
                  <p:embed/>
                  <p:pic>
                    <p:nvPicPr>
                      <p:cNvPr id="0" name=""/>
                      <p:cNvPicPr/>
                      <p:nvPr/>
                    </p:nvPicPr>
                    <p:blipFill>
                      <a:blip r:embed="rId4"/>
                      <a:stretch>
                        <a:fillRect/>
                      </a:stretch>
                    </p:blipFill>
                    <p:spPr>
                      <a:xfrm>
                        <a:off x="3704185" y="2528824"/>
                        <a:ext cx="4776788" cy="1217613"/>
                      </a:xfrm>
                      <a:prstGeom prst="rect">
                        <a:avLst/>
                      </a:prstGeom>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1575591461"/>
              </p:ext>
            </p:extLst>
          </p:nvPr>
        </p:nvGraphicFramePr>
        <p:xfrm>
          <a:off x="4583832" y="3483789"/>
          <a:ext cx="2501900" cy="1190625"/>
        </p:xfrm>
        <a:graphic>
          <a:graphicData uri="http://schemas.openxmlformats.org/presentationml/2006/ole">
            <mc:AlternateContent xmlns:mc="http://schemas.openxmlformats.org/markup-compatibility/2006">
              <mc:Choice xmlns:v="urn:schemas-microsoft-com:vml" Requires="v">
                <p:oleObj spid="_x0000_s151643" name="文档" r:id="rId5" imgW="2501377" imgH="1190616" progId="Word.Document.12">
                  <p:embed/>
                </p:oleObj>
              </mc:Choice>
              <mc:Fallback>
                <p:oleObj name="文档" r:id="rId5" imgW="2501377" imgH="1190616" progId="Word.Document.12">
                  <p:embed/>
                  <p:pic>
                    <p:nvPicPr>
                      <p:cNvPr id="0" name=""/>
                      <p:cNvPicPr/>
                      <p:nvPr/>
                    </p:nvPicPr>
                    <p:blipFill>
                      <a:blip r:embed="rId6"/>
                      <a:stretch>
                        <a:fillRect/>
                      </a:stretch>
                    </p:blipFill>
                    <p:spPr>
                      <a:xfrm>
                        <a:off x="4583832" y="3483789"/>
                        <a:ext cx="2501900" cy="1190625"/>
                      </a:xfrm>
                      <a:prstGeom prst="rect">
                        <a:avLst/>
                      </a:prstGeom>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379505351"/>
              </p:ext>
            </p:extLst>
          </p:nvPr>
        </p:nvGraphicFramePr>
        <p:xfrm>
          <a:off x="3920056" y="4546292"/>
          <a:ext cx="4729163" cy="1200150"/>
        </p:xfrm>
        <a:graphic>
          <a:graphicData uri="http://schemas.openxmlformats.org/presentationml/2006/ole">
            <mc:AlternateContent xmlns:mc="http://schemas.openxmlformats.org/markup-compatibility/2006">
              <mc:Choice xmlns:v="urn:schemas-microsoft-com:vml" Requires="v">
                <p:oleObj spid="_x0000_s151644" name="文档" r:id="rId7" imgW="4776370" imgH="1219462" progId="Word.Document.12">
                  <p:embed/>
                </p:oleObj>
              </mc:Choice>
              <mc:Fallback>
                <p:oleObj name="文档" r:id="rId7" imgW="4776370" imgH="1219462" progId="Word.Document.12">
                  <p:embed/>
                  <p:pic>
                    <p:nvPicPr>
                      <p:cNvPr id="0" name=""/>
                      <p:cNvPicPr/>
                      <p:nvPr/>
                    </p:nvPicPr>
                    <p:blipFill>
                      <a:blip r:embed="rId8"/>
                      <a:stretch>
                        <a:fillRect/>
                      </a:stretch>
                    </p:blipFill>
                    <p:spPr>
                      <a:xfrm>
                        <a:off x="3920056" y="4546292"/>
                        <a:ext cx="4729163" cy="1200150"/>
                      </a:xfrm>
                      <a:prstGeom prst="rect">
                        <a:avLst/>
                      </a:prstGeom>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2001465517"/>
              </p:ext>
            </p:extLst>
          </p:nvPr>
        </p:nvGraphicFramePr>
        <p:xfrm>
          <a:off x="3902639" y="5621935"/>
          <a:ext cx="4729163" cy="1200150"/>
        </p:xfrm>
        <a:graphic>
          <a:graphicData uri="http://schemas.openxmlformats.org/presentationml/2006/ole">
            <mc:AlternateContent xmlns:mc="http://schemas.openxmlformats.org/markup-compatibility/2006">
              <mc:Choice xmlns:v="urn:schemas-microsoft-com:vml" Requires="v">
                <p:oleObj spid="_x0000_s151645" name="文档" r:id="rId9" imgW="4776370" imgH="1221265" progId="Word.Document.12">
                  <p:embed/>
                </p:oleObj>
              </mc:Choice>
              <mc:Fallback>
                <p:oleObj name="文档" r:id="rId9" imgW="4776370" imgH="1221265" progId="Word.Document.12">
                  <p:embed/>
                  <p:pic>
                    <p:nvPicPr>
                      <p:cNvPr id="0" name=""/>
                      <p:cNvPicPr/>
                      <p:nvPr/>
                    </p:nvPicPr>
                    <p:blipFill>
                      <a:blip r:embed="rId10"/>
                      <a:stretch>
                        <a:fillRect/>
                      </a:stretch>
                    </p:blipFill>
                    <p:spPr>
                      <a:xfrm>
                        <a:off x="3902639" y="5621935"/>
                        <a:ext cx="4729163" cy="1200150"/>
                      </a:xfrm>
                      <a:prstGeom prst="rect">
                        <a:avLst/>
                      </a:prstGeom>
                    </p:spPr>
                  </p:pic>
                </p:oleObj>
              </mc:Fallback>
            </mc:AlternateContent>
          </a:graphicData>
        </a:graphic>
      </p:graphicFrame>
    </p:spTree>
    <p:extLst>
      <p:ext uri="{BB962C8B-B14F-4D97-AF65-F5344CB8AC3E}">
        <p14:creationId xmlns:p14="http://schemas.microsoft.com/office/powerpoint/2010/main" val="21475826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 xmlns:a16="http://schemas.microsoft.com/office/drawing/2014/main" id="{9EF13083-441D-CC41-A3B9-50FF39250BAC}"/>
              </a:ext>
            </a:extLst>
          </p:cNvPr>
          <p:cNvSpPr/>
          <p:nvPr/>
        </p:nvSpPr>
        <p:spPr>
          <a:xfrm>
            <a:off x="390000" y="1110247"/>
            <a:ext cx="11412000" cy="2246745"/>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向某容器中通入等物质的量的乙烷和氢气，在等压</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下发生反应：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6</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137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，乙烷的平衡转化率为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。反应的平衡常数</a:t>
            </a:r>
            <a:r>
              <a:rPr lang="en-US" altLang="zh-CN" i="1" kern="100" dirty="0" err="1" smtClean="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smtClean="0">
                <a:latin typeface="Times New Roman" panose="02020603050405020304" pitchFamily="18" charset="0"/>
                <a:ea typeface="微软雅黑" panose="020B0503020204020204" pitchFamily="34" charset="-122"/>
                <a:cs typeface="Courier New" panose="02070309020205020404" pitchFamily="49" charset="0"/>
              </a:rPr>
              <a:t>p</a:t>
            </a:r>
            <a:endPar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endParaRPr>
          </a:p>
          <a:p>
            <a:pPr algn="just">
              <a:lnSpc>
                <a:spcPct val="150000"/>
              </a:lnSpc>
              <a:spcAft>
                <a:spcPts val="0"/>
              </a:spcAft>
            </a:pPr>
            <a:endParaRPr lang="en-US" altLang="zh-CN" sz="3000" kern="100" baseline="-25000" dirty="0">
              <a:latin typeface="Times New Roman" panose="02020603050405020304" pitchFamily="18" charset="0"/>
              <a:ea typeface="微软雅黑" panose="020B0503020204020204" pitchFamily="34" charset="-122"/>
              <a:cs typeface="Courier New" panose="02070309020205020404" pitchFamily="49" charset="0"/>
            </a:endParaRP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用平衡分压代替平衡浓度计算，分压＝总压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4" name="圆角矩形 23">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9" name="圆角矩形 28">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solidFill>
              </a:rPr>
              <a:t>10</a:t>
            </a:r>
            <a:endParaRPr kumimoji="1" lang="zh-CN" altLang="en-US" sz="1600" dirty="0">
              <a:solidFill>
                <a:schemeClr val="bg1"/>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23" name="图片 22"/>
          <p:cNvPicPr>
            <a:picLocks noChangeAspect="1"/>
          </p:cNvPicPr>
          <p:nvPr/>
        </p:nvPicPr>
        <p:blipFill>
          <a:blip r:embed="rId16">
            <a:clrChange>
              <a:clrFrom>
                <a:srgbClr val="FFFFFF"/>
              </a:clrFrom>
              <a:clrTo>
                <a:srgbClr val="FFFFFF">
                  <a:alpha val="0"/>
                </a:srgbClr>
              </a:clrTo>
            </a:clrChange>
          </a:blip>
          <a:stretch>
            <a:fillRect/>
          </a:stretch>
        </p:blipFill>
        <p:spPr>
          <a:xfrm>
            <a:off x="11136560" y="1403335"/>
            <a:ext cx="494394" cy="170399"/>
          </a:xfrm>
          <a:prstGeom prst="rect">
            <a:avLst/>
          </a:prstGeom>
        </p:spPr>
      </p:pic>
      <p:graphicFrame>
        <p:nvGraphicFramePr>
          <p:cNvPr id="2" name="对象 1"/>
          <p:cNvGraphicFramePr>
            <a:graphicFrameLocks noChangeAspect="1"/>
          </p:cNvGraphicFramePr>
          <p:nvPr>
            <p:extLst>
              <p:ext uri="{D42A27DB-BD31-4B8C-83A1-F6EECF244321}">
                <p14:modId xmlns:p14="http://schemas.microsoft.com/office/powerpoint/2010/main" val="2222268044"/>
              </p:ext>
            </p:extLst>
          </p:nvPr>
        </p:nvGraphicFramePr>
        <p:xfrm>
          <a:off x="1040827" y="2111045"/>
          <a:ext cx="1993900" cy="1190625"/>
        </p:xfrm>
        <a:graphic>
          <a:graphicData uri="http://schemas.openxmlformats.org/presentationml/2006/ole">
            <mc:AlternateContent xmlns:mc="http://schemas.openxmlformats.org/markup-compatibility/2006">
              <mc:Choice xmlns:v="urn:schemas-microsoft-com:vml" Requires="v">
                <p:oleObj spid="_x0000_s204816" name="文档" r:id="rId17" imgW="1993903" imgH="1190616" progId="Word.Document.12">
                  <p:embed/>
                </p:oleObj>
              </mc:Choice>
              <mc:Fallback>
                <p:oleObj name="文档" r:id="rId17" imgW="1993903" imgH="1190616" progId="Word.Document.12">
                  <p:embed/>
                  <p:pic>
                    <p:nvPicPr>
                      <p:cNvPr id="0" name=""/>
                      <p:cNvPicPr/>
                      <p:nvPr/>
                    </p:nvPicPr>
                    <p:blipFill>
                      <a:blip r:embed="rId18"/>
                      <a:stretch>
                        <a:fillRect/>
                      </a:stretch>
                    </p:blipFill>
                    <p:spPr>
                      <a:xfrm>
                        <a:off x="1040827" y="2111045"/>
                        <a:ext cx="1993900" cy="1190625"/>
                      </a:xfrm>
                      <a:prstGeom prst="rect">
                        <a:avLst/>
                      </a:prstGeom>
                    </p:spPr>
                  </p:pic>
                </p:oleObj>
              </mc:Fallback>
            </mc:AlternateContent>
          </a:graphicData>
        </a:graphic>
      </p:graphicFrame>
    </p:spTree>
    <p:extLst>
      <p:ext uri="{BB962C8B-B14F-4D97-AF65-F5344CB8AC3E}">
        <p14:creationId xmlns:p14="http://schemas.microsoft.com/office/powerpoint/2010/main" val="212884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 xmlns:a16="http://schemas.microsoft.com/office/drawing/2014/main" id="{574E7DD6-E482-894D-9E46-D2B62C9ED9EC}"/>
              </a:ext>
            </a:extLst>
          </p:cNvPr>
          <p:cNvGrpSpPr/>
          <p:nvPr/>
        </p:nvGrpSpPr>
        <p:grpSpPr>
          <a:xfrm>
            <a:off x="516000" y="304773"/>
            <a:ext cx="11160000" cy="5668821"/>
            <a:chOff x="792914" y="3925222"/>
            <a:chExt cx="11160000" cy="5668821"/>
          </a:xfrm>
        </p:grpSpPr>
        <p:sp>
          <p:nvSpPr>
            <p:cNvPr id="19" name="圆角矩形 18">
              <a:extLst>
                <a:ext uri="{FF2B5EF4-FFF2-40B4-BE49-F238E27FC236}">
                  <a16:creationId xmlns="" xmlns:a16="http://schemas.microsoft.com/office/drawing/2014/main" id="{E0791A29-2CB4-2744-96C1-EA2037B165CE}"/>
                </a:ext>
              </a:extLst>
            </p:cNvPr>
            <p:cNvSpPr/>
            <p:nvPr/>
          </p:nvSpPr>
          <p:spPr>
            <a:xfrm>
              <a:off x="792914" y="4038113"/>
              <a:ext cx="11160000" cy="5555930"/>
            </a:xfrm>
            <a:prstGeom prst="roundRect">
              <a:avLst>
                <a:gd name="adj" fmla="val 262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0" name="矩形 19">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34681" y="448789"/>
            <a:ext cx="10799436" cy="2862322"/>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设起始时</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6</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的物质的量均为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，列出三段式：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1524000"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6</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4</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4" name="圆角矩形 23">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9" name="圆角矩形 28">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solidFill>
              </a:rPr>
              <a:t>10</a:t>
            </a:r>
            <a:endParaRPr kumimoji="1" lang="zh-CN" altLang="en-US" sz="1600" dirty="0">
              <a:solidFill>
                <a:schemeClr val="bg1"/>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3" name="对象 22"/>
          <p:cNvGraphicFramePr>
            <a:graphicFrameLocks noChangeAspect="1"/>
          </p:cNvGraphicFramePr>
          <p:nvPr>
            <p:extLst>
              <p:ext uri="{D42A27DB-BD31-4B8C-83A1-F6EECF244321}">
                <p14:modId xmlns:p14="http://schemas.microsoft.com/office/powerpoint/2010/main" val="2953217335"/>
              </p:ext>
            </p:extLst>
          </p:nvPr>
        </p:nvGraphicFramePr>
        <p:xfrm>
          <a:off x="712818" y="3212976"/>
          <a:ext cx="10490200" cy="2743200"/>
        </p:xfrm>
        <a:graphic>
          <a:graphicData uri="http://schemas.openxmlformats.org/presentationml/2006/ole">
            <mc:AlternateContent xmlns:mc="http://schemas.openxmlformats.org/markup-compatibility/2006">
              <mc:Choice xmlns:v="urn:schemas-microsoft-com:vml" Requires="v">
                <p:oleObj spid="_x0000_s129117" name="文档" r:id="rId16" imgW="10598832" imgH="2769439" progId="Word.Document.12">
                  <p:embed/>
                </p:oleObj>
              </mc:Choice>
              <mc:Fallback>
                <p:oleObj name="文档" r:id="rId16" imgW="10598832" imgH="2769439" progId="Word.Document.12">
                  <p:embed/>
                  <p:pic>
                    <p:nvPicPr>
                      <p:cNvPr id="0" name=""/>
                      <p:cNvPicPr/>
                      <p:nvPr/>
                    </p:nvPicPr>
                    <p:blipFill>
                      <a:blip r:embed="rId17"/>
                      <a:stretch>
                        <a:fillRect/>
                      </a:stretch>
                    </p:blipFill>
                    <p:spPr>
                      <a:xfrm>
                        <a:off x="712818" y="3212976"/>
                        <a:ext cx="10490200" cy="2743200"/>
                      </a:xfrm>
                      <a:prstGeom prst="rect">
                        <a:avLst/>
                      </a:prstGeom>
                    </p:spPr>
                  </p:pic>
                </p:oleObj>
              </mc:Fallback>
            </mc:AlternateContent>
          </a:graphicData>
        </a:graphic>
      </p:graphicFrame>
      <p:pic>
        <p:nvPicPr>
          <p:cNvPr id="22" name="图片 21"/>
          <p:cNvPicPr>
            <a:picLocks noChangeAspect="1"/>
          </p:cNvPicPr>
          <p:nvPr/>
        </p:nvPicPr>
        <p:blipFill>
          <a:blip r:embed="rId18">
            <a:clrChange>
              <a:clrFrom>
                <a:srgbClr val="FFFFFF"/>
              </a:clrFrom>
              <a:clrTo>
                <a:srgbClr val="FFFFFF">
                  <a:alpha val="0"/>
                </a:srgbClr>
              </a:clrTo>
            </a:clrChange>
          </a:blip>
          <a:stretch>
            <a:fillRect/>
          </a:stretch>
        </p:blipFill>
        <p:spPr>
          <a:xfrm>
            <a:off x="3250516" y="1266199"/>
            <a:ext cx="494394" cy="170399"/>
          </a:xfrm>
          <a:prstGeom prst="rect">
            <a:avLst/>
          </a:prstGeom>
        </p:spPr>
      </p:pic>
    </p:spTree>
    <p:extLst>
      <p:ext uri="{BB962C8B-B14F-4D97-AF65-F5344CB8AC3E}">
        <p14:creationId xmlns:p14="http://schemas.microsoft.com/office/powerpoint/2010/main" val="1146868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a:extLst>
              <a:ext uri="{FF2B5EF4-FFF2-40B4-BE49-F238E27FC236}">
                <a16:creationId xmlns="" xmlns:a16="http://schemas.microsoft.com/office/drawing/2014/main" id="{9EF13083-441D-CC41-A3B9-50FF39250BAC}"/>
              </a:ext>
            </a:extLst>
          </p:cNvPr>
          <p:cNvSpPr/>
          <p:nvPr/>
        </p:nvSpPr>
        <p:spPr>
          <a:xfrm>
            <a:off x="390000" y="677182"/>
            <a:ext cx="11412000" cy="4162654"/>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di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硫酸是一种重要的基本化工产品。接触法制硫酸生产中的关键工序是</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催化</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dist">
              <a:lnSpc>
                <a:spcPct val="150000"/>
              </a:lnSpc>
              <a:spcAft>
                <a:spcPts val="0"/>
              </a:spcAft>
            </a:pPr>
            <a:endParaRPr lang="en-US" altLang="zh-CN" sz="500" kern="100" spc="50" dirty="0">
              <a:latin typeface="Times New Roman" panose="02020603050405020304" pitchFamily="18" charset="0"/>
              <a:ea typeface="微软雅黑" panose="020B0503020204020204" pitchFamily="34" charset="-122"/>
              <a:cs typeface="Times New Roman" panose="02020603050405020304" pitchFamily="18" charset="0"/>
            </a:endParaRPr>
          </a:p>
          <a:p>
            <a:pPr algn="dist">
              <a:lnSpc>
                <a:spcPct val="150000"/>
              </a:lnSpc>
              <a:spcAft>
                <a:spcPts val="0"/>
              </a:spcAft>
            </a:pPr>
            <a:r>
              <a:rPr lang="zh-CN" altLang="zh-CN" kern="100" spc="50" dirty="0" smtClean="0">
                <a:latin typeface="Times New Roman" panose="02020603050405020304" pitchFamily="18" charset="0"/>
                <a:ea typeface="微软雅黑" panose="020B0503020204020204" pitchFamily="34" charset="-122"/>
                <a:cs typeface="Times New Roman" panose="02020603050405020304" pitchFamily="18" charset="0"/>
              </a:rPr>
              <a:t>氧</a:t>
            </a:r>
            <a:r>
              <a:rPr lang="zh-CN" altLang="zh-CN" kern="100" spc="50" dirty="0">
                <a:latin typeface="Times New Roman" panose="02020603050405020304" pitchFamily="18" charset="0"/>
                <a:ea typeface="微软雅黑" panose="020B0503020204020204" pitchFamily="34" charset="-122"/>
                <a:cs typeface="Times New Roman" panose="02020603050405020304" pitchFamily="18" charset="0"/>
              </a:rPr>
              <a:t>化：</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spc="5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spc="5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5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spc="50" dirty="0" smtClean="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spc="5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5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5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spc="50" dirty="0" smtClean="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spc="5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spc="5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5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spc="50" dirty="0">
                <a:latin typeface="Times New Roman" panose="02020603050405020304" pitchFamily="18" charset="0"/>
                <a:ea typeface="微软雅黑" panose="020B0503020204020204" pitchFamily="34" charset="-122"/>
                <a:cs typeface="Courier New" panose="02070309020205020404" pitchFamily="49" charset="0"/>
              </a:rPr>
              <a:t>H</a:t>
            </a:r>
            <a:r>
              <a:rPr lang="zh-CN" altLang="zh-CN" kern="100" spc="5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98 </a:t>
            </a:r>
            <a:r>
              <a:rPr lang="en-US" altLang="zh-CN" kern="100" spc="5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spc="5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5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spc="50" dirty="0">
                <a:latin typeface="Times New Roman" panose="02020603050405020304" pitchFamily="18" charset="0"/>
                <a:ea typeface="微软雅黑" panose="020B0503020204020204" pitchFamily="34" charset="-122"/>
                <a:cs typeface="Times New Roman" panose="02020603050405020304" pitchFamily="18" charset="0"/>
              </a:rPr>
              <a:t>。将组成</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5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spc="5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50" dirty="0" smtClean="0">
                <a:latin typeface="Times New Roman" panose="02020603050405020304" pitchFamily="18" charset="0"/>
                <a:ea typeface="微软雅黑" panose="020B0503020204020204" pitchFamily="34" charset="-122"/>
                <a:cs typeface="Times New Roman" panose="02020603050405020304" pitchFamily="18" charset="0"/>
              </a:rPr>
              <a:t>为</a:t>
            </a:r>
            <a:endParaRPr lang="en-US" altLang="zh-CN" kern="100" spc="5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500" kern="100" spc="5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i="1" kern="100" dirty="0" smtClean="0">
                <a:latin typeface="Times New Roman" panose="02020603050405020304" pitchFamily="18" charset="0"/>
                <a:ea typeface="微软雅黑" panose="020B0503020204020204" pitchFamily="34" charset="-122"/>
                <a:cs typeface="Courier New" panose="02070309020205020404" pitchFamily="49" charset="0"/>
              </a:rPr>
              <a:t>m</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m</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q</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N</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的气体通入反应器，在温度为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、压强为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条件</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下</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1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进行</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反应。平衡时，若</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转化率为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SO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压强为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30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以分压表示，分压＝总压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4" name="圆角矩形 23">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9" name="圆角矩形 28">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48" name="圆角矩形 47">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solidFill>
              </a:rPr>
              <a:t>10</a:t>
            </a:r>
            <a:endParaRPr kumimoji="1" lang="zh-CN" altLang="en-US" sz="1600" dirty="0">
              <a:solidFill>
                <a:schemeClr val="bg1"/>
              </a:solidFill>
            </a:endParaRPr>
          </a:p>
        </p:txBody>
      </p:sp>
      <p:sp>
        <p:nvSpPr>
          <p:cNvPr id="50" name="圆角矩形 49">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2" name="对象 21"/>
          <p:cNvGraphicFramePr>
            <a:graphicFrameLocks noChangeAspect="1"/>
          </p:cNvGraphicFramePr>
          <p:nvPr>
            <p:extLst>
              <p:ext uri="{D42A27DB-BD31-4B8C-83A1-F6EECF244321}">
                <p14:modId xmlns:p14="http://schemas.microsoft.com/office/powerpoint/2010/main" val="2131138022"/>
              </p:ext>
            </p:extLst>
          </p:nvPr>
        </p:nvGraphicFramePr>
        <p:xfrm>
          <a:off x="2674993" y="1294500"/>
          <a:ext cx="846137" cy="884237"/>
        </p:xfrm>
        <a:graphic>
          <a:graphicData uri="http://schemas.openxmlformats.org/presentationml/2006/ole">
            <mc:AlternateContent xmlns:mc="http://schemas.openxmlformats.org/markup-compatibility/2006">
              <mc:Choice xmlns:v="urn:schemas-microsoft-com:vml" Requires="v">
                <p:oleObj spid="_x0000_s206893" name="文档" r:id="rId16" imgW="862705" imgH="894224" progId="Word.Document.12">
                  <p:embed/>
                </p:oleObj>
              </mc:Choice>
              <mc:Fallback>
                <p:oleObj name="文档" r:id="rId16" imgW="862705" imgH="894224" progId="Word.Document.12">
                  <p:embed/>
                  <p:pic>
                    <p:nvPicPr>
                      <p:cNvPr id="0" name=""/>
                      <p:cNvPicPr/>
                      <p:nvPr/>
                    </p:nvPicPr>
                    <p:blipFill>
                      <a:blip r:embed="rId17"/>
                      <a:stretch>
                        <a:fillRect/>
                      </a:stretch>
                    </p:blipFill>
                    <p:spPr>
                      <a:xfrm>
                        <a:off x="2674993" y="1294500"/>
                        <a:ext cx="846137" cy="884237"/>
                      </a:xfrm>
                      <a:prstGeom prst="rect">
                        <a:avLst/>
                      </a:prstGeom>
                    </p:spPr>
                  </p:pic>
                </p:oleObj>
              </mc:Fallback>
            </mc:AlternateContent>
          </a:graphicData>
        </a:graphic>
      </p:graphicFrame>
      <p:pic>
        <p:nvPicPr>
          <p:cNvPr id="23" name="图片 22"/>
          <p:cNvPicPr>
            <a:picLocks noChangeAspect="1"/>
          </p:cNvPicPr>
          <p:nvPr/>
        </p:nvPicPr>
        <p:blipFill>
          <a:blip r:embed="rId18">
            <a:clrChange>
              <a:clrFrom>
                <a:srgbClr val="FFFFFF"/>
              </a:clrFrom>
              <a:clrTo>
                <a:srgbClr val="FFFFFF">
                  <a:alpha val="0"/>
                </a:srgbClr>
              </a:clrTo>
            </a:clrChange>
          </a:blip>
          <a:stretch>
            <a:fillRect/>
          </a:stretch>
        </p:blipFill>
        <p:spPr>
          <a:xfrm>
            <a:off x="3622554" y="1628800"/>
            <a:ext cx="494394" cy="170399"/>
          </a:xfrm>
          <a:prstGeom prst="rect">
            <a:avLst/>
          </a:prstGeom>
        </p:spPr>
      </p:pic>
      <p:graphicFrame>
        <p:nvGraphicFramePr>
          <p:cNvPr id="2" name="对象 1"/>
          <p:cNvGraphicFramePr>
            <a:graphicFrameLocks noChangeAspect="1"/>
          </p:cNvGraphicFramePr>
          <p:nvPr>
            <p:extLst>
              <p:ext uri="{D42A27DB-BD31-4B8C-83A1-F6EECF244321}">
                <p14:modId xmlns:p14="http://schemas.microsoft.com/office/powerpoint/2010/main" val="3915256378"/>
              </p:ext>
            </p:extLst>
          </p:nvPr>
        </p:nvGraphicFramePr>
        <p:xfrm>
          <a:off x="7780647" y="2572120"/>
          <a:ext cx="1706563" cy="992187"/>
        </p:xfrm>
        <a:graphic>
          <a:graphicData uri="http://schemas.openxmlformats.org/presentationml/2006/ole">
            <mc:AlternateContent xmlns:mc="http://schemas.openxmlformats.org/markup-compatibility/2006">
              <mc:Choice xmlns:v="urn:schemas-microsoft-com:vml" Requires="v">
                <p:oleObj spid="_x0000_s206894" name="文档" r:id="rId19" imgW="1706335" imgH="992300" progId="Word.Document.12">
                  <p:embed/>
                </p:oleObj>
              </mc:Choice>
              <mc:Fallback>
                <p:oleObj name="文档" r:id="rId19" imgW="1706335" imgH="992300" progId="Word.Document.12">
                  <p:embed/>
                  <p:pic>
                    <p:nvPicPr>
                      <p:cNvPr id="0" name=""/>
                      <p:cNvPicPr/>
                      <p:nvPr/>
                    </p:nvPicPr>
                    <p:blipFill>
                      <a:blip r:embed="rId20"/>
                      <a:stretch>
                        <a:fillRect/>
                      </a:stretch>
                    </p:blipFill>
                    <p:spPr>
                      <a:xfrm>
                        <a:off x="7780647" y="2572120"/>
                        <a:ext cx="1706563" cy="992187"/>
                      </a:xfrm>
                      <a:prstGeom prst="rect">
                        <a:avLst/>
                      </a:prstGeom>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1921047614"/>
              </p:ext>
            </p:extLst>
          </p:nvPr>
        </p:nvGraphicFramePr>
        <p:xfrm>
          <a:off x="694531" y="3420291"/>
          <a:ext cx="3097213" cy="1389062"/>
        </p:xfrm>
        <a:graphic>
          <a:graphicData uri="http://schemas.openxmlformats.org/presentationml/2006/ole">
            <mc:AlternateContent xmlns:mc="http://schemas.openxmlformats.org/markup-compatibility/2006">
              <mc:Choice xmlns:v="urn:schemas-microsoft-com:vml" Requires="v">
                <p:oleObj spid="_x0000_s206895" name="文档" r:id="rId21" imgW="3097388" imgH="1388932" progId="Word.Document.12">
                  <p:embed/>
                </p:oleObj>
              </mc:Choice>
              <mc:Fallback>
                <p:oleObj name="文档" r:id="rId21" imgW="3097388" imgH="1388932" progId="Word.Document.12">
                  <p:embed/>
                  <p:pic>
                    <p:nvPicPr>
                      <p:cNvPr id="0" name=""/>
                      <p:cNvPicPr/>
                      <p:nvPr/>
                    </p:nvPicPr>
                    <p:blipFill>
                      <a:blip r:embed="rId22"/>
                      <a:stretch>
                        <a:fillRect/>
                      </a:stretch>
                    </p:blipFill>
                    <p:spPr>
                      <a:xfrm>
                        <a:off x="694531" y="3420291"/>
                        <a:ext cx="3097213" cy="1389062"/>
                      </a:xfrm>
                      <a:prstGeom prst="rect">
                        <a:avLst/>
                      </a:prstGeom>
                    </p:spPr>
                  </p:pic>
                </p:oleObj>
              </mc:Fallback>
            </mc:AlternateContent>
          </a:graphicData>
        </a:graphic>
      </p:graphicFrame>
    </p:spTree>
    <p:extLst>
      <p:ext uri="{BB962C8B-B14F-4D97-AF65-F5344CB8AC3E}">
        <p14:creationId xmlns:p14="http://schemas.microsoft.com/office/powerpoint/2010/main" val="226734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 xmlns:a16="http://schemas.microsoft.com/office/drawing/2014/main" id="{574E7DD6-E482-894D-9E46-D2B62C9ED9EC}"/>
              </a:ext>
            </a:extLst>
          </p:cNvPr>
          <p:cNvGrpSpPr/>
          <p:nvPr/>
        </p:nvGrpSpPr>
        <p:grpSpPr>
          <a:xfrm>
            <a:off x="516000" y="136386"/>
            <a:ext cx="11160000" cy="5925735"/>
            <a:chOff x="792914" y="3925222"/>
            <a:chExt cx="11160000" cy="5925735"/>
          </a:xfrm>
        </p:grpSpPr>
        <p:sp>
          <p:nvSpPr>
            <p:cNvPr id="19" name="圆角矩形 18">
              <a:extLst>
                <a:ext uri="{FF2B5EF4-FFF2-40B4-BE49-F238E27FC236}">
                  <a16:creationId xmlns="" xmlns:a16="http://schemas.microsoft.com/office/drawing/2014/main" id="{E0791A29-2CB4-2744-96C1-EA2037B165CE}"/>
                </a:ext>
              </a:extLst>
            </p:cNvPr>
            <p:cNvSpPr/>
            <p:nvPr/>
          </p:nvSpPr>
          <p:spPr>
            <a:xfrm>
              <a:off x="792914" y="4038113"/>
              <a:ext cx="11160000" cy="5812844"/>
            </a:xfrm>
            <a:prstGeom prst="roundRect">
              <a:avLst>
                <a:gd name="adj" fmla="val 179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0" name="矩形 19">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634681" y="289111"/>
            <a:ext cx="10799436" cy="2862322"/>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设通入的</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SO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共</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100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，利用三段式进行计算：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1524000" algn="just">
              <a:lnSpc>
                <a:spcPct val="150000"/>
              </a:lnSpc>
              <a:spcAft>
                <a:spcPts val="0"/>
              </a:spcAft>
            </a:pP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SO</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O</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SO</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m</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m</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mα</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  </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mα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mα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m</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mα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m</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mα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mα</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2" name="图片 21"/>
          <p:cNvPicPr>
            <a:picLocks noChangeAspect="1"/>
          </p:cNvPicPr>
          <p:nvPr/>
        </p:nvPicPr>
        <p:blipFill>
          <a:blip r:embed="rId3">
            <a:clrChange>
              <a:clrFrom>
                <a:srgbClr val="FFFFFF"/>
              </a:clrFrom>
              <a:clrTo>
                <a:srgbClr val="FFFFFF">
                  <a:alpha val="0"/>
                </a:srgbClr>
              </a:clrTo>
            </a:clrChange>
          </a:blip>
          <a:stretch>
            <a:fillRect/>
          </a:stretch>
        </p:blipFill>
        <p:spPr>
          <a:xfrm>
            <a:off x="4596072" y="1102689"/>
            <a:ext cx="494394" cy="170399"/>
          </a:xfrm>
          <a:prstGeom prst="rect">
            <a:avLst/>
          </a:prstGeom>
        </p:spPr>
      </p:pic>
      <p:graphicFrame>
        <p:nvGraphicFramePr>
          <p:cNvPr id="4" name="对象 3"/>
          <p:cNvGraphicFramePr>
            <a:graphicFrameLocks noChangeAspect="1"/>
          </p:cNvGraphicFramePr>
          <p:nvPr>
            <p:extLst>
              <p:ext uri="{D42A27DB-BD31-4B8C-83A1-F6EECF244321}">
                <p14:modId xmlns:p14="http://schemas.microsoft.com/office/powerpoint/2010/main" val="1344372446"/>
              </p:ext>
            </p:extLst>
          </p:nvPr>
        </p:nvGraphicFramePr>
        <p:xfrm>
          <a:off x="9136160" y="4061852"/>
          <a:ext cx="1974273" cy="944951"/>
        </p:xfrm>
        <a:graphic>
          <a:graphicData uri="http://schemas.openxmlformats.org/presentationml/2006/ole">
            <mc:AlternateContent xmlns:mc="http://schemas.openxmlformats.org/markup-compatibility/2006">
              <mc:Choice xmlns:v="urn:schemas-microsoft-com:vml" Requires="v">
                <p:oleObj spid="_x0000_s205901" name="Equation" r:id="rId4" imgW="1117115" imgH="533169" progId="Equation.DSMT4">
                  <p:embed/>
                </p:oleObj>
              </mc:Choice>
              <mc:Fallback>
                <p:oleObj name="Equation" r:id="rId4" imgW="1117115" imgH="533169"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160" y="4061852"/>
                        <a:ext cx="1974273" cy="9449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665151070"/>
              </p:ext>
            </p:extLst>
          </p:nvPr>
        </p:nvGraphicFramePr>
        <p:xfrm>
          <a:off x="711125" y="4871496"/>
          <a:ext cx="6088063" cy="1190625"/>
        </p:xfrm>
        <a:graphic>
          <a:graphicData uri="http://schemas.openxmlformats.org/presentationml/2006/ole">
            <mc:AlternateContent xmlns:mc="http://schemas.openxmlformats.org/markup-compatibility/2006">
              <mc:Choice xmlns:v="urn:schemas-microsoft-com:vml" Requires="v">
                <p:oleObj spid="_x0000_s205902" name="文档" r:id="rId6" imgW="6087694" imgH="1190108" progId="Word.Document.12">
                  <p:embed/>
                </p:oleObj>
              </mc:Choice>
              <mc:Fallback>
                <p:oleObj name="文档" r:id="rId6" imgW="6087694" imgH="1190108" progId="Word.Document.12">
                  <p:embed/>
                  <p:pic>
                    <p:nvPicPr>
                      <p:cNvPr id="0" name=""/>
                      <p:cNvPicPr/>
                      <p:nvPr/>
                    </p:nvPicPr>
                    <p:blipFill>
                      <a:blip r:embed="rId7"/>
                      <a:stretch>
                        <a:fillRect/>
                      </a:stretch>
                    </p:blipFill>
                    <p:spPr>
                      <a:xfrm>
                        <a:off x="711125" y="4871496"/>
                        <a:ext cx="6088063" cy="1190625"/>
                      </a:xfrm>
                      <a:prstGeom prst="rect">
                        <a:avLst/>
                      </a:prstGeom>
                    </p:spPr>
                  </p:pic>
                </p:oleObj>
              </mc:Fallback>
            </mc:AlternateContent>
          </a:graphicData>
        </a:graphic>
      </p:graphicFrame>
      <p:graphicFrame>
        <p:nvGraphicFramePr>
          <p:cNvPr id="31" name="对象 30"/>
          <p:cNvGraphicFramePr>
            <a:graphicFrameLocks noChangeAspect="1"/>
          </p:cNvGraphicFramePr>
          <p:nvPr>
            <p:extLst>
              <p:ext uri="{D42A27DB-BD31-4B8C-83A1-F6EECF244321}">
                <p14:modId xmlns:p14="http://schemas.microsoft.com/office/powerpoint/2010/main" val="1323799757"/>
              </p:ext>
            </p:extLst>
          </p:nvPr>
        </p:nvGraphicFramePr>
        <p:xfrm>
          <a:off x="711125" y="2989548"/>
          <a:ext cx="10785475" cy="1917700"/>
        </p:xfrm>
        <a:graphic>
          <a:graphicData uri="http://schemas.openxmlformats.org/presentationml/2006/ole">
            <mc:AlternateContent xmlns:mc="http://schemas.openxmlformats.org/markup-compatibility/2006">
              <mc:Choice xmlns:v="urn:schemas-microsoft-com:vml" Requires="v">
                <p:oleObj spid="_x0000_s205903" name="文档" r:id="rId8" imgW="11122129" imgH="1977965" progId="Word.Document.12">
                  <p:embed/>
                </p:oleObj>
              </mc:Choice>
              <mc:Fallback>
                <p:oleObj name="文档" r:id="rId8" imgW="11122129" imgH="1977965" progId="Word.Document.12">
                  <p:embed/>
                  <p:pic>
                    <p:nvPicPr>
                      <p:cNvPr id="0" name=""/>
                      <p:cNvPicPr/>
                      <p:nvPr/>
                    </p:nvPicPr>
                    <p:blipFill>
                      <a:blip r:embed="rId9"/>
                      <a:stretch>
                        <a:fillRect/>
                      </a:stretch>
                    </p:blipFill>
                    <p:spPr>
                      <a:xfrm>
                        <a:off x="711125" y="2989548"/>
                        <a:ext cx="10785475" cy="1917700"/>
                      </a:xfrm>
                      <a:prstGeom prst="rect">
                        <a:avLst/>
                      </a:prstGeom>
                    </p:spPr>
                  </p:pic>
                </p:oleObj>
              </mc:Fallback>
            </mc:AlternateContent>
          </a:graphicData>
        </a:graphic>
      </p:graphicFrame>
      <p:sp>
        <p:nvSpPr>
          <p:cNvPr id="24" name="圆角矩形 23">
            <a:hlinkClick r:id="rId10"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5" name="圆角矩形 24">
            <a:hlinkClick r:id="rId11"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6" name="圆角矩形 25">
            <a:hlinkClick r:id="rId12"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7" name="圆角矩形 26">
            <a:hlinkClick r:id="rId13"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8" name="圆角矩形 27">
            <a:hlinkClick r:id="rId14"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9" name="圆角矩形 28">
            <a:hlinkClick r:id="rId15"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30" name="圆角矩形 29">
            <a:hlinkClick r:id="rId16"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47" name="圆角矩形 46">
            <a:hlinkClick r:id="rId17"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48" name="圆角矩形 47">
            <a:hlinkClick r:id="rId18"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49" name="圆角矩形 48">
            <a:hlinkClick r:id="rId19"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solidFill>
              </a:rPr>
              <a:t>10</a:t>
            </a:r>
            <a:endParaRPr kumimoji="1" lang="zh-CN" altLang="en-US" sz="1600" dirty="0">
              <a:solidFill>
                <a:schemeClr val="bg1"/>
              </a:solidFill>
            </a:endParaRPr>
          </a:p>
        </p:txBody>
      </p:sp>
      <p:sp>
        <p:nvSpPr>
          <p:cNvPr id="50" name="圆角矩形 49">
            <a:hlinkClick r:id="rId20"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1" name="圆角矩形 50">
            <a:hlinkClick r:id="rId21"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2" name="圆角矩形 51">
            <a:hlinkClick r:id="rId22"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2344556482"/>
              </p:ext>
            </p:extLst>
          </p:nvPr>
        </p:nvGraphicFramePr>
        <p:xfrm>
          <a:off x="3683118" y="791013"/>
          <a:ext cx="433387" cy="793750"/>
        </p:xfrm>
        <a:graphic>
          <a:graphicData uri="http://schemas.openxmlformats.org/presentationml/2006/ole">
            <mc:AlternateContent xmlns:mc="http://schemas.openxmlformats.org/markup-compatibility/2006">
              <mc:Choice xmlns:v="urn:schemas-microsoft-com:vml" Requires="v">
                <p:oleObj spid="_x0000_s205904" name="文档" r:id="rId23" imgW="434052" imgH="793624" progId="Word.Document.12">
                  <p:embed/>
                </p:oleObj>
              </mc:Choice>
              <mc:Fallback>
                <p:oleObj name="文档" r:id="rId23" imgW="434052" imgH="793624" progId="Word.Document.12">
                  <p:embed/>
                  <p:pic>
                    <p:nvPicPr>
                      <p:cNvPr id="0" name=""/>
                      <p:cNvPicPr/>
                      <p:nvPr/>
                    </p:nvPicPr>
                    <p:blipFill>
                      <a:blip r:embed="rId24"/>
                      <a:stretch>
                        <a:fillRect/>
                      </a:stretch>
                    </p:blipFill>
                    <p:spPr>
                      <a:xfrm>
                        <a:off x="3683118" y="791013"/>
                        <a:ext cx="433387" cy="793750"/>
                      </a:xfrm>
                      <a:prstGeom prst="rect">
                        <a:avLst/>
                      </a:prstGeom>
                    </p:spPr>
                  </p:pic>
                </p:oleObj>
              </mc:Fallback>
            </mc:AlternateContent>
          </a:graphicData>
        </a:graphic>
      </p:graphicFrame>
    </p:spTree>
    <p:extLst>
      <p:ext uri="{BB962C8B-B14F-4D97-AF65-F5344CB8AC3E}">
        <p14:creationId xmlns:p14="http://schemas.microsoft.com/office/powerpoint/2010/main" val="2434396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par>
                                <p:cTn id="20" presetID="3"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 xmlns:a16="http://schemas.microsoft.com/office/drawing/2014/main" id="{75F79D94-896B-AE4F-97EE-8AF2ABE2A968}"/>
              </a:ext>
            </a:extLst>
          </p:cNvPr>
          <p:cNvSpPr/>
          <p:nvPr/>
        </p:nvSpPr>
        <p:spPr>
          <a:xfrm>
            <a:off x="407368" y="980728"/>
            <a:ext cx="11299010" cy="3239324"/>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dist">
              <a:lnSpc>
                <a:spcPct val="150000"/>
              </a:lnSpc>
              <a:spcAft>
                <a:spcPts val="0"/>
              </a:spcAft>
            </a:pP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11.</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已知：</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2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spc="2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spc="20" dirty="0" smtClean="0">
                <a:latin typeface="Times New Roman" panose="02020603050405020304" pitchFamily="18" charset="0"/>
                <a:ea typeface="微软雅黑" panose="020B0503020204020204" pitchFamily="34" charset="-122"/>
                <a:cs typeface="Courier New" panose="02070309020205020404" pitchFamily="49" charset="0"/>
              </a:rPr>
              <a:t>2NO</a:t>
            </a:r>
            <a:r>
              <a:rPr lang="en-US" altLang="zh-CN" kern="100" spc="2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spc="2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&gt;0</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298 K</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时，将一定量</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spc="2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spc="2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kern="100" spc="20" dirty="0">
                <a:latin typeface="Times New Roman" panose="02020603050405020304" pitchFamily="18" charset="0"/>
                <a:ea typeface="微软雅黑" panose="020B0503020204020204" pitchFamily="34" charset="-122"/>
                <a:cs typeface="Times New Roman" panose="02020603050405020304" pitchFamily="18" charset="0"/>
              </a:rPr>
              <a:t>气体充入恒容的密</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闭容器中发生反应。</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时刻反应达到平衡，混合气体平衡总压强为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4</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气体的平衡转化率为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25%</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NO</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的分压为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反应</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1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N</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O</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2NO</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的平衡常数</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i="1" kern="100" baseline="-25000" dirty="0" err="1">
                <a:latin typeface="Times New Roman" panose="02020603050405020304" pitchFamily="18" charset="0"/>
                <a:ea typeface="微软雅黑" panose="020B0503020204020204" pitchFamily="34" charset="-122"/>
                <a:cs typeface="Courier New" panose="02070309020205020404" pitchFamily="49" charset="0"/>
              </a:rPr>
              <a:t>x</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对于气相反应，用某组分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的物质的量分数</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x</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代替物质的量浓度</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也可表示平衡常数，记作</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i="1" kern="100" baseline="-25000" dirty="0" err="1">
                <a:latin typeface="Times New Roman" panose="02020603050405020304" pitchFamily="18" charset="0"/>
                <a:ea typeface="微软雅黑" panose="020B0503020204020204" pitchFamily="34" charset="-122"/>
                <a:cs typeface="Courier New" panose="02070309020205020404" pitchFamily="49" charset="0"/>
              </a:rPr>
              <a:t>x</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8" name="圆角矩形 17">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9" name="圆角矩形 18">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0" name="圆角矩形 19">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1" name="圆角矩形 20">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2" name="圆角矩形 21">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3" name="圆角矩形 22">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4" name="圆角矩形 23">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5" name="圆角矩形 24">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6" name="圆角矩形 25">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7" name="圆角矩形 26">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8" name="圆角矩形 27">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11</a:t>
            </a:r>
            <a:endParaRPr kumimoji="1" lang="zh-CN" altLang="en-US" sz="1600" dirty="0">
              <a:solidFill>
                <a:schemeClr val="bg1"/>
              </a:solidFill>
            </a:endParaRPr>
          </a:p>
        </p:txBody>
      </p:sp>
      <p:sp>
        <p:nvSpPr>
          <p:cNvPr id="29" name="圆角矩形 28">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46" name="圆角矩形 45">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32" name="图片 31"/>
          <p:cNvPicPr>
            <a:picLocks noChangeAspect="1"/>
          </p:cNvPicPr>
          <p:nvPr/>
        </p:nvPicPr>
        <p:blipFill>
          <a:blip r:embed="rId16">
            <a:clrChange>
              <a:clrFrom>
                <a:srgbClr val="FFFFFF"/>
              </a:clrFrom>
              <a:clrTo>
                <a:srgbClr val="FFFFFF">
                  <a:alpha val="0"/>
                </a:srgbClr>
              </a:clrTo>
            </a:clrChange>
          </a:blip>
          <a:stretch>
            <a:fillRect/>
          </a:stretch>
        </p:blipFill>
        <p:spPr>
          <a:xfrm>
            <a:off x="2894527" y="1260051"/>
            <a:ext cx="494394" cy="170399"/>
          </a:xfrm>
          <a:prstGeom prst="rect">
            <a:avLst/>
          </a:prstGeom>
        </p:spPr>
      </p:pic>
      <p:pic>
        <p:nvPicPr>
          <p:cNvPr id="33" name="图片 32"/>
          <p:cNvPicPr>
            <a:picLocks noChangeAspect="1"/>
          </p:cNvPicPr>
          <p:nvPr/>
        </p:nvPicPr>
        <p:blipFill>
          <a:blip r:embed="rId16">
            <a:clrChange>
              <a:clrFrom>
                <a:srgbClr val="FFFFFF"/>
              </a:clrFrom>
              <a:clrTo>
                <a:srgbClr val="FFFFFF">
                  <a:alpha val="0"/>
                </a:srgbClr>
              </a:clrTo>
            </a:clrChange>
          </a:blip>
          <a:stretch>
            <a:fillRect/>
          </a:stretch>
        </p:blipFill>
        <p:spPr>
          <a:xfrm>
            <a:off x="1603994" y="3258601"/>
            <a:ext cx="494394" cy="170399"/>
          </a:xfrm>
          <a:prstGeom prst="rect">
            <a:avLst/>
          </a:prstGeom>
        </p:spPr>
      </p:pic>
      <p:sp>
        <p:nvSpPr>
          <p:cNvPr id="3" name="矩形 2"/>
          <p:cNvSpPr/>
          <p:nvPr/>
        </p:nvSpPr>
        <p:spPr>
          <a:xfrm>
            <a:off x="5428612" y="2132856"/>
            <a:ext cx="723275"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0.4</a:t>
            </a:r>
            <a:r>
              <a:rPr lang="en-US" altLang="zh-CN" sz="2400" i="1" kern="100" dirty="0">
                <a:solidFill>
                  <a:srgbClr val="C00000"/>
                </a:solidFill>
                <a:latin typeface="Times New Roman" panose="02020603050405020304" pitchFamily="18" charset="0"/>
                <a:ea typeface="微软雅黑" panose="020B0503020204020204" pitchFamily="34" charset="-122"/>
              </a:rPr>
              <a:t>p</a:t>
            </a:r>
            <a:endParaRPr lang="zh-CN" alt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val="2051200522"/>
              </p:ext>
            </p:extLst>
          </p:nvPr>
        </p:nvGraphicFramePr>
        <p:xfrm>
          <a:off x="5647789" y="2753139"/>
          <a:ext cx="603250" cy="793750"/>
        </p:xfrm>
        <a:graphic>
          <a:graphicData uri="http://schemas.openxmlformats.org/presentationml/2006/ole">
            <mc:AlternateContent xmlns:mc="http://schemas.openxmlformats.org/markup-compatibility/2006">
              <mc:Choice xmlns:v="urn:schemas-microsoft-com:vml" Requires="v">
                <p:oleObj spid="_x0000_s207889" name="文档" r:id="rId17" imgW="603210" imgH="793624" progId="Word.Document.12">
                  <p:embed/>
                </p:oleObj>
              </mc:Choice>
              <mc:Fallback>
                <p:oleObj name="文档" r:id="rId17" imgW="603210" imgH="793624" progId="Word.Document.12">
                  <p:embed/>
                  <p:pic>
                    <p:nvPicPr>
                      <p:cNvPr id="0" name=""/>
                      <p:cNvPicPr/>
                      <p:nvPr/>
                    </p:nvPicPr>
                    <p:blipFill>
                      <a:blip r:embed="rId18"/>
                      <a:stretch>
                        <a:fillRect/>
                      </a:stretch>
                    </p:blipFill>
                    <p:spPr>
                      <a:xfrm>
                        <a:off x="5647789" y="2753139"/>
                        <a:ext cx="603250" cy="793750"/>
                      </a:xfrm>
                      <a:prstGeom prst="rect">
                        <a:avLst/>
                      </a:prstGeom>
                    </p:spPr>
                  </p:pic>
                </p:oleObj>
              </mc:Fallback>
            </mc:AlternateContent>
          </a:graphicData>
        </a:graphic>
      </p:graphicFrame>
    </p:spTree>
    <p:extLst>
      <p:ext uri="{BB962C8B-B14F-4D97-AF65-F5344CB8AC3E}">
        <p14:creationId xmlns:p14="http://schemas.microsoft.com/office/powerpoint/2010/main" val="2294825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 xmlns:a16="http://schemas.microsoft.com/office/drawing/2014/main" id="{574E7DD6-E482-894D-9E46-D2B62C9ED9EC}"/>
              </a:ext>
            </a:extLst>
          </p:cNvPr>
          <p:cNvGrpSpPr/>
          <p:nvPr/>
        </p:nvGrpSpPr>
        <p:grpSpPr>
          <a:xfrm>
            <a:off x="516000" y="836712"/>
            <a:ext cx="11160000" cy="3672408"/>
            <a:chOff x="792914" y="3925222"/>
            <a:chExt cx="11160000" cy="3672408"/>
          </a:xfrm>
        </p:grpSpPr>
        <p:sp>
          <p:nvSpPr>
            <p:cNvPr id="33" name="圆角矩形 32">
              <a:extLst>
                <a:ext uri="{FF2B5EF4-FFF2-40B4-BE49-F238E27FC236}">
                  <a16:creationId xmlns="" xmlns:a16="http://schemas.microsoft.com/office/drawing/2014/main" id="{E0791A29-2CB4-2744-96C1-EA2037B165CE}"/>
                </a:ext>
              </a:extLst>
            </p:cNvPr>
            <p:cNvSpPr/>
            <p:nvPr/>
          </p:nvSpPr>
          <p:spPr>
            <a:xfrm>
              <a:off x="792914" y="4038113"/>
              <a:ext cx="11160000" cy="3559517"/>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34" name="矩形 33">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 name="矩形 2"/>
          <p:cNvSpPr/>
          <p:nvPr/>
        </p:nvSpPr>
        <p:spPr>
          <a:xfrm>
            <a:off x="704109" y="1106425"/>
            <a:ext cx="10586645" cy="1200329"/>
          </a:xfrm>
          <a:prstGeom prst="rect">
            <a:avLst/>
          </a:prstGeom>
        </p:spPr>
        <p:txBody>
          <a:bodyPr>
            <a:spAutoFit/>
          </a:bodyPr>
          <a:lstStyle/>
          <a:p>
            <a:pPr algn="just">
              <a:lnSpc>
                <a:spcPct val="150000"/>
              </a:lnSpc>
              <a:spcAft>
                <a:spcPts val="0"/>
              </a:spcAft>
            </a:pPr>
            <a:r>
              <a:rPr lang="en-US" altLang="zh-CN" sz="2400" kern="100" spc="30" dirty="0">
                <a:latin typeface="Times New Roman" panose="02020603050405020304" pitchFamily="18" charset="0"/>
                <a:ea typeface="宋体" panose="02010600030101010101" pitchFamily="2" charset="-122"/>
              </a:rPr>
              <a:t>N</a:t>
            </a:r>
            <a:r>
              <a:rPr lang="en-US" altLang="zh-CN" sz="2400" kern="100" spc="30" baseline="-25000" dirty="0">
                <a:latin typeface="Times New Roman" panose="02020603050405020304" pitchFamily="18" charset="0"/>
                <a:ea typeface="宋体" panose="02010600030101010101" pitchFamily="2" charset="-122"/>
              </a:rPr>
              <a:t>2</a:t>
            </a:r>
            <a:r>
              <a:rPr lang="en-US" altLang="zh-CN" sz="2400" kern="100" spc="30" dirty="0">
                <a:latin typeface="Times New Roman" panose="02020603050405020304" pitchFamily="18" charset="0"/>
                <a:ea typeface="宋体" panose="02010600030101010101" pitchFamily="2" charset="-122"/>
              </a:rPr>
              <a:t>O</a:t>
            </a:r>
            <a:r>
              <a:rPr lang="en-US" altLang="zh-CN" sz="2400" kern="100" spc="30" baseline="-25000" dirty="0">
                <a:latin typeface="Times New Roman" panose="02020603050405020304" pitchFamily="18" charset="0"/>
                <a:ea typeface="宋体" panose="02010600030101010101" pitchFamily="2" charset="-122"/>
              </a:rPr>
              <a:t>4</a:t>
            </a:r>
            <a:r>
              <a:rPr lang="en-US" altLang="zh-CN" sz="2400" kern="100" spc="30" dirty="0">
                <a:latin typeface="Times New Roman" panose="02020603050405020304" pitchFamily="18" charset="0"/>
                <a:ea typeface="宋体" panose="02010600030101010101" pitchFamily="2" charset="-122"/>
              </a:rPr>
              <a:t>(g</a:t>
            </a:r>
            <a:r>
              <a:rPr lang="en-US" altLang="zh-CN" sz="2400" kern="100" spc="30" dirty="0" smtClean="0">
                <a:latin typeface="Times New Roman" panose="02020603050405020304" pitchFamily="18" charset="0"/>
                <a:ea typeface="宋体" panose="02010600030101010101" pitchFamily="2" charset="-122"/>
              </a:rPr>
              <a:t>)</a:t>
            </a:r>
            <a:r>
              <a:rPr lang="en-US" altLang="zh-CN" sz="2400" kern="100" spc="3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spc="30" dirty="0" smtClean="0">
                <a:latin typeface="Times New Roman" panose="02020603050405020304" pitchFamily="18" charset="0"/>
                <a:ea typeface="宋体" panose="02010600030101010101" pitchFamily="2" charset="-122"/>
              </a:rPr>
              <a:t>2NO</a:t>
            </a:r>
            <a:r>
              <a:rPr lang="en-US" altLang="zh-CN" sz="2400" kern="100" spc="30" baseline="-25000" dirty="0" smtClean="0">
                <a:latin typeface="Times New Roman" panose="02020603050405020304" pitchFamily="18" charset="0"/>
                <a:ea typeface="宋体" panose="02010600030101010101" pitchFamily="2" charset="-122"/>
              </a:rPr>
              <a:t>2</a:t>
            </a:r>
            <a:r>
              <a:rPr lang="en-US" altLang="zh-CN" sz="2400" kern="100" spc="30" dirty="0" smtClean="0">
                <a:latin typeface="Times New Roman" panose="02020603050405020304" pitchFamily="18" charset="0"/>
                <a:ea typeface="宋体" panose="02010600030101010101" pitchFamily="2" charset="-122"/>
              </a:rPr>
              <a:t>(g</a:t>
            </a:r>
            <a:r>
              <a:rPr lang="en-US" altLang="zh-CN" sz="2400" kern="100" spc="30" dirty="0">
                <a:latin typeface="Times New Roman" panose="02020603050405020304" pitchFamily="18" charset="0"/>
                <a:ea typeface="宋体" panose="02010600030101010101" pitchFamily="2" charset="-122"/>
              </a:rPr>
              <a:t>)</a:t>
            </a:r>
            <a:r>
              <a:rPr lang="zh-CN" altLang="zh-CN" sz="2400" kern="100" spc="3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spc="30" dirty="0">
                <a:latin typeface="Times New Roman" panose="02020603050405020304" pitchFamily="18" charset="0"/>
                <a:ea typeface="宋体" panose="02010600030101010101" pitchFamily="2" charset="-122"/>
              </a:rPr>
              <a:t>N</a:t>
            </a:r>
            <a:r>
              <a:rPr lang="en-US" altLang="zh-CN" sz="2400" kern="100" spc="30" baseline="-25000" dirty="0">
                <a:latin typeface="Times New Roman" panose="02020603050405020304" pitchFamily="18" charset="0"/>
                <a:ea typeface="宋体" panose="02010600030101010101" pitchFamily="2" charset="-122"/>
              </a:rPr>
              <a:t>2</a:t>
            </a:r>
            <a:r>
              <a:rPr lang="en-US" altLang="zh-CN" sz="2400" kern="100" spc="30" dirty="0">
                <a:latin typeface="Times New Roman" panose="02020603050405020304" pitchFamily="18" charset="0"/>
                <a:ea typeface="宋体" panose="02010600030101010101" pitchFamily="2" charset="-122"/>
              </a:rPr>
              <a:t>O</a:t>
            </a:r>
            <a:r>
              <a:rPr lang="en-US" altLang="zh-CN" sz="2400" kern="100" spc="30" baseline="-25000" dirty="0">
                <a:latin typeface="Times New Roman" panose="02020603050405020304" pitchFamily="18" charset="0"/>
                <a:ea typeface="宋体" panose="02010600030101010101" pitchFamily="2" charset="-122"/>
              </a:rPr>
              <a:t>4</a:t>
            </a:r>
            <a:r>
              <a:rPr lang="zh-CN" altLang="zh-CN" sz="2400" kern="100" spc="30" dirty="0">
                <a:latin typeface="Times New Roman" panose="02020603050405020304" pitchFamily="18" charset="0"/>
                <a:ea typeface="宋体" panose="02010600030101010101" pitchFamily="2" charset="-122"/>
                <a:cs typeface="Times New Roman" panose="02020603050405020304" pitchFamily="18" charset="0"/>
              </a:rPr>
              <a:t>气体的平衡转化率为</a:t>
            </a:r>
            <a:r>
              <a:rPr lang="en-US" altLang="zh-CN" sz="2400" kern="100" spc="30" dirty="0">
                <a:latin typeface="Times New Roman" panose="02020603050405020304" pitchFamily="18" charset="0"/>
                <a:ea typeface="宋体" panose="02010600030101010101" pitchFamily="2" charset="-122"/>
              </a:rPr>
              <a:t>25%</a:t>
            </a:r>
            <a:r>
              <a:rPr lang="zh-CN" altLang="zh-CN" sz="2400" kern="100" spc="30" dirty="0">
                <a:latin typeface="Times New Roman" panose="02020603050405020304" pitchFamily="18" charset="0"/>
                <a:ea typeface="宋体" panose="02010600030101010101" pitchFamily="2" charset="-122"/>
                <a:cs typeface="Times New Roman" panose="02020603050405020304" pitchFamily="18" charset="0"/>
              </a:rPr>
              <a:t>，设起始</a:t>
            </a:r>
            <a:r>
              <a:rPr lang="en-US" altLang="zh-CN" sz="2400" kern="100" spc="30" dirty="0">
                <a:latin typeface="Times New Roman" panose="02020603050405020304" pitchFamily="18" charset="0"/>
                <a:ea typeface="宋体" panose="02010600030101010101" pitchFamily="2" charset="-122"/>
              </a:rPr>
              <a:t>N</a:t>
            </a:r>
            <a:r>
              <a:rPr lang="en-US" altLang="zh-CN" sz="2400" kern="100" spc="30" baseline="-25000" dirty="0">
                <a:latin typeface="Times New Roman" panose="02020603050405020304" pitchFamily="18" charset="0"/>
                <a:ea typeface="宋体" panose="02010600030101010101" pitchFamily="2" charset="-122"/>
              </a:rPr>
              <a:t>2</a:t>
            </a:r>
            <a:r>
              <a:rPr lang="en-US" altLang="zh-CN" sz="2400" kern="100" spc="30" dirty="0">
                <a:latin typeface="Times New Roman" panose="02020603050405020304" pitchFamily="18" charset="0"/>
                <a:ea typeface="宋体" panose="02010600030101010101" pitchFamily="2" charset="-122"/>
              </a:rPr>
              <a:t>O</a:t>
            </a:r>
            <a:r>
              <a:rPr lang="en-US" altLang="zh-CN" sz="2400" kern="100" spc="30" baseline="-25000" dirty="0">
                <a:latin typeface="Times New Roman" panose="02020603050405020304" pitchFamily="18" charset="0"/>
                <a:ea typeface="宋体" panose="02010600030101010101" pitchFamily="2" charset="-122"/>
              </a:rPr>
              <a:t>4</a:t>
            </a:r>
            <a:r>
              <a:rPr lang="zh-CN" altLang="zh-CN" sz="2400" kern="100" spc="30" dirty="0">
                <a:latin typeface="Times New Roman" panose="02020603050405020304" pitchFamily="18" charset="0"/>
                <a:ea typeface="宋体" panose="02010600030101010101" pitchFamily="2" charset="-122"/>
                <a:cs typeface="Times New Roman" panose="02020603050405020304" pitchFamily="18" charset="0"/>
              </a:rPr>
              <a:t>的物质的量</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为</a:t>
            </a:r>
            <a:r>
              <a:rPr lang="en-US" altLang="zh-CN" sz="2400" i="1" kern="100" dirty="0">
                <a:latin typeface="Times New Roman" panose="02020603050405020304" pitchFamily="18" charset="0"/>
                <a:ea typeface="宋体" panose="02010600030101010101" pitchFamily="2" charset="-122"/>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，则平衡时剩余的</a:t>
            </a:r>
            <a:r>
              <a:rPr lang="en-US" altLang="zh-CN" sz="2400" kern="100" dirty="0">
                <a:latin typeface="Times New Roman" panose="02020603050405020304" pitchFamily="18" charset="0"/>
                <a:ea typeface="宋体" panose="02010600030101010101" pitchFamily="2" charset="-122"/>
              </a:rPr>
              <a:t>N</a:t>
            </a:r>
            <a:r>
              <a:rPr lang="en-US" altLang="zh-CN" sz="2400" kern="100" baseline="-25000" dirty="0">
                <a:latin typeface="Times New Roman" panose="02020603050405020304" pitchFamily="18" charset="0"/>
                <a:ea typeface="宋体" panose="02010600030101010101" pitchFamily="2" charset="-122"/>
              </a:rPr>
              <a:t>2</a:t>
            </a:r>
            <a:r>
              <a:rPr lang="en-US" altLang="zh-CN" sz="2400" kern="100" dirty="0">
                <a:latin typeface="Times New Roman" panose="02020603050405020304" pitchFamily="18" charset="0"/>
                <a:ea typeface="宋体" panose="02010600030101010101" pitchFamily="2" charset="-122"/>
              </a:rPr>
              <a:t>O</a:t>
            </a:r>
            <a:r>
              <a:rPr lang="en-US" altLang="zh-CN" sz="2400" kern="100" baseline="-25000" dirty="0">
                <a:latin typeface="Times New Roman" panose="02020603050405020304" pitchFamily="18" charset="0"/>
                <a:ea typeface="宋体" panose="02010600030101010101" pitchFamily="2" charset="-122"/>
              </a:rPr>
              <a:t>4</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0.75</a:t>
            </a:r>
            <a:r>
              <a:rPr lang="en-US" altLang="zh-CN" sz="2400" i="1" kern="100" dirty="0">
                <a:latin typeface="Times New Roman" panose="02020603050405020304" pitchFamily="18" charset="0"/>
                <a:ea typeface="宋体" panose="02010600030101010101" pitchFamily="2" charset="-122"/>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，生成的</a:t>
            </a:r>
            <a:r>
              <a:rPr lang="en-US" altLang="zh-CN" sz="2400" kern="100" dirty="0">
                <a:latin typeface="Times New Roman" panose="02020603050405020304" pitchFamily="18" charset="0"/>
                <a:ea typeface="宋体" panose="02010600030101010101" pitchFamily="2" charset="-122"/>
              </a:rPr>
              <a:t>NO</a:t>
            </a:r>
            <a:r>
              <a:rPr lang="en-US" altLang="zh-CN" sz="2400" kern="100" baseline="-25000" dirty="0">
                <a:latin typeface="Times New Roman" panose="02020603050405020304" pitchFamily="18" charset="0"/>
                <a:ea typeface="宋体" panose="02010600030101010101" pitchFamily="2" charset="-122"/>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的物质的量为</a:t>
            </a:r>
            <a:r>
              <a:rPr lang="en-US" altLang="zh-CN" sz="2400" kern="100" dirty="0">
                <a:latin typeface="Times New Roman" panose="02020603050405020304" pitchFamily="18" charset="0"/>
                <a:ea typeface="宋体" panose="02010600030101010101" pitchFamily="2" charset="-122"/>
              </a:rPr>
              <a:t>0.5</a:t>
            </a:r>
            <a:r>
              <a:rPr lang="en-US" altLang="zh-CN" sz="2400" i="1" kern="100" dirty="0">
                <a:latin typeface="Times New Roman" panose="02020603050405020304" pitchFamily="18" charset="0"/>
                <a:ea typeface="宋体" panose="02010600030101010101" pitchFamily="2" charset="-122"/>
              </a:rPr>
              <a:t>x</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1" name="圆角矩形 20">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2" name="圆角矩形 21">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23" name="圆角矩形 22">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4" name="圆角矩形 23">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5" name="圆角矩形 24">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6" name="圆角矩形 25">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7" name="圆角矩形 26">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8" name="圆角矩形 27">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9" name="圆角矩形 28">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30" name="圆角矩形 29">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31" name="圆角矩形 30">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11</a:t>
            </a:r>
            <a:endParaRPr kumimoji="1" lang="zh-CN" altLang="en-US" sz="1600" dirty="0">
              <a:solidFill>
                <a:schemeClr val="bg1"/>
              </a:solidFill>
            </a:endParaRPr>
          </a:p>
        </p:txBody>
      </p:sp>
      <p:sp>
        <p:nvSpPr>
          <p:cNvPr id="36" name="圆角矩形 35">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1" name="圆角矩形 50">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graphicFrame>
        <p:nvGraphicFramePr>
          <p:cNvPr id="37" name="对象 36"/>
          <p:cNvGraphicFramePr>
            <a:graphicFrameLocks noChangeAspect="1"/>
          </p:cNvGraphicFramePr>
          <p:nvPr>
            <p:extLst>
              <p:ext uri="{D42A27DB-BD31-4B8C-83A1-F6EECF244321}">
                <p14:modId xmlns:p14="http://schemas.microsoft.com/office/powerpoint/2010/main" val="2976853134"/>
              </p:ext>
            </p:extLst>
          </p:nvPr>
        </p:nvGraphicFramePr>
        <p:xfrm>
          <a:off x="796925" y="2276872"/>
          <a:ext cx="10490200" cy="1955800"/>
        </p:xfrm>
        <a:graphic>
          <a:graphicData uri="http://schemas.openxmlformats.org/presentationml/2006/ole">
            <mc:AlternateContent xmlns:mc="http://schemas.openxmlformats.org/markup-compatibility/2006">
              <mc:Choice xmlns:v="urn:schemas-microsoft-com:vml" Requires="v">
                <p:oleObj spid="_x0000_s130140" name="文档" r:id="rId16" imgW="10598832" imgH="1977965" progId="Word.Document.12">
                  <p:embed/>
                </p:oleObj>
              </mc:Choice>
              <mc:Fallback>
                <p:oleObj name="文档" r:id="rId16" imgW="10598832" imgH="1977965" progId="Word.Document.12">
                  <p:embed/>
                  <p:pic>
                    <p:nvPicPr>
                      <p:cNvPr id="0" name=""/>
                      <p:cNvPicPr/>
                      <p:nvPr/>
                    </p:nvPicPr>
                    <p:blipFill>
                      <a:blip r:embed="rId17"/>
                      <a:stretch>
                        <a:fillRect/>
                      </a:stretch>
                    </p:blipFill>
                    <p:spPr>
                      <a:xfrm>
                        <a:off x="796925" y="2276872"/>
                        <a:ext cx="10490200" cy="1955800"/>
                      </a:xfrm>
                      <a:prstGeom prst="rect">
                        <a:avLst/>
                      </a:prstGeom>
                    </p:spPr>
                  </p:pic>
                </p:oleObj>
              </mc:Fallback>
            </mc:AlternateContent>
          </a:graphicData>
        </a:graphic>
      </p:graphicFrame>
      <p:pic>
        <p:nvPicPr>
          <p:cNvPr id="38" name="图片 37"/>
          <p:cNvPicPr>
            <a:picLocks noChangeAspect="1"/>
          </p:cNvPicPr>
          <p:nvPr/>
        </p:nvPicPr>
        <p:blipFill>
          <a:blip r:embed="rId18">
            <a:clrChange>
              <a:clrFrom>
                <a:srgbClr val="FFFFFF"/>
              </a:clrFrom>
              <a:clrTo>
                <a:srgbClr val="FFFFFF">
                  <a:alpha val="0"/>
                </a:srgbClr>
              </a:clrTo>
            </a:clrChange>
          </a:blip>
          <a:stretch>
            <a:fillRect/>
          </a:stretch>
        </p:blipFill>
        <p:spPr>
          <a:xfrm>
            <a:off x="1845614" y="1377684"/>
            <a:ext cx="494394" cy="170399"/>
          </a:xfrm>
          <a:prstGeom prst="rect">
            <a:avLst/>
          </a:prstGeom>
        </p:spPr>
      </p:pic>
      <p:pic>
        <p:nvPicPr>
          <p:cNvPr id="39" name="图片 38"/>
          <p:cNvPicPr>
            <a:picLocks noChangeAspect="1"/>
          </p:cNvPicPr>
          <p:nvPr/>
        </p:nvPicPr>
        <p:blipFill>
          <a:blip r:embed="rId18">
            <a:clrChange>
              <a:clrFrom>
                <a:srgbClr val="FFFFFF"/>
              </a:clrFrom>
              <a:clrTo>
                <a:srgbClr val="FFFFFF">
                  <a:alpha val="0"/>
                </a:srgbClr>
              </a:clrTo>
            </a:clrChange>
          </a:blip>
          <a:stretch>
            <a:fillRect/>
          </a:stretch>
        </p:blipFill>
        <p:spPr>
          <a:xfrm>
            <a:off x="5081575" y="3699614"/>
            <a:ext cx="494394" cy="170399"/>
          </a:xfrm>
          <a:prstGeom prst="rect">
            <a:avLst/>
          </a:prstGeom>
        </p:spPr>
      </p:pic>
    </p:spTree>
    <p:extLst>
      <p:ext uri="{BB962C8B-B14F-4D97-AF65-F5344CB8AC3E}">
        <p14:creationId xmlns:p14="http://schemas.microsoft.com/office/powerpoint/2010/main" val="268866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par>
                                <p:cTn id="14" presetID="3"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 xmlns:a16="http://schemas.microsoft.com/office/drawing/2014/main" id="{1991D404-2CED-D84E-A33D-6A797F18D4C4}"/>
              </a:ext>
            </a:extLst>
          </p:cNvPr>
          <p:cNvSpPr/>
          <p:nvPr/>
        </p:nvSpPr>
        <p:spPr>
          <a:xfrm>
            <a:off x="390000" y="116632"/>
            <a:ext cx="11412000" cy="5951605"/>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12.</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[2021·</a:t>
            </a:r>
            <a:r>
              <a:rPr lang="zh-CN" altLang="zh-CN" kern="100" dirty="0">
                <a:latin typeface="Times New Roman" panose="02020603050405020304" pitchFamily="18" charset="0"/>
                <a:ea typeface="楷体_GB2312" panose="02010609030101010101" pitchFamily="49" charset="-122"/>
                <a:cs typeface="Times New Roman" panose="02020603050405020304" pitchFamily="18" charset="0"/>
              </a:rPr>
              <a:t>辽宁，</a:t>
            </a:r>
            <a:r>
              <a:rPr lang="en-US" altLang="zh-CN" kern="100" dirty="0">
                <a:latin typeface="Times New Roman" panose="02020603050405020304" pitchFamily="18" charset="0"/>
                <a:ea typeface="楷体_GB2312" panose="02010609030101010101" pitchFamily="49" charset="-122"/>
                <a:cs typeface="Courier New" panose="02070309020205020404" pitchFamily="49" charset="0"/>
              </a:rPr>
              <a:t>17(6)]</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苯催化加氢制备环己烷是化工生产中的重要工艺，一定条件下，发生如下反应</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主反应</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1</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&lt;0</a:t>
            </a:r>
          </a:p>
          <a:p>
            <a:pPr algn="just">
              <a:lnSpc>
                <a:spcPct val="150000"/>
              </a:lnSpc>
              <a:spcAft>
                <a:spcPts val="0"/>
              </a:spcAft>
            </a:pPr>
            <a:endParaRPr lang="zh-CN" altLang="zh-CN" sz="12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副反应</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smtClean="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&gt;0</a:t>
            </a:r>
          </a:p>
          <a:p>
            <a:pPr algn="just">
              <a:lnSpc>
                <a:spcPct val="150000"/>
              </a:lnSpc>
              <a:spcAft>
                <a:spcPts val="0"/>
              </a:spcAft>
            </a:pPr>
            <a:endParaRPr lang="zh-CN" altLang="zh-CN" sz="8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回答下列问题：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恒压反应器中，按照</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6</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6</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4</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投料，发生</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反应，总压为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平衡</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32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时</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苯的转化率为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α</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，环己烷的分压为</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，则反应</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Ⅰ</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列出计算式即可，用平衡分压代替平衡浓度计算，分压＝总压</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物质的量分数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圆角矩形 24">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47" name="圆角矩形 4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48" name="圆角矩形 4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49" name="圆角矩形 4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50" name="圆角矩形 4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51" name="圆角矩形 5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52" name="圆角矩形 51">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3" name="圆角矩形 52">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4" name="圆角矩形 53">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55" name="圆角矩形 54">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6" name="圆角矩形 55">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7" name="圆角矩形 56">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12</a:t>
            </a:r>
            <a:endParaRPr kumimoji="1" lang="zh-CN" altLang="en-US" sz="1600" dirty="0">
              <a:solidFill>
                <a:schemeClr val="bg1"/>
              </a:solidFill>
            </a:endParaRPr>
          </a:p>
        </p:txBody>
      </p:sp>
      <p:sp>
        <p:nvSpPr>
          <p:cNvPr id="58" name="圆角矩形 57">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209922" name="图片 1"/>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6962" y="1438903"/>
            <a:ext cx="506224" cy="7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2640" y="2294744"/>
            <a:ext cx="489350" cy="7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Picture 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4376" y="1456320"/>
            <a:ext cx="489350" cy="7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5" name="Picture 5" descr="1076"/>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5500" y="2366298"/>
            <a:ext cx="1150817" cy="64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p:cNvPicPr>
            <a:picLocks noChangeAspect="1"/>
          </p:cNvPicPr>
          <p:nvPr/>
        </p:nvPicPr>
        <p:blipFill>
          <a:blip r:embed="rId19">
            <a:clrChange>
              <a:clrFrom>
                <a:srgbClr val="FFFFFF"/>
              </a:clrFrom>
              <a:clrTo>
                <a:srgbClr val="FFFFFF">
                  <a:alpha val="0"/>
                </a:srgbClr>
              </a:clrTo>
            </a:clrChange>
          </a:blip>
          <a:stretch>
            <a:fillRect/>
          </a:stretch>
        </p:blipFill>
        <p:spPr>
          <a:xfrm>
            <a:off x="4183855" y="1759225"/>
            <a:ext cx="494394" cy="170399"/>
          </a:xfrm>
          <a:prstGeom prst="rect">
            <a:avLst/>
          </a:prstGeom>
        </p:spPr>
      </p:pic>
      <p:pic>
        <p:nvPicPr>
          <p:cNvPr id="33" name="图片 32"/>
          <p:cNvPicPr>
            <a:picLocks noChangeAspect="1"/>
          </p:cNvPicPr>
          <p:nvPr/>
        </p:nvPicPr>
        <p:blipFill>
          <a:blip r:embed="rId19">
            <a:clrChange>
              <a:clrFrom>
                <a:srgbClr val="FFFFFF"/>
              </a:clrFrom>
              <a:clrTo>
                <a:srgbClr val="FFFFFF">
                  <a:alpha val="0"/>
                </a:srgbClr>
              </a:clrTo>
            </a:clrChange>
          </a:blip>
          <a:stretch>
            <a:fillRect/>
          </a:stretch>
        </p:blipFill>
        <p:spPr>
          <a:xfrm>
            <a:off x="2938072" y="2597649"/>
            <a:ext cx="494394" cy="170399"/>
          </a:xfrm>
          <a:prstGeom prst="rect">
            <a:avLst/>
          </a:prstGeom>
        </p:spPr>
      </p:pic>
      <p:graphicFrame>
        <p:nvGraphicFramePr>
          <p:cNvPr id="2" name="对象 1"/>
          <p:cNvGraphicFramePr>
            <a:graphicFrameLocks noChangeAspect="1"/>
          </p:cNvGraphicFramePr>
          <p:nvPr>
            <p:extLst>
              <p:ext uri="{D42A27DB-BD31-4B8C-83A1-F6EECF244321}">
                <p14:modId xmlns:p14="http://schemas.microsoft.com/office/powerpoint/2010/main" val="1431730322"/>
              </p:ext>
            </p:extLst>
          </p:nvPr>
        </p:nvGraphicFramePr>
        <p:xfrm>
          <a:off x="8120933" y="3956847"/>
          <a:ext cx="2859087" cy="1587500"/>
        </p:xfrm>
        <a:graphic>
          <a:graphicData uri="http://schemas.openxmlformats.org/presentationml/2006/ole">
            <mc:AlternateContent xmlns:mc="http://schemas.openxmlformats.org/markup-compatibility/2006">
              <mc:Choice xmlns:v="urn:schemas-microsoft-com:vml" Requires="v">
                <p:oleObj spid="_x0000_s209941" name="文档" r:id="rId20" imgW="2858768" imgH="1587608" progId="Word.Document.12">
                  <p:embed/>
                </p:oleObj>
              </mc:Choice>
              <mc:Fallback>
                <p:oleObj name="文档" r:id="rId20" imgW="2858768" imgH="1587608" progId="Word.Document.12">
                  <p:embed/>
                  <p:pic>
                    <p:nvPicPr>
                      <p:cNvPr id="0" name=""/>
                      <p:cNvPicPr/>
                      <p:nvPr/>
                    </p:nvPicPr>
                    <p:blipFill>
                      <a:blip r:embed="rId21"/>
                      <a:stretch>
                        <a:fillRect/>
                      </a:stretch>
                    </p:blipFill>
                    <p:spPr>
                      <a:xfrm>
                        <a:off x="8120933" y="3956847"/>
                        <a:ext cx="2859087" cy="1587500"/>
                      </a:xfrm>
                      <a:prstGeom prst="rect">
                        <a:avLst/>
                      </a:prstGeom>
                    </p:spPr>
                  </p:pic>
                </p:oleObj>
              </mc:Fallback>
            </mc:AlternateContent>
          </a:graphicData>
        </a:graphic>
      </p:graphicFrame>
    </p:spTree>
    <p:extLst>
      <p:ext uri="{BB962C8B-B14F-4D97-AF65-F5344CB8AC3E}">
        <p14:creationId xmlns:p14="http://schemas.microsoft.com/office/powerpoint/2010/main" val="698727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 xmlns:a16="http://schemas.microsoft.com/office/drawing/2014/main" id="{574E7DD6-E482-894D-9E46-D2B62C9ED9EC}"/>
              </a:ext>
            </a:extLst>
          </p:cNvPr>
          <p:cNvGrpSpPr/>
          <p:nvPr/>
        </p:nvGrpSpPr>
        <p:grpSpPr>
          <a:xfrm>
            <a:off x="516000" y="752068"/>
            <a:ext cx="11160000" cy="4261108"/>
            <a:chOff x="792914" y="3925222"/>
            <a:chExt cx="11160000" cy="4261108"/>
          </a:xfrm>
        </p:grpSpPr>
        <p:sp>
          <p:nvSpPr>
            <p:cNvPr id="28" name="圆角矩形 27">
              <a:extLst>
                <a:ext uri="{FF2B5EF4-FFF2-40B4-BE49-F238E27FC236}">
                  <a16:creationId xmlns="" xmlns:a16="http://schemas.microsoft.com/office/drawing/2014/main" id="{E0791A29-2CB4-2744-96C1-EA2037B165CE}"/>
                </a:ext>
              </a:extLst>
            </p:cNvPr>
            <p:cNvSpPr/>
            <p:nvPr/>
          </p:nvSpPr>
          <p:spPr>
            <a:xfrm>
              <a:off x="792914" y="4038112"/>
              <a:ext cx="11160000" cy="4148218"/>
            </a:xfrm>
            <a:prstGeom prst="roundRect">
              <a:avLst>
                <a:gd name="adj" fmla="val 3908"/>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9" name="矩形 28">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46" name="矩形 45"/>
          <p:cNvSpPr/>
          <p:nvPr/>
        </p:nvSpPr>
        <p:spPr>
          <a:xfrm>
            <a:off x="642285" y="1031391"/>
            <a:ext cx="10907430" cy="3901068"/>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恒压反应器中，按照</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6</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6</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4</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投料，设投入的苯的物质的量为</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，发生</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Ⅰ</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反应，总压为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p</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，平衡时苯的转化率为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，环己烷的分压为</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p</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则</a:t>
            </a:r>
            <a:endPar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1524000"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p>
          <a:p>
            <a:pPr indent="1524000" algn="just">
              <a:lnSpc>
                <a:spcPct val="150000"/>
              </a:lnSpc>
              <a:spcAft>
                <a:spcPts val="0"/>
              </a:spcAft>
            </a:pP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4</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3</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4</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α</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p:txBody>
      </p:sp>
      <p:sp>
        <p:nvSpPr>
          <p:cNvPr id="25" name="圆角矩形 24">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47" name="圆角矩形 46">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48" name="圆角矩形 47">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49" name="圆角矩形 48">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50" name="圆角矩形 49">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51" name="圆角矩形 50">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52" name="圆角矩形 51">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3" name="圆角矩形 52">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4" name="圆角矩形 53">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55" name="圆角矩形 54">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6" name="圆角矩形 55">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7" name="圆角矩形 56">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12</a:t>
            </a:r>
            <a:endParaRPr kumimoji="1" lang="zh-CN" altLang="en-US" sz="1600" dirty="0">
              <a:solidFill>
                <a:schemeClr val="bg1"/>
              </a:solidFill>
            </a:endParaRPr>
          </a:p>
        </p:txBody>
      </p:sp>
      <p:sp>
        <p:nvSpPr>
          <p:cNvPr id="58" name="圆角矩形 57">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24" name="Picture 4"/>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9458" y="2359320"/>
            <a:ext cx="489350" cy="7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p:cNvPicPr>
          <p:nvPr/>
        </p:nvPicPr>
        <p:blipFill>
          <a:blip r:embed="rId16">
            <a:clrChange>
              <a:clrFrom>
                <a:srgbClr val="FFFFFF"/>
              </a:clrFrom>
              <a:clrTo>
                <a:srgbClr val="FFFFFF">
                  <a:alpha val="0"/>
                </a:srgbClr>
              </a:clrTo>
            </a:clrChange>
          </a:blip>
          <a:stretch>
            <a:fillRect/>
          </a:stretch>
        </p:blipFill>
        <p:spPr>
          <a:xfrm>
            <a:off x="4457234" y="2660494"/>
            <a:ext cx="494394" cy="170399"/>
          </a:xfrm>
          <a:prstGeom prst="rect">
            <a:avLst/>
          </a:prstGeom>
        </p:spPr>
      </p:pic>
      <p:pic>
        <p:nvPicPr>
          <p:cNvPr id="214018" name="Picture 2"/>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7150" y="2370570"/>
            <a:ext cx="517473" cy="7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04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linds(horizontal)">
                                      <p:cBhvr>
                                        <p:cTn id="16" dur="500"/>
                                        <p:tgtEl>
                                          <p:spTgt spid="30"/>
                                        </p:tgtEl>
                                      </p:cBhvr>
                                    </p:animEffect>
                                  </p:childTnLst>
                                </p:cTn>
                              </p:par>
                              <p:par>
                                <p:cTn id="17" presetID="3" presetClass="entr" presetSubtype="10" fill="hold" nodeType="withEffect">
                                  <p:stCondLst>
                                    <p:cond delay="0"/>
                                  </p:stCondLst>
                                  <p:childTnLst>
                                    <p:set>
                                      <p:cBhvr>
                                        <p:cTn id="18" dur="1" fill="hold">
                                          <p:stCondLst>
                                            <p:cond delay="0"/>
                                          </p:stCondLst>
                                        </p:cTn>
                                        <p:tgtEl>
                                          <p:spTgt spid="214018"/>
                                        </p:tgtEl>
                                        <p:attrNameLst>
                                          <p:attrName>style.visibility</p:attrName>
                                        </p:attrNameLst>
                                      </p:cBhvr>
                                      <p:to>
                                        <p:strVal val="visible"/>
                                      </p:to>
                                    </p:set>
                                    <p:animEffect transition="in" filter="blinds(horizontal)">
                                      <p:cBhvr>
                                        <p:cTn id="19" dur="500"/>
                                        <p:tgtEl>
                                          <p:spTgt spid="214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 xmlns:a16="http://schemas.microsoft.com/office/drawing/2014/main" id="{574E7DD6-E482-894D-9E46-D2B62C9ED9EC}"/>
              </a:ext>
            </a:extLst>
          </p:cNvPr>
          <p:cNvGrpSpPr/>
          <p:nvPr/>
        </p:nvGrpSpPr>
        <p:grpSpPr>
          <a:xfrm>
            <a:off x="516000" y="439500"/>
            <a:ext cx="11160000" cy="5437772"/>
            <a:chOff x="792914" y="3925222"/>
            <a:chExt cx="11160000" cy="5437772"/>
          </a:xfrm>
        </p:grpSpPr>
        <p:sp>
          <p:nvSpPr>
            <p:cNvPr id="28" name="圆角矩形 27">
              <a:extLst>
                <a:ext uri="{FF2B5EF4-FFF2-40B4-BE49-F238E27FC236}">
                  <a16:creationId xmlns="" xmlns:a16="http://schemas.microsoft.com/office/drawing/2014/main" id="{E0791A29-2CB4-2744-96C1-EA2037B165CE}"/>
                </a:ext>
              </a:extLst>
            </p:cNvPr>
            <p:cNvSpPr/>
            <p:nvPr/>
          </p:nvSpPr>
          <p:spPr>
            <a:xfrm>
              <a:off x="792914" y="4038112"/>
              <a:ext cx="11160000" cy="5324882"/>
            </a:xfrm>
            <a:prstGeom prst="roundRect">
              <a:avLst>
                <a:gd name="adj" fmla="val 226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29" name="矩形 28">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46" name="矩形 45"/>
          <p:cNvSpPr/>
          <p:nvPr/>
        </p:nvSpPr>
        <p:spPr>
          <a:xfrm>
            <a:off x="642285" y="727532"/>
            <a:ext cx="10907430" cy="2550698"/>
          </a:xfrm>
          <a:prstGeom prst="rect">
            <a:avLst/>
          </a:prstGeom>
        </p:spPr>
        <p:txBody>
          <a:bodyPr>
            <a:spAutoFit/>
          </a:bodyPr>
          <a:lstStyle/>
          <a:p>
            <a:pPr indent="1524000"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p>
          <a:p>
            <a:pPr indent="1524000" algn="just">
              <a:lnSpc>
                <a:spcPct val="150000"/>
              </a:lnSpc>
              <a:spcAft>
                <a:spcPts val="0"/>
              </a:spcAft>
            </a:pP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α</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x</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i="1" kern="100" dirty="0" smtClean="0">
                <a:latin typeface="Times New Roman" panose="02020603050405020304" pitchFamily="18" charset="0"/>
                <a:ea typeface="宋体" panose="02010600030101010101" pitchFamily="2" charset="-122"/>
                <a:cs typeface="Courier New" panose="02070309020205020404" pitchFamily="49" charset="0"/>
              </a:rPr>
              <a:t>x</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5" name="圆角矩形 24">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47" name="圆角矩形 4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48" name="圆角矩形 47">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49" name="圆角矩形 48">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50" name="圆角矩形 49">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51" name="圆角矩形 50">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52" name="圆角矩形 51">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3" name="圆角矩形 52">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4" name="圆角矩形 53">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55" name="圆角矩形 54">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6" name="圆角矩形 55">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7" name="圆角矩形 56">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12</a:t>
            </a:r>
            <a:endParaRPr kumimoji="1" lang="zh-CN" altLang="en-US" sz="1600" dirty="0">
              <a:solidFill>
                <a:schemeClr val="bg1"/>
              </a:solidFill>
            </a:endParaRPr>
          </a:p>
        </p:txBody>
      </p:sp>
      <p:sp>
        <p:nvSpPr>
          <p:cNvPr id="58" name="圆角矩形 57">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13</a:t>
            </a:r>
            <a:endParaRPr kumimoji="1" lang="zh-CN" altLang="en-US" sz="1600" dirty="0">
              <a:solidFill>
                <a:schemeClr val="bg1">
                  <a:lumMod val="50000"/>
                </a:schemeClr>
              </a:solidFill>
            </a:endParaRPr>
          </a:p>
        </p:txBody>
      </p:sp>
      <p:pic>
        <p:nvPicPr>
          <p:cNvPr id="22" name="Picture 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146" y="687939"/>
            <a:ext cx="489350" cy="7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076"/>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6099" y="751218"/>
            <a:ext cx="1150817" cy="64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18">
            <a:clrChange>
              <a:clrFrom>
                <a:srgbClr val="FFFFFF"/>
              </a:clrFrom>
              <a:clrTo>
                <a:srgbClr val="FFFFFF">
                  <a:alpha val="0"/>
                </a:srgbClr>
              </a:clrTo>
            </a:clrChange>
          </a:blip>
          <a:stretch>
            <a:fillRect/>
          </a:stretch>
        </p:blipFill>
        <p:spPr>
          <a:xfrm>
            <a:off x="3184606" y="1008710"/>
            <a:ext cx="494394" cy="170399"/>
          </a:xfrm>
          <a:prstGeom prst="rect">
            <a:avLst/>
          </a:prstGeom>
        </p:spPr>
      </p:pic>
      <p:graphicFrame>
        <p:nvGraphicFramePr>
          <p:cNvPr id="26" name="对象 25"/>
          <p:cNvGraphicFramePr>
            <a:graphicFrameLocks noChangeAspect="1"/>
          </p:cNvGraphicFramePr>
          <p:nvPr>
            <p:extLst>
              <p:ext uri="{D42A27DB-BD31-4B8C-83A1-F6EECF244321}">
                <p14:modId xmlns:p14="http://schemas.microsoft.com/office/powerpoint/2010/main" val="687457967"/>
              </p:ext>
            </p:extLst>
          </p:nvPr>
        </p:nvGraphicFramePr>
        <p:xfrm>
          <a:off x="721527" y="3330922"/>
          <a:ext cx="10382250" cy="2546350"/>
        </p:xfrm>
        <a:graphic>
          <a:graphicData uri="http://schemas.openxmlformats.org/presentationml/2006/ole">
            <mc:AlternateContent xmlns:mc="http://schemas.openxmlformats.org/markup-compatibility/2006">
              <mc:Choice xmlns:v="urn:schemas-microsoft-com:vml" Requires="v">
                <p:oleObj spid="_x0000_s208916" name="文档" r:id="rId19" imgW="10598832" imgH="2597989" progId="Word.Document.12">
                  <p:embed/>
                </p:oleObj>
              </mc:Choice>
              <mc:Fallback>
                <p:oleObj name="文档" r:id="rId19" imgW="10598832" imgH="2597989" progId="Word.Document.12">
                  <p:embed/>
                  <p:pic>
                    <p:nvPicPr>
                      <p:cNvPr id="0" name=""/>
                      <p:cNvPicPr/>
                      <p:nvPr/>
                    </p:nvPicPr>
                    <p:blipFill>
                      <a:blip r:embed="rId20"/>
                      <a:stretch>
                        <a:fillRect/>
                      </a:stretch>
                    </p:blipFill>
                    <p:spPr>
                      <a:xfrm>
                        <a:off x="721527" y="3330922"/>
                        <a:ext cx="10382250" cy="2546350"/>
                      </a:xfrm>
                      <a:prstGeom prst="rect">
                        <a:avLst/>
                      </a:prstGeom>
                    </p:spPr>
                  </p:pic>
                </p:oleObj>
              </mc:Fallback>
            </mc:AlternateContent>
          </a:graphicData>
        </a:graphic>
      </p:graphicFrame>
    </p:spTree>
    <p:extLst>
      <p:ext uri="{BB962C8B-B14F-4D97-AF65-F5344CB8AC3E}">
        <p14:creationId xmlns:p14="http://schemas.microsoft.com/office/powerpoint/2010/main" val="172718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1991D404-2CED-D84E-A33D-6A797F18D4C4}"/>
              </a:ext>
            </a:extLst>
          </p:cNvPr>
          <p:cNvSpPr/>
          <p:nvPr/>
        </p:nvSpPr>
        <p:spPr>
          <a:xfrm>
            <a:off x="390000" y="169345"/>
            <a:ext cx="11412000" cy="1231082"/>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13.</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在工业上常用</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合成甲醇，热化学方程式为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OH(g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Δ</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574.4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kJ·mol</a:t>
            </a:r>
            <a:r>
              <a:rPr lang="zh-CN" altLang="zh-CN" kern="100" baseline="300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baseline="30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17" name="圆角矩形 16">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8" name="圆角矩形 17">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19" name="圆角矩形 18">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0" name="圆角矩形 19">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1" name="圆角矩形 20">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2" name="圆角矩形 21">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3" name="圆角矩形 22">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4" name="圆角矩形 23">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5" name="圆角矩形 24">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6" name="圆角矩形 25">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7" name="圆角矩形 26">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28" name="圆角矩形 27">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29" name="圆角矩形 28">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13</a:t>
            </a:r>
            <a:endParaRPr kumimoji="1" lang="zh-CN" altLang="en-US" sz="1600" dirty="0">
              <a:solidFill>
                <a:schemeClr val="bg1"/>
              </a:solidFill>
            </a:endParaRPr>
          </a:p>
        </p:txBody>
      </p:sp>
      <p:pic>
        <p:nvPicPr>
          <p:cNvPr id="211970" name="Picture 2" descr="107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1040" y="899626"/>
            <a:ext cx="2680842" cy="321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p:cNvPicPr>
            <a:picLocks noChangeAspect="1"/>
          </p:cNvPicPr>
          <p:nvPr/>
        </p:nvPicPr>
        <p:blipFill>
          <a:blip r:embed="rId17">
            <a:clrChange>
              <a:clrFrom>
                <a:srgbClr val="FFFFFF"/>
              </a:clrFrom>
              <a:clrTo>
                <a:srgbClr val="FFFFFF">
                  <a:alpha val="0"/>
                </a:srgbClr>
              </a:clrTo>
            </a:clrChange>
          </a:blip>
          <a:stretch>
            <a:fillRect/>
          </a:stretch>
        </p:blipFill>
        <p:spPr>
          <a:xfrm>
            <a:off x="9769361" y="448412"/>
            <a:ext cx="494394" cy="170399"/>
          </a:xfrm>
          <a:prstGeom prst="rect">
            <a:avLst/>
          </a:prstGeom>
        </p:spPr>
      </p:pic>
      <p:graphicFrame>
        <p:nvGraphicFramePr>
          <p:cNvPr id="2" name="对象 1"/>
          <p:cNvGraphicFramePr>
            <a:graphicFrameLocks noChangeAspect="1"/>
          </p:cNvGraphicFramePr>
          <p:nvPr>
            <p:extLst>
              <p:ext uri="{D42A27DB-BD31-4B8C-83A1-F6EECF244321}">
                <p14:modId xmlns:p14="http://schemas.microsoft.com/office/powerpoint/2010/main" val="3504992766"/>
              </p:ext>
            </p:extLst>
          </p:nvPr>
        </p:nvGraphicFramePr>
        <p:xfrm>
          <a:off x="7241836" y="2351119"/>
          <a:ext cx="1130300" cy="844550"/>
        </p:xfrm>
        <a:graphic>
          <a:graphicData uri="http://schemas.openxmlformats.org/presentationml/2006/ole">
            <mc:AlternateContent xmlns:mc="http://schemas.openxmlformats.org/markup-compatibility/2006">
              <mc:Choice xmlns:v="urn:schemas-microsoft-com:vml" Requires="v">
                <p:oleObj spid="_x0000_s212010" name="文档" r:id="rId18" imgW="1130118" imgH="844104" progId="Word.Document.12">
                  <p:embed/>
                </p:oleObj>
              </mc:Choice>
              <mc:Fallback>
                <p:oleObj name="文档" r:id="rId18" imgW="1130118" imgH="844104" progId="Word.Document.12">
                  <p:embed/>
                  <p:pic>
                    <p:nvPicPr>
                      <p:cNvPr id="0" name=""/>
                      <p:cNvPicPr/>
                      <p:nvPr/>
                    </p:nvPicPr>
                    <p:blipFill>
                      <a:blip r:embed="rId19"/>
                      <a:stretch>
                        <a:fillRect/>
                      </a:stretch>
                    </p:blipFill>
                    <p:spPr>
                      <a:xfrm>
                        <a:off x="7241836" y="2351119"/>
                        <a:ext cx="1130300" cy="844550"/>
                      </a:xfrm>
                      <a:prstGeom prst="rect">
                        <a:avLst/>
                      </a:prstGeom>
                    </p:spPr>
                  </p:pic>
                </p:oleObj>
              </mc:Fallback>
            </mc:AlternateContent>
          </a:graphicData>
        </a:graphic>
      </p:graphicFrame>
      <p:sp>
        <p:nvSpPr>
          <p:cNvPr id="32" name="矩形 31">
            <a:extLst>
              <a:ext uri="{FF2B5EF4-FFF2-40B4-BE49-F238E27FC236}">
                <a16:creationId xmlns="" xmlns:a16="http://schemas.microsoft.com/office/drawing/2014/main" id="{1991D404-2CED-D84E-A33D-6A797F18D4C4}"/>
              </a:ext>
            </a:extLst>
          </p:cNvPr>
          <p:cNvSpPr/>
          <p:nvPr/>
        </p:nvSpPr>
        <p:spPr>
          <a:xfrm>
            <a:off x="390000" y="1266883"/>
            <a:ext cx="8010256" cy="2339078"/>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时，向体积为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 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的恒容容器中充入物质的量之和为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，发生反应</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(g</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a:t>
            </a:r>
            <a:r>
              <a:rPr lang="en-US" altLang="zh-CN" kern="100" dirty="0" smtClean="0">
                <a:latin typeface="ZBFH" panose="02020603050405020304" pitchFamily="18" charset="0"/>
                <a:ea typeface="微软雅黑" panose="020B0503020204020204" pitchFamily="34" charset="-122"/>
                <a:cs typeface="Times New Roman" panose="02020603050405020304" pitchFamily="18" charset="0"/>
              </a:rPr>
              <a:t>      </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smtClean="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OH(g</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，反应达到平衡时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的体积分数</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φ</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的</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关系如图</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所示。</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3" name="图片 32"/>
          <p:cNvPicPr>
            <a:picLocks noChangeAspect="1"/>
          </p:cNvPicPr>
          <p:nvPr/>
        </p:nvPicPr>
        <p:blipFill>
          <a:blip r:embed="rId17">
            <a:clrChange>
              <a:clrFrom>
                <a:srgbClr val="FFFFFF"/>
              </a:clrFrom>
              <a:clrTo>
                <a:srgbClr val="FFFFFF">
                  <a:alpha val="0"/>
                </a:srgbClr>
              </a:clrTo>
            </a:clrChange>
          </a:blip>
          <a:stretch>
            <a:fillRect/>
          </a:stretch>
        </p:blipFill>
        <p:spPr>
          <a:xfrm>
            <a:off x="6096000" y="2104852"/>
            <a:ext cx="494394" cy="170399"/>
          </a:xfrm>
          <a:prstGeom prst="rect">
            <a:avLst/>
          </a:prstGeom>
        </p:spPr>
      </p:pic>
      <p:sp>
        <p:nvSpPr>
          <p:cNvPr id="34" name="矩形 33">
            <a:extLst>
              <a:ext uri="{FF2B5EF4-FFF2-40B4-BE49-F238E27FC236}">
                <a16:creationId xmlns="" xmlns:a16="http://schemas.microsoft.com/office/drawing/2014/main" id="{1991D404-2CED-D84E-A33D-6A797F18D4C4}"/>
              </a:ext>
            </a:extLst>
          </p:cNvPr>
          <p:cNvSpPr/>
          <p:nvPr/>
        </p:nvSpPr>
        <p:spPr>
          <a:xfrm>
            <a:off x="390000" y="3584212"/>
            <a:ext cx="11412000" cy="2454494"/>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当</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起始</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时，经过</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5 min</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反应达到平衡，</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转</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500"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化率为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0.6</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5 min</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内平均反应速率</a:t>
            </a:r>
            <a:r>
              <a:rPr lang="en-US" altLang="zh-CN" i="1" kern="100" dirty="0">
                <a:latin typeface="Book Antiqua" panose="02040602050305030304" pitchFamily="18" charset="0"/>
                <a:ea typeface="微软雅黑" panose="020B0503020204020204" pitchFamily="34" charset="-122"/>
                <a:cs typeface="Times New Roman" panose="02020603050405020304" pitchFamily="18" charset="0"/>
              </a:rPr>
              <a:t>v</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。若此刻再向容器中加入</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CO(g)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OH(g)</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各</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0.4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，达到新平衡时</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的转化率将</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增大</a:t>
            </a:r>
            <a:r>
              <a:rPr lang="en-US" altLang="zh-CN" kern="100" dirty="0" smtClean="0">
                <a:latin typeface="宋体" panose="02010600030101010101" pitchFamily="2" charset="-122"/>
                <a:ea typeface="微软雅黑" panose="020B0503020204020204" pitchFamily="34" charset="-122"/>
                <a:cs typeface="Times New Roman" panose="02020603050405020304" pitchFamily="18" charset="0"/>
              </a:rPr>
              <a:t>” “</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减小</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不变</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35" name="对象 34"/>
          <p:cNvGraphicFramePr>
            <a:graphicFrameLocks noChangeAspect="1"/>
          </p:cNvGraphicFramePr>
          <p:nvPr>
            <p:extLst>
              <p:ext uri="{D42A27DB-BD31-4B8C-83A1-F6EECF244321}">
                <p14:modId xmlns:p14="http://schemas.microsoft.com/office/powerpoint/2010/main" val="9008764"/>
              </p:ext>
            </p:extLst>
          </p:nvPr>
        </p:nvGraphicFramePr>
        <p:xfrm>
          <a:off x="1644196" y="3572229"/>
          <a:ext cx="1130300" cy="844550"/>
        </p:xfrm>
        <a:graphic>
          <a:graphicData uri="http://schemas.openxmlformats.org/presentationml/2006/ole">
            <mc:AlternateContent xmlns:mc="http://schemas.openxmlformats.org/markup-compatibility/2006">
              <mc:Choice xmlns:v="urn:schemas-microsoft-com:vml" Requires="v">
                <p:oleObj spid="_x0000_s212011" name="文档" r:id="rId20" imgW="1130118" imgH="844104" progId="Word.Document.12">
                  <p:embed/>
                </p:oleObj>
              </mc:Choice>
              <mc:Fallback>
                <p:oleObj name="文档" r:id="rId20" imgW="1130118" imgH="844104" progId="Word.Document.12">
                  <p:embed/>
                  <p:pic>
                    <p:nvPicPr>
                      <p:cNvPr id="0" name=""/>
                      <p:cNvPicPr/>
                      <p:nvPr/>
                    </p:nvPicPr>
                    <p:blipFill>
                      <a:blip r:embed="rId21"/>
                      <a:stretch>
                        <a:fillRect/>
                      </a:stretch>
                    </p:blipFill>
                    <p:spPr>
                      <a:xfrm>
                        <a:off x="1644196" y="3572229"/>
                        <a:ext cx="1130300" cy="844550"/>
                      </a:xfrm>
                      <a:prstGeom prst="rect">
                        <a:avLst/>
                      </a:prstGeom>
                    </p:spPr>
                  </p:pic>
                </p:oleObj>
              </mc:Fallback>
            </mc:AlternateContent>
          </a:graphicData>
        </a:graphic>
      </p:graphicFrame>
      <p:sp>
        <p:nvSpPr>
          <p:cNvPr id="4" name="矩形 3"/>
          <p:cNvSpPr/>
          <p:nvPr/>
        </p:nvSpPr>
        <p:spPr>
          <a:xfrm>
            <a:off x="6761490" y="4324901"/>
            <a:ext cx="2763898"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0.12 </a:t>
            </a:r>
            <a:r>
              <a:rPr lang="en-US" altLang="zh-CN" sz="2400" kern="100" dirty="0" err="1">
                <a:solidFill>
                  <a:srgbClr val="C00000"/>
                </a:solidFill>
                <a:latin typeface="Times New Roman" panose="02020603050405020304" pitchFamily="18" charset="0"/>
                <a:ea typeface="微软雅黑" panose="020B0503020204020204" pitchFamily="34" charset="-122"/>
              </a:rPr>
              <a:t>mol·L</a:t>
            </a:r>
            <a:r>
              <a:rPr lang="zh-CN" altLang="zh-CN" sz="2400" kern="10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solidFill>
                  <a:srgbClr val="C00000"/>
                </a:solidFill>
                <a:latin typeface="Times New Roman" panose="02020603050405020304" pitchFamily="18" charset="0"/>
                <a:ea typeface="微软雅黑" panose="020B0503020204020204" pitchFamily="34" charset="-122"/>
              </a:rPr>
              <a:t>1</a:t>
            </a:r>
            <a:r>
              <a:rPr lang="en-US" altLang="zh-CN" sz="2400" kern="100" dirty="0">
                <a:solidFill>
                  <a:srgbClr val="C00000"/>
                </a:solidFill>
                <a:latin typeface="Times New Roman" panose="02020603050405020304" pitchFamily="18" charset="0"/>
                <a:ea typeface="微软雅黑" panose="020B0503020204020204" pitchFamily="34" charset="-122"/>
              </a:rPr>
              <a:t>·min</a:t>
            </a:r>
            <a:r>
              <a:rPr lang="zh-CN" altLang="zh-CN" sz="2400" kern="10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kern="100" baseline="30000" dirty="0">
                <a:solidFill>
                  <a:srgbClr val="C00000"/>
                </a:solidFill>
                <a:latin typeface="Times New Roman" panose="02020603050405020304" pitchFamily="18" charset="0"/>
                <a:ea typeface="微软雅黑" panose="020B0503020204020204" pitchFamily="34" charset="-122"/>
              </a:rPr>
              <a:t>1</a:t>
            </a:r>
            <a:endParaRPr lang="zh-CN" altLang="en-US" dirty="0"/>
          </a:p>
        </p:txBody>
      </p:sp>
      <p:sp>
        <p:nvSpPr>
          <p:cNvPr id="6" name="矩形 5"/>
          <p:cNvSpPr/>
          <p:nvPr/>
        </p:nvSpPr>
        <p:spPr>
          <a:xfrm>
            <a:off x="9471667" y="4884701"/>
            <a:ext cx="800219" cy="461665"/>
          </a:xfrm>
          <a:prstGeom prst="rect">
            <a:avLst/>
          </a:prstGeom>
        </p:spPr>
        <p:txBody>
          <a:bodyPr wrap="none">
            <a:spAutoFit/>
          </a:bodyPr>
          <a:lstStyle/>
          <a:p>
            <a:r>
              <a:rPr lang="zh-CN" altLang="zh-CN" sz="24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增大</a:t>
            </a:r>
            <a:endParaRPr lang="zh-CN" altLang="en-US" dirty="0"/>
          </a:p>
        </p:txBody>
      </p:sp>
    </p:spTree>
    <p:extLst>
      <p:ext uri="{BB962C8B-B14F-4D97-AF65-F5344CB8AC3E}">
        <p14:creationId xmlns:p14="http://schemas.microsoft.com/office/powerpoint/2010/main" val="257042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390000" y="1671337"/>
            <a:ext cx="11412000" cy="1685077"/>
          </a:xfrm>
          <a:prstGeom prst="rect">
            <a:avLst/>
          </a:prstGeom>
        </p:spPr>
        <p:txBody>
          <a:bodyPr wrap="square">
            <a:spAutoFit/>
          </a:bodyPr>
          <a:lstStyle/>
          <a:p>
            <a:pPr algn="just">
              <a:lnSpc>
                <a:spcPct val="150000"/>
              </a:lnSpc>
              <a:spcAft>
                <a:spcPts val="0"/>
              </a:spcAft>
            </a:pPr>
            <a:r>
              <a:rPr lang="en-US" altLang="zh-CN" sz="2400" b="1" kern="100" dirty="0">
                <a:latin typeface="+mj-ea"/>
                <a:ea typeface="+mj-ea"/>
                <a:cs typeface="Courier New" panose="02070309020205020404" pitchFamily="49" charset="0"/>
              </a:rPr>
              <a:t>4</a:t>
            </a:r>
            <a:r>
              <a:rPr lang="en-US" altLang="zh-CN" sz="2400" b="1"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b="1" kern="100" dirty="0">
                <a:latin typeface="Times New Roman" panose="02020603050405020304" pitchFamily="18" charset="0"/>
                <a:ea typeface="微软雅黑" panose="020B0503020204020204" pitchFamily="34" charset="-122"/>
                <a:cs typeface="Times New Roman" panose="02020603050405020304" pitchFamily="18" charset="0"/>
              </a:rPr>
              <a:t>列三段式法计算压强平衡常数</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b="1"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例</a:t>
            </a:r>
            <a:r>
              <a:rPr lang="zh-CN" altLang="zh-CN" sz="2400" b="1" kern="1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一定温度和催化剂条件下，将</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1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N</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3 </a:t>
            </a:r>
            <a:r>
              <a:rPr lang="en-US" altLang="zh-CN" sz="2400"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 H</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充入压强为</a:t>
            </a:r>
            <a:r>
              <a:rPr lang="en-US" altLang="zh-CN" sz="2400" i="1" kern="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0</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的恒压容器中，测得平衡时</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N</a:t>
            </a:r>
            <a:r>
              <a:rPr lang="en-US" altLang="zh-CN" sz="2400"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的转化率为</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50%</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，计算该温度下的压强平衡常数</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sz="2400" i="1" kern="100" dirty="0" err="1">
                <a:latin typeface="Times New Roman" panose="02020603050405020304" pitchFamily="18" charset="0"/>
                <a:ea typeface="微软雅黑" panose="020B0503020204020204" pitchFamily="34" charset="-122"/>
                <a:cs typeface="Courier New" panose="02070309020205020404" pitchFamily="49" charset="0"/>
              </a:rPr>
              <a:t>K</a:t>
            </a:r>
            <a:r>
              <a:rPr lang="en-US" altLang="zh-CN" sz="2400" kern="100" baseline="-25000" dirty="0" err="1">
                <a:latin typeface="Times New Roman" panose="02020603050405020304" pitchFamily="18" charset="0"/>
                <a:ea typeface="微软雅黑" panose="020B0503020204020204" pitchFamily="34" charset="-122"/>
                <a:cs typeface="Courier New" panose="02070309020205020404" pitchFamily="49" charset="0"/>
              </a:rPr>
              <a:t>p</a:t>
            </a:r>
            <a:r>
              <a:rPr lang="en-US" altLang="zh-CN" sz="2400"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2420590365"/>
              </p:ext>
            </p:extLst>
          </p:nvPr>
        </p:nvGraphicFramePr>
        <p:xfrm>
          <a:off x="479798" y="3458071"/>
          <a:ext cx="1655762" cy="835025"/>
        </p:xfrm>
        <a:graphic>
          <a:graphicData uri="http://schemas.openxmlformats.org/presentationml/2006/ole">
            <mc:AlternateContent xmlns:mc="http://schemas.openxmlformats.org/markup-compatibility/2006">
              <mc:Choice xmlns:v="urn:schemas-microsoft-com:vml" Requires="v">
                <p:oleObj spid="_x0000_s152602" name="文档" r:id="rId3" imgW="1656307" imgH="834369" progId="Word.Document.12">
                  <p:embed/>
                </p:oleObj>
              </mc:Choice>
              <mc:Fallback>
                <p:oleObj name="文档" r:id="rId3" imgW="1656307" imgH="834369" progId="Word.Document.12">
                  <p:embed/>
                  <p:pic>
                    <p:nvPicPr>
                      <p:cNvPr id="0" name=""/>
                      <p:cNvPicPr/>
                      <p:nvPr/>
                    </p:nvPicPr>
                    <p:blipFill>
                      <a:blip r:embed="rId4"/>
                      <a:stretch>
                        <a:fillRect/>
                      </a:stretch>
                    </p:blipFill>
                    <p:spPr>
                      <a:xfrm>
                        <a:off x="479798" y="3458071"/>
                        <a:ext cx="1655762" cy="835025"/>
                      </a:xfrm>
                      <a:prstGeom prst="rect">
                        <a:avLst/>
                      </a:prstGeom>
                    </p:spPr>
                  </p:pic>
                </p:oleObj>
              </mc:Fallback>
            </mc:AlternateContent>
          </a:graphicData>
        </a:graphic>
      </p:graphicFrame>
    </p:spTree>
    <p:extLst>
      <p:ext uri="{BB962C8B-B14F-4D97-AF65-F5344CB8AC3E}">
        <p14:creationId xmlns:p14="http://schemas.microsoft.com/office/powerpoint/2010/main" val="69450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8" name="圆角矩形 17">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19" name="圆角矩形 18">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0" name="圆角矩形 19">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1" name="圆角矩形 20">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2" name="圆角矩形 21">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3" name="圆角矩形 22">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4" name="圆角矩形 23">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5" name="圆角矩形 24">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6" name="圆角矩形 25">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7" name="圆角矩形 26">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28" name="圆角矩形 27">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29" name="圆角矩形 28">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13</a:t>
            </a:r>
            <a:endParaRPr kumimoji="1" lang="zh-CN" altLang="en-US" sz="1600" dirty="0">
              <a:solidFill>
                <a:schemeClr val="bg1"/>
              </a:solidFill>
            </a:endParaRPr>
          </a:p>
        </p:txBody>
      </p:sp>
      <p:grpSp>
        <p:nvGrpSpPr>
          <p:cNvPr id="31" name="组合 30">
            <a:extLst>
              <a:ext uri="{FF2B5EF4-FFF2-40B4-BE49-F238E27FC236}">
                <a16:creationId xmlns="" xmlns:a16="http://schemas.microsoft.com/office/drawing/2014/main" id="{574E7DD6-E482-894D-9E46-D2B62C9ED9EC}"/>
              </a:ext>
            </a:extLst>
          </p:cNvPr>
          <p:cNvGrpSpPr/>
          <p:nvPr/>
        </p:nvGrpSpPr>
        <p:grpSpPr>
          <a:xfrm>
            <a:off x="516000" y="485381"/>
            <a:ext cx="11160000" cy="5328592"/>
            <a:chOff x="792914" y="3925222"/>
            <a:chExt cx="11160000" cy="5328592"/>
          </a:xfrm>
        </p:grpSpPr>
        <p:sp>
          <p:nvSpPr>
            <p:cNvPr id="32" name="圆角矩形 31">
              <a:extLst>
                <a:ext uri="{FF2B5EF4-FFF2-40B4-BE49-F238E27FC236}">
                  <a16:creationId xmlns="" xmlns:a16="http://schemas.microsoft.com/office/drawing/2014/main" id="{E0791A29-2CB4-2744-96C1-EA2037B165CE}"/>
                </a:ext>
              </a:extLst>
            </p:cNvPr>
            <p:cNvSpPr/>
            <p:nvPr/>
          </p:nvSpPr>
          <p:spPr>
            <a:xfrm>
              <a:off x="792914" y="4038112"/>
              <a:ext cx="11160000" cy="5215702"/>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33" name="矩形 32">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5" name="矩形 34"/>
          <p:cNvSpPr/>
          <p:nvPr/>
        </p:nvSpPr>
        <p:spPr>
          <a:xfrm>
            <a:off x="642285" y="830895"/>
            <a:ext cx="10907430" cy="3485570"/>
          </a:xfrm>
          <a:prstGeom prst="rect">
            <a:avLst/>
          </a:prstGeom>
        </p:spPr>
        <p:txBody>
          <a:bodyPr>
            <a:spAutoFit/>
          </a:bodyPr>
          <a:lstStyle/>
          <a:p>
            <a:pPr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，又</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p>
          <a:p>
            <a:pPr algn="just">
              <a:lnSpc>
                <a:spcPct val="150000"/>
              </a:lnSpc>
              <a:spcAft>
                <a:spcPts val="0"/>
              </a:spcAft>
            </a:pPr>
            <a:endParaRPr lang="en-US" altLang="zh-CN" sz="300" kern="100" dirty="0">
              <a:latin typeface="Times New Roman" panose="02020603050405020304" pitchFamily="18" charset="0"/>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 mol,0</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5 min</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内转化的</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n</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0.6 </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indent="2133600"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CO(g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2H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OH(g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0.3</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0.6</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0.3</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cs typeface="Courier New" panose="02070309020205020404" pitchFamily="49" charset="0"/>
              </a:rPr>
              <a:t>1</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0.4</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0.3</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8" name="Picture 2" descr="1074"/>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7317" y="823897"/>
            <a:ext cx="2365453" cy="283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extLst>
              <p:ext uri="{D42A27DB-BD31-4B8C-83A1-F6EECF244321}">
                <p14:modId xmlns:p14="http://schemas.microsoft.com/office/powerpoint/2010/main" val="3768310782"/>
              </p:ext>
            </p:extLst>
          </p:nvPr>
        </p:nvGraphicFramePr>
        <p:xfrm>
          <a:off x="649090" y="785198"/>
          <a:ext cx="1079500" cy="793750"/>
        </p:xfrm>
        <a:graphic>
          <a:graphicData uri="http://schemas.openxmlformats.org/presentationml/2006/ole">
            <mc:AlternateContent xmlns:mc="http://schemas.openxmlformats.org/markup-compatibility/2006">
              <mc:Choice xmlns:v="urn:schemas-microsoft-com:vml" Requires="v">
                <p:oleObj spid="_x0000_s132209" name="文档" r:id="rId17" imgW="1079731" imgH="793624" progId="Word.Document.12">
                  <p:embed/>
                </p:oleObj>
              </mc:Choice>
              <mc:Fallback>
                <p:oleObj name="文档" r:id="rId17" imgW="1079731" imgH="793624" progId="Word.Document.12">
                  <p:embed/>
                  <p:pic>
                    <p:nvPicPr>
                      <p:cNvPr id="0" name=""/>
                      <p:cNvPicPr/>
                      <p:nvPr/>
                    </p:nvPicPr>
                    <p:blipFill>
                      <a:blip r:embed="rId18"/>
                      <a:stretch>
                        <a:fillRect/>
                      </a:stretch>
                    </p:blipFill>
                    <p:spPr>
                      <a:xfrm>
                        <a:off x="649090" y="785198"/>
                        <a:ext cx="1079500" cy="793750"/>
                      </a:xfrm>
                      <a:prstGeom prst="rect">
                        <a:avLst/>
                      </a:prstGeom>
                    </p:spPr>
                  </p:pic>
                </p:oleObj>
              </mc:Fallback>
            </mc:AlternateContent>
          </a:graphicData>
        </a:graphic>
      </p:graphicFrame>
      <p:graphicFrame>
        <p:nvGraphicFramePr>
          <p:cNvPr id="39" name="对象 38"/>
          <p:cNvGraphicFramePr>
            <a:graphicFrameLocks noChangeAspect="1"/>
          </p:cNvGraphicFramePr>
          <p:nvPr>
            <p:extLst>
              <p:ext uri="{D42A27DB-BD31-4B8C-83A1-F6EECF244321}">
                <p14:modId xmlns:p14="http://schemas.microsoft.com/office/powerpoint/2010/main" val="1888561998"/>
              </p:ext>
            </p:extLst>
          </p:nvPr>
        </p:nvGraphicFramePr>
        <p:xfrm>
          <a:off x="695400" y="4354446"/>
          <a:ext cx="10382250" cy="1404937"/>
        </p:xfrm>
        <a:graphic>
          <a:graphicData uri="http://schemas.openxmlformats.org/presentationml/2006/ole">
            <mc:AlternateContent xmlns:mc="http://schemas.openxmlformats.org/markup-compatibility/2006">
              <mc:Choice xmlns:v="urn:schemas-microsoft-com:vml" Requires="v">
                <p:oleObj spid="_x0000_s132210" name="文档" r:id="rId19" imgW="10598832" imgH="1433423" progId="Word.Document.12">
                  <p:embed/>
                </p:oleObj>
              </mc:Choice>
              <mc:Fallback>
                <p:oleObj name="文档" r:id="rId19" imgW="10598832" imgH="1433423" progId="Word.Document.12">
                  <p:embed/>
                  <p:pic>
                    <p:nvPicPr>
                      <p:cNvPr id="0" name=""/>
                      <p:cNvPicPr/>
                      <p:nvPr/>
                    </p:nvPicPr>
                    <p:blipFill>
                      <a:blip r:embed="rId20"/>
                      <a:stretch>
                        <a:fillRect/>
                      </a:stretch>
                    </p:blipFill>
                    <p:spPr>
                      <a:xfrm>
                        <a:off x="695400" y="4354446"/>
                        <a:ext cx="10382250" cy="1404937"/>
                      </a:xfrm>
                      <a:prstGeom prst="rect">
                        <a:avLst/>
                      </a:prstGeom>
                    </p:spPr>
                  </p:pic>
                </p:oleObj>
              </mc:Fallback>
            </mc:AlternateContent>
          </a:graphicData>
        </a:graphic>
      </p:graphicFrame>
      <p:pic>
        <p:nvPicPr>
          <p:cNvPr id="40" name="图片 39"/>
          <p:cNvPicPr>
            <a:picLocks noChangeAspect="1"/>
          </p:cNvPicPr>
          <p:nvPr/>
        </p:nvPicPr>
        <p:blipFill>
          <a:blip r:embed="rId21">
            <a:clrChange>
              <a:clrFrom>
                <a:srgbClr val="FFFFFF"/>
              </a:clrFrom>
              <a:clrTo>
                <a:srgbClr val="FFFFFF">
                  <a:alpha val="0"/>
                </a:srgbClr>
              </a:clrTo>
            </a:clrChange>
          </a:blip>
          <a:stretch>
            <a:fillRect/>
          </a:stretch>
        </p:blipFill>
        <p:spPr>
          <a:xfrm>
            <a:off x="4960345" y="2256294"/>
            <a:ext cx="494394" cy="170399"/>
          </a:xfrm>
          <a:prstGeom prst="rect">
            <a:avLst/>
          </a:prstGeom>
        </p:spPr>
      </p:pic>
    </p:spTree>
    <p:extLst>
      <p:ext uri="{BB962C8B-B14F-4D97-AF65-F5344CB8AC3E}">
        <p14:creationId xmlns:p14="http://schemas.microsoft.com/office/powerpoint/2010/main" val="1794872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3"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par>
                                <p:cTn id="11" presetID="3" presetClass="entr" presetSubtype="1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linds(horizontal)">
                                      <p:cBhvr>
                                        <p:cTn id="13" dur="500"/>
                                        <p:tgtEl>
                                          <p:spTgt spid="38"/>
                                        </p:tgtEl>
                                      </p:cBhvr>
                                    </p:animEffect>
                                  </p:childTnLst>
                                </p:cTn>
                              </p:par>
                              <p:par>
                                <p:cTn id="14" presetID="3" presetClass="entr" presetSubtype="1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linds(horizontal)">
                                      <p:cBhvr>
                                        <p:cTn id="16" dur="500"/>
                                        <p:tgtEl>
                                          <p:spTgt spid="39"/>
                                        </p:tgtEl>
                                      </p:cBhvr>
                                    </p:animEffect>
                                  </p:childTnLst>
                                </p:cTn>
                              </p:par>
                              <p:par>
                                <p:cTn id="17" presetID="3" presetClass="entr" presetSubtype="1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linds(horizontal)">
                                      <p:cBhvr>
                                        <p:cTn id="19" dur="500"/>
                                        <p:tgtEl>
                                          <p:spTgt spid="40"/>
                                        </p:tgtEl>
                                      </p:cBhvr>
                                    </p:animEffect>
                                  </p:childTnLst>
                                </p:cTn>
                              </p:par>
                              <p:par>
                                <p:cTn id="20" presetID="3"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392981" y="934847"/>
            <a:ext cx="8295307" cy="1346498"/>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②</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当</a:t>
            </a:r>
            <a:r>
              <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3.5</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时，反应达到平衡后，</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3</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OH</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的体积分数</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可</a:t>
            </a:r>
            <a:endParaRPr lang="en-US" altLang="zh-CN" kern="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sz="500" kern="1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spcAft>
                <a:spcPts val="0"/>
              </a:spcAft>
            </a:pP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能</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是图</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中的</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D</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E</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F</a:t>
            </a: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5" name="圆角矩形 24">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7" name="圆角矩形 26">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3" name="圆角矩形 32">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4" name="圆角矩形 33">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5" name="圆角矩形 34">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6" name="圆角矩形 35">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50" name="圆角矩形 49">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1" name="圆角矩形 50">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2" name="圆角矩形 51">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53" name="圆角矩形 52">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4" name="圆角矩形 53">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5" name="圆角矩形 54">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6" name="圆角矩形 55">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13</a:t>
            </a:r>
            <a:endParaRPr kumimoji="1" lang="zh-CN" altLang="en-US" sz="1600" dirty="0">
              <a:solidFill>
                <a:schemeClr val="bg1"/>
              </a:solidFill>
            </a:endParaRPr>
          </a:p>
        </p:txBody>
      </p:sp>
      <p:graphicFrame>
        <p:nvGraphicFramePr>
          <p:cNvPr id="24" name="对象 23"/>
          <p:cNvGraphicFramePr>
            <a:graphicFrameLocks noChangeAspect="1"/>
          </p:cNvGraphicFramePr>
          <p:nvPr>
            <p:extLst>
              <p:ext uri="{D42A27DB-BD31-4B8C-83A1-F6EECF244321}">
                <p14:modId xmlns:p14="http://schemas.microsoft.com/office/powerpoint/2010/main" val="1571811964"/>
              </p:ext>
            </p:extLst>
          </p:nvPr>
        </p:nvGraphicFramePr>
        <p:xfrm>
          <a:off x="1038022" y="908720"/>
          <a:ext cx="1130300" cy="844550"/>
        </p:xfrm>
        <a:graphic>
          <a:graphicData uri="http://schemas.openxmlformats.org/presentationml/2006/ole">
            <mc:AlternateContent xmlns:mc="http://schemas.openxmlformats.org/markup-compatibility/2006">
              <mc:Choice xmlns:v="urn:schemas-microsoft-com:vml" Requires="v">
                <p:oleObj spid="_x0000_s116846" name="文档" r:id="rId16" imgW="1130118" imgH="844104" progId="Word.Document.12">
                  <p:embed/>
                </p:oleObj>
              </mc:Choice>
              <mc:Fallback>
                <p:oleObj name="文档" r:id="rId16" imgW="1130118" imgH="844104" progId="Word.Document.12">
                  <p:embed/>
                  <p:pic>
                    <p:nvPicPr>
                      <p:cNvPr id="0" name=""/>
                      <p:cNvPicPr/>
                      <p:nvPr/>
                    </p:nvPicPr>
                    <p:blipFill>
                      <a:blip r:embed="rId17"/>
                      <a:stretch>
                        <a:fillRect/>
                      </a:stretch>
                    </p:blipFill>
                    <p:spPr>
                      <a:xfrm>
                        <a:off x="1038022" y="908720"/>
                        <a:ext cx="1130300" cy="844550"/>
                      </a:xfrm>
                      <a:prstGeom prst="rect">
                        <a:avLst/>
                      </a:prstGeom>
                    </p:spPr>
                  </p:pic>
                </p:oleObj>
              </mc:Fallback>
            </mc:AlternateContent>
          </a:graphicData>
        </a:graphic>
      </p:graphicFrame>
      <p:pic>
        <p:nvPicPr>
          <p:cNvPr id="26" name="Picture 2" descr="107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0724" y="627256"/>
            <a:ext cx="2628019" cy="315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69002" y="1718226"/>
            <a:ext cx="356188"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F</a:t>
            </a:r>
            <a:endParaRPr lang="zh-CN" altLang="en-US" dirty="0"/>
          </a:p>
        </p:txBody>
      </p:sp>
      <p:grpSp>
        <p:nvGrpSpPr>
          <p:cNvPr id="37" name="组合 36">
            <a:extLst>
              <a:ext uri="{FF2B5EF4-FFF2-40B4-BE49-F238E27FC236}">
                <a16:creationId xmlns="" xmlns:a16="http://schemas.microsoft.com/office/drawing/2014/main" id="{574E7DD6-E482-894D-9E46-D2B62C9ED9EC}"/>
              </a:ext>
            </a:extLst>
          </p:cNvPr>
          <p:cNvGrpSpPr/>
          <p:nvPr/>
        </p:nvGrpSpPr>
        <p:grpSpPr>
          <a:xfrm>
            <a:off x="516000" y="4020341"/>
            <a:ext cx="11160000" cy="1614780"/>
            <a:chOff x="792914" y="3925222"/>
            <a:chExt cx="11160000" cy="1614780"/>
          </a:xfrm>
        </p:grpSpPr>
        <p:sp>
          <p:nvSpPr>
            <p:cNvPr id="38" name="圆角矩形 37">
              <a:extLst>
                <a:ext uri="{FF2B5EF4-FFF2-40B4-BE49-F238E27FC236}">
                  <a16:creationId xmlns="" xmlns:a16="http://schemas.microsoft.com/office/drawing/2014/main" id="{E0791A29-2CB4-2744-96C1-EA2037B165CE}"/>
                </a:ext>
              </a:extLst>
            </p:cNvPr>
            <p:cNvSpPr/>
            <p:nvPr/>
          </p:nvSpPr>
          <p:spPr>
            <a:xfrm>
              <a:off x="792914" y="4038112"/>
              <a:ext cx="11160000" cy="1501890"/>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39" name="矩形 38">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41" name="矩形 40"/>
          <p:cNvSpPr/>
          <p:nvPr/>
        </p:nvSpPr>
        <p:spPr>
          <a:xfrm>
            <a:off x="642285" y="4330255"/>
            <a:ext cx="10907430" cy="1130246"/>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反应物按方程式中各物质的化学计量数比投料时产物的体积分数最大，否则都会使产物的体积分数减小，故应选</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F</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1222814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par>
                                <p:cTn id="13" presetID="3" presetClass="entr" presetSubtype="1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linds(horizont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392981" y="535925"/>
            <a:ext cx="8079283" cy="2893075"/>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在一容积可变的密闭容器中充有</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CO</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20 </a:t>
            </a:r>
            <a:r>
              <a:rPr lang="en-US" altLang="zh-CN" kern="100" dirty="0" err="1">
                <a:latin typeface="Times New Roman" panose="02020603050405020304" pitchFamily="18" charset="0"/>
                <a:ea typeface="微软雅黑" panose="020B0503020204020204" pitchFamily="34" charset="-122"/>
                <a:cs typeface="Courier New" panose="02070309020205020404" pitchFamily="49" charset="0"/>
              </a:rPr>
              <a:t>mol</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 H</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的平衡转化率</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spc="100" dirty="0">
                <a:latin typeface="Times New Roman" panose="02020603050405020304" pitchFamily="18" charset="0"/>
                <a:ea typeface="微软雅黑" panose="020B0503020204020204" pitchFamily="34" charset="-122"/>
                <a:cs typeface="Courier New" panose="02070309020205020404" pitchFamily="49" charset="0"/>
              </a:rPr>
              <a:t>α</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(CO)]</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与温度</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spc="100" dirty="0">
                <a:latin typeface="Times New Roman" panose="02020603050405020304" pitchFamily="18" charset="0"/>
                <a:ea typeface="微软雅黑" panose="020B0503020204020204" pitchFamily="34" charset="-122"/>
                <a:cs typeface="Courier New" panose="02070309020205020404" pitchFamily="49" charset="0"/>
              </a:rPr>
              <a:t>T</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、压强</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a:t>
            </a:r>
            <a:r>
              <a:rPr lang="en-US" altLang="zh-CN" i="1" kern="100" spc="100" dirty="0">
                <a:latin typeface="Times New Roman" panose="02020603050405020304" pitchFamily="18" charset="0"/>
                <a:ea typeface="微软雅黑" panose="020B0503020204020204" pitchFamily="34" charset="-122"/>
                <a:cs typeface="Courier New" panose="02070309020205020404" pitchFamily="49" charset="0"/>
              </a:rPr>
              <a:t>p</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的关系如图</a:t>
            </a:r>
            <a:r>
              <a:rPr lang="en-US" altLang="zh-CN" kern="100" spc="100" dirty="0">
                <a:latin typeface="Times New Roman" panose="02020603050405020304" pitchFamily="18" charset="0"/>
                <a:ea typeface="微软雅黑" panose="020B0503020204020204" pitchFamily="34" charset="-122"/>
                <a:cs typeface="Courier New" panose="02070309020205020404" pitchFamily="49" charset="0"/>
              </a:rPr>
              <a:t>2</a:t>
            </a:r>
            <a:r>
              <a:rPr lang="zh-CN" altLang="zh-CN" kern="100" spc="100" dirty="0">
                <a:latin typeface="Times New Roman" panose="02020603050405020304" pitchFamily="18" charset="0"/>
                <a:ea typeface="微软雅黑" panose="020B0503020204020204" pitchFamily="34" charset="-122"/>
                <a:cs typeface="Times New Roman" panose="02020603050405020304" pitchFamily="18" charset="0"/>
              </a:rPr>
              <a:t>所</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示</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①</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三点对应的平衡常数</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i="1" kern="100" dirty="0">
                <a:latin typeface="Times New Roman" panose="02020603050405020304" pitchFamily="18" charset="0"/>
                <a:ea typeface="微软雅黑" panose="020B0503020204020204" pitchFamily="34" charset="-122"/>
                <a:cs typeface="Courier New" panose="02070309020205020404" pitchFamily="49" charset="0"/>
              </a:rPr>
              <a:t>K</a:t>
            </a:r>
            <a:r>
              <a:rPr lang="en-US" altLang="zh-CN" kern="100" baseline="-25000" dirty="0">
                <a:latin typeface="Times New Roman" panose="02020603050405020304" pitchFamily="18" charset="0"/>
                <a:ea typeface="微软雅黑" panose="020B0503020204020204" pitchFamily="34" charset="-122"/>
                <a:cs typeface="Courier New" panose="02070309020205020404" pitchFamily="49" charset="0"/>
              </a:rPr>
              <a:t>C</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的大小关系为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_____________</a:t>
            </a:r>
            <a:r>
              <a:rPr lang="zh-CN" altLang="zh-CN" kern="100" dirty="0" smtClean="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25" name="圆角矩形 24">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7" name="圆角矩形 26">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3" name="圆角矩形 32">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4" name="圆角矩形 33">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5" name="圆角矩形 34">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6" name="圆角矩形 35">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50" name="圆角矩形 49">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1" name="圆角矩形 50">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2" name="圆角矩形 51">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53" name="圆角矩形 52">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4" name="圆角矩形 53">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5" name="圆角矩形 54">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6" name="圆角矩形 55">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13</a:t>
            </a:r>
            <a:endParaRPr kumimoji="1" lang="zh-CN" altLang="en-US" sz="1600" dirty="0">
              <a:solidFill>
                <a:schemeClr val="bg1"/>
              </a:solidFill>
            </a:endParaRPr>
          </a:p>
        </p:txBody>
      </p:sp>
      <p:pic>
        <p:nvPicPr>
          <p:cNvPr id="215042" name="Picture 2" descr="107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1213" y="660674"/>
            <a:ext cx="3083070" cy="245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91623" y="2785591"/>
            <a:ext cx="1701107" cy="461665"/>
          </a:xfrm>
          <a:prstGeom prst="rect">
            <a:avLst/>
          </a:prstGeom>
        </p:spPr>
        <p:txBody>
          <a:bodyPr wrap="none">
            <a:spAutoFit/>
          </a:bodyPr>
          <a:lstStyle/>
          <a:p>
            <a:r>
              <a:rPr lang="en-US" altLang="zh-CN" sz="2400" i="1" kern="100" dirty="0">
                <a:solidFill>
                  <a:srgbClr val="C00000"/>
                </a:solidFill>
                <a:latin typeface="Times New Roman" panose="02020603050405020304" pitchFamily="18" charset="0"/>
                <a:ea typeface="微软雅黑" panose="020B0503020204020204" pitchFamily="34" charset="-122"/>
              </a:rPr>
              <a:t>K</a:t>
            </a:r>
            <a:r>
              <a:rPr lang="en-US" altLang="zh-CN" sz="2400" kern="100" baseline="-25000" dirty="0">
                <a:solidFill>
                  <a:srgbClr val="C00000"/>
                </a:solidFill>
                <a:latin typeface="Times New Roman" panose="02020603050405020304" pitchFamily="18" charset="0"/>
                <a:ea typeface="微软雅黑" panose="020B0503020204020204" pitchFamily="34" charset="-122"/>
              </a:rPr>
              <a:t>A</a:t>
            </a:r>
            <a:r>
              <a:rPr lang="zh-CN" altLang="zh-CN" sz="24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kern="100" dirty="0">
                <a:solidFill>
                  <a:srgbClr val="C00000"/>
                </a:solidFill>
                <a:latin typeface="Times New Roman" panose="02020603050405020304" pitchFamily="18" charset="0"/>
                <a:ea typeface="微软雅黑" panose="020B0503020204020204" pitchFamily="34" charset="-122"/>
              </a:rPr>
              <a:t>K</a:t>
            </a:r>
            <a:r>
              <a:rPr lang="en-US" altLang="zh-CN" sz="2400" kern="100" baseline="-25000" dirty="0">
                <a:solidFill>
                  <a:srgbClr val="C00000"/>
                </a:solidFill>
                <a:latin typeface="Times New Roman" panose="02020603050405020304" pitchFamily="18" charset="0"/>
                <a:ea typeface="微软雅黑" panose="020B0503020204020204" pitchFamily="34" charset="-122"/>
              </a:rPr>
              <a:t>B</a:t>
            </a:r>
            <a:r>
              <a:rPr lang="en-US" altLang="zh-CN" sz="2400" kern="100" dirty="0">
                <a:solidFill>
                  <a:srgbClr val="C00000"/>
                </a:solidFill>
                <a:latin typeface="Times New Roman" panose="02020603050405020304" pitchFamily="18" charset="0"/>
                <a:ea typeface="微软雅黑" panose="020B0503020204020204" pitchFamily="34" charset="-122"/>
              </a:rPr>
              <a:t>&gt;</a:t>
            </a:r>
            <a:r>
              <a:rPr lang="en-US" altLang="zh-CN" sz="2400" i="1" kern="100" dirty="0">
                <a:solidFill>
                  <a:srgbClr val="C00000"/>
                </a:solidFill>
                <a:latin typeface="Times New Roman" panose="02020603050405020304" pitchFamily="18" charset="0"/>
                <a:ea typeface="微软雅黑" panose="020B0503020204020204" pitchFamily="34" charset="-122"/>
              </a:rPr>
              <a:t>K</a:t>
            </a:r>
            <a:r>
              <a:rPr lang="en-US" altLang="zh-CN" sz="2400" kern="100" baseline="-25000" dirty="0">
                <a:solidFill>
                  <a:srgbClr val="C00000"/>
                </a:solidFill>
                <a:latin typeface="Times New Roman" panose="02020603050405020304" pitchFamily="18" charset="0"/>
                <a:ea typeface="微软雅黑" panose="020B0503020204020204" pitchFamily="34" charset="-122"/>
              </a:rPr>
              <a:t>C</a:t>
            </a:r>
            <a:endParaRPr lang="zh-CN" altLang="en-US" dirty="0"/>
          </a:p>
        </p:txBody>
      </p:sp>
      <p:grpSp>
        <p:nvGrpSpPr>
          <p:cNvPr id="28" name="组合 27">
            <a:extLst>
              <a:ext uri="{FF2B5EF4-FFF2-40B4-BE49-F238E27FC236}">
                <a16:creationId xmlns="" xmlns:a16="http://schemas.microsoft.com/office/drawing/2014/main" id="{574E7DD6-E482-894D-9E46-D2B62C9ED9EC}"/>
              </a:ext>
            </a:extLst>
          </p:cNvPr>
          <p:cNvGrpSpPr/>
          <p:nvPr/>
        </p:nvGrpSpPr>
        <p:grpSpPr>
          <a:xfrm>
            <a:off x="516000" y="3645024"/>
            <a:ext cx="11160000" cy="2160240"/>
            <a:chOff x="792914" y="3925222"/>
            <a:chExt cx="11160000" cy="2160240"/>
          </a:xfrm>
        </p:grpSpPr>
        <p:sp>
          <p:nvSpPr>
            <p:cNvPr id="29" name="圆角矩形 28">
              <a:extLst>
                <a:ext uri="{FF2B5EF4-FFF2-40B4-BE49-F238E27FC236}">
                  <a16:creationId xmlns="" xmlns:a16="http://schemas.microsoft.com/office/drawing/2014/main" id="{E0791A29-2CB4-2744-96C1-EA2037B165CE}"/>
                </a:ext>
              </a:extLst>
            </p:cNvPr>
            <p:cNvSpPr/>
            <p:nvPr/>
          </p:nvSpPr>
          <p:spPr>
            <a:xfrm>
              <a:off x="792914" y="4038112"/>
              <a:ext cx="11160000" cy="2047350"/>
            </a:xfrm>
            <a:prstGeom prst="roundRect">
              <a:avLst>
                <a:gd name="adj" fmla="val 274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30" name="矩形 29">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2" name="矩形 31"/>
          <p:cNvSpPr/>
          <p:nvPr/>
        </p:nvSpPr>
        <p:spPr>
          <a:xfrm>
            <a:off x="642285" y="3954938"/>
            <a:ext cx="10907430" cy="1684244"/>
          </a:xfrm>
          <a:prstGeom prst="rect">
            <a:avLst/>
          </a:prstGeom>
        </p:spPr>
        <p:txBody>
          <a:bodyPr>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平衡常数只与温度有关，</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反应生成</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CH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OH</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的反应为放热反应，则升高温度，平衡常数减小，则</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C</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&lt;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点与</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点的温度相同，</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，所以三者的关系是</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B</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&gt;</a:t>
            </a:r>
            <a:r>
              <a:rPr lang="en-US" altLang="zh-CN" sz="2400" i="1" kern="100" dirty="0">
                <a:latin typeface="Times New Roman" panose="02020603050405020304" pitchFamily="18" charset="0"/>
                <a:ea typeface="宋体" panose="02010600030101010101" pitchFamily="2" charset="-122"/>
                <a:cs typeface="Courier New" panose="02070309020205020404" pitchFamily="49" charset="0"/>
              </a:rPr>
              <a:t>K</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C</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3032937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par>
                                <p:cTn id="13" presetID="3"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390000" y="829766"/>
            <a:ext cx="11412000" cy="1231082"/>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50000"/>
              </a:lnSpc>
              <a:spcAft>
                <a:spcPts val="0"/>
              </a:spcAft>
            </a:pPr>
            <a:r>
              <a:rPr lang="en-US" altLang="zh-CN" kern="100" dirty="0">
                <a:latin typeface="宋体" panose="02010600030101010101" pitchFamily="2" charset="-122"/>
                <a:ea typeface="微软雅黑" panose="020B0503020204020204" pitchFamily="34" charset="-122"/>
                <a:cs typeface="Times New Roman" panose="02020603050405020304" pitchFamily="18" charset="0"/>
              </a:rPr>
              <a:t>②</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若达到平衡状态</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A</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时，容器的体积为</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10 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，则在平衡状态</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B</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时容器的体积为</a:t>
            </a:r>
            <a:r>
              <a:rPr lang="en-US" altLang="zh-CN" kern="100" dirty="0" smtClean="0">
                <a:latin typeface="Times New Roman" panose="02020603050405020304" pitchFamily="18" charset="0"/>
                <a:ea typeface="微软雅黑" panose="020B0503020204020204" pitchFamily="34" charset="-122"/>
                <a:cs typeface="Courier New" panose="02070309020205020404" pitchFamily="49" charset="0"/>
              </a:rPr>
              <a:t>______</a:t>
            </a:r>
            <a:r>
              <a:rPr lang="en-US" altLang="zh-CN" kern="100" dirty="0">
                <a:latin typeface="Times New Roman" panose="02020603050405020304" pitchFamily="18" charset="0"/>
                <a:ea typeface="微软雅黑" panose="020B0503020204020204" pitchFamily="34" charset="-122"/>
                <a:cs typeface="Courier New" panose="02070309020205020404" pitchFamily="49" charset="0"/>
              </a:rPr>
              <a:t>L</a:t>
            </a:r>
            <a:r>
              <a:rPr lang="zh-CN" altLang="zh-CN" kern="1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5" name="圆角矩形 24">
            <a:hlinkClick r:id="rId2"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27" name="圆角矩形 26">
            <a:hlinkClick r:id="rId3"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33" name="圆角矩形 32">
            <a:hlinkClick r:id="rId4"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34" name="圆角矩形 33">
            <a:hlinkClick r:id="rId5"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35" name="圆角矩形 34">
            <a:hlinkClick r:id="rId6"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36" name="圆角矩形 35">
            <a:hlinkClick r:id="rId7"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50" name="圆角矩形 49">
            <a:hlinkClick r:id="rId8"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51" name="圆角矩形 50">
            <a:hlinkClick r:id="rId9"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52" name="圆角矩形 51">
            <a:hlinkClick r:id="rId10"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53" name="圆角矩形 52">
            <a:hlinkClick r:id="rId11"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54" name="圆角矩形 53">
            <a:hlinkClick r:id="rId12"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55" name="圆角矩形 54">
            <a:hlinkClick r:id="rId13"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56" name="圆角矩形 55">
            <a:hlinkClick r:id="rId14"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13</a:t>
            </a:r>
            <a:endParaRPr kumimoji="1" lang="zh-CN" altLang="en-US" sz="1600" dirty="0">
              <a:solidFill>
                <a:schemeClr val="bg1"/>
              </a:solidFill>
            </a:endParaRPr>
          </a:p>
        </p:txBody>
      </p:sp>
      <p:pic>
        <p:nvPicPr>
          <p:cNvPr id="215042" name="Picture 2" descr="107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480" y="2106383"/>
            <a:ext cx="3145040" cy="249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30321" y="1490003"/>
            <a:ext cx="338554" cy="461665"/>
          </a:xfrm>
          <a:prstGeom prst="rect">
            <a:avLst/>
          </a:prstGeom>
        </p:spPr>
        <p:txBody>
          <a:bodyPr wrap="none">
            <a:spAutoFit/>
          </a:bodyPr>
          <a:lstStyle/>
          <a:p>
            <a:r>
              <a:rPr lang="en-US" altLang="zh-CN" sz="2400" kern="100" dirty="0">
                <a:solidFill>
                  <a:srgbClr val="C00000"/>
                </a:solidFill>
                <a:latin typeface="Times New Roman" panose="02020603050405020304" pitchFamily="18" charset="0"/>
                <a:ea typeface="微软雅黑" panose="020B0503020204020204" pitchFamily="34" charset="-122"/>
              </a:rPr>
              <a:t>2</a:t>
            </a:r>
            <a:endParaRPr lang="zh-CN" altLang="en-US" dirty="0"/>
          </a:p>
        </p:txBody>
      </p:sp>
    </p:spTree>
    <p:extLst>
      <p:ext uri="{BB962C8B-B14F-4D97-AF65-F5344CB8AC3E}">
        <p14:creationId xmlns:p14="http://schemas.microsoft.com/office/powerpoint/2010/main" val="244848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a:hlinkClick r:id="rId3" action="ppaction://hlinksldjump"/>
            <a:extLst>
              <a:ext uri="{FF2B5EF4-FFF2-40B4-BE49-F238E27FC236}">
                <a16:creationId xmlns="" xmlns:a16="http://schemas.microsoft.com/office/drawing/2014/main" id="{8A03C771-76B5-3044-A3D0-6C121234005B}"/>
              </a:ext>
            </a:extLst>
          </p:cNvPr>
          <p:cNvSpPr/>
          <p:nvPr/>
        </p:nvSpPr>
        <p:spPr>
          <a:xfrm>
            <a:off x="830321"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1</a:t>
            </a:r>
            <a:endParaRPr kumimoji="1" lang="zh-CN" altLang="en-US" sz="1600" dirty="0">
              <a:solidFill>
                <a:schemeClr val="bg1">
                  <a:lumMod val="50000"/>
                </a:schemeClr>
              </a:solidFill>
            </a:endParaRPr>
          </a:p>
        </p:txBody>
      </p:sp>
      <p:sp>
        <p:nvSpPr>
          <p:cNvPr id="18" name="圆角矩形 17">
            <a:hlinkClick r:id="rId4" action="ppaction://hlinksldjump"/>
            <a:extLst>
              <a:ext uri="{FF2B5EF4-FFF2-40B4-BE49-F238E27FC236}">
                <a16:creationId xmlns="" xmlns:a16="http://schemas.microsoft.com/office/drawing/2014/main" id="{9131852B-0E70-E44C-AD72-A2891F559746}"/>
              </a:ext>
            </a:extLst>
          </p:cNvPr>
          <p:cNvSpPr/>
          <p:nvPr/>
        </p:nvSpPr>
        <p:spPr>
          <a:xfrm>
            <a:off x="1241094"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2</a:t>
            </a:r>
            <a:endParaRPr kumimoji="1" lang="zh-CN" altLang="en-US" sz="1600" dirty="0">
              <a:solidFill>
                <a:schemeClr val="bg1">
                  <a:lumMod val="50000"/>
                </a:schemeClr>
              </a:solidFill>
            </a:endParaRPr>
          </a:p>
        </p:txBody>
      </p:sp>
      <p:sp>
        <p:nvSpPr>
          <p:cNvPr id="19" name="圆角矩形 18">
            <a:hlinkClick r:id="rId5" action="ppaction://hlinksldjump"/>
            <a:extLst>
              <a:ext uri="{FF2B5EF4-FFF2-40B4-BE49-F238E27FC236}">
                <a16:creationId xmlns="" xmlns:a16="http://schemas.microsoft.com/office/drawing/2014/main" id="{BC2B01EB-E5AC-8647-9CF7-874276A952AF}"/>
              </a:ext>
            </a:extLst>
          </p:cNvPr>
          <p:cNvSpPr/>
          <p:nvPr/>
        </p:nvSpPr>
        <p:spPr>
          <a:xfrm>
            <a:off x="1651867"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3</a:t>
            </a:r>
            <a:endParaRPr kumimoji="1" lang="zh-CN" altLang="en-US" sz="1600" dirty="0">
              <a:solidFill>
                <a:schemeClr val="bg1">
                  <a:lumMod val="50000"/>
                </a:schemeClr>
              </a:solidFill>
            </a:endParaRPr>
          </a:p>
        </p:txBody>
      </p:sp>
      <p:sp>
        <p:nvSpPr>
          <p:cNvPr id="20" name="圆角矩形 19">
            <a:hlinkClick r:id="rId6" action="ppaction://hlinksldjump"/>
            <a:extLst>
              <a:ext uri="{FF2B5EF4-FFF2-40B4-BE49-F238E27FC236}">
                <a16:creationId xmlns="" xmlns:a16="http://schemas.microsoft.com/office/drawing/2014/main" id="{420DDA33-2EAA-D548-B1EC-BF7E708DD8EC}"/>
              </a:ext>
            </a:extLst>
          </p:cNvPr>
          <p:cNvSpPr/>
          <p:nvPr/>
        </p:nvSpPr>
        <p:spPr>
          <a:xfrm>
            <a:off x="2062640"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4</a:t>
            </a:r>
            <a:endParaRPr kumimoji="1" lang="zh-CN" altLang="en-US" sz="1600" dirty="0">
              <a:solidFill>
                <a:schemeClr val="bg1">
                  <a:lumMod val="50000"/>
                </a:schemeClr>
              </a:solidFill>
            </a:endParaRPr>
          </a:p>
        </p:txBody>
      </p:sp>
      <p:sp>
        <p:nvSpPr>
          <p:cNvPr id="21" name="圆角矩形 20">
            <a:hlinkClick r:id="rId7" action="ppaction://hlinksldjump"/>
            <a:extLst>
              <a:ext uri="{FF2B5EF4-FFF2-40B4-BE49-F238E27FC236}">
                <a16:creationId xmlns="" xmlns:a16="http://schemas.microsoft.com/office/drawing/2014/main" id="{902EBB32-FDA3-7A44-A290-BEF26EBCC295}"/>
              </a:ext>
            </a:extLst>
          </p:cNvPr>
          <p:cNvSpPr/>
          <p:nvPr/>
        </p:nvSpPr>
        <p:spPr>
          <a:xfrm>
            <a:off x="2473413"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5</a:t>
            </a:r>
            <a:endParaRPr kumimoji="1" lang="zh-CN" altLang="en-US" sz="1600" dirty="0">
              <a:solidFill>
                <a:schemeClr val="bg1">
                  <a:lumMod val="50000"/>
                </a:schemeClr>
              </a:solidFill>
            </a:endParaRPr>
          </a:p>
        </p:txBody>
      </p:sp>
      <p:sp>
        <p:nvSpPr>
          <p:cNvPr id="22" name="圆角矩形 21">
            <a:hlinkClick r:id="rId8" action="ppaction://hlinksldjump"/>
            <a:extLst>
              <a:ext uri="{FF2B5EF4-FFF2-40B4-BE49-F238E27FC236}">
                <a16:creationId xmlns="" xmlns:a16="http://schemas.microsoft.com/office/drawing/2014/main" id="{5654FB4C-B139-374E-8CC9-C88C8BFD87CD}"/>
              </a:ext>
            </a:extLst>
          </p:cNvPr>
          <p:cNvSpPr/>
          <p:nvPr/>
        </p:nvSpPr>
        <p:spPr>
          <a:xfrm>
            <a:off x="2884186"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6</a:t>
            </a:r>
            <a:endParaRPr kumimoji="1" lang="zh-CN" altLang="en-US" sz="1600" dirty="0">
              <a:solidFill>
                <a:schemeClr val="bg1">
                  <a:lumMod val="50000"/>
                </a:schemeClr>
              </a:solidFill>
            </a:endParaRPr>
          </a:p>
        </p:txBody>
      </p:sp>
      <p:sp>
        <p:nvSpPr>
          <p:cNvPr id="23" name="圆角矩形 22">
            <a:hlinkClick r:id="rId9" action="ppaction://hlinksldjump"/>
            <a:extLst>
              <a:ext uri="{FF2B5EF4-FFF2-40B4-BE49-F238E27FC236}">
                <a16:creationId xmlns="" xmlns:a16="http://schemas.microsoft.com/office/drawing/2014/main" id="{72252E8E-8AD1-784C-81DC-D66E873A2FA5}"/>
              </a:ext>
            </a:extLst>
          </p:cNvPr>
          <p:cNvSpPr/>
          <p:nvPr/>
        </p:nvSpPr>
        <p:spPr>
          <a:xfrm>
            <a:off x="3294959"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7</a:t>
            </a:r>
            <a:endParaRPr kumimoji="1" lang="zh-CN" altLang="en-US" sz="1600" dirty="0">
              <a:solidFill>
                <a:schemeClr val="bg1">
                  <a:lumMod val="50000"/>
                </a:schemeClr>
              </a:solidFill>
            </a:endParaRPr>
          </a:p>
        </p:txBody>
      </p:sp>
      <p:sp>
        <p:nvSpPr>
          <p:cNvPr id="24" name="圆角矩形 23">
            <a:hlinkClick r:id="rId10" action="ppaction://hlinksldjump"/>
            <a:extLst>
              <a:ext uri="{FF2B5EF4-FFF2-40B4-BE49-F238E27FC236}">
                <a16:creationId xmlns="" xmlns:a16="http://schemas.microsoft.com/office/drawing/2014/main" id="{E4A3245C-7871-FA40-8411-5157A472F9E4}"/>
              </a:ext>
            </a:extLst>
          </p:cNvPr>
          <p:cNvSpPr/>
          <p:nvPr/>
        </p:nvSpPr>
        <p:spPr>
          <a:xfrm>
            <a:off x="3705732"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8</a:t>
            </a:r>
            <a:endParaRPr kumimoji="1" lang="zh-CN" altLang="en-US" sz="1600" dirty="0">
              <a:solidFill>
                <a:schemeClr val="bg1">
                  <a:lumMod val="50000"/>
                </a:schemeClr>
              </a:solidFill>
            </a:endParaRPr>
          </a:p>
        </p:txBody>
      </p:sp>
      <p:sp>
        <p:nvSpPr>
          <p:cNvPr id="25" name="圆角矩形 24">
            <a:hlinkClick r:id="rId11" action="ppaction://hlinksldjump"/>
            <a:extLst>
              <a:ext uri="{FF2B5EF4-FFF2-40B4-BE49-F238E27FC236}">
                <a16:creationId xmlns="" xmlns:a16="http://schemas.microsoft.com/office/drawing/2014/main" id="{FD733147-E370-2647-A4FC-DF82439FCDA3}"/>
              </a:ext>
            </a:extLst>
          </p:cNvPr>
          <p:cNvSpPr/>
          <p:nvPr/>
        </p:nvSpPr>
        <p:spPr>
          <a:xfrm>
            <a:off x="4116505" y="6188546"/>
            <a:ext cx="301083"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solidFill>
                  <a:schemeClr val="bg1">
                    <a:lumMod val="50000"/>
                  </a:schemeClr>
                </a:solidFill>
              </a:rPr>
              <a:t>9</a:t>
            </a:r>
            <a:endParaRPr kumimoji="1" lang="zh-CN" altLang="en-US" sz="1600" dirty="0">
              <a:solidFill>
                <a:schemeClr val="bg1">
                  <a:lumMod val="50000"/>
                </a:schemeClr>
              </a:solidFill>
            </a:endParaRPr>
          </a:p>
        </p:txBody>
      </p:sp>
      <p:sp>
        <p:nvSpPr>
          <p:cNvPr id="26" name="圆角矩形 25">
            <a:hlinkClick r:id="rId12" action="ppaction://hlinksldjump"/>
            <a:extLst>
              <a:ext uri="{FF2B5EF4-FFF2-40B4-BE49-F238E27FC236}">
                <a16:creationId xmlns="" xmlns:a16="http://schemas.microsoft.com/office/drawing/2014/main" id="{FD733147-E370-2647-A4FC-DF82439FCDA3}"/>
              </a:ext>
            </a:extLst>
          </p:cNvPr>
          <p:cNvSpPr/>
          <p:nvPr/>
        </p:nvSpPr>
        <p:spPr>
          <a:xfrm>
            <a:off x="4527278"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10</a:t>
            </a:r>
            <a:endParaRPr kumimoji="1" lang="zh-CN" altLang="en-US" sz="1600" dirty="0">
              <a:solidFill>
                <a:schemeClr val="bg1">
                  <a:lumMod val="50000"/>
                </a:schemeClr>
              </a:solidFill>
            </a:endParaRPr>
          </a:p>
        </p:txBody>
      </p:sp>
      <p:sp>
        <p:nvSpPr>
          <p:cNvPr id="27" name="圆角矩形 26">
            <a:hlinkClick r:id="rId13" action="ppaction://hlinksldjump"/>
            <a:extLst>
              <a:ext uri="{FF2B5EF4-FFF2-40B4-BE49-F238E27FC236}">
                <a16:creationId xmlns="" xmlns:a16="http://schemas.microsoft.com/office/drawing/2014/main" id="{FD733147-E370-2647-A4FC-DF82439FCDA3}"/>
              </a:ext>
            </a:extLst>
          </p:cNvPr>
          <p:cNvSpPr/>
          <p:nvPr/>
        </p:nvSpPr>
        <p:spPr>
          <a:xfrm>
            <a:off x="4977945"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11</a:t>
            </a:r>
            <a:endParaRPr kumimoji="1" lang="zh-CN" altLang="en-US" sz="1600" dirty="0">
              <a:solidFill>
                <a:schemeClr val="bg1">
                  <a:lumMod val="50000"/>
                </a:schemeClr>
              </a:solidFill>
            </a:endParaRPr>
          </a:p>
        </p:txBody>
      </p:sp>
      <p:sp>
        <p:nvSpPr>
          <p:cNvPr id="28" name="圆角矩形 27">
            <a:hlinkClick r:id="rId14" action="ppaction://hlinksldjump"/>
            <a:extLst>
              <a:ext uri="{FF2B5EF4-FFF2-40B4-BE49-F238E27FC236}">
                <a16:creationId xmlns="" xmlns:a16="http://schemas.microsoft.com/office/drawing/2014/main" id="{FD733147-E370-2647-A4FC-DF82439FCDA3}"/>
              </a:ext>
            </a:extLst>
          </p:cNvPr>
          <p:cNvSpPr/>
          <p:nvPr/>
        </p:nvSpPr>
        <p:spPr>
          <a:xfrm>
            <a:off x="5428612" y="6188546"/>
            <a:ext cx="342118" cy="301083"/>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smtClean="0">
                <a:solidFill>
                  <a:schemeClr val="bg1">
                    <a:lumMod val="50000"/>
                  </a:schemeClr>
                </a:solidFill>
              </a:rPr>
              <a:t>12</a:t>
            </a:r>
            <a:endParaRPr kumimoji="1" lang="zh-CN" altLang="en-US" sz="1600" dirty="0">
              <a:solidFill>
                <a:schemeClr val="bg1">
                  <a:lumMod val="50000"/>
                </a:schemeClr>
              </a:solidFill>
            </a:endParaRPr>
          </a:p>
        </p:txBody>
      </p:sp>
      <p:sp>
        <p:nvSpPr>
          <p:cNvPr id="29" name="圆角矩形 28">
            <a:hlinkClick r:id="rId15" action="ppaction://hlinksldjump"/>
            <a:extLst>
              <a:ext uri="{FF2B5EF4-FFF2-40B4-BE49-F238E27FC236}">
                <a16:creationId xmlns="" xmlns:a16="http://schemas.microsoft.com/office/drawing/2014/main" id="{FD733147-E370-2647-A4FC-DF82439FCDA3}"/>
              </a:ext>
            </a:extLst>
          </p:cNvPr>
          <p:cNvSpPr/>
          <p:nvPr/>
        </p:nvSpPr>
        <p:spPr>
          <a:xfrm>
            <a:off x="5879279" y="6188546"/>
            <a:ext cx="342118" cy="301083"/>
          </a:xfrm>
          <a:prstGeom prst="round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zh-CN" sz="1600" dirty="0">
                <a:solidFill>
                  <a:schemeClr val="bg1"/>
                </a:solidFill>
              </a:rPr>
              <a:t>13</a:t>
            </a:r>
            <a:endParaRPr kumimoji="1" lang="zh-CN" altLang="en-US" sz="1600" dirty="0">
              <a:solidFill>
                <a:schemeClr val="bg1"/>
              </a:solidFill>
            </a:endParaRPr>
          </a:p>
        </p:txBody>
      </p:sp>
      <p:grpSp>
        <p:nvGrpSpPr>
          <p:cNvPr id="31" name="组合 30">
            <a:extLst>
              <a:ext uri="{FF2B5EF4-FFF2-40B4-BE49-F238E27FC236}">
                <a16:creationId xmlns="" xmlns:a16="http://schemas.microsoft.com/office/drawing/2014/main" id="{574E7DD6-E482-894D-9E46-D2B62C9ED9EC}"/>
              </a:ext>
            </a:extLst>
          </p:cNvPr>
          <p:cNvGrpSpPr/>
          <p:nvPr/>
        </p:nvGrpSpPr>
        <p:grpSpPr>
          <a:xfrm>
            <a:off x="516000" y="476672"/>
            <a:ext cx="11160000" cy="5472608"/>
            <a:chOff x="792914" y="3925222"/>
            <a:chExt cx="11160000" cy="5472608"/>
          </a:xfrm>
        </p:grpSpPr>
        <p:sp>
          <p:nvSpPr>
            <p:cNvPr id="32" name="圆角矩形 31">
              <a:extLst>
                <a:ext uri="{FF2B5EF4-FFF2-40B4-BE49-F238E27FC236}">
                  <a16:creationId xmlns="" xmlns:a16="http://schemas.microsoft.com/office/drawing/2014/main" id="{E0791A29-2CB4-2744-96C1-EA2037B165CE}"/>
                </a:ext>
              </a:extLst>
            </p:cNvPr>
            <p:cNvSpPr/>
            <p:nvPr/>
          </p:nvSpPr>
          <p:spPr>
            <a:xfrm>
              <a:off x="792914" y="4038112"/>
              <a:ext cx="11160000" cy="5359718"/>
            </a:xfrm>
            <a:prstGeom prst="roundRect">
              <a:avLst>
                <a:gd name="adj" fmla="val 1932"/>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33" name="矩形 32">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35" name="矩形 34"/>
          <p:cNvSpPr/>
          <p:nvPr/>
        </p:nvSpPr>
        <p:spPr>
          <a:xfrm>
            <a:off x="642285" y="738393"/>
            <a:ext cx="7945529" cy="2308324"/>
          </a:xfrm>
          <a:prstGeom prst="rect">
            <a:avLst/>
          </a:prstGeom>
        </p:spPr>
        <p:txBody>
          <a:bodyPr wrap="square">
            <a:spAutoFit/>
          </a:bodyPr>
          <a:lstStyle/>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达到平衡状态</a:t>
            </a: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时，容器的体积为</a:t>
            </a:r>
            <a:r>
              <a:rPr lang="en-US" altLang="zh-CN" sz="2400" kern="100" dirty="0">
                <a:latin typeface="Times New Roman" panose="02020603050405020304" pitchFamily="18" charset="0"/>
                <a:ea typeface="宋体" panose="02010600030101010101" pitchFamily="2" charset="-122"/>
              </a:rPr>
              <a:t>10 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，状态</a:t>
            </a: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与</a:t>
            </a:r>
            <a:r>
              <a:rPr lang="en-US" altLang="zh-CN" sz="2400" kern="100" dirty="0">
                <a:latin typeface="Times New Roman" panose="02020603050405020304" pitchFamily="18" charset="0"/>
                <a:ea typeface="宋体" panose="02010600030101010101" pitchFamily="2" charset="-122"/>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的平衡常数相同，状态</a:t>
            </a: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a:t>
            </a:r>
            <a:r>
              <a:rPr lang="en-US" altLang="zh-CN" sz="2400" kern="100" dirty="0">
                <a:latin typeface="Times New Roman" panose="02020603050405020304" pitchFamily="18" charset="0"/>
                <a:ea typeface="宋体" panose="02010600030101010101" pitchFamily="2" charset="-122"/>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的转化率是</a:t>
            </a:r>
            <a:r>
              <a:rPr lang="en-US" altLang="zh-CN" sz="2400" kern="100" dirty="0">
                <a:latin typeface="Times New Roman" panose="02020603050405020304" pitchFamily="18" charset="0"/>
                <a:ea typeface="宋体" panose="02010600030101010101" pitchFamily="2" charset="-122"/>
              </a:rPr>
              <a:t>0.5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，则平衡时</a:t>
            </a:r>
            <a:r>
              <a:rPr lang="en-US" altLang="zh-CN" sz="2400" kern="100" dirty="0">
                <a:latin typeface="Times New Roman" panose="02020603050405020304" pitchFamily="18" charset="0"/>
                <a:ea typeface="宋体" panose="02010600030101010101" pitchFamily="2" charset="-122"/>
              </a:rPr>
              <a:t>CO</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的物质的量是</a:t>
            </a:r>
            <a:r>
              <a:rPr lang="en-US" altLang="zh-CN" sz="2400" kern="100" dirty="0">
                <a:latin typeface="Times New Roman" panose="02020603050405020304" pitchFamily="18" charset="0"/>
                <a:ea typeface="宋体" panose="02010600030101010101" pitchFamily="2" charset="-122"/>
              </a:rPr>
              <a:t>10 </a:t>
            </a:r>
            <a:r>
              <a:rPr lang="en-US" altLang="zh-CN" sz="2400" kern="100" dirty="0" err="1">
                <a:latin typeface="Times New Roman" panose="02020603050405020304" pitchFamily="18" charset="0"/>
                <a:ea typeface="宋体" panose="02010600030101010101" pitchFamily="2" charset="-122"/>
              </a:rPr>
              <a:t>mol</a:t>
            </a:r>
            <a:r>
              <a:rPr lang="en-US" altLang="zh-CN" sz="2400" kern="100" dirty="0">
                <a:latin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0.5)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，浓度是</a:t>
            </a: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kern="100" dirty="0">
                <a:latin typeface="Times New Roman" panose="02020603050405020304" pitchFamily="18" charset="0"/>
                <a:ea typeface="宋体" panose="02010600030101010101" pitchFamily="2" charset="-122"/>
              </a:rPr>
              <a:t>c</a:t>
            </a:r>
            <a:r>
              <a:rPr lang="en-US" altLang="zh-CN" sz="2400" kern="100" dirty="0">
                <a:latin typeface="Times New Roman" panose="02020603050405020304" pitchFamily="18" charset="0"/>
                <a:ea typeface="宋体" panose="02010600030101010101" pitchFamily="2" charset="-122"/>
              </a:rPr>
              <a:t>(H</a:t>
            </a:r>
            <a:r>
              <a:rPr lang="en-US" altLang="zh-CN" sz="2400" kern="100" baseline="-25000" dirty="0">
                <a:latin typeface="Times New Roman" panose="02020603050405020304" pitchFamily="18" charset="0"/>
                <a:ea typeface="宋体" panose="02010600030101010101" pitchFamily="2" charset="-122"/>
              </a:rPr>
              <a:t>2</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1 </a:t>
            </a:r>
            <a:r>
              <a:rPr lang="en-US" altLang="zh-CN" sz="2400" kern="100" dirty="0" err="1">
                <a:latin typeface="Times New Roman" panose="02020603050405020304" pitchFamily="18" charset="0"/>
                <a:ea typeface="宋体" panose="02010600030101010101" pitchFamily="2" charset="-122"/>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，生成甲醇的物质的量是</a:t>
            </a:r>
            <a:r>
              <a:rPr lang="en-US" altLang="zh-CN" sz="2400" kern="100" dirty="0">
                <a:latin typeface="Times New Roman" panose="02020603050405020304" pitchFamily="18" charset="0"/>
                <a:ea typeface="宋体" panose="02010600030101010101" pitchFamily="2" charset="-122"/>
              </a:rPr>
              <a:t>5 </a:t>
            </a:r>
            <a:r>
              <a:rPr lang="en-US" altLang="zh-CN" sz="2400" kern="100" dirty="0" err="1">
                <a:latin typeface="Times New Roman" panose="02020603050405020304" pitchFamily="18" charset="0"/>
                <a:ea typeface="宋体" panose="02010600030101010101" pitchFamily="2" charset="-122"/>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，浓度</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graphicFrame>
        <p:nvGraphicFramePr>
          <p:cNvPr id="36" name="对象 35"/>
          <p:cNvGraphicFramePr>
            <a:graphicFrameLocks noChangeAspect="1"/>
          </p:cNvGraphicFramePr>
          <p:nvPr>
            <p:extLst>
              <p:ext uri="{D42A27DB-BD31-4B8C-83A1-F6EECF244321}">
                <p14:modId xmlns:p14="http://schemas.microsoft.com/office/powerpoint/2010/main" val="381123548"/>
              </p:ext>
            </p:extLst>
          </p:nvPr>
        </p:nvGraphicFramePr>
        <p:xfrm>
          <a:off x="715918" y="3547526"/>
          <a:ext cx="10766425" cy="2349500"/>
        </p:xfrm>
        <a:graphic>
          <a:graphicData uri="http://schemas.openxmlformats.org/presentationml/2006/ole">
            <mc:AlternateContent xmlns:mc="http://schemas.openxmlformats.org/markup-compatibility/2006">
              <mc:Choice xmlns:v="urn:schemas-microsoft-com:vml" Requires="v">
                <p:oleObj spid="_x0000_s213012" name="文档" r:id="rId16" imgW="10870745" imgH="2373702" progId="Word.Document.12">
                  <p:embed/>
                </p:oleObj>
              </mc:Choice>
              <mc:Fallback>
                <p:oleObj name="文档" r:id="rId16" imgW="10870745" imgH="2373702" progId="Word.Document.12">
                  <p:embed/>
                  <p:pic>
                    <p:nvPicPr>
                      <p:cNvPr id="0" name=""/>
                      <p:cNvPicPr/>
                      <p:nvPr/>
                    </p:nvPicPr>
                    <p:blipFill>
                      <a:blip r:embed="rId17"/>
                      <a:stretch>
                        <a:fillRect/>
                      </a:stretch>
                    </p:blipFill>
                    <p:spPr>
                      <a:xfrm>
                        <a:off x="715918" y="3547526"/>
                        <a:ext cx="10766425" cy="2349500"/>
                      </a:xfrm>
                      <a:prstGeom prst="rect">
                        <a:avLst/>
                      </a:prstGeom>
                    </p:spPr>
                  </p:pic>
                </p:oleObj>
              </mc:Fallback>
            </mc:AlternateContent>
          </a:graphicData>
        </a:graphic>
      </p:graphicFrame>
      <p:pic>
        <p:nvPicPr>
          <p:cNvPr id="38" name="Picture 2" descr="1077"/>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8244" y="715064"/>
            <a:ext cx="2704745" cy="214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8"/>
          <p:cNvSpPr/>
          <p:nvPr/>
        </p:nvSpPr>
        <p:spPr>
          <a:xfrm>
            <a:off x="642285" y="2922624"/>
            <a:ext cx="10926323" cy="646331"/>
          </a:xfrm>
          <a:prstGeom prst="rect">
            <a:avLst/>
          </a:prstGeom>
        </p:spPr>
        <p:txBody>
          <a:bodyPr wrap="square">
            <a:spAutoFit/>
          </a:bodyPr>
          <a:lstStyle/>
          <a:p>
            <a:pPr algn="just">
              <a:lnSpc>
                <a:spcPct val="150000"/>
              </a:lnSpc>
              <a:spcAft>
                <a:spcPts val="0"/>
              </a:spcAft>
            </a:pPr>
            <a:r>
              <a:rPr lang="en-US" altLang="zh-CN" sz="2400" kern="100" dirty="0">
                <a:latin typeface="Times New Roman" panose="02020603050405020304" pitchFamily="18" charset="0"/>
                <a:ea typeface="宋体" panose="02010600030101010101" pitchFamily="2" charset="-122"/>
              </a:rPr>
              <a:t>0.5 </a:t>
            </a:r>
            <a:r>
              <a:rPr lang="en-US" altLang="zh-CN" sz="2400" kern="100" dirty="0" err="1">
                <a:latin typeface="Times New Roman" panose="02020603050405020304" pitchFamily="18" charset="0"/>
                <a:ea typeface="宋体" panose="02010600030101010101" pitchFamily="2" charset="-122"/>
              </a:rPr>
              <a:t>mol·L</a:t>
            </a:r>
            <a:r>
              <a:rPr lang="zh-CN" altLang="zh-CN" sz="2400" kern="100" baseline="30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baseline="300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，所以平衡常数</a:t>
            </a:r>
            <a:r>
              <a:rPr lang="en-US" altLang="zh-CN" sz="2400" i="1" kern="100" dirty="0">
                <a:latin typeface="Times New Roman" panose="02020603050405020304" pitchFamily="18" charset="0"/>
                <a:ea typeface="宋体" panose="02010600030101010101" pitchFamily="2" charset="-122"/>
              </a:rPr>
              <a:t>K</a:t>
            </a:r>
            <a:r>
              <a:rPr lang="en-US" altLang="zh-CN" sz="2400" kern="100" baseline="-250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；设状态</a:t>
            </a:r>
            <a:r>
              <a:rPr lang="en-US" altLang="zh-CN" sz="2400" kern="100" dirty="0">
                <a:latin typeface="Times New Roman" panose="02020603050405020304" pitchFamily="18" charset="0"/>
                <a:ea typeface="宋体" panose="02010600030101010101" pitchFamily="2" charset="-122"/>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时容器的体积是</a:t>
            </a:r>
            <a:r>
              <a:rPr lang="en-US" altLang="zh-CN" sz="2400" i="1" kern="100" dirty="0">
                <a:latin typeface="Times New Roman" panose="02020603050405020304" pitchFamily="18" charset="0"/>
                <a:ea typeface="宋体" panose="02010600030101010101" pitchFamily="2" charset="-122"/>
              </a:rPr>
              <a:t>V</a:t>
            </a:r>
            <a:r>
              <a:rPr lang="en-US" altLang="zh-CN" sz="2400" kern="100" dirty="0">
                <a:latin typeface="Times New Roman" panose="02020603050405020304" pitchFamily="18" charset="0"/>
                <a:ea typeface="宋体" panose="02010600030101010101" pitchFamily="2" charset="-122"/>
              </a:rPr>
              <a:t> 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，状态</a:t>
            </a:r>
            <a:r>
              <a:rPr lang="en-US" altLang="zh-CN" sz="2400" kern="100" dirty="0">
                <a:latin typeface="Times New Roman" panose="02020603050405020304" pitchFamily="18" charset="0"/>
                <a:ea typeface="宋体" panose="02010600030101010101" pitchFamily="2" charset="-122"/>
              </a:rPr>
              <a:t>B</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时</a:t>
            </a:r>
            <a:r>
              <a:rPr lang="en-US" altLang="zh-CN" sz="2400" kern="100" dirty="0">
                <a:latin typeface="Times New Roman" panose="02020603050405020304" pitchFamily="18" charset="0"/>
                <a:ea typeface="宋体" panose="02010600030101010101" pitchFamily="2" charset="-122"/>
              </a:rPr>
              <a:t>CO</a:t>
            </a:r>
            <a:r>
              <a:rPr lang="zh-CN"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的</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40" name="矩形 39">
            <a:hlinkClick r:id="rId19" action="ppaction://hlinksldjump"/>
          </p:cNvPr>
          <p:cNvSpPr/>
          <p:nvPr/>
        </p:nvSpPr>
        <p:spPr>
          <a:xfrm>
            <a:off x="11378232" y="6484114"/>
            <a:ext cx="813768" cy="373886"/>
          </a:xfrm>
          <a:prstGeom prst="rect">
            <a:avLst/>
          </a:prstGeom>
          <a:solidFill>
            <a:srgbClr val="062680"/>
          </a:solidFill>
        </p:spPr>
        <p:txBody>
          <a:bodyPr wrap="square">
            <a:spAutoFit/>
          </a:bodyPr>
          <a:lstStyle/>
          <a:p>
            <a:pPr algn="ctr">
              <a:tabLst>
                <a:tab pos="2430780" algn="l"/>
              </a:tabLst>
            </a:pPr>
            <a:r>
              <a:rPr lang="zh-CN" altLang="en-US" kern="100" dirty="0">
                <a:solidFill>
                  <a:schemeClr val="bg1"/>
                </a:solidFill>
                <a:latin typeface="+mj-ea"/>
                <a:ea typeface="+mj-ea"/>
                <a:cs typeface="Courier New" panose="02070309020205020404" pitchFamily="49" charset="0"/>
              </a:rPr>
              <a:t>返回</a:t>
            </a:r>
          </a:p>
        </p:txBody>
      </p:sp>
    </p:spTree>
    <p:extLst>
      <p:ext uri="{BB962C8B-B14F-4D97-AF65-F5344CB8AC3E}">
        <p14:creationId xmlns:p14="http://schemas.microsoft.com/office/powerpoint/2010/main" val="385845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3"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linds(horizontal)">
                                      <p:cBhvr>
                                        <p:cTn id="10" dur="500"/>
                                        <p:tgtEl>
                                          <p:spTgt spid="31"/>
                                        </p:tgtEl>
                                      </p:cBhvr>
                                    </p:animEffect>
                                  </p:childTnLst>
                                </p:cTn>
                              </p:par>
                              <p:par>
                                <p:cTn id="11" presetID="3"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linds(horizontal)">
                                      <p:cBhvr>
                                        <p:cTn id="13" dur="500"/>
                                        <p:tgtEl>
                                          <p:spTgt spid="36"/>
                                        </p:tgtEl>
                                      </p:cBhvr>
                                    </p:animEffect>
                                  </p:childTnLst>
                                </p:cTn>
                              </p:par>
                              <p:par>
                                <p:cTn id="14" presetID="3" presetClass="entr" presetSubtype="1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linds(horizontal)">
                                      <p:cBhvr>
                                        <p:cTn id="16" dur="500"/>
                                        <p:tgtEl>
                                          <p:spTgt spid="3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850900"/>
            <a:ext cx="12192001" cy="3306292"/>
            <a:chOff x="0" y="1850900"/>
            <a:chExt cx="12192001" cy="3306292"/>
          </a:xfrm>
        </p:grpSpPr>
        <p:pic>
          <p:nvPicPr>
            <p:cNvPr id="9" name="图片 8"/>
            <p:cNvPicPr>
              <a:picLocks noChangeAspect="1"/>
            </p:cNvPicPr>
            <p:nvPr/>
          </p:nvPicPr>
          <p:blipFill>
            <a:blip r:embed="rId2"/>
            <a:stretch>
              <a:fillRect/>
            </a:stretch>
          </p:blipFill>
          <p:spPr>
            <a:xfrm>
              <a:off x="0" y="1850900"/>
              <a:ext cx="12192000" cy="3306292"/>
            </a:xfrm>
            <a:prstGeom prst="rect">
              <a:avLst/>
            </a:prstGeom>
          </p:spPr>
        </p:pic>
        <p:pic>
          <p:nvPicPr>
            <p:cNvPr id="10" name="图片 9"/>
            <p:cNvPicPr>
              <a:picLocks noChangeAspect="1"/>
            </p:cNvPicPr>
            <p:nvPr/>
          </p:nvPicPr>
          <p:blipFill>
            <a:blip r:embed="rId3"/>
            <a:stretch>
              <a:fillRect/>
            </a:stretch>
          </p:blipFill>
          <p:spPr>
            <a:xfrm>
              <a:off x="10272464" y="3305484"/>
              <a:ext cx="1919537" cy="1788799"/>
            </a:xfrm>
            <a:prstGeom prst="rect">
              <a:avLst/>
            </a:prstGeom>
          </p:spPr>
        </p:pic>
      </p:grpSp>
      <p:sp>
        <p:nvSpPr>
          <p:cNvPr id="13" name="文本框 12">
            <a:extLst>
              <a:ext uri="{FF2B5EF4-FFF2-40B4-BE49-F238E27FC236}">
                <a16:creationId xmlns="" xmlns:a16="http://schemas.microsoft.com/office/drawing/2014/main" id="{C03048A7-E3A6-3A41-AE40-D749B06A0787}"/>
              </a:ext>
            </a:extLst>
          </p:cNvPr>
          <p:cNvSpPr txBox="1"/>
          <p:nvPr/>
        </p:nvSpPr>
        <p:spPr>
          <a:xfrm>
            <a:off x="3504729" y="3573016"/>
            <a:ext cx="5182542" cy="360040"/>
          </a:xfrm>
          <a:custGeom>
            <a:avLst/>
            <a:gdLst/>
            <a:ahLst/>
            <a:cxnLst/>
            <a:rect l="l" t="t" r="r" b="b"/>
            <a:pathLst>
              <a:path w="4172396" h="239316">
                <a:moveTo>
                  <a:pt x="3712666" y="168325"/>
                </a:moveTo>
                <a:lnTo>
                  <a:pt x="3735548" y="168325"/>
                </a:lnTo>
                <a:lnTo>
                  <a:pt x="3735548" y="191207"/>
                </a:lnTo>
                <a:lnTo>
                  <a:pt x="3712666" y="191207"/>
                </a:lnTo>
                <a:close/>
                <a:moveTo>
                  <a:pt x="2779216" y="168325"/>
                </a:moveTo>
                <a:lnTo>
                  <a:pt x="2802098" y="168325"/>
                </a:lnTo>
                <a:lnTo>
                  <a:pt x="2802098" y="191207"/>
                </a:lnTo>
                <a:lnTo>
                  <a:pt x="2779216" y="191207"/>
                </a:lnTo>
                <a:close/>
                <a:moveTo>
                  <a:pt x="1753567" y="166092"/>
                </a:moveTo>
                <a:lnTo>
                  <a:pt x="1767185" y="177254"/>
                </a:lnTo>
                <a:cubicBezTo>
                  <a:pt x="1760190" y="184249"/>
                  <a:pt x="1752377" y="191542"/>
                  <a:pt x="1743744" y="199132"/>
                </a:cubicBezTo>
                <a:lnTo>
                  <a:pt x="1820093" y="199132"/>
                </a:lnTo>
                <a:lnTo>
                  <a:pt x="1820093" y="214313"/>
                </a:lnTo>
                <a:lnTo>
                  <a:pt x="1601762" y="214313"/>
                </a:lnTo>
                <a:lnTo>
                  <a:pt x="1601762" y="199132"/>
                </a:lnTo>
                <a:lnTo>
                  <a:pt x="1676549" y="199132"/>
                </a:lnTo>
                <a:cubicBezTo>
                  <a:pt x="1671191" y="193923"/>
                  <a:pt x="1663377" y="186705"/>
                  <a:pt x="1653108" y="177478"/>
                </a:cubicBezTo>
                <a:lnTo>
                  <a:pt x="1663824" y="166762"/>
                </a:lnTo>
                <a:cubicBezTo>
                  <a:pt x="1672902" y="174204"/>
                  <a:pt x="1682055" y="182166"/>
                  <a:pt x="1691283" y="190649"/>
                </a:cubicBezTo>
                <a:lnTo>
                  <a:pt x="1682130" y="199132"/>
                </a:lnTo>
                <a:lnTo>
                  <a:pt x="1735708" y="199132"/>
                </a:lnTo>
                <a:lnTo>
                  <a:pt x="1728118" y="191542"/>
                </a:lnTo>
                <a:cubicBezTo>
                  <a:pt x="1737643" y="182910"/>
                  <a:pt x="1746126" y="174427"/>
                  <a:pt x="1753567" y="166092"/>
                </a:cubicBezTo>
                <a:close/>
                <a:moveTo>
                  <a:pt x="2168128" y="165646"/>
                </a:moveTo>
                <a:cubicBezTo>
                  <a:pt x="2172072" y="165646"/>
                  <a:pt x="2175458" y="167023"/>
                  <a:pt x="2178285" y="169776"/>
                </a:cubicBezTo>
                <a:cubicBezTo>
                  <a:pt x="2181113" y="172529"/>
                  <a:pt x="2182527" y="175878"/>
                  <a:pt x="2182527" y="179822"/>
                </a:cubicBezTo>
                <a:cubicBezTo>
                  <a:pt x="2182527" y="183840"/>
                  <a:pt x="2181113" y="187207"/>
                  <a:pt x="2178285" y="189923"/>
                </a:cubicBezTo>
                <a:cubicBezTo>
                  <a:pt x="2175458" y="192640"/>
                  <a:pt x="2172072" y="193998"/>
                  <a:pt x="2168128" y="193998"/>
                </a:cubicBezTo>
                <a:cubicBezTo>
                  <a:pt x="2164184" y="193998"/>
                  <a:pt x="2160798" y="192640"/>
                  <a:pt x="2157970" y="189923"/>
                </a:cubicBezTo>
                <a:cubicBezTo>
                  <a:pt x="2155143" y="187207"/>
                  <a:pt x="2153729" y="183840"/>
                  <a:pt x="2153729" y="179822"/>
                </a:cubicBezTo>
                <a:cubicBezTo>
                  <a:pt x="2153729" y="175878"/>
                  <a:pt x="2155143" y="172529"/>
                  <a:pt x="2157970" y="169776"/>
                </a:cubicBezTo>
                <a:cubicBezTo>
                  <a:pt x="2160798" y="167023"/>
                  <a:pt x="2164184" y="165646"/>
                  <a:pt x="2168128" y="165646"/>
                </a:cubicBezTo>
                <a:close/>
                <a:moveTo>
                  <a:pt x="1198810" y="157832"/>
                </a:moveTo>
                <a:lnTo>
                  <a:pt x="1198810" y="195784"/>
                </a:lnTo>
                <a:lnTo>
                  <a:pt x="1307976" y="195784"/>
                </a:lnTo>
                <a:lnTo>
                  <a:pt x="1307976" y="157832"/>
                </a:lnTo>
                <a:close/>
                <a:moveTo>
                  <a:pt x="568598" y="151135"/>
                </a:moveTo>
                <a:lnTo>
                  <a:pt x="568598" y="166762"/>
                </a:lnTo>
                <a:lnTo>
                  <a:pt x="648742" y="166762"/>
                </a:lnTo>
                <a:lnTo>
                  <a:pt x="648742" y="151135"/>
                </a:lnTo>
                <a:close/>
                <a:moveTo>
                  <a:pt x="1923008" y="150242"/>
                </a:moveTo>
                <a:cubicBezTo>
                  <a:pt x="1924199" y="156791"/>
                  <a:pt x="1925315" y="162446"/>
                  <a:pt x="1926357" y="167209"/>
                </a:cubicBezTo>
                <a:cubicBezTo>
                  <a:pt x="1896740" y="177478"/>
                  <a:pt x="1866304" y="188268"/>
                  <a:pt x="1835051" y="199579"/>
                </a:cubicBezTo>
                <a:lnTo>
                  <a:pt x="1828130" y="182612"/>
                </a:lnTo>
                <a:cubicBezTo>
                  <a:pt x="1857300" y="173534"/>
                  <a:pt x="1888926" y="162744"/>
                  <a:pt x="1923008" y="150242"/>
                </a:cubicBezTo>
                <a:close/>
                <a:moveTo>
                  <a:pt x="1467371" y="149796"/>
                </a:moveTo>
                <a:lnTo>
                  <a:pt x="1467371" y="165199"/>
                </a:lnTo>
                <a:lnTo>
                  <a:pt x="1556668" y="165199"/>
                </a:lnTo>
                <a:lnTo>
                  <a:pt x="1556668" y="149796"/>
                </a:lnTo>
                <a:close/>
                <a:moveTo>
                  <a:pt x="43867" y="141759"/>
                </a:moveTo>
                <a:cubicBezTo>
                  <a:pt x="54136" y="156046"/>
                  <a:pt x="66452" y="167134"/>
                  <a:pt x="80813" y="175022"/>
                </a:cubicBezTo>
                <a:cubicBezTo>
                  <a:pt x="88850" y="168102"/>
                  <a:pt x="94766" y="157014"/>
                  <a:pt x="98561" y="141759"/>
                </a:cubicBezTo>
                <a:close/>
                <a:moveTo>
                  <a:pt x="3296878" y="131713"/>
                </a:moveTo>
                <a:cubicBezTo>
                  <a:pt x="3289585" y="134690"/>
                  <a:pt x="3278646" y="137220"/>
                  <a:pt x="3264061" y="139303"/>
                </a:cubicBezTo>
                <a:cubicBezTo>
                  <a:pt x="3255801" y="140494"/>
                  <a:pt x="3249959" y="141833"/>
                  <a:pt x="3246536" y="143322"/>
                </a:cubicBezTo>
                <a:cubicBezTo>
                  <a:pt x="3243113" y="144810"/>
                  <a:pt x="3240472" y="146987"/>
                  <a:pt x="3238611" y="149852"/>
                </a:cubicBezTo>
                <a:cubicBezTo>
                  <a:pt x="3236751" y="152716"/>
                  <a:pt x="3235821" y="155898"/>
                  <a:pt x="3235821" y="159395"/>
                </a:cubicBezTo>
                <a:cubicBezTo>
                  <a:pt x="3235821" y="164753"/>
                  <a:pt x="3237849" y="169218"/>
                  <a:pt x="3241904" y="172790"/>
                </a:cubicBezTo>
                <a:cubicBezTo>
                  <a:pt x="3245960" y="176362"/>
                  <a:pt x="3251894" y="178147"/>
                  <a:pt x="3259708" y="178147"/>
                </a:cubicBezTo>
                <a:cubicBezTo>
                  <a:pt x="3267447" y="178147"/>
                  <a:pt x="3274330" y="176455"/>
                  <a:pt x="3280358" y="173069"/>
                </a:cubicBezTo>
                <a:cubicBezTo>
                  <a:pt x="3286385" y="169683"/>
                  <a:pt x="3290813" y="165051"/>
                  <a:pt x="3293641" y="159172"/>
                </a:cubicBezTo>
                <a:cubicBezTo>
                  <a:pt x="3295799" y="154633"/>
                  <a:pt x="3296878" y="147935"/>
                  <a:pt x="3296878" y="139080"/>
                </a:cubicBezTo>
                <a:close/>
                <a:moveTo>
                  <a:pt x="892522" y="130150"/>
                </a:moveTo>
                <a:lnTo>
                  <a:pt x="906140" y="141759"/>
                </a:lnTo>
                <a:cubicBezTo>
                  <a:pt x="880542" y="174799"/>
                  <a:pt x="844823" y="201141"/>
                  <a:pt x="798984" y="220787"/>
                </a:cubicBezTo>
                <a:cubicBezTo>
                  <a:pt x="795412" y="215578"/>
                  <a:pt x="791542" y="210592"/>
                  <a:pt x="787375" y="205829"/>
                </a:cubicBezTo>
                <a:cubicBezTo>
                  <a:pt x="835000" y="186482"/>
                  <a:pt x="870049" y="161255"/>
                  <a:pt x="892522" y="130150"/>
                </a:cubicBezTo>
                <a:close/>
                <a:moveTo>
                  <a:pt x="568598" y="121667"/>
                </a:moveTo>
                <a:lnTo>
                  <a:pt x="568598" y="137294"/>
                </a:lnTo>
                <a:lnTo>
                  <a:pt x="648742" y="137294"/>
                </a:lnTo>
                <a:lnTo>
                  <a:pt x="648742" y="121667"/>
                </a:lnTo>
                <a:close/>
                <a:moveTo>
                  <a:pt x="1467371" y="120551"/>
                </a:moveTo>
                <a:lnTo>
                  <a:pt x="1467371" y="135955"/>
                </a:lnTo>
                <a:lnTo>
                  <a:pt x="1556668" y="135955"/>
                </a:lnTo>
                <a:lnTo>
                  <a:pt x="1556668" y="120551"/>
                </a:lnTo>
                <a:close/>
                <a:moveTo>
                  <a:pt x="1653331" y="118988"/>
                </a:moveTo>
                <a:lnTo>
                  <a:pt x="1653331" y="150242"/>
                </a:lnTo>
                <a:lnTo>
                  <a:pt x="1766515" y="150242"/>
                </a:lnTo>
                <a:lnTo>
                  <a:pt x="1766515" y="118988"/>
                </a:lnTo>
                <a:close/>
                <a:moveTo>
                  <a:pt x="1859161" y="112068"/>
                </a:moveTo>
                <a:cubicBezTo>
                  <a:pt x="1873448" y="120700"/>
                  <a:pt x="1887959" y="130076"/>
                  <a:pt x="1902693" y="140196"/>
                </a:cubicBezTo>
                <a:lnTo>
                  <a:pt x="1891754" y="154930"/>
                </a:lnTo>
                <a:cubicBezTo>
                  <a:pt x="1878211" y="144661"/>
                  <a:pt x="1863923" y="134690"/>
                  <a:pt x="1848892" y="125016"/>
                </a:cubicBezTo>
                <a:close/>
                <a:moveTo>
                  <a:pt x="552524" y="107380"/>
                </a:moveTo>
                <a:lnTo>
                  <a:pt x="664815" y="107380"/>
                </a:lnTo>
                <a:lnTo>
                  <a:pt x="664815" y="194444"/>
                </a:lnTo>
                <a:cubicBezTo>
                  <a:pt x="664815" y="210666"/>
                  <a:pt x="656481" y="218778"/>
                  <a:pt x="639812" y="218778"/>
                </a:cubicBezTo>
                <a:lnTo>
                  <a:pt x="603423" y="218778"/>
                </a:lnTo>
                <a:cubicBezTo>
                  <a:pt x="602679" y="214015"/>
                  <a:pt x="601563" y="208285"/>
                  <a:pt x="600075" y="201588"/>
                </a:cubicBezTo>
                <a:cubicBezTo>
                  <a:pt x="613916" y="202481"/>
                  <a:pt x="625301" y="202927"/>
                  <a:pt x="634231" y="202927"/>
                </a:cubicBezTo>
                <a:cubicBezTo>
                  <a:pt x="643905" y="202927"/>
                  <a:pt x="648742" y="198909"/>
                  <a:pt x="648742" y="190872"/>
                </a:cubicBezTo>
                <a:lnTo>
                  <a:pt x="648742" y="180603"/>
                </a:lnTo>
                <a:lnTo>
                  <a:pt x="568598" y="180603"/>
                </a:lnTo>
                <a:lnTo>
                  <a:pt x="568598" y="220563"/>
                </a:lnTo>
                <a:lnTo>
                  <a:pt x="552524" y="220563"/>
                </a:lnTo>
                <a:close/>
                <a:moveTo>
                  <a:pt x="1449958" y="106263"/>
                </a:moveTo>
                <a:lnTo>
                  <a:pt x="1574080" y="106263"/>
                </a:lnTo>
                <a:lnTo>
                  <a:pt x="1574080" y="193105"/>
                </a:lnTo>
                <a:cubicBezTo>
                  <a:pt x="1574080" y="209178"/>
                  <a:pt x="1565820" y="217289"/>
                  <a:pt x="1549301" y="217438"/>
                </a:cubicBezTo>
                <a:cubicBezTo>
                  <a:pt x="1540520" y="217587"/>
                  <a:pt x="1529283" y="217661"/>
                  <a:pt x="1515591" y="217661"/>
                </a:cubicBezTo>
                <a:cubicBezTo>
                  <a:pt x="1514847" y="212899"/>
                  <a:pt x="1513730" y="207169"/>
                  <a:pt x="1512242" y="200472"/>
                </a:cubicBezTo>
                <a:cubicBezTo>
                  <a:pt x="1525190" y="201365"/>
                  <a:pt x="1535757" y="201811"/>
                  <a:pt x="1543943" y="201811"/>
                </a:cubicBezTo>
                <a:cubicBezTo>
                  <a:pt x="1552426" y="201811"/>
                  <a:pt x="1556667" y="197942"/>
                  <a:pt x="1556668" y="190203"/>
                </a:cubicBezTo>
                <a:lnTo>
                  <a:pt x="1556668" y="179040"/>
                </a:lnTo>
                <a:lnTo>
                  <a:pt x="1467371" y="179040"/>
                </a:lnTo>
                <a:lnTo>
                  <a:pt x="1467371" y="219447"/>
                </a:lnTo>
                <a:lnTo>
                  <a:pt x="1449958" y="219447"/>
                </a:lnTo>
                <a:close/>
                <a:moveTo>
                  <a:pt x="1636365" y="104254"/>
                </a:moveTo>
                <a:lnTo>
                  <a:pt x="1783482" y="104254"/>
                </a:lnTo>
                <a:lnTo>
                  <a:pt x="1783482" y="173013"/>
                </a:lnTo>
                <a:lnTo>
                  <a:pt x="1766515" y="173013"/>
                </a:lnTo>
                <a:lnTo>
                  <a:pt x="1766515" y="164976"/>
                </a:lnTo>
                <a:lnTo>
                  <a:pt x="1653331" y="164976"/>
                </a:lnTo>
                <a:lnTo>
                  <a:pt x="1653331" y="173013"/>
                </a:lnTo>
                <a:lnTo>
                  <a:pt x="1636365" y="173013"/>
                </a:lnTo>
                <a:close/>
                <a:moveTo>
                  <a:pt x="120551" y="102468"/>
                </a:moveTo>
                <a:cubicBezTo>
                  <a:pt x="120179" y="111100"/>
                  <a:pt x="119472" y="119137"/>
                  <a:pt x="118430" y="126579"/>
                </a:cubicBezTo>
                <a:lnTo>
                  <a:pt x="178370" y="126579"/>
                </a:lnTo>
                <a:lnTo>
                  <a:pt x="178370" y="102468"/>
                </a:lnTo>
                <a:close/>
                <a:moveTo>
                  <a:pt x="42639" y="102468"/>
                </a:moveTo>
                <a:lnTo>
                  <a:pt x="42639" y="126579"/>
                </a:lnTo>
                <a:lnTo>
                  <a:pt x="101463" y="126579"/>
                </a:lnTo>
                <a:cubicBezTo>
                  <a:pt x="102431" y="119286"/>
                  <a:pt x="103063" y="111249"/>
                  <a:pt x="103361" y="102468"/>
                </a:cubicBezTo>
                <a:close/>
                <a:moveTo>
                  <a:pt x="1252165" y="95325"/>
                </a:moveTo>
                <a:cubicBezTo>
                  <a:pt x="1233859" y="113333"/>
                  <a:pt x="1213991" y="128811"/>
                  <a:pt x="1192560" y="141759"/>
                </a:cubicBezTo>
                <a:lnTo>
                  <a:pt x="1316012" y="141759"/>
                </a:lnTo>
                <a:cubicBezTo>
                  <a:pt x="1290265" y="128216"/>
                  <a:pt x="1268983" y="112737"/>
                  <a:pt x="1252165" y="95325"/>
                </a:cubicBezTo>
                <a:close/>
                <a:moveTo>
                  <a:pt x="357634" y="91083"/>
                </a:moveTo>
                <a:lnTo>
                  <a:pt x="379735" y="91083"/>
                </a:lnTo>
                <a:cubicBezTo>
                  <a:pt x="372889" y="97780"/>
                  <a:pt x="365819" y="104105"/>
                  <a:pt x="358527" y="110059"/>
                </a:cubicBezTo>
                <a:lnTo>
                  <a:pt x="439787" y="110059"/>
                </a:lnTo>
                <a:lnTo>
                  <a:pt x="439787" y="126355"/>
                </a:lnTo>
                <a:cubicBezTo>
                  <a:pt x="391864" y="178296"/>
                  <a:pt x="327943" y="210518"/>
                  <a:pt x="248022" y="223019"/>
                </a:cubicBezTo>
                <a:cubicBezTo>
                  <a:pt x="245343" y="217661"/>
                  <a:pt x="241994" y="212080"/>
                  <a:pt x="237976" y="206276"/>
                </a:cubicBezTo>
                <a:cubicBezTo>
                  <a:pt x="274290" y="201067"/>
                  <a:pt x="306809" y="192212"/>
                  <a:pt x="335533" y="179710"/>
                </a:cubicBezTo>
                <a:cubicBezTo>
                  <a:pt x="331217" y="174055"/>
                  <a:pt x="325040" y="167134"/>
                  <a:pt x="317004" y="158949"/>
                </a:cubicBezTo>
                <a:lnTo>
                  <a:pt x="330398" y="149126"/>
                </a:lnTo>
                <a:cubicBezTo>
                  <a:pt x="337989" y="157014"/>
                  <a:pt x="344909" y="164827"/>
                  <a:pt x="351160" y="172566"/>
                </a:cubicBezTo>
                <a:cubicBezTo>
                  <a:pt x="376163" y="159767"/>
                  <a:pt x="397669" y="144140"/>
                  <a:pt x="415677" y="125686"/>
                </a:cubicBezTo>
                <a:lnTo>
                  <a:pt x="339105" y="125686"/>
                </a:lnTo>
                <a:cubicBezTo>
                  <a:pt x="312911" y="145331"/>
                  <a:pt x="285303" y="161404"/>
                  <a:pt x="256282" y="173906"/>
                </a:cubicBezTo>
                <a:cubicBezTo>
                  <a:pt x="253603" y="169590"/>
                  <a:pt x="250031" y="164530"/>
                  <a:pt x="245566" y="158725"/>
                </a:cubicBezTo>
                <a:cubicBezTo>
                  <a:pt x="286940" y="142057"/>
                  <a:pt x="324296" y="119509"/>
                  <a:pt x="357634" y="91083"/>
                </a:cubicBezTo>
                <a:close/>
                <a:moveTo>
                  <a:pt x="742057" y="89074"/>
                </a:moveTo>
                <a:lnTo>
                  <a:pt x="758577" y="89074"/>
                </a:lnTo>
                <a:lnTo>
                  <a:pt x="758577" y="106487"/>
                </a:lnTo>
                <a:lnTo>
                  <a:pt x="804341" y="106487"/>
                </a:lnTo>
                <a:lnTo>
                  <a:pt x="804341" y="123007"/>
                </a:lnTo>
                <a:lnTo>
                  <a:pt x="758577" y="123007"/>
                </a:lnTo>
                <a:lnTo>
                  <a:pt x="758577" y="150689"/>
                </a:lnTo>
                <a:lnTo>
                  <a:pt x="767953" y="139303"/>
                </a:lnTo>
                <a:cubicBezTo>
                  <a:pt x="781124" y="149200"/>
                  <a:pt x="794742" y="159618"/>
                  <a:pt x="808806" y="170557"/>
                </a:cubicBezTo>
                <a:lnTo>
                  <a:pt x="797644" y="184845"/>
                </a:lnTo>
                <a:cubicBezTo>
                  <a:pt x="785589" y="173683"/>
                  <a:pt x="772567" y="162521"/>
                  <a:pt x="758577" y="151358"/>
                </a:cubicBezTo>
                <a:lnTo>
                  <a:pt x="758577" y="220787"/>
                </a:lnTo>
                <a:lnTo>
                  <a:pt x="742057" y="220787"/>
                </a:lnTo>
                <a:lnTo>
                  <a:pt x="742057" y="145108"/>
                </a:lnTo>
                <a:cubicBezTo>
                  <a:pt x="729481" y="165423"/>
                  <a:pt x="714896" y="183356"/>
                  <a:pt x="698301" y="198909"/>
                </a:cubicBezTo>
                <a:cubicBezTo>
                  <a:pt x="695474" y="196081"/>
                  <a:pt x="691009" y="192137"/>
                  <a:pt x="684907" y="187077"/>
                </a:cubicBezTo>
                <a:cubicBezTo>
                  <a:pt x="708198" y="168325"/>
                  <a:pt x="726132" y="146968"/>
                  <a:pt x="738708" y="123007"/>
                </a:cubicBezTo>
                <a:lnTo>
                  <a:pt x="693167" y="123007"/>
                </a:lnTo>
                <a:lnTo>
                  <a:pt x="693167" y="106487"/>
                </a:lnTo>
                <a:lnTo>
                  <a:pt x="742057" y="106487"/>
                </a:lnTo>
                <a:close/>
                <a:moveTo>
                  <a:pt x="3936057" y="86618"/>
                </a:moveTo>
                <a:cubicBezTo>
                  <a:pt x="3926011" y="86618"/>
                  <a:pt x="3917677" y="90376"/>
                  <a:pt x="3911054" y="97892"/>
                </a:cubicBezTo>
                <a:cubicBezTo>
                  <a:pt x="3904431" y="105408"/>
                  <a:pt x="3901120" y="116756"/>
                  <a:pt x="3901120" y="131936"/>
                </a:cubicBezTo>
                <a:cubicBezTo>
                  <a:pt x="3901120" y="147117"/>
                  <a:pt x="3904431" y="158484"/>
                  <a:pt x="3911054" y="166037"/>
                </a:cubicBezTo>
                <a:cubicBezTo>
                  <a:pt x="3917677" y="173590"/>
                  <a:pt x="3926011" y="177366"/>
                  <a:pt x="3936057" y="177366"/>
                </a:cubicBezTo>
                <a:cubicBezTo>
                  <a:pt x="3946029" y="177366"/>
                  <a:pt x="3954326" y="173571"/>
                  <a:pt x="3960949" y="165981"/>
                </a:cubicBezTo>
                <a:cubicBezTo>
                  <a:pt x="3967571" y="158391"/>
                  <a:pt x="3970883" y="146819"/>
                  <a:pt x="3970883" y="131267"/>
                </a:cubicBezTo>
                <a:cubicBezTo>
                  <a:pt x="3970883" y="116607"/>
                  <a:pt x="3967553" y="105501"/>
                  <a:pt x="3960893" y="97948"/>
                </a:cubicBezTo>
                <a:cubicBezTo>
                  <a:pt x="3954233" y="90395"/>
                  <a:pt x="3945954" y="86618"/>
                  <a:pt x="3936057" y="86618"/>
                </a:cubicBezTo>
                <a:close/>
                <a:moveTo>
                  <a:pt x="3393132" y="86618"/>
                </a:moveTo>
                <a:cubicBezTo>
                  <a:pt x="3383086" y="86618"/>
                  <a:pt x="3374752" y="90376"/>
                  <a:pt x="3368129" y="97892"/>
                </a:cubicBezTo>
                <a:cubicBezTo>
                  <a:pt x="3361506" y="105408"/>
                  <a:pt x="3358195" y="116756"/>
                  <a:pt x="3358195" y="131936"/>
                </a:cubicBezTo>
                <a:cubicBezTo>
                  <a:pt x="3358195" y="147117"/>
                  <a:pt x="3361506" y="158484"/>
                  <a:pt x="3368129" y="166037"/>
                </a:cubicBezTo>
                <a:cubicBezTo>
                  <a:pt x="3374752" y="173590"/>
                  <a:pt x="3383086" y="177366"/>
                  <a:pt x="3393132" y="177366"/>
                </a:cubicBezTo>
                <a:cubicBezTo>
                  <a:pt x="3403104" y="177366"/>
                  <a:pt x="3411401" y="173571"/>
                  <a:pt x="3418024" y="165981"/>
                </a:cubicBezTo>
                <a:cubicBezTo>
                  <a:pt x="3424646" y="158391"/>
                  <a:pt x="3427958" y="146819"/>
                  <a:pt x="3427958" y="131267"/>
                </a:cubicBezTo>
                <a:cubicBezTo>
                  <a:pt x="3427958" y="116607"/>
                  <a:pt x="3424628" y="105501"/>
                  <a:pt x="3417968" y="97948"/>
                </a:cubicBezTo>
                <a:cubicBezTo>
                  <a:pt x="3411308" y="90395"/>
                  <a:pt x="3403029" y="86618"/>
                  <a:pt x="3393132" y="86618"/>
                </a:cubicBezTo>
                <a:close/>
                <a:moveTo>
                  <a:pt x="1372046" y="77912"/>
                </a:moveTo>
                <a:lnTo>
                  <a:pt x="1416248" y="77912"/>
                </a:lnTo>
                <a:lnTo>
                  <a:pt x="1416248" y="181943"/>
                </a:lnTo>
                <a:cubicBezTo>
                  <a:pt x="1424583" y="176287"/>
                  <a:pt x="1432917" y="170408"/>
                  <a:pt x="1441251" y="164306"/>
                </a:cubicBezTo>
                <a:cubicBezTo>
                  <a:pt x="1441698" y="171748"/>
                  <a:pt x="1442219" y="178222"/>
                  <a:pt x="1442814" y="183729"/>
                </a:cubicBezTo>
                <a:cubicBezTo>
                  <a:pt x="1426740" y="194444"/>
                  <a:pt x="1413123" y="204118"/>
                  <a:pt x="1401961" y="212750"/>
                </a:cubicBezTo>
                <a:lnTo>
                  <a:pt x="1391692" y="198016"/>
                </a:lnTo>
                <a:cubicBezTo>
                  <a:pt x="1396752" y="193254"/>
                  <a:pt x="1399282" y="186779"/>
                  <a:pt x="1399282" y="178594"/>
                </a:cubicBezTo>
                <a:lnTo>
                  <a:pt x="1399282" y="94208"/>
                </a:lnTo>
                <a:lnTo>
                  <a:pt x="1372046" y="94208"/>
                </a:lnTo>
                <a:close/>
                <a:moveTo>
                  <a:pt x="1247254" y="75903"/>
                </a:moveTo>
                <a:lnTo>
                  <a:pt x="1266006" y="78805"/>
                </a:lnTo>
                <a:cubicBezTo>
                  <a:pt x="1264816" y="80144"/>
                  <a:pt x="1263551" y="81632"/>
                  <a:pt x="1262211" y="83270"/>
                </a:cubicBezTo>
                <a:cubicBezTo>
                  <a:pt x="1290786" y="110654"/>
                  <a:pt x="1324942" y="129406"/>
                  <a:pt x="1364679" y="139527"/>
                </a:cubicBezTo>
                <a:cubicBezTo>
                  <a:pt x="1359768" y="146968"/>
                  <a:pt x="1356122" y="153293"/>
                  <a:pt x="1353740" y="158502"/>
                </a:cubicBezTo>
                <a:cubicBezTo>
                  <a:pt x="1343918" y="154930"/>
                  <a:pt x="1334616" y="150986"/>
                  <a:pt x="1325835" y="146670"/>
                </a:cubicBezTo>
                <a:lnTo>
                  <a:pt x="1325835" y="221903"/>
                </a:lnTo>
                <a:lnTo>
                  <a:pt x="1307976" y="221903"/>
                </a:lnTo>
                <a:lnTo>
                  <a:pt x="1307976" y="211857"/>
                </a:lnTo>
                <a:lnTo>
                  <a:pt x="1198810" y="211857"/>
                </a:lnTo>
                <a:lnTo>
                  <a:pt x="1198810" y="221903"/>
                </a:lnTo>
                <a:lnTo>
                  <a:pt x="1180951" y="221903"/>
                </a:lnTo>
                <a:lnTo>
                  <a:pt x="1180951" y="148679"/>
                </a:lnTo>
                <a:cubicBezTo>
                  <a:pt x="1171277" y="153888"/>
                  <a:pt x="1161380" y="158577"/>
                  <a:pt x="1151260" y="162744"/>
                </a:cubicBezTo>
                <a:cubicBezTo>
                  <a:pt x="1148581" y="157237"/>
                  <a:pt x="1145307" y="151954"/>
                  <a:pt x="1141437" y="146894"/>
                </a:cubicBezTo>
                <a:cubicBezTo>
                  <a:pt x="1187574" y="127397"/>
                  <a:pt x="1222846" y="103733"/>
                  <a:pt x="1247254" y="75903"/>
                </a:cubicBezTo>
                <a:close/>
                <a:moveTo>
                  <a:pt x="3582702" y="72666"/>
                </a:moveTo>
                <a:lnTo>
                  <a:pt x="3602794" y="72666"/>
                </a:lnTo>
                <a:lnTo>
                  <a:pt x="3602794" y="138410"/>
                </a:lnTo>
                <a:cubicBezTo>
                  <a:pt x="3602794" y="148903"/>
                  <a:pt x="3603203" y="155972"/>
                  <a:pt x="3604022" y="159618"/>
                </a:cubicBezTo>
                <a:cubicBezTo>
                  <a:pt x="3605287" y="164902"/>
                  <a:pt x="3607966" y="169050"/>
                  <a:pt x="3612058" y="172064"/>
                </a:cubicBezTo>
                <a:cubicBezTo>
                  <a:pt x="3616151" y="175078"/>
                  <a:pt x="3621211" y="176585"/>
                  <a:pt x="3627239" y="176585"/>
                </a:cubicBezTo>
                <a:cubicBezTo>
                  <a:pt x="3633266" y="176585"/>
                  <a:pt x="3638922" y="175041"/>
                  <a:pt x="3644205" y="171952"/>
                </a:cubicBezTo>
                <a:cubicBezTo>
                  <a:pt x="3649489" y="168864"/>
                  <a:pt x="3653228" y="164660"/>
                  <a:pt x="3655423" y="159339"/>
                </a:cubicBezTo>
                <a:cubicBezTo>
                  <a:pt x="3657618" y="154019"/>
                  <a:pt x="3658716" y="146298"/>
                  <a:pt x="3658716" y="136178"/>
                </a:cubicBezTo>
                <a:lnTo>
                  <a:pt x="3658716" y="72666"/>
                </a:lnTo>
                <a:lnTo>
                  <a:pt x="3678808" y="72666"/>
                </a:lnTo>
                <a:lnTo>
                  <a:pt x="3678808" y="191207"/>
                </a:lnTo>
                <a:lnTo>
                  <a:pt x="3660837" y="191207"/>
                </a:lnTo>
                <a:lnTo>
                  <a:pt x="3660837" y="173794"/>
                </a:lnTo>
                <a:cubicBezTo>
                  <a:pt x="3651609" y="187189"/>
                  <a:pt x="3639071" y="193886"/>
                  <a:pt x="3623220" y="193886"/>
                </a:cubicBezTo>
                <a:cubicBezTo>
                  <a:pt x="3616225" y="193886"/>
                  <a:pt x="3609696" y="192547"/>
                  <a:pt x="3603631" y="189868"/>
                </a:cubicBezTo>
                <a:cubicBezTo>
                  <a:pt x="3597566" y="187189"/>
                  <a:pt x="3593064" y="183822"/>
                  <a:pt x="3590125" y="179766"/>
                </a:cubicBezTo>
                <a:cubicBezTo>
                  <a:pt x="3587185" y="175710"/>
                  <a:pt x="3585120" y="170743"/>
                  <a:pt x="3583930" y="164865"/>
                </a:cubicBezTo>
                <a:cubicBezTo>
                  <a:pt x="3583111" y="160921"/>
                  <a:pt x="3582702" y="154670"/>
                  <a:pt x="3582702" y="146112"/>
                </a:cubicBezTo>
                <a:close/>
                <a:moveTo>
                  <a:pt x="3457463" y="72666"/>
                </a:moveTo>
                <a:lnTo>
                  <a:pt x="3479118" y="72666"/>
                </a:lnTo>
                <a:lnTo>
                  <a:pt x="3503786" y="141312"/>
                </a:lnTo>
                <a:cubicBezTo>
                  <a:pt x="3506986" y="150019"/>
                  <a:pt x="3509851" y="159172"/>
                  <a:pt x="3512381" y="168771"/>
                </a:cubicBezTo>
                <a:cubicBezTo>
                  <a:pt x="3514687" y="159544"/>
                  <a:pt x="3517441" y="150540"/>
                  <a:pt x="3520641" y="141759"/>
                </a:cubicBezTo>
                <a:lnTo>
                  <a:pt x="3545979" y="72666"/>
                </a:lnTo>
                <a:lnTo>
                  <a:pt x="3566070" y="72666"/>
                </a:lnTo>
                <a:lnTo>
                  <a:pt x="3520975" y="193216"/>
                </a:lnTo>
                <a:cubicBezTo>
                  <a:pt x="3516139" y="206239"/>
                  <a:pt x="3512381" y="215206"/>
                  <a:pt x="3509702" y="220117"/>
                </a:cubicBezTo>
                <a:cubicBezTo>
                  <a:pt x="3506130" y="226740"/>
                  <a:pt x="3502037" y="231595"/>
                  <a:pt x="3497423" y="234684"/>
                </a:cubicBezTo>
                <a:cubicBezTo>
                  <a:pt x="3492810" y="237772"/>
                  <a:pt x="3487303" y="239316"/>
                  <a:pt x="3480903" y="239316"/>
                </a:cubicBezTo>
                <a:cubicBezTo>
                  <a:pt x="3477034" y="239316"/>
                  <a:pt x="3472718" y="238497"/>
                  <a:pt x="3467955" y="236860"/>
                </a:cubicBezTo>
                <a:lnTo>
                  <a:pt x="3465723" y="217996"/>
                </a:lnTo>
                <a:cubicBezTo>
                  <a:pt x="3470113" y="219187"/>
                  <a:pt x="3473946" y="219782"/>
                  <a:pt x="3477220" y="219782"/>
                </a:cubicBezTo>
                <a:cubicBezTo>
                  <a:pt x="3481685" y="219782"/>
                  <a:pt x="3485257" y="219038"/>
                  <a:pt x="3487936" y="217550"/>
                </a:cubicBezTo>
                <a:cubicBezTo>
                  <a:pt x="3490615" y="216061"/>
                  <a:pt x="3492810" y="213978"/>
                  <a:pt x="3494521" y="211299"/>
                </a:cubicBezTo>
                <a:cubicBezTo>
                  <a:pt x="3495786" y="209290"/>
                  <a:pt x="3497833" y="204304"/>
                  <a:pt x="3500660" y="196342"/>
                </a:cubicBezTo>
                <a:cubicBezTo>
                  <a:pt x="3501033" y="195225"/>
                  <a:pt x="3501628" y="193588"/>
                  <a:pt x="3502446" y="191430"/>
                </a:cubicBezTo>
                <a:close/>
                <a:moveTo>
                  <a:pt x="3173685" y="72666"/>
                </a:moveTo>
                <a:lnTo>
                  <a:pt x="3193777" y="72666"/>
                </a:lnTo>
                <a:lnTo>
                  <a:pt x="3193777" y="191207"/>
                </a:lnTo>
                <a:lnTo>
                  <a:pt x="3173685" y="191207"/>
                </a:lnTo>
                <a:close/>
                <a:moveTo>
                  <a:pt x="3125837" y="72666"/>
                </a:moveTo>
                <a:lnTo>
                  <a:pt x="3145929" y="72666"/>
                </a:lnTo>
                <a:lnTo>
                  <a:pt x="3145929" y="197681"/>
                </a:lnTo>
                <a:cubicBezTo>
                  <a:pt x="3145929" y="212266"/>
                  <a:pt x="3144031" y="222424"/>
                  <a:pt x="3140236" y="228154"/>
                </a:cubicBezTo>
                <a:cubicBezTo>
                  <a:pt x="3135399" y="235595"/>
                  <a:pt x="3127362" y="239316"/>
                  <a:pt x="3116126" y="239316"/>
                </a:cubicBezTo>
                <a:cubicBezTo>
                  <a:pt x="3110694" y="239316"/>
                  <a:pt x="3105447" y="238609"/>
                  <a:pt x="3100387" y="237195"/>
                </a:cubicBezTo>
                <a:lnTo>
                  <a:pt x="3104182" y="220117"/>
                </a:lnTo>
                <a:cubicBezTo>
                  <a:pt x="3108201" y="221159"/>
                  <a:pt x="3111363" y="221680"/>
                  <a:pt x="3113670" y="221680"/>
                </a:cubicBezTo>
                <a:cubicBezTo>
                  <a:pt x="3117763" y="221680"/>
                  <a:pt x="3120814" y="220322"/>
                  <a:pt x="3122823" y="217606"/>
                </a:cubicBezTo>
                <a:cubicBezTo>
                  <a:pt x="3124832" y="214889"/>
                  <a:pt x="3125837" y="208099"/>
                  <a:pt x="3125837" y="197235"/>
                </a:cubicBezTo>
                <a:close/>
                <a:moveTo>
                  <a:pt x="2954610" y="72666"/>
                </a:moveTo>
                <a:lnTo>
                  <a:pt x="2974702" y="72666"/>
                </a:lnTo>
                <a:lnTo>
                  <a:pt x="2974702" y="191207"/>
                </a:lnTo>
                <a:lnTo>
                  <a:pt x="2954610" y="191207"/>
                </a:lnTo>
                <a:close/>
                <a:moveTo>
                  <a:pt x="2830041" y="72666"/>
                </a:moveTo>
                <a:lnTo>
                  <a:pt x="2855156" y="72666"/>
                </a:lnTo>
                <a:lnTo>
                  <a:pt x="2873350" y="100459"/>
                </a:lnTo>
                <a:cubicBezTo>
                  <a:pt x="2876773" y="105743"/>
                  <a:pt x="2879526" y="110170"/>
                  <a:pt x="2881610" y="113742"/>
                </a:cubicBezTo>
                <a:cubicBezTo>
                  <a:pt x="2884884" y="108831"/>
                  <a:pt x="2887898" y="104478"/>
                  <a:pt x="2890651" y="100682"/>
                </a:cubicBezTo>
                <a:lnTo>
                  <a:pt x="2910631" y="72666"/>
                </a:lnTo>
                <a:lnTo>
                  <a:pt x="2934630" y="72666"/>
                </a:lnTo>
                <a:lnTo>
                  <a:pt x="2893665" y="128476"/>
                </a:lnTo>
                <a:lnTo>
                  <a:pt x="2937755" y="191207"/>
                </a:lnTo>
                <a:lnTo>
                  <a:pt x="2913087" y="191207"/>
                </a:lnTo>
                <a:lnTo>
                  <a:pt x="2888754" y="154372"/>
                </a:lnTo>
                <a:lnTo>
                  <a:pt x="2882280" y="144438"/>
                </a:lnTo>
                <a:lnTo>
                  <a:pt x="2851138" y="191207"/>
                </a:lnTo>
                <a:lnTo>
                  <a:pt x="2826804" y="191207"/>
                </a:lnTo>
                <a:lnTo>
                  <a:pt x="2870113" y="129592"/>
                </a:lnTo>
                <a:close/>
                <a:moveTo>
                  <a:pt x="2282874" y="72666"/>
                </a:moveTo>
                <a:lnTo>
                  <a:pt x="2303636" y="72666"/>
                </a:lnTo>
                <a:lnTo>
                  <a:pt x="2322500" y="141089"/>
                </a:lnTo>
                <a:lnTo>
                  <a:pt x="2329532" y="166539"/>
                </a:lnTo>
                <a:cubicBezTo>
                  <a:pt x="2329830" y="165274"/>
                  <a:pt x="2331876" y="157125"/>
                  <a:pt x="2335671" y="142094"/>
                </a:cubicBezTo>
                <a:lnTo>
                  <a:pt x="2354535" y="72666"/>
                </a:lnTo>
                <a:lnTo>
                  <a:pt x="2375185" y="72666"/>
                </a:lnTo>
                <a:lnTo>
                  <a:pt x="2392933" y="141424"/>
                </a:lnTo>
                <a:lnTo>
                  <a:pt x="2398849" y="164083"/>
                </a:lnTo>
                <a:lnTo>
                  <a:pt x="2405658" y="141201"/>
                </a:lnTo>
                <a:lnTo>
                  <a:pt x="2425973" y="72666"/>
                </a:lnTo>
                <a:lnTo>
                  <a:pt x="2444799" y="72666"/>
                </a:lnTo>
                <a:lnTo>
                  <a:pt x="2445506" y="72666"/>
                </a:lnTo>
                <a:lnTo>
                  <a:pt x="2465561" y="72666"/>
                </a:lnTo>
                <a:lnTo>
                  <a:pt x="2484425" y="141089"/>
                </a:lnTo>
                <a:lnTo>
                  <a:pt x="2491457" y="166539"/>
                </a:lnTo>
                <a:cubicBezTo>
                  <a:pt x="2491755" y="165274"/>
                  <a:pt x="2493801" y="157125"/>
                  <a:pt x="2497596" y="142094"/>
                </a:cubicBezTo>
                <a:lnTo>
                  <a:pt x="2516460" y="72666"/>
                </a:lnTo>
                <a:lnTo>
                  <a:pt x="2537110" y="72666"/>
                </a:lnTo>
                <a:lnTo>
                  <a:pt x="2554858" y="141424"/>
                </a:lnTo>
                <a:lnTo>
                  <a:pt x="2560774" y="164083"/>
                </a:lnTo>
                <a:lnTo>
                  <a:pt x="2567583" y="141201"/>
                </a:lnTo>
                <a:lnTo>
                  <a:pt x="2587898" y="72666"/>
                </a:lnTo>
                <a:lnTo>
                  <a:pt x="2606724" y="72666"/>
                </a:lnTo>
                <a:lnTo>
                  <a:pt x="2607431" y="72666"/>
                </a:lnTo>
                <a:lnTo>
                  <a:pt x="2627486" y="72666"/>
                </a:lnTo>
                <a:lnTo>
                  <a:pt x="2646350" y="141089"/>
                </a:lnTo>
                <a:lnTo>
                  <a:pt x="2653382" y="166539"/>
                </a:lnTo>
                <a:cubicBezTo>
                  <a:pt x="2653680" y="165274"/>
                  <a:pt x="2655726" y="157125"/>
                  <a:pt x="2659521" y="142094"/>
                </a:cubicBezTo>
                <a:lnTo>
                  <a:pt x="2678385" y="72666"/>
                </a:lnTo>
                <a:lnTo>
                  <a:pt x="2699035" y="72666"/>
                </a:lnTo>
                <a:lnTo>
                  <a:pt x="2716783" y="141424"/>
                </a:lnTo>
                <a:lnTo>
                  <a:pt x="2722699" y="164083"/>
                </a:lnTo>
                <a:lnTo>
                  <a:pt x="2729508" y="141201"/>
                </a:lnTo>
                <a:lnTo>
                  <a:pt x="2749823" y="72666"/>
                </a:lnTo>
                <a:lnTo>
                  <a:pt x="2769356" y="72666"/>
                </a:lnTo>
                <a:lnTo>
                  <a:pt x="2732298" y="191207"/>
                </a:lnTo>
                <a:lnTo>
                  <a:pt x="2711425" y="191207"/>
                </a:lnTo>
                <a:lnTo>
                  <a:pt x="2692561" y="120216"/>
                </a:lnTo>
                <a:lnTo>
                  <a:pt x="2687984" y="100013"/>
                </a:lnTo>
                <a:lnTo>
                  <a:pt x="2663986" y="191207"/>
                </a:lnTo>
                <a:lnTo>
                  <a:pt x="2643001" y="191207"/>
                </a:lnTo>
                <a:lnTo>
                  <a:pt x="2607074" y="73808"/>
                </a:lnTo>
                <a:lnTo>
                  <a:pt x="2570373" y="191207"/>
                </a:lnTo>
                <a:lnTo>
                  <a:pt x="2549500" y="191207"/>
                </a:lnTo>
                <a:lnTo>
                  <a:pt x="2530636" y="120216"/>
                </a:lnTo>
                <a:lnTo>
                  <a:pt x="2526059" y="100013"/>
                </a:lnTo>
                <a:lnTo>
                  <a:pt x="2502061" y="191207"/>
                </a:lnTo>
                <a:lnTo>
                  <a:pt x="2481076" y="191207"/>
                </a:lnTo>
                <a:lnTo>
                  <a:pt x="2445149" y="73808"/>
                </a:lnTo>
                <a:lnTo>
                  <a:pt x="2408448" y="191207"/>
                </a:lnTo>
                <a:lnTo>
                  <a:pt x="2387575" y="191207"/>
                </a:lnTo>
                <a:lnTo>
                  <a:pt x="2368711" y="120216"/>
                </a:lnTo>
                <a:lnTo>
                  <a:pt x="2364134" y="100013"/>
                </a:lnTo>
                <a:lnTo>
                  <a:pt x="2340136" y="191207"/>
                </a:lnTo>
                <a:lnTo>
                  <a:pt x="2319151" y="191207"/>
                </a:lnTo>
                <a:close/>
                <a:moveTo>
                  <a:pt x="885155" y="71214"/>
                </a:moveTo>
                <a:lnTo>
                  <a:pt x="899219" y="82153"/>
                </a:lnTo>
                <a:cubicBezTo>
                  <a:pt x="879574" y="104775"/>
                  <a:pt x="853529" y="124793"/>
                  <a:pt x="821085" y="142205"/>
                </a:cubicBezTo>
                <a:cubicBezTo>
                  <a:pt x="818406" y="137889"/>
                  <a:pt x="814983" y="132904"/>
                  <a:pt x="810816" y="127248"/>
                </a:cubicBezTo>
                <a:cubicBezTo>
                  <a:pt x="844302" y="110877"/>
                  <a:pt x="869082" y="92199"/>
                  <a:pt x="885155" y="71214"/>
                </a:cubicBezTo>
                <a:close/>
                <a:moveTo>
                  <a:pt x="1671414" y="70098"/>
                </a:moveTo>
                <a:lnTo>
                  <a:pt x="1747093" y="70098"/>
                </a:lnTo>
                <a:lnTo>
                  <a:pt x="1747093" y="84832"/>
                </a:lnTo>
                <a:lnTo>
                  <a:pt x="1671414" y="84832"/>
                </a:lnTo>
                <a:close/>
                <a:moveTo>
                  <a:pt x="4065686" y="69987"/>
                </a:moveTo>
                <a:cubicBezTo>
                  <a:pt x="4074467" y="69987"/>
                  <a:pt x="4081667" y="71810"/>
                  <a:pt x="4087285" y="75456"/>
                </a:cubicBezTo>
                <a:cubicBezTo>
                  <a:pt x="4092903" y="79102"/>
                  <a:pt x="4096866" y="84200"/>
                  <a:pt x="4099173" y="90748"/>
                </a:cubicBezTo>
                <a:cubicBezTo>
                  <a:pt x="4108549" y="76907"/>
                  <a:pt x="4120753" y="69987"/>
                  <a:pt x="4135785" y="69987"/>
                </a:cubicBezTo>
                <a:cubicBezTo>
                  <a:pt x="4147542" y="69987"/>
                  <a:pt x="4156583" y="73242"/>
                  <a:pt x="4162909" y="79753"/>
                </a:cubicBezTo>
                <a:cubicBezTo>
                  <a:pt x="4169234" y="86265"/>
                  <a:pt x="4172396" y="96292"/>
                  <a:pt x="4172396" y="109835"/>
                </a:cubicBezTo>
                <a:lnTo>
                  <a:pt x="4172396" y="191207"/>
                </a:lnTo>
                <a:lnTo>
                  <a:pt x="4152416" y="191207"/>
                </a:lnTo>
                <a:lnTo>
                  <a:pt x="4152416" y="116533"/>
                </a:lnTo>
                <a:cubicBezTo>
                  <a:pt x="4152416" y="108496"/>
                  <a:pt x="4151765" y="102710"/>
                  <a:pt x="4150463" y="99176"/>
                </a:cubicBezTo>
                <a:cubicBezTo>
                  <a:pt x="4149161" y="95641"/>
                  <a:pt x="4146798" y="92795"/>
                  <a:pt x="4143375" y="90637"/>
                </a:cubicBezTo>
                <a:cubicBezTo>
                  <a:pt x="4139952" y="88479"/>
                  <a:pt x="4135933" y="87400"/>
                  <a:pt x="4131320" y="87400"/>
                </a:cubicBezTo>
                <a:cubicBezTo>
                  <a:pt x="4122985" y="87400"/>
                  <a:pt x="4116065" y="90171"/>
                  <a:pt x="4110558" y="95715"/>
                </a:cubicBezTo>
                <a:cubicBezTo>
                  <a:pt x="4105052" y="101259"/>
                  <a:pt x="4102298" y="110133"/>
                  <a:pt x="4102298" y="122337"/>
                </a:cubicBezTo>
                <a:lnTo>
                  <a:pt x="4102298" y="191207"/>
                </a:lnTo>
                <a:lnTo>
                  <a:pt x="4082206" y="191207"/>
                </a:lnTo>
                <a:lnTo>
                  <a:pt x="4082206" y="114189"/>
                </a:lnTo>
                <a:cubicBezTo>
                  <a:pt x="4082206" y="105259"/>
                  <a:pt x="4080569" y="98562"/>
                  <a:pt x="4077295" y="94097"/>
                </a:cubicBezTo>
                <a:cubicBezTo>
                  <a:pt x="4074021" y="89632"/>
                  <a:pt x="4068663" y="87400"/>
                  <a:pt x="4061222" y="87400"/>
                </a:cubicBezTo>
                <a:cubicBezTo>
                  <a:pt x="4055566" y="87400"/>
                  <a:pt x="4050339" y="88888"/>
                  <a:pt x="4045539" y="91864"/>
                </a:cubicBezTo>
                <a:cubicBezTo>
                  <a:pt x="4040739" y="94841"/>
                  <a:pt x="4037260" y="99194"/>
                  <a:pt x="4035102" y="104924"/>
                </a:cubicBezTo>
                <a:cubicBezTo>
                  <a:pt x="4032944" y="110654"/>
                  <a:pt x="4031865" y="118914"/>
                  <a:pt x="4031865" y="129704"/>
                </a:cubicBezTo>
                <a:lnTo>
                  <a:pt x="4031865" y="191207"/>
                </a:lnTo>
                <a:lnTo>
                  <a:pt x="4011773" y="191207"/>
                </a:lnTo>
                <a:lnTo>
                  <a:pt x="4011773" y="72666"/>
                </a:lnTo>
                <a:lnTo>
                  <a:pt x="4029744" y="72666"/>
                </a:lnTo>
                <a:lnTo>
                  <a:pt x="4029744" y="89297"/>
                </a:lnTo>
                <a:cubicBezTo>
                  <a:pt x="4033465" y="83493"/>
                  <a:pt x="4038414" y="78823"/>
                  <a:pt x="4044590" y="75289"/>
                </a:cubicBezTo>
                <a:cubicBezTo>
                  <a:pt x="4050766" y="71754"/>
                  <a:pt x="4057799" y="69987"/>
                  <a:pt x="4065686" y="69987"/>
                </a:cubicBezTo>
                <a:close/>
                <a:moveTo>
                  <a:pt x="3936057" y="69987"/>
                </a:moveTo>
                <a:cubicBezTo>
                  <a:pt x="3952354" y="69987"/>
                  <a:pt x="3965674" y="75326"/>
                  <a:pt x="3976017" y="86004"/>
                </a:cubicBezTo>
                <a:cubicBezTo>
                  <a:pt x="3986361" y="96683"/>
                  <a:pt x="3991533" y="111435"/>
                  <a:pt x="3991533" y="130262"/>
                </a:cubicBezTo>
                <a:cubicBezTo>
                  <a:pt x="3991533" y="145517"/>
                  <a:pt x="3989245" y="157516"/>
                  <a:pt x="3984668" y="166260"/>
                </a:cubicBezTo>
                <a:cubicBezTo>
                  <a:pt x="3980092" y="175003"/>
                  <a:pt x="3973432" y="181794"/>
                  <a:pt x="3964688" y="186631"/>
                </a:cubicBezTo>
                <a:cubicBezTo>
                  <a:pt x="3955944" y="191468"/>
                  <a:pt x="3946401" y="193886"/>
                  <a:pt x="3936057" y="193886"/>
                </a:cubicBezTo>
                <a:cubicBezTo>
                  <a:pt x="3919463" y="193886"/>
                  <a:pt x="3906050" y="188565"/>
                  <a:pt x="3895818" y="177924"/>
                </a:cubicBezTo>
                <a:cubicBezTo>
                  <a:pt x="3885586" y="167283"/>
                  <a:pt x="3880470" y="151954"/>
                  <a:pt x="3880470" y="131936"/>
                </a:cubicBezTo>
                <a:cubicBezTo>
                  <a:pt x="3880470" y="109984"/>
                  <a:pt x="3886572" y="93725"/>
                  <a:pt x="3898776" y="83158"/>
                </a:cubicBezTo>
                <a:cubicBezTo>
                  <a:pt x="3908970" y="74377"/>
                  <a:pt x="3921398" y="69987"/>
                  <a:pt x="3936057" y="69987"/>
                </a:cubicBezTo>
                <a:close/>
                <a:moveTo>
                  <a:pt x="3821534" y="69987"/>
                </a:moveTo>
                <a:cubicBezTo>
                  <a:pt x="3834408" y="69987"/>
                  <a:pt x="3844937" y="73242"/>
                  <a:pt x="3853123" y="79753"/>
                </a:cubicBezTo>
                <a:cubicBezTo>
                  <a:pt x="3861308" y="86265"/>
                  <a:pt x="3866554" y="95511"/>
                  <a:pt x="3868861" y="107491"/>
                </a:cubicBezTo>
                <a:lnTo>
                  <a:pt x="3849328" y="110505"/>
                </a:lnTo>
                <a:cubicBezTo>
                  <a:pt x="3847467" y="102543"/>
                  <a:pt x="3844174" y="96552"/>
                  <a:pt x="3839449" y="92534"/>
                </a:cubicBezTo>
                <a:cubicBezTo>
                  <a:pt x="3834724" y="88516"/>
                  <a:pt x="3829012" y="86507"/>
                  <a:pt x="3822315" y="86507"/>
                </a:cubicBezTo>
                <a:cubicBezTo>
                  <a:pt x="3812195" y="86507"/>
                  <a:pt x="3803972" y="90134"/>
                  <a:pt x="3797647" y="97390"/>
                </a:cubicBezTo>
                <a:cubicBezTo>
                  <a:pt x="3791322" y="104645"/>
                  <a:pt x="3788159" y="116123"/>
                  <a:pt x="3788159" y="131825"/>
                </a:cubicBezTo>
                <a:cubicBezTo>
                  <a:pt x="3788159" y="147749"/>
                  <a:pt x="3791210" y="159321"/>
                  <a:pt x="3797312" y="166539"/>
                </a:cubicBezTo>
                <a:cubicBezTo>
                  <a:pt x="3803414" y="173757"/>
                  <a:pt x="3811376" y="177366"/>
                  <a:pt x="3821199" y="177366"/>
                </a:cubicBezTo>
                <a:cubicBezTo>
                  <a:pt x="3829087" y="177366"/>
                  <a:pt x="3835673" y="174948"/>
                  <a:pt x="3840956" y="170111"/>
                </a:cubicBezTo>
                <a:cubicBezTo>
                  <a:pt x="3846239" y="165274"/>
                  <a:pt x="3849588" y="157832"/>
                  <a:pt x="3851002" y="147787"/>
                </a:cubicBezTo>
                <a:lnTo>
                  <a:pt x="3870759" y="150354"/>
                </a:lnTo>
                <a:cubicBezTo>
                  <a:pt x="3868601" y="163972"/>
                  <a:pt x="3863076" y="174631"/>
                  <a:pt x="3854183" y="182333"/>
                </a:cubicBezTo>
                <a:cubicBezTo>
                  <a:pt x="3845291" y="190035"/>
                  <a:pt x="3834370" y="193886"/>
                  <a:pt x="3821422" y="193886"/>
                </a:cubicBezTo>
                <a:cubicBezTo>
                  <a:pt x="3805200" y="193886"/>
                  <a:pt x="3792159" y="188584"/>
                  <a:pt x="3782299" y="177980"/>
                </a:cubicBezTo>
                <a:cubicBezTo>
                  <a:pt x="3772439" y="167376"/>
                  <a:pt x="3767509" y="152177"/>
                  <a:pt x="3767509" y="132383"/>
                </a:cubicBezTo>
                <a:cubicBezTo>
                  <a:pt x="3767509" y="119584"/>
                  <a:pt x="3769630" y="108384"/>
                  <a:pt x="3773872" y="98785"/>
                </a:cubicBezTo>
                <a:cubicBezTo>
                  <a:pt x="3778113" y="89185"/>
                  <a:pt x="3784569" y="81986"/>
                  <a:pt x="3793238" y="77186"/>
                </a:cubicBezTo>
                <a:cubicBezTo>
                  <a:pt x="3801907" y="72386"/>
                  <a:pt x="3811339" y="69987"/>
                  <a:pt x="3821534" y="69987"/>
                </a:cubicBezTo>
                <a:close/>
                <a:moveTo>
                  <a:pt x="3393132" y="69987"/>
                </a:moveTo>
                <a:cubicBezTo>
                  <a:pt x="3409429" y="69987"/>
                  <a:pt x="3422749" y="75326"/>
                  <a:pt x="3433092" y="86004"/>
                </a:cubicBezTo>
                <a:cubicBezTo>
                  <a:pt x="3443436" y="96683"/>
                  <a:pt x="3448608" y="111435"/>
                  <a:pt x="3448608" y="130262"/>
                </a:cubicBezTo>
                <a:cubicBezTo>
                  <a:pt x="3448608" y="145517"/>
                  <a:pt x="3446320" y="157516"/>
                  <a:pt x="3441743" y="166260"/>
                </a:cubicBezTo>
                <a:cubicBezTo>
                  <a:pt x="3437167" y="175003"/>
                  <a:pt x="3430507" y="181794"/>
                  <a:pt x="3421763" y="186631"/>
                </a:cubicBezTo>
                <a:cubicBezTo>
                  <a:pt x="3413019" y="191468"/>
                  <a:pt x="3403476" y="193886"/>
                  <a:pt x="3393132" y="193886"/>
                </a:cubicBezTo>
                <a:cubicBezTo>
                  <a:pt x="3376538" y="193886"/>
                  <a:pt x="3363125" y="188565"/>
                  <a:pt x="3352893" y="177924"/>
                </a:cubicBezTo>
                <a:cubicBezTo>
                  <a:pt x="3342661" y="167283"/>
                  <a:pt x="3337545" y="151954"/>
                  <a:pt x="3337545" y="131936"/>
                </a:cubicBezTo>
                <a:cubicBezTo>
                  <a:pt x="3337545" y="109984"/>
                  <a:pt x="3343647" y="93725"/>
                  <a:pt x="3355851" y="83158"/>
                </a:cubicBezTo>
                <a:cubicBezTo>
                  <a:pt x="3366045" y="74377"/>
                  <a:pt x="3378473" y="69987"/>
                  <a:pt x="3393132" y="69987"/>
                </a:cubicBezTo>
                <a:close/>
                <a:moveTo>
                  <a:pt x="3271316" y="69987"/>
                </a:moveTo>
                <a:cubicBezTo>
                  <a:pt x="3281437" y="69987"/>
                  <a:pt x="3289659" y="71177"/>
                  <a:pt x="3295985" y="73559"/>
                </a:cubicBezTo>
                <a:cubicBezTo>
                  <a:pt x="3302310" y="75940"/>
                  <a:pt x="3306961" y="78935"/>
                  <a:pt x="3309937" y="82544"/>
                </a:cubicBezTo>
                <a:cubicBezTo>
                  <a:pt x="3312914" y="86153"/>
                  <a:pt x="3314997" y="90711"/>
                  <a:pt x="3316188" y="96218"/>
                </a:cubicBezTo>
                <a:cubicBezTo>
                  <a:pt x="3316858" y="99641"/>
                  <a:pt x="3317193" y="105817"/>
                  <a:pt x="3317193" y="114747"/>
                </a:cubicBezTo>
                <a:lnTo>
                  <a:pt x="3317193" y="141536"/>
                </a:lnTo>
                <a:cubicBezTo>
                  <a:pt x="3317193" y="160214"/>
                  <a:pt x="3317620" y="172027"/>
                  <a:pt x="3318476" y="176975"/>
                </a:cubicBezTo>
                <a:cubicBezTo>
                  <a:pt x="3319332" y="181924"/>
                  <a:pt x="3321025" y="186668"/>
                  <a:pt x="3323555" y="191207"/>
                </a:cubicBezTo>
                <a:lnTo>
                  <a:pt x="3302570" y="191207"/>
                </a:lnTo>
                <a:cubicBezTo>
                  <a:pt x="3300487" y="187040"/>
                  <a:pt x="3299147" y="182166"/>
                  <a:pt x="3298552" y="176585"/>
                </a:cubicBezTo>
                <a:cubicBezTo>
                  <a:pt x="3291110" y="182910"/>
                  <a:pt x="3283948" y="187375"/>
                  <a:pt x="3277065" y="189979"/>
                </a:cubicBezTo>
                <a:cubicBezTo>
                  <a:pt x="3270181" y="192584"/>
                  <a:pt x="3262796" y="193886"/>
                  <a:pt x="3254908" y="193886"/>
                </a:cubicBezTo>
                <a:cubicBezTo>
                  <a:pt x="3241886" y="193886"/>
                  <a:pt x="3231877" y="190705"/>
                  <a:pt x="3224882" y="184342"/>
                </a:cubicBezTo>
                <a:cubicBezTo>
                  <a:pt x="3217887" y="177980"/>
                  <a:pt x="3214390" y="169850"/>
                  <a:pt x="3214390" y="159953"/>
                </a:cubicBezTo>
                <a:cubicBezTo>
                  <a:pt x="3214390" y="154149"/>
                  <a:pt x="3215710" y="148847"/>
                  <a:pt x="3218352" y="144047"/>
                </a:cubicBezTo>
                <a:cubicBezTo>
                  <a:pt x="3220994" y="139248"/>
                  <a:pt x="3224454" y="135397"/>
                  <a:pt x="3228733" y="132494"/>
                </a:cubicBezTo>
                <a:cubicBezTo>
                  <a:pt x="3233012" y="129592"/>
                  <a:pt x="3237830" y="127397"/>
                  <a:pt x="3243188" y="125909"/>
                </a:cubicBezTo>
                <a:cubicBezTo>
                  <a:pt x="3247132" y="124867"/>
                  <a:pt x="3253085" y="123862"/>
                  <a:pt x="3261047" y="122895"/>
                </a:cubicBezTo>
                <a:cubicBezTo>
                  <a:pt x="3277269" y="120960"/>
                  <a:pt x="3289213" y="118653"/>
                  <a:pt x="3296878" y="115975"/>
                </a:cubicBezTo>
                <a:cubicBezTo>
                  <a:pt x="3296952" y="113221"/>
                  <a:pt x="3296989" y="111472"/>
                  <a:pt x="3296989" y="110728"/>
                </a:cubicBezTo>
                <a:cubicBezTo>
                  <a:pt x="3296989" y="102543"/>
                  <a:pt x="3295092" y="96776"/>
                  <a:pt x="3291296" y="93427"/>
                </a:cubicBezTo>
                <a:cubicBezTo>
                  <a:pt x="3286162" y="88888"/>
                  <a:pt x="3278534" y="86618"/>
                  <a:pt x="3268414" y="86618"/>
                </a:cubicBezTo>
                <a:cubicBezTo>
                  <a:pt x="3258964" y="86618"/>
                  <a:pt x="3251987" y="88274"/>
                  <a:pt x="3247485" y="91585"/>
                </a:cubicBezTo>
                <a:cubicBezTo>
                  <a:pt x="3242983" y="94897"/>
                  <a:pt x="3239653" y="100757"/>
                  <a:pt x="3237495" y="109166"/>
                </a:cubicBezTo>
                <a:lnTo>
                  <a:pt x="3217850" y="106487"/>
                </a:lnTo>
                <a:cubicBezTo>
                  <a:pt x="3219636" y="98078"/>
                  <a:pt x="3222575" y="91288"/>
                  <a:pt x="3226668" y="86116"/>
                </a:cubicBezTo>
                <a:cubicBezTo>
                  <a:pt x="3230761" y="80944"/>
                  <a:pt x="3236677" y="76963"/>
                  <a:pt x="3244416" y="74172"/>
                </a:cubicBezTo>
                <a:cubicBezTo>
                  <a:pt x="3252155" y="71382"/>
                  <a:pt x="3261122" y="69987"/>
                  <a:pt x="3271316" y="69987"/>
                </a:cubicBezTo>
                <a:close/>
                <a:moveTo>
                  <a:pt x="3057934" y="69987"/>
                </a:moveTo>
                <a:cubicBezTo>
                  <a:pt x="3065078" y="69987"/>
                  <a:pt x="3071645" y="71270"/>
                  <a:pt x="3077635" y="73838"/>
                </a:cubicBezTo>
                <a:cubicBezTo>
                  <a:pt x="3083625" y="76405"/>
                  <a:pt x="3088109" y="79772"/>
                  <a:pt x="3091085" y="83939"/>
                </a:cubicBezTo>
                <a:cubicBezTo>
                  <a:pt x="3094062" y="88106"/>
                  <a:pt x="3096146" y="93055"/>
                  <a:pt x="3097336" y="98785"/>
                </a:cubicBezTo>
                <a:cubicBezTo>
                  <a:pt x="3098080" y="102506"/>
                  <a:pt x="3098452" y="109017"/>
                  <a:pt x="3098452" y="118319"/>
                </a:cubicBezTo>
                <a:lnTo>
                  <a:pt x="3098452" y="191207"/>
                </a:lnTo>
                <a:lnTo>
                  <a:pt x="3078361" y="191207"/>
                </a:lnTo>
                <a:lnTo>
                  <a:pt x="3078361" y="119100"/>
                </a:lnTo>
                <a:cubicBezTo>
                  <a:pt x="3078361" y="110914"/>
                  <a:pt x="3077579" y="104794"/>
                  <a:pt x="3076017" y="100738"/>
                </a:cubicBezTo>
                <a:cubicBezTo>
                  <a:pt x="3074454" y="96683"/>
                  <a:pt x="3071682" y="93446"/>
                  <a:pt x="3067701" y="91027"/>
                </a:cubicBezTo>
                <a:cubicBezTo>
                  <a:pt x="3063720" y="88609"/>
                  <a:pt x="3059050" y="87400"/>
                  <a:pt x="3053692" y="87400"/>
                </a:cubicBezTo>
                <a:cubicBezTo>
                  <a:pt x="3045135" y="87400"/>
                  <a:pt x="3037749" y="90116"/>
                  <a:pt x="3031536" y="95548"/>
                </a:cubicBezTo>
                <a:cubicBezTo>
                  <a:pt x="3025322" y="100980"/>
                  <a:pt x="3022215" y="111286"/>
                  <a:pt x="3022215" y="126467"/>
                </a:cubicBezTo>
                <a:lnTo>
                  <a:pt x="3022215" y="191207"/>
                </a:lnTo>
                <a:lnTo>
                  <a:pt x="3002123" y="191207"/>
                </a:lnTo>
                <a:lnTo>
                  <a:pt x="3002123" y="72666"/>
                </a:lnTo>
                <a:lnTo>
                  <a:pt x="3020206" y="72666"/>
                </a:lnTo>
                <a:lnTo>
                  <a:pt x="3020206" y="89520"/>
                </a:lnTo>
                <a:cubicBezTo>
                  <a:pt x="3028912" y="76498"/>
                  <a:pt x="3041488" y="69987"/>
                  <a:pt x="3057934" y="69987"/>
                </a:cubicBezTo>
                <a:close/>
                <a:moveTo>
                  <a:pt x="2168128" y="65075"/>
                </a:moveTo>
                <a:cubicBezTo>
                  <a:pt x="2172072" y="65075"/>
                  <a:pt x="2175458" y="66452"/>
                  <a:pt x="2178285" y="69205"/>
                </a:cubicBezTo>
                <a:cubicBezTo>
                  <a:pt x="2181113" y="71959"/>
                  <a:pt x="2182527" y="75270"/>
                  <a:pt x="2182527" y="79140"/>
                </a:cubicBezTo>
                <a:cubicBezTo>
                  <a:pt x="2182527" y="83009"/>
                  <a:pt x="2181150" y="86339"/>
                  <a:pt x="2178397" y="89130"/>
                </a:cubicBezTo>
                <a:cubicBezTo>
                  <a:pt x="2175643" y="91920"/>
                  <a:pt x="2172221" y="93315"/>
                  <a:pt x="2168128" y="93315"/>
                </a:cubicBezTo>
                <a:cubicBezTo>
                  <a:pt x="2164035" y="93315"/>
                  <a:pt x="2160612" y="91920"/>
                  <a:pt x="2157859" y="89130"/>
                </a:cubicBezTo>
                <a:cubicBezTo>
                  <a:pt x="2155105" y="86339"/>
                  <a:pt x="2153729" y="83009"/>
                  <a:pt x="2153729" y="79140"/>
                </a:cubicBezTo>
                <a:cubicBezTo>
                  <a:pt x="2153729" y="75270"/>
                  <a:pt x="2155143" y="71959"/>
                  <a:pt x="2157970" y="69205"/>
                </a:cubicBezTo>
                <a:cubicBezTo>
                  <a:pt x="2160798" y="66452"/>
                  <a:pt x="2164184" y="65075"/>
                  <a:pt x="2168128" y="65075"/>
                </a:cubicBezTo>
                <a:close/>
                <a:moveTo>
                  <a:pt x="121220" y="63401"/>
                </a:moveTo>
                <a:cubicBezTo>
                  <a:pt x="121146" y="72405"/>
                  <a:pt x="121034" y="80442"/>
                  <a:pt x="120885" y="87511"/>
                </a:cubicBezTo>
                <a:lnTo>
                  <a:pt x="178370" y="87511"/>
                </a:lnTo>
                <a:lnTo>
                  <a:pt x="178370" y="63401"/>
                </a:lnTo>
                <a:close/>
                <a:moveTo>
                  <a:pt x="42639" y="63401"/>
                </a:moveTo>
                <a:lnTo>
                  <a:pt x="42639" y="87511"/>
                </a:lnTo>
                <a:lnTo>
                  <a:pt x="103584" y="87511"/>
                </a:lnTo>
                <a:cubicBezTo>
                  <a:pt x="103733" y="80367"/>
                  <a:pt x="103845" y="72331"/>
                  <a:pt x="103919" y="63401"/>
                </a:cubicBezTo>
                <a:close/>
                <a:moveTo>
                  <a:pt x="1282303" y="54025"/>
                </a:moveTo>
                <a:cubicBezTo>
                  <a:pt x="1304627" y="64294"/>
                  <a:pt x="1327621" y="75977"/>
                  <a:pt x="1351285" y="89074"/>
                </a:cubicBezTo>
                <a:lnTo>
                  <a:pt x="1341016" y="104924"/>
                </a:lnTo>
                <a:cubicBezTo>
                  <a:pt x="1322561" y="93613"/>
                  <a:pt x="1299865" y="81260"/>
                  <a:pt x="1272927" y="67866"/>
                </a:cubicBezTo>
                <a:close/>
                <a:moveTo>
                  <a:pt x="1222697" y="53802"/>
                </a:moveTo>
                <a:lnTo>
                  <a:pt x="1233413" y="68312"/>
                </a:lnTo>
                <a:cubicBezTo>
                  <a:pt x="1206028" y="85130"/>
                  <a:pt x="1183035" y="98004"/>
                  <a:pt x="1164431" y="106933"/>
                </a:cubicBezTo>
                <a:cubicBezTo>
                  <a:pt x="1161752" y="102022"/>
                  <a:pt x="1158329" y="96887"/>
                  <a:pt x="1154162" y="91529"/>
                </a:cubicBezTo>
                <a:cubicBezTo>
                  <a:pt x="1179760" y="80367"/>
                  <a:pt x="1202605" y="67791"/>
                  <a:pt x="1222697" y="53802"/>
                </a:cubicBezTo>
                <a:close/>
                <a:moveTo>
                  <a:pt x="706338" y="45318"/>
                </a:moveTo>
                <a:cubicBezTo>
                  <a:pt x="713333" y="56927"/>
                  <a:pt x="720105" y="68610"/>
                  <a:pt x="726653" y="80367"/>
                </a:cubicBezTo>
                <a:lnTo>
                  <a:pt x="712143" y="88627"/>
                </a:lnTo>
                <a:cubicBezTo>
                  <a:pt x="706785" y="77465"/>
                  <a:pt x="700385" y="65485"/>
                  <a:pt x="692944" y="52685"/>
                </a:cubicBezTo>
                <a:close/>
                <a:moveTo>
                  <a:pt x="747638" y="37282"/>
                </a:moveTo>
                <a:cubicBezTo>
                  <a:pt x="754782" y="50081"/>
                  <a:pt x="761405" y="62285"/>
                  <a:pt x="767506" y="73893"/>
                </a:cubicBezTo>
                <a:lnTo>
                  <a:pt x="752549" y="81707"/>
                </a:lnTo>
                <a:cubicBezTo>
                  <a:pt x="747489" y="69949"/>
                  <a:pt x="741313" y="57522"/>
                  <a:pt x="734020" y="44425"/>
                </a:cubicBezTo>
                <a:close/>
                <a:moveTo>
                  <a:pt x="797867" y="36165"/>
                </a:moveTo>
                <a:lnTo>
                  <a:pt x="812825" y="44202"/>
                </a:lnTo>
                <a:cubicBezTo>
                  <a:pt x="806425" y="55960"/>
                  <a:pt x="797719" y="71289"/>
                  <a:pt x="786705" y="90190"/>
                </a:cubicBezTo>
                <a:lnTo>
                  <a:pt x="772864" y="83270"/>
                </a:lnTo>
                <a:cubicBezTo>
                  <a:pt x="780901" y="69875"/>
                  <a:pt x="789235" y="54174"/>
                  <a:pt x="797867" y="36165"/>
                </a:cubicBezTo>
                <a:close/>
                <a:moveTo>
                  <a:pt x="3173685" y="27571"/>
                </a:moveTo>
                <a:lnTo>
                  <a:pt x="3193777" y="27571"/>
                </a:lnTo>
                <a:lnTo>
                  <a:pt x="3193777" y="50676"/>
                </a:lnTo>
                <a:lnTo>
                  <a:pt x="3173685" y="50676"/>
                </a:lnTo>
                <a:close/>
                <a:moveTo>
                  <a:pt x="3125837" y="27571"/>
                </a:moveTo>
                <a:lnTo>
                  <a:pt x="3145929" y="27571"/>
                </a:lnTo>
                <a:lnTo>
                  <a:pt x="3145929" y="50899"/>
                </a:lnTo>
                <a:lnTo>
                  <a:pt x="3125837" y="50899"/>
                </a:lnTo>
                <a:close/>
                <a:moveTo>
                  <a:pt x="2954610" y="27571"/>
                </a:moveTo>
                <a:lnTo>
                  <a:pt x="2974702" y="27571"/>
                </a:lnTo>
                <a:lnTo>
                  <a:pt x="2974702" y="50676"/>
                </a:lnTo>
                <a:lnTo>
                  <a:pt x="2954610" y="50676"/>
                </a:lnTo>
                <a:close/>
                <a:moveTo>
                  <a:pt x="527744" y="18529"/>
                </a:moveTo>
                <a:lnTo>
                  <a:pt x="542032" y="23664"/>
                </a:lnTo>
                <a:cubicBezTo>
                  <a:pt x="536525" y="40184"/>
                  <a:pt x="530721" y="55588"/>
                  <a:pt x="524619" y="69875"/>
                </a:cubicBezTo>
                <a:lnTo>
                  <a:pt x="511448" y="64071"/>
                </a:lnTo>
                <a:cubicBezTo>
                  <a:pt x="517996" y="49634"/>
                  <a:pt x="523428" y="34454"/>
                  <a:pt x="527744" y="18529"/>
                </a:cubicBezTo>
                <a:close/>
                <a:moveTo>
                  <a:pt x="471934" y="18306"/>
                </a:moveTo>
                <a:cubicBezTo>
                  <a:pt x="477292" y="33338"/>
                  <a:pt x="482352" y="48444"/>
                  <a:pt x="487114" y="63624"/>
                </a:cubicBezTo>
                <a:lnTo>
                  <a:pt x="473050" y="69429"/>
                </a:lnTo>
                <a:cubicBezTo>
                  <a:pt x="467990" y="51271"/>
                  <a:pt x="463227" y="35793"/>
                  <a:pt x="458763" y="22994"/>
                </a:cubicBezTo>
                <a:close/>
                <a:moveTo>
                  <a:pt x="1611585" y="15627"/>
                </a:moveTo>
                <a:lnTo>
                  <a:pt x="1699989" y="15627"/>
                </a:lnTo>
                <a:lnTo>
                  <a:pt x="1699989" y="31031"/>
                </a:lnTo>
                <a:cubicBezTo>
                  <a:pt x="1679897" y="65261"/>
                  <a:pt x="1648792" y="94060"/>
                  <a:pt x="1606674" y="117426"/>
                </a:cubicBezTo>
                <a:cubicBezTo>
                  <a:pt x="1603846" y="112365"/>
                  <a:pt x="1600721" y="107156"/>
                  <a:pt x="1597298" y="101799"/>
                </a:cubicBezTo>
                <a:cubicBezTo>
                  <a:pt x="1612925" y="93762"/>
                  <a:pt x="1625575" y="86023"/>
                  <a:pt x="1635249" y="78581"/>
                </a:cubicBezTo>
                <a:cubicBezTo>
                  <a:pt x="1625873" y="68908"/>
                  <a:pt x="1616273" y="59383"/>
                  <a:pt x="1606451" y="50006"/>
                </a:cubicBezTo>
                <a:lnTo>
                  <a:pt x="1616943" y="39514"/>
                </a:lnTo>
                <a:cubicBezTo>
                  <a:pt x="1628105" y="49634"/>
                  <a:pt x="1638374" y="59234"/>
                  <a:pt x="1647750" y="68312"/>
                </a:cubicBezTo>
                <a:cubicBezTo>
                  <a:pt x="1660103" y="57448"/>
                  <a:pt x="1670670" y="44946"/>
                  <a:pt x="1679451" y="30808"/>
                </a:cubicBezTo>
                <a:lnTo>
                  <a:pt x="1611585" y="30808"/>
                </a:lnTo>
                <a:close/>
                <a:moveTo>
                  <a:pt x="1855142" y="14288"/>
                </a:moveTo>
                <a:lnTo>
                  <a:pt x="2014537" y="14288"/>
                </a:lnTo>
                <a:lnTo>
                  <a:pt x="2014537" y="91083"/>
                </a:lnTo>
                <a:lnTo>
                  <a:pt x="2049140" y="91083"/>
                </a:lnTo>
                <a:lnTo>
                  <a:pt x="2049140" y="106040"/>
                </a:lnTo>
                <a:lnTo>
                  <a:pt x="1949127" y="106040"/>
                </a:lnTo>
                <a:lnTo>
                  <a:pt x="1949127" y="111175"/>
                </a:lnTo>
                <a:cubicBezTo>
                  <a:pt x="1955229" y="124569"/>
                  <a:pt x="1963117" y="136327"/>
                  <a:pt x="1972791" y="146447"/>
                </a:cubicBezTo>
                <a:cubicBezTo>
                  <a:pt x="1990055" y="135285"/>
                  <a:pt x="2005682" y="124346"/>
                  <a:pt x="2019672" y="113630"/>
                </a:cubicBezTo>
                <a:lnTo>
                  <a:pt x="2032620" y="128364"/>
                </a:lnTo>
                <a:cubicBezTo>
                  <a:pt x="2019969" y="136699"/>
                  <a:pt x="2004268" y="146521"/>
                  <a:pt x="1985516" y="157832"/>
                </a:cubicBezTo>
                <a:cubicBezTo>
                  <a:pt x="2002929" y="171376"/>
                  <a:pt x="2024658" y="181124"/>
                  <a:pt x="2050702" y="187077"/>
                </a:cubicBezTo>
                <a:cubicBezTo>
                  <a:pt x="2046089" y="193477"/>
                  <a:pt x="2041996" y="199579"/>
                  <a:pt x="2038424" y="205383"/>
                </a:cubicBezTo>
                <a:cubicBezTo>
                  <a:pt x="1997943" y="193030"/>
                  <a:pt x="1968177" y="172046"/>
                  <a:pt x="1949127" y="142429"/>
                </a:cubicBezTo>
                <a:lnTo>
                  <a:pt x="1949127" y="190872"/>
                </a:lnTo>
                <a:cubicBezTo>
                  <a:pt x="1949127" y="208880"/>
                  <a:pt x="1939900" y="217885"/>
                  <a:pt x="1921445" y="217885"/>
                </a:cubicBezTo>
                <a:cubicBezTo>
                  <a:pt x="1912664" y="217885"/>
                  <a:pt x="1902246" y="217736"/>
                  <a:pt x="1890191" y="217438"/>
                </a:cubicBezTo>
                <a:cubicBezTo>
                  <a:pt x="1889298" y="211931"/>
                  <a:pt x="1888257" y="205532"/>
                  <a:pt x="1887066" y="198239"/>
                </a:cubicBezTo>
                <a:cubicBezTo>
                  <a:pt x="1897782" y="199430"/>
                  <a:pt x="1907381" y="200100"/>
                  <a:pt x="1915864" y="200248"/>
                </a:cubicBezTo>
                <a:cubicBezTo>
                  <a:pt x="1926431" y="200248"/>
                  <a:pt x="1931714" y="195486"/>
                  <a:pt x="1931714" y="185961"/>
                </a:cubicBezTo>
                <a:lnTo>
                  <a:pt x="1931714" y="106040"/>
                </a:lnTo>
                <a:lnTo>
                  <a:pt x="1831255" y="106040"/>
                </a:lnTo>
                <a:lnTo>
                  <a:pt x="1831255" y="91083"/>
                </a:lnTo>
                <a:lnTo>
                  <a:pt x="1997794" y="91083"/>
                </a:lnTo>
                <a:lnTo>
                  <a:pt x="1997794" y="67196"/>
                </a:lnTo>
                <a:lnTo>
                  <a:pt x="1859384" y="67196"/>
                </a:lnTo>
                <a:lnTo>
                  <a:pt x="1859384" y="52909"/>
                </a:lnTo>
                <a:lnTo>
                  <a:pt x="1997794" y="52909"/>
                </a:lnTo>
                <a:lnTo>
                  <a:pt x="1997794" y="29245"/>
                </a:lnTo>
                <a:lnTo>
                  <a:pt x="1855142" y="29245"/>
                </a:lnTo>
                <a:close/>
                <a:moveTo>
                  <a:pt x="8036" y="12055"/>
                </a:moveTo>
                <a:lnTo>
                  <a:pt x="212973" y="12055"/>
                </a:lnTo>
                <a:lnTo>
                  <a:pt x="212973" y="27682"/>
                </a:lnTo>
                <a:lnTo>
                  <a:pt x="121444" y="27682"/>
                </a:lnTo>
                <a:cubicBezTo>
                  <a:pt x="121444" y="35049"/>
                  <a:pt x="121406" y="41895"/>
                  <a:pt x="121332" y="48221"/>
                </a:cubicBezTo>
                <a:lnTo>
                  <a:pt x="195337" y="48221"/>
                </a:lnTo>
                <a:lnTo>
                  <a:pt x="195337" y="152698"/>
                </a:lnTo>
                <a:lnTo>
                  <a:pt x="178370" y="152698"/>
                </a:lnTo>
                <a:lnTo>
                  <a:pt x="178370" y="141759"/>
                </a:lnTo>
                <a:lnTo>
                  <a:pt x="115862" y="141759"/>
                </a:lnTo>
                <a:cubicBezTo>
                  <a:pt x="111993" y="159395"/>
                  <a:pt x="105854" y="172976"/>
                  <a:pt x="97445" y="182501"/>
                </a:cubicBezTo>
                <a:cubicBezTo>
                  <a:pt x="127285" y="193440"/>
                  <a:pt x="168845" y="198835"/>
                  <a:pt x="222126" y="198686"/>
                </a:cubicBezTo>
                <a:cubicBezTo>
                  <a:pt x="218405" y="205234"/>
                  <a:pt x="215354" y="211187"/>
                  <a:pt x="212973" y="216545"/>
                </a:cubicBezTo>
                <a:cubicBezTo>
                  <a:pt x="153888" y="214908"/>
                  <a:pt x="110467" y="207653"/>
                  <a:pt x="82711" y="194779"/>
                </a:cubicBezTo>
                <a:cubicBezTo>
                  <a:pt x="65596" y="206090"/>
                  <a:pt x="41448" y="215206"/>
                  <a:pt x="10269" y="222126"/>
                </a:cubicBezTo>
                <a:cubicBezTo>
                  <a:pt x="7292" y="216917"/>
                  <a:pt x="3869" y="211634"/>
                  <a:pt x="0" y="206276"/>
                </a:cubicBezTo>
                <a:cubicBezTo>
                  <a:pt x="27235" y="201737"/>
                  <a:pt x="49187" y="194742"/>
                  <a:pt x="65856" y="185291"/>
                </a:cubicBezTo>
                <a:cubicBezTo>
                  <a:pt x="53131" y="176510"/>
                  <a:pt x="41597" y="164976"/>
                  <a:pt x="31254" y="150689"/>
                </a:cubicBezTo>
                <a:lnTo>
                  <a:pt x="42974" y="141759"/>
                </a:lnTo>
                <a:lnTo>
                  <a:pt x="25673" y="141759"/>
                </a:lnTo>
                <a:lnTo>
                  <a:pt x="25673" y="48221"/>
                </a:lnTo>
                <a:lnTo>
                  <a:pt x="104031" y="48221"/>
                </a:lnTo>
                <a:cubicBezTo>
                  <a:pt x="104105" y="41821"/>
                  <a:pt x="104179" y="34975"/>
                  <a:pt x="104254" y="27682"/>
                </a:cubicBezTo>
                <a:lnTo>
                  <a:pt x="8036" y="27682"/>
                </a:lnTo>
                <a:close/>
                <a:moveTo>
                  <a:pt x="879351" y="11162"/>
                </a:moveTo>
                <a:lnTo>
                  <a:pt x="894308" y="20762"/>
                </a:lnTo>
                <a:cubicBezTo>
                  <a:pt x="875258" y="43384"/>
                  <a:pt x="849362" y="63699"/>
                  <a:pt x="816620" y="81707"/>
                </a:cubicBezTo>
                <a:cubicBezTo>
                  <a:pt x="812453" y="76051"/>
                  <a:pt x="808732" y="71214"/>
                  <a:pt x="805458" y="67196"/>
                </a:cubicBezTo>
                <a:cubicBezTo>
                  <a:pt x="837753" y="51867"/>
                  <a:pt x="862384" y="33189"/>
                  <a:pt x="879351" y="11162"/>
                </a:cubicBezTo>
                <a:close/>
                <a:moveTo>
                  <a:pt x="807244" y="9823"/>
                </a:moveTo>
                <a:lnTo>
                  <a:pt x="811262" y="25896"/>
                </a:lnTo>
                <a:cubicBezTo>
                  <a:pt x="782389" y="27980"/>
                  <a:pt x="743099" y="30436"/>
                  <a:pt x="693390" y="33263"/>
                </a:cubicBezTo>
                <a:cubicBezTo>
                  <a:pt x="692348" y="28203"/>
                  <a:pt x="691009" y="22771"/>
                  <a:pt x="689372" y="16967"/>
                </a:cubicBezTo>
                <a:cubicBezTo>
                  <a:pt x="732978" y="14883"/>
                  <a:pt x="772269" y="12502"/>
                  <a:pt x="807244" y="9823"/>
                </a:cubicBezTo>
                <a:close/>
                <a:moveTo>
                  <a:pt x="1397273" y="7590"/>
                </a:moveTo>
                <a:cubicBezTo>
                  <a:pt x="1409477" y="19646"/>
                  <a:pt x="1420267" y="30882"/>
                  <a:pt x="1429643" y="41300"/>
                </a:cubicBezTo>
                <a:lnTo>
                  <a:pt x="1414016" y="54248"/>
                </a:lnTo>
                <a:cubicBezTo>
                  <a:pt x="1403746" y="41002"/>
                  <a:pt x="1393701" y="29245"/>
                  <a:pt x="1383878" y="18976"/>
                </a:cubicBezTo>
                <a:close/>
                <a:moveTo>
                  <a:pt x="1782142" y="3349"/>
                </a:moveTo>
                <a:lnTo>
                  <a:pt x="1793081" y="17413"/>
                </a:lnTo>
                <a:cubicBezTo>
                  <a:pt x="1779091" y="25747"/>
                  <a:pt x="1763985" y="34231"/>
                  <a:pt x="1747763" y="42863"/>
                </a:cubicBezTo>
                <a:cubicBezTo>
                  <a:pt x="1751781" y="48816"/>
                  <a:pt x="1756172" y="54248"/>
                  <a:pt x="1760934" y="59159"/>
                </a:cubicBezTo>
                <a:cubicBezTo>
                  <a:pt x="1776561" y="50527"/>
                  <a:pt x="1791072" y="41746"/>
                  <a:pt x="1804466" y="32817"/>
                </a:cubicBezTo>
                <a:lnTo>
                  <a:pt x="1815628" y="47104"/>
                </a:lnTo>
                <a:cubicBezTo>
                  <a:pt x="1803276" y="54695"/>
                  <a:pt x="1789360" y="62657"/>
                  <a:pt x="1773882" y="70991"/>
                </a:cubicBezTo>
                <a:cubicBezTo>
                  <a:pt x="1788170" y="82153"/>
                  <a:pt x="1804838" y="89595"/>
                  <a:pt x="1823888" y="93315"/>
                </a:cubicBezTo>
                <a:cubicBezTo>
                  <a:pt x="1819572" y="99269"/>
                  <a:pt x="1815480" y="105296"/>
                  <a:pt x="1811610" y="111398"/>
                </a:cubicBezTo>
                <a:cubicBezTo>
                  <a:pt x="1764283" y="95027"/>
                  <a:pt x="1731169" y="61243"/>
                  <a:pt x="1712267" y="10046"/>
                </a:cubicBezTo>
                <a:lnTo>
                  <a:pt x="1727894" y="3795"/>
                </a:lnTo>
                <a:cubicBezTo>
                  <a:pt x="1731317" y="13023"/>
                  <a:pt x="1735112" y="21506"/>
                  <a:pt x="1739280" y="29245"/>
                </a:cubicBezTo>
                <a:cubicBezTo>
                  <a:pt x="1755651" y="20315"/>
                  <a:pt x="1769938" y="11683"/>
                  <a:pt x="1782142" y="3349"/>
                </a:cubicBezTo>
                <a:close/>
                <a:moveTo>
                  <a:pt x="1015752" y="3349"/>
                </a:moveTo>
                <a:lnTo>
                  <a:pt x="1034058" y="3349"/>
                </a:lnTo>
                <a:lnTo>
                  <a:pt x="1034058" y="41746"/>
                </a:lnTo>
                <a:lnTo>
                  <a:pt x="1115987" y="41746"/>
                </a:lnTo>
                <a:lnTo>
                  <a:pt x="1115987" y="189086"/>
                </a:lnTo>
                <a:cubicBezTo>
                  <a:pt x="1115987" y="207988"/>
                  <a:pt x="1106686" y="217364"/>
                  <a:pt x="1088082" y="217215"/>
                </a:cubicBezTo>
                <a:cubicBezTo>
                  <a:pt x="1078260" y="217215"/>
                  <a:pt x="1066205" y="217066"/>
                  <a:pt x="1051917" y="216768"/>
                </a:cubicBezTo>
                <a:cubicBezTo>
                  <a:pt x="1051471" y="211708"/>
                  <a:pt x="1050354" y="205234"/>
                  <a:pt x="1048568" y="197346"/>
                </a:cubicBezTo>
                <a:cubicBezTo>
                  <a:pt x="1062707" y="198537"/>
                  <a:pt x="1074464" y="199207"/>
                  <a:pt x="1083841" y="199355"/>
                </a:cubicBezTo>
                <a:cubicBezTo>
                  <a:pt x="1093217" y="199653"/>
                  <a:pt x="1097905" y="194965"/>
                  <a:pt x="1097905" y="185291"/>
                </a:cubicBezTo>
                <a:lnTo>
                  <a:pt x="1097905" y="58713"/>
                </a:lnTo>
                <a:lnTo>
                  <a:pt x="1033611" y="58713"/>
                </a:lnTo>
                <a:cubicBezTo>
                  <a:pt x="1033016" y="72256"/>
                  <a:pt x="1031379" y="84311"/>
                  <a:pt x="1028700" y="94878"/>
                </a:cubicBezTo>
                <a:cubicBezTo>
                  <a:pt x="1055042" y="116012"/>
                  <a:pt x="1076325" y="134615"/>
                  <a:pt x="1092547" y="150689"/>
                </a:cubicBezTo>
                <a:lnTo>
                  <a:pt x="1078929" y="165199"/>
                </a:lnTo>
                <a:cubicBezTo>
                  <a:pt x="1063005" y="147787"/>
                  <a:pt x="1044476" y="129704"/>
                  <a:pt x="1023342" y="110952"/>
                </a:cubicBezTo>
                <a:cubicBezTo>
                  <a:pt x="1013222" y="132829"/>
                  <a:pt x="993948" y="151879"/>
                  <a:pt x="965522" y="168102"/>
                </a:cubicBezTo>
                <a:cubicBezTo>
                  <a:pt x="959272" y="159470"/>
                  <a:pt x="955104" y="154112"/>
                  <a:pt x="953021" y="152028"/>
                </a:cubicBezTo>
                <a:cubicBezTo>
                  <a:pt x="977280" y="139229"/>
                  <a:pt x="993874" y="125016"/>
                  <a:pt x="1002804" y="109389"/>
                </a:cubicBezTo>
                <a:cubicBezTo>
                  <a:pt x="1009948" y="97929"/>
                  <a:pt x="1014115" y="81037"/>
                  <a:pt x="1015305" y="58713"/>
                </a:cubicBezTo>
                <a:lnTo>
                  <a:pt x="951458" y="58713"/>
                </a:lnTo>
                <a:lnTo>
                  <a:pt x="951458" y="219224"/>
                </a:lnTo>
                <a:lnTo>
                  <a:pt x="933375" y="219224"/>
                </a:lnTo>
                <a:lnTo>
                  <a:pt x="933375" y="41746"/>
                </a:lnTo>
                <a:lnTo>
                  <a:pt x="1015752" y="41746"/>
                </a:lnTo>
                <a:close/>
                <a:moveTo>
                  <a:pt x="492472" y="1786"/>
                </a:moveTo>
                <a:lnTo>
                  <a:pt x="507206" y="1786"/>
                </a:lnTo>
                <a:lnTo>
                  <a:pt x="507206" y="83046"/>
                </a:lnTo>
                <a:lnTo>
                  <a:pt x="536004" y="83046"/>
                </a:lnTo>
                <a:lnTo>
                  <a:pt x="536004" y="97334"/>
                </a:lnTo>
                <a:lnTo>
                  <a:pt x="507206" y="97334"/>
                </a:lnTo>
                <a:lnTo>
                  <a:pt x="507206" y="125016"/>
                </a:lnTo>
                <a:lnTo>
                  <a:pt x="515466" y="118319"/>
                </a:lnTo>
                <a:cubicBezTo>
                  <a:pt x="527968" y="130374"/>
                  <a:pt x="538014" y="140792"/>
                  <a:pt x="545604" y="149572"/>
                </a:cubicBezTo>
                <a:lnTo>
                  <a:pt x="533995" y="160288"/>
                </a:lnTo>
                <a:cubicBezTo>
                  <a:pt x="524619" y="148828"/>
                  <a:pt x="515689" y="138634"/>
                  <a:pt x="507206" y="129704"/>
                </a:cubicBezTo>
                <a:lnTo>
                  <a:pt x="507206" y="221456"/>
                </a:lnTo>
                <a:lnTo>
                  <a:pt x="492472" y="221456"/>
                </a:lnTo>
                <a:lnTo>
                  <a:pt x="492472" y="127471"/>
                </a:lnTo>
                <a:cubicBezTo>
                  <a:pt x="483840" y="149945"/>
                  <a:pt x="473794" y="170334"/>
                  <a:pt x="462334" y="188640"/>
                </a:cubicBezTo>
                <a:cubicBezTo>
                  <a:pt x="459953" y="181943"/>
                  <a:pt x="457646" y="175915"/>
                  <a:pt x="455414" y="170557"/>
                </a:cubicBezTo>
                <a:cubicBezTo>
                  <a:pt x="469850" y="148680"/>
                  <a:pt x="481608" y="124272"/>
                  <a:pt x="490686" y="97334"/>
                </a:cubicBezTo>
                <a:lnTo>
                  <a:pt x="458316" y="97334"/>
                </a:lnTo>
                <a:lnTo>
                  <a:pt x="458316" y="83046"/>
                </a:lnTo>
                <a:lnTo>
                  <a:pt x="492472" y="83046"/>
                </a:lnTo>
                <a:close/>
                <a:moveTo>
                  <a:pt x="323924" y="1340"/>
                </a:moveTo>
                <a:lnTo>
                  <a:pt x="346472" y="1340"/>
                </a:lnTo>
                <a:cubicBezTo>
                  <a:pt x="338882" y="9525"/>
                  <a:pt x="331142" y="17190"/>
                  <a:pt x="323255" y="24334"/>
                </a:cubicBezTo>
                <a:lnTo>
                  <a:pt x="428402" y="24334"/>
                </a:lnTo>
                <a:lnTo>
                  <a:pt x="428402" y="39514"/>
                </a:lnTo>
                <a:cubicBezTo>
                  <a:pt x="377205" y="80739"/>
                  <a:pt x="315069" y="111472"/>
                  <a:pt x="241994" y="131713"/>
                </a:cubicBezTo>
                <a:cubicBezTo>
                  <a:pt x="238869" y="125760"/>
                  <a:pt x="235446" y="120551"/>
                  <a:pt x="231725" y="116086"/>
                </a:cubicBezTo>
                <a:cubicBezTo>
                  <a:pt x="262384" y="108049"/>
                  <a:pt x="289917" y="98896"/>
                  <a:pt x="314325" y="88627"/>
                </a:cubicBezTo>
                <a:cubicBezTo>
                  <a:pt x="308967" y="82674"/>
                  <a:pt x="301898" y="75382"/>
                  <a:pt x="293117" y="66750"/>
                </a:cubicBezTo>
                <a:lnTo>
                  <a:pt x="305618" y="56927"/>
                </a:lnTo>
                <a:cubicBezTo>
                  <a:pt x="314399" y="65410"/>
                  <a:pt x="322510" y="73670"/>
                  <a:pt x="329952" y="81707"/>
                </a:cubicBezTo>
                <a:cubicBezTo>
                  <a:pt x="357187" y="69354"/>
                  <a:pt x="381074" y="55439"/>
                  <a:pt x="401613" y="39961"/>
                </a:cubicBezTo>
                <a:lnTo>
                  <a:pt x="305395" y="39961"/>
                </a:lnTo>
                <a:cubicBezTo>
                  <a:pt x="289917" y="53206"/>
                  <a:pt x="271537" y="65857"/>
                  <a:pt x="250254" y="77912"/>
                </a:cubicBezTo>
                <a:cubicBezTo>
                  <a:pt x="246980" y="73447"/>
                  <a:pt x="242887" y="68759"/>
                  <a:pt x="237976" y="63847"/>
                </a:cubicBezTo>
                <a:cubicBezTo>
                  <a:pt x="272058" y="45690"/>
                  <a:pt x="300707" y="24854"/>
                  <a:pt x="323924" y="1340"/>
                </a:cubicBezTo>
                <a:close/>
                <a:moveTo>
                  <a:pt x="600075" y="1116"/>
                </a:moveTo>
                <a:lnTo>
                  <a:pt x="616148" y="1116"/>
                </a:lnTo>
                <a:lnTo>
                  <a:pt x="616148" y="21208"/>
                </a:lnTo>
                <a:lnTo>
                  <a:pt x="674861" y="21208"/>
                </a:lnTo>
                <a:lnTo>
                  <a:pt x="674861" y="35272"/>
                </a:lnTo>
                <a:lnTo>
                  <a:pt x="616148" y="35272"/>
                </a:lnTo>
                <a:lnTo>
                  <a:pt x="616148" y="50230"/>
                </a:lnTo>
                <a:lnTo>
                  <a:pt x="668164" y="50230"/>
                </a:lnTo>
                <a:lnTo>
                  <a:pt x="668164" y="64294"/>
                </a:lnTo>
                <a:lnTo>
                  <a:pt x="616148" y="64294"/>
                </a:lnTo>
                <a:lnTo>
                  <a:pt x="616148" y="79698"/>
                </a:lnTo>
                <a:lnTo>
                  <a:pt x="677986" y="79698"/>
                </a:lnTo>
                <a:lnTo>
                  <a:pt x="677986" y="93762"/>
                </a:lnTo>
                <a:lnTo>
                  <a:pt x="542255" y="93762"/>
                </a:lnTo>
                <a:lnTo>
                  <a:pt x="542255" y="79698"/>
                </a:lnTo>
                <a:lnTo>
                  <a:pt x="600075" y="79698"/>
                </a:lnTo>
                <a:lnTo>
                  <a:pt x="600075" y="64294"/>
                </a:lnTo>
                <a:lnTo>
                  <a:pt x="551631" y="64294"/>
                </a:lnTo>
                <a:lnTo>
                  <a:pt x="551631" y="50230"/>
                </a:lnTo>
                <a:lnTo>
                  <a:pt x="600075" y="50230"/>
                </a:lnTo>
                <a:lnTo>
                  <a:pt x="600075" y="35272"/>
                </a:lnTo>
                <a:lnTo>
                  <a:pt x="545827" y="35272"/>
                </a:lnTo>
                <a:lnTo>
                  <a:pt x="545827" y="21208"/>
                </a:lnTo>
                <a:lnTo>
                  <a:pt x="600075" y="21208"/>
                </a:lnTo>
                <a:close/>
                <a:moveTo>
                  <a:pt x="1253728" y="893"/>
                </a:moveTo>
                <a:cubicBezTo>
                  <a:pt x="1259235" y="9376"/>
                  <a:pt x="1264444" y="18380"/>
                  <a:pt x="1269355" y="27905"/>
                </a:cubicBezTo>
                <a:lnTo>
                  <a:pt x="1354633" y="27905"/>
                </a:lnTo>
                <a:lnTo>
                  <a:pt x="1354633" y="65410"/>
                </a:lnTo>
                <a:lnTo>
                  <a:pt x="1336551" y="65410"/>
                </a:lnTo>
                <a:lnTo>
                  <a:pt x="1336551" y="43979"/>
                </a:lnTo>
                <a:lnTo>
                  <a:pt x="1170012" y="43979"/>
                </a:lnTo>
                <a:lnTo>
                  <a:pt x="1170012" y="66303"/>
                </a:lnTo>
                <a:lnTo>
                  <a:pt x="1152153" y="66303"/>
                </a:lnTo>
                <a:lnTo>
                  <a:pt x="1152153" y="27905"/>
                </a:lnTo>
                <a:lnTo>
                  <a:pt x="1247700" y="27905"/>
                </a:lnTo>
                <a:cubicBezTo>
                  <a:pt x="1244426" y="21952"/>
                  <a:pt x="1240705" y="15553"/>
                  <a:pt x="1236538" y="8707"/>
                </a:cubicBezTo>
                <a:close/>
                <a:moveTo>
                  <a:pt x="1502420" y="0"/>
                </a:moveTo>
                <a:lnTo>
                  <a:pt x="1520502" y="0"/>
                </a:lnTo>
                <a:lnTo>
                  <a:pt x="1520502" y="20092"/>
                </a:lnTo>
                <a:lnTo>
                  <a:pt x="1588591" y="20092"/>
                </a:lnTo>
                <a:lnTo>
                  <a:pt x="1588591" y="34156"/>
                </a:lnTo>
                <a:lnTo>
                  <a:pt x="1520502" y="34156"/>
                </a:lnTo>
                <a:lnTo>
                  <a:pt x="1520502" y="49113"/>
                </a:lnTo>
                <a:lnTo>
                  <a:pt x="1582787" y="49113"/>
                </a:lnTo>
                <a:lnTo>
                  <a:pt x="1582787" y="63178"/>
                </a:lnTo>
                <a:lnTo>
                  <a:pt x="1520502" y="63178"/>
                </a:lnTo>
                <a:lnTo>
                  <a:pt x="1520502" y="78581"/>
                </a:lnTo>
                <a:lnTo>
                  <a:pt x="1593056" y="78581"/>
                </a:lnTo>
                <a:lnTo>
                  <a:pt x="1593056" y="92646"/>
                </a:lnTo>
                <a:lnTo>
                  <a:pt x="1430312" y="92646"/>
                </a:lnTo>
                <a:lnTo>
                  <a:pt x="1430312" y="78581"/>
                </a:lnTo>
                <a:lnTo>
                  <a:pt x="1502420" y="78581"/>
                </a:lnTo>
                <a:lnTo>
                  <a:pt x="1502420" y="63178"/>
                </a:lnTo>
                <a:lnTo>
                  <a:pt x="1445270" y="63178"/>
                </a:lnTo>
                <a:lnTo>
                  <a:pt x="1445270" y="49113"/>
                </a:lnTo>
                <a:lnTo>
                  <a:pt x="1502420" y="49113"/>
                </a:lnTo>
                <a:lnTo>
                  <a:pt x="1502420" y="34156"/>
                </a:lnTo>
                <a:lnTo>
                  <a:pt x="1437456" y="34156"/>
                </a:lnTo>
                <a:lnTo>
                  <a:pt x="1437456" y="20092"/>
                </a:lnTo>
                <a:lnTo>
                  <a:pt x="1502420" y="20092"/>
                </a:ln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 altLang="zh-CN" sz="2800" b="0" i="0" u="none" strike="noStrike" kern="0" cap="none" spc="0" normalizeH="0" baseline="0" noProof="0" dirty="0" smtClean="0">
              <a:ln>
                <a:noFill/>
              </a:ln>
              <a:solidFill>
                <a:prstClr val="white"/>
              </a:solidFill>
              <a:effectLst/>
              <a:uLnTx/>
              <a:uFillTx/>
            </a:endParaRPr>
          </a:p>
        </p:txBody>
      </p:sp>
      <p:sp>
        <p:nvSpPr>
          <p:cNvPr id="14" name="文本框 13">
            <a:extLst>
              <a:ext uri="{FF2B5EF4-FFF2-40B4-BE49-F238E27FC236}">
                <a16:creationId xmlns="" xmlns:a16="http://schemas.microsoft.com/office/drawing/2014/main" id="{EA17DC6A-E188-E641-8772-276D9A5EFC0B}"/>
              </a:ext>
            </a:extLst>
          </p:cNvPr>
          <p:cNvSpPr txBox="1"/>
          <p:nvPr/>
        </p:nvSpPr>
        <p:spPr>
          <a:xfrm>
            <a:off x="4428373" y="2647845"/>
            <a:ext cx="3335255" cy="457186"/>
          </a:xfrm>
          <a:custGeom>
            <a:avLst/>
            <a:gdLst/>
            <a:ahLst/>
            <a:cxnLst/>
            <a:rect l="l" t="t" r="r" b="b"/>
            <a:pathLst>
              <a:path w="3934206" h="718692">
                <a:moveTo>
                  <a:pt x="2298192" y="585978"/>
                </a:moveTo>
                <a:lnTo>
                  <a:pt x="2289048" y="639318"/>
                </a:lnTo>
                <a:cubicBezTo>
                  <a:pt x="2288032" y="646430"/>
                  <a:pt x="2284730" y="652526"/>
                  <a:pt x="2279142" y="657606"/>
                </a:cubicBezTo>
                <a:cubicBezTo>
                  <a:pt x="2274062" y="662178"/>
                  <a:pt x="2268220" y="664972"/>
                  <a:pt x="2261616" y="665988"/>
                </a:cubicBezTo>
                <a:lnTo>
                  <a:pt x="1983486" y="688848"/>
                </a:lnTo>
                <a:lnTo>
                  <a:pt x="1991106" y="643128"/>
                </a:lnTo>
                <a:cubicBezTo>
                  <a:pt x="1992630" y="633984"/>
                  <a:pt x="1996694" y="626110"/>
                  <a:pt x="2003298" y="619506"/>
                </a:cubicBezTo>
                <a:cubicBezTo>
                  <a:pt x="2009394" y="613918"/>
                  <a:pt x="2016760" y="610616"/>
                  <a:pt x="2025396" y="609600"/>
                </a:cubicBezTo>
                <a:close/>
                <a:moveTo>
                  <a:pt x="3620262" y="463296"/>
                </a:moveTo>
                <a:lnTo>
                  <a:pt x="3771138" y="463296"/>
                </a:lnTo>
                <a:lnTo>
                  <a:pt x="3843528" y="718566"/>
                </a:lnTo>
                <a:lnTo>
                  <a:pt x="3810762" y="718566"/>
                </a:lnTo>
                <a:cubicBezTo>
                  <a:pt x="3741166" y="718566"/>
                  <a:pt x="3690874" y="679196"/>
                  <a:pt x="3659886" y="600456"/>
                </a:cubicBezTo>
                <a:close/>
                <a:moveTo>
                  <a:pt x="3112770" y="463296"/>
                </a:moveTo>
                <a:lnTo>
                  <a:pt x="3263646" y="463296"/>
                </a:lnTo>
                <a:lnTo>
                  <a:pt x="3179064" y="614934"/>
                </a:lnTo>
                <a:cubicBezTo>
                  <a:pt x="3135376" y="684022"/>
                  <a:pt x="3077972" y="718566"/>
                  <a:pt x="3006852" y="718566"/>
                </a:cubicBezTo>
                <a:lnTo>
                  <a:pt x="2971800" y="718566"/>
                </a:lnTo>
                <a:close/>
                <a:moveTo>
                  <a:pt x="2391918" y="344424"/>
                </a:moveTo>
                <a:lnTo>
                  <a:pt x="2542794" y="344424"/>
                </a:lnTo>
                <a:lnTo>
                  <a:pt x="2504694" y="625602"/>
                </a:lnTo>
                <a:cubicBezTo>
                  <a:pt x="2503170" y="632714"/>
                  <a:pt x="2504440" y="638810"/>
                  <a:pt x="2508504" y="643890"/>
                </a:cubicBezTo>
                <a:cubicBezTo>
                  <a:pt x="2512060" y="648970"/>
                  <a:pt x="2517394" y="651510"/>
                  <a:pt x="2524506" y="651510"/>
                </a:cubicBezTo>
                <a:lnTo>
                  <a:pt x="2669286" y="651510"/>
                </a:lnTo>
                <a:cubicBezTo>
                  <a:pt x="2675890" y="651510"/>
                  <a:pt x="2682494" y="648970"/>
                  <a:pt x="2689098" y="643890"/>
                </a:cubicBezTo>
                <a:cubicBezTo>
                  <a:pt x="2694686" y="638810"/>
                  <a:pt x="2698242" y="632714"/>
                  <a:pt x="2699766" y="625602"/>
                </a:cubicBezTo>
                <a:lnTo>
                  <a:pt x="2728722" y="410718"/>
                </a:lnTo>
                <a:lnTo>
                  <a:pt x="2550414" y="410718"/>
                </a:lnTo>
                <a:lnTo>
                  <a:pt x="2559558" y="344424"/>
                </a:lnTo>
                <a:lnTo>
                  <a:pt x="2882646" y="344424"/>
                </a:lnTo>
                <a:lnTo>
                  <a:pt x="2843022" y="636270"/>
                </a:lnTo>
                <a:cubicBezTo>
                  <a:pt x="2839974" y="658622"/>
                  <a:pt x="2829814" y="677926"/>
                  <a:pt x="2812542" y="694182"/>
                </a:cubicBezTo>
                <a:cubicBezTo>
                  <a:pt x="2795778" y="709930"/>
                  <a:pt x="2776728" y="717804"/>
                  <a:pt x="2755392" y="717804"/>
                </a:cubicBezTo>
                <a:lnTo>
                  <a:pt x="2420112" y="717804"/>
                </a:lnTo>
                <a:cubicBezTo>
                  <a:pt x="2398776" y="717804"/>
                  <a:pt x="2381504" y="709930"/>
                  <a:pt x="2368296" y="694182"/>
                </a:cubicBezTo>
                <a:cubicBezTo>
                  <a:pt x="2355088" y="677926"/>
                  <a:pt x="2349754" y="658622"/>
                  <a:pt x="2352294" y="636270"/>
                </a:cubicBezTo>
                <a:close/>
                <a:moveTo>
                  <a:pt x="1687068" y="198120"/>
                </a:moveTo>
                <a:lnTo>
                  <a:pt x="1676400" y="275082"/>
                </a:lnTo>
                <a:lnTo>
                  <a:pt x="1739646" y="275082"/>
                </a:lnTo>
                <a:cubicBezTo>
                  <a:pt x="1744218" y="275082"/>
                  <a:pt x="1748790" y="273304"/>
                  <a:pt x="1753362" y="269748"/>
                </a:cubicBezTo>
                <a:cubicBezTo>
                  <a:pt x="1757426" y="265684"/>
                  <a:pt x="1759712" y="261112"/>
                  <a:pt x="1760220" y="256032"/>
                </a:cubicBezTo>
                <a:lnTo>
                  <a:pt x="1768602" y="198120"/>
                </a:lnTo>
                <a:close/>
                <a:moveTo>
                  <a:pt x="1447800" y="198120"/>
                </a:moveTo>
                <a:lnTo>
                  <a:pt x="1439418" y="256032"/>
                </a:lnTo>
                <a:cubicBezTo>
                  <a:pt x="1438910" y="261112"/>
                  <a:pt x="1440180" y="265684"/>
                  <a:pt x="1443228" y="269748"/>
                </a:cubicBezTo>
                <a:cubicBezTo>
                  <a:pt x="1446784" y="273304"/>
                  <a:pt x="1450848" y="275082"/>
                  <a:pt x="1455420" y="275082"/>
                </a:cubicBezTo>
                <a:lnTo>
                  <a:pt x="1519428" y="275082"/>
                </a:lnTo>
                <a:lnTo>
                  <a:pt x="1530096" y="198120"/>
                </a:lnTo>
                <a:close/>
                <a:moveTo>
                  <a:pt x="3553968" y="185928"/>
                </a:moveTo>
                <a:lnTo>
                  <a:pt x="3529584" y="368046"/>
                </a:lnTo>
                <a:lnTo>
                  <a:pt x="3679698" y="368046"/>
                </a:lnTo>
                <a:cubicBezTo>
                  <a:pt x="3689350" y="368046"/>
                  <a:pt x="3698240" y="364490"/>
                  <a:pt x="3706368" y="357378"/>
                </a:cubicBezTo>
                <a:cubicBezTo>
                  <a:pt x="3713988" y="350266"/>
                  <a:pt x="3718560" y="341630"/>
                  <a:pt x="3720084" y="331470"/>
                </a:cubicBezTo>
                <a:lnTo>
                  <a:pt x="3739134" y="185928"/>
                </a:lnTo>
                <a:close/>
                <a:moveTo>
                  <a:pt x="679704" y="176784"/>
                </a:moveTo>
                <a:lnTo>
                  <a:pt x="813816" y="176784"/>
                </a:lnTo>
                <a:cubicBezTo>
                  <a:pt x="818388" y="176784"/>
                  <a:pt x="822325" y="178308"/>
                  <a:pt x="825627" y="181356"/>
                </a:cubicBezTo>
                <a:cubicBezTo>
                  <a:pt x="828929" y="184404"/>
                  <a:pt x="830834" y="188468"/>
                  <a:pt x="831342" y="193548"/>
                </a:cubicBezTo>
                <a:lnTo>
                  <a:pt x="876300" y="718566"/>
                </a:lnTo>
                <a:lnTo>
                  <a:pt x="851916" y="718566"/>
                </a:lnTo>
                <a:cubicBezTo>
                  <a:pt x="815340" y="718566"/>
                  <a:pt x="784479" y="706628"/>
                  <a:pt x="759333" y="682752"/>
                </a:cubicBezTo>
                <a:cubicBezTo>
                  <a:pt x="734187" y="658876"/>
                  <a:pt x="719836" y="627888"/>
                  <a:pt x="716280" y="589788"/>
                </a:cubicBezTo>
                <a:close/>
                <a:moveTo>
                  <a:pt x="230886" y="176784"/>
                </a:moveTo>
                <a:lnTo>
                  <a:pt x="340614" y="176784"/>
                </a:lnTo>
                <a:lnTo>
                  <a:pt x="197358" y="579882"/>
                </a:lnTo>
                <a:cubicBezTo>
                  <a:pt x="183134" y="621030"/>
                  <a:pt x="158877" y="654431"/>
                  <a:pt x="124587" y="680085"/>
                </a:cubicBezTo>
                <a:cubicBezTo>
                  <a:pt x="90297" y="705739"/>
                  <a:pt x="53594" y="718566"/>
                  <a:pt x="14478" y="718566"/>
                </a:cubicBezTo>
                <a:lnTo>
                  <a:pt x="0" y="718566"/>
                </a:lnTo>
                <a:lnTo>
                  <a:pt x="178308" y="206502"/>
                </a:lnTo>
                <a:cubicBezTo>
                  <a:pt x="182372" y="194818"/>
                  <a:pt x="189230" y="186944"/>
                  <a:pt x="198882" y="182880"/>
                </a:cubicBezTo>
                <a:cubicBezTo>
                  <a:pt x="208534" y="178816"/>
                  <a:pt x="219202" y="176784"/>
                  <a:pt x="230886" y="176784"/>
                </a:cubicBezTo>
                <a:close/>
                <a:moveTo>
                  <a:pt x="1010412" y="137160"/>
                </a:moveTo>
                <a:lnTo>
                  <a:pt x="1219200" y="137160"/>
                </a:lnTo>
                <a:lnTo>
                  <a:pt x="1149858" y="642366"/>
                </a:lnTo>
                <a:cubicBezTo>
                  <a:pt x="1149350" y="645922"/>
                  <a:pt x="1150366" y="648716"/>
                  <a:pt x="1152906" y="650748"/>
                </a:cubicBezTo>
                <a:cubicBezTo>
                  <a:pt x="1154938" y="652780"/>
                  <a:pt x="1157986" y="653542"/>
                  <a:pt x="1162050" y="653034"/>
                </a:cubicBezTo>
                <a:lnTo>
                  <a:pt x="1197102" y="649224"/>
                </a:lnTo>
                <a:lnTo>
                  <a:pt x="1188720" y="709422"/>
                </a:lnTo>
                <a:lnTo>
                  <a:pt x="1047750" y="718566"/>
                </a:lnTo>
                <a:cubicBezTo>
                  <a:pt x="1029462" y="719582"/>
                  <a:pt x="1014984" y="714502"/>
                  <a:pt x="1004316" y="703326"/>
                </a:cubicBezTo>
                <a:cubicBezTo>
                  <a:pt x="993140" y="691642"/>
                  <a:pt x="988822" y="676910"/>
                  <a:pt x="991362" y="659130"/>
                </a:cubicBezTo>
                <a:lnTo>
                  <a:pt x="1056132" y="193548"/>
                </a:lnTo>
                <a:lnTo>
                  <a:pt x="1040892" y="193548"/>
                </a:lnTo>
                <a:cubicBezTo>
                  <a:pt x="1030732" y="193548"/>
                  <a:pt x="1022477" y="189738"/>
                  <a:pt x="1016127" y="182118"/>
                </a:cubicBezTo>
                <a:cubicBezTo>
                  <a:pt x="1009777" y="174498"/>
                  <a:pt x="1007110" y="165354"/>
                  <a:pt x="1008126" y="154686"/>
                </a:cubicBezTo>
                <a:close/>
                <a:moveTo>
                  <a:pt x="1706118" y="60960"/>
                </a:moveTo>
                <a:lnTo>
                  <a:pt x="1695450" y="137160"/>
                </a:lnTo>
                <a:lnTo>
                  <a:pt x="1776984" y="137160"/>
                </a:lnTo>
                <a:lnTo>
                  <a:pt x="1787652" y="60960"/>
                </a:lnTo>
                <a:close/>
                <a:moveTo>
                  <a:pt x="2626614" y="1524"/>
                </a:moveTo>
                <a:lnTo>
                  <a:pt x="2753106" y="1524"/>
                </a:lnTo>
                <a:lnTo>
                  <a:pt x="2748534" y="31242"/>
                </a:lnTo>
                <a:lnTo>
                  <a:pt x="2938272" y="31242"/>
                </a:lnTo>
                <a:lnTo>
                  <a:pt x="2931414" y="85344"/>
                </a:lnTo>
                <a:cubicBezTo>
                  <a:pt x="2930398" y="91440"/>
                  <a:pt x="2927604" y="96647"/>
                  <a:pt x="2923032" y="100965"/>
                </a:cubicBezTo>
                <a:cubicBezTo>
                  <a:pt x="2918460" y="105283"/>
                  <a:pt x="2913380" y="107442"/>
                  <a:pt x="2907792" y="107442"/>
                </a:cubicBezTo>
                <a:lnTo>
                  <a:pt x="2739390" y="107442"/>
                </a:lnTo>
                <a:lnTo>
                  <a:pt x="2723388" y="230124"/>
                </a:lnTo>
                <a:lnTo>
                  <a:pt x="2901696" y="230124"/>
                </a:lnTo>
                <a:lnTo>
                  <a:pt x="2891790" y="296418"/>
                </a:lnTo>
                <a:cubicBezTo>
                  <a:pt x="2891282" y="300482"/>
                  <a:pt x="2889631" y="303911"/>
                  <a:pt x="2886837" y="306705"/>
                </a:cubicBezTo>
                <a:cubicBezTo>
                  <a:pt x="2884043" y="309499"/>
                  <a:pt x="2880614" y="310896"/>
                  <a:pt x="2876550" y="310896"/>
                </a:cubicBezTo>
                <a:lnTo>
                  <a:pt x="2388870" y="310896"/>
                </a:lnTo>
                <a:lnTo>
                  <a:pt x="2396490" y="257556"/>
                </a:lnTo>
                <a:cubicBezTo>
                  <a:pt x="2397506" y="249936"/>
                  <a:pt x="2400808" y="243459"/>
                  <a:pt x="2406396" y="238125"/>
                </a:cubicBezTo>
                <a:cubicBezTo>
                  <a:pt x="2411984" y="232791"/>
                  <a:pt x="2418334" y="230124"/>
                  <a:pt x="2425446" y="230124"/>
                </a:cubicBezTo>
                <a:lnTo>
                  <a:pt x="2577846" y="230124"/>
                </a:lnTo>
                <a:lnTo>
                  <a:pt x="2593848" y="107442"/>
                </a:lnTo>
                <a:lnTo>
                  <a:pt x="2410206" y="107442"/>
                </a:lnTo>
                <a:lnTo>
                  <a:pt x="2417826" y="51816"/>
                </a:lnTo>
                <a:cubicBezTo>
                  <a:pt x="2418334" y="45720"/>
                  <a:pt x="2420620" y="40767"/>
                  <a:pt x="2424684" y="36957"/>
                </a:cubicBezTo>
                <a:cubicBezTo>
                  <a:pt x="2428748" y="33147"/>
                  <a:pt x="2433320" y="31242"/>
                  <a:pt x="2438400" y="31242"/>
                </a:cubicBezTo>
                <a:lnTo>
                  <a:pt x="2603754" y="31242"/>
                </a:lnTo>
                <a:lnTo>
                  <a:pt x="2605278" y="22098"/>
                </a:lnTo>
                <a:cubicBezTo>
                  <a:pt x="2606294" y="16002"/>
                  <a:pt x="2608834" y="11049"/>
                  <a:pt x="2612898" y="7239"/>
                </a:cubicBezTo>
                <a:cubicBezTo>
                  <a:pt x="2616962" y="3429"/>
                  <a:pt x="2621534" y="1524"/>
                  <a:pt x="2626614" y="1524"/>
                </a:cubicBezTo>
                <a:close/>
                <a:moveTo>
                  <a:pt x="2192274" y="1524"/>
                </a:moveTo>
                <a:lnTo>
                  <a:pt x="2280666" y="1524"/>
                </a:lnTo>
                <a:lnTo>
                  <a:pt x="2161032" y="208788"/>
                </a:lnTo>
                <a:cubicBezTo>
                  <a:pt x="2155444" y="218948"/>
                  <a:pt x="2157476" y="224028"/>
                  <a:pt x="2167128" y="224028"/>
                </a:cubicBezTo>
                <a:lnTo>
                  <a:pt x="2194560" y="224028"/>
                </a:lnTo>
                <a:lnTo>
                  <a:pt x="2257044" y="118110"/>
                </a:lnTo>
                <a:cubicBezTo>
                  <a:pt x="2263648" y="108458"/>
                  <a:pt x="2271268" y="103632"/>
                  <a:pt x="2279904" y="103632"/>
                </a:cubicBezTo>
                <a:lnTo>
                  <a:pt x="2383536" y="103632"/>
                </a:lnTo>
                <a:lnTo>
                  <a:pt x="2189226" y="418338"/>
                </a:lnTo>
                <a:cubicBezTo>
                  <a:pt x="2189226" y="418846"/>
                  <a:pt x="2189226" y="419100"/>
                  <a:pt x="2189226" y="419100"/>
                </a:cubicBezTo>
                <a:cubicBezTo>
                  <a:pt x="2188718" y="419100"/>
                  <a:pt x="2188464" y="419100"/>
                  <a:pt x="2188464" y="419100"/>
                </a:cubicBezTo>
                <a:cubicBezTo>
                  <a:pt x="2188464" y="419100"/>
                  <a:pt x="2188464" y="419354"/>
                  <a:pt x="2188464" y="419862"/>
                </a:cubicBezTo>
                <a:cubicBezTo>
                  <a:pt x="2186432" y="422910"/>
                  <a:pt x="2185416" y="425704"/>
                  <a:pt x="2185416" y="428244"/>
                </a:cubicBezTo>
                <a:cubicBezTo>
                  <a:pt x="2185416" y="430784"/>
                  <a:pt x="2187956" y="431800"/>
                  <a:pt x="2193036" y="431292"/>
                </a:cubicBezTo>
                <a:lnTo>
                  <a:pt x="2308098" y="419862"/>
                </a:lnTo>
                <a:cubicBezTo>
                  <a:pt x="2313686" y="419862"/>
                  <a:pt x="2318004" y="421386"/>
                  <a:pt x="2321052" y="424434"/>
                </a:cubicBezTo>
                <a:cubicBezTo>
                  <a:pt x="2324100" y="428498"/>
                  <a:pt x="2325116" y="433578"/>
                  <a:pt x="2324100" y="439674"/>
                </a:cubicBezTo>
                <a:lnTo>
                  <a:pt x="2307336" y="505968"/>
                </a:lnTo>
                <a:lnTo>
                  <a:pt x="2030730" y="534924"/>
                </a:lnTo>
                <a:cubicBezTo>
                  <a:pt x="2022602" y="535432"/>
                  <a:pt x="2016506" y="532130"/>
                  <a:pt x="2012442" y="525018"/>
                </a:cubicBezTo>
                <a:cubicBezTo>
                  <a:pt x="2008886" y="517906"/>
                  <a:pt x="2008886" y="510286"/>
                  <a:pt x="2012442" y="502158"/>
                </a:cubicBezTo>
                <a:lnTo>
                  <a:pt x="2161794" y="278130"/>
                </a:lnTo>
                <a:lnTo>
                  <a:pt x="2042160" y="278130"/>
                </a:lnTo>
                <a:cubicBezTo>
                  <a:pt x="2033524" y="278130"/>
                  <a:pt x="2027428" y="274828"/>
                  <a:pt x="2023872" y="268224"/>
                </a:cubicBezTo>
                <a:cubicBezTo>
                  <a:pt x="2020316" y="262128"/>
                  <a:pt x="2020824" y="255016"/>
                  <a:pt x="2025396" y="246888"/>
                </a:cubicBezTo>
                <a:lnTo>
                  <a:pt x="2159508" y="16764"/>
                </a:lnTo>
                <a:cubicBezTo>
                  <a:pt x="2164588" y="6604"/>
                  <a:pt x="2175510" y="1524"/>
                  <a:pt x="2192274" y="1524"/>
                </a:cubicBezTo>
                <a:close/>
                <a:moveTo>
                  <a:pt x="493776" y="762"/>
                </a:moveTo>
                <a:lnTo>
                  <a:pt x="608838" y="762"/>
                </a:lnTo>
                <a:lnTo>
                  <a:pt x="598932" y="70866"/>
                </a:lnTo>
                <a:lnTo>
                  <a:pt x="962406" y="70866"/>
                </a:lnTo>
                <a:lnTo>
                  <a:pt x="956310" y="112776"/>
                </a:lnTo>
                <a:cubicBezTo>
                  <a:pt x="954786" y="122428"/>
                  <a:pt x="950468" y="130556"/>
                  <a:pt x="943356" y="137160"/>
                </a:cubicBezTo>
                <a:cubicBezTo>
                  <a:pt x="936244" y="143764"/>
                  <a:pt x="928116" y="147066"/>
                  <a:pt x="918972" y="147066"/>
                </a:cubicBezTo>
                <a:lnTo>
                  <a:pt x="589026" y="147066"/>
                </a:lnTo>
                <a:lnTo>
                  <a:pt x="536448" y="544830"/>
                </a:lnTo>
                <a:lnTo>
                  <a:pt x="678942" y="544830"/>
                </a:lnTo>
                <a:lnTo>
                  <a:pt x="674370" y="576072"/>
                </a:lnTo>
                <a:cubicBezTo>
                  <a:pt x="672846" y="586232"/>
                  <a:pt x="668274" y="594868"/>
                  <a:pt x="660654" y="601980"/>
                </a:cubicBezTo>
                <a:cubicBezTo>
                  <a:pt x="653034" y="609092"/>
                  <a:pt x="644398" y="612648"/>
                  <a:pt x="634746" y="612648"/>
                </a:cubicBezTo>
                <a:lnTo>
                  <a:pt x="527304" y="612648"/>
                </a:lnTo>
                <a:lnTo>
                  <a:pt x="516636" y="697230"/>
                </a:lnTo>
                <a:cubicBezTo>
                  <a:pt x="515620" y="703326"/>
                  <a:pt x="512826" y="708406"/>
                  <a:pt x="508254" y="712470"/>
                </a:cubicBezTo>
                <a:cubicBezTo>
                  <a:pt x="503682" y="716534"/>
                  <a:pt x="498602" y="718566"/>
                  <a:pt x="493014" y="718566"/>
                </a:cubicBezTo>
                <a:lnTo>
                  <a:pt x="363474" y="718566"/>
                </a:lnTo>
                <a:lnTo>
                  <a:pt x="376428" y="612648"/>
                </a:lnTo>
                <a:lnTo>
                  <a:pt x="233172" y="612648"/>
                </a:lnTo>
                <a:lnTo>
                  <a:pt x="239268" y="575310"/>
                </a:lnTo>
                <a:cubicBezTo>
                  <a:pt x="240792" y="566674"/>
                  <a:pt x="244602" y="559435"/>
                  <a:pt x="250698" y="553593"/>
                </a:cubicBezTo>
                <a:cubicBezTo>
                  <a:pt x="256794" y="547751"/>
                  <a:pt x="263906" y="544830"/>
                  <a:pt x="272034" y="544830"/>
                </a:cubicBezTo>
                <a:lnTo>
                  <a:pt x="386334" y="544830"/>
                </a:lnTo>
                <a:lnTo>
                  <a:pt x="438912" y="147066"/>
                </a:lnTo>
                <a:lnTo>
                  <a:pt x="76200" y="147066"/>
                </a:lnTo>
                <a:lnTo>
                  <a:pt x="81534" y="107442"/>
                </a:lnTo>
                <a:cubicBezTo>
                  <a:pt x="83058" y="97282"/>
                  <a:pt x="87503" y="88646"/>
                  <a:pt x="94869" y="81534"/>
                </a:cubicBezTo>
                <a:cubicBezTo>
                  <a:pt x="102235" y="74422"/>
                  <a:pt x="110744" y="70866"/>
                  <a:pt x="120396" y="70866"/>
                </a:cubicBezTo>
                <a:lnTo>
                  <a:pt x="448818" y="70866"/>
                </a:lnTo>
                <a:lnTo>
                  <a:pt x="453390" y="38100"/>
                </a:lnTo>
                <a:cubicBezTo>
                  <a:pt x="454914" y="27432"/>
                  <a:pt x="459613" y="18542"/>
                  <a:pt x="467487" y="11430"/>
                </a:cubicBezTo>
                <a:cubicBezTo>
                  <a:pt x="475361" y="4318"/>
                  <a:pt x="484124" y="762"/>
                  <a:pt x="493776" y="762"/>
                </a:cubicBezTo>
                <a:close/>
                <a:moveTo>
                  <a:pt x="3453384" y="0"/>
                </a:moveTo>
                <a:lnTo>
                  <a:pt x="3579114" y="0"/>
                </a:lnTo>
                <a:lnTo>
                  <a:pt x="3573780" y="39624"/>
                </a:lnTo>
                <a:lnTo>
                  <a:pt x="3934206" y="39624"/>
                </a:lnTo>
                <a:lnTo>
                  <a:pt x="3929634" y="73914"/>
                </a:lnTo>
                <a:cubicBezTo>
                  <a:pt x="3928618" y="81534"/>
                  <a:pt x="3925443" y="87757"/>
                  <a:pt x="3920109" y="92583"/>
                </a:cubicBezTo>
                <a:cubicBezTo>
                  <a:pt x="3914775" y="97409"/>
                  <a:pt x="3908552" y="99822"/>
                  <a:pt x="3901440" y="99822"/>
                </a:cubicBezTo>
                <a:lnTo>
                  <a:pt x="3565398" y="99822"/>
                </a:lnTo>
                <a:lnTo>
                  <a:pt x="3562350" y="125730"/>
                </a:lnTo>
                <a:lnTo>
                  <a:pt x="3897630" y="125730"/>
                </a:lnTo>
                <a:lnTo>
                  <a:pt x="3868674" y="345186"/>
                </a:lnTo>
                <a:cubicBezTo>
                  <a:pt x="3865626" y="368046"/>
                  <a:pt x="3855212" y="387604"/>
                  <a:pt x="3837432" y="403860"/>
                </a:cubicBezTo>
                <a:cubicBezTo>
                  <a:pt x="3819144" y="420624"/>
                  <a:pt x="3799078" y="429006"/>
                  <a:pt x="3777234" y="429006"/>
                </a:cubicBezTo>
                <a:lnTo>
                  <a:pt x="3521964" y="429006"/>
                </a:lnTo>
                <a:lnTo>
                  <a:pt x="3483102" y="718566"/>
                </a:lnTo>
                <a:lnTo>
                  <a:pt x="3332226" y="718566"/>
                </a:lnTo>
                <a:lnTo>
                  <a:pt x="3371088" y="429006"/>
                </a:lnTo>
                <a:lnTo>
                  <a:pt x="3115056" y="429006"/>
                </a:lnTo>
                <a:cubicBezTo>
                  <a:pt x="3093212" y="429006"/>
                  <a:pt x="3075686" y="420624"/>
                  <a:pt x="3062478" y="403860"/>
                </a:cubicBezTo>
                <a:cubicBezTo>
                  <a:pt x="3048762" y="387604"/>
                  <a:pt x="3043428" y="368046"/>
                  <a:pt x="3046476" y="345186"/>
                </a:cubicBezTo>
                <a:lnTo>
                  <a:pt x="3076194" y="125730"/>
                </a:lnTo>
                <a:lnTo>
                  <a:pt x="3226308" y="125730"/>
                </a:lnTo>
                <a:lnTo>
                  <a:pt x="3218688" y="185928"/>
                </a:lnTo>
                <a:lnTo>
                  <a:pt x="3207258" y="268224"/>
                </a:lnTo>
                <a:lnTo>
                  <a:pt x="3198876" y="331470"/>
                </a:lnTo>
                <a:cubicBezTo>
                  <a:pt x="3197352" y="341630"/>
                  <a:pt x="3199638" y="350266"/>
                  <a:pt x="3205734" y="357378"/>
                </a:cubicBezTo>
                <a:cubicBezTo>
                  <a:pt x="3211322" y="364490"/>
                  <a:pt x="3219196" y="368046"/>
                  <a:pt x="3229356" y="368046"/>
                </a:cubicBezTo>
                <a:lnTo>
                  <a:pt x="3379470" y="368046"/>
                </a:lnTo>
                <a:lnTo>
                  <a:pt x="3403092" y="185928"/>
                </a:lnTo>
                <a:lnTo>
                  <a:pt x="3243072" y="185928"/>
                </a:lnTo>
                <a:lnTo>
                  <a:pt x="3250692" y="125730"/>
                </a:lnTo>
                <a:lnTo>
                  <a:pt x="3411474" y="125730"/>
                </a:lnTo>
                <a:lnTo>
                  <a:pt x="3415284" y="99822"/>
                </a:lnTo>
                <a:lnTo>
                  <a:pt x="3054858" y="99822"/>
                </a:lnTo>
                <a:lnTo>
                  <a:pt x="3059430" y="64770"/>
                </a:lnTo>
                <a:cubicBezTo>
                  <a:pt x="3060446" y="57658"/>
                  <a:pt x="3063621" y="51689"/>
                  <a:pt x="3068955" y="46863"/>
                </a:cubicBezTo>
                <a:cubicBezTo>
                  <a:pt x="3074289" y="42037"/>
                  <a:pt x="3080512" y="39624"/>
                  <a:pt x="3087624" y="39624"/>
                </a:cubicBezTo>
                <a:lnTo>
                  <a:pt x="3422904" y="39624"/>
                </a:lnTo>
                <a:lnTo>
                  <a:pt x="3425190" y="25908"/>
                </a:lnTo>
                <a:cubicBezTo>
                  <a:pt x="3426206" y="18288"/>
                  <a:pt x="3429381" y="12065"/>
                  <a:pt x="3434715" y="7239"/>
                </a:cubicBezTo>
                <a:cubicBezTo>
                  <a:pt x="3440049" y="2413"/>
                  <a:pt x="3446272" y="0"/>
                  <a:pt x="3453384" y="0"/>
                </a:cubicBezTo>
                <a:close/>
                <a:moveTo>
                  <a:pt x="1318260" y="0"/>
                </a:moveTo>
                <a:lnTo>
                  <a:pt x="1475232" y="0"/>
                </a:lnTo>
                <a:lnTo>
                  <a:pt x="1466850" y="60960"/>
                </a:lnTo>
                <a:lnTo>
                  <a:pt x="1463802" y="82296"/>
                </a:lnTo>
                <a:lnTo>
                  <a:pt x="1456182" y="137160"/>
                </a:lnTo>
                <a:lnTo>
                  <a:pt x="1538478" y="137160"/>
                </a:lnTo>
                <a:lnTo>
                  <a:pt x="1549146" y="60960"/>
                </a:lnTo>
                <a:lnTo>
                  <a:pt x="1487424" y="60960"/>
                </a:lnTo>
                <a:lnTo>
                  <a:pt x="1495806" y="0"/>
                </a:lnTo>
                <a:lnTo>
                  <a:pt x="1953006" y="0"/>
                </a:lnTo>
                <a:lnTo>
                  <a:pt x="1916430" y="261366"/>
                </a:lnTo>
                <a:cubicBezTo>
                  <a:pt x="1913890" y="281686"/>
                  <a:pt x="1904238" y="299212"/>
                  <a:pt x="1887474" y="313944"/>
                </a:cubicBezTo>
                <a:cubicBezTo>
                  <a:pt x="1871218" y="328676"/>
                  <a:pt x="1852930" y="336042"/>
                  <a:pt x="1832610" y="336042"/>
                </a:cubicBezTo>
                <a:lnTo>
                  <a:pt x="1668018" y="336042"/>
                </a:lnTo>
                <a:lnTo>
                  <a:pt x="1663446" y="367284"/>
                </a:lnTo>
                <a:lnTo>
                  <a:pt x="1901952" y="367284"/>
                </a:lnTo>
                <a:lnTo>
                  <a:pt x="1897380" y="400050"/>
                </a:lnTo>
                <a:cubicBezTo>
                  <a:pt x="1896364" y="408178"/>
                  <a:pt x="1892808" y="414909"/>
                  <a:pt x="1886712" y="420243"/>
                </a:cubicBezTo>
                <a:cubicBezTo>
                  <a:pt x="1880616" y="425577"/>
                  <a:pt x="1873504" y="428244"/>
                  <a:pt x="1865376" y="428244"/>
                </a:cubicBezTo>
                <a:lnTo>
                  <a:pt x="1837182" y="428244"/>
                </a:lnTo>
                <a:lnTo>
                  <a:pt x="1854708" y="718566"/>
                </a:lnTo>
                <a:lnTo>
                  <a:pt x="1795272" y="718566"/>
                </a:lnTo>
                <a:cubicBezTo>
                  <a:pt x="1769364" y="718566"/>
                  <a:pt x="1747139" y="709676"/>
                  <a:pt x="1728597" y="691896"/>
                </a:cubicBezTo>
                <a:cubicBezTo>
                  <a:pt x="1710055" y="674116"/>
                  <a:pt x="1699768" y="651764"/>
                  <a:pt x="1697736" y="624840"/>
                </a:cubicBezTo>
                <a:lnTo>
                  <a:pt x="1686306" y="428244"/>
                </a:lnTo>
                <a:lnTo>
                  <a:pt x="1655064" y="428244"/>
                </a:lnTo>
                <a:lnTo>
                  <a:pt x="1615440" y="718566"/>
                </a:lnTo>
                <a:lnTo>
                  <a:pt x="1458468" y="718566"/>
                </a:lnTo>
                <a:lnTo>
                  <a:pt x="1498092" y="428244"/>
                </a:lnTo>
                <a:lnTo>
                  <a:pt x="1466850" y="428244"/>
                </a:lnTo>
                <a:lnTo>
                  <a:pt x="1396746" y="637794"/>
                </a:lnTo>
                <a:cubicBezTo>
                  <a:pt x="1372870" y="691642"/>
                  <a:pt x="1335786" y="718566"/>
                  <a:pt x="1285494" y="718566"/>
                </a:cubicBezTo>
                <a:lnTo>
                  <a:pt x="1217676" y="718566"/>
                </a:lnTo>
                <a:lnTo>
                  <a:pt x="1315212" y="428244"/>
                </a:lnTo>
                <a:lnTo>
                  <a:pt x="1258824" y="428244"/>
                </a:lnTo>
                <a:lnTo>
                  <a:pt x="1263396" y="395478"/>
                </a:lnTo>
                <a:cubicBezTo>
                  <a:pt x="1264920" y="387350"/>
                  <a:pt x="1268603" y="380619"/>
                  <a:pt x="1274445" y="375285"/>
                </a:cubicBezTo>
                <a:cubicBezTo>
                  <a:pt x="1280287" y="369951"/>
                  <a:pt x="1287272" y="367284"/>
                  <a:pt x="1295400" y="367284"/>
                </a:cubicBezTo>
                <a:lnTo>
                  <a:pt x="1506474" y="367284"/>
                </a:lnTo>
                <a:lnTo>
                  <a:pt x="1511046" y="336042"/>
                </a:lnTo>
                <a:lnTo>
                  <a:pt x="1345692" y="336042"/>
                </a:lnTo>
                <a:cubicBezTo>
                  <a:pt x="1325372" y="336042"/>
                  <a:pt x="1308862" y="328676"/>
                  <a:pt x="1296162" y="313944"/>
                </a:cubicBezTo>
                <a:cubicBezTo>
                  <a:pt x="1283970" y="299212"/>
                  <a:pt x="1279144" y="281686"/>
                  <a:pt x="1281684" y="261366"/>
                </a:cubicBezTo>
                <a:close/>
                <a:moveTo>
                  <a:pt x="1075182" y="0"/>
                </a:moveTo>
                <a:lnTo>
                  <a:pt x="1164336" y="0"/>
                </a:lnTo>
                <a:cubicBezTo>
                  <a:pt x="1182116" y="0"/>
                  <a:pt x="1197356" y="6223"/>
                  <a:pt x="1210056" y="18669"/>
                </a:cubicBezTo>
                <a:cubicBezTo>
                  <a:pt x="1222756" y="31115"/>
                  <a:pt x="1229614" y="46482"/>
                  <a:pt x="1230630" y="64770"/>
                </a:cubicBezTo>
                <a:lnTo>
                  <a:pt x="1232154" y="105918"/>
                </a:lnTo>
                <a:lnTo>
                  <a:pt x="1078992" y="105918"/>
                </a:ln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6000" b="0" i="0" u="none" strike="noStrike" kern="0" cap="none" spc="0" normalizeH="0" baseline="0" noProof="0" dirty="0" smtClean="0">
              <a:ln>
                <a:noFill/>
              </a:ln>
              <a:solidFill>
                <a:prstClr val="black"/>
              </a:solidFill>
              <a:effectLst/>
              <a:uLnTx/>
              <a:uFillTx/>
              <a:latin typeface="DOUYU Font" pitchFamily="2" charset="-122"/>
              <a:ea typeface="DOUYU Font" pitchFamily="2" charset="-122"/>
            </a:endParaRPr>
          </a:p>
        </p:txBody>
      </p:sp>
      <p:pic>
        <p:nvPicPr>
          <p:cNvPr id="15" name="图片 14"/>
          <p:cNvPicPr>
            <a:picLocks noChangeAspect="1"/>
          </p:cNvPicPr>
          <p:nvPr/>
        </p:nvPicPr>
        <p:blipFill>
          <a:blip r:embed="rId4"/>
          <a:stretch>
            <a:fillRect/>
          </a:stretch>
        </p:blipFill>
        <p:spPr>
          <a:xfrm>
            <a:off x="262315" y="138704"/>
            <a:ext cx="2737341" cy="457240"/>
          </a:xfrm>
          <a:prstGeom prst="rect">
            <a:avLst/>
          </a:prstGeom>
        </p:spPr>
      </p:pic>
    </p:spTree>
    <p:extLst>
      <p:ext uri="{BB962C8B-B14F-4D97-AF65-F5344CB8AC3E}">
        <p14:creationId xmlns:p14="http://schemas.microsoft.com/office/powerpoint/2010/main" val="3023824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574E7DD6-E482-894D-9E46-D2B62C9ED9EC}"/>
              </a:ext>
            </a:extLst>
          </p:cNvPr>
          <p:cNvGrpSpPr/>
          <p:nvPr/>
        </p:nvGrpSpPr>
        <p:grpSpPr>
          <a:xfrm>
            <a:off x="516000" y="1628800"/>
            <a:ext cx="11160000" cy="4896544"/>
            <a:chOff x="792914" y="3925222"/>
            <a:chExt cx="11160000" cy="4896544"/>
          </a:xfrm>
        </p:grpSpPr>
        <p:sp>
          <p:nvSpPr>
            <p:cNvPr id="4" name="圆角矩形 3">
              <a:extLst>
                <a:ext uri="{FF2B5EF4-FFF2-40B4-BE49-F238E27FC236}">
                  <a16:creationId xmlns="" xmlns:a16="http://schemas.microsoft.com/office/drawing/2014/main" id="{E0791A29-2CB4-2744-96C1-EA2037B165CE}"/>
                </a:ext>
              </a:extLst>
            </p:cNvPr>
            <p:cNvSpPr/>
            <p:nvPr/>
          </p:nvSpPr>
          <p:spPr>
            <a:xfrm>
              <a:off x="792914" y="4038112"/>
              <a:ext cx="11160000" cy="4783654"/>
            </a:xfrm>
            <a:prstGeom prst="roundRect">
              <a:avLst>
                <a:gd name="adj" fmla="val 3234"/>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useBgFill="1">
          <p:nvSpPr>
            <p:cNvPr id="5" name="矩形 4">
              <a:extLst>
                <a:ext uri="{FF2B5EF4-FFF2-40B4-BE49-F238E27FC236}">
                  <a16:creationId xmlns="" xmlns:a16="http://schemas.microsoft.com/office/drawing/2014/main" id="{176C4B96-6C2A-2A44-87F5-E9EF4D7B631E}"/>
                </a:ext>
              </a:extLst>
            </p:cNvPr>
            <p:cNvSpPr/>
            <p:nvPr/>
          </p:nvSpPr>
          <p:spPr>
            <a:xfrm>
              <a:off x="1005020" y="3925222"/>
              <a:ext cx="707945" cy="2160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a:extLst>
                <a:ext uri="{FF2B5EF4-FFF2-40B4-BE49-F238E27FC236}">
                  <a16:creationId xmlns="" xmlns:a16="http://schemas.microsoft.com/office/drawing/2014/main" id="{6B65E727-1C32-B74C-A4B9-46B6768F37B2}"/>
                </a:ext>
              </a:extLst>
            </p:cNvPr>
            <p:cNvSpPr txBox="1"/>
            <p:nvPr/>
          </p:nvSpPr>
          <p:spPr>
            <a:xfrm>
              <a:off x="1095332" y="3925222"/>
              <a:ext cx="583768" cy="216027"/>
            </a:xfrm>
            <a:custGeom>
              <a:avLst/>
              <a:gdLst/>
              <a:ahLst/>
              <a:cxnLst/>
              <a:rect l="l" t="t" r="r" b="b"/>
              <a:pathLst>
                <a:path w="583768" h="216027">
                  <a:moveTo>
                    <a:pt x="96012" y="106756"/>
                  </a:moveTo>
                  <a:lnTo>
                    <a:pt x="91211" y="139217"/>
                  </a:lnTo>
                  <a:lnTo>
                    <a:pt x="107670" y="139217"/>
                  </a:lnTo>
                  <a:lnTo>
                    <a:pt x="112014" y="106756"/>
                  </a:lnTo>
                  <a:close/>
                  <a:moveTo>
                    <a:pt x="53264" y="106756"/>
                  </a:moveTo>
                  <a:lnTo>
                    <a:pt x="48692" y="139217"/>
                  </a:lnTo>
                  <a:lnTo>
                    <a:pt x="64922" y="139217"/>
                  </a:lnTo>
                  <a:lnTo>
                    <a:pt x="69494" y="106756"/>
                  </a:lnTo>
                  <a:close/>
                  <a:moveTo>
                    <a:pt x="213055" y="82524"/>
                  </a:moveTo>
                  <a:lnTo>
                    <a:pt x="249174" y="82524"/>
                  </a:lnTo>
                  <a:lnTo>
                    <a:pt x="248031" y="92811"/>
                  </a:lnTo>
                  <a:lnTo>
                    <a:pt x="279121" y="92811"/>
                  </a:lnTo>
                  <a:lnTo>
                    <a:pt x="277749" y="104927"/>
                  </a:lnTo>
                  <a:cubicBezTo>
                    <a:pt x="277292" y="107670"/>
                    <a:pt x="276149" y="110033"/>
                    <a:pt x="274320" y="112014"/>
                  </a:cubicBezTo>
                  <a:cubicBezTo>
                    <a:pt x="272644" y="113995"/>
                    <a:pt x="270662" y="114986"/>
                    <a:pt x="268376" y="114986"/>
                  </a:cubicBezTo>
                  <a:lnTo>
                    <a:pt x="244831" y="114986"/>
                  </a:lnTo>
                  <a:lnTo>
                    <a:pt x="239573" y="152019"/>
                  </a:lnTo>
                  <a:lnTo>
                    <a:pt x="272948" y="152019"/>
                  </a:lnTo>
                  <a:lnTo>
                    <a:pt x="271348" y="164592"/>
                  </a:lnTo>
                  <a:cubicBezTo>
                    <a:pt x="270891" y="167640"/>
                    <a:pt x="269519" y="170307"/>
                    <a:pt x="267233" y="172593"/>
                  </a:cubicBezTo>
                  <a:cubicBezTo>
                    <a:pt x="264947" y="174574"/>
                    <a:pt x="262357" y="175565"/>
                    <a:pt x="259461" y="175565"/>
                  </a:cubicBezTo>
                  <a:lnTo>
                    <a:pt x="236372" y="175565"/>
                  </a:lnTo>
                  <a:lnTo>
                    <a:pt x="231800" y="211683"/>
                  </a:lnTo>
                  <a:cubicBezTo>
                    <a:pt x="231648" y="212903"/>
                    <a:pt x="231191" y="213893"/>
                    <a:pt x="230429" y="214655"/>
                  </a:cubicBezTo>
                  <a:cubicBezTo>
                    <a:pt x="229667" y="215417"/>
                    <a:pt x="228752" y="215798"/>
                    <a:pt x="227685" y="215798"/>
                  </a:cubicBezTo>
                  <a:lnTo>
                    <a:pt x="192481" y="215798"/>
                  </a:lnTo>
                  <a:lnTo>
                    <a:pt x="197510" y="175565"/>
                  </a:lnTo>
                  <a:lnTo>
                    <a:pt x="147218" y="175565"/>
                  </a:lnTo>
                  <a:lnTo>
                    <a:pt x="149276" y="160706"/>
                  </a:lnTo>
                  <a:cubicBezTo>
                    <a:pt x="149580" y="158420"/>
                    <a:pt x="150647" y="156438"/>
                    <a:pt x="152476" y="154762"/>
                  </a:cubicBezTo>
                  <a:cubicBezTo>
                    <a:pt x="154305" y="152933"/>
                    <a:pt x="156286" y="152019"/>
                    <a:pt x="158420" y="152019"/>
                  </a:cubicBezTo>
                  <a:lnTo>
                    <a:pt x="200711" y="152019"/>
                  </a:lnTo>
                  <a:lnTo>
                    <a:pt x="205968" y="114986"/>
                  </a:lnTo>
                  <a:lnTo>
                    <a:pt x="190881" y="114986"/>
                  </a:lnTo>
                  <a:lnTo>
                    <a:pt x="190424" y="115671"/>
                  </a:lnTo>
                  <a:cubicBezTo>
                    <a:pt x="189052" y="120091"/>
                    <a:pt x="186690" y="123520"/>
                    <a:pt x="183337" y="125958"/>
                  </a:cubicBezTo>
                  <a:cubicBezTo>
                    <a:pt x="179375" y="128702"/>
                    <a:pt x="175184" y="130073"/>
                    <a:pt x="170764" y="130073"/>
                  </a:cubicBezTo>
                  <a:lnTo>
                    <a:pt x="151790" y="130073"/>
                  </a:lnTo>
                  <a:lnTo>
                    <a:pt x="164592" y="87325"/>
                  </a:lnTo>
                  <a:cubicBezTo>
                    <a:pt x="164897" y="86563"/>
                    <a:pt x="165354" y="85953"/>
                    <a:pt x="165963" y="85496"/>
                  </a:cubicBezTo>
                  <a:cubicBezTo>
                    <a:pt x="166573" y="85039"/>
                    <a:pt x="167259" y="84810"/>
                    <a:pt x="168021" y="84810"/>
                  </a:cubicBezTo>
                  <a:lnTo>
                    <a:pt x="199339" y="84810"/>
                  </a:lnTo>
                  <a:lnTo>
                    <a:pt x="196596" y="92811"/>
                  </a:lnTo>
                  <a:lnTo>
                    <a:pt x="208483" y="92811"/>
                  </a:lnTo>
                  <a:lnTo>
                    <a:pt x="209169" y="85496"/>
                  </a:lnTo>
                  <a:cubicBezTo>
                    <a:pt x="209169" y="84887"/>
                    <a:pt x="209283" y="84468"/>
                    <a:pt x="209512" y="84239"/>
                  </a:cubicBezTo>
                  <a:cubicBezTo>
                    <a:pt x="209740" y="84010"/>
                    <a:pt x="210083" y="83744"/>
                    <a:pt x="210540" y="83439"/>
                  </a:cubicBezTo>
                  <a:cubicBezTo>
                    <a:pt x="211302" y="82829"/>
                    <a:pt x="212141" y="82524"/>
                    <a:pt x="213055" y="82524"/>
                  </a:cubicBezTo>
                  <a:close/>
                  <a:moveTo>
                    <a:pt x="102641" y="59207"/>
                  </a:moveTo>
                  <a:lnTo>
                    <a:pt x="98298" y="88239"/>
                  </a:lnTo>
                  <a:lnTo>
                    <a:pt x="114757" y="88239"/>
                  </a:lnTo>
                  <a:lnTo>
                    <a:pt x="118643" y="59207"/>
                  </a:lnTo>
                  <a:close/>
                  <a:moveTo>
                    <a:pt x="400431" y="48692"/>
                  </a:moveTo>
                  <a:lnTo>
                    <a:pt x="419862" y="48692"/>
                  </a:lnTo>
                  <a:cubicBezTo>
                    <a:pt x="421538" y="48692"/>
                    <a:pt x="422872" y="49301"/>
                    <a:pt x="423862" y="50520"/>
                  </a:cubicBezTo>
                  <a:cubicBezTo>
                    <a:pt x="424853" y="51740"/>
                    <a:pt x="425272" y="53187"/>
                    <a:pt x="425120" y="54864"/>
                  </a:cubicBezTo>
                  <a:lnTo>
                    <a:pt x="406832" y="216027"/>
                  </a:lnTo>
                  <a:cubicBezTo>
                    <a:pt x="400126" y="216027"/>
                    <a:pt x="394564" y="213398"/>
                    <a:pt x="390144" y="208140"/>
                  </a:cubicBezTo>
                  <a:cubicBezTo>
                    <a:pt x="385724" y="202882"/>
                    <a:pt x="383819" y="196596"/>
                    <a:pt x="384429" y="189281"/>
                  </a:cubicBezTo>
                  <a:close/>
                  <a:moveTo>
                    <a:pt x="328879" y="48692"/>
                  </a:moveTo>
                  <a:lnTo>
                    <a:pt x="347624" y="48692"/>
                  </a:lnTo>
                  <a:lnTo>
                    <a:pt x="324764" y="197967"/>
                  </a:lnTo>
                  <a:cubicBezTo>
                    <a:pt x="323850" y="203301"/>
                    <a:pt x="321488" y="207645"/>
                    <a:pt x="317678" y="210998"/>
                  </a:cubicBezTo>
                  <a:cubicBezTo>
                    <a:pt x="313868" y="214350"/>
                    <a:pt x="309524" y="216027"/>
                    <a:pt x="304648" y="216027"/>
                  </a:cubicBezTo>
                  <a:lnTo>
                    <a:pt x="296418" y="216027"/>
                  </a:lnTo>
                  <a:lnTo>
                    <a:pt x="321107" y="55778"/>
                  </a:lnTo>
                  <a:cubicBezTo>
                    <a:pt x="321564" y="53645"/>
                    <a:pt x="322516" y="51930"/>
                    <a:pt x="323964" y="50635"/>
                  </a:cubicBezTo>
                  <a:cubicBezTo>
                    <a:pt x="325412" y="49339"/>
                    <a:pt x="327050" y="48692"/>
                    <a:pt x="328879" y="48692"/>
                  </a:cubicBezTo>
                  <a:close/>
                  <a:moveTo>
                    <a:pt x="499643" y="5943"/>
                  </a:moveTo>
                  <a:lnTo>
                    <a:pt x="583768" y="5943"/>
                  </a:lnTo>
                  <a:cubicBezTo>
                    <a:pt x="583006" y="10820"/>
                    <a:pt x="580911" y="14821"/>
                    <a:pt x="577482" y="17945"/>
                  </a:cubicBezTo>
                  <a:cubicBezTo>
                    <a:pt x="574053" y="21069"/>
                    <a:pt x="570052" y="22631"/>
                    <a:pt x="565480" y="22631"/>
                  </a:cubicBezTo>
                  <a:lnTo>
                    <a:pt x="497586" y="22631"/>
                  </a:lnTo>
                  <a:close/>
                  <a:moveTo>
                    <a:pt x="457581" y="5943"/>
                  </a:moveTo>
                  <a:lnTo>
                    <a:pt x="492785" y="5943"/>
                  </a:lnTo>
                  <a:lnTo>
                    <a:pt x="486156" y="56235"/>
                  </a:lnTo>
                  <a:lnTo>
                    <a:pt x="577139" y="56235"/>
                  </a:lnTo>
                  <a:lnTo>
                    <a:pt x="574624" y="74752"/>
                  </a:lnTo>
                  <a:lnTo>
                    <a:pt x="560680" y="74752"/>
                  </a:lnTo>
                  <a:lnTo>
                    <a:pt x="541934" y="216027"/>
                  </a:lnTo>
                  <a:lnTo>
                    <a:pt x="498272" y="216027"/>
                  </a:lnTo>
                  <a:lnTo>
                    <a:pt x="516788" y="74752"/>
                  </a:lnTo>
                  <a:lnTo>
                    <a:pt x="483641" y="74752"/>
                  </a:lnTo>
                  <a:lnTo>
                    <a:pt x="468325" y="191338"/>
                  </a:lnTo>
                  <a:cubicBezTo>
                    <a:pt x="467411" y="198196"/>
                    <a:pt x="464439" y="204063"/>
                    <a:pt x="459410" y="208940"/>
                  </a:cubicBezTo>
                  <a:cubicBezTo>
                    <a:pt x="454533" y="213665"/>
                    <a:pt x="448742" y="216027"/>
                    <a:pt x="442036" y="216027"/>
                  </a:cubicBezTo>
                  <a:lnTo>
                    <a:pt x="421234" y="216027"/>
                  </a:lnTo>
                  <a:lnTo>
                    <a:pt x="447751" y="15087"/>
                  </a:lnTo>
                  <a:cubicBezTo>
                    <a:pt x="448208" y="12344"/>
                    <a:pt x="449351" y="10134"/>
                    <a:pt x="451180" y="8458"/>
                  </a:cubicBezTo>
                  <a:cubicBezTo>
                    <a:pt x="453009" y="6782"/>
                    <a:pt x="455143" y="5943"/>
                    <a:pt x="457581" y="5943"/>
                  </a:cubicBezTo>
                  <a:close/>
                  <a:moveTo>
                    <a:pt x="173050" y="2514"/>
                  </a:moveTo>
                  <a:lnTo>
                    <a:pt x="284378" y="2514"/>
                  </a:lnTo>
                  <a:cubicBezTo>
                    <a:pt x="286055" y="2514"/>
                    <a:pt x="287426" y="2972"/>
                    <a:pt x="288493" y="3886"/>
                  </a:cubicBezTo>
                  <a:cubicBezTo>
                    <a:pt x="289560" y="5105"/>
                    <a:pt x="289941" y="6553"/>
                    <a:pt x="289636" y="8229"/>
                  </a:cubicBezTo>
                  <a:lnTo>
                    <a:pt x="284150" y="49835"/>
                  </a:lnTo>
                  <a:cubicBezTo>
                    <a:pt x="283083" y="56997"/>
                    <a:pt x="280340" y="62789"/>
                    <a:pt x="275920" y="67208"/>
                  </a:cubicBezTo>
                  <a:cubicBezTo>
                    <a:pt x="271501" y="71933"/>
                    <a:pt x="264719" y="74295"/>
                    <a:pt x="255575" y="74295"/>
                  </a:cubicBezTo>
                  <a:lnTo>
                    <a:pt x="222656" y="74295"/>
                  </a:lnTo>
                  <a:lnTo>
                    <a:pt x="224485" y="61265"/>
                  </a:lnTo>
                  <a:cubicBezTo>
                    <a:pt x="224637" y="59741"/>
                    <a:pt x="225323" y="58369"/>
                    <a:pt x="226542" y="57150"/>
                  </a:cubicBezTo>
                  <a:cubicBezTo>
                    <a:pt x="227762" y="56235"/>
                    <a:pt x="229133" y="55778"/>
                    <a:pt x="230657" y="55778"/>
                  </a:cubicBezTo>
                  <a:lnTo>
                    <a:pt x="238658" y="55778"/>
                  </a:lnTo>
                  <a:cubicBezTo>
                    <a:pt x="242316" y="55778"/>
                    <a:pt x="244450" y="54026"/>
                    <a:pt x="245059" y="50520"/>
                  </a:cubicBezTo>
                  <a:lnTo>
                    <a:pt x="249174" y="19888"/>
                  </a:lnTo>
                  <a:lnTo>
                    <a:pt x="220599" y="19888"/>
                  </a:lnTo>
                  <a:lnTo>
                    <a:pt x="212141" y="49377"/>
                  </a:lnTo>
                  <a:cubicBezTo>
                    <a:pt x="209397" y="57455"/>
                    <a:pt x="204749" y="63627"/>
                    <a:pt x="198196" y="67894"/>
                  </a:cubicBezTo>
                  <a:cubicBezTo>
                    <a:pt x="191643" y="72161"/>
                    <a:pt x="184785" y="74295"/>
                    <a:pt x="177622" y="74295"/>
                  </a:cubicBezTo>
                  <a:lnTo>
                    <a:pt x="162534" y="74295"/>
                  </a:lnTo>
                  <a:lnTo>
                    <a:pt x="181051" y="19888"/>
                  </a:lnTo>
                  <a:lnTo>
                    <a:pt x="166192" y="19888"/>
                  </a:lnTo>
                  <a:lnTo>
                    <a:pt x="168021" y="6401"/>
                  </a:lnTo>
                  <a:cubicBezTo>
                    <a:pt x="168173" y="5181"/>
                    <a:pt x="168707" y="4191"/>
                    <a:pt x="169621" y="3429"/>
                  </a:cubicBezTo>
                  <a:cubicBezTo>
                    <a:pt x="170688" y="2819"/>
                    <a:pt x="171831" y="2514"/>
                    <a:pt x="173050" y="2514"/>
                  </a:cubicBezTo>
                  <a:close/>
                  <a:moveTo>
                    <a:pt x="365455" y="228"/>
                  </a:moveTo>
                  <a:lnTo>
                    <a:pt x="400660" y="228"/>
                  </a:lnTo>
                  <a:lnTo>
                    <a:pt x="398374" y="18974"/>
                  </a:lnTo>
                  <a:lnTo>
                    <a:pt x="433349" y="18974"/>
                  </a:lnTo>
                  <a:lnTo>
                    <a:pt x="431749" y="30404"/>
                  </a:lnTo>
                  <a:cubicBezTo>
                    <a:pt x="431444" y="32537"/>
                    <a:pt x="430568" y="34252"/>
                    <a:pt x="429120" y="35547"/>
                  </a:cubicBezTo>
                  <a:cubicBezTo>
                    <a:pt x="427672" y="36843"/>
                    <a:pt x="426034" y="37490"/>
                    <a:pt x="424205" y="37490"/>
                  </a:cubicBezTo>
                  <a:lnTo>
                    <a:pt x="395859" y="37490"/>
                  </a:lnTo>
                  <a:lnTo>
                    <a:pt x="373456" y="206654"/>
                  </a:lnTo>
                  <a:cubicBezTo>
                    <a:pt x="372999" y="209397"/>
                    <a:pt x="371818" y="211645"/>
                    <a:pt x="369913" y="213398"/>
                  </a:cubicBezTo>
                  <a:cubicBezTo>
                    <a:pt x="368008" y="215151"/>
                    <a:pt x="365760" y="216027"/>
                    <a:pt x="363169" y="216027"/>
                  </a:cubicBezTo>
                  <a:lnTo>
                    <a:pt x="330251" y="216027"/>
                  </a:lnTo>
                  <a:lnTo>
                    <a:pt x="353797" y="37490"/>
                  </a:lnTo>
                  <a:lnTo>
                    <a:pt x="320650" y="37490"/>
                  </a:lnTo>
                  <a:lnTo>
                    <a:pt x="322250" y="25374"/>
                  </a:lnTo>
                  <a:cubicBezTo>
                    <a:pt x="322555" y="23393"/>
                    <a:pt x="323355" y="21831"/>
                    <a:pt x="324650" y="20688"/>
                  </a:cubicBezTo>
                  <a:cubicBezTo>
                    <a:pt x="325945" y="19545"/>
                    <a:pt x="327431" y="18974"/>
                    <a:pt x="329108" y="18974"/>
                  </a:cubicBezTo>
                  <a:lnTo>
                    <a:pt x="356311" y="18974"/>
                  </a:lnTo>
                  <a:lnTo>
                    <a:pt x="357911" y="7315"/>
                  </a:lnTo>
                  <a:cubicBezTo>
                    <a:pt x="358216" y="5334"/>
                    <a:pt x="359092" y="3657"/>
                    <a:pt x="360540" y="2286"/>
                  </a:cubicBezTo>
                  <a:cubicBezTo>
                    <a:pt x="361988" y="914"/>
                    <a:pt x="363626" y="228"/>
                    <a:pt x="365455" y="228"/>
                  </a:cubicBezTo>
                  <a:close/>
                  <a:moveTo>
                    <a:pt x="42062" y="0"/>
                  </a:moveTo>
                  <a:lnTo>
                    <a:pt x="86639" y="0"/>
                  </a:lnTo>
                  <a:lnTo>
                    <a:pt x="83896" y="3657"/>
                  </a:lnTo>
                  <a:lnTo>
                    <a:pt x="155905" y="3657"/>
                  </a:lnTo>
                  <a:cubicBezTo>
                    <a:pt x="157429" y="3657"/>
                    <a:pt x="158572" y="4267"/>
                    <a:pt x="159334" y="5486"/>
                  </a:cubicBezTo>
                  <a:cubicBezTo>
                    <a:pt x="160096" y="6705"/>
                    <a:pt x="160172" y="8077"/>
                    <a:pt x="159563" y="9601"/>
                  </a:cubicBezTo>
                  <a:lnTo>
                    <a:pt x="145161" y="41834"/>
                  </a:lnTo>
                  <a:lnTo>
                    <a:pt x="157962" y="41834"/>
                  </a:lnTo>
                  <a:lnTo>
                    <a:pt x="135788" y="198882"/>
                  </a:lnTo>
                  <a:cubicBezTo>
                    <a:pt x="135179" y="203606"/>
                    <a:pt x="133274" y="207645"/>
                    <a:pt x="130073" y="210998"/>
                  </a:cubicBezTo>
                  <a:cubicBezTo>
                    <a:pt x="126873" y="214198"/>
                    <a:pt x="123215" y="215798"/>
                    <a:pt x="119100" y="215798"/>
                  </a:cubicBezTo>
                  <a:lnTo>
                    <a:pt x="96698" y="215798"/>
                  </a:lnTo>
                  <a:lnTo>
                    <a:pt x="104927" y="156591"/>
                  </a:lnTo>
                  <a:lnTo>
                    <a:pt x="88925" y="156591"/>
                  </a:lnTo>
                  <a:lnTo>
                    <a:pt x="80924" y="212369"/>
                  </a:lnTo>
                  <a:lnTo>
                    <a:pt x="54635" y="212369"/>
                  </a:lnTo>
                  <a:lnTo>
                    <a:pt x="62408" y="156591"/>
                  </a:lnTo>
                  <a:lnTo>
                    <a:pt x="46177" y="156591"/>
                  </a:lnTo>
                  <a:lnTo>
                    <a:pt x="40233" y="198425"/>
                  </a:lnTo>
                  <a:cubicBezTo>
                    <a:pt x="39624" y="203301"/>
                    <a:pt x="37643" y="207492"/>
                    <a:pt x="34290" y="210998"/>
                  </a:cubicBezTo>
                  <a:cubicBezTo>
                    <a:pt x="30785" y="214198"/>
                    <a:pt x="26975" y="215798"/>
                    <a:pt x="22860" y="215798"/>
                  </a:cubicBezTo>
                  <a:lnTo>
                    <a:pt x="0" y="215798"/>
                  </a:lnTo>
                  <a:lnTo>
                    <a:pt x="24689" y="41834"/>
                  </a:lnTo>
                  <a:lnTo>
                    <a:pt x="62636" y="41834"/>
                  </a:lnTo>
                  <a:lnTo>
                    <a:pt x="55778" y="88239"/>
                  </a:lnTo>
                  <a:lnTo>
                    <a:pt x="72009" y="88239"/>
                  </a:lnTo>
                  <a:lnTo>
                    <a:pt x="76124" y="59207"/>
                  </a:lnTo>
                  <a:lnTo>
                    <a:pt x="64694" y="59207"/>
                  </a:lnTo>
                  <a:lnTo>
                    <a:pt x="67437" y="41834"/>
                  </a:lnTo>
                  <a:lnTo>
                    <a:pt x="103098" y="41834"/>
                  </a:lnTo>
                  <a:lnTo>
                    <a:pt x="111785" y="21031"/>
                  </a:lnTo>
                  <a:lnTo>
                    <a:pt x="74981" y="21031"/>
                  </a:lnTo>
                  <a:cubicBezTo>
                    <a:pt x="69189" y="31089"/>
                    <a:pt x="61722" y="36119"/>
                    <a:pt x="52578" y="36119"/>
                  </a:cubicBezTo>
                  <a:lnTo>
                    <a:pt x="21031" y="36119"/>
                  </a:lnTo>
                  <a:lnTo>
                    <a:pt x="36804" y="3200"/>
                  </a:lnTo>
                  <a:cubicBezTo>
                    <a:pt x="38328" y="1067"/>
                    <a:pt x="40081" y="0"/>
                    <a:pt x="42062" y="0"/>
                  </a:cubicBezTo>
                  <a:close/>
                </a:path>
              </a:pathLst>
            </a:custGeom>
            <a:solidFill>
              <a:schemeClr val="bg1">
                <a:lumMod val="6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dirty="0">
                <a:solidFill>
                  <a:schemeClr val="bg1"/>
                </a:solidFill>
                <a:latin typeface="DOUYU Font" pitchFamily="2" charset="-122"/>
                <a:ea typeface="DOUYU Font" pitchFamily="2" charset="-122"/>
              </a:endParaRPr>
            </a:p>
          </p:txBody>
        </p:sp>
      </p:grpSp>
      <p:sp>
        <p:nvSpPr>
          <p:cNvPr id="7" name="矩形 6"/>
          <p:cNvSpPr/>
          <p:nvPr/>
        </p:nvSpPr>
        <p:spPr>
          <a:xfrm>
            <a:off x="695400" y="1936864"/>
            <a:ext cx="10586645" cy="2238241"/>
          </a:xfrm>
          <a:prstGeom prst="rect">
            <a:avLst/>
          </a:prstGeom>
        </p:spPr>
        <p:txBody>
          <a:bodyPr>
            <a:spAutoFit/>
          </a:bodyPr>
          <a:lstStyle/>
          <a:p>
            <a:pPr algn="just">
              <a:lnSpc>
                <a:spcPct val="150000"/>
              </a:lnSpc>
              <a:spcAft>
                <a:spcPts val="0"/>
              </a:spcAft>
            </a:pP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                   N</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3H</a:t>
            </a:r>
            <a:r>
              <a:rPr lang="en-US" altLang="zh-CN" sz="2400" kern="100" baseline="-25000" dirty="0">
                <a:latin typeface="Times New Roman" panose="02020603050405020304" pitchFamily="18" charset="0"/>
                <a:ea typeface="宋体" panose="02010600030101010101" pitchFamily="2" charset="-122"/>
                <a:cs typeface="Courier New" panose="02070309020205020404" pitchFamily="49" charset="0"/>
              </a:rPr>
              <a:t>2</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smtClean="0">
                <a:latin typeface="ZBFH"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2NH</a:t>
            </a:r>
            <a:r>
              <a:rPr lang="en-US" altLang="zh-CN" sz="2400" kern="100" baseline="-25000" dirty="0" smtClean="0">
                <a:latin typeface="Times New Roman" panose="02020603050405020304" pitchFamily="18" charset="0"/>
                <a:ea typeface="宋体" panose="02010600030101010101" pitchFamily="2" charset="-122"/>
                <a:cs typeface="Courier New" panose="02070309020205020404" pitchFamily="49" charset="0"/>
              </a:rPr>
              <a:t>3</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(g</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起始</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1</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3</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转化</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400" kern="100" dirty="0">
                <a:latin typeface="Times New Roman" panose="02020603050405020304" pitchFamily="18" charset="0"/>
                <a:ea typeface="Times New Roman" panose="02020603050405020304" pitchFamily="18" charset="0"/>
                <a:cs typeface="Times New Roman" panose="02020603050405020304" pitchFamily="18" charset="0"/>
              </a:rPr>
              <a:t>1</a:t>
            </a:r>
            <a:endParaRPr lang="zh-CN" altLang="zh-CN" sz="105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平衡</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a:t>
            </a:r>
            <a:r>
              <a:rPr lang="en-US" altLang="zh-CN" sz="2400" kern="100" dirty="0" err="1">
                <a:latin typeface="Times New Roman" panose="02020603050405020304" pitchFamily="18" charset="0"/>
                <a:ea typeface="宋体" panose="02010600030101010101" pitchFamily="2" charset="-122"/>
                <a:cs typeface="Courier New" panose="02070309020205020404" pitchFamily="49" charset="0"/>
              </a:rPr>
              <a:t>mol</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latin typeface="Times New Roman" panose="02020603050405020304" pitchFamily="18" charset="0"/>
                <a:ea typeface="宋体" panose="02010600030101010101" pitchFamily="2" charset="-122"/>
                <a:cs typeface="Courier New" panose="02070309020205020404" pitchFamily="49" charset="0"/>
              </a:rPr>
              <a:t>0.5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宋体" panose="02010600030101010101" pitchFamily="2" charset="-122"/>
                <a:cs typeface="Courier New" panose="02070309020205020404" pitchFamily="49" charset="0"/>
              </a:rPr>
              <a:t>1.5</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400" kern="100" dirty="0">
                <a:latin typeface="Times New Roman" panose="02020603050405020304" pitchFamily="18" charset="0"/>
                <a:ea typeface="Times New Roman" panose="02020603050405020304" pitchFamily="18" charset="0"/>
                <a:cs typeface="Times New Roman" panose="02020603050405020304" pitchFamily="18" charset="0"/>
              </a:rPr>
              <a:t>1</a:t>
            </a:r>
            <a:endParaRPr lang="zh-CN" altLang="zh-CN" sz="105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8" name="对象 7"/>
          <p:cNvGraphicFramePr>
            <a:graphicFrameLocks noChangeAspect="1"/>
          </p:cNvGraphicFramePr>
          <p:nvPr>
            <p:extLst>
              <p:ext uri="{D42A27DB-BD31-4B8C-83A1-F6EECF244321}">
                <p14:modId xmlns:p14="http://schemas.microsoft.com/office/powerpoint/2010/main" val="2831663670"/>
              </p:ext>
            </p:extLst>
          </p:nvPr>
        </p:nvGraphicFramePr>
        <p:xfrm>
          <a:off x="835025" y="4077072"/>
          <a:ext cx="10550525" cy="2349500"/>
        </p:xfrm>
        <a:graphic>
          <a:graphicData uri="http://schemas.openxmlformats.org/presentationml/2006/ole">
            <mc:AlternateContent xmlns:mc="http://schemas.openxmlformats.org/markup-compatibility/2006">
              <mc:Choice xmlns:v="urn:schemas-microsoft-com:vml" Requires="v">
                <p:oleObj spid="_x0000_s153626" name="文档" r:id="rId3" imgW="10658977" imgH="2373702" progId="Word.Document.12">
                  <p:embed/>
                </p:oleObj>
              </mc:Choice>
              <mc:Fallback>
                <p:oleObj name="文档" r:id="rId3" imgW="10658977" imgH="2373702" progId="Word.Document.12">
                  <p:embed/>
                  <p:pic>
                    <p:nvPicPr>
                      <p:cNvPr id="0" name=""/>
                      <p:cNvPicPr/>
                      <p:nvPr/>
                    </p:nvPicPr>
                    <p:blipFill>
                      <a:blip r:embed="rId4"/>
                      <a:stretch>
                        <a:fillRect/>
                      </a:stretch>
                    </p:blipFill>
                    <p:spPr>
                      <a:xfrm>
                        <a:off x="835025" y="4077072"/>
                        <a:ext cx="10550525" cy="2349500"/>
                      </a:xfrm>
                      <a:prstGeom prst="rect">
                        <a:avLst/>
                      </a:prstGeom>
                    </p:spPr>
                  </p:pic>
                </p:oleObj>
              </mc:Fallback>
            </mc:AlternateContent>
          </a:graphicData>
        </a:graphic>
      </p:graphicFrame>
      <p:pic>
        <p:nvPicPr>
          <p:cNvPr id="9" name="图片 8"/>
          <p:cNvPicPr>
            <a:picLocks noChangeAspect="1"/>
          </p:cNvPicPr>
          <p:nvPr/>
        </p:nvPicPr>
        <p:blipFill>
          <a:blip r:embed="rId5">
            <a:clrChange>
              <a:clrFrom>
                <a:srgbClr val="FFFFFF"/>
              </a:clrFrom>
              <a:clrTo>
                <a:srgbClr val="FFFFFF">
                  <a:alpha val="0"/>
                </a:srgbClr>
              </a:clrTo>
            </a:clrChange>
          </a:blip>
          <a:stretch>
            <a:fillRect/>
          </a:stretch>
        </p:blipFill>
        <p:spPr>
          <a:xfrm>
            <a:off x="4062358" y="2213573"/>
            <a:ext cx="494394" cy="170399"/>
          </a:xfrm>
          <a:prstGeom prst="rect">
            <a:avLst/>
          </a:prstGeom>
        </p:spPr>
      </p:pic>
    </p:spTree>
    <p:extLst>
      <p:ext uri="{BB962C8B-B14F-4D97-AF65-F5344CB8AC3E}">
        <p14:creationId xmlns:p14="http://schemas.microsoft.com/office/powerpoint/2010/main" val="24049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金榜苑-蓝绿">
      <a:dk1>
        <a:sysClr val="windowText" lastClr="000000"/>
      </a:dk1>
      <a:lt1>
        <a:sysClr val="window" lastClr="FFFFFF"/>
      </a:lt1>
      <a:dk2>
        <a:srgbClr val="2D3967"/>
      </a:dk2>
      <a:lt2>
        <a:srgbClr val="ECB594"/>
      </a:lt2>
      <a:accent1>
        <a:srgbClr val="376698"/>
      </a:accent1>
      <a:accent2>
        <a:srgbClr val="4893CF"/>
      </a:accent2>
      <a:accent3>
        <a:srgbClr val="7AD9E7"/>
      </a:accent3>
      <a:accent4>
        <a:srgbClr val="8BBB96"/>
      </a:accent4>
      <a:accent5>
        <a:srgbClr val="659677"/>
      </a:accent5>
      <a:accent6>
        <a:srgbClr val="FF5050"/>
      </a:accent6>
      <a:hlink>
        <a:srgbClr val="0563C1"/>
      </a:hlink>
      <a:folHlink>
        <a:srgbClr val="954F72"/>
      </a:folHlink>
    </a:clrScheme>
    <a:fontScheme name="chaoqing">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演示文稿1" id="{93839E16-1218-4D33-878B-398FF0D34803}" vid="{3150DE73-8EBB-4C95-9D95-914E3E908A2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主题​​</Template>
  <TotalTime>12308</TotalTime>
  <Words>5316</Words>
  <Application>Microsoft Office PowerPoint</Application>
  <PresentationFormat>宽屏</PresentationFormat>
  <Paragraphs>1035</Paragraphs>
  <Slides>85</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3</vt:i4>
      </vt:variant>
      <vt:variant>
        <vt:lpstr>幻灯片标题</vt:lpstr>
      </vt:variant>
      <vt:variant>
        <vt:i4>85</vt:i4>
      </vt:variant>
    </vt:vector>
  </HeadingPairs>
  <TitlesOfParts>
    <vt:vector size="104" baseType="lpstr">
      <vt:lpstr>DOUYU Font</vt:lpstr>
      <vt:lpstr>KaiTi</vt:lpstr>
      <vt:lpstr>方正仿宋简体</vt:lpstr>
      <vt:lpstr>黑体</vt:lpstr>
      <vt:lpstr>华文细黑</vt:lpstr>
      <vt:lpstr>楷体</vt:lpstr>
      <vt:lpstr>楷体_GB2312</vt:lpstr>
      <vt:lpstr>宋体</vt:lpstr>
      <vt:lpstr>微软雅黑</vt:lpstr>
      <vt:lpstr>Arial</vt:lpstr>
      <vt:lpstr>Book Antiqua</vt:lpstr>
      <vt:lpstr>Calibri</vt:lpstr>
      <vt:lpstr>Courier New</vt:lpstr>
      <vt:lpstr>Times New Roman</vt:lpstr>
      <vt:lpstr>ZBFH</vt:lpstr>
      <vt:lpstr>Office 主题​​</vt:lpstr>
      <vt:lpstr>文档</vt:lpstr>
      <vt:lpstr>Microsoft Word 文档</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国雄 范</dc:creator>
  <cp:lastModifiedBy>Administrator</cp:lastModifiedBy>
  <cp:revision>873</cp:revision>
  <dcterms:created xsi:type="dcterms:W3CDTF">2021-11-07T03:17:42Z</dcterms:created>
  <dcterms:modified xsi:type="dcterms:W3CDTF">2024-03-04T08:56:43Z</dcterms:modified>
</cp:coreProperties>
</file>