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817" r:id="rId2"/>
    <p:sldId id="767" r:id="rId3"/>
    <p:sldId id="834" r:id="rId4"/>
    <p:sldId id="825" r:id="rId5"/>
    <p:sldId id="776" r:id="rId6"/>
    <p:sldId id="858" r:id="rId7"/>
    <p:sldId id="859" r:id="rId8"/>
    <p:sldId id="888" r:id="rId9"/>
    <p:sldId id="890" r:id="rId10"/>
    <p:sldId id="889" r:id="rId11"/>
    <p:sldId id="891" r:id="rId12"/>
    <p:sldId id="893" r:id="rId13"/>
    <p:sldId id="892" r:id="rId14"/>
    <p:sldId id="860" r:id="rId15"/>
    <p:sldId id="894" r:id="rId16"/>
    <p:sldId id="900" r:id="rId17"/>
    <p:sldId id="902" r:id="rId18"/>
    <p:sldId id="898" r:id="rId19"/>
    <p:sldId id="897" r:id="rId20"/>
    <p:sldId id="895" r:id="rId21"/>
    <p:sldId id="899" r:id="rId22"/>
    <p:sldId id="831" r:id="rId23"/>
    <p:sldId id="779" r:id="rId24"/>
    <p:sldId id="879" r:id="rId25"/>
    <p:sldId id="880" r:id="rId26"/>
    <p:sldId id="864" r:id="rId27"/>
    <p:sldId id="881" r:id="rId28"/>
    <p:sldId id="863" r:id="rId29"/>
    <p:sldId id="865" r:id="rId30"/>
    <p:sldId id="885" r:id="rId31"/>
    <p:sldId id="804" r:id="rId32"/>
    <p:sldId id="866" r:id="rId33"/>
    <p:sldId id="903" r:id="rId34"/>
    <p:sldId id="907" r:id="rId35"/>
    <p:sldId id="904" r:id="rId36"/>
    <p:sldId id="908" r:id="rId37"/>
    <p:sldId id="905" r:id="rId38"/>
    <p:sldId id="906" r:id="rId39"/>
    <p:sldId id="909" r:id="rId40"/>
    <p:sldId id="867" r:id="rId41"/>
    <p:sldId id="922" r:id="rId42"/>
    <p:sldId id="921" r:id="rId43"/>
    <p:sldId id="924" r:id="rId44"/>
    <p:sldId id="833" r:id="rId45"/>
    <p:sldId id="627" r:id="rId46"/>
    <p:sldId id="849" r:id="rId47"/>
    <p:sldId id="628" r:id="rId48"/>
    <p:sldId id="850" r:id="rId49"/>
    <p:sldId id="629" r:id="rId50"/>
    <p:sldId id="851" r:id="rId51"/>
    <p:sldId id="630" r:id="rId52"/>
    <p:sldId id="852" r:id="rId53"/>
    <p:sldId id="631" r:id="rId54"/>
    <p:sldId id="811" r:id="rId55"/>
    <p:sldId id="632" r:id="rId56"/>
    <p:sldId id="853" r:id="rId57"/>
    <p:sldId id="633" r:id="rId58"/>
    <p:sldId id="910" r:id="rId59"/>
    <p:sldId id="812" r:id="rId60"/>
    <p:sldId id="634" r:id="rId61"/>
    <p:sldId id="854" r:id="rId62"/>
    <p:sldId id="912" r:id="rId63"/>
    <p:sldId id="635" r:id="rId64"/>
    <p:sldId id="813" r:id="rId65"/>
    <p:sldId id="636" r:id="rId66"/>
    <p:sldId id="913" r:id="rId67"/>
    <p:sldId id="855" r:id="rId68"/>
    <p:sldId id="914" r:id="rId69"/>
    <p:sldId id="637" r:id="rId70"/>
    <p:sldId id="915" r:id="rId71"/>
    <p:sldId id="672" r:id="rId72"/>
    <p:sldId id="638" r:id="rId73"/>
    <p:sldId id="917" r:id="rId74"/>
    <p:sldId id="639" r:id="rId75"/>
    <p:sldId id="918" r:id="rId76"/>
    <p:sldId id="640" r:id="rId77"/>
    <p:sldId id="920" r:id="rId78"/>
    <p:sldId id="821" r:id="rId7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7B00"/>
    <a:srgbClr val="D6A300"/>
    <a:srgbClr val="3777AB"/>
    <a:srgbClr val="8EB4E3"/>
    <a:srgbClr val="8AB0CE"/>
    <a:srgbClr val="D4E2ED"/>
    <a:srgbClr val="2A6FA6"/>
    <a:srgbClr val="D4E1ED"/>
    <a:srgbClr val="F9FBFC"/>
    <a:srgbClr val="F8FA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94" autoAdjust="0"/>
    <p:restoredTop sz="96318" autoAdjust="0"/>
  </p:normalViewPr>
  <p:slideViewPr>
    <p:cSldViewPr showGuides="1">
      <p:cViewPr varScale="1">
        <p:scale>
          <a:sx n="109" d="100"/>
          <a:sy n="109" d="100"/>
        </p:scale>
        <p:origin x="576" y="78"/>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5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t>2024/3/7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t>‹#›</a:t>
            </a:fld>
            <a:endParaRPr lang="zh-CN" altLang="en-US"/>
          </a:p>
        </p:txBody>
      </p:sp>
    </p:spTree>
    <p:extLst>
      <p:ext uri="{BB962C8B-B14F-4D97-AF65-F5344CB8AC3E}">
        <p14:creationId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7060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金榜苑：归纳总结">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拓展</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综合应用</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Tree>
    <p:extLst>
      <p:ext uri="{BB962C8B-B14F-4D97-AF65-F5344CB8AC3E}">
        <p14:creationId xmlns:p14="http://schemas.microsoft.com/office/powerpoint/2010/main" val="6681078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金榜苑：归纳总结">
    <p:bg>
      <p:bgPr>
        <a:solidFill>
          <a:schemeClr val="bg1"/>
        </a:solidFill>
        <a:effectLst/>
      </p:bgPr>
    </p:bg>
    <p:spTree>
      <p:nvGrpSpPr>
        <p:cNvPr id="1" name=""/>
        <p:cNvGrpSpPr/>
        <p:nvPr/>
      </p:nvGrpSpPr>
      <p:grpSpPr>
        <a:xfrm>
          <a:off x="0" y="0"/>
          <a:ext cx="0" cy="0"/>
          <a:chOff x="0" y="0"/>
          <a:chExt cx="0" cy="0"/>
        </a:xfrm>
      </p:grpSpPr>
      <p:pic>
        <p:nvPicPr>
          <p:cNvPr id="17" name="图片 16"/>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accent5">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特别提醒</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9981969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金榜苑：归纳总结">
    <p:bg>
      <p:bgPr>
        <a:solidFill>
          <a:schemeClr val="bg1"/>
        </a:solidFill>
        <a:effectLst/>
      </p:bgPr>
    </p:bg>
    <p:spTree>
      <p:nvGrpSpPr>
        <p:cNvPr id="1" name=""/>
        <p:cNvGrpSpPr/>
        <p:nvPr/>
      </p:nvGrpSpPr>
      <p:grpSpPr>
        <a:xfrm>
          <a:off x="0" y="0"/>
          <a:ext cx="0" cy="0"/>
          <a:chOff x="0" y="0"/>
          <a:chExt cx="0" cy="0"/>
        </a:xfrm>
      </p:grpSpPr>
      <p:pic>
        <p:nvPicPr>
          <p:cNvPr id="16" name="图片 15"/>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tx2">
              <a:lumMod val="60000"/>
              <a:lumOff val="40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归纳总结</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3098872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金榜苑：归纳总结">
    <p:bg>
      <p:bgPr>
        <a:solidFill>
          <a:schemeClr val="bg1"/>
        </a:solidFill>
        <a:effectLst/>
      </p:bgPr>
    </p:bg>
    <p:spTree>
      <p:nvGrpSpPr>
        <p:cNvPr id="1" name=""/>
        <p:cNvGrpSpPr/>
        <p:nvPr/>
      </p:nvGrpSpPr>
      <p:grpSpPr>
        <a:xfrm>
          <a:off x="0" y="0"/>
          <a:ext cx="0" cy="0"/>
          <a:chOff x="0" y="0"/>
          <a:chExt cx="0" cy="0"/>
        </a:xfrm>
      </p:grpSpPr>
      <p:pic>
        <p:nvPicPr>
          <p:cNvPr id="16" name="图片 15"/>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chemeClr val="bg2">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练后反思</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40076173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金榜苑：归纳总结">
    <p:bg>
      <p:bgPr>
        <a:solidFill>
          <a:schemeClr val="bg1"/>
        </a:solidFill>
        <a:effectLst/>
      </p:bgPr>
    </p:bg>
    <p:spTree>
      <p:nvGrpSpPr>
        <p:cNvPr id="1" name=""/>
        <p:cNvGrpSpPr/>
        <p:nvPr/>
      </p:nvGrpSpPr>
      <p:grpSpPr>
        <a:xfrm>
          <a:off x="0" y="0"/>
          <a:ext cx="0" cy="0"/>
          <a:chOff x="0" y="0"/>
          <a:chExt cx="0" cy="0"/>
        </a:xfrm>
      </p:grpSpPr>
      <p:pic>
        <p:nvPicPr>
          <p:cNvPr id="11" name="图片 10"/>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chemeClr val="tx2">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方法技巧</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7824347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金榜苑：归纳总结">
    <p:bg>
      <p:bgPr>
        <a:solidFill>
          <a:schemeClr val="bg1"/>
        </a:solidFill>
        <a:effectLst/>
      </p:bgPr>
    </p:bg>
    <p:spTree>
      <p:nvGrpSpPr>
        <p:cNvPr id="1" name=""/>
        <p:cNvGrpSpPr/>
        <p:nvPr/>
      </p:nvGrpSpPr>
      <p:grpSpPr>
        <a:xfrm>
          <a:off x="0" y="0"/>
          <a:ext cx="0" cy="0"/>
          <a:chOff x="0" y="0"/>
          <a:chExt cx="0" cy="0"/>
        </a:xfrm>
      </p:grpSpPr>
      <p:pic>
        <p:nvPicPr>
          <p:cNvPr id="16" name="图片 15"/>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332"/>
          </a:xfrm>
          <a:prstGeom prst="rect">
            <a:avLst/>
          </a:prstGeom>
          <a:solidFill>
            <a:srgbClr val="7030A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思维建模</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1326005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金榜苑：归纳总结">
    <p:bg>
      <p:bgPr>
        <a:solidFill>
          <a:schemeClr val="bg1"/>
        </a:solidFill>
        <a:effectLst/>
      </p:bgPr>
    </p:bg>
    <p:spTree>
      <p:nvGrpSpPr>
        <p:cNvPr id="1" name=""/>
        <p:cNvGrpSpPr/>
        <p:nvPr/>
      </p:nvGrpSpPr>
      <p:grpSpPr>
        <a:xfrm>
          <a:off x="0" y="0"/>
          <a:ext cx="0" cy="0"/>
          <a:chOff x="0" y="0"/>
          <a:chExt cx="0" cy="0"/>
        </a:xfrm>
      </p:grpSpPr>
      <p:pic>
        <p:nvPicPr>
          <p:cNvPr id="16" name="图片 15"/>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rgbClr val="00B05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易错警示</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7569320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金榜苑：归纳总结">
    <p:bg>
      <p:bgPr>
        <a:solidFill>
          <a:schemeClr val="bg1"/>
        </a:solidFill>
        <a:effectLst/>
      </p:bgPr>
    </p:bg>
    <p:spTree>
      <p:nvGrpSpPr>
        <p:cNvPr id="1" name=""/>
        <p:cNvGrpSpPr/>
        <p:nvPr/>
      </p:nvGrpSpPr>
      <p:grpSpPr>
        <a:xfrm>
          <a:off x="0" y="0"/>
          <a:ext cx="0" cy="0"/>
          <a:chOff x="0" y="0"/>
          <a:chExt cx="0" cy="0"/>
        </a:xfrm>
      </p:grpSpPr>
      <p:pic>
        <p:nvPicPr>
          <p:cNvPr id="16" name="图片 15"/>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rgbClr val="A27B0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知识拓展</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15523799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金榜苑：归纳总结">
    <p:bg>
      <p:bgPr>
        <a:solidFill>
          <a:schemeClr val="bg1"/>
        </a:solidFill>
        <a:effectLst/>
      </p:bgPr>
    </p:bg>
    <p:spTree>
      <p:nvGrpSpPr>
        <p:cNvPr id="1" name=""/>
        <p:cNvGrpSpPr/>
        <p:nvPr/>
      </p:nvGrpSpPr>
      <p:grpSpPr>
        <a:xfrm>
          <a:off x="0" y="0"/>
          <a:ext cx="0" cy="0"/>
          <a:chOff x="0" y="0"/>
          <a:chExt cx="0" cy="0"/>
        </a:xfrm>
      </p:grpSpPr>
      <p:pic>
        <p:nvPicPr>
          <p:cNvPr id="16" name="图片 15"/>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1" name="矩形 10"/>
          <p:cNvSpPr/>
          <p:nvPr userDrawn="1"/>
        </p:nvSpPr>
        <p:spPr>
          <a:xfrm>
            <a:off x="5376087" y="1301440"/>
            <a:ext cx="1439827" cy="369247"/>
          </a:xfrm>
          <a:prstGeom prst="rect">
            <a:avLst/>
          </a:prstGeom>
          <a:solidFill>
            <a:srgbClr val="532476"/>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拓展延伸</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p14="http://schemas.microsoft.com/office/powerpoint/2010/main" val="39596722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金榜苑：归纳总结">
    <p:bg>
      <p:bgPr>
        <a:solidFill>
          <a:schemeClr val="bg1"/>
        </a:solidFill>
        <a:effectLst/>
      </p:bgPr>
    </p:bg>
    <p:spTree>
      <p:nvGrpSpPr>
        <p:cNvPr id="1" name=""/>
        <p:cNvGrpSpPr/>
        <p:nvPr/>
      </p:nvGrpSpPr>
      <p:grpSpPr>
        <a:xfrm>
          <a:off x="0" y="0"/>
          <a:ext cx="0" cy="0"/>
          <a:chOff x="0" y="0"/>
          <a:chExt cx="0" cy="0"/>
        </a:xfrm>
      </p:grpSpPr>
      <p:pic>
        <p:nvPicPr>
          <p:cNvPr id="9" name="图片 8"/>
          <p:cNvPicPr preferRelativeResize="0">
            <a:picLocks/>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b="9649"/>
          <a:stretch/>
        </p:blipFill>
        <p:spPr>
          <a:xfrm flipH="1">
            <a:off x="0" y="0"/>
            <a:ext cx="12193200" cy="6858000"/>
          </a:xfrm>
          <a:prstGeom prst="rect">
            <a:avLst/>
          </a:prstGeom>
        </p:spPr>
      </p:pic>
      <p:sp>
        <p:nvSpPr>
          <p:cNvPr id="4" name="TextBox 51"/>
          <p:cNvSpPr txBox="1"/>
          <p:nvPr userDrawn="1"/>
        </p:nvSpPr>
        <p:spPr>
          <a:xfrm>
            <a:off x="1991544" y="505247"/>
            <a:ext cx="1551520" cy="461665"/>
          </a:xfrm>
          <a:prstGeom prst="rect">
            <a:avLst/>
          </a:prstGeom>
          <a:noFill/>
        </p:spPr>
        <p:txBody>
          <a:bodyPr wrap="square" rtlCol="0">
            <a:spAutoFit/>
          </a:bodyPr>
          <a:lstStyle/>
          <a:p>
            <a:pPr marL="0" algn="l" defTabSz="914400" rtl="0" eaLnBrk="1" latinLnBrk="0" hangingPunct="1"/>
            <a:r>
              <a:rPr lang="zh-CN" altLang="en-US" sz="2400" kern="1200" smtClean="0">
                <a:solidFill>
                  <a:schemeClr val="bg1"/>
                </a:solidFill>
                <a:latin typeface="+mn-lt"/>
                <a:ea typeface="+mn-ea"/>
                <a:cs typeface="+mn-cs"/>
              </a:rPr>
              <a:t>命题方向</a:t>
            </a:r>
            <a:endParaRPr lang="zh-CN" altLang="zh-CN" sz="2400" kern="1200" dirty="0">
              <a:solidFill>
                <a:schemeClr val="bg1"/>
              </a:solidFill>
              <a:latin typeface="+mn-lt"/>
              <a:ea typeface="+mn-ea"/>
              <a:cs typeface="+mn-cs"/>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1814872" y="505247"/>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3" name="矩形 12"/>
          <p:cNvSpPr/>
          <p:nvPr userDrawn="1"/>
        </p:nvSpPr>
        <p:spPr>
          <a:xfrm>
            <a:off x="0" y="505247"/>
            <a:ext cx="1815509" cy="4602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noProof="0" smtClean="0">
              <a:solidFill>
                <a:schemeClr val="lt1"/>
              </a:solidFill>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smtClean="0">
                <a:latin typeface="微软雅黑" pitchFamily="34" charset="-122"/>
                <a:ea typeface="微软雅黑" pitchFamily="34" charset="-122"/>
              </a:rPr>
              <a:t>明确</a:t>
            </a:r>
            <a:endParaRPr lang="en-US" altLang="zh-CN" sz="4000" b="1" dirty="0">
              <a:solidFill>
                <a:prstClr val="white"/>
              </a:solidFill>
              <a:latin typeface="微软雅黑" pitchFamily="34" charset="-122"/>
              <a:ea typeface="微软雅黑" pitchFamily="34" charset="-122"/>
            </a:endParaRPr>
          </a:p>
        </p:txBody>
      </p:sp>
    </p:spTree>
    <p:extLst>
      <p:ext uri="{BB962C8B-B14F-4D97-AF65-F5344CB8AC3E}">
        <p14:creationId xmlns:p14="http://schemas.microsoft.com/office/powerpoint/2010/main" val="22807363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0534729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矩形 1"/>
          <p:cNvSpPr/>
          <p:nvPr userDrawn="1"/>
        </p:nvSpPr>
        <p:spPr>
          <a:xfrm>
            <a:off x="0" y="1052736"/>
            <a:ext cx="12192000" cy="5805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同侧圆角矩形 2">
            <a:extLst>
              <a:ext uri="{FF2B5EF4-FFF2-40B4-BE49-F238E27FC236}">
                <a16:creationId xmlns:a16="http://schemas.microsoft.com/office/drawing/2014/main" xmlns="" id="{DCF931F0-E024-3A42-B800-B9D38A749F17}"/>
              </a:ext>
            </a:extLst>
          </p:cNvPr>
          <p:cNvSpPr/>
          <p:nvPr userDrawn="1"/>
        </p:nvSpPr>
        <p:spPr>
          <a:xfrm rot="5400000">
            <a:off x="424211" y="-148788"/>
            <a:ext cx="495047" cy="1343473"/>
          </a:xfrm>
          <a:prstGeom prst="round2SameRect">
            <a:avLst>
              <a:gd name="adj1" fmla="val 31187"/>
              <a:gd name="adj2" fmla="val 0"/>
            </a:avLst>
          </a:prstGeom>
          <a:solidFill>
            <a:srgbClr val="062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矩形 3"/>
          <p:cNvSpPr/>
          <p:nvPr userDrawn="1"/>
        </p:nvSpPr>
        <p:spPr>
          <a:xfrm>
            <a:off x="115205" y="289757"/>
            <a:ext cx="1107996" cy="461665"/>
          </a:xfrm>
          <a:prstGeom prst="rect">
            <a:avLst/>
          </a:prstGeom>
        </p:spPr>
        <p:txBody>
          <a:bodyPr wrap="none">
            <a:spAutoFit/>
          </a:bodyPr>
          <a:lstStyle/>
          <a:p>
            <a:r>
              <a:rPr lang="zh-CN" altLang="en-US" sz="2400" b="1" dirty="0" smtClean="0">
                <a:solidFill>
                  <a:schemeClr val="bg1"/>
                </a:solidFill>
              </a:rPr>
              <a:t>练真题</a:t>
            </a:r>
            <a:endParaRPr lang="zh-CN" altLang="en-US" sz="2400" b="1" dirty="0">
              <a:solidFill>
                <a:schemeClr val="bg1"/>
              </a:solidFill>
            </a:endParaRPr>
          </a:p>
        </p:txBody>
      </p:sp>
    </p:spTree>
    <p:extLst>
      <p:ext uri="{BB962C8B-B14F-4D97-AF65-F5344CB8AC3E}">
        <p14:creationId xmlns:p14="http://schemas.microsoft.com/office/powerpoint/2010/main" val="30041292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习题">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9689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zh-CN" sz="2400" dirty="0" smtClean="0">
                <a:solidFill>
                  <a:schemeClr val="bg1">
                    <a:lumMod val="85000"/>
                  </a:schemeClr>
                </a:solidFill>
              </a:rPr>
              <a:t>知识</a:t>
            </a:r>
            <a:r>
              <a:rPr lang="zh-CN" altLang="en-US" sz="2400" dirty="0" smtClean="0">
                <a:solidFill>
                  <a:schemeClr val="bg1">
                    <a:lumMod val="85000"/>
                  </a:schemeClr>
                </a:solidFill>
              </a:rPr>
              <a:t>网络</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构建</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5498681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4129906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0070C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应用举例</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7" name="矩形 16"/>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20"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792840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00B0F0"/>
          </a:solidFill>
        </p:spPr>
        <p:txBody>
          <a:bodyPr wrap="square">
            <a:spAutoFit/>
          </a:bodyPr>
          <a:lstStyle/>
          <a:p>
            <a:pPr algn="ctr"/>
            <a:r>
              <a:rPr lang="zh-CN" altLang="en-US" b="1" smtClean="0">
                <a:solidFill>
                  <a:schemeClr val="bg1"/>
                </a:solidFill>
                <a:latin typeface="方正仿宋简体" panose="03000509000000000000" pitchFamily="65" charset="-122"/>
                <a:ea typeface="方正仿宋简体" panose="03000509000000000000" pitchFamily="65" charset="-122"/>
              </a:rPr>
              <a:t>易错辨析</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9" name="矩形 18"/>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21"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22"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29419883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C0504D">
              <a:lumMod val="75000"/>
            </a:srgbClr>
          </a:solidFill>
        </p:spPr>
        <p:txBody>
          <a:bodyPr wrap="square">
            <a:spAutoFit/>
          </a:bodyPr>
          <a:lstStyle/>
          <a:p>
            <a:pPr algn="ctr"/>
            <a:r>
              <a:rPr lang="zh-CN" altLang="en-US" b="1" smtClean="0">
                <a:solidFill>
                  <a:schemeClr val="bg1"/>
                </a:solidFill>
                <a:latin typeface="方正仿宋简体" panose="03000509000000000000" pitchFamily="65" charset="-122"/>
                <a:ea typeface="方正仿宋简体" panose="03000509000000000000" pitchFamily="65" charset="-122"/>
              </a:rPr>
              <a:t>易错提醒</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1" name="矩形 10"/>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7"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18"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38433006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D6A30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答题模板</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1" name="矩形 10"/>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7"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18"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p14="http://schemas.microsoft.com/office/powerpoint/2010/main" val="32781944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金榜苑：归纳总结">
    <p:bg>
      <p:bgPr>
        <a:solidFill>
          <a:schemeClr val="bg1"/>
        </a:solidFill>
        <a:effectLst/>
      </p:bgPr>
    </p:bg>
    <p:spTree>
      <p:nvGrpSpPr>
        <p:cNvPr id="1" name=""/>
        <p:cNvGrpSpPr/>
        <p:nvPr/>
      </p:nvGrpSpPr>
      <p:grpSpPr>
        <a:xfrm>
          <a:off x="0" y="0"/>
          <a:ext cx="0" cy="0"/>
          <a:chOff x="0" y="0"/>
          <a:chExt cx="0" cy="0"/>
        </a:xfrm>
      </p:grpSpPr>
      <p:pic>
        <p:nvPicPr>
          <p:cNvPr id="8" name="图片 7"/>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Tree>
    <p:extLst>
      <p:ext uri="{BB962C8B-B14F-4D97-AF65-F5344CB8AC3E}">
        <p14:creationId xmlns:p14="http://schemas.microsoft.com/office/powerpoint/2010/main" val="33811364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preferRelativeResize="0">
            <a:picLocks/>
          </p:cNvPicPr>
          <p:nvPr userDrawn="1"/>
        </p:nvPicPr>
        <p:blipFill rotWithShape="1">
          <a:blip r:embed="rId23" cstate="print">
            <a:duotone>
              <a:schemeClr val="accent2">
                <a:shade val="45000"/>
                <a:satMod val="135000"/>
              </a:schemeClr>
              <a:prstClr val="white"/>
            </a:duotone>
            <a:extLst>
              <a:ext uri="{BEBA8EAE-BF5A-486C-A8C5-ECC9F3942E4B}">
                <a14:imgProps xmlns:a14="http://schemas.microsoft.com/office/drawing/2010/main">
                  <a14:imgLayer r:embed="rId24">
                    <a14:imgEffect>
                      <a14:brightnessContrast bright="-20000" contrast="20000"/>
                    </a14:imgEffect>
                  </a14:imgLayer>
                </a14:imgProps>
              </a:ext>
              <a:ext uri="{28A0092B-C50C-407E-A947-70E740481C1C}">
                <a14:useLocalDpi xmlns:a14="http://schemas.microsoft.com/office/drawing/2010/main" val="0"/>
              </a:ext>
            </a:extLst>
          </a:blip>
          <a:srcRect b="1671"/>
          <a:stretch/>
        </p:blipFill>
        <p:spPr>
          <a:xfrm flipH="1">
            <a:off x="0" y="0"/>
            <a:ext cx="12193200" cy="6858000"/>
          </a:xfrm>
          <a:prstGeom prst="rect">
            <a:avLst/>
          </a:prstGeom>
        </p:spPr>
      </p:pic>
    </p:spTree>
    <p:extLst>
      <p:ext uri="{BB962C8B-B14F-4D97-AF65-F5344CB8AC3E}">
        <p14:creationId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96" r:id="rId3"/>
    <p:sldLayoutId id="2147483693" r:id="rId4"/>
    <p:sldLayoutId id="2147483670" r:id="rId5"/>
    <p:sldLayoutId id="2147483673" r:id="rId6"/>
    <p:sldLayoutId id="2147483674" r:id="rId7"/>
    <p:sldLayoutId id="2147483694" r:id="rId8"/>
    <p:sldLayoutId id="2147483671" r:id="rId9"/>
    <p:sldLayoutId id="2147483697" r:id="rId10"/>
    <p:sldLayoutId id="2147483687" r:id="rId11"/>
    <p:sldLayoutId id="2147483688" r:id="rId12"/>
    <p:sldLayoutId id="2147483689" r:id="rId13"/>
    <p:sldLayoutId id="2147483690" r:id="rId14"/>
    <p:sldLayoutId id="2147483691" r:id="rId15"/>
    <p:sldLayoutId id="2147483692" r:id="rId16"/>
    <p:sldLayoutId id="2147483695" r:id="rId17"/>
    <p:sldLayoutId id="2147483698" r:id="rId18"/>
    <p:sldLayoutId id="2147483672" r:id="rId19"/>
    <p:sldLayoutId id="2147483651" r:id="rId20"/>
    <p:sldLayoutId id="2147483675" r:id="rId2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__1.docx"/></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package" Target="../embeddings/Microsoft_Word___2.docx"/></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9.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package" Target="../embeddings/Microsoft_Word___3.docx"/></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9.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package" Target="../embeddings/Microsoft_Word___4.docx"/></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9.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package" Target="../embeddings/Microsoft_Word___5.docx"/></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vmlDrawing" Target="../drawings/vmlDrawing6.vml"/><Relationship Id="rId6" Type="http://schemas.openxmlformats.org/officeDocument/2006/relationships/image" Target="../media/image13.emf"/><Relationship Id="rId5" Type="http://schemas.openxmlformats.org/officeDocument/2006/relationships/package" Target="../embeddings/Microsoft_Word___6.docx"/><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9.xml"/><Relationship Id="rId1" Type="http://schemas.openxmlformats.org/officeDocument/2006/relationships/vmlDrawing" Target="../drawings/vmlDrawing7.v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package" Target="../embeddings/Microsoft_Word___7.docx"/></Relationships>
</file>

<file path=ppt/slides/_rels/slide26.xml.rels><?xml version="1.0" encoding="UTF-8" standalone="yes"?>
<Relationships xmlns="http://schemas.openxmlformats.org/package/2006/relationships"><Relationship Id="rId8" Type="http://schemas.openxmlformats.org/officeDocument/2006/relationships/package" Target="../embeddings/Microsoft_Word___9.docx"/><Relationship Id="rId3" Type="http://schemas.openxmlformats.org/officeDocument/2006/relationships/image" Target="../media/image18.png"/><Relationship Id="rId7" Type="http://schemas.openxmlformats.org/officeDocument/2006/relationships/oleObject" Target="../embeddings/oleObject9.bin"/><Relationship Id="rId2" Type="http://schemas.openxmlformats.org/officeDocument/2006/relationships/slideLayout" Target="../slideLayouts/slideLayout9.xml"/><Relationship Id="rId1" Type="http://schemas.openxmlformats.org/officeDocument/2006/relationships/vmlDrawing" Target="../drawings/vmlDrawing8.vml"/><Relationship Id="rId6" Type="http://schemas.openxmlformats.org/officeDocument/2006/relationships/image" Target="../media/image19.emf"/><Relationship Id="rId5" Type="http://schemas.openxmlformats.org/officeDocument/2006/relationships/package" Target="../embeddings/Microsoft_Word___8.docx"/><Relationship Id="rId4" Type="http://schemas.openxmlformats.org/officeDocument/2006/relationships/oleObject" Target="../embeddings/oleObject8.bin"/><Relationship Id="rId9" Type="http://schemas.openxmlformats.org/officeDocument/2006/relationships/image" Target="../media/image20.emf"/></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4.xml"/><Relationship Id="rId1" Type="http://schemas.openxmlformats.org/officeDocument/2006/relationships/slideLayout" Target="../slideLayouts/slideLayout1.xml"/><Relationship Id="rId4" Type="http://schemas.openxmlformats.org/officeDocument/2006/relationships/slide" Target="slide4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tiff"/><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9.tiff"/><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9.xml"/><Relationship Id="rId2" Type="http://schemas.openxmlformats.org/officeDocument/2006/relationships/slide" Target="slide45.xml"/><Relationship Id="rId16" Type="http://schemas.openxmlformats.org/officeDocument/2006/relationships/image" Target="../media/image7.png"/><Relationship Id="rId1" Type="http://schemas.openxmlformats.org/officeDocument/2006/relationships/slideLayout" Target="../slideLayouts/slideLayout21.xml"/><Relationship Id="rId6" Type="http://schemas.openxmlformats.org/officeDocument/2006/relationships/slide" Target="slide53.xml"/><Relationship Id="rId11" Type="http://schemas.openxmlformats.org/officeDocument/2006/relationships/slide" Target="slide65.xml"/><Relationship Id="rId5" Type="http://schemas.openxmlformats.org/officeDocument/2006/relationships/slide" Target="slide51.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slide" Target="slide49.xml"/><Relationship Id="rId9" Type="http://schemas.openxmlformats.org/officeDocument/2006/relationships/slide" Target="slide60.xml"/><Relationship Id="rId14" Type="http://schemas.openxmlformats.org/officeDocument/2006/relationships/slide" Target="slide74.xml"/></Relationships>
</file>

<file path=ppt/slides/_rels/slide46.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9.xml"/><Relationship Id="rId2" Type="http://schemas.openxmlformats.org/officeDocument/2006/relationships/slide" Target="slide45.xml"/><Relationship Id="rId1" Type="http://schemas.openxmlformats.org/officeDocument/2006/relationships/slideLayout" Target="../slideLayouts/slideLayout21.xml"/><Relationship Id="rId6" Type="http://schemas.openxmlformats.org/officeDocument/2006/relationships/slide" Target="slide53.xml"/><Relationship Id="rId11" Type="http://schemas.openxmlformats.org/officeDocument/2006/relationships/slide" Target="slide65.xml"/><Relationship Id="rId5" Type="http://schemas.openxmlformats.org/officeDocument/2006/relationships/slide" Target="slide51.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slide" Target="slide49.xml"/><Relationship Id="rId9" Type="http://schemas.openxmlformats.org/officeDocument/2006/relationships/slide" Target="slide60.xml"/><Relationship Id="rId14" Type="http://schemas.openxmlformats.org/officeDocument/2006/relationships/slide" Target="slide74.xml"/></Relationships>
</file>

<file path=ppt/slides/_rels/slide47.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9.xml"/><Relationship Id="rId2" Type="http://schemas.openxmlformats.org/officeDocument/2006/relationships/slide" Target="slide45.xml"/><Relationship Id="rId16" Type="http://schemas.openxmlformats.org/officeDocument/2006/relationships/image" Target="../media/image30.png"/><Relationship Id="rId1" Type="http://schemas.openxmlformats.org/officeDocument/2006/relationships/slideLayout" Target="../slideLayouts/slideLayout21.xml"/><Relationship Id="rId6" Type="http://schemas.openxmlformats.org/officeDocument/2006/relationships/slide" Target="slide53.xml"/><Relationship Id="rId11" Type="http://schemas.openxmlformats.org/officeDocument/2006/relationships/slide" Target="slide65.xml"/><Relationship Id="rId5" Type="http://schemas.openxmlformats.org/officeDocument/2006/relationships/slide" Target="slide51.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slide" Target="slide49.xml"/><Relationship Id="rId9" Type="http://schemas.openxmlformats.org/officeDocument/2006/relationships/slide" Target="slide60.xml"/><Relationship Id="rId14" Type="http://schemas.openxmlformats.org/officeDocument/2006/relationships/slide" Target="slide74.xml"/></Relationships>
</file>

<file path=ppt/slides/_rels/slide48.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9.xml"/><Relationship Id="rId2" Type="http://schemas.openxmlformats.org/officeDocument/2006/relationships/slide" Target="slide45.xml"/><Relationship Id="rId16" Type="http://schemas.openxmlformats.org/officeDocument/2006/relationships/image" Target="../media/image30.png"/><Relationship Id="rId1" Type="http://schemas.openxmlformats.org/officeDocument/2006/relationships/slideLayout" Target="../slideLayouts/slideLayout21.xml"/><Relationship Id="rId6" Type="http://schemas.openxmlformats.org/officeDocument/2006/relationships/slide" Target="slide53.xml"/><Relationship Id="rId11" Type="http://schemas.openxmlformats.org/officeDocument/2006/relationships/slide" Target="slide65.xml"/><Relationship Id="rId5" Type="http://schemas.openxmlformats.org/officeDocument/2006/relationships/slide" Target="slide51.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slide" Target="slide49.xml"/><Relationship Id="rId9" Type="http://schemas.openxmlformats.org/officeDocument/2006/relationships/slide" Target="slide60.xml"/><Relationship Id="rId14" Type="http://schemas.openxmlformats.org/officeDocument/2006/relationships/slide" Target="slide74.xml"/></Relationships>
</file>

<file path=ppt/slides/_rels/slide49.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60.xml"/><Relationship Id="rId18" Type="http://schemas.openxmlformats.org/officeDocument/2006/relationships/slide" Target="slide74.xml"/><Relationship Id="rId3" Type="http://schemas.openxmlformats.org/officeDocument/2006/relationships/oleObject" Target="../embeddings/oleObject10.bin"/><Relationship Id="rId7" Type="http://schemas.openxmlformats.org/officeDocument/2006/relationships/slide" Target="slide47.xml"/><Relationship Id="rId12" Type="http://schemas.openxmlformats.org/officeDocument/2006/relationships/slide" Target="slide57.xml"/><Relationship Id="rId17" Type="http://schemas.openxmlformats.org/officeDocument/2006/relationships/slide" Target="slide72.xml"/><Relationship Id="rId2" Type="http://schemas.openxmlformats.org/officeDocument/2006/relationships/slideLayout" Target="../slideLayouts/slideLayout21.xml"/><Relationship Id="rId16" Type="http://schemas.openxmlformats.org/officeDocument/2006/relationships/slide" Target="slide69.xml"/><Relationship Id="rId1" Type="http://schemas.openxmlformats.org/officeDocument/2006/relationships/vmlDrawing" Target="../drawings/vmlDrawing9.vml"/><Relationship Id="rId6" Type="http://schemas.openxmlformats.org/officeDocument/2006/relationships/slide" Target="slide45.xml"/><Relationship Id="rId11" Type="http://schemas.openxmlformats.org/officeDocument/2006/relationships/slide" Target="slide55.xml"/><Relationship Id="rId5" Type="http://schemas.openxmlformats.org/officeDocument/2006/relationships/image" Target="../media/image31.emf"/><Relationship Id="rId15" Type="http://schemas.openxmlformats.org/officeDocument/2006/relationships/slide" Target="slide65.xml"/><Relationship Id="rId10" Type="http://schemas.openxmlformats.org/officeDocument/2006/relationships/slide" Target="slide53.xml"/><Relationship Id="rId19" Type="http://schemas.openxmlformats.org/officeDocument/2006/relationships/slide" Target="slide76.xml"/><Relationship Id="rId4" Type="http://schemas.openxmlformats.org/officeDocument/2006/relationships/package" Target="../embeddings/Microsoft_Word___10.docx"/><Relationship Id="rId9" Type="http://schemas.openxmlformats.org/officeDocument/2006/relationships/slide" Target="slide51.xml"/><Relationship Id="rId14" Type="http://schemas.openxmlformats.org/officeDocument/2006/relationships/slide" Target="slide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9.xml"/><Relationship Id="rId2" Type="http://schemas.openxmlformats.org/officeDocument/2006/relationships/slide" Target="slide45.xml"/><Relationship Id="rId1" Type="http://schemas.openxmlformats.org/officeDocument/2006/relationships/slideLayout" Target="../slideLayouts/slideLayout21.xml"/><Relationship Id="rId6" Type="http://schemas.openxmlformats.org/officeDocument/2006/relationships/slide" Target="slide53.xml"/><Relationship Id="rId11" Type="http://schemas.openxmlformats.org/officeDocument/2006/relationships/slide" Target="slide65.xml"/><Relationship Id="rId5" Type="http://schemas.openxmlformats.org/officeDocument/2006/relationships/slide" Target="slide51.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slide" Target="slide49.xml"/><Relationship Id="rId9" Type="http://schemas.openxmlformats.org/officeDocument/2006/relationships/slide" Target="slide60.xml"/><Relationship Id="rId14" Type="http://schemas.openxmlformats.org/officeDocument/2006/relationships/slide" Target="slide74.xml"/></Relationships>
</file>

<file path=ppt/slides/_rels/slide51.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9.xml"/><Relationship Id="rId2" Type="http://schemas.openxmlformats.org/officeDocument/2006/relationships/slide" Target="slide45.xml"/><Relationship Id="rId16" Type="http://schemas.openxmlformats.org/officeDocument/2006/relationships/image" Target="../media/image32.tiff"/><Relationship Id="rId1" Type="http://schemas.openxmlformats.org/officeDocument/2006/relationships/slideLayout" Target="../slideLayouts/slideLayout21.xml"/><Relationship Id="rId6" Type="http://schemas.openxmlformats.org/officeDocument/2006/relationships/slide" Target="slide53.xml"/><Relationship Id="rId11" Type="http://schemas.openxmlformats.org/officeDocument/2006/relationships/slide" Target="slide65.xml"/><Relationship Id="rId5" Type="http://schemas.openxmlformats.org/officeDocument/2006/relationships/slide" Target="slide51.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slide" Target="slide49.xml"/><Relationship Id="rId9" Type="http://schemas.openxmlformats.org/officeDocument/2006/relationships/slide" Target="slide60.xml"/><Relationship Id="rId14" Type="http://schemas.openxmlformats.org/officeDocument/2006/relationships/slide" Target="slide74.xml"/></Relationships>
</file>

<file path=ppt/slides/_rels/slide52.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9.xml"/><Relationship Id="rId2" Type="http://schemas.openxmlformats.org/officeDocument/2006/relationships/slide" Target="slide45.xml"/><Relationship Id="rId16" Type="http://schemas.openxmlformats.org/officeDocument/2006/relationships/image" Target="../media/image32.tiff"/><Relationship Id="rId1" Type="http://schemas.openxmlformats.org/officeDocument/2006/relationships/slideLayout" Target="../slideLayouts/slideLayout21.xml"/><Relationship Id="rId6" Type="http://schemas.openxmlformats.org/officeDocument/2006/relationships/slide" Target="slide53.xml"/><Relationship Id="rId11" Type="http://schemas.openxmlformats.org/officeDocument/2006/relationships/slide" Target="slide65.xml"/><Relationship Id="rId5" Type="http://schemas.openxmlformats.org/officeDocument/2006/relationships/slide" Target="slide51.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slide" Target="slide49.xml"/><Relationship Id="rId9" Type="http://schemas.openxmlformats.org/officeDocument/2006/relationships/slide" Target="slide60.xml"/><Relationship Id="rId14" Type="http://schemas.openxmlformats.org/officeDocument/2006/relationships/slide" Target="slide74.xml"/></Relationships>
</file>

<file path=ppt/slides/_rels/slide53.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oleObject" Target="../embeddings/oleObject11.bin"/><Relationship Id="rId3" Type="http://schemas.openxmlformats.org/officeDocument/2006/relationships/slide" Target="slide45.xml"/><Relationship Id="rId21" Type="http://schemas.openxmlformats.org/officeDocument/2006/relationships/image" Target="../media/image35.tiff"/><Relationship Id="rId7" Type="http://schemas.openxmlformats.org/officeDocument/2006/relationships/slide" Target="slide53.xml"/><Relationship Id="rId12" Type="http://schemas.openxmlformats.org/officeDocument/2006/relationships/slide" Target="slide65.xml"/><Relationship Id="rId17" Type="http://schemas.openxmlformats.org/officeDocument/2006/relationships/image" Target="../media/image34.png"/><Relationship Id="rId2" Type="http://schemas.openxmlformats.org/officeDocument/2006/relationships/slideLayout" Target="../slideLayouts/slideLayout21.xml"/><Relationship Id="rId16" Type="http://schemas.openxmlformats.org/officeDocument/2006/relationships/slide" Target="slide76.xml"/><Relationship Id="rId20" Type="http://schemas.openxmlformats.org/officeDocument/2006/relationships/image" Target="../media/image33.emf"/><Relationship Id="rId1" Type="http://schemas.openxmlformats.org/officeDocument/2006/relationships/vmlDrawing" Target="../drawings/vmlDrawing10.vml"/><Relationship Id="rId6" Type="http://schemas.openxmlformats.org/officeDocument/2006/relationships/slide" Target="slide51.xml"/><Relationship Id="rId11" Type="http://schemas.openxmlformats.org/officeDocument/2006/relationships/slide" Target="slide63.xml"/><Relationship Id="rId5" Type="http://schemas.openxmlformats.org/officeDocument/2006/relationships/slide" Target="slide49.xml"/><Relationship Id="rId15" Type="http://schemas.openxmlformats.org/officeDocument/2006/relationships/slide" Target="slide74.xml"/><Relationship Id="rId10" Type="http://schemas.openxmlformats.org/officeDocument/2006/relationships/slide" Target="slide60.xml"/><Relationship Id="rId19" Type="http://schemas.openxmlformats.org/officeDocument/2006/relationships/package" Target="../embeddings/Microsoft_Word___11.docx"/><Relationship Id="rId4" Type="http://schemas.openxmlformats.org/officeDocument/2006/relationships/slide" Target="slide47.xml"/><Relationship Id="rId9" Type="http://schemas.openxmlformats.org/officeDocument/2006/relationships/slide" Target="slide57.xml"/><Relationship Id="rId14" Type="http://schemas.openxmlformats.org/officeDocument/2006/relationships/slide" Target="slide72.xml"/></Relationships>
</file>

<file path=ppt/slides/_rels/slide54.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9.xml"/><Relationship Id="rId17" Type="http://schemas.openxmlformats.org/officeDocument/2006/relationships/image" Target="../media/image34.png"/><Relationship Id="rId2" Type="http://schemas.openxmlformats.org/officeDocument/2006/relationships/slide" Target="slide45.xml"/><Relationship Id="rId16" Type="http://schemas.openxmlformats.org/officeDocument/2006/relationships/image" Target="../media/image36.tiff"/><Relationship Id="rId1" Type="http://schemas.openxmlformats.org/officeDocument/2006/relationships/slideLayout" Target="../slideLayouts/slideLayout21.xml"/><Relationship Id="rId6" Type="http://schemas.openxmlformats.org/officeDocument/2006/relationships/slide" Target="slide53.xml"/><Relationship Id="rId11" Type="http://schemas.openxmlformats.org/officeDocument/2006/relationships/slide" Target="slide65.xml"/><Relationship Id="rId5" Type="http://schemas.openxmlformats.org/officeDocument/2006/relationships/slide" Target="slide51.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slide" Target="slide49.xml"/><Relationship Id="rId9" Type="http://schemas.openxmlformats.org/officeDocument/2006/relationships/slide" Target="slide60.xml"/><Relationship Id="rId14" Type="http://schemas.openxmlformats.org/officeDocument/2006/relationships/slide" Target="slide74.xml"/></Relationships>
</file>

<file path=ppt/slides/_rels/slide55.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9.xml"/><Relationship Id="rId2" Type="http://schemas.openxmlformats.org/officeDocument/2006/relationships/slide" Target="slide45.xml"/><Relationship Id="rId16" Type="http://schemas.openxmlformats.org/officeDocument/2006/relationships/image" Target="../media/image37.png"/><Relationship Id="rId1" Type="http://schemas.openxmlformats.org/officeDocument/2006/relationships/slideLayout" Target="../slideLayouts/slideLayout21.xml"/><Relationship Id="rId6" Type="http://schemas.openxmlformats.org/officeDocument/2006/relationships/slide" Target="slide53.xml"/><Relationship Id="rId11" Type="http://schemas.openxmlformats.org/officeDocument/2006/relationships/slide" Target="slide65.xml"/><Relationship Id="rId5" Type="http://schemas.openxmlformats.org/officeDocument/2006/relationships/slide" Target="slide51.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slide" Target="slide49.xml"/><Relationship Id="rId9" Type="http://schemas.openxmlformats.org/officeDocument/2006/relationships/slide" Target="slide60.xml"/><Relationship Id="rId14" Type="http://schemas.openxmlformats.org/officeDocument/2006/relationships/slide" Target="slide74.xml"/></Relationships>
</file>

<file path=ppt/slides/_rels/slide56.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9.xml"/><Relationship Id="rId2" Type="http://schemas.openxmlformats.org/officeDocument/2006/relationships/slide" Target="slide45.xml"/><Relationship Id="rId16" Type="http://schemas.openxmlformats.org/officeDocument/2006/relationships/image" Target="../media/image37.png"/><Relationship Id="rId1" Type="http://schemas.openxmlformats.org/officeDocument/2006/relationships/slideLayout" Target="../slideLayouts/slideLayout21.xml"/><Relationship Id="rId6" Type="http://schemas.openxmlformats.org/officeDocument/2006/relationships/slide" Target="slide53.xml"/><Relationship Id="rId11" Type="http://schemas.openxmlformats.org/officeDocument/2006/relationships/slide" Target="slide65.xml"/><Relationship Id="rId5" Type="http://schemas.openxmlformats.org/officeDocument/2006/relationships/slide" Target="slide51.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slide" Target="slide49.xml"/><Relationship Id="rId9" Type="http://schemas.openxmlformats.org/officeDocument/2006/relationships/slide" Target="slide60.xml"/><Relationship Id="rId14" Type="http://schemas.openxmlformats.org/officeDocument/2006/relationships/slide" Target="slide74.xml"/></Relationships>
</file>

<file path=ppt/slides/_rels/slide57.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9.xml"/><Relationship Id="rId17" Type="http://schemas.openxmlformats.org/officeDocument/2006/relationships/image" Target="../media/image39.tiff"/><Relationship Id="rId2" Type="http://schemas.openxmlformats.org/officeDocument/2006/relationships/slide" Target="slide45.xml"/><Relationship Id="rId16" Type="http://schemas.openxmlformats.org/officeDocument/2006/relationships/image" Target="../media/image38.tiff"/><Relationship Id="rId1" Type="http://schemas.openxmlformats.org/officeDocument/2006/relationships/slideLayout" Target="../slideLayouts/slideLayout21.xml"/><Relationship Id="rId6" Type="http://schemas.openxmlformats.org/officeDocument/2006/relationships/slide" Target="slide53.xml"/><Relationship Id="rId11" Type="http://schemas.openxmlformats.org/officeDocument/2006/relationships/slide" Target="slide65.xml"/><Relationship Id="rId5" Type="http://schemas.openxmlformats.org/officeDocument/2006/relationships/slide" Target="slide51.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slide" Target="slide49.xml"/><Relationship Id="rId9" Type="http://schemas.openxmlformats.org/officeDocument/2006/relationships/slide" Target="slide60.xml"/><Relationship Id="rId14" Type="http://schemas.openxmlformats.org/officeDocument/2006/relationships/slide" Target="slide74.xml"/></Relationships>
</file>

<file path=ppt/slides/_rels/slide58.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18" Type="http://schemas.openxmlformats.org/officeDocument/2006/relationships/image" Target="../media/image41.png"/><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9.xml"/><Relationship Id="rId17" Type="http://schemas.openxmlformats.org/officeDocument/2006/relationships/image" Target="../media/image40.png"/><Relationship Id="rId2" Type="http://schemas.openxmlformats.org/officeDocument/2006/relationships/slide" Target="slide45.xml"/><Relationship Id="rId16" Type="http://schemas.openxmlformats.org/officeDocument/2006/relationships/image" Target="../media/image38.tiff"/><Relationship Id="rId1" Type="http://schemas.openxmlformats.org/officeDocument/2006/relationships/slideLayout" Target="../slideLayouts/slideLayout21.xml"/><Relationship Id="rId6" Type="http://schemas.openxmlformats.org/officeDocument/2006/relationships/slide" Target="slide53.xml"/><Relationship Id="rId11" Type="http://schemas.openxmlformats.org/officeDocument/2006/relationships/slide" Target="slide65.xml"/><Relationship Id="rId5" Type="http://schemas.openxmlformats.org/officeDocument/2006/relationships/slide" Target="slide51.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slide" Target="slide49.xml"/><Relationship Id="rId9" Type="http://schemas.openxmlformats.org/officeDocument/2006/relationships/slide" Target="slide60.xml"/><Relationship Id="rId14" Type="http://schemas.openxmlformats.org/officeDocument/2006/relationships/slide" Target="slide74.xml"/></Relationships>
</file>

<file path=ppt/slides/_rels/slide59.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9.xml"/><Relationship Id="rId2" Type="http://schemas.openxmlformats.org/officeDocument/2006/relationships/slide" Target="slide45.xml"/><Relationship Id="rId16" Type="http://schemas.openxmlformats.org/officeDocument/2006/relationships/image" Target="../media/image38.tiff"/><Relationship Id="rId1" Type="http://schemas.openxmlformats.org/officeDocument/2006/relationships/slideLayout" Target="../slideLayouts/slideLayout21.xml"/><Relationship Id="rId6" Type="http://schemas.openxmlformats.org/officeDocument/2006/relationships/slide" Target="slide53.xml"/><Relationship Id="rId11" Type="http://schemas.openxmlformats.org/officeDocument/2006/relationships/slide" Target="slide65.xml"/><Relationship Id="rId5" Type="http://schemas.openxmlformats.org/officeDocument/2006/relationships/slide" Target="slide51.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slide" Target="slide49.xml"/><Relationship Id="rId9" Type="http://schemas.openxmlformats.org/officeDocument/2006/relationships/slide" Target="slide60.xml"/><Relationship Id="rId14" Type="http://schemas.openxmlformats.org/officeDocument/2006/relationships/slide" Target="slide7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9.xml"/><Relationship Id="rId17" Type="http://schemas.openxmlformats.org/officeDocument/2006/relationships/image" Target="../media/image43.png"/><Relationship Id="rId2" Type="http://schemas.openxmlformats.org/officeDocument/2006/relationships/slide" Target="slide45.xml"/><Relationship Id="rId16" Type="http://schemas.openxmlformats.org/officeDocument/2006/relationships/image" Target="../media/image42.png"/><Relationship Id="rId1" Type="http://schemas.openxmlformats.org/officeDocument/2006/relationships/slideLayout" Target="../slideLayouts/slideLayout21.xml"/><Relationship Id="rId6" Type="http://schemas.openxmlformats.org/officeDocument/2006/relationships/slide" Target="slide53.xml"/><Relationship Id="rId11" Type="http://schemas.openxmlformats.org/officeDocument/2006/relationships/slide" Target="slide65.xml"/><Relationship Id="rId5" Type="http://schemas.openxmlformats.org/officeDocument/2006/relationships/slide" Target="slide51.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slide" Target="slide49.xml"/><Relationship Id="rId9" Type="http://schemas.openxmlformats.org/officeDocument/2006/relationships/slide" Target="slide60.xml"/><Relationship Id="rId14" Type="http://schemas.openxmlformats.org/officeDocument/2006/relationships/slide" Target="slide74.xml"/></Relationships>
</file>

<file path=ppt/slides/_rels/slide61.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18" Type="http://schemas.openxmlformats.org/officeDocument/2006/relationships/image" Target="../media/image7.png"/><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9.xml"/><Relationship Id="rId17" Type="http://schemas.openxmlformats.org/officeDocument/2006/relationships/image" Target="../media/image43.png"/><Relationship Id="rId2" Type="http://schemas.openxmlformats.org/officeDocument/2006/relationships/slide" Target="slide45.xml"/><Relationship Id="rId16" Type="http://schemas.openxmlformats.org/officeDocument/2006/relationships/image" Target="../media/image42.png"/><Relationship Id="rId1" Type="http://schemas.openxmlformats.org/officeDocument/2006/relationships/slideLayout" Target="../slideLayouts/slideLayout21.xml"/><Relationship Id="rId6" Type="http://schemas.openxmlformats.org/officeDocument/2006/relationships/slide" Target="slide53.xml"/><Relationship Id="rId11" Type="http://schemas.openxmlformats.org/officeDocument/2006/relationships/slide" Target="slide65.xml"/><Relationship Id="rId5" Type="http://schemas.openxmlformats.org/officeDocument/2006/relationships/slide" Target="slide51.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slide" Target="slide49.xml"/><Relationship Id="rId9" Type="http://schemas.openxmlformats.org/officeDocument/2006/relationships/slide" Target="slide60.xml"/><Relationship Id="rId14" Type="http://schemas.openxmlformats.org/officeDocument/2006/relationships/slide" Target="slide74.xml"/></Relationships>
</file>

<file path=ppt/slides/_rels/slide62.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9.xml"/><Relationship Id="rId17" Type="http://schemas.openxmlformats.org/officeDocument/2006/relationships/image" Target="../media/image43.png"/><Relationship Id="rId2" Type="http://schemas.openxmlformats.org/officeDocument/2006/relationships/slide" Target="slide45.xml"/><Relationship Id="rId16" Type="http://schemas.openxmlformats.org/officeDocument/2006/relationships/image" Target="../media/image42.png"/><Relationship Id="rId1" Type="http://schemas.openxmlformats.org/officeDocument/2006/relationships/slideLayout" Target="../slideLayouts/slideLayout21.xml"/><Relationship Id="rId6" Type="http://schemas.openxmlformats.org/officeDocument/2006/relationships/slide" Target="slide53.xml"/><Relationship Id="rId11" Type="http://schemas.openxmlformats.org/officeDocument/2006/relationships/slide" Target="slide65.xml"/><Relationship Id="rId5" Type="http://schemas.openxmlformats.org/officeDocument/2006/relationships/slide" Target="slide51.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slide" Target="slide49.xml"/><Relationship Id="rId9" Type="http://schemas.openxmlformats.org/officeDocument/2006/relationships/slide" Target="slide60.xml"/><Relationship Id="rId14" Type="http://schemas.openxmlformats.org/officeDocument/2006/relationships/slide" Target="slide74.xml"/></Relationships>
</file>

<file path=ppt/slides/_rels/slide63.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image" Target="../media/image44.wmf"/><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5.xml"/><Relationship Id="rId17" Type="http://schemas.openxmlformats.org/officeDocument/2006/relationships/oleObject" Target="../embeddings/oleObject12.bin"/><Relationship Id="rId2" Type="http://schemas.openxmlformats.org/officeDocument/2006/relationships/slideLayout" Target="../slideLayouts/slideLayout21.xml"/><Relationship Id="rId16" Type="http://schemas.openxmlformats.org/officeDocument/2006/relationships/slide" Target="slide76.xml"/><Relationship Id="rId1" Type="http://schemas.openxmlformats.org/officeDocument/2006/relationships/vmlDrawing" Target="../drawings/vmlDrawing11.vml"/><Relationship Id="rId6" Type="http://schemas.openxmlformats.org/officeDocument/2006/relationships/slide" Target="slide51.xml"/><Relationship Id="rId11" Type="http://schemas.openxmlformats.org/officeDocument/2006/relationships/slide" Target="slide63.xml"/><Relationship Id="rId5" Type="http://schemas.openxmlformats.org/officeDocument/2006/relationships/slide" Target="slide49.xml"/><Relationship Id="rId15" Type="http://schemas.openxmlformats.org/officeDocument/2006/relationships/slide" Target="slide74.xml"/><Relationship Id="rId10" Type="http://schemas.openxmlformats.org/officeDocument/2006/relationships/slide" Target="slide60.xml"/><Relationship Id="rId19" Type="http://schemas.openxmlformats.org/officeDocument/2006/relationships/image" Target="../media/image7.png"/><Relationship Id="rId4" Type="http://schemas.openxmlformats.org/officeDocument/2006/relationships/slide" Target="slide47.xml"/><Relationship Id="rId9" Type="http://schemas.openxmlformats.org/officeDocument/2006/relationships/slide" Target="slide57.xml"/><Relationship Id="rId14" Type="http://schemas.openxmlformats.org/officeDocument/2006/relationships/slide" Target="slide72.xml"/></Relationships>
</file>

<file path=ppt/slides/_rels/slide64.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image" Target="../media/image44.wmf"/><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5.xml"/><Relationship Id="rId17" Type="http://schemas.openxmlformats.org/officeDocument/2006/relationships/oleObject" Target="../embeddings/oleObject13.bin"/><Relationship Id="rId2" Type="http://schemas.openxmlformats.org/officeDocument/2006/relationships/slideLayout" Target="../slideLayouts/slideLayout21.xml"/><Relationship Id="rId16" Type="http://schemas.openxmlformats.org/officeDocument/2006/relationships/slide" Target="slide76.xml"/><Relationship Id="rId1" Type="http://schemas.openxmlformats.org/officeDocument/2006/relationships/vmlDrawing" Target="../drawings/vmlDrawing12.vml"/><Relationship Id="rId6" Type="http://schemas.openxmlformats.org/officeDocument/2006/relationships/slide" Target="slide51.xml"/><Relationship Id="rId11" Type="http://schemas.openxmlformats.org/officeDocument/2006/relationships/slide" Target="slide63.xml"/><Relationship Id="rId5" Type="http://schemas.openxmlformats.org/officeDocument/2006/relationships/slide" Target="slide49.xml"/><Relationship Id="rId15" Type="http://schemas.openxmlformats.org/officeDocument/2006/relationships/slide" Target="slide74.xml"/><Relationship Id="rId10" Type="http://schemas.openxmlformats.org/officeDocument/2006/relationships/slide" Target="slide60.xml"/><Relationship Id="rId4" Type="http://schemas.openxmlformats.org/officeDocument/2006/relationships/slide" Target="slide47.xml"/><Relationship Id="rId9" Type="http://schemas.openxmlformats.org/officeDocument/2006/relationships/slide" Target="slide57.xml"/><Relationship Id="rId14" Type="http://schemas.openxmlformats.org/officeDocument/2006/relationships/slide" Target="slide72.xml"/></Relationships>
</file>

<file path=ppt/slides/_rels/slide65.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9.xml"/><Relationship Id="rId17" Type="http://schemas.openxmlformats.org/officeDocument/2006/relationships/image" Target="../media/image46.png"/><Relationship Id="rId2" Type="http://schemas.openxmlformats.org/officeDocument/2006/relationships/slide" Target="slide45.xml"/><Relationship Id="rId16" Type="http://schemas.openxmlformats.org/officeDocument/2006/relationships/image" Target="../media/image45.png"/><Relationship Id="rId1" Type="http://schemas.openxmlformats.org/officeDocument/2006/relationships/slideLayout" Target="../slideLayouts/slideLayout21.xml"/><Relationship Id="rId6" Type="http://schemas.openxmlformats.org/officeDocument/2006/relationships/slide" Target="slide53.xml"/><Relationship Id="rId11" Type="http://schemas.openxmlformats.org/officeDocument/2006/relationships/slide" Target="slide65.xml"/><Relationship Id="rId5" Type="http://schemas.openxmlformats.org/officeDocument/2006/relationships/slide" Target="slide51.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slide" Target="slide49.xml"/><Relationship Id="rId9" Type="http://schemas.openxmlformats.org/officeDocument/2006/relationships/slide" Target="slide60.xml"/><Relationship Id="rId14" Type="http://schemas.openxmlformats.org/officeDocument/2006/relationships/slide" Target="slide74.xml"/></Relationships>
</file>

<file path=ppt/slides/_rels/slide66.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12.docx"/><Relationship Id="rId3" Type="http://schemas.openxmlformats.org/officeDocument/2006/relationships/slide" Target="slide45.xml"/><Relationship Id="rId21" Type="http://schemas.openxmlformats.org/officeDocument/2006/relationships/image" Target="../media/image46.png"/><Relationship Id="rId7" Type="http://schemas.openxmlformats.org/officeDocument/2006/relationships/slide" Target="slide53.xml"/><Relationship Id="rId12" Type="http://schemas.openxmlformats.org/officeDocument/2006/relationships/slide" Target="slide65.xml"/><Relationship Id="rId17" Type="http://schemas.openxmlformats.org/officeDocument/2006/relationships/oleObject" Target="../embeddings/oleObject14.bin"/><Relationship Id="rId2" Type="http://schemas.openxmlformats.org/officeDocument/2006/relationships/slideLayout" Target="../slideLayouts/slideLayout21.xml"/><Relationship Id="rId16" Type="http://schemas.openxmlformats.org/officeDocument/2006/relationships/slide" Target="slide76.xml"/><Relationship Id="rId20" Type="http://schemas.openxmlformats.org/officeDocument/2006/relationships/image" Target="../media/image45.png"/><Relationship Id="rId1" Type="http://schemas.openxmlformats.org/officeDocument/2006/relationships/vmlDrawing" Target="../drawings/vmlDrawing13.vml"/><Relationship Id="rId6" Type="http://schemas.openxmlformats.org/officeDocument/2006/relationships/slide" Target="slide51.xml"/><Relationship Id="rId11" Type="http://schemas.openxmlformats.org/officeDocument/2006/relationships/slide" Target="slide63.xml"/><Relationship Id="rId5" Type="http://schemas.openxmlformats.org/officeDocument/2006/relationships/slide" Target="slide49.xml"/><Relationship Id="rId15" Type="http://schemas.openxmlformats.org/officeDocument/2006/relationships/slide" Target="slide74.xml"/><Relationship Id="rId23" Type="http://schemas.openxmlformats.org/officeDocument/2006/relationships/package" Target="../embeddings/Microsoft_Word___13.docx"/><Relationship Id="rId10" Type="http://schemas.openxmlformats.org/officeDocument/2006/relationships/slide" Target="slide60.xml"/><Relationship Id="rId19" Type="http://schemas.openxmlformats.org/officeDocument/2006/relationships/image" Target="../media/image33.emf"/><Relationship Id="rId4" Type="http://schemas.openxmlformats.org/officeDocument/2006/relationships/slide" Target="slide47.xml"/><Relationship Id="rId9" Type="http://schemas.openxmlformats.org/officeDocument/2006/relationships/slide" Target="slide57.xml"/><Relationship Id="rId14" Type="http://schemas.openxmlformats.org/officeDocument/2006/relationships/slide" Target="slide72.xml"/><Relationship Id="rId22" Type="http://schemas.openxmlformats.org/officeDocument/2006/relationships/oleObject" Target="../embeddings/oleObject15.bin"/></Relationships>
</file>

<file path=ppt/slides/_rels/slide67.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image" Target="../media/image46.png"/><Relationship Id="rId3" Type="http://schemas.openxmlformats.org/officeDocument/2006/relationships/slide" Target="slide45.xml"/><Relationship Id="rId21" Type="http://schemas.openxmlformats.org/officeDocument/2006/relationships/image" Target="../media/image47.emf"/><Relationship Id="rId7" Type="http://schemas.openxmlformats.org/officeDocument/2006/relationships/slide" Target="slide53.xml"/><Relationship Id="rId12" Type="http://schemas.openxmlformats.org/officeDocument/2006/relationships/slide" Target="slide65.xml"/><Relationship Id="rId17" Type="http://schemas.openxmlformats.org/officeDocument/2006/relationships/image" Target="../media/image45.png"/><Relationship Id="rId2" Type="http://schemas.openxmlformats.org/officeDocument/2006/relationships/slideLayout" Target="../slideLayouts/slideLayout21.xml"/><Relationship Id="rId16" Type="http://schemas.openxmlformats.org/officeDocument/2006/relationships/slide" Target="slide76.xml"/><Relationship Id="rId20" Type="http://schemas.openxmlformats.org/officeDocument/2006/relationships/package" Target="../embeddings/Microsoft_Word___14.docx"/><Relationship Id="rId1" Type="http://schemas.openxmlformats.org/officeDocument/2006/relationships/vmlDrawing" Target="../drawings/vmlDrawing14.vml"/><Relationship Id="rId6" Type="http://schemas.openxmlformats.org/officeDocument/2006/relationships/slide" Target="slide51.xml"/><Relationship Id="rId11" Type="http://schemas.openxmlformats.org/officeDocument/2006/relationships/slide" Target="slide63.xml"/><Relationship Id="rId5" Type="http://schemas.openxmlformats.org/officeDocument/2006/relationships/slide" Target="slide49.xml"/><Relationship Id="rId15" Type="http://schemas.openxmlformats.org/officeDocument/2006/relationships/slide" Target="slide74.xml"/><Relationship Id="rId10" Type="http://schemas.openxmlformats.org/officeDocument/2006/relationships/slide" Target="slide60.xml"/><Relationship Id="rId19" Type="http://schemas.openxmlformats.org/officeDocument/2006/relationships/oleObject" Target="../embeddings/oleObject16.bin"/><Relationship Id="rId4" Type="http://schemas.openxmlformats.org/officeDocument/2006/relationships/slide" Target="slide47.xml"/><Relationship Id="rId9" Type="http://schemas.openxmlformats.org/officeDocument/2006/relationships/slide" Target="slide57.xml"/><Relationship Id="rId14" Type="http://schemas.openxmlformats.org/officeDocument/2006/relationships/slide" Target="slide72.xml"/></Relationships>
</file>

<file path=ppt/slides/_rels/slide68.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9.xml"/><Relationship Id="rId17" Type="http://schemas.openxmlformats.org/officeDocument/2006/relationships/image" Target="../media/image46.png"/><Relationship Id="rId2" Type="http://schemas.openxmlformats.org/officeDocument/2006/relationships/slide" Target="slide45.xml"/><Relationship Id="rId16" Type="http://schemas.openxmlformats.org/officeDocument/2006/relationships/image" Target="../media/image45.png"/><Relationship Id="rId1" Type="http://schemas.openxmlformats.org/officeDocument/2006/relationships/slideLayout" Target="../slideLayouts/slideLayout21.xml"/><Relationship Id="rId6" Type="http://schemas.openxmlformats.org/officeDocument/2006/relationships/slide" Target="slide53.xml"/><Relationship Id="rId11" Type="http://schemas.openxmlformats.org/officeDocument/2006/relationships/slide" Target="slide65.xml"/><Relationship Id="rId5" Type="http://schemas.openxmlformats.org/officeDocument/2006/relationships/slide" Target="slide51.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slide" Target="slide49.xml"/><Relationship Id="rId9" Type="http://schemas.openxmlformats.org/officeDocument/2006/relationships/slide" Target="slide60.xml"/><Relationship Id="rId14" Type="http://schemas.openxmlformats.org/officeDocument/2006/relationships/slide" Target="slide74.xml"/></Relationships>
</file>

<file path=ppt/slides/_rels/slide69.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image" Target="../media/image50.png"/><Relationship Id="rId3" Type="http://schemas.openxmlformats.org/officeDocument/2006/relationships/slide" Target="slide45.xml"/><Relationship Id="rId21" Type="http://schemas.openxmlformats.org/officeDocument/2006/relationships/image" Target="../media/image48.emf"/><Relationship Id="rId7" Type="http://schemas.openxmlformats.org/officeDocument/2006/relationships/slide" Target="slide53.xml"/><Relationship Id="rId12" Type="http://schemas.openxmlformats.org/officeDocument/2006/relationships/slide" Target="slide65.xml"/><Relationship Id="rId17" Type="http://schemas.openxmlformats.org/officeDocument/2006/relationships/image" Target="../media/image49.png"/><Relationship Id="rId2" Type="http://schemas.openxmlformats.org/officeDocument/2006/relationships/slideLayout" Target="../slideLayouts/slideLayout21.xml"/><Relationship Id="rId16" Type="http://schemas.openxmlformats.org/officeDocument/2006/relationships/slide" Target="slide76.xml"/><Relationship Id="rId20" Type="http://schemas.openxmlformats.org/officeDocument/2006/relationships/package" Target="../embeddings/Microsoft_Word___15.docx"/><Relationship Id="rId1" Type="http://schemas.openxmlformats.org/officeDocument/2006/relationships/vmlDrawing" Target="../drawings/vmlDrawing15.vml"/><Relationship Id="rId6" Type="http://schemas.openxmlformats.org/officeDocument/2006/relationships/slide" Target="slide51.xml"/><Relationship Id="rId11" Type="http://schemas.openxmlformats.org/officeDocument/2006/relationships/slide" Target="slide63.xml"/><Relationship Id="rId5" Type="http://schemas.openxmlformats.org/officeDocument/2006/relationships/slide" Target="slide49.xml"/><Relationship Id="rId15" Type="http://schemas.openxmlformats.org/officeDocument/2006/relationships/slide" Target="slide74.xml"/><Relationship Id="rId10" Type="http://schemas.openxmlformats.org/officeDocument/2006/relationships/slide" Target="slide60.xml"/><Relationship Id="rId19" Type="http://schemas.openxmlformats.org/officeDocument/2006/relationships/oleObject" Target="../embeddings/oleObject17.bin"/><Relationship Id="rId4" Type="http://schemas.openxmlformats.org/officeDocument/2006/relationships/slide" Target="slide47.xml"/><Relationship Id="rId9" Type="http://schemas.openxmlformats.org/officeDocument/2006/relationships/slide" Target="slide57.xml"/><Relationship Id="rId14" Type="http://schemas.openxmlformats.org/officeDocument/2006/relationships/slide" Target="slide7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image" Target="../media/image50.png"/><Relationship Id="rId3" Type="http://schemas.openxmlformats.org/officeDocument/2006/relationships/slide" Target="slide45.xml"/><Relationship Id="rId21" Type="http://schemas.openxmlformats.org/officeDocument/2006/relationships/image" Target="../media/image51.emf"/><Relationship Id="rId7" Type="http://schemas.openxmlformats.org/officeDocument/2006/relationships/slide" Target="slide53.xml"/><Relationship Id="rId12" Type="http://schemas.openxmlformats.org/officeDocument/2006/relationships/slide" Target="slide65.xml"/><Relationship Id="rId17" Type="http://schemas.openxmlformats.org/officeDocument/2006/relationships/image" Target="../media/image49.png"/><Relationship Id="rId2" Type="http://schemas.openxmlformats.org/officeDocument/2006/relationships/slideLayout" Target="../slideLayouts/slideLayout21.xml"/><Relationship Id="rId16" Type="http://schemas.openxmlformats.org/officeDocument/2006/relationships/slide" Target="slide76.xml"/><Relationship Id="rId20" Type="http://schemas.openxmlformats.org/officeDocument/2006/relationships/package" Target="../embeddings/Microsoft_Word___16.docx"/><Relationship Id="rId1" Type="http://schemas.openxmlformats.org/officeDocument/2006/relationships/vmlDrawing" Target="../drawings/vmlDrawing16.vml"/><Relationship Id="rId6" Type="http://schemas.openxmlformats.org/officeDocument/2006/relationships/slide" Target="slide51.xml"/><Relationship Id="rId11" Type="http://schemas.openxmlformats.org/officeDocument/2006/relationships/slide" Target="slide63.xml"/><Relationship Id="rId5" Type="http://schemas.openxmlformats.org/officeDocument/2006/relationships/slide" Target="slide49.xml"/><Relationship Id="rId15" Type="http://schemas.openxmlformats.org/officeDocument/2006/relationships/slide" Target="slide74.xml"/><Relationship Id="rId10" Type="http://schemas.openxmlformats.org/officeDocument/2006/relationships/slide" Target="slide60.xml"/><Relationship Id="rId19" Type="http://schemas.openxmlformats.org/officeDocument/2006/relationships/oleObject" Target="../embeddings/oleObject18.bin"/><Relationship Id="rId4" Type="http://schemas.openxmlformats.org/officeDocument/2006/relationships/slide" Target="slide47.xml"/><Relationship Id="rId9" Type="http://schemas.openxmlformats.org/officeDocument/2006/relationships/slide" Target="slide57.xml"/><Relationship Id="rId14" Type="http://schemas.openxmlformats.org/officeDocument/2006/relationships/slide" Target="slide72.xml"/></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54.emf"/><Relationship Id="rId18" Type="http://schemas.openxmlformats.org/officeDocument/2006/relationships/slide" Target="slide53.xml"/><Relationship Id="rId26" Type="http://schemas.openxmlformats.org/officeDocument/2006/relationships/slide" Target="slide74.xml"/><Relationship Id="rId3" Type="http://schemas.openxmlformats.org/officeDocument/2006/relationships/oleObject" Target="../embeddings/oleObject19.bin"/><Relationship Id="rId21" Type="http://schemas.openxmlformats.org/officeDocument/2006/relationships/slide" Target="slide60.xml"/><Relationship Id="rId7" Type="http://schemas.openxmlformats.org/officeDocument/2006/relationships/image" Target="../media/image50.png"/><Relationship Id="rId12" Type="http://schemas.openxmlformats.org/officeDocument/2006/relationships/package" Target="../embeddings/Microsoft_Word___19.docx"/><Relationship Id="rId17" Type="http://schemas.openxmlformats.org/officeDocument/2006/relationships/slide" Target="slide51.xml"/><Relationship Id="rId25" Type="http://schemas.openxmlformats.org/officeDocument/2006/relationships/slide" Target="slide72.xml"/><Relationship Id="rId2" Type="http://schemas.openxmlformats.org/officeDocument/2006/relationships/slideLayout" Target="../slideLayouts/slideLayout21.xml"/><Relationship Id="rId16" Type="http://schemas.openxmlformats.org/officeDocument/2006/relationships/slide" Target="slide49.xml"/><Relationship Id="rId20" Type="http://schemas.openxmlformats.org/officeDocument/2006/relationships/slide" Target="slide57.xml"/><Relationship Id="rId1" Type="http://schemas.openxmlformats.org/officeDocument/2006/relationships/vmlDrawing" Target="../drawings/vmlDrawing17.vml"/><Relationship Id="rId6" Type="http://schemas.openxmlformats.org/officeDocument/2006/relationships/image" Target="../media/image49.png"/><Relationship Id="rId11" Type="http://schemas.openxmlformats.org/officeDocument/2006/relationships/oleObject" Target="../embeddings/oleObject21.bin"/><Relationship Id="rId24" Type="http://schemas.openxmlformats.org/officeDocument/2006/relationships/slide" Target="slide69.xml"/><Relationship Id="rId5" Type="http://schemas.openxmlformats.org/officeDocument/2006/relationships/image" Target="../media/image52.emf"/><Relationship Id="rId15" Type="http://schemas.openxmlformats.org/officeDocument/2006/relationships/slide" Target="slide47.xml"/><Relationship Id="rId23" Type="http://schemas.openxmlformats.org/officeDocument/2006/relationships/slide" Target="slide65.xml"/><Relationship Id="rId10" Type="http://schemas.openxmlformats.org/officeDocument/2006/relationships/image" Target="../media/image53.emf"/><Relationship Id="rId19" Type="http://schemas.openxmlformats.org/officeDocument/2006/relationships/slide" Target="slide55.xml"/><Relationship Id="rId4" Type="http://schemas.openxmlformats.org/officeDocument/2006/relationships/package" Target="../embeddings/Microsoft_Word___17.docx"/><Relationship Id="rId9" Type="http://schemas.openxmlformats.org/officeDocument/2006/relationships/package" Target="../embeddings/Microsoft_Word___18.docx"/><Relationship Id="rId14" Type="http://schemas.openxmlformats.org/officeDocument/2006/relationships/slide" Target="slide45.xml"/><Relationship Id="rId22" Type="http://schemas.openxmlformats.org/officeDocument/2006/relationships/slide" Target="slide63.xml"/><Relationship Id="rId27" Type="http://schemas.openxmlformats.org/officeDocument/2006/relationships/slide" Target="slide76.xml"/></Relationships>
</file>

<file path=ppt/slides/_rels/slide72.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9.xml"/><Relationship Id="rId2" Type="http://schemas.openxmlformats.org/officeDocument/2006/relationships/slide" Target="slide45.xml"/><Relationship Id="rId16" Type="http://schemas.openxmlformats.org/officeDocument/2006/relationships/image" Target="../media/image55.png"/><Relationship Id="rId1" Type="http://schemas.openxmlformats.org/officeDocument/2006/relationships/slideLayout" Target="../slideLayouts/slideLayout21.xml"/><Relationship Id="rId6" Type="http://schemas.openxmlformats.org/officeDocument/2006/relationships/slide" Target="slide53.xml"/><Relationship Id="rId11" Type="http://schemas.openxmlformats.org/officeDocument/2006/relationships/slide" Target="slide65.xml"/><Relationship Id="rId5" Type="http://schemas.openxmlformats.org/officeDocument/2006/relationships/slide" Target="slide51.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slide" Target="slide49.xml"/><Relationship Id="rId9" Type="http://schemas.openxmlformats.org/officeDocument/2006/relationships/slide" Target="slide60.xml"/><Relationship Id="rId14" Type="http://schemas.openxmlformats.org/officeDocument/2006/relationships/slide" Target="slide74.xml"/></Relationships>
</file>

<file path=ppt/slides/_rels/slide73.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package" Target="../embeddings/Microsoft_Word___20.docx"/><Relationship Id="rId3" Type="http://schemas.openxmlformats.org/officeDocument/2006/relationships/slide" Target="slide45.xml"/><Relationship Id="rId7" Type="http://schemas.openxmlformats.org/officeDocument/2006/relationships/slide" Target="slide53.xml"/><Relationship Id="rId12" Type="http://schemas.openxmlformats.org/officeDocument/2006/relationships/slide" Target="slide65.xml"/><Relationship Id="rId17" Type="http://schemas.openxmlformats.org/officeDocument/2006/relationships/oleObject" Target="../embeddings/oleObject22.bin"/><Relationship Id="rId2" Type="http://schemas.openxmlformats.org/officeDocument/2006/relationships/slideLayout" Target="../slideLayouts/slideLayout21.xml"/><Relationship Id="rId16" Type="http://schemas.openxmlformats.org/officeDocument/2006/relationships/slide" Target="slide76.xml"/><Relationship Id="rId1" Type="http://schemas.openxmlformats.org/officeDocument/2006/relationships/vmlDrawing" Target="../drawings/vmlDrawing18.vml"/><Relationship Id="rId6" Type="http://schemas.openxmlformats.org/officeDocument/2006/relationships/slide" Target="slide51.xml"/><Relationship Id="rId11" Type="http://schemas.openxmlformats.org/officeDocument/2006/relationships/slide" Target="slide63.xml"/><Relationship Id="rId5" Type="http://schemas.openxmlformats.org/officeDocument/2006/relationships/slide" Target="slide49.xml"/><Relationship Id="rId15" Type="http://schemas.openxmlformats.org/officeDocument/2006/relationships/slide" Target="slide74.xml"/><Relationship Id="rId10" Type="http://schemas.openxmlformats.org/officeDocument/2006/relationships/slide" Target="slide60.xml"/><Relationship Id="rId19" Type="http://schemas.openxmlformats.org/officeDocument/2006/relationships/image" Target="../media/image56.emf"/><Relationship Id="rId4" Type="http://schemas.openxmlformats.org/officeDocument/2006/relationships/slide" Target="slide47.xml"/><Relationship Id="rId9" Type="http://schemas.openxmlformats.org/officeDocument/2006/relationships/slide" Target="slide57.xml"/><Relationship Id="rId14" Type="http://schemas.openxmlformats.org/officeDocument/2006/relationships/slide" Target="slide72.xml"/></Relationships>
</file>

<file path=ppt/slides/_rels/slide74.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9.xml"/><Relationship Id="rId2" Type="http://schemas.openxmlformats.org/officeDocument/2006/relationships/slide" Target="slide45.xml"/><Relationship Id="rId16" Type="http://schemas.openxmlformats.org/officeDocument/2006/relationships/image" Target="../media/image57.png"/><Relationship Id="rId1" Type="http://schemas.openxmlformats.org/officeDocument/2006/relationships/slideLayout" Target="../slideLayouts/slideLayout21.xml"/><Relationship Id="rId6" Type="http://schemas.openxmlformats.org/officeDocument/2006/relationships/slide" Target="slide53.xml"/><Relationship Id="rId11" Type="http://schemas.openxmlformats.org/officeDocument/2006/relationships/slide" Target="slide65.xml"/><Relationship Id="rId5" Type="http://schemas.openxmlformats.org/officeDocument/2006/relationships/slide" Target="slide51.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slide" Target="slide49.xml"/><Relationship Id="rId9" Type="http://schemas.openxmlformats.org/officeDocument/2006/relationships/slide" Target="slide60.xml"/><Relationship Id="rId14" Type="http://schemas.openxmlformats.org/officeDocument/2006/relationships/slide" Target="slide74.xml"/></Relationships>
</file>

<file path=ppt/slides/_rels/slide75.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9.xml"/><Relationship Id="rId2" Type="http://schemas.openxmlformats.org/officeDocument/2006/relationships/slide" Target="slide45.xml"/><Relationship Id="rId16" Type="http://schemas.openxmlformats.org/officeDocument/2006/relationships/image" Target="../media/image57.png"/><Relationship Id="rId1" Type="http://schemas.openxmlformats.org/officeDocument/2006/relationships/slideLayout" Target="../slideLayouts/slideLayout21.xml"/><Relationship Id="rId6" Type="http://schemas.openxmlformats.org/officeDocument/2006/relationships/slide" Target="slide53.xml"/><Relationship Id="rId11" Type="http://schemas.openxmlformats.org/officeDocument/2006/relationships/slide" Target="slide65.xml"/><Relationship Id="rId5" Type="http://schemas.openxmlformats.org/officeDocument/2006/relationships/slide" Target="slide51.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slide" Target="slide49.xml"/><Relationship Id="rId9" Type="http://schemas.openxmlformats.org/officeDocument/2006/relationships/slide" Target="slide60.xml"/><Relationship Id="rId14" Type="http://schemas.openxmlformats.org/officeDocument/2006/relationships/slide" Target="slide74.xml"/></Relationships>
</file>

<file path=ppt/slides/_rels/slide76.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9.xml"/><Relationship Id="rId17" Type="http://schemas.openxmlformats.org/officeDocument/2006/relationships/image" Target="../media/image59.png"/><Relationship Id="rId2" Type="http://schemas.openxmlformats.org/officeDocument/2006/relationships/slide" Target="slide45.xml"/><Relationship Id="rId16" Type="http://schemas.openxmlformats.org/officeDocument/2006/relationships/image" Target="../media/image58.png"/><Relationship Id="rId1" Type="http://schemas.openxmlformats.org/officeDocument/2006/relationships/slideLayout" Target="../slideLayouts/slideLayout21.xml"/><Relationship Id="rId6" Type="http://schemas.openxmlformats.org/officeDocument/2006/relationships/slide" Target="slide53.xml"/><Relationship Id="rId11" Type="http://schemas.openxmlformats.org/officeDocument/2006/relationships/slide" Target="slide65.xml"/><Relationship Id="rId5" Type="http://schemas.openxmlformats.org/officeDocument/2006/relationships/slide" Target="slide51.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slide" Target="slide49.xml"/><Relationship Id="rId9" Type="http://schemas.openxmlformats.org/officeDocument/2006/relationships/slide" Target="slide60.xml"/><Relationship Id="rId14" Type="http://schemas.openxmlformats.org/officeDocument/2006/relationships/slide" Target="slide74.xml"/></Relationships>
</file>

<file path=ppt/slides/_rels/slide77.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slide" Target="slide72.xml"/><Relationship Id="rId18" Type="http://schemas.openxmlformats.org/officeDocument/2006/relationships/slide" Target="slide3.xml"/><Relationship Id="rId3" Type="http://schemas.openxmlformats.org/officeDocument/2006/relationships/slide" Target="slide47.xml"/><Relationship Id="rId7" Type="http://schemas.openxmlformats.org/officeDocument/2006/relationships/slide" Target="slide55.xml"/><Relationship Id="rId12" Type="http://schemas.openxmlformats.org/officeDocument/2006/relationships/slide" Target="slide69.xml"/><Relationship Id="rId17" Type="http://schemas.openxmlformats.org/officeDocument/2006/relationships/image" Target="../media/image59.png"/><Relationship Id="rId2" Type="http://schemas.openxmlformats.org/officeDocument/2006/relationships/slide" Target="slide45.xml"/><Relationship Id="rId16" Type="http://schemas.openxmlformats.org/officeDocument/2006/relationships/image" Target="../media/image58.png"/><Relationship Id="rId1" Type="http://schemas.openxmlformats.org/officeDocument/2006/relationships/slideLayout" Target="../slideLayouts/slideLayout21.xml"/><Relationship Id="rId6" Type="http://schemas.openxmlformats.org/officeDocument/2006/relationships/slide" Target="slide53.xml"/><Relationship Id="rId11" Type="http://schemas.openxmlformats.org/officeDocument/2006/relationships/slide" Target="slide65.xml"/><Relationship Id="rId5" Type="http://schemas.openxmlformats.org/officeDocument/2006/relationships/slide" Target="slide51.xml"/><Relationship Id="rId15" Type="http://schemas.openxmlformats.org/officeDocument/2006/relationships/slide" Target="slide76.xml"/><Relationship Id="rId10" Type="http://schemas.openxmlformats.org/officeDocument/2006/relationships/slide" Target="slide63.xml"/><Relationship Id="rId4" Type="http://schemas.openxmlformats.org/officeDocument/2006/relationships/slide" Target="slide49.xml"/><Relationship Id="rId9" Type="http://schemas.openxmlformats.org/officeDocument/2006/relationships/slide" Target="slide60.xml"/><Relationship Id="rId14" Type="http://schemas.openxmlformats.org/officeDocument/2006/relationships/slide" Target="slide74.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262315" y="138704"/>
            <a:ext cx="2737341" cy="457240"/>
          </a:xfrm>
          <a:prstGeom prst="rect">
            <a:avLst/>
          </a:prstGeom>
        </p:spPr>
      </p:pic>
      <p:grpSp>
        <p:nvGrpSpPr>
          <p:cNvPr id="4" name="组合 3"/>
          <p:cNvGrpSpPr/>
          <p:nvPr/>
        </p:nvGrpSpPr>
        <p:grpSpPr>
          <a:xfrm>
            <a:off x="0" y="1612675"/>
            <a:ext cx="12192001" cy="3544517"/>
            <a:chOff x="0" y="1612675"/>
            <a:chExt cx="12192001" cy="3544517"/>
          </a:xfrm>
        </p:grpSpPr>
        <p:grpSp>
          <p:nvGrpSpPr>
            <p:cNvPr id="3" name="组合 2"/>
            <p:cNvGrpSpPr/>
            <p:nvPr/>
          </p:nvGrpSpPr>
          <p:grpSpPr>
            <a:xfrm>
              <a:off x="0" y="1850900"/>
              <a:ext cx="12192001" cy="3306292"/>
              <a:chOff x="0" y="1850900"/>
              <a:chExt cx="12192001" cy="3306292"/>
            </a:xfrm>
          </p:grpSpPr>
          <p:pic>
            <p:nvPicPr>
              <p:cNvPr id="2" name="图片 1"/>
              <p:cNvPicPr>
                <a:picLocks noChangeAspect="1"/>
              </p:cNvPicPr>
              <p:nvPr/>
            </p:nvPicPr>
            <p:blipFill>
              <a:blip r:embed="rId3"/>
              <a:stretch>
                <a:fillRect/>
              </a:stretch>
            </p:blipFill>
            <p:spPr>
              <a:xfrm>
                <a:off x="0" y="1850900"/>
                <a:ext cx="12192000" cy="3306292"/>
              </a:xfrm>
              <a:prstGeom prst="rect">
                <a:avLst/>
              </a:prstGeom>
            </p:spPr>
          </p:pic>
          <p:pic>
            <p:nvPicPr>
              <p:cNvPr id="6" name="图片 5"/>
              <p:cNvPicPr>
                <a:picLocks noChangeAspect="1"/>
              </p:cNvPicPr>
              <p:nvPr/>
            </p:nvPicPr>
            <p:blipFill>
              <a:blip r:embed="rId4"/>
              <a:stretch>
                <a:fillRect/>
              </a:stretch>
            </p:blipFill>
            <p:spPr>
              <a:xfrm>
                <a:off x="10272464" y="3305484"/>
                <a:ext cx="1919537" cy="1788799"/>
              </a:xfrm>
              <a:prstGeom prst="rect">
                <a:avLst/>
              </a:prstGeom>
            </p:spPr>
          </p:pic>
        </p:grpSp>
        <p:sp>
          <p:nvSpPr>
            <p:cNvPr id="5" name="副标题 2">
              <a:extLst>
                <a:ext uri="{FF2B5EF4-FFF2-40B4-BE49-F238E27FC236}">
                  <a16:creationId xmlns="" xmlns:a16="http://schemas.microsoft.com/office/drawing/2014/main" id="{52C4449A-F464-4D7F-BEC9-4DBC80644CF4}"/>
                </a:ext>
              </a:extLst>
            </p:cNvPr>
            <p:cNvSpPr txBox="1">
              <a:spLocks/>
            </p:cNvSpPr>
            <p:nvPr/>
          </p:nvSpPr>
          <p:spPr>
            <a:xfrm>
              <a:off x="5209309" y="1612675"/>
              <a:ext cx="1773382" cy="448173"/>
            </a:xfrm>
            <a:prstGeom prst="roundRect">
              <a:avLst>
                <a:gd name="adj" fmla="val 50000"/>
              </a:avLst>
            </a:prstGeom>
            <a:solidFill>
              <a:srgbClr val="8EB4E3"/>
            </a:solidFill>
            <a:ln>
              <a:noFill/>
            </a:ln>
          </p:spPr>
          <p:txBody>
            <a:bodyPr anchor="ctr">
              <a:noAutofit/>
            </a:bodyPr>
            <a:lstStyle>
              <a:defPPr>
                <a:defRPr lang="zh-CN"/>
              </a:defPPr>
              <a:lvl1pPr indent="0" algn="ctr">
                <a:lnSpc>
                  <a:spcPct val="90000"/>
                </a:lnSpc>
                <a:spcBef>
                  <a:spcPts val="1000"/>
                </a:spcBef>
                <a:buFont typeface="Arial" panose="020B0604020202020204" pitchFamily="34" charset="0"/>
                <a:buNone/>
                <a:defRPr sz="2800">
                  <a:solidFill>
                    <a:schemeClr val="bg1"/>
                  </a:solidFill>
                  <a:latin typeface="KaiTi" panose="02010609060101010101" pitchFamily="49" charset="-122"/>
                  <a:ea typeface="KaiTi" panose="02010609060101010101" pitchFamily="49"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400" dirty="0" smtClean="0"/>
                <a:t>第</a:t>
              </a:r>
              <a:r>
                <a:rPr lang="en-US" altLang="zh-CN" sz="2400" dirty="0" smtClean="0"/>
                <a:t>42</a:t>
              </a:r>
              <a:r>
                <a:rPr lang="zh-CN" altLang="en-US" sz="2400" dirty="0" smtClean="0"/>
                <a:t>讲</a:t>
              </a:r>
              <a:endParaRPr lang="zh-CN" altLang="en-US" sz="2400" dirty="0"/>
            </a:p>
          </p:txBody>
        </p:sp>
      </p:grpSp>
      <p:sp>
        <p:nvSpPr>
          <p:cNvPr id="12" name="标题 1">
            <a:extLst>
              <a:ext uri="{FF2B5EF4-FFF2-40B4-BE49-F238E27FC236}">
                <a16:creationId xmlns="" xmlns:a16="http://schemas.microsoft.com/office/drawing/2014/main" id="{322A6B15-2E76-455A-9DAC-24409D258021}"/>
              </a:ext>
            </a:extLst>
          </p:cNvPr>
          <p:cNvSpPr txBox="1">
            <a:spLocks/>
          </p:cNvSpPr>
          <p:nvPr/>
        </p:nvSpPr>
        <p:spPr>
          <a:xfrm>
            <a:off x="242376" y="2784562"/>
            <a:ext cx="11707249" cy="128887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lnSpc>
                <a:spcPct val="120000"/>
              </a:lnSpc>
            </a:pPr>
            <a:r>
              <a:rPr lang="zh-CN" altLang="en-US" sz="5200" b="1" dirty="0" smtClean="0">
                <a:solidFill>
                  <a:schemeClr val="bg1"/>
                </a:solidFill>
              </a:rPr>
              <a:t>过渡态理论</a:t>
            </a:r>
            <a:r>
              <a:rPr lang="zh-CN" altLang="en-US" sz="5200" b="1" dirty="0">
                <a:solidFill>
                  <a:schemeClr val="bg1"/>
                </a:solidFill>
              </a:rPr>
              <a:t>　催化剂对化学反应的影响</a:t>
            </a:r>
          </a:p>
        </p:txBody>
      </p:sp>
    </p:spTree>
    <p:extLst>
      <p:ext uri="{BB962C8B-B14F-4D97-AF65-F5344CB8AC3E}">
        <p14:creationId xmlns:p14="http://schemas.microsoft.com/office/powerpoint/2010/main" val="1815278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484784"/>
            <a:ext cx="11412000" cy="3808735"/>
          </a:xfrm>
          <a:prstGeom prst="rect">
            <a:avLst/>
          </a:prstGeom>
        </p:spPr>
        <p:txBody>
          <a:bodyPr wrap="square">
            <a:spAutoFit/>
          </a:bodyPr>
          <a:lstStyle/>
          <a:p>
            <a:pPr algn="just">
              <a:lnSpc>
                <a:spcPct val="150000"/>
              </a:lnSpc>
              <a:spcAft>
                <a:spcPts val="0"/>
              </a:spcAft>
            </a:pP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一、用基元反应序列表示反应机理</a:t>
            </a:r>
            <a:endParaRPr lang="zh-CN" altLang="zh-CN" sz="2600" b="1"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甲烷与氯气在光照条件下存在如下反应历程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表示电子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120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2Cl</a:t>
            </a:r>
            <a:r>
              <a:rPr lang="en-US" altLang="zh-CN" sz="24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慢反应</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pP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400" kern="100" spc="-6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HCl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快反应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sz="24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6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快反应</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pP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④</a:t>
            </a:r>
            <a:r>
              <a:rPr lang="en-US" altLang="zh-CN" sz="24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400" kern="100" spc="-6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快反应</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550702091"/>
              </p:ext>
            </p:extLst>
          </p:nvPr>
        </p:nvGraphicFramePr>
        <p:xfrm>
          <a:off x="1199456" y="2726338"/>
          <a:ext cx="1587500" cy="884237"/>
        </p:xfrm>
        <a:graphic>
          <a:graphicData uri="http://schemas.openxmlformats.org/presentationml/2006/ole">
            <mc:AlternateContent xmlns:mc="http://schemas.openxmlformats.org/markup-compatibility/2006">
              <mc:Choice xmlns:v="urn:schemas-microsoft-com:vml" Requires="v">
                <p:oleObj spid="_x0000_s148505" name="文档" r:id="rId4" imgW="1608079" imgH="901435" progId="Word.Document.12">
                  <p:embed/>
                </p:oleObj>
              </mc:Choice>
              <mc:Fallback>
                <p:oleObj name="文档" r:id="rId4" imgW="1608079" imgH="901435" progId="Word.Document.12">
                  <p:embed/>
                  <p:pic>
                    <p:nvPicPr>
                      <p:cNvPr id="0" name=""/>
                      <p:cNvPicPr/>
                      <p:nvPr/>
                    </p:nvPicPr>
                    <p:blipFill>
                      <a:blip r:embed="rId5"/>
                      <a:stretch>
                        <a:fillRect/>
                      </a:stretch>
                    </p:blipFill>
                    <p:spPr>
                      <a:xfrm>
                        <a:off x="1199456" y="2726338"/>
                        <a:ext cx="1587500" cy="884237"/>
                      </a:xfrm>
                      <a:prstGeom prst="rect">
                        <a:avLst/>
                      </a:prstGeom>
                    </p:spPr>
                  </p:pic>
                </p:oleObj>
              </mc:Fallback>
            </mc:AlternateContent>
          </a:graphicData>
        </a:graphic>
      </p:graphicFrame>
    </p:spTree>
    <p:extLst>
      <p:ext uri="{BB962C8B-B14F-4D97-AF65-F5344CB8AC3E}">
        <p14:creationId xmlns:p14="http://schemas.microsoft.com/office/powerpoint/2010/main" val="3458579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860064"/>
            <a:ext cx="11412000" cy="3208571"/>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已知在一个分步反应中，较慢的一步反应控制总反应的速率。下列说法不正确的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zh-CN" altLang="zh-CN" sz="12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上述过程的总反应方程式为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HCl</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光照的主要作用是促进反应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的进行从而使总反应速率加快</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都是由微粒通过碰撞而发生的反应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是释放能量的反应</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2824714283"/>
              </p:ext>
            </p:extLst>
          </p:nvPr>
        </p:nvGraphicFramePr>
        <p:xfrm>
          <a:off x="5672661" y="2519023"/>
          <a:ext cx="1587500" cy="884237"/>
        </p:xfrm>
        <a:graphic>
          <a:graphicData uri="http://schemas.openxmlformats.org/presentationml/2006/ole">
            <mc:AlternateContent xmlns:mc="http://schemas.openxmlformats.org/markup-compatibility/2006">
              <mc:Choice xmlns:v="urn:schemas-microsoft-com:vml" Requires="v">
                <p:oleObj spid="_x0000_s150551" name="文档" r:id="rId4" imgW="1608079" imgH="901435" progId="Word.Document.12">
                  <p:embed/>
                </p:oleObj>
              </mc:Choice>
              <mc:Fallback>
                <p:oleObj name="文档" r:id="rId4" imgW="1608079" imgH="901435" progId="Word.Document.12">
                  <p:embed/>
                  <p:pic>
                    <p:nvPicPr>
                      <p:cNvPr id="0" name=""/>
                      <p:cNvPicPr/>
                      <p:nvPr/>
                    </p:nvPicPr>
                    <p:blipFill>
                      <a:blip r:embed="rId5"/>
                      <a:stretch>
                        <a:fillRect/>
                      </a:stretch>
                    </p:blipFill>
                    <p:spPr>
                      <a:xfrm>
                        <a:off x="5672661" y="2519023"/>
                        <a:ext cx="1587500" cy="884237"/>
                      </a:xfrm>
                      <a:prstGeom prst="rect">
                        <a:avLst/>
                      </a:prstGeom>
                    </p:spPr>
                  </p:pic>
                </p:oleObj>
              </mc:Fallback>
            </mc:AlternateContent>
          </a:graphicData>
        </a:graphic>
      </p:graphicFrame>
      <p:sp>
        <p:nvSpPr>
          <p:cNvPr id="3" name="TextBox 9"/>
          <p:cNvSpPr txBox="1"/>
          <p:nvPr/>
        </p:nvSpPr>
        <p:spPr>
          <a:xfrm>
            <a:off x="218723" y="427459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494475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1988840"/>
            <a:ext cx="11160000" cy="2664296"/>
            <a:chOff x="792914" y="3925222"/>
            <a:chExt cx="11160000" cy="2664296"/>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2551406"/>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0" y="2259454"/>
            <a:ext cx="10801200" cy="230832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由反应历程可知，甲烷与氯气发生取代反应生成一氯甲烷和氯化氢，则总反应方程式为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反应历程可知，反应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都是由微粒通过有效碰撞而发生的反应，故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破坏氯气分子中的共价键吸收能量，故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3745642747"/>
              </p:ext>
            </p:extLst>
          </p:nvPr>
        </p:nvGraphicFramePr>
        <p:xfrm>
          <a:off x="3233098" y="2680179"/>
          <a:ext cx="1587500" cy="884237"/>
        </p:xfrm>
        <a:graphic>
          <a:graphicData uri="http://schemas.openxmlformats.org/presentationml/2006/ole">
            <mc:AlternateContent xmlns:mc="http://schemas.openxmlformats.org/markup-compatibility/2006">
              <mc:Choice xmlns:v="urn:schemas-microsoft-com:vml" Requires="v">
                <p:oleObj spid="_x0000_s151574" name="文档" r:id="rId4" imgW="1608079" imgH="903238" progId="Word.Document.12">
                  <p:embed/>
                </p:oleObj>
              </mc:Choice>
              <mc:Fallback>
                <p:oleObj name="文档" r:id="rId4" imgW="1608079" imgH="903238" progId="Word.Document.12">
                  <p:embed/>
                  <p:pic>
                    <p:nvPicPr>
                      <p:cNvPr id="0" name=""/>
                      <p:cNvPicPr/>
                      <p:nvPr/>
                    </p:nvPicPr>
                    <p:blipFill>
                      <a:blip r:embed="rId5"/>
                      <a:stretch>
                        <a:fillRect/>
                      </a:stretch>
                    </p:blipFill>
                    <p:spPr>
                      <a:xfrm>
                        <a:off x="3233098" y="2680179"/>
                        <a:ext cx="1587500" cy="884237"/>
                      </a:xfrm>
                      <a:prstGeom prst="rect">
                        <a:avLst/>
                      </a:prstGeom>
                    </p:spPr>
                  </p:pic>
                </p:oleObj>
              </mc:Fallback>
            </mc:AlternateContent>
          </a:graphicData>
        </a:graphic>
      </p:graphicFrame>
    </p:spTree>
    <p:extLst>
      <p:ext uri="{BB962C8B-B14F-4D97-AF65-F5344CB8AC3E}">
        <p14:creationId xmlns:p14="http://schemas.microsoft.com/office/powerpoint/2010/main" val="2523724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776117" y="1820580"/>
            <a:ext cx="10602544" cy="230832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Cu/</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ZnO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催化下发生反应可合成清洁能源甲醇：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OH(g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，该反应实际上分两步进行。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第一步：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Cu/</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ZnO</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=Cu/Zn</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第二步：</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写出化学方程式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图片 3"/>
          <p:cNvPicPr>
            <a:picLocks noChangeAspect="1"/>
          </p:cNvPicPr>
          <p:nvPr/>
        </p:nvPicPr>
        <p:blipFill>
          <a:blip r:embed="rId2">
            <a:clrChange>
              <a:clrFrom>
                <a:srgbClr val="FFFFFF"/>
              </a:clrFrom>
              <a:clrTo>
                <a:srgbClr val="FFFFFF">
                  <a:alpha val="0"/>
                </a:srgbClr>
              </a:clrTo>
            </a:clrChange>
          </a:blip>
          <a:stretch>
            <a:fillRect/>
          </a:stretch>
        </p:blipFill>
        <p:spPr>
          <a:xfrm>
            <a:off x="10751536" y="2095684"/>
            <a:ext cx="494394" cy="170399"/>
          </a:xfrm>
          <a:prstGeom prst="rect">
            <a:avLst/>
          </a:prstGeom>
        </p:spPr>
      </p:pic>
      <p:sp>
        <p:nvSpPr>
          <p:cNvPr id="5" name="矩形 4"/>
          <p:cNvSpPr/>
          <p:nvPr/>
        </p:nvSpPr>
        <p:spPr>
          <a:xfrm>
            <a:off x="2105679" y="3512053"/>
            <a:ext cx="5591915"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Cu/Zn</a:t>
            </a:r>
            <a:r>
              <a:rPr lang="en-US" altLang="zh-CN" sz="2400" kern="100" baseline="300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CO</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2H</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spc="-80" dirty="0">
                <a:solidFill>
                  <a:srgbClr val="C00000"/>
                </a:solidFill>
                <a:latin typeface="Times New Roman" panose="02020603050405020304" pitchFamily="18" charset="0"/>
                <a:ea typeface="微软雅黑" panose="020B0503020204020204" pitchFamily="34" charset="-122"/>
              </a:rPr>
              <a:t>==</a:t>
            </a:r>
            <a:r>
              <a:rPr lang="en-US" altLang="zh-CN" sz="2400" kern="100" dirty="0">
                <a:solidFill>
                  <a:srgbClr val="C00000"/>
                </a:solidFill>
                <a:latin typeface="Times New Roman" panose="02020603050405020304" pitchFamily="18" charset="0"/>
                <a:ea typeface="微软雅黑" panose="020B0503020204020204" pitchFamily="34" charset="-122"/>
              </a:rPr>
              <a:t>=Cu/</a:t>
            </a:r>
            <a:r>
              <a:rPr lang="en-US" altLang="zh-CN" sz="2400" kern="100" dirty="0" err="1">
                <a:solidFill>
                  <a:srgbClr val="C00000"/>
                </a:solidFill>
                <a:latin typeface="Times New Roman" panose="02020603050405020304" pitchFamily="18" charset="0"/>
                <a:ea typeface="微软雅黑" panose="020B0503020204020204" pitchFamily="34" charset="-122"/>
              </a:rPr>
              <a:t>ZnO</a:t>
            </a:r>
            <a:r>
              <a:rPr lang="en-US" altLang="zh-CN" sz="2400" kern="100" baseline="300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CH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en-US" altLang="zh-CN" sz="2400" kern="100" dirty="0">
                <a:solidFill>
                  <a:srgbClr val="C00000"/>
                </a:solidFill>
                <a:latin typeface="Times New Roman" panose="02020603050405020304" pitchFamily="18" charset="0"/>
                <a:ea typeface="微软雅黑" panose="020B0503020204020204" pitchFamily="34" charset="-122"/>
              </a:rPr>
              <a:t>OH</a:t>
            </a:r>
            <a:endParaRPr lang="zh-CN" altLang="en-US" dirty="0"/>
          </a:p>
        </p:txBody>
      </p:sp>
    </p:spTree>
    <p:extLst>
      <p:ext uri="{BB962C8B-B14F-4D97-AF65-F5344CB8AC3E}">
        <p14:creationId xmlns:p14="http://schemas.microsoft.com/office/powerpoint/2010/main" val="52093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438903"/>
            <a:ext cx="11412000" cy="1626599"/>
          </a:xfrm>
          <a:prstGeom prst="rect">
            <a:avLst/>
          </a:prstGeom>
        </p:spPr>
        <p:txBody>
          <a:bodyPr wrap="square">
            <a:spAutoFit/>
          </a:bodyPr>
          <a:lstStyle/>
          <a:p>
            <a:pPr algn="just">
              <a:lnSpc>
                <a:spcPct val="140000"/>
              </a:lnSpc>
              <a:spcAft>
                <a:spcPts val="0"/>
              </a:spcAft>
            </a:pP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二、基元反应速率方程的理解</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nSpc>
                <a:spcPct val="140000"/>
              </a:lnSpc>
            </a:pPr>
            <a:r>
              <a:rPr lang="en-US" altLang="zh-CN" sz="2400" kern="100" dirty="0">
                <a:latin typeface="Times New Roman" panose="02020603050405020304" pitchFamily="18" charset="0"/>
                <a:ea typeface="微软雅黑" panose="020B0503020204020204" pitchFamily="34" charset="-122"/>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sz="2400" kern="100" dirty="0">
                <a:latin typeface="Times New Roman" panose="02020603050405020304" pitchFamily="18" charset="0"/>
                <a:ea typeface="微软雅黑" panose="020B0503020204020204" pitchFamily="34" charset="-122"/>
              </a:rPr>
              <a:t>2N</a:t>
            </a:r>
            <a:r>
              <a:rPr lang="en-US" altLang="zh-CN" sz="2400" kern="100" baseline="-25000" dirty="0">
                <a:latin typeface="Times New Roman" panose="02020603050405020304" pitchFamily="18" charset="0"/>
                <a:ea typeface="微软雅黑" panose="020B0503020204020204" pitchFamily="34" charset="-122"/>
              </a:rPr>
              <a:t>2</a:t>
            </a:r>
            <a:r>
              <a:rPr lang="en-US" altLang="zh-CN" sz="2400" kern="100" dirty="0">
                <a:latin typeface="Times New Roman" panose="02020603050405020304" pitchFamily="18" charset="0"/>
                <a:ea typeface="微软雅黑" panose="020B0503020204020204" pitchFamily="34" charset="-122"/>
              </a:rPr>
              <a:t>O(g)</a:t>
            </a:r>
            <a:r>
              <a:rPr lang="en-US" altLang="zh-CN" sz="2400" kern="100" spc="-80" dirty="0">
                <a:latin typeface="Times New Roman" panose="02020603050405020304" pitchFamily="18" charset="0"/>
                <a:ea typeface="微软雅黑" panose="020B0503020204020204" pitchFamily="34" charset="-122"/>
              </a:rPr>
              <a:t>==</a:t>
            </a:r>
            <a:r>
              <a:rPr lang="en-US" altLang="zh-CN" sz="2400" kern="100" dirty="0">
                <a:latin typeface="Times New Roman" panose="02020603050405020304" pitchFamily="18" charset="0"/>
                <a:ea typeface="微软雅黑" panose="020B0503020204020204" pitchFamily="34" charset="-122"/>
              </a:rPr>
              <a:t>=2N</a:t>
            </a:r>
            <a:r>
              <a:rPr lang="en-US" altLang="zh-CN" sz="2400" kern="100" baseline="-25000" dirty="0">
                <a:latin typeface="Times New Roman" panose="02020603050405020304" pitchFamily="18" charset="0"/>
                <a:ea typeface="微软雅黑" panose="020B0503020204020204" pitchFamily="34" charset="-122"/>
              </a:rPr>
              <a:t>2</a:t>
            </a:r>
            <a:r>
              <a:rPr lang="en-US" altLang="zh-CN" sz="2400" kern="100" dirty="0">
                <a:latin typeface="Times New Roman" panose="02020603050405020304" pitchFamily="18" charset="0"/>
                <a:ea typeface="微软雅黑" panose="020B0503020204020204" pitchFamily="34" charset="-122"/>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O</a:t>
            </a:r>
            <a:r>
              <a:rPr lang="en-US" altLang="zh-CN" sz="2400" kern="100" baseline="-25000" dirty="0">
                <a:latin typeface="Times New Roman" panose="02020603050405020304" pitchFamily="18" charset="0"/>
                <a:ea typeface="微软雅黑" panose="020B0503020204020204" pitchFamily="34" charset="-122"/>
              </a:rPr>
              <a:t>2</a:t>
            </a:r>
            <a:r>
              <a:rPr lang="en-US" altLang="zh-CN" sz="2400" kern="100" dirty="0">
                <a:latin typeface="Times New Roman" panose="02020603050405020304" pitchFamily="18" charset="0"/>
                <a:ea typeface="微软雅黑" panose="020B0503020204020204" pitchFamily="34" charset="-122"/>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的速率方程为</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rPr>
              <a:t>k</a:t>
            </a:r>
            <a:r>
              <a:rPr lang="en-US" altLang="zh-CN" sz="2400" kern="100" dirty="0" err="1">
                <a:latin typeface="Times New Roman" panose="02020603050405020304" pitchFamily="18" charset="0"/>
                <a:ea typeface="微软雅黑" panose="020B0503020204020204" pitchFamily="34" charset="-122"/>
              </a:rPr>
              <a:t>·</a:t>
            </a:r>
            <a:r>
              <a:rPr lang="en-US" altLang="zh-CN" sz="2400" i="1" kern="100" dirty="0" err="1">
                <a:latin typeface="Times New Roman" panose="02020603050405020304" pitchFamily="18" charset="0"/>
                <a:ea typeface="微软雅黑" panose="020B0503020204020204" pitchFamily="34" charset="-122"/>
              </a:rPr>
              <a:t>c</a:t>
            </a:r>
            <a:r>
              <a:rPr lang="en-US" altLang="zh-CN" sz="2400" i="1" kern="100" baseline="30000" dirty="0" err="1">
                <a:latin typeface="Times New Roman" panose="02020603050405020304" pitchFamily="18" charset="0"/>
                <a:ea typeface="微软雅黑" panose="020B0503020204020204" pitchFamily="34" charset="-122"/>
              </a:rPr>
              <a:t>n</a:t>
            </a:r>
            <a:r>
              <a:rPr lang="en-US" altLang="zh-CN" sz="2400" kern="100" dirty="0">
                <a:latin typeface="Times New Roman" panose="02020603050405020304" pitchFamily="18" charset="0"/>
                <a:ea typeface="微软雅黑" panose="020B0503020204020204" pitchFamily="34" charset="-122"/>
              </a:rPr>
              <a:t>(N</a:t>
            </a:r>
            <a:r>
              <a:rPr lang="en-US" altLang="zh-CN" sz="2400" kern="100" baseline="-25000" dirty="0">
                <a:latin typeface="Times New Roman" panose="02020603050405020304" pitchFamily="18" charset="0"/>
                <a:ea typeface="微软雅黑" panose="020B0503020204020204" pitchFamily="34" charset="-122"/>
              </a:rPr>
              <a:t>2</a:t>
            </a:r>
            <a:r>
              <a:rPr lang="en-US" altLang="zh-CN" sz="2400" kern="100" dirty="0">
                <a:latin typeface="Times New Roman" panose="02020603050405020304" pitchFamily="18" charset="0"/>
                <a:ea typeface="微软雅黑" panose="020B0503020204020204" pitchFamily="34" charset="-122"/>
              </a:rPr>
              <a:t>O)(</a:t>
            </a:r>
            <a:r>
              <a:rPr lang="en-US" altLang="zh-CN" sz="2400" i="1" kern="100" dirty="0">
                <a:latin typeface="Times New Roman" panose="02020603050405020304" pitchFamily="18" charset="0"/>
                <a:ea typeface="微软雅黑" panose="020B0503020204020204" pitchFamily="34" charset="-122"/>
              </a:rPr>
              <a:t>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为速率常数，只与温度、催化剂有关</a:t>
            </a:r>
            <a:r>
              <a:rPr lang="en-US" altLang="zh-CN" sz="2400" kern="100" dirty="0">
                <a:latin typeface="Times New Roman" panose="02020603050405020304" pitchFamily="18" charset="0"/>
                <a:ea typeface="微软雅黑" panose="020B0503020204020204" pitchFamily="34" charset="-122"/>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。实验测得，</a:t>
            </a:r>
            <a:r>
              <a:rPr lang="en-US" altLang="zh-CN" sz="2400" kern="100" dirty="0">
                <a:latin typeface="Times New Roman" panose="02020603050405020304" pitchFamily="18" charset="0"/>
                <a:ea typeface="微软雅黑" panose="020B0503020204020204" pitchFamily="34" charset="-122"/>
              </a:rPr>
              <a:t>N</a:t>
            </a:r>
            <a:r>
              <a:rPr lang="en-US" altLang="zh-CN" sz="2400" kern="100" baseline="-25000" dirty="0">
                <a:latin typeface="Times New Roman" panose="02020603050405020304" pitchFamily="18" charset="0"/>
                <a:ea typeface="微软雅黑" panose="020B0503020204020204" pitchFamily="34" charset="-122"/>
              </a:rPr>
              <a:t>2</a:t>
            </a:r>
            <a:r>
              <a:rPr lang="en-US" altLang="zh-CN" sz="2400" kern="100" dirty="0">
                <a:latin typeface="Times New Roman" panose="02020603050405020304" pitchFamily="18" charset="0"/>
                <a:ea typeface="微软雅黑" panose="020B0503020204020204" pitchFamily="34" charset="-122"/>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在催化剂</a:t>
            </a:r>
            <a:r>
              <a:rPr lang="en-US" altLang="zh-CN" sz="2400" kern="100" dirty="0">
                <a:latin typeface="Times New Roman" panose="02020603050405020304" pitchFamily="18" charset="0"/>
                <a:ea typeface="微软雅黑" panose="020B0503020204020204" pitchFamily="34" charset="-122"/>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表面反应的变化数据如下：</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3101660142"/>
              </p:ext>
            </p:extLst>
          </p:nvPr>
        </p:nvGraphicFramePr>
        <p:xfrm>
          <a:off x="515999" y="3103796"/>
          <a:ext cx="11160002" cy="1097280"/>
        </p:xfrm>
        <a:graphic>
          <a:graphicData uri="http://schemas.openxmlformats.org/drawingml/2006/table">
            <a:tbl>
              <a:tblPr/>
              <a:tblGrid>
                <a:gridCol w="2774766"/>
                <a:gridCol w="1255589"/>
                <a:gridCol w="1231497"/>
                <a:gridCol w="858789"/>
                <a:gridCol w="1231497"/>
                <a:gridCol w="1231497"/>
                <a:gridCol w="858789"/>
                <a:gridCol w="858789"/>
                <a:gridCol w="858789"/>
              </a:tblGrid>
              <a:tr h="0">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/min</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70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O)/(mol·L</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0.100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390000" y="4186252"/>
            <a:ext cx="11412000" cy="2617640"/>
          </a:xfrm>
          <a:prstGeom prst="rect">
            <a:avLst/>
          </a:prstGeom>
        </p:spPr>
        <p:txBody>
          <a:bodyPr wrap="square">
            <a:spAutoFit/>
          </a:bodyPr>
          <a:lstStyle/>
          <a:p>
            <a:pPr algn="just">
              <a:lnSpc>
                <a:spcPct val="14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 min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2.0</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相同条件下，增大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的浓度或催化剂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的表面积，都能加快反应速率</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保持其他条件不变，若</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起始浓度为</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0.200 </a:t>
            </a:r>
            <a:r>
              <a:rPr lang="en-US" altLang="zh-CN" sz="2400" kern="100" spc="-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spc="-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，当浓度减至一半时共耗时</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50 min</a:t>
            </a:r>
            <a:endParaRPr lang="zh-CN" altLang="zh-CN" sz="240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TextBox 9"/>
          <p:cNvSpPr txBox="1"/>
          <p:nvPr/>
        </p:nvSpPr>
        <p:spPr>
          <a:xfrm>
            <a:off x="218723" y="6121759"/>
            <a:ext cx="756000" cy="687273"/>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69450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1700808"/>
            <a:ext cx="11160000" cy="4608512"/>
            <a:chOff x="792914" y="3925222"/>
            <a:chExt cx="11160000" cy="4608512"/>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4495622"/>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587748" y="3184916"/>
            <a:ext cx="11016504" cy="168424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根据表中数据分析，该反应的速率始终不变，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的消耗是匀速的，说明反应速率与</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无关，故速率方程中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 min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一氧化二氮浓度减小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0.06&gt;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526190363"/>
              </p:ext>
            </p:extLst>
          </p:nvPr>
        </p:nvGraphicFramePr>
        <p:xfrm>
          <a:off x="696000" y="2043688"/>
          <a:ext cx="10800000" cy="1097280"/>
        </p:xfrm>
        <a:graphic>
          <a:graphicData uri="http://schemas.openxmlformats.org/drawingml/2006/table">
            <a:tbl>
              <a:tblPr/>
              <a:tblGrid>
                <a:gridCol w="2685257"/>
                <a:gridCol w="1215086"/>
                <a:gridCol w="1191771"/>
                <a:gridCol w="831086"/>
                <a:gridCol w="1191771"/>
                <a:gridCol w="1191771"/>
                <a:gridCol w="831086"/>
                <a:gridCol w="831086"/>
                <a:gridCol w="831086"/>
              </a:tblGrid>
              <a:tr h="0">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/min</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70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O)/(mol·L</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0.100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602181270"/>
              </p:ext>
            </p:extLst>
          </p:nvPr>
        </p:nvGraphicFramePr>
        <p:xfrm>
          <a:off x="683397" y="4877869"/>
          <a:ext cx="10842625" cy="1384300"/>
        </p:xfrm>
        <a:graphic>
          <a:graphicData uri="http://schemas.openxmlformats.org/presentationml/2006/ole">
            <mc:AlternateContent xmlns:mc="http://schemas.openxmlformats.org/markup-compatibility/2006">
              <mc:Choice xmlns:v="urn:schemas-microsoft-com:vml" Requires="v">
                <p:oleObj spid="_x0000_s155670" name="文档" r:id="rId4" imgW="10863182" imgH="1388853" progId="Word.Document.12">
                  <p:embed/>
                </p:oleObj>
              </mc:Choice>
              <mc:Fallback>
                <p:oleObj name="文档" r:id="rId4" imgW="10863182" imgH="1388853" progId="Word.Document.12">
                  <p:embed/>
                  <p:pic>
                    <p:nvPicPr>
                      <p:cNvPr id="0" name=""/>
                      <p:cNvPicPr/>
                      <p:nvPr/>
                    </p:nvPicPr>
                    <p:blipFill>
                      <a:blip r:embed="rId5"/>
                      <a:stretch>
                        <a:fillRect/>
                      </a:stretch>
                    </p:blipFill>
                    <p:spPr>
                      <a:xfrm>
                        <a:off x="683397" y="4877869"/>
                        <a:ext cx="10842625" cy="1384300"/>
                      </a:xfrm>
                      <a:prstGeom prst="rect">
                        <a:avLst/>
                      </a:prstGeom>
                    </p:spPr>
                  </p:pic>
                </p:oleObj>
              </mc:Fallback>
            </mc:AlternateContent>
          </a:graphicData>
        </a:graphic>
      </p:graphicFrame>
    </p:spTree>
    <p:extLst>
      <p:ext uri="{BB962C8B-B14F-4D97-AF65-F5344CB8AC3E}">
        <p14:creationId xmlns:p14="http://schemas.microsoft.com/office/powerpoint/2010/main" val="578948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1916832"/>
            <a:ext cx="11160000" cy="3672408"/>
            <a:chOff x="792914" y="3925222"/>
            <a:chExt cx="11160000" cy="3672408"/>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3559518"/>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9" name="表格 8"/>
          <p:cNvGraphicFramePr>
            <a:graphicFrameLocks noGrp="1"/>
          </p:cNvGraphicFramePr>
          <p:nvPr>
            <p:extLst>
              <p:ext uri="{D42A27DB-BD31-4B8C-83A1-F6EECF244321}">
                <p14:modId xmlns:p14="http://schemas.microsoft.com/office/powerpoint/2010/main" val="4168164095"/>
              </p:ext>
            </p:extLst>
          </p:nvPr>
        </p:nvGraphicFramePr>
        <p:xfrm>
          <a:off x="696000" y="2314433"/>
          <a:ext cx="10800000" cy="1097280"/>
        </p:xfrm>
        <a:graphic>
          <a:graphicData uri="http://schemas.openxmlformats.org/drawingml/2006/table">
            <a:tbl>
              <a:tblPr/>
              <a:tblGrid>
                <a:gridCol w="2685257"/>
                <a:gridCol w="1215086"/>
                <a:gridCol w="1191771"/>
                <a:gridCol w="831086"/>
                <a:gridCol w="1191771"/>
                <a:gridCol w="1191771"/>
                <a:gridCol w="831086"/>
                <a:gridCol w="831086"/>
                <a:gridCol w="831086"/>
              </a:tblGrid>
              <a:tr h="0">
                <a:tc>
                  <a:txBody>
                    <a:bodyPr/>
                    <a:lstStyle/>
                    <a:p>
                      <a:pPr algn="ctr">
                        <a:lnSpc>
                          <a:spcPct val="150000"/>
                        </a:lnSpc>
                        <a:spcAft>
                          <a:spcPts val="0"/>
                        </a:spcAft>
                      </a:pP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/min</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50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70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(N</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O)/(mol·L</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0.100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145591373"/>
              </p:ext>
            </p:extLst>
          </p:nvPr>
        </p:nvGraphicFramePr>
        <p:xfrm>
          <a:off x="684213" y="3627737"/>
          <a:ext cx="10731500" cy="1754188"/>
        </p:xfrm>
        <a:graphic>
          <a:graphicData uri="http://schemas.openxmlformats.org/presentationml/2006/ole">
            <mc:AlternateContent xmlns:mc="http://schemas.openxmlformats.org/markup-compatibility/2006">
              <mc:Choice xmlns:v="urn:schemas-microsoft-com:vml" Requires="v">
                <p:oleObj spid="_x0000_s156693" name="文档" r:id="rId4" imgW="10863182" imgH="1780276" progId="Word.Document.12">
                  <p:embed/>
                </p:oleObj>
              </mc:Choice>
              <mc:Fallback>
                <p:oleObj name="文档" r:id="rId4" imgW="10863182" imgH="1780276" progId="Word.Document.12">
                  <p:embed/>
                  <p:pic>
                    <p:nvPicPr>
                      <p:cNvPr id="0" name=""/>
                      <p:cNvPicPr/>
                      <p:nvPr/>
                    </p:nvPicPr>
                    <p:blipFill>
                      <a:blip r:embed="rId5"/>
                      <a:stretch>
                        <a:fillRect/>
                      </a:stretch>
                    </p:blipFill>
                    <p:spPr>
                      <a:xfrm>
                        <a:off x="684213" y="3627737"/>
                        <a:ext cx="10731500" cy="1754188"/>
                      </a:xfrm>
                      <a:prstGeom prst="rect">
                        <a:avLst/>
                      </a:prstGeom>
                    </p:spPr>
                  </p:pic>
                </p:oleObj>
              </mc:Fallback>
            </mc:AlternateContent>
          </a:graphicData>
        </a:graphic>
      </p:graphicFrame>
    </p:spTree>
    <p:extLst>
      <p:ext uri="{BB962C8B-B14F-4D97-AF65-F5344CB8AC3E}">
        <p14:creationId xmlns:p14="http://schemas.microsoft.com/office/powerpoint/2010/main" val="3661329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548083"/>
            <a:ext cx="4553872" cy="2308324"/>
          </a:xfrm>
          <a:prstGeom prst="rect">
            <a:avLst/>
          </a:prstGeom>
        </p:spPr>
        <p:txBody>
          <a:bodyPr wrap="square">
            <a:spAutoFit/>
          </a:bodyPr>
          <a:lstStyle/>
          <a:p>
            <a:pPr algn="just">
              <a:lnSpc>
                <a:spcPct val="150000"/>
              </a:lnSpc>
            </a:pPr>
            <a:r>
              <a:rPr lang="en-US" altLang="zh-CN" sz="2400" kern="100" dirty="0">
                <a:latin typeface="Times New Roman" panose="02020603050405020304" pitchFamily="18" charset="0"/>
                <a:ea typeface="微软雅黑" panose="020B0503020204020204" pitchFamily="34" charset="-122"/>
              </a:rPr>
              <a:t>4.300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kern="100" dirty="0">
                <a:latin typeface="Times New Roman" panose="02020603050405020304" pitchFamily="18" charset="0"/>
                <a:ea typeface="微软雅黑" panose="020B0503020204020204" pitchFamily="34" charset="-122"/>
              </a:rPr>
              <a:t>2NO(g)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rPr>
              <a:t>Cl</a:t>
            </a:r>
            <a:r>
              <a:rPr lang="en-US" altLang="zh-CN" sz="2400" kern="100" baseline="-25000" dirty="0">
                <a:latin typeface="Times New Roman" panose="02020603050405020304" pitchFamily="18" charset="0"/>
                <a:ea typeface="微软雅黑" panose="020B0503020204020204" pitchFamily="34" charset="-122"/>
              </a:rPr>
              <a:t>2</a:t>
            </a:r>
            <a:r>
              <a:rPr lang="en-US" altLang="zh-CN" sz="2400" kern="100" dirty="0">
                <a:latin typeface="Times New Roman" panose="02020603050405020304" pitchFamily="18" charset="0"/>
                <a:ea typeface="微软雅黑" panose="020B0503020204020204" pitchFamily="34" charset="-122"/>
              </a:rPr>
              <a:t>(g</a:t>
            </a:r>
            <a:r>
              <a:rPr lang="en-US" altLang="zh-CN" sz="2400" kern="100" dirty="0" smtClean="0">
                <a:latin typeface="Times New Roman" panose="02020603050405020304" pitchFamily="18" charset="0"/>
                <a:ea typeface="微软雅黑" panose="020B0503020204020204" pitchFamily="34" charset="-122"/>
              </a:rPr>
              <a:t>)</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p>
          <a:p>
            <a:pPr algn="just">
              <a:lnSpc>
                <a:spcPct val="150000"/>
              </a:lnSpc>
            </a:pPr>
            <a:r>
              <a:rPr lang="en-US" altLang="zh-CN" sz="2400" kern="100" dirty="0" smtClean="0">
                <a:latin typeface="Times New Roman" panose="02020603050405020304" pitchFamily="18" charset="0"/>
                <a:ea typeface="微软雅黑" panose="020B0503020204020204" pitchFamily="34" charset="-122"/>
              </a:rPr>
              <a:t>2ClNO(g</a:t>
            </a:r>
            <a:r>
              <a:rPr lang="en-US" altLang="zh-CN" sz="2400" kern="100" dirty="0">
                <a:latin typeface="Times New Roman" panose="02020603050405020304" pitchFamily="18" charset="0"/>
                <a:ea typeface="微软雅黑" panose="020B0503020204020204" pitchFamily="34" charset="-122"/>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的正反应速率表达式为</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baseline="-25000" dirty="0">
                <a:latin typeface="Times New Roman" panose="02020603050405020304" pitchFamily="18" charset="0"/>
                <a:ea typeface="微软雅黑" panose="020B0503020204020204" pitchFamily="34" charset="-122"/>
                <a:cs typeface="Times New Roman" panose="02020603050405020304" pitchFamily="18" charset="0"/>
              </a:rPr>
              <a:t>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rPr>
              <a:t>k</a:t>
            </a:r>
            <a:r>
              <a:rPr lang="en-US" altLang="zh-CN" sz="2400" kern="100" dirty="0" err="1">
                <a:latin typeface="Times New Roman" panose="02020603050405020304" pitchFamily="18" charset="0"/>
                <a:ea typeface="微软雅黑" panose="020B0503020204020204" pitchFamily="34" charset="-122"/>
              </a:rPr>
              <a:t>·</a:t>
            </a:r>
            <a:r>
              <a:rPr lang="en-US" altLang="zh-CN" sz="2400" i="1" kern="100" dirty="0" err="1">
                <a:latin typeface="Times New Roman" panose="02020603050405020304" pitchFamily="18" charset="0"/>
                <a:ea typeface="微软雅黑" panose="020B0503020204020204" pitchFamily="34" charset="-122"/>
              </a:rPr>
              <a:t>c</a:t>
            </a:r>
            <a:r>
              <a:rPr lang="en-US" altLang="zh-CN" sz="2400" i="1" kern="100" baseline="30000" dirty="0" err="1">
                <a:latin typeface="Times New Roman" panose="02020603050405020304" pitchFamily="18" charset="0"/>
                <a:ea typeface="微软雅黑" panose="020B0503020204020204" pitchFamily="34" charset="-122"/>
              </a:rPr>
              <a:t>n</a:t>
            </a:r>
            <a:r>
              <a:rPr lang="en-US" altLang="zh-CN" sz="2400" kern="100" dirty="0">
                <a:latin typeface="Times New Roman" panose="02020603050405020304" pitchFamily="18" charset="0"/>
                <a:ea typeface="微软雅黑" panose="020B0503020204020204" pitchFamily="34" charset="-122"/>
              </a:rPr>
              <a:t>(</a:t>
            </a:r>
            <a:r>
              <a:rPr lang="en-US" altLang="zh-CN" sz="2400" kern="100" dirty="0" err="1">
                <a:latin typeface="Times New Roman" panose="02020603050405020304" pitchFamily="18" charset="0"/>
                <a:ea typeface="微软雅黑" panose="020B0503020204020204" pitchFamily="34" charset="-122"/>
              </a:rPr>
              <a:t>ClNO</a:t>
            </a:r>
            <a:r>
              <a:rPr lang="en-US" altLang="zh-CN" sz="2400" kern="100" dirty="0">
                <a:latin typeface="Times New Roman" panose="02020603050405020304" pitchFamily="18" charset="0"/>
                <a:ea typeface="微软雅黑" panose="020B0503020204020204" pitchFamily="34" charset="-122"/>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，测得速率和浓度的关系如表：</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 name="图片 2"/>
          <p:cNvPicPr>
            <a:picLocks noChangeAspect="1"/>
          </p:cNvPicPr>
          <p:nvPr/>
        </p:nvPicPr>
        <p:blipFill>
          <a:blip r:embed="rId3">
            <a:clrChange>
              <a:clrFrom>
                <a:srgbClr val="FFFFFF"/>
              </a:clrFrom>
              <a:clrTo>
                <a:srgbClr val="FFFFFF">
                  <a:alpha val="0"/>
                </a:srgbClr>
              </a:clrTo>
            </a:clrChange>
          </a:blip>
          <a:stretch>
            <a:fillRect/>
          </a:stretch>
        </p:blipFill>
        <p:spPr>
          <a:xfrm>
            <a:off x="4216036" y="1822649"/>
            <a:ext cx="494394" cy="170399"/>
          </a:xfrm>
          <a:prstGeom prst="rect">
            <a:avLst/>
          </a:prstGeom>
        </p:spPr>
      </p:pic>
      <p:graphicFrame>
        <p:nvGraphicFramePr>
          <p:cNvPr id="6" name="表格 5"/>
          <p:cNvGraphicFramePr>
            <a:graphicFrameLocks noGrp="1"/>
          </p:cNvGraphicFramePr>
          <p:nvPr>
            <p:extLst>
              <p:ext uri="{D42A27DB-BD31-4B8C-83A1-F6EECF244321}">
                <p14:modId xmlns:p14="http://schemas.microsoft.com/office/powerpoint/2010/main" val="3766996618"/>
              </p:ext>
            </p:extLst>
          </p:nvPr>
        </p:nvGraphicFramePr>
        <p:xfrm>
          <a:off x="5159896" y="1597704"/>
          <a:ext cx="6570096" cy="2228508"/>
        </p:xfrm>
        <a:graphic>
          <a:graphicData uri="http://schemas.openxmlformats.org/drawingml/2006/table">
            <a:tbl>
              <a:tblPr/>
              <a:tblGrid>
                <a:gridCol w="963519"/>
                <a:gridCol w="2902805"/>
                <a:gridCol w="2703772"/>
              </a:tblGrid>
              <a:tr h="557127">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序号</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(ClNO)/(mol·L</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kern="100">
                          <a:effectLst/>
                          <a:latin typeface="Book Antiqua" panose="02040602050305030304" pitchFamily="18" charset="0"/>
                          <a:ea typeface="微软雅黑" panose="020B0503020204020204" pitchFamily="34" charset="-122"/>
                          <a:cs typeface="Times New Roman" panose="02020603050405020304" pitchFamily="18" charset="0"/>
                        </a:rPr>
                        <a:t>v</a:t>
                      </a:r>
                      <a:r>
                        <a:rPr lang="zh-CN" sz="2400" kern="100" baseline="-25000">
                          <a:effectLst/>
                          <a:latin typeface="Times New Roman" panose="02020603050405020304" pitchFamily="18" charset="0"/>
                          <a:ea typeface="微软雅黑" panose="020B0503020204020204" pitchFamily="34" charset="-122"/>
                          <a:cs typeface="Times New Roman" panose="02020603050405020304" pitchFamily="18" charset="0"/>
                        </a:rPr>
                        <a:t>正</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/(mol·L</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127">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①</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0.30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3.60</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9</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127">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②</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1.44</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8</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127">
                <a:tc>
                  <a:txBody>
                    <a:bodyPr/>
                    <a:lstStyle/>
                    <a:p>
                      <a:pPr algn="ctr">
                        <a:lnSpc>
                          <a:spcPct val="150000"/>
                        </a:lnSpc>
                        <a:spcAft>
                          <a:spcPts val="0"/>
                        </a:spcAft>
                      </a:pP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③</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0.90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3.24</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10</a:t>
                      </a:r>
                      <a:r>
                        <a:rPr lang="zh-CN" sz="2400" kern="100" baseline="300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dirty="0">
                          <a:effectLst/>
                          <a:latin typeface="Times New Roman" panose="02020603050405020304" pitchFamily="18" charset="0"/>
                          <a:ea typeface="微软雅黑" panose="020B0503020204020204" pitchFamily="34" charset="-122"/>
                          <a:cs typeface="Courier New" panose="02070309020205020404" pitchFamily="49" charset="0"/>
                        </a:rPr>
                        <a:t>8</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矩形 6"/>
          <p:cNvSpPr/>
          <p:nvPr/>
        </p:nvSpPr>
        <p:spPr>
          <a:xfrm>
            <a:off x="390000" y="3831181"/>
            <a:ext cx="11412000" cy="577081"/>
          </a:xfrm>
          <a:prstGeom prst="rect">
            <a:avLst/>
          </a:prstGeom>
        </p:spPr>
        <p:txBody>
          <a:bodyPr wrap="square">
            <a:spAutoFit/>
          </a:bodyPr>
          <a:lstStyle/>
          <a:p>
            <a:pPr algn="just">
              <a:lnSpc>
                <a:spcPct val="150000"/>
              </a:lnSpc>
              <a:spcAft>
                <a:spcPts val="0"/>
              </a:spcAft>
            </a:pP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1140225" y="3924347"/>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a:t>
            </a:r>
            <a:endParaRPr lang="zh-CN" altLang="en-US" dirty="0"/>
          </a:p>
        </p:txBody>
      </p:sp>
      <p:sp>
        <p:nvSpPr>
          <p:cNvPr id="10" name="矩形 9"/>
          <p:cNvSpPr/>
          <p:nvPr/>
        </p:nvSpPr>
        <p:spPr>
          <a:xfrm>
            <a:off x="2486891" y="3869757"/>
            <a:ext cx="2864887"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4</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10</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8</a:t>
            </a:r>
            <a:r>
              <a:rPr lang="en-US" altLang="zh-CN" sz="2400" kern="100" dirty="0">
                <a:solidFill>
                  <a:srgbClr val="C00000"/>
                </a:solidFill>
                <a:latin typeface="Times New Roman" panose="02020603050405020304" pitchFamily="18" charset="0"/>
                <a:ea typeface="微软雅黑" panose="020B0503020204020204" pitchFamily="34" charset="-122"/>
              </a:rPr>
              <a:t> </a:t>
            </a:r>
            <a:r>
              <a:rPr lang="en-US" altLang="zh-CN" sz="2400" kern="100" dirty="0" err="1">
                <a:solidFill>
                  <a:srgbClr val="C00000"/>
                </a:solidFill>
                <a:latin typeface="Times New Roman" panose="02020603050405020304" pitchFamily="18" charset="0"/>
                <a:ea typeface="微软雅黑" panose="020B0503020204020204" pitchFamily="34" charset="-122"/>
              </a:rPr>
              <a:t>L·mol</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r>
              <a:rPr lang="en-US" altLang="zh-CN" sz="2400" kern="100" dirty="0">
                <a:solidFill>
                  <a:srgbClr val="C00000"/>
                </a:solidFill>
                <a:latin typeface="Times New Roman" panose="02020603050405020304" pitchFamily="18" charset="0"/>
                <a:ea typeface="微软雅黑" panose="020B0503020204020204" pitchFamily="34" charset="-122"/>
              </a:rPr>
              <a:t>·s</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endParaRPr lang="zh-CN" altLang="en-US" dirty="0"/>
          </a:p>
        </p:txBody>
      </p:sp>
      <p:grpSp>
        <p:nvGrpSpPr>
          <p:cNvPr id="9" name="组合 8">
            <a:extLst>
              <a:ext uri="{FF2B5EF4-FFF2-40B4-BE49-F238E27FC236}">
                <a16:creationId xmlns:a16="http://schemas.microsoft.com/office/drawing/2014/main" xmlns="" id="{574E7DD6-E482-894D-9E46-D2B62C9ED9EC}"/>
              </a:ext>
            </a:extLst>
          </p:cNvPr>
          <p:cNvGrpSpPr/>
          <p:nvPr/>
        </p:nvGrpSpPr>
        <p:grpSpPr>
          <a:xfrm>
            <a:off x="516000" y="4552664"/>
            <a:ext cx="11160000" cy="2088232"/>
            <a:chOff x="792914" y="3925222"/>
            <a:chExt cx="11160000" cy="2088232"/>
          </a:xfrm>
        </p:grpSpPr>
        <p:sp>
          <p:nvSpPr>
            <p:cNvPr id="11" name="圆角矩形 10">
              <a:extLst>
                <a:ext uri="{FF2B5EF4-FFF2-40B4-BE49-F238E27FC236}">
                  <a16:creationId xmlns:a16="http://schemas.microsoft.com/office/drawing/2014/main" xmlns="" id="{E0791A29-2CB4-2744-96C1-EA2037B165CE}"/>
                </a:ext>
              </a:extLst>
            </p:cNvPr>
            <p:cNvSpPr/>
            <p:nvPr/>
          </p:nvSpPr>
          <p:spPr>
            <a:xfrm>
              <a:off x="792914" y="4038112"/>
              <a:ext cx="11160000" cy="1975342"/>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2" name="矩形 1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15" name="对象 14"/>
          <p:cNvGraphicFramePr>
            <a:graphicFrameLocks noChangeAspect="1"/>
          </p:cNvGraphicFramePr>
          <p:nvPr>
            <p:extLst>
              <p:ext uri="{D42A27DB-BD31-4B8C-83A1-F6EECF244321}">
                <p14:modId xmlns:p14="http://schemas.microsoft.com/office/powerpoint/2010/main" val="3040435598"/>
              </p:ext>
            </p:extLst>
          </p:nvPr>
        </p:nvGraphicFramePr>
        <p:xfrm>
          <a:off x="775494" y="4722807"/>
          <a:ext cx="10641012" cy="1976438"/>
        </p:xfrm>
        <a:graphic>
          <a:graphicData uri="http://schemas.openxmlformats.org/presentationml/2006/ole">
            <mc:AlternateContent xmlns:mc="http://schemas.openxmlformats.org/markup-compatibility/2006">
              <mc:Choice xmlns:v="urn:schemas-microsoft-com:vml" Requires="v">
                <p:oleObj spid="_x0000_s158741" name="文档" r:id="rId5" imgW="10658977" imgH="1977965" progId="Word.Document.12">
                  <p:embed/>
                </p:oleObj>
              </mc:Choice>
              <mc:Fallback>
                <p:oleObj name="文档" r:id="rId5" imgW="10658977" imgH="1977965" progId="Word.Document.12">
                  <p:embed/>
                  <p:pic>
                    <p:nvPicPr>
                      <p:cNvPr id="0" name=""/>
                      <p:cNvPicPr/>
                      <p:nvPr/>
                    </p:nvPicPr>
                    <p:blipFill>
                      <a:blip r:embed="rId6"/>
                      <a:stretch>
                        <a:fillRect/>
                      </a:stretch>
                    </p:blipFill>
                    <p:spPr>
                      <a:xfrm>
                        <a:off x="775494" y="4722807"/>
                        <a:ext cx="10641012" cy="1976438"/>
                      </a:xfrm>
                      <a:prstGeom prst="rect">
                        <a:avLst/>
                      </a:prstGeom>
                    </p:spPr>
                  </p:pic>
                </p:oleObj>
              </mc:Fallback>
            </mc:AlternateContent>
          </a:graphicData>
        </a:graphic>
      </p:graphicFrame>
    </p:spTree>
    <p:extLst>
      <p:ext uri="{BB962C8B-B14F-4D97-AF65-F5344CB8AC3E}">
        <p14:creationId xmlns:p14="http://schemas.microsoft.com/office/powerpoint/2010/main" val="363310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489541"/>
            <a:ext cx="11412000" cy="4016484"/>
          </a:xfrm>
          <a:prstGeom prst="rect">
            <a:avLst/>
          </a:prstGeom>
        </p:spPr>
        <p:txBody>
          <a:bodyPr wrap="square">
            <a:spAutoFit/>
          </a:bodyPr>
          <a:lstStyle/>
          <a:p>
            <a:pPr algn="just">
              <a:lnSpc>
                <a:spcPct val="150000"/>
              </a:lnSpc>
              <a:spcAft>
                <a:spcPts val="0"/>
              </a:spcAft>
            </a:pP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三、反应过程能量变化图分析</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转化为产物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时的能量变化与反应过程的关系如图所示，下列说法正确的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的键能大于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的键能</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为反应的中间产物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其他条件相同时，</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的反应速率比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的更快</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对于反应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，升高温度，</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的平衡产率将</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59746" name="Picture 2" descr="102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83450" y="2805670"/>
            <a:ext cx="3802922" cy="246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221685" y="4228346"/>
            <a:ext cx="761747" cy="784830"/>
          </a:xfrm>
          <a:prstGeom prst="rect">
            <a:avLst/>
          </a:prstGeom>
        </p:spPr>
        <p:txBody>
          <a:bodyPr wrap="none">
            <a:spAutoFit/>
          </a:bodyPr>
          <a:lstStyle/>
          <a:p>
            <a:pPr defTabSz="1219140">
              <a:defRPr/>
            </a:pPr>
            <a:r>
              <a:rPr lang="en-US" altLang="zh-CN" sz="45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45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88868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1844824"/>
            <a:ext cx="11160000" cy="4320480"/>
            <a:chOff x="792914" y="3925222"/>
            <a:chExt cx="11160000" cy="4320480"/>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4207590"/>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1" y="2135470"/>
            <a:ext cx="6552728" cy="3416320"/>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的能量高，键能小于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的键能，</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图示可知，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参加反应后，最后一步反应又生成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为反应的催化剂，</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因为</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过程</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各步反应的活化能均小于过程</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反应的活化能，所以其他条件相同时，</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的反应速率比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的更快，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9" name="Picture 2" descr="102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8231" y="2222282"/>
            <a:ext cx="3840951" cy="248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695400" y="5418913"/>
            <a:ext cx="10586645" cy="576248"/>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，升高温度，平衡逆移，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的平衡产率减小，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198903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80728"/>
            <a:ext cx="1530138" cy="2786580"/>
          </a:xfrm>
          <a:prstGeom prst="rect">
            <a:avLst/>
          </a:prstGeom>
          <a:solidFill>
            <a:srgbClr val="377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300255" y="980728"/>
            <a:ext cx="10891745" cy="2786580"/>
          </a:xfrm>
          <a:prstGeom prst="rect">
            <a:avLst/>
          </a:prstGeom>
          <a:solidFill>
            <a:srgbClr val="F9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p:cNvSpPr/>
          <p:nvPr/>
        </p:nvSpPr>
        <p:spPr>
          <a:xfrm>
            <a:off x="1559496" y="1566104"/>
            <a:ext cx="10369152" cy="1667764"/>
          </a:xfrm>
          <a:prstGeom prst="rect">
            <a:avLst/>
          </a:prstGeom>
          <a:noFill/>
          <a:ln>
            <a:noFill/>
          </a:ln>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知道化学反应是有历程的，了解基元反应、过渡态理论</a:t>
            </a:r>
            <a:r>
              <a:rPr lang="zh-CN" altLang="zh-CN" sz="2400" kern="1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kern="1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2</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Times New Roman" panose="02020603050405020304" pitchFamily="18" charset="0"/>
              </a:rPr>
              <a:t>知道催化剂可以改变反应历程，了解简单的催化机理及其对调控化学反应速率的重要意义。</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 name="组合 1"/>
          <p:cNvGrpSpPr/>
          <p:nvPr/>
        </p:nvGrpSpPr>
        <p:grpSpPr>
          <a:xfrm>
            <a:off x="919540" y="1662670"/>
            <a:ext cx="517928" cy="1478298"/>
            <a:chOff x="919540" y="1662670"/>
            <a:chExt cx="517928" cy="1478298"/>
          </a:xfrm>
        </p:grpSpPr>
        <p:sp>
          <p:nvSpPr>
            <p:cNvPr id="3" name="圆角矩形 2"/>
            <p:cNvSpPr/>
            <p:nvPr/>
          </p:nvSpPr>
          <p:spPr>
            <a:xfrm>
              <a:off x="970718" y="1662670"/>
              <a:ext cx="432048" cy="1478298"/>
            </a:xfrm>
            <a:prstGeom prst="roundRect">
              <a:avLst/>
            </a:prstGeom>
            <a:solidFill>
              <a:srgbClr val="8EB4E3"/>
            </a:solidFill>
            <a:ln>
              <a:solidFill>
                <a:srgbClr val="8AB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19540" y="1792588"/>
              <a:ext cx="517928" cy="1200329"/>
            </a:xfrm>
            <a:prstGeom prst="rect">
              <a:avLst/>
            </a:prstGeom>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复</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习</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目</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标</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grpSp>
    </p:spTree>
    <p:extLst>
      <p:ext uri="{BB962C8B-B14F-4D97-AF65-F5344CB8AC3E}">
        <p14:creationId xmlns:p14="http://schemas.microsoft.com/office/powerpoint/2010/main" val="226724234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489541"/>
            <a:ext cx="11412000" cy="4524315"/>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杭州市高三下学期期中</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溴</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甲基丙烷发生水解反应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CBr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HBr</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的能量变化与反应进程图如图。下列说法正确的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溶液酸性增强，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CBr</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转化率升高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升高温度，有利于提高反应速率和原料平衡转化率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分子中碳溴键断裂的速率比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结合</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速</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率</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快</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推测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水解生成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的速率</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C—I&gt;(CH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C—Br&gt;(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Cl</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 name="图片 2"/>
          <p:cNvPicPr>
            <a:picLocks noChangeAspect="1"/>
          </p:cNvPicPr>
          <p:nvPr/>
        </p:nvPicPr>
        <p:blipFill>
          <a:blip r:embed="rId2">
            <a:clrChange>
              <a:clrFrom>
                <a:srgbClr val="FFFFFF"/>
              </a:clrFrom>
              <a:clrTo>
                <a:srgbClr val="FFFFFF">
                  <a:alpha val="0"/>
                </a:srgbClr>
              </a:clrTo>
            </a:clrChange>
          </a:blip>
          <a:stretch>
            <a:fillRect/>
          </a:stretch>
        </p:blipFill>
        <p:spPr>
          <a:xfrm>
            <a:off x="10937954" y="1755398"/>
            <a:ext cx="494394" cy="170399"/>
          </a:xfrm>
          <a:prstGeom prst="rect">
            <a:avLst/>
          </a:prstGeom>
        </p:spPr>
      </p:pic>
      <p:pic>
        <p:nvPicPr>
          <p:cNvPr id="160770" name="Picture 2" descr="102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901" y="2786742"/>
            <a:ext cx="4040143" cy="298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12976" y="4714099"/>
            <a:ext cx="761747" cy="784830"/>
          </a:xfrm>
          <a:prstGeom prst="rect">
            <a:avLst/>
          </a:prstGeom>
        </p:spPr>
        <p:txBody>
          <a:bodyPr wrap="none">
            <a:spAutoFit/>
          </a:bodyPr>
          <a:lstStyle/>
          <a:p>
            <a:pPr defTabSz="1219140">
              <a:defRPr/>
            </a:pPr>
            <a:r>
              <a:rPr lang="en-US" altLang="zh-CN" sz="45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45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41102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1556792"/>
            <a:ext cx="11160000" cy="5187376"/>
            <a:chOff x="792914" y="3925222"/>
            <a:chExt cx="11160000" cy="5187376"/>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1"/>
              <a:ext cx="11160000" cy="5074487"/>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1" y="1692099"/>
            <a:ext cx="7058060" cy="3049104"/>
          </a:xfrm>
          <a:prstGeom prst="rect">
            <a:avLst/>
          </a:prstGeom>
        </p:spPr>
        <p:txBody>
          <a:bodyPr wrap="square">
            <a:spAutoFit/>
          </a:bodyPr>
          <a:lstStyle/>
          <a:p>
            <a:pPr algn="just">
              <a:lnSpc>
                <a:spcPct val="136000"/>
              </a:lnSpc>
              <a:spcAft>
                <a:spcPts val="0"/>
              </a:spcAft>
            </a:pP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由题干可知，反应为</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spc="-3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3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CBr</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dirty="0" smtClean="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spc="-3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30" dirty="0" smtClean="0">
                <a:latin typeface="Times New Roman" panose="02020603050405020304" pitchFamily="18" charset="0"/>
                <a:ea typeface="宋体" panose="02010600030101010101" pitchFamily="2" charset="-122"/>
                <a:cs typeface="Courier New" panose="02070309020205020404" pitchFamily="49" charset="0"/>
              </a:rPr>
              <a:t>O      (CH</a:t>
            </a:r>
            <a:r>
              <a:rPr lang="en-US" altLang="zh-CN" sz="2400" kern="100" spc="-3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3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3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30" dirty="0" smtClean="0">
                <a:latin typeface="Times New Roman" panose="02020603050405020304" pitchFamily="18" charset="0"/>
                <a:ea typeface="宋体" panose="02010600030101010101" pitchFamily="2" charset="-122"/>
                <a:cs typeface="Courier New" panose="02070309020205020404" pitchFamily="49" charset="0"/>
              </a:rPr>
              <a:t>COH</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60" dirty="0" err="1">
                <a:latin typeface="Times New Roman" panose="02020603050405020304" pitchFamily="18" charset="0"/>
                <a:ea typeface="宋体" panose="02010600030101010101" pitchFamily="2" charset="-122"/>
                <a:cs typeface="Courier New" panose="02070309020205020404" pitchFamily="49" charset="0"/>
              </a:rPr>
              <a:t>HBr</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，酸性增强导致平衡逆向移动，使得</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60" dirty="0" smtClean="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spc="-6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6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6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60" dirty="0" smtClean="0">
                <a:latin typeface="Times New Roman" panose="02020603050405020304" pitchFamily="18" charset="0"/>
                <a:ea typeface="宋体" panose="02010600030101010101" pitchFamily="2" charset="-122"/>
                <a:cs typeface="Courier New" panose="02070309020205020404" pitchFamily="49" charset="0"/>
              </a:rPr>
              <a:t>CBr</a:t>
            </a:r>
          </a:p>
          <a:p>
            <a:pPr algn="just">
              <a:lnSpc>
                <a:spcPct val="136000"/>
              </a:lnSpc>
              <a:spcAft>
                <a:spcPts val="0"/>
              </a:spcAft>
            </a:pPr>
            <a:r>
              <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转化率降低，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36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反应</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物总能量大于生成物总能量，为放热反应，升高温度，平衡逆向移动，导致原料平衡转化率下降，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9" name="Picture 2" descr="102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6594" y="1809988"/>
            <a:ext cx="3615617" cy="267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695400" y="4644427"/>
            <a:ext cx="10586645" cy="2099742"/>
          </a:xfrm>
          <a:prstGeom prst="rect">
            <a:avLst/>
          </a:prstGeom>
        </p:spPr>
        <p:txBody>
          <a:bodyPr>
            <a:spAutoFit/>
          </a:bodyPr>
          <a:lstStyle/>
          <a:p>
            <a:pPr algn="just">
              <a:lnSpc>
                <a:spcPct val="136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由图可知，分子中碳溴键断裂所需活化能更大，故分子中碳溴键断裂的速率比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结合速率慢，</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p>
          <a:p>
            <a:pPr algn="just">
              <a:lnSpc>
                <a:spcPct val="136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原子半径：</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I&gt;Br&gt;</a:t>
            </a: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C—I</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键能更小，</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C—I</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更易断裂，故推测</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C—X</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水解生成</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COH</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的速率：</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C—I&gt;(CH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C—Br&gt;(CH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1" name="图片 10"/>
          <p:cNvPicPr>
            <a:picLocks noChangeAspect="1"/>
          </p:cNvPicPr>
          <p:nvPr/>
        </p:nvPicPr>
        <p:blipFill>
          <a:blip r:embed="rId3">
            <a:clrChange>
              <a:clrFrom>
                <a:srgbClr val="FFFFFF"/>
              </a:clrFrom>
              <a:clrTo>
                <a:srgbClr val="FFFFFF">
                  <a:alpha val="0"/>
                </a:srgbClr>
              </a:clrTo>
            </a:clrChange>
          </a:blip>
          <a:stretch>
            <a:fillRect/>
          </a:stretch>
        </p:blipFill>
        <p:spPr>
          <a:xfrm>
            <a:off x="5673614" y="1925541"/>
            <a:ext cx="494394" cy="170399"/>
          </a:xfrm>
          <a:prstGeom prst="rect">
            <a:avLst/>
          </a:prstGeom>
        </p:spPr>
      </p:pic>
      <p:sp>
        <p:nvSpPr>
          <p:cNvPr id="12" name="矩形 11">
            <a:hlinkClick r:id="rId4" action="ppaction://hlinksldjump"/>
          </p:cNvPr>
          <p:cNvSpPr/>
          <p:nvPr/>
        </p:nvSpPr>
        <p:spPr>
          <a:xfrm>
            <a:off x="11378232" y="6484114"/>
            <a:ext cx="813768" cy="373886"/>
          </a:xfrm>
          <a:prstGeom prst="rect">
            <a:avLst/>
          </a:prstGeom>
          <a:solidFill>
            <a:srgbClr val="187E8C"/>
          </a:solidFill>
        </p:spPr>
        <p:txBody>
          <a:bodyPr wrap="square">
            <a:spAutoFit/>
          </a:bodyPr>
          <a:lstStyle/>
          <a:p>
            <a:pPr algn="ctr">
              <a:tabLst>
                <a:tab pos="2430780" algn="l"/>
              </a:tabLst>
            </a:pPr>
            <a:r>
              <a:rPr lang="zh-CN" altLang="en-US" kern="100" dirty="0">
                <a:solidFill>
                  <a:schemeClr val="bg1"/>
                </a:solidFill>
                <a:latin typeface="+mj-ea"/>
                <a:ea typeface="+mj-ea"/>
                <a:cs typeface="Courier New" panose="02070309020205020404" pitchFamily="49" charset="0"/>
              </a:rPr>
              <a:t>返回</a:t>
            </a:r>
          </a:p>
        </p:txBody>
      </p:sp>
    </p:spTree>
    <p:extLst>
      <p:ext uri="{BB962C8B-B14F-4D97-AF65-F5344CB8AC3E}">
        <p14:creationId xmlns:p14="http://schemas.microsoft.com/office/powerpoint/2010/main" val="1253866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23592" y="2060848"/>
            <a:ext cx="9768408" cy="2304255"/>
          </a:xfrm>
          <a:prstGeom prst="roundRect">
            <a:avLst>
              <a:gd name="adj" fmla="val 0"/>
            </a:avLst>
          </a:prstGeom>
          <a:solidFill>
            <a:srgbClr val="D4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2711624" y="1780080"/>
            <a:ext cx="9480376" cy="2296991"/>
          </a:xfrm>
          <a:prstGeom prst="rect">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xmlns="" id="{C267AA83-D616-ED4E-81C0-545EB4398E09}"/>
              </a:ext>
            </a:extLst>
          </p:cNvPr>
          <p:cNvSpPr txBox="1"/>
          <p:nvPr/>
        </p:nvSpPr>
        <p:spPr>
          <a:xfrm>
            <a:off x="2918455" y="2695852"/>
            <a:ext cx="9066715" cy="830997"/>
          </a:xfrm>
          <a:prstGeom prst="rect">
            <a:avLst/>
          </a:prstGeom>
          <a:noFill/>
        </p:spPr>
        <p:txBody>
          <a:bodyPr wrap="square" rtlCol="0" anchor="ctr">
            <a:spAutoFit/>
          </a:bodyPr>
          <a:lstStyle/>
          <a:p>
            <a:pPr algn="dist"/>
            <a:r>
              <a:rPr lang="zh-CN" altLang="en-US" sz="4800" b="1" dirty="0">
                <a:solidFill>
                  <a:schemeClr val="bg1"/>
                </a:solidFill>
                <a:latin typeface="微软雅黑" panose="020B0503020204020204" pitchFamily="34" charset="-122"/>
              </a:rPr>
              <a:t>催化机理　催化剂对反应的影响</a:t>
            </a:r>
            <a:endParaRPr lang="zh-CN" altLang="zh-CN" sz="4800" b="1" dirty="0">
              <a:solidFill>
                <a:schemeClr val="bg1"/>
              </a:solidFill>
              <a:latin typeface="微软雅黑" panose="020B0503020204020204" pitchFamily="34" charset="-122"/>
            </a:endParaRPr>
          </a:p>
        </p:txBody>
      </p:sp>
      <p:grpSp>
        <p:nvGrpSpPr>
          <p:cNvPr id="9" name="组合 8"/>
          <p:cNvGrpSpPr/>
          <p:nvPr/>
        </p:nvGrpSpPr>
        <p:grpSpPr>
          <a:xfrm>
            <a:off x="6399480" y="2074783"/>
            <a:ext cx="2104665" cy="430887"/>
            <a:chOff x="5951984" y="2074783"/>
            <a:chExt cx="2104665" cy="430887"/>
          </a:xfrm>
        </p:grpSpPr>
        <p:grpSp>
          <p:nvGrpSpPr>
            <p:cNvPr id="10" name="组合 9">
              <a:extLst>
                <a:ext uri="{FF2B5EF4-FFF2-40B4-BE49-F238E27FC236}">
                  <a16:creationId xmlns="" xmlns:a16="http://schemas.microsoft.com/office/drawing/2014/main" id="{5EDD1B64-CEE3-CE44-8F17-E05128AFB818}"/>
                </a:ext>
              </a:extLst>
            </p:cNvPr>
            <p:cNvGrpSpPr/>
            <p:nvPr/>
          </p:nvGrpSpPr>
          <p:grpSpPr>
            <a:xfrm>
              <a:off x="5951984" y="2074783"/>
              <a:ext cx="2104665" cy="369332"/>
              <a:chOff x="5015445" y="2374315"/>
              <a:chExt cx="2104665" cy="369332"/>
            </a:xfrm>
          </p:grpSpPr>
          <p:sp>
            <p:nvSpPr>
              <p:cNvPr id="17" name="文本框 16">
                <a:extLst>
                  <a:ext uri="{FF2B5EF4-FFF2-40B4-BE49-F238E27FC236}">
                    <a16:creationId xmlns="" xmlns:a16="http://schemas.microsoft.com/office/drawing/2014/main" id="{A6A0A2D4-C220-DA46-A6AD-B44FA94018D4}"/>
                  </a:ext>
                </a:extLst>
              </p:cNvPr>
              <p:cNvSpPr txBox="1"/>
              <p:nvPr/>
            </p:nvSpPr>
            <p:spPr>
              <a:xfrm>
                <a:off x="6800792" y="2374315"/>
                <a:ext cx="319318" cy="369332"/>
              </a:xfrm>
              <a:prstGeom prst="rect">
                <a:avLst/>
              </a:prstGeom>
              <a:noFill/>
            </p:spPr>
            <p:txBody>
              <a:bodyPr wrap="none" rtlCol="0">
                <a:spAutoFit/>
              </a:bodyPr>
              <a:lstStyle/>
              <a:p>
                <a:r>
                  <a:rPr kumimoji="1" lang="en-US" altLang="zh-CN" dirty="0">
                    <a:solidFill>
                      <a:schemeClr val="bg1">
                        <a:lumMod val="85000"/>
                      </a:schemeClr>
                    </a:solidFill>
                  </a:rPr>
                  <a:t>&gt;</a:t>
                </a:r>
                <a:endParaRPr kumimoji="1" lang="zh-CN" altLang="en-US" dirty="0">
                  <a:solidFill>
                    <a:schemeClr val="bg1">
                      <a:lumMod val="85000"/>
                    </a:schemeClr>
                  </a:solidFill>
                </a:endParaRPr>
              </a:p>
            </p:txBody>
          </p:sp>
          <p:sp>
            <p:nvSpPr>
              <p:cNvPr id="18" name="文本框 17">
                <a:extLst>
                  <a:ext uri="{FF2B5EF4-FFF2-40B4-BE49-F238E27FC236}">
                    <a16:creationId xmlns="" xmlns:a16="http://schemas.microsoft.com/office/drawing/2014/main" id="{5EEDB553-6843-D943-908B-713024609FA6}"/>
                  </a:ext>
                </a:extLst>
              </p:cNvPr>
              <p:cNvSpPr txBox="1"/>
              <p:nvPr/>
            </p:nvSpPr>
            <p:spPr>
              <a:xfrm>
                <a:off x="5015445" y="2374315"/>
                <a:ext cx="319318" cy="369332"/>
              </a:xfrm>
              <a:prstGeom prst="rect">
                <a:avLst/>
              </a:prstGeom>
              <a:noFill/>
            </p:spPr>
            <p:txBody>
              <a:bodyPr wrap="none" rtlCol="0">
                <a:spAutoFit/>
              </a:bodyPr>
              <a:lstStyle/>
              <a:p>
                <a:r>
                  <a:rPr kumimoji="1" lang="en-US" altLang="zh-CN" dirty="0">
                    <a:solidFill>
                      <a:schemeClr val="bg1">
                        <a:lumMod val="85000"/>
                      </a:schemeClr>
                    </a:solidFill>
                  </a:rPr>
                  <a:t>&lt;</a:t>
                </a:r>
                <a:endParaRPr kumimoji="1" lang="zh-CN" altLang="en-US" dirty="0">
                  <a:solidFill>
                    <a:schemeClr val="bg1">
                      <a:lumMod val="85000"/>
                    </a:schemeClr>
                  </a:solidFill>
                </a:endParaRPr>
              </a:p>
            </p:txBody>
          </p:sp>
        </p:grpSp>
        <p:sp>
          <p:nvSpPr>
            <p:cNvPr id="11" name="矩形 10"/>
            <p:cNvSpPr/>
            <p:nvPr/>
          </p:nvSpPr>
          <p:spPr>
            <a:xfrm>
              <a:off x="6418518" y="2074783"/>
              <a:ext cx="1171597" cy="430887"/>
            </a:xfrm>
            <a:prstGeom prst="rect">
              <a:avLst/>
            </a:prstGeom>
          </p:spPr>
          <p:txBody>
            <a:bodyPr wrap="square">
              <a:spAutoFit/>
            </a:bodyPr>
            <a:lstStyle/>
            <a:p>
              <a:pPr algn="dist"/>
              <a:r>
                <a:rPr lang="zh-CN" altLang="en-US" sz="2200" smtClean="0">
                  <a:solidFill>
                    <a:schemeClr val="bg1">
                      <a:lumMod val="85000"/>
                    </a:schemeClr>
                  </a:solidFill>
                </a:rPr>
                <a:t>考点二</a:t>
              </a:r>
              <a:endParaRPr lang="zh-CN" altLang="en-US" sz="2200" dirty="0">
                <a:solidFill>
                  <a:schemeClr val="bg1">
                    <a:lumMod val="85000"/>
                  </a:schemeClr>
                </a:solidFill>
              </a:endParaRPr>
            </a:p>
          </p:txBody>
        </p:sp>
      </p:grpSp>
    </p:spTree>
    <p:extLst>
      <p:ext uri="{BB962C8B-B14F-4D97-AF65-F5344CB8AC3E}">
        <p14:creationId xmlns:p14="http://schemas.microsoft.com/office/powerpoint/2010/main" val="2267845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556792"/>
            <a:ext cx="11412000" cy="1685077"/>
          </a:xfrm>
          <a:prstGeom prst="rect">
            <a:avLst/>
          </a:prstGeom>
        </p:spPr>
        <p:txBody>
          <a:bodyPr wrap="square">
            <a:spAutoFit/>
          </a:bodyPr>
          <a:lstStyle/>
          <a:p>
            <a:pPr>
              <a:lnSpc>
                <a:spcPct val="150000"/>
              </a:lnSpc>
              <a:tabLst>
                <a:tab pos="2250440" algn="l"/>
              </a:tabLst>
            </a:pPr>
            <a:r>
              <a:rPr lang="en-US" altLang="zh-CN" sz="2400" b="1" kern="100" dirty="0">
                <a:latin typeface="+mj-ea"/>
                <a:ea typeface="+mj-ea"/>
                <a:cs typeface="Courier New" panose="02070309020205020404" pitchFamily="49" charset="0"/>
              </a:rPr>
              <a:t>1.</a:t>
            </a:r>
            <a:r>
              <a:rPr lang="zh-CN" altLang="zh-CN" sz="2400" b="1" kern="100" dirty="0">
                <a:latin typeface="+mj-ea"/>
                <a:ea typeface="+mj-ea"/>
                <a:cs typeface="Courier New" panose="02070309020205020404" pitchFamily="49" charset="0"/>
              </a:rPr>
              <a:t>催化机理</a:t>
            </a: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从碰撞理论解释：催化剂通过参加反应，改变反应历程，降低反应的活化能，使活化分子百分数增多，从而加快反应速率，图示如下。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61794" name="Picture 2" descr="102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1482" y="3437189"/>
            <a:ext cx="4649037" cy="315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042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638230"/>
            <a:ext cx="11412000" cy="4455066"/>
          </a:xfrm>
          <a:prstGeom prst="rect">
            <a:avLst/>
          </a:prstGeom>
        </p:spPr>
        <p:txBody>
          <a:bodyPr wrap="square">
            <a:spAutoFit/>
          </a:bodyPr>
          <a:lstStyle/>
          <a:p>
            <a:pPr>
              <a:lnSpc>
                <a:spcPct val="150000"/>
              </a:lnSpc>
              <a:tabLst>
                <a:tab pos="2250440" algn="l"/>
              </a:tabLst>
            </a:pPr>
            <a:r>
              <a:rPr lang="en-US" altLang="zh-CN" sz="2400" b="1" kern="100" dirty="0">
                <a:latin typeface="+mj-ea"/>
                <a:ea typeface="+mj-ea"/>
                <a:cs typeface="Courier New" panose="02070309020205020404" pitchFamily="49" charset="0"/>
              </a:rPr>
              <a:t>2.</a:t>
            </a:r>
            <a:r>
              <a:rPr lang="zh-CN" altLang="zh-CN" sz="2400" b="1" kern="100" dirty="0">
                <a:latin typeface="+mj-ea"/>
                <a:ea typeface="+mj-ea"/>
                <a:cs typeface="Courier New" panose="02070309020205020404" pitchFamily="49" charset="0"/>
              </a:rPr>
              <a:t>催化剂的特征</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催化剂只能改变反应途径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又称反应机理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，不能改变反应的始态和终态。它同时加快了正、逆反应速率，缩短了达到平衡的时间，并不能改变平衡状态。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催化剂有选择性，不同的反应常用不同的催化剂，即每个反应有它特有的催化剂。生产上常利用催化剂的选择性，使所希望的化学反应加快，同时抑制某些副反应的发生。</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每种催化剂只有在特定条件下才能体现出它的活性，否则将失去活性或发生催化剂中毒。</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711142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556792"/>
            <a:ext cx="11412000" cy="4570482"/>
          </a:xfrm>
          <a:prstGeom prst="rect">
            <a:avLst/>
          </a:prstGeom>
        </p:spPr>
        <p:txBody>
          <a:bodyPr wrap="square">
            <a:spAutoFit/>
          </a:bodyPr>
          <a:lstStyle/>
          <a:p>
            <a:pPr algn="just">
              <a:lnSpc>
                <a:spcPct val="150000"/>
              </a:lnSpc>
              <a:spcAft>
                <a:spcPts val="0"/>
              </a:spcAft>
            </a:pP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一、催化反应中化学键和物质的变化</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spc="-2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sz="2400" kern="100" spc="-20" dirty="0">
                <a:latin typeface="Times New Roman" panose="02020603050405020304" pitchFamily="18" charset="0"/>
                <a:ea typeface="楷体_GB2312" panose="02010609030101010101" pitchFamily="49" charset="-122"/>
                <a:cs typeface="Times New Roman" panose="02020603050405020304" pitchFamily="18" charset="0"/>
              </a:rPr>
              <a:t>北京，</a:t>
            </a:r>
            <a:r>
              <a:rPr lang="en-US" altLang="zh-CN" sz="2400" kern="100" spc="-20" dirty="0">
                <a:latin typeface="Times New Roman" panose="02020603050405020304" pitchFamily="18" charset="0"/>
                <a:ea typeface="楷体_GB2312" panose="02010609030101010101" pitchFamily="49" charset="-122"/>
                <a:cs typeface="Courier New" panose="02070309020205020404" pitchFamily="49" charset="0"/>
              </a:rPr>
              <a:t>9)</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硫酸盐</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spc="-20" dirty="0" smtClean="0">
                <a:latin typeface="Times New Roman" panose="02020603050405020304" pitchFamily="18" charset="0"/>
                <a:ea typeface="微软雅黑" panose="020B0503020204020204" pitchFamily="34" charset="-122"/>
                <a:cs typeface="Times New Roman" panose="02020603050405020304" pitchFamily="18" charset="0"/>
              </a:rPr>
              <a:t>含</a:t>
            </a:r>
            <a:r>
              <a:rPr lang="en-US" altLang="zh-CN" sz="2400" kern="100" spc="-2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气溶胶是</a:t>
            </a:r>
            <a:r>
              <a:rPr lang="en-US" altLang="zh-CN" sz="2400" kern="100" spc="-20" dirty="0">
                <a:latin typeface="Times New Roman" panose="02020603050405020304" pitchFamily="18" charset="0"/>
                <a:ea typeface="微软雅黑" panose="020B0503020204020204" pitchFamily="34" charset="-122"/>
                <a:cs typeface="Courier New" panose="02070309020205020404" pitchFamily="49" charset="0"/>
              </a:rPr>
              <a:t>PM</a:t>
            </a:r>
            <a:r>
              <a:rPr lang="en-US" altLang="zh-CN" sz="2400" kern="100" spc="-20" baseline="-25000" dirty="0">
                <a:latin typeface="Times New Roman" panose="02020603050405020304" pitchFamily="18" charset="0"/>
                <a:ea typeface="微软雅黑" panose="020B0503020204020204" pitchFamily="34" charset="-122"/>
                <a:cs typeface="Courier New" panose="02070309020205020404" pitchFamily="49" charset="0"/>
              </a:rPr>
              <a:t>2.5</a:t>
            </a:r>
            <a:r>
              <a:rPr lang="zh-CN" altLang="zh-CN" sz="2400" kern="100" spc="-20" dirty="0">
                <a:latin typeface="Times New Roman" panose="02020603050405020304" pitchFamily="18" charset="0"/>
                <a:ea typeface="微软雅黑" panose="020B0503020204020204" pitchFamily="34" charset="-122"/>
                <a:cs typeface="Times New Roman" panose="02020603050405020304" pitchFamily="18" charset="0"/>
              </a:rPr>
              <a:t>的成分之一。近期科研人员提</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出了雾霾微颗粒中硫酸盐生成的转化机理，其主要过程示意图如下</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该过程有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参与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是生成硫酸盐的氧化剂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硫酸盐气溶胶呈酸性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该过程没有生成硫氧</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619707303"/>
              </p:ext>
            </p:extLst>
          </p:nvPr>
        </p:nvGraphicFramePr>
        <p:xfrm>
          <a:off x="4042604" y="2204990"/>
          <a:ext cx="2216150" cy="728663"/>
        </p:xfrm>
        <a:graphic>
          <a:graphicData uri="http://schemas.openxmlformats.org/presentationml/2006/ole">
            <mc:AlternateContent xmlns:mc="http://schemas.openxmlformats.org/markup-compatibility/2006">
              <mc:Choice xmlns:v="urn:schemas-microsoft-com:vml" Requires="v">
                <p:oleObj spid="_x0000_s162839" name="文档" r:id="rId4" imgW="2223166" imgH="740619" progId="Word.Document.12">
                  <p:embed/>
                </p:oleObj>
              </mc:Choice>
              <mc:Fallback>
                <p:oleObj name="文档" r:id="rId4" imgW="2223166" imgH="740619" progId="Word.Document.12">
                  <p:embed/>
                  <p:pic>
                    <p:nvPicPr>
                      <p:cNvPr id="0" name=""/>
                      <p:cNvPicPr/>
                      <p:nvPr/>
                    </p:nvPicPr>
                    <p:blipFill>
                      <a:blip r:embed="rId5"/>
                      <a:stretch>
                        <a:fillRect/>
                      </a:stretch>
                    </p:blipFill>
                    <p:spPr>
                      <a:xfrm>
                        <a:off x="4042604" y="2204990"/>
                        <a:ext cx="2216150" cy="728663"/>
                      </a:xfrm>
                      <a:prstGeom prst="rect">
                        <a:avLst/>
                      </a:prstGeom>
                    </p:spPr>
                  </p:pic>
                </p:oleObj>
              </mc:Fallback>
            </mc:AlternateContent>
          </a:graphicData>
        </a:graphic>
      </p:graphicFrame>
      <p:pic>
        <p:nvPicPr>
          <p:cNvPr id="162820" name="Picture 4" descr="1026"/>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3804" y="3334783"/>
            <a:ext cx="5146945" cy="272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p:nvPr/>
        </p:nvSpPr>
        <p:spPr>
          <a:xfrm>
            <a:off x="218723" y="540930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01889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1681054"/>
            <a:ext cx="11160000" cy="4680520"/>
            <a:chOff x="792914" y="3925222"/>
            <a:chExt cx="11160000" cy="4680520"/>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4567630"/>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1" y="1903449"/>
            <a:ext cx="5544616" cy="286232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根据图示中各微粒的构造可知，该过程有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参与，故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根据</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图示的转化过程，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HNO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元素的化合价由＋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变为＋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，得电子被还原，作氧化剂，故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 name="Picture 4" descr="102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6650" y="1943419"/>
            <a:ext cx="4725831" cy="250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对象 10"/>
          <p:cNvGraphicFramePr>
            <a:graphicFrameLocks noChangeAspect="1"/>
          </p:cNvGraphicFramePr>
          <p:nvPr>
            <p:extLst>
              <p:ext uri="{D42A27DB-BD31-4B8C-83A1-F6EECF244321}">
                <p14:modId xmlns:p14="http://schemas.microsoft.com/office/powerpoint/2010/main" val="911200785"/>
              </p:ext>
            </p:extLst>
          </p:nvPr>
        </p:nvGraphicFramePr>
        <p:xfrm>
          <a:off x="784826" y="4755591"/>
          <a:ext cx="10574338" cy="1228725"/>
        </p:xfrm>
        <a:graphic>
          <a:graphicData uri="http://schemas.openxmlformats.org/presentationml/2006/ole">
            <mc:AlternateContent xmlns:mc="http://schemas.openxmlformats.org/markup-compatibility/2006">
              <mc:Choice xmlns:v="urn:schemas-microsoft-com:vml" Requires="v">
                <p:oleObj spid="_x0000_s141365" name="文档" r:id="rId5" imgW="10598832" imgH="1229983" progId="Word.Document.12">
                  <p:embed/>
                </p:oleObj>
              </mc:Choice>
              <mc:Fallback>
                <p:oleObj name="文档" r:id="rId5" imgW="10598832" imgH="1229983" progId="Word.Document.12">
                  <p:embed/>
                  <p:pic>
                    <p:nvPicPr>
                      <p:cNvPr id="0" name=""/>
                      <p:cNvPicPr/>
                      <p:nvPr/>
                    </p:nvPicPr>
                    <p:blipFill>
                      <a:blip r:embed="rId6"/>
                      <a:stretch>
                        <a:fillRect/>
                      </a:stretch>
                    </p:blipFill>
                    <p:spPr>
                      <a:xfrm>
                        <a:off x="784826" y="4755591"/>
                        <a:ext cx="10574338" cy="1228725"/>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284878643"/>
              </p:ext>
            </p:extLst>
          </p:nvPr>
        </p:nvGraphicFramePr>
        <p:xfrm>
          <a:off x="784826" y="5815755"/>
          <a:ext cx="10575925" cy="1228725"/>
        </p:xfrm>
        <a:graphic>
          <a:graphicData uri="http://schemas.openxmlformats.org/presentationml/2006/ole">
            <mc:AlternateContent xmlns:mc="http://schemas.openxmlformats.org/markup-compatibility/2006">
              <mc:Choice xmlns:v="urn:schemas-microsoft-com:vml" Requires="v">
                <p:oleObj spid="_x0000_s141366" name="文档" r:id="rId8" imgW="10598832" imgH="1229983" progId="Word.Document.12">
                  <p:embed/>
                </p:oleObj>
              </mc:Choice>
              <mc:Fallback>
                <p:oleObj name="文档" r:id="rId8" imgW="10598832" imgH="1229983" progId="Word.Document.12">
                  <p:embed/>
                  <p:pic>
                    <p:nvPicPr>
                      <p:cNvPr id="0" name=""/>
                      <p:cNvPicPr/>
                      <p:nvPr/>
                    </p:nvPicPr>
                    <p:blipFill>
                      <a:blip r:embed="rId9"/>
                      <a:stretch>
                        <a:fillRect/>
                      </a:stretch>
                    </p:blipFill>
                    <p:spPr>
                      <a:xfrm>
                        <a:off x="784826" y="5815755"/>
                        <a:ext cx="10575925" cy="1228725"/>
                      </a:xfrm>
                      <a:prstGeom prst="rect">
                        <a:avLst/>
                      </a:prstGeom>
                    </p:spPr>
                  </p:pic>
                </p:oleObj>
              </mc:Fallback>
            </mc:AlternateContent>
          </a:graphicData>
        </a:graphic>
      </p:graphicFrame>
    </p:spTree>
    <p:extLst>
      <p:ext uri="{BB962C8B-B14F-4D97-AF65-F5344CB8AC3E}">
        <p14:creationId xmlns:p14="http://schemas.microsoft.com/office/powerpoint/2010/main" val="340495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0000" y="1556792"/>
            <a:ext cx="6786120" cy="2793072"/>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全国甲卷，</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28(3)]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电喷雾电离等方法得到的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Ni</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反应可得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MO</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MO</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反应能高选择性地生成甲醇。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MO</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分别与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CD</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反应，体系的能量随反应进程的变化如图所示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两者历程相似，图中以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p:txBody>
      </p:sp>
      <p:pic>
        <p:nvPicPr>
          <p:cNvPr id="164866" name="Picture 2" descr="103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5461" y="1540838"/>
            <a:ext cx="4499353" cy="274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90000" y="4320542"/>
            <a:ext cx="11412000" cy="57708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步骤</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中涉及氢原子成键变化的是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6242920" y="4418540"/>
            <a:ext cx="492443"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Ⅰ</a:t>
            </a:r>
            <a:endParaRPr lang="zh-CN" altLang="en-US" dirty="0"/>
          </a:p>
        </p:txBody>
      </p:sp>
      <p:grpSp>
        <p:nvGrpSpPr>
          <p:cNvPr id="7" name="组合 6">
            <a:extLst>
              <a:ext uri="{FF2B5EF4-FFF2-40B4-BE49-F238E27FC236}">
                <a16:creationId xmlns:a16="http://schemas.microsoft.com/office/drawing/2014/main" xmlns="" id="{574E7DD6-E482-894D-9E46-D2B62C9ED9EC}"/>
              </a:ext>
            </a:extLst>
          </p:cNvPr>
          <p:cNvGrpSpPr/>
          <p:nvPr/>
        </p:nvGrpSpPr>
        <p:grpSpPr>
          <a:xfrm>
            <a:off x="516000" y="5113647"/>
            <a:ext cx="11160000" cy="1440160"/>
            <a:chOff x="792914" y="3925222"/>
            <a:chExt cx="11160000" cy="1440160"/>
          </a:xfrm>
        </p:grpSpPr>
        <p:sp>
          <p:nvSpPr>
            <p:cNvPr id="9" name="圆角矩形 8">
              <a:extLst>
                <a:ext uri="{FF2B5EF4-FFF2-40B4-BE49-F238E27FC236}">
                  <a16:creationId xmlns:a16="http://schemas.microsoft.com/office/drawing/2014/main" xmlns="" id="{E0791A29-2CB4-2744-96C1-EA2037B165CE}"/>
                </a:ext>
              </a:extLst>
            </p:cNvPr>
            <p:cNvSpPr/>
            <p:nvPr/>
          </p:nvSpPr>
          <p:spPr>
            <a:xfrm>
              <a:off x="792914" y="4038112"/>
              <a:ext cx="11160000" cy="1327270"/>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0" name="矩形 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2" name="矩形 11"/>
          <p:cNvSpPr/>
          <p:nvPr/>
        </p:nvSpPr>
        <p:spPr>
          <a:xfrm>
            <a:off x="696282" y="5350615"/>
            <a:ext cx="10799436" cy="111376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步骤</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涉及的是碳氢键的断裂和氢氧键的形成，步骤</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中涉及碳氧键的形成，所以符合题意的是步骤</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28015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0196" y="1781518"/>
            <a:ext cx="6642104" cy="1754326"/>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直接参与化学键变化的元素被替换为更重的同位素时，反应速率会变慢，则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MO</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CD</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反应的能量变化应为图中曲线</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 name="Picture 2" descr="103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7735" y="1580556"/>
            <a:ext cx="4454805" cy="271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4051263" y="2977322"/>
            <a:ext cx="32092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c</a:t>
            </a:r>
            <a:endParaRPr lang="zh-CN" altLang="en-US" dirty="0"/>
          </a:p>
        </p:txBody>
      </p:sp>
      <p:grpSp>
        <p:nvGrpSpPr>
          <p:cNvPr id="12" name="组合 11">
            <a:extLst>
              <a:ext uri="{FF2B5EF4-FFF2-40B4-BE49-F238E27FC236}">
                <a16:creationId xmlns:a16="http://schemas.microsoft.com/office/drawing/2014/main" xmlns="" id="{574E7DD6-E482-894D-9E46-D2B62C9ED9EC}"/>
              </a:ext>
            </a:extLst>
          </p:cNvPr>
          <p:cNvGrpSpPr/>
          <p:nvPr/>
        </p:nvGrpSpPr>
        <p:grpSpPr>
          <a:xfrm>
            <a:off x="516000" y="4437112"/>
            <a:ext cx="11160000" cy="1944216"/>
            <a:chOff x="792914" y="3925222"/>
            <a:chExt cx="11160000" cy="1944216"/>
          </a:xfrm>
        </p:grpSpPr>
        <p:sp>
          <p:nvSpPr>
            <p:cNvPr id="13" name="圆角矩形 12">
              <a:extLst>
                <a:ext uri="{FF2B5EF4-FFF2-40B4-BE49-F238E27FC236}">
                  <a16:creationId xmlns:a16="http://schemas.microsoft.com/office/drawing/2014/main" xmlns="" id="{E0791A29-2CB4-2744-96C1-EA2037B165CE}"/>
                </a:ext>
              </a:extLst>
            </p:cNvPr>
            <p:cNvSpPr/>
            <p:nvPr/>
          </p:nvSpPr>
          <p:spPr>
            <a:xfrm>
              <a:off x="792914" y="4038112"/>
              <a:ext cx="11160000" cy="1831326"/>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4" name="矩形 1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文本框 1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6" name="矩形 15"/>
          <p:cNvSpPr/>
          <p:nvPr/>
        </p:nvSpPr>
        <p:spPr>
          <a:xfrm>
            <a:off x="732327" y="4650800"/>
            <a:ext cx="10692511" cy="168424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直接参与化学键变化的元素被替换为更重的同位素时，反应速率会变慢，则此时正反应活化能会增大，根据图示可知，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MO</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CD</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反应的能量变化应为图中曲线</a:t>
            </a:r>
            <a:r>
              <a:rPr lang="en-US" altLang="zh-CN" sz="2400" kern="10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62875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5880" y="1642150"/>
            <a:ext cx="6524215" cy="230832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ⅲ</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)MO</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反应，氘代甲醇的产量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DOD________CHD</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MO</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CHD</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反应，生成的氘代甲醇有</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种</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 name="Picture 2" descr="103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7735" y="1597974"/>
            <a:ext cx="4454805" cy="271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2063552" y="2317229"/>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sp>
        <p:nvSpPr>
          <p:cNvPr id="8" name="矩形 7"/>
          <p:cNvSpPr/>
          <p:nvPr/>
        </p:nvSpPr>
        <p:spPr>
          <a:xfrm>
            <a:off x="1454384" y="3383119"/>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a:t>
            </a:r>
            <a:endParaRPr lang="zh-CN" altLang="en-US" dirty="0"/>
          </a:p>
        </p:txBody>
      </p:sp>
      <p:grpSp>
        <p:nvGrpSpPr>
          <p:cNvPr id="9" name="组合 8">
            <a:extLst>
              <a:ext uri="{FF2B5EF4-FFF2-40B4-BE49-F238E27FC236}">
                <a16:creationId xmlns:a16="http://schemas.microsoft.com/office/drawing/2014/main" xmlns="" id="{574E7DD6-E482-894D-9E46-D2B62C9ED9EC}"/>
              </a:ext>
            </a:extLst>
          </p:cNvPr>
          <p:cNvGrpSpPr/>
          <p:nvPr/>
        </p:nvGrpSpPr>
        <p:grpSpPr>
          <a:xfrm>
            <a:off x="516000" y="4365104"/>
            <a:ext cx="11160000" cy="2016224"/>
            <a:chOff x="792914" y="3925222"/>
            <a:chExt cx="11160000" cy="2016224"/>
          </a:xfrm>
        </p:grpSpPr>
        <p:sp>
          <p:nvSpPr>
            <p:cNvPr id="10" name="圆角矩形 9">
              <a:extLst>
                <a:ext uri="{FF2B5EF4-FFF2-40B4-BE49-F238E27FC236}">
                  <a16:creationId xmlns:a16="http://schemas.microsoft.com/office/drawing/2014/main" xmlns="" id="{E0791A29-2CB4-2744-96C1-EA2037B165CE}"/>
                </a:ext>
              </a:extLst>
            </p:cNvPr>
            <p:cNvSpPr/>
            <p:nvPr/>
          </p:nvSpPr>
          <p:spPr>
            <a:xfrm>
              <a:off x="792914" y="4038112"/>
              <a:ext cx="11160000" cy="1903334"/>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3" name="矩形 12"/>
          <p:cNvSpPr/>
          <p:nvPr/>
        </p:nvSpPr>
        <p:spPr>
          <a:xfrm>
            <a:off x="624867" y="4578792"/>
            <a:ext cx="10907430" cy="168424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更易断裂，</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CHD</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更易生成，产量更大。根据反应机理可知，若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MO</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CHD</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反应，生成的氘代甲醇可能为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CHD</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CD</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81263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80728"/>
            <a:ext cx="1530138" cy="3816424"/>
          </a:xfrm>
          <a:prstGeom prst="rect">
            <a:avLst/>
          </a:prstGeom>
          <a:solidFill>
            <a:srgbClr val="377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300255" y="980728"/>
            <a:ext cx="10891745" cy="3816424"/>
          </a:xfrm>
          <a:prstGeom prst="rect">
            <a:avLst/>
          </a:prstGeom>
          <a:solidFill>
            <a:srgbClr val="F9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 name="组合 1"/>
          <p:cNvGrpSpPr/>
          <p:nvPr/>
        </p:nvGrpSpPr>
        <p:grpSpPr>
          <a:xfrm>
            <a:off x="964484" y="1662670"/>
            <a:ext cx="438282" cy="1478298"/>
            <a:chOff x="964484" y="1662670"/>
            <a:chExt cx="438282" cy="1478298"/>
          </a:xfrm>
        </p:grpSpPr>
        <p:sp>
          <p:nvSpPr>
            <p:cNvPr id="3" name="圆角矩形 2"/>
            <p:cNvSpPr/>
            <p:nvPr/>
          </p:nvSpPr>
          <p:spPr>
            <a:xfrm>
              <a:off x="970718" y="1662670"/>
              <a:ext cx="432048" cy="1478298"/>
            </a:xfrm>
            <a:prstGeom prst="roundRect">
              <a:avLst/>
            </a:prstGeom>
            <a:solidFill>
              <a:srgbClr val="8EB4E3"/>
            </a:solidFill>
            <a:ln>
              <a:solidFill>
                <a:srgbClr val="8AB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64484" y="1792588"/>
              <a:ext cx="428040" cy="1200329"/>
            </a:xfrm>
            <a:prstGeom prst="rect">
              <a:avLst/>
            </a:prstGeom>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内</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容</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索</a:t>
              </a:r>
              <a:endParaRPr lang="en-US" altLang="zh-CN" b="1" dirty="0" smtClean="0">
                <a:solidFill>
                  <a:schemeClr val="bg1"/>
                </a:solidFill>
                <a:latin typeface="方正仿宋简体" panose="03000509000000000000" pitchFamily="65" charset="-122"/>
                <a:ea typeface="方正仿宋简体" panose="03000509000000000000" pitchFamily="65" charset="-122"/>
              </a:endParaRPr>
            </a:p>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引</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grpSp>
      <p:sp>
        <p:nvSpPr>
          <p:cNvPr id="7" name="文本框 6">
            <a:hlinkClick r:id="rId2" action="ppaction://hlinksldjump"/>
          </p:cNvPr>
          <p:cNvSpPr txBox="1"/>
          <p:nvPr/>
        </p:nvSpPr>
        <p:spPr>
          <a:xfrm>
            <a:off x="2703021" y="1718226"/>
            <a:ext cx="5769243" cy="492443"/>
          </a:xfrm>
          <a:prstGeom prst="rect">
            <a:avLst/>
          </a:prstGeom>
          <a:noFill/>
        </p:spPr>
        <p:txBody>
          <a:bodyPr wrap="square" rtlCol="0">
            <a:spAutoFit/>
          </a:bodyPr>
          <a:lstStyle/>
          <a:p>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考点</a:t>
            </a:r>
            <a:r>
              <a:rPr lang="zh-CN" altLang="zh-CN" sz="2600" kern="100" dirty="0" smtClean="0">
                <a:latin typeface="黑体" panose="02010609060101010101" pitchFamily="49" charset="-122"/>
                <a:ea typeface="黑体" panose="02010609060101010101" pitchFamily="49" charset="-122"/>
                <a:cs typeface="Times New Roman" panose="02020603050405020304" pitchFamily="18" charset="0"/>
              </a:rPr>
              <a:t>一</a:t>
            </a:r>
            <a:r>
              <a:rPr lang="zh-CN" altLang="en-US" sz="2600" kern="100" dirty="0" smtClean="0">
                <a:latin typeface="黑体" panose="02010609060101010101" pitchFamily="49" charset="-122"/>
                <a:ea typeface="黑体" panose="02010609060101010101" pitchFamily="49" charset="-122"/>
                <a:cs typeface="Times New Roman" panose="02020603050405020304" pitchFamily="18" charset="0"/>
              </a:rPr>
              <a:t>　　基元反应</a:t>
            </a:r>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　过渡态理论</a:t>
            </a:r>
            <a:endParaRPr lang="zh-CN" altLang="zh-CN" sz="26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8" name="文本框 7">
            <a:hlinkClick r:id="rId3" action="ppaction://hlinksldjump"/>
          </p:cNvPr>
          <p:cNvSpPr txBox="1"/>
          <p:nvPr/>
        </p:nvSpPr>
        <p:spPr>
          <a:xfrm>
            <a:off x="2703021" y="2632557"/>
            <a:ext cx="7425427" cy="492443"/>
          </a:xfrm>
          <a:prstGeom prst="rect">
            <a:avLst/>
          </a:prstGeom>
          <a:noFill/>
        </p:spPr>
        <p:txBody>
          <a:bodyPr wrap="square" rtlCol="0">
            <a:spAutoFit/>
          </a:bodyPr>
          <a:lstStyle/>
          <a:p>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考点</a:t>
            </a:r>
            <a:r>
              <a:rPr lang="zh-CN" altLang="en-US" sz="2600" kern="100" dirty="0" smtClean="0">
                <a:latin typeface="黑体" panose="02010609060101010101" pitchFamily="49" charset="-122"/>
                <a:ea typeface="黑体" panose="02010609060101010101" pitchFamily="49" charset="-122"/>
                <a:cs typeface="Times New Roman" panose="02020603050405020304" pitchFamily="18" charset="0"/>
              </a:rPr>
              <a:t>二　　催化</a:t>
            </a:r>
            <a:r>
              <a:rPr lang="zh-CN" altLang="en-US" sz="2600" kern="100" dirty="0">
                <a:latin typeface="黑体" panose="02010609060101010101" pitchFamily="49" charset="-122"/>
                <a:ea typeface="黑体" panose="02010609060101010101" pitchFamily="49" charset="-122"/>
                <a:cs typeface="Times New Roman" panose="02020603050405020304" pitchFamily="18" charset="0"/>
              </a:rPr>
              <a:t>机理　催化剂对反应的影响</a:t>
            </a:r>
            <a:endParaRPr lang="zh-CN" altLang="zh-CN" sz="2600" kern="1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12" name="文本框 11">
            <a:hlinkClick r:id="rId4" action="ppaction://hlinksldjump"/>
          </p:cNvPr>
          <p:cNvSpPr txBox="1"/>
          <p:nvPr/>
        </p:nvSpPr>
        <p:spPr>
          <a:xfrm>
            <a:off x="2703021" y="3546889"/>
            <a:ext cx="4919474" cy="492443"/>
          </a:xfrm>
          <a:prstGeom prst="rect">
            <a:avLst/>
          </a:prstGeom>
          <a:noFill/>
          <a:ln>
            <a:noFill/>
          </a:ln>
        </p:spPr>
        <p:txBody>
          <a:bodyPr wrap="square" rtlCol="0">
            <a:spAutoFit/>
          </a:bodyPr>
          <a:lstStyle/>
          <a:p>
            <a:pPr defTabSz="914103"/>
            <a:r>
              <a:rPr lang="zh-CN" altLang="en-US" sz="2600" dirty="0">
                <a:ln>
                  <a:solidFill>
                    <a:srgbClr val="0E59EE"/>
                  </a:solidFill>
                </a:ln>
                <a:solidFill>
                  <a:srgbClr val="2B6FA6"/>
                </a:solidFill>
                <a:latin typeface="黑体" panose="02010609060101010101" pitchFamily="49" charset="-122"/>
                <a:ea typeface="黑体" panose="02010609060101010101" pitchFamily="49" charset="-122"/>
              </a:rPr>
              <a:t>课时精练</a:t>
            </a:r>
          </a:p>
        </p:txBody>
      </p:sp>
    </p:spTree>
    <p:extLst>
      <p:ext uri="{BB962C8B-B14F-4D97-AF65-F5344CB8AC3E}">
        <p14:creationId xmlns:p14="http://schemas.microsoft.com/office/powerpoint/2010/main" val="363616905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a:extLst>
              <a:ext uri="{FF2B5EF4-FFF2-40B4-BE49-F238E27FC236}">
                <a16:creationId xmlns:a16="http://schemas.microsoft.com/office/drawing/2014/main" xmlns="" id="{42F66117-1422-E04E-93A0-A3423E0F05D2}"/>
              </a:ext>
            </a:extLst>
          </p:cNvPr>
          <p:cNvSpPr/>
          <p:nvPr/>
        </p:nvSpPr>
        <p:spPr>
          <a:xfrm>
            <a:off x="335360" y="2060848"/>
            <a:ext cx="11449272" cy="4176464"/>
          </a:xfrm>
          <a:prstGeom prst="roundRect">
            <a:avLst>
              <a:gd name="adj" fmla="val 1925"/>
            </a:avLst>
          </a:prstGeom>
          <a:noFill/>
          <a:ln>
            <a:solidFill>
              <a:schemeClr val="tx1"/>
            </a:solid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p:nvSpPr>
        <p:spPr>
          <a:xfrm>
            <a:off x="551384" y="2172920"/>
            <a:ext cx="11089232" cy="3901068"/>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反应历程中化学键的变化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在反应中，旧键断裂与新键形成是同时进行的，形成中间过渡态。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反应历程中物质的变化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只进不出的是反应物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spc="-6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只出不进的是产物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6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先出后进的是中间体</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6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en-US" altLang="zh-CN" sz="2400" kern="100" spc="-6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先进后出的是催化剂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(R</a:t>
            </a:r>
            <a:r>
              <a:rPr lang="en-US" altLang="zh-CN" sz="2400" kern="100" spc="-6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6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38647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1538089"/>
            <a:ext cx="10795793" cy="4016484"/>
          </a:xfrm>
          <a:prstGeom prst="rect">
            <a:avLst/>
          </a:prstGeom>
        </p:spPr>
        <p:txBody>
          <a:bodyPr wrap="square">
            <a:spAutoFit/>
          </a:bodyPr>
          <a:lstStyle/>
          <a:p>
            <a:pPr algn="just">
              <a:lnSpc>
                <a:spcPct val="150000"/>
              </a:lnSpc>
              <a:spcAft>
                <a:spcPts val="0"/>
              </a:spcAft>
            </a:pP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二、催化剂对化学反应的调控作用</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广东，</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15)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催化剂</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均能催化反应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R(g</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P(g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。反应历程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为中间产物。其他条件相同时，下列说法不正确的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使用</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，反应历程都分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步进行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反应达平衡时，升高温度，</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的浓度增大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使用</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时，反应体系更快达到平衡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使用</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时，反应过程中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所能达到的最高浓度更</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5" name="TextBox 9"/>
          <p:cNvSpPr txBox="1"/>
          <p:nvPr/>
        </p:nvSpPr>
        <p:spPr>
          <a:xfrm>
            <a:off x="309233" y="427567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6" name="图片 5"/>
          <p:cNvPicPr>
            <a:picLocks noChangeAspect="1"/>
          </p:cNvPicPr>
          <p:nvPr/>
        </p:nvPicPr>
        <p:blipFill>
          <a:blip r:embed="rId2">
            <a:clrChange>
              <a:clrFrom>
                <a:srgbClr val="FFFFFF"/>
              </a:clrFrom>
              <a:clrTo>
                <a:srgbClr val="FFFFFF">
                  <a:alpha val="0"/>
                </a:srgbClr>
              </a:clrTo>
            </a:clrChange>
          </a:blip>
          <a:stretch>
            <a:fillRect/>
          </a:stretch>
        </p:blipFill>
        <p:spPr>
          <a:xfrm>
            <a:off x="7177339" y="2400917"/>
            <a:ext cx="509374" cy="175562"/>
          </a:xfrm>
          <a:prstGeom prst="rect">
            <a:avLst/>
          </a:prstGeom>
        </p:spPr>
      </p:pic>
      <p:pic>
        <p:nvPicPr>
          <p:cNvPr id="165890" name="Picture 2" descr="103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8741" y="3095087"/>
            <a:ext cx="3170464" cy="214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03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1602673"/>
            <a:ext cx="11160000" cy="5131052"/>
            <a:chOff x="792914" y="3925222"/>
            <a:chExt cx="11160000" cy="5131052"/>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1"/>
              <a:ext cx="11160000" cy="5018163"/>
            </a:xfrm>
            <a:prstGeom prst="roundRect">
              <a:avLst>
                <a:gd name="adj" fmla="val 222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1" y="1746689"/>
            <a:ext cx="7344816" cy="230832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由图可知两种催化剂均出现四个波峰，所以使用</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，反应历程都分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步进行，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反应是放热反应，升高温度平衡向左移动，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0" name="Picture 2" descr="103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5849" y="1837970"/>
            <a:ext cx="3170464" cy="214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695400" y="3941487"/>
            <a:ext cx="10586645" cy="2792239"/>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的最高活化能小于</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的最高活化能，所以使用</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时反应速率更快，反应体系更快达到平衡，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在</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前两个历程中使用</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活化能较低反应速率较快，后两个历程中使用</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活化能较高反应速率较慢，所以使用</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时，反应过程中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所能达到的最高浓度更大，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100605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747984"/>
            <a:ext cx="6431800" cy="3416320"/>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某研究小组探究催化剂对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转化的影响。将含</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的尾气以一定的流速通过两</a:t>
            </a:r>
            <a:r>
              <a:rPr lang="zh-CN" altLang="zh-CN" sz="2400" kern="100" spc="-30" dirty="0">
                <a:latin typeface="Times New Roman" panose="02020603050405020304" pitchFamily="18" charset="0"/>
                <a:ea typeface="微软雅黑" panose="020B0503020204020204" pitchFamily="34" charset="-122"/>
                <a:cs typeface="Times New Roman" panose="02020603050405020304" pitchFamily="18" charset="0"/>
              </a:rPr>
              <a:t>种不同的催化剂进行反应：</a:t>
            </a:r>
            <a:r>
              <a:rPr lang="en-US" altLang="zh-CN" sz="2400" kern="100" spc="-30" dirty="0">
                <a:latin typeface="Times New Roman" panose="02020603050405020304" pitchFamily="18" charset="0"/>
                <a:ea typeface="微软雅黑" panose="020B0503020204020204" pitchFamily="34" charset="-122"/>
                <a:cs typeface="Courier New" panose="02070309020205020404" pitchFamily="49" charset="0"/>
              </a:rPr>
              <a:t>2NO(g)</a:t>
            </a:r>
            <a:r>
              <a:rPr lang="zh-CN" altLang="zh-CN" sz="2400" kern="100" spc="-3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30" dirty="0" smtClean="0">
                <a:latin typeface="Times New Roman" panose="02020603050405020304" pitchFamily="18" charset="0"/>
                <a:ea typeface="微软雅黑" panose="020B0503020204020204" pitchFamily="34" charset="-122"/>
                <a:cs typeface="Courier New" panose="02070309020205020404" pitchFamily="49" charset="0"/>
              </a:rPr>
              <a:t>2CO(g)        </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，相同时间内测量逸出气体中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含量，从而确定尾气脱氮率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脱氮率即</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的转化率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，结果如图所示</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68962" name="Picture 2" descr="103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4152" y="1838191"/>
            <a:ext cx="4043029" cy="324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3">
            <a:clrChange>
              <a:clrFrom>
                <a:srgbClr val="FFFFFF"/>
              </a:clrFrom>
              <a:clrTo>
                <a:srgbClr val="FFFFFF">
                  <a:alpha val="0"/>
                </a:srgbClr>
              </a:clrTo>
            </a:clrChange>
          </a:blip>
          <a:stretch>
            <a:fillRect/>
          </a:stretch>
        </p:blipFill>
        <p:spPr>
          <a:xfrm>
            <a:off x="6246253" y="3122442"/>
            <a:ext cx="499338" cy="172103"/>
          </a:xfrm>
          <a:prstGeom prst="rect">
            <a:avLst/>
          </a:prstGeom>
        </p:spPr>
      </p:pic>
    </p:spTree>
    <p:extLst>
      <p:ext uri="{BB962C8B-B14F-4D97-AF65-F5344CB8AC3E}">
        <p14:creationId xmlns:p14="http://schemas.microsoft.com/office/powerpoint/2010/main" val="1264099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558523"/>
            <a:ext cx="11412000" cy="5078313"/>
          </a:xfrm>
          <a:prstGeom prst="rect">
            <a:avLst/>
          </a:prstGeom>
        </p:spPr>
        <p:txBody>
          <a:bodyPr wrap="square">
            <a:spAutoFit/>
          </a:bodyPr>
          <a:lstStyle/>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以下</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说法正确的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两种催化剂均能降低活化能，但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相同条件下，改变压强对脱氮率没有影响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中的催化剂适用于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450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左右脱氮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中催化剂脱氮率比曲线</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中的高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⑤</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点是对应温度下的平衡脱氮率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⑥</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若低于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200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，图中曲线</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脱氮速率随温度升高而变化不大的主要原因是催化剂的活性不高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①③⑥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B.</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①③④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②③④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D.</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①③⑤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5" name="TextBox 9"/>
          <p:cNvSpPr txBox="1"/>
          <p:nvPr/>
        </p:nvSpPr>
        <p:spPr>
          <a:xfrm>
            <a:off x="219807" y="594057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6" name="Picture 2" descr="103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2995" y="1798257"/>
            <a:ext cx="3749358" cy="301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1037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1862242"/>
            <a:ext cx="11160000" cy="4320480"/>
            <a:chOff x="792914" y="3925222"/>
            <a:chExt cx="11160000" cy="4320480"/>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4207590"/>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1" y="2106729"/>
            <a:ext cx="6998738" cy="2792239"/>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两种催化剂均能降低活化能，加快反应速率，但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不变，</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反应的正反应为气体分子数减小的反应，增大压强平衡向正反应方向移动，脱氮率增大，</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根据</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图像，曲线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450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左右脱氮率最高，</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催化</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 name="Picture 2" descr="103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88093" y="2078266"/>
            <a:ext cx="3408507" cy="273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695400" y="4858115"/>
            <a:ext cx="10586645" cy="113024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活性最大，曲线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中的催化剂适用于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450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左右脱氮，</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低于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300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中催化剂脱氮率高，</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41929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1862242"/>
            <a:ext cx="11160000" cy="4320480"/>
            <a:chOff x="792914" y="3925222"/>
            <a:chExt cx="11160000" cy="4320480"/>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4207590"/>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1" y="2106729"/>
            <a:ext cx="6998738" cy="2792239"/>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因为该反应的正反应为放热反应，降低温度平衡向正反应方向移动，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点对应温度下的平衡转化率应高于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450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时，根据曲线可知，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点对应温度的平衡脱氮率应该更高，所以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点不是对应温度下的平衡脱氮率，</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⑤</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0" name="Picture 2" descr="103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88093" y="2078266"/>
            <a:ext cx="3408507" cy="273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695400" y="4858115"/>
            <a:ext cx="10586645" cy="113024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低于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，曲线脱氮率随温度升高而变化不大的主要原因：温度较低时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低于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，催化剂的活性偏低，对化学反应速率的影响较小，</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⑥</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684441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538089"/>
            <a:ext cx="11412000" cy="4524315"/>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为研究反应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2X(s)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2Y(g</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Z(g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2W(g)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 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密闭容器中加入足量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发生反应。一定条件下，在甲、乙两种催化剂作用下，反应相同时间，测得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的转化率与温度的关系如图所示。下列说法错误的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该反应的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在相同温度下，与甲催化剂相比，乙催化剂使反应</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活</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化</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能更低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反应达到平衡后，再加入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的转化率增大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反应至</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点时，体系中</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0.275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5" name="TextBox 9"/>
          <p:cNvSpPr txBox="1"/>
          <p:nvPr/>
        </p:nvSpPr>
        <p:spPr>
          <a:xfrm>
            <a:off x="217471" y="476123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169986" name="Picture 2" descr="103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8143" y="2919869"/>
            <a:ext cx="3564710" cy="27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3">
            <a:clrChange>
              <a:clrFrom>
                <a:srgbClr val="FFFFFF"/>
              </a:clrFrom>
              <a:clrTo>
                <a:srgbClr val="FFFFFF">
                  <a:alpha val="0"/>
                </a:srgbClr>
              </a:clrTo>
            </a:clrChange>
          </a:blip>
          <a:stretch>
            <a:fillRect/>
          </a:stretch>
        </p:blipFill>
        <p:spPr>
          <a:xfrm>
            <a:off x="3964223" y="1818697"/>
            <a:ext cx="494394" cy="170399"/>
          </a:xfrm>
          <a:prstGeom prst="rect">
            <a:avLst/>
          </a:prstGeom>
        </p:spPr>
      </p:pic>
    </p:spTree>
    <p:extLst>
      <p:ext uri="{BB962C8B-B14F-4D97-AF65-F5344CB8AC3E}">
        <p14:creationId xmlns:p14="http://schemas.microsoft.com/office/powerpoint/2010/main" val="2563957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1988840"/>
            <a:ext cx="11160000" cy="4176464"/>
            <a:chOff x="792914" y="3925222"/>
            <a:chExt cx="11160000" cy="4176464"/>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4063574"/>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1" y="2204864"/>
            <a:ext cx="6986780" cy="3346237"/>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的转化率随着温度的升高而降低，升高温度平衡逆向移动，则正反应为放热反应，即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图可知，在相同温度下，与甲催化剂相比，乙催化剂对该反应的催化效果更好，使反应活化能更低，故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0" name="Picture 2" descr="103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6955" y="2314593"/>
            <a:ext cx="3529416" cy="2756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695401" y="5481523"/>
            <a:ext cx="10766044" cy="646331"/>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是固体，再加入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，平衡不发生移动，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的转化率不变，故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514386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574E7DD6-E482-894D-9E46-D2B62C9ED9EC}"/>
              </a:ext>
            </a:extLst>
          </p:cNvPr>
          <p:cNvGrpSpPr/>
          <p:nvPr/>
        </p:nvGrpSpPr>
        <p:grpSpPr>
          <a:xfrm>
            <a:off x="516000" y="1988840"/>
            <a:ext cx="11160000" cy="3816424"/>
            <a:chOff x="792914" y="3925222"/>
            <a:chExt cx="11160000" cy="3816424"/>
          </a:xfrm>
        </p:grpSpPr>
        <p:sp>
          <p:nvSpPr>
            <p:cNvPr id="6" name="圆角矩形 5">
              <a:extLst>
                <a:ext uri="{FF2B5EF4-FFF2-40B4-BE49-F238E27FC236}">
                  <a16:creationId xmlns:a16="http://schemas.microsoft.com/office/drawing/2014/main" xmlns="" id="{E0791A29-2CB4-2744-96C1-EA2037B165CE}"/>
                </a:ext>
              </a:extLst>
            </p:cNvPr>
            <p:cNvSpPr/>
            <p:nvPr/>
          </p:nvSpPr>
          <p:spPr>
            <a:xfrm>
              <a:off x="792914" y="4038112"/>
              <a:ext cx="11160000" cy="3703534"/>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5400" y="2296904"/>
            <a:ext cx="10586645" cy="3416320"/>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根据已知条件列出三段式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1050" kern="100" dirty="0">
              <a:latin typeface="宋体" panose="02010600030101010101" pitchFamily="2" charset="-122"/>
              <a:ea typeface="宋体" panose="02010600030101010101" pitchFamily="2" charset="-122"/>
              <a:cs typeface="Courier New" panose="02070309020205020404" pitchFamily="49" charset="0"/>
            </a:endParaRPr>
          </a:p>
          <a:p>
            <a:pPr indent="2438400"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2X(s)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2Y(g</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Z(g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2W(g)</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起始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0.55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0.275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0.55</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0.45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0.275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0.55</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体系中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0.275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0" name="Picture 2" descr="103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6200" y="2228801"/>
            <a:ext cx="3564710" cy="27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3">
            <a:clrChange>
              <a:clrFrom>
                <a:srgbClr val="FFFFFF"/>
              </a:clrFrom>
              <a:clrTo>
                <a:srgbClr val="FFFFFF">
                  <a:alpha val="0"/>
                </a:srgbClr>
              </a:clrTo>
            </a:clrChange>
          </a:blip>
          <a:stretch>
            <a:fillRect/>
          </a:stretch>
        </p:blipFill>
        <p:spPr>
          <a:xfrm>
            <a:off x="4964845" y="3109923"/>
            <a:ext cx="509374" cy="175562"/>
          </a:xfrm>
          <a:prstGeom prst="rect">
            <a:avLst/>
          </a:prstGeom>
        </p:spPr>
      </p:pic>
    </p:spTree>
    <p:extLst>
      <p:ext uri="{BB962C8B-B14F-4D97-AF65-F5344CB8AC3E}">
        <p14:creationId xmlns:p14="http://schemas.microsoft.com/office/powerpoint/2010/main" val="4093029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23592" y="2060848"/>
            <a:ext cx="9768408" cy="2304255"/>
          </a:xfrm>
          <a:prstGeom prst="roundRect">
            <a:avLst>
              <a:gd name="adj" fmla="val 0"/>
            </a:avLst>
          </a:prstGeom>
          <a:solidFill>
            <a:srgbClr val="D4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2711624" y="1780080"/>
            <a:ext cx="9480376" cy="2296991"/>
          </a:xfrm>
          <a:prstGeom prst="rect">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xmlns="" id="{C267AA83-D616-ED4E-81C0-545EB4398E09}"/>
              </a:ext>
            </a:extLst>
          </p:cNvPr>
          <p:cNvSpPr txBox="1"/>
          <p:nvPr/>
        </p:nvSpPr>
        <p:spPr>
          <a:xfrm>
            <a:off x="3705236" y="2649686"/>
            <a:ext cx="7493153" cy="923330"/>
          </a:xfrm>
          <a:prstGeom prst="rect">
            <a:avLst/>
          </a:prstGeom>
          <a:noFill/>
        </p:spPr>
        <p:txBody>
          <a:bodyPr wrap="square" rtlCol="0" anchor="ctr">
            <a:spAutoFit/>
          </a:bodyPr>
          <a:lstStyle/>
          <a:p>
            <a:pPr algn="dist"/>
            <a:r>
              <a:rPr lang="zh-CN" altLang="en-US" sz="5400" b="1" dirty="0">
                <a:solidFill>
                  <a:schemeClr val="bg1"/>
                </a:solidFill>
                <a:latin typeface="微软雅黑" panose="020B0503020204020204" pitchFamily="34" charset="-122"/>
              </a:rPr>
              <a:t>基元反应　过渡态理论</a:t>
            </a:r>
            <a:endParaRPr lang="zh-CN" altLang="zh-CN" sz="5400" b="1" dirty="0">
              <a:solidFill>
                <a:schemeClr val="bg1"/>
              </a:solidFill>
              <a:latin typeface="微软雅黑" panose="020B0503020204020204" pitchFamily="34" charset="-122"/>
            </a:endParaRPr>
          </a:p>
        </p:txBody>
      </p:sp>
      <p:grpSp>
        <p:nvGrpSpPr>
          <p:cNvPr id="9" name="组合 8"/>
          <p:cNvGrpSpPr/>
          <p:nvPr/>
        </p:nvGrpSpPr>
        <p:grpSpPr>
          <a:xfrm>
            <a:off x="6399480" y="2074783"/>
            <a:ext cx="2104665" cy="430887"/>
            <a:chOff x="5951984" y="2074783"/>
            <a:chExt cx="2104665" cy="430887"/>
          </a:xfrm>
        </p:grpSpPr>
        <p:grpSp>
          <p:nvGrpSpPr>
            <p:cNvPr id="10" name="组合 9">
              <a:extLst>
                <a:ext uri="{FF2B5EF4-FFF2-40B4-BE49-F238E27FC236}">
                  <a16:creationId xmlns="" xmlns:a16="http://schemas.microsoft.com/office/drawing/2014/main" id="{5EDD1B64-CEE3-CE44-8F17-E05128AFB818}"/>
                </a:ext>
              </a:extLst>
            </p:cNvPr>
            <p:cNvGrpSpPr/>
            <p:nvPr/>
          </p:nvGrpSpPr>
          <p:grpSpPr>
            <a:xfrm>
              <a:off x="5951984" y="2074783"/>
              <a:ext cx="2104665" cy="369332"/>
              <a:chOff x="5015445" y="2374315"/>
              <a:chExt cx="2104665" cy="369332"/>
            </a:xfrm>
          </p:grpSpPr>
          <p:sp>
            <p:nvSpPr>
              <p:cNvPr id="17" name="文本框 16">
                <a:extLst>
                  <a:ext uri="{FF2B5EF4-FFF2-40B4-BE49-F238E27FC236}">
                    <a16:creationId xmlns="" xmlns:a16="http://schemas.microsoft.com/office/drawing/2014/main" id="{A6A0A2D4-C220-DA46-A6AD-B44FA94018D4}"/>
                  </a:ext>
                </a:extLst>
              </p:cNvPr>
              <p:cNvSpPr txBox="1"/>
              <p:nvPr/>
            </p:nvSpPr>
            <p:spPr>
              <a:xfrm>
                <a:off x="6800792" y="2374315"/>
                <a:ext cx="319318" cy="369332"/>
              </a:xfrm>
              <a:prstGeom prst="rect">
                <a:avLst/>
              </a:prstGeom>
              <a:noFill/>
            </p:spPr>
            <p:txBody>
              <a:bodyPr wrap="none" rtlCol="0">
                <a:spAutoFit/>
              </a:bodyPr>
              <a:lstStyle/>
              <a:p>
                <a:r>
                  <a:rPr kumimoji="1" lang="en-US" altLang="zh-CN" dirty="0">
                    <a:solidFill>
                      <a:schemeClr val="bg1">
                        <a:lumMod val="85000"/>
                      </a:schemeClr>
                    </a:solidFill>
                  </a:rPr>
                  <a:t>&gt;</a:t>
                </a:r>
                <a:endParaRPr kumimoji="1" lang="zh-CN" altLang="en-US" dirty="0">
                  <a:solidFill>
                    <a:schemeClr val="bg1">
                      <a:lumMod val="85000"/>
                    </a:schemeClr>
                  </a:solidFill>
                </a:endParaRPr>
              </a:p>
            </p:txBody>
          </p:sp>
          <p:sp>
            <p:nvSpPr>
              <p:cNvPr id="18" name="文本框 17">
                <a:extLst>
                  <a:ext uri="{FF2B5EF4-FFF2-40B4-BE49-F238E27FC236}">
                    <a16:creationId xmlns="" xmlns:a16="http://schemas.microsoft.com/office/drawing/2014/main" id="{5EEDB553-6843-D943-908B-713024609FA6}"/>
                  </a:ext>
                </a:extLst>
              </p:cNvPr>
              <p:cNvSpPr txBox="1"/>
              <p:nvPr/>
            </p:nvSpPr>
            <p:spPr>
              <a:xfrm>
                <a:off x="5015445" y="2374315"/>
                <a:ext cx="319318" cy="369332"/>
              </a:xfrm>
              <a:prstGeom prst="rect">
                <a:avLst/>
              </a:prstGeom>
              <a:noFill/>
            </p:spPr>
            <p:txBody>
              <a:bodyPr wrap="none" rtlCol="0">
                <a:spAutoFit/>
              </a:bodyPr>
              <a:lstStyle/>
              <a:p>
                <a:r>
                  <a:rPr kumimoji="1" lang="en-US" altLang="zh-CN" dirty="0">
                    <a:solidFill>
                      <a:schemeClr val="bg1">
                        <a:lumMod val="85000"/>
                      </a:schemeClr>
                    </a:solidFill>
                  </a:rPr>
                  <a:t>&lt;</a:t>
                </a:r>
                <a:endParaRPr kumimoji="1" lang="zh-CN" altLang="en-US" dirty="0">
                  <a:solidFill>
                    <a:schemeClr val="bg1">
                      <a:lumMod val="85000"/>
                    </a:schemeClr>
                  </a:solidFill>
                </a:endParaRPr>
              </a:p>
            </p:txBody>
          </p:sp>
        </p:grpSp>
        <p:sp>
          <p:nvSpPr>
            <p:cNvPr id="11" name="矩形 10"/>
            <p:cNvSpPr/>
            <p:nvPr/>
          </p:nvSpPr>
          <p:spPr>
            <a:xfrm>
              <a:off x="6418518" y="2074783"/>
              <a:ext cx="1171597" cy="430887"/>
            </a:xfrm>
            <a:prstGeom prst="rect">
              <a:avLst/>
            </a:prstGeom>
          </p:spPr>
          <p:txBody>
            <a:bodyPr wrap="square">
              <a:spAutoFit/>
            </a:bodyPr>
            <a:lstStyle/>
            <a:p>
              <a:pPr algn="dist"/>
              <a:r>
                <a:rPr lang="zh-CN" altLang="en-US" sz="2200" smtClean="0">
                  <a:solidFill>
                    <a:schemeClr val="bg1">
                      <a:lumMod val="85000"/>
                    </a:schemeClr>
                  </a:solidFill>
                </a:rPr>
                <a:t>考点一</a:t>
              </a:r>
              <a:endParaRPr lang="zh-CN" altLang="en-US" sz="2200" dirty="0">
                <a:solidFill>
                  <a:schemeClr val="bg1">
                    <a:lumMod val="85000"/>
                  </a:schemeClr>
                </a:solidFill>
              </a:endParaRPr>
            </a:p>
          </p:txBody>
        </p:sp>
      </p:grpSp>
    </p:spTree>
    <p:extLst>
      <p:ext uri="{BB962C8B-B14F-4D97-AF65-F5344CB8AC3E}">
        <p14:creationId xmlns:p14="http://schemas.microsoft.com/office/powerpoint/2010/main" val="608294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19799" y="1628800"/>
            <a:ext cx="11264833" cy="4524315"/>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月选考，</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19(3)]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为提高效率，该研究小组参考文献优化热化学方法，在如图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密闭装置中充分搅拌催化剂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DMSO(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有机溶剂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在溶液中反应制备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HCOOH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，反应过程中保持</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的压强不变，总反应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endPar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HCOOH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的反应速率为</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，反应机理如下列三个基元反应，各反应的活化能</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MS Mincho" panose="02020609040205080304" pitchFamily="49" charset="-128"/>
                <a:ea typeface="微软雅黑" panose="020B0503020204020204" pitchFamily="34" charset="-122"/>
                <a:cs typeface="MS Mincho" panose="02020609040205080304" pitchFamily="49" charset="-128"/>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不考虑催化剂活性降低或丧失</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Ⅳ</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Q</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Ⅴ</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Ⅵ</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L</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HCOOH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E</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p>
        </p:txBody>
      </p:sp>
      <p:pic>
        <p:nvPicPr>
          <p:cNvPr id="11" name="Picture 2" descr="\\闫法敏\f\2024\一轮\第二版  步步高 大一轮 化学 浙江\F10.T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1215" y="3967941"/>
            <a:ext cx="3201642" cy="235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3">
            <a:clrChange>
              <a:clrFrom>
                <a:srgbClr val="FFFFFF"/>
              </a:clrFrom>
              <a:clrTo>
                <a:srgbClr val="FFFFFF">
                  <a:alpha val="0"/>
                </a:srgbClr>
              </a:clrTo>
            </a:clrChange>
          </a:blip>
          <a:stretch>
            <a:fillRect/>
          </a:stretch>
        </p:blipFill>
        <p:spPr>
          <a:xfrm>
            <a:off x="11136560" y="2994615"/>
            <a:ext cx="536151" cy="166033"/>
          </a:xfrm>
          <a:prstGeom prst="rect">
            <a:avLst/>
          </a:prstGeom>
        </p:spPr>
      </p:pic>
      <p:pic>
        <p:nvPicPr>
          <p:cNvPr id="13" name="图片 12"/>
          <p:cNvPicPr>
            <a:picLocks noChangeAspect="1"/>
          </p:cNvPicPr>
          <p:nvPr/>
        </p:nvPicPr>
        <p:blipFill>
          <a:blip r:embed="rId3">
            <a:clrChange>
              <a:clrFrom>
                <a:srgbClr val="FFFFFF"/>
              </a:clrFrom>
              <a:clrTo>
                <a:srgbClr val="FFFFFF">
                  <a:alpha val="0"/>
                </a:srgbClr>
              </a:clrTo>
            </a:clrChange>
          </a:blip>
          <a:stretch>
            <a:fillRect/>
          </a:stretch>
        </p:blipFill>
        <p:spPr>
          <a:xfrm>
            <a:off x="2342875" y="4644427"/>
            <a:ext cx="536151" cy="166033"/>
          </a:xfrm>
          <a:prstGeom prst="rect">
            <a:avLst/>
          </a:prstGeom>
        </p:spPr>
      </p:pic>
      <p:pic>
        <p:nvPicPr>
          <p:cNvPr id="14" name="图片 13"/>
          <p:cNvPicPr>
            <a:picLocks noChangeAspect="1"/>
          </p:cNvPicPr>
          <p:nvPr/>
        </p:nvPicPr>
        <p:blipFill>
          <a:blip r:embed="rId3">
            <a:clrChange>
              <a:clrFrom>
                <a:srgbClr val="FFFFFF"/>
              </a:clrFrom>
              <a:clrTo>
                <a:srgbClr val="FFFFFF">
                  <a:alpha val="0"/>
                </a:srgbClr>
              </a:clrTo>
            </a:clrChange>
          </a:blip>
          <a:stretch>
            <a:fillRect/>
          </a:stretch>
        </p:blipFill>
        <p:spPr>
          <a:xfrm>
            <a:off x="2092217" y="5194364"/>
            <a:ext cx="536151" cy="166033"/>
          </a:xfrm>
          <a:prstGeom prst="rect">
            <a:avLst/>
          </a:prstGeom>
        </p:spPr>
      </p:pic>
      <p:pic>
        <p:nvPicPr>
          <p:cNvPr id="15" name="图片 14"/>
          <p:cNvPicPr>
            <a:picLocks noChangeAspect="1"/>
          </p:cNvPicPr>
          <p:nvPr/>
        </p:nvPicPr>
        <p:blipFill>
          <a:blip r:embed="rId3">
            <a:clrChange>
              <a:clrFrom>
                <a:srgbClr val="FFFFFF"/>
              </a:clrFrom>
              <a:clrTo>
                <a:srgbClr val="FFFFFF">
                  <a:alpha val="0"/>
                </a:srgbClr>
              </a:clrTo>
            </a:clrChange>
          </a:blip>
          <a:stretch>
            <a:fillRect/>
          </a:stretch>
        </p:blipFill>
        <p:spPr>
          <a:xfrm>
            <a:off x="1441607" y="5733256"/>
            <a:ext cx="536151" cy="166033"/>
          </a:xfrm>
          <a:prstGeom prst="rect">
            <a:avLst/>
          </a:prstGeom>
        </p:spPr>
      </p:pic>
    </p:spTree>
    <p:extLst>
      <p:ext uri="{BB962C8B-B14F-4D97-AF65-F5344CB8AC3E}">
        <p14:creationId xmlns:p14="http://schemas.microsoft.com/office/powerpoint/2010/main" val="1563752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9799" y="1860064"/>
            <a:ext cx="11264833" cy="2793072"/>
          </a:xfrm>
          <a:prstGeom prst="rect">
            <a:avLst/>
          </a:prstGeom>
        </p:spPr>
        <p:txBody>
          <a:bodyPr wrap="square">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催化剂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足量条件下，下列说法正确的是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i="1" kern="100" dirty="0" err="1">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的压强无关</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i="1" kern="100" dirty="0" err="1">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与溶液中溶解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的浓度无关</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温度升高，</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不一定增大</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在溶液中加入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，可提高</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转化率</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93538" name="Picture 2" descr="\\闫法敏\f\2024\一轮\第二版  步步高 大一轮 化学 浙江\F10.T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3762" y="1973658"/>
            <a:ext cx="3331642" cy="245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6663355" y="1956240"/>
            <a:ext cx="612668"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CD</a:t>
            </a:r>
            <a:endParaRPr lang="zh-CN" altLang="en-US" sz="2400" dirty="0"/>
          </a:p>
        </p:txBody>
      </p:sp>
    </p:spTree>
    <p:extLst>
      <p:ext uri="{BB962C8B-B14F-4D97-AF65-F5344CB8AC3E}">
        <p14:creationId xmlns:p14="http://schemas.microsoft.com/office/powerpoint/2010/main" val="3270583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574E7DD6-E482-894D-9E46-D2B62C9ED9EC}"/>
              </a:ext>
            </a:extLst>
          </p:cNvPr>
          <p:cNvGrpSpPr/>
          <p:nvPr/>
        </p:nvGrpSpPr>
        <p:grpSpPr>
          <a:xfrm>
            <a:off x="516000" y="1548083"/>
            <a:ext cx="11160000" cy="5206989"/>
            <a:chOff x="792914" y="3925222"/>
            <a:chExt cx="11160000" cy="5206989"/>
          </a:xfrm>
        </p:grpSpPr>
        <p:sp>
          <p:nvSpPr>
            <p:cNvPr id="5" name="圆角矩形 4">
              <a:extLst>
                <a:ext uri="{FF2B5EF4-FFF2-40B4-BE49-F238E27FC236}">
                  <a16:creationId xmlns:a16="http://schemas.microsoft.com/office/drawing/2014/main" xmlns="" id="{E0791A29-2CB4-2744-96C1-EA2037B165CE}"/>
                </a:ext>
              </a:extLst>
            </p:cNvPr>
            <p:cNvSpPr/>
            <p:nvPr/>
          </p:nvSpPr>
          <p:spPr>
            <a:xfrm>
              <a:off x="792914" y="4038113"/>
              <a:ext cx="11160000" cy="5094098"/>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6" name="矩形 5">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8" name="矩形 7"/>
          <p:cNvSpPr/>
          <p:nvPr/>
        </p:nvSpPr>
        <p:spPr>
          <a:xfrm>
            <a:off x="749745" y="1700808"/>
            <a:ext cx="7722519" cy="2099742"/>
          </a:xfrm>
          <a:prstGeom prst="rect">
            <a:avLst/>
          </a:prstGeom>
        </p:spPr>
        <p:txBody>
          <a:bodyPr wrap="square">
            <a:spAutoFit/>
          </a:bodyPr>
          <a:lstStyle/>
          <a:p>
            <a:pPr algn="just">
              <a:lnSpc>
                <a:spcPct val="135000"/>
              </a:lnSpc>
              <a:spcAft>
                <a:spcPts val="0"/>
              </a:spcAft>
            </a:pP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的压强有关，压强越大，溶液中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的浓度越大，</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越大，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35000"/>
              </a:lnSpc>
              <a:spcAft>
                <a:spcPts val="0"/>
              </a:spcAft>
            </a:pPr>
            <a:r>
              <a:rPr lang="en-US" altLang="zh-CN" sz="2400" i="1" kern="100" dirty="0" smtClean="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与溶液中溶解</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的浓度有关，氢气浓度越大，反应速率越快，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0" name="Picture 2" descr="\\闫法敏\f\2024\一轮\第二版  步步高 大一轮 化学 浙江\F10.T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14326" y="1738941"/>
            <a:ext cx="2661261" cy="196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749745" y="3671151"/>
            <a:ext cx="10779871" cy="3083921"/>
          </a:xfrm>
          <a:prstGeom prst="rect">
            <a:avLst/>
          </a:prstGeom>
        </p:spPr>
        <p:txBody>
          <a:bodyPr wrap="square">
            <a:spAutoFit/>
          </a:bodyPr>
          <a:lstStyle/>
          <a:p>
            <a:pPr algn="just">
              <a:lnSpc>
                <a:spcPct val="135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温度升高，</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不一定增大，反应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Ⅳ</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Ⅴ</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是快反应，而</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Ⅵ</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是慢反应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决速步骤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，若</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Ⅳ</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Ⅴ</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是放热反应且可以快速建立平衡状态，则随着温度升高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的浓度减小，若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的浓度减小对反应速率的影响大于温度升高对总反应速率的影响，则总反应速率减小，故总反应的速率不一定增大，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35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在</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溶液中加入的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会与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HCOOH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反应，使得三个平衡正向移动，可提高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转化率，</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2853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9799" y="1860064"/>
            <a:ext cx="8312505" cy="2308324"/>
          </a:xfrm>
          <a:prstGeom prst="rect">
            <a:avLst/>
          </a:prstGeom>
        </p:spPr>
        <p:txBody>
          <a:bodyPr wrap="square">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实验测得：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298 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MPa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随催化剂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浓度</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变化如图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随</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增大而增大；</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不再显著增大。请解释原因</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_____________________________________________________</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95586" name="Picture 2" descr="\\闫法敏\f\2024\一轮\第二版  步步高 大一轮 化学 浙江\F11.T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1065" y="1922929"/>
            <a:ext cx="2471842" cy="251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519799" y="4077072"/>
            <a:ext cx="11192825" cy="1754326"/>
          </a:xfrm>
          <a:prstGeom prst="rect">
            <a:avLst/>
          </a:prstGeom>
        </p:spPr>
        <p:txBody>
          <a:bodyPr wrap="square">
            <a:spAutoFit/>
          </a:bodyPr>
          <a:lstStyle/>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_______________________________________________________________________________________________________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587748" y="2916235"/>
            <a:ext cx="11016504" cy="2862322"/>
          </a:xfrm>
          <a:prstGeom prst="rect">
            <a:avLst/>
          </a:prstGeom>
        </p:spPr>
        <p:txBody>
          <a:bodyPr>
            <a:spAutoFit/>
          </a:bodyPr>
          <a:lstStyle/>
          <a:p>
            <a:pPr algn="just">
              <a:lnSpc>
                <a:spcPct val="150000"/>
              </a:lnSpc>
              <a:spcAft>
                <a:spcPts val="0"/>
              </a:spcAft>
            </a:pPr>
            <a:r>
              <a:rPr lang="en-US" altLang="zh-CN" sz="2400" i="1"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                                        c</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为基元反应</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Ⅳ</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的反应物</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i="1" kern="100" dirty="0" smtClean="0">
                <a:solidFill>
                  <a:srgbClr val="C00000"/>
                </a:solidFill>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随</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增大而增大，</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时，反应</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Ⅳ</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Ⅴ</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达到化学平衡状态</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smtClean="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的浓度不再是影响速率的主要因素，</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L</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的浓度不会再有</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明</a:t>
            </a:r>
            <a:endPar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显</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的变化，此时反应速率受限于</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在溶液中的溶解速度</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或浓度</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，所以速率不再随</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的浓度增大而</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a:hlinkClick r:id="rId3" action="ppaction://hlinksldjump"/>
          </p:cNvPr>
          <p:cNvSpPr/>
          <p:nvPr/>
        </p:nvSpPr>
        <p:spPr>
          <a:xfrm>
            <a:off x="11378232" y="6484114"/>
            <a:ext cx="813768" cy="373886"/>
          </a:xfrm>
          <a:prstGeom prst="rect">
            <a:avLst/>
          </a:prstGeom>
          <a:solidFill>
            <a:srgbClr val="187E8C"/>
          </a:solidFill>
        </p:spPr>
        <p:txBody>
          <a:bodyPr wrap="square">
            <a:spAutoFit/>
          </a:bodyPr>
          <a:lstStyle/>
          <a:p>
            <a:pPr algn="ctr">
              <a:tabLst>
                <a:tab pos="2430780" algn="l"/>
              </a:tabLst>
            </a:pPr>
            <a:r>
              <a:rPr lang="zh-CN" altLang="en-US" kern="100" dirty="0">
                <a:solidFill>
                  <a:schemeClr val="bg1"/>
                </a:solidFill>
                <a:latin typeface="+mj-ea"/>
                <a:ea typeface="+mj-ea"/>
                <a:cs typeface="Courier New" panose="02070309020205020404" pitchFamily="49" charset="0"/>
              </a:rPr>
              <a:t>返回</a:t>
            </a:r>
          </a:p>
        </p:txBody>
      </p:sp>
    </p:spTree>
    <p:extLst>
      <p:ext uri="{BB962C8B-B14F-4D97-AF65-F5344CB8AC3E}">
        <p14:creationId xmlns:p14="http://schemas.microsoft.com/office/powerpoint/2010/main" val="3175121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23592" y="2060848"/>
            <a:ext cx="9768408" cy="2304255"/>
          </a:xfrm>
          <a:prstGeom prst="roundRect">
            <a:avLst>
              <a:gd name="adj" fmla="val 0"/>
            </a:avLst>
          </a:prstGeom>
          <a:solidFill>
            <a:srgbClr val="D4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2711624" y="1780080"/>
            <a:ext cx="9480376" cy="2296991"/>
          </a:xfrm>
          <a:prstGeom prst="rect">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xmlns="" id="{C267AA83-D616-ED4E-81C0-545EB4398E09}"/>
              </a:ext>
            </a:extLst>
          </p:cNvPr>
          <p:cNvSpPr txBox="1"/>
          <p:nvPr/>
        </p:nvSpPr>
        <p:spPr>
          <a:xfrm>
            <a:off x="4698529" y="2328411"/>
            <a:ext cx="4925863" cy="1200329"/>
          </a:xfrm>
          <a:prstGeom prst="rect">
            <a:avLst/>
          </a:prstGeom>
          <a:noFill/>
        </p:spPr>
        <p:txBody>
          <a:bodyPr wrap="square" rtlCol="0" anchor="ctr">
            <a:spAutoFit/>
          </a:bodyPr>
          <a:lstStyle/>
          <a:p>
            <a:pPr algn="dist"/>
            <a:r>
              <a:rPr lang="zh-CN" altLang="en-US" sz="7200" b="1" dirty="0" smtClean="0">
                <a:solidFill>
                  <a:schemeClr val="bg1"/>
                </a:solidFill>
                <a:latin typeface="微软雅黑" panose="020B0503020204020204" pitchFamily="34" charset="-122"/>
              </a:rPr>
              <a:t>课时精练</a:t>
            </a:r>
            <a:endParaRPr lang="zh-CN" altLang="zh-CN" sz="7200" b="1" dirty="0">
              <a:solidFill>
                <a:schemeClr val="bg1"/>
              </a:solidFill>
              <a:latin typeface="微软雅黑" panose="020B0503020204020204" pitchFamily="34" charset="-122"/>
            </a:endParaRPr>
          </a:p>
        </p:txBody>
      </p:sp>
    </p:spTree>
    <p:extLst>
      <p:ext uri="{BB962C8B-B14F-4D97-AF65-F5344CB8AC3E}">
        <p14:creationId xmlns:p14="http://schemas.microsoft.com/office/powerpoint/2010/main" val="3319834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xmlns="" id="{F3C0D54F-E471-254D-996C-2FBC9553FFE9}"/>
              </a:ext>
            </a:extLst>
          </p:cNvPr>
          <p:cNvSpPr/>
          <p:nvPr/>
        </p:nvSpPr>
        <p:spPr>
          <a:xfrm>
            <a:off x="390000" y="612722"/>
            <a:ext cx="11250616" cy="510906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2NO(g)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Br</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2NOBr(g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，其反应机理如下：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Br</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NOBr</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快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NOBr</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2NOBr(g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下列有关该反应的说法正确的是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该反应的反应速率主要取决于反应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的快慢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B.NOBr</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是该反应的催化剂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增大</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Br</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浓度能增大活化分子百分数，加快反应速率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正反应的活化能比逆反应的活化能小</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kJ·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245118" y="494987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 name="圆角矩形 2">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1</a:t>
            </a:r>
            <a:endParaRPr kumimoji="1" lang="zh-CN" altLang="en-US" sz="1600" kern="0" dirty="0">
              <a:solidFill>
                <a:prstClr val="white"/>
              </a:solidFill>
              <a:latin typeface="Arial"/>
              <a:ea typeface="微软雅黑"/>
            </a:endParaRPr>
          </a:p>
        </p:txBody>
      </p:sp>
      <p:sp>
        <p:nvSpPr>
          <p:cNvPr id="4" name="圆角矩形 3">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4" name="圆角矩形 43">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18" name="图片 17"/>
          <p:cNvPicPr>
            <a:picLocks noChangeAspect="1"/>
          </p:cNvPicPr>
          <p:nvPr/>
        </p:nvPicPr>
        <p:blipFill>
          <a:blip r:embed="rId16">
            <a:clrChange>
              <a:clrFrom>
                <a:srgbClr val="FFFFFF"/>
              </a:clrFrom>
              <a:clrTo>
                <a:srgbClr val="FFFFFF">
                  <a:alpha val="0"/>
                </a:srgbClr>
              </a:clrTo>
            </a:clrChange>
          </a:blip>
          <a:stretch>
            <a:fillRect/>
          </a:stretch>
        </p:blipFill>
        <p:spPr>
          <a:xfrm>
            <a:off x="4319726" y="895665"/>
            <a:ext cx="519613" cy="179091"/>
          </a:xfrm>
          <a:prstGeom prst="rect">
            <a:avLst/>
          </a:prstGeom>
        </p:spPr>
      </p:pic>
      <p:pic>
        <p:nvPicPr>
          <p:cNvPr id="19" name="图片 18"/>
          <p:cNvPicPr>
            <a:picLocks noChangeAspect="1"/>
          </p:cNvPicPr>
          <p:nvPr/>
        </p:nvPicPr>
        <p:blipFill>
          <a:blip r:embed="rId16">
            <a:clrChange>
              <a:clrFrom>
                <a:srgbClr val="FFFFFF"/>
              </a:clrFrom>
              <a:clrTo>
                <a:srgbClr val="FFFFFF">
                  <a:alpha val="0"/>
                </a:srgbClr>
              </a:clrTo>
            </a:clrChange>
          </a:blip>
          <a:stretch>
            <a:fillRect/>
          </a:stretch>
        </p:blipFill>
        <p:spPr>
          <a:xfrm>
            <a:off x="2701764" y="1997549"/>
            <a:ext cx="494394" cy="170399"/>
          </a:xfrm>
          <a:prstGeom prst="rect">
            <a:avLst/>
          </a:prstGeom>
        </p:spPr>
      </p:pic>
      <p:pic>
        <p:nvPicPr>
          <p:cNvPr id="20" name="图片 19"/>
          <p:cNvPicPr>
            <a:picLocks noChangeAspect="1"/>
          </p:cNvPicPr>
          <p:nvPr/>
        </p:nvPicPr>
        <p:blipFill>
          <a:blip r:embed="rId16">
            <a:clrChange>
              <a:clrFrom>
                <a:srgbClr val="FFFFFF"/>
              </a:clrFrom>
              <a:clrTo>
                <a:srgbClr val="FFFFFF">
                  <a:alpha val="0"/>
                </a:srgbClr>
              </a:clrTo>
            </a:clrChange>
          </a:blip>
          <a:stretch>
            <a:fillRect/>
          </a:stretch>
        </p:blipFill>
        <p:spPr>
          <a:xfrm>
            <a:off x="3134748" y="2540796"/>
            <a:ext cx="494394" cy="170399"/>
          </a:xfrm>
          <a:prstGeom prst="rect">
            <a:avLst/>
          </a:prstGeom>
        </p:spPr>
      </p:pic>
    </p:spTree>
    <p:extLst>
      <p:ext uri="{BB962C8B-B14F-4D97-AF65-F5344CB8AC3E}">
        <p14:creationId xmlns:p14="http://schemas.microsoft.com/office/powerpoint/2010/main" val="1394282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1</a:t>
            </a:r>
            <a:endParaRPr kumimoji="1" lang="zh-CN" altLang="en-US" sz="1600" kern="0" dirty="0">
              <a:solidFill>
                <a:prstClr val="white"/>
              </a:solidFill>
              <a:latin typeface="Arial"/>
              <a:ea typeface="微软雅黑"/>
            </a:endParaRPr>
          </a:p>
        </p:txBody>
      </p:sp>
      <p:sp>
        <p:nvSpPr>
          <p:cNvPr id="4" name="圆角矩形 3">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4" name="圆角矩形 43">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18" name="组合 17">
            <a:extLst>
              <a:ext uri="{FF2B5EF4-FFF2-40B4-BE49-F238E27FC236}">
                <a16:creationId xmlns:a16="http://schemas.microsoft.com/office/drawing/2014/main" xmlns="" id="{574E7DD6-E482-894D-9E46-D2B62C9ED9EC}"/>
              </a:ext>
            </a:extLst>
          </p:cNvPr>
          <p:cNvGrpSpPr/>
          <p:nvPr/>
        </p:nvGrpSpPr>
        <p:grpSpPr>
          <a:xfrm>
            <a:off x="516000" y="980728"/>
            <a:ext cx="11160000" cy="4248472"/>
            <a:chOff x="792914" y="3925222"/>
            <a:chExt cx="11160000" cy="4248472"/>
          </a:xfrm>
        </p:grpSpPr>
        <p:sp>
          <p:nvSpPr>
            <p:cNvPr id="19" name="圆角矩形 18">
              <a:extLst>
                <a:ext uri="{FF2B5EF4-FFF2-40B4-BE49-F238E27FC236}">
                  <a16:creationId xmlns:a16="http://schemas.microsoft.com/office/drawing/2014/main" xmlns="" id="{E0791A29-2CB4-2744-96C1-EA2037B165CE}"/>
                </a:ext>
              </a:extLst>
            </p:cNvPr>
            <p:cNvSpPr/>
            <p:nvPr/>
          </p:nvSpPr>
          <p:spPr>
            <a:xfrm>
              <a:off x="792914" y="4038112"/>
              <a:ext cx="11160000" cy="4135582"/>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2" name="矩形 21"/>
          <p:cNvSpPr/>
          <p:nvPr/>
        </p:nvSpPr>
        <p:spPr>
          <a:xfrm>
            <a:off x="696282" y="1207909"/>
            <a:ext cx="10799436" cy="3970318"/>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反应速率主要取决于慢的一步，所以该反应的反应速率主要取决于反应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的快慢，故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NOBr</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是反应过程中的中间产物，不是该反应的催化剂，故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Br</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浓度，活化分子百分数不变，但单位体积内的活化分子数目增多，所以能加快反应速率，故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由于</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该反应为放热反应，说明反应物的总能量高于生成物的总能量，所以正反应的活化能比逆反应的活化能小</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kJ·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858288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446495" y="404664"/>
            <a:ext cx="11299010" cy="510906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科学家结合实验与计算机模拟结果，研究出了均相催化的思维模型。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总反应：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spc="-6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AB(K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为催化剂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spc="-6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spc="-6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下列说法错误的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第</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步为决速步骤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升高温度，该反应的速率加快</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该反应的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E</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催化剂降低了活化能，加快了</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反应速率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9"/>
          <p:cNvSpPr txBox="1"/>
          <p:nvPr/>
        </p:nvSpPr>
        <p:spPr>
          <a:xfrm>
            <a:off x="316858" y="419387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56" name="圆角矩形 55">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7" name="圆角矩形 5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2</a:t>
            </a:r>
            <a:endParaRPr kumimoji="1" lang="zh-CN" altLang="en-US" sz="1600" kern="0" dirty="0">
              <a:solidFill>
                <a:prstClr val="white"/>
              </a:solidFill>
              <a:latin typeface="Arial"/>
              <a:ea typeface="微软雅黑"/>
            </a:endParaRPr>
          </a:p>
        </p:txBody>
      </p:sp>
      <p:sp>
        <p:nvSpPr>
          <p:cNvPr id="58" name="圆角矩形 57">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9" name="圆角矩形 58">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0" name="圆角矩形 59">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1" name="圆角矩形 60">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2" name="圆角矩形 61">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3" name="圆角矩形 62">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4" name="圆角矩形 63">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65" name="圆角矩形 64">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6" name="圆角矩形 65">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7" name="圆角矩形 66">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8" name="圆角矩形 67">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9" name="圆角矩形 68">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173058" name="Picture 2" descr="103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6956" y="1369642"/>
            <a:ext cx="4551494" cy="323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60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xmlns="" id="{574E7DD6-E482-894D-9E46-D2B62C9ED9EC}"/>
              </a:ext>
            </a:extLst>
          </p:cNvPr>
          <p:cNvGrpSpPr/>
          <p:nvPr/>
        </p:nvGrpSpPr>
        <p:grpSpPr>
          <a:xfrm>
            <a:off x="516000" y="908720"/>
            <a:ext cx="11160000" cy="4197498"/>
            <a:chOff x="792914" y="3925222"/>
            <a:chExt cx="11160000" cy="4197498"/>
          </a:xfrm>
        </p:grpSpPr>
        <p:sp>
          <p:nvSpPr>
            <p:cNvPr id="24" name="圆角矩形 23">
              <a:extLst>
                <a:ext uri="{FF2B5EF4-FFF2-40B4-BE49-F238E27FC236}">
                  <a16:creationId xmlns:a16="http://schemas.microsoft.com/office/drawing/2014/main" xmlns="" id="{E0791A29-2CB4-2744-96C1-EA2037B165CE}"/>
                </a:ext>
              </a:extLst>
            </p:cNvPr>
            <p:cNvSpPr/>
            <p:nvPr/>
          </p:nvSpPr>
          <p:spPr>
            <a:xfrm>
              <a:off x="792914" y="4038111"/>
              <a:ext cx="11160000" cy="4084609"/>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6" name="矩形 5"/>
          <p:cNvSpPr/>
          <p:nvPr/>
        </p:nvSpPr>
        <p:spPr>
          <a:xfrm>
            <a:off x="651967" y="1135901"/>
            <a:ext cx="6236121" cy="3970318"/>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第</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步的正反应活化能</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E</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a1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第</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步正反应活化能</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E</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a2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，所以反应速率：</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，而总反应速率取决于慢的反应，故决速步骤为</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温度</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升高，反应速率加快，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i="1" kern="100" dirty="0" err="1" smtClean="0">
                <a:latin typeface="Times New Roman" panose="02020603050405020304" pitchFamily="18" charset="0"/>
                <a:ea typeface="宋体" panose="02010600030101010101" pitchFamily="2" charset="-122"/>
                <a:cs typeface="Courier New" panose="02070309020205020404" pitchFamily="49" charset="0"/>
              </a:rPr>
              <a:t>E</a:t>
            </a:r>
            <a:r>
              <a:rPr lang="en-US" altLang="zh-CN" sz="2400" kern="100" baseline="-25000" dirty="0" err="1" smtClean="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是该反应正反应的活化能，</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催化剂</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能降低反应的活化能，加快反应速率，</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6" name="圆角矩形 55">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7" name="圆角矩形 5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2</a:t>
            </a:r>
            <a:endParaRPr kumimoji="1" lang="zh-CN" altLang="en-US" sz="1600" kern="0" dirty="0">
              <a:solidFill>
                <a:prstClr val="white"/>
              </a:solidFill>
              <a:latin typeface="Arial"/>
              <a:ea typeface="微软雅黑"/>
            </a:endParaRPr>
          </a:p>
        </p:txBody>
      </p:sp>
      <p:sp>
        <p:nvSpPr>
          <p:cNvPr id="58" name="圆角矩形 57">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9" name="圆角矩形 58">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0" name="圆角矩形 59">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1" name="圆角矩形 60">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2" name="圆角矩形 61">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3" name="圆角矩形 62">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4" name="圆角矩形 63">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65" name="圆角矩形 64">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6" name="圆角矩形 65">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7" name="圆角矩形 66">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8" name="圆角矩形 67">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9" name="圆角矩形 68">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2" name="Picture 2" descr="103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5284" y="1208559"/>
            <a:ext cx="4348787" cy="308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397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390000" y="69004"/>
            <a:ext cx="11412000" cy="615089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36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异丁烯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是一种重要的化工原料，常用于制备丁基橡胶、甲基丙烯腈等。资料表明，异丁烷在固体杂多酸盐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作用下制备异丁烯和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的反应机理如下：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36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过程</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spc="-6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36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过程</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spc="-6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36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过程</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spc="-6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36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过程</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ⅳ</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spc="-6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36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36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总反应的化学方程式为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36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固体杂多酸盐是反应的催化剂，降低了总反应的活化能</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36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均为催化剂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36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过程</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ⅲ</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表示的是异丁烯在固体杂多酸盐表面的脱附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过程</a:t>
            </a:r>
            <a:endParaRPr lang="en-US"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9"/>
          <p:cNvSpPr txBox="1"/>
          <p:nvPr/>
        </p:nvSpPr>
        <p:spPr>
          <a:xfrm>
            <a:off x="254643" y="4951129"/>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33" name="对象 32"/>
          <p:cNvGraphicFramePr>
            <a:graphicFrameLocks noChangeAspect="1"/>
          </p:cNvGraphicFramePr>
          <p:nvPr>
            <p:extLst>
              <p:ext uri="{D42A27DB-BD31-4B8C-83A1-F6EECF244321}">
                <p14:modId xmlns:p14="http://schemas.microsoft.com/office/powerpoint/2010/main" val="4222124276"/>
              </p:ext>
            </p:extLst>
          </p:nvPr>
        </p:nvGraphicFramePr>
        <p:xfrm>
          <a:off x="6672064" y="3861048"/>
          <a:ext cx="1609725" cy="857250"/>
        </p:xfrm>
        <a:graphic>
          <a:graphicData uri="http://schemas.openxmlformats.org/presentationml/2006/ole">
            <mc:AlternateContent xmlns:mc="http://schemas.openxmlformats.org/markup-compatibility/2006">
              <mc:Choice xmlns:v="urn:schemas-microsoft-com:vml" Requires="v">
                <p:oleObj spid="_x0000_s174101" name="文档" r:id="rId4" imgW="1616357" imgH="871508" progId="Word.Document.12">
                  <p:embed/>
                </p:oleObj>
              </mc:Choice>
              <mc:Fallback>
                <p:oleObj name="文档" r:id="rId4" imgW="1616357" imgH="871508" progId="Word.Document.12">
                  <p:embed/>
                  <p:pic>
                    <p:nvPicPr>
                      <p:cNvPr id="0" name=""/>
                      <p:cNvPicPr/>
                      <p:nvPr/>
                    </p:nvPicPr>
                    <p:blipFill>
                      <a:blip r:embed="rId5"/>
                      <a:stretch>
                        <a:fillRect/>
                      </a:stretch>
                    </p:blipFill>
                    <p:spPr>
                      <a:xfrm>
                        <a:off x="6672064" y="3861048"/>
                        <a:ext cx="1609725" cy="857250"/>
                      </a:xfrm>
                      <a:prstGeom prst="rect">
                        <a:avLst/>
                      </a:prstGeom>
                    </p:spPr>
                  </p:pic>
                </p:oleObj>
              </mc:Fallback>
            </mc:AlternateContent>
          </a:graphicData>
        </a:graphic>
      </p:graphicFrame>
      <p:sp>
        <p:nvSpPr>
          <p:cNvPr id="18" name="圆角矩形 17">
            <a:hlinkClick r:id="rId6"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0" name="圆角矩形 19">
            <a:hlinkClick r:id="rId7"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1" name="圆角矩形 20">
            <a:hlinkClick r:id="rId8"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3</a:t>
            </a:r>
            <a:endParaRPr kumimoji="1" lang="zh-CN" altLang="en-US" sz="1600" kern="0" dirty="0">
              <a:solidFill>
                <a:prstClr val="white"/>
              </a:solidFill>
              <a:latin typeface="Arial"/>
              <a:ea typeface="微软雅黑"/>
            </a:endParaRPr>
          </a:p>
        </p:txBody>
      </p:sp>
      <p:sp>
        <p:nvSpPr>
          <p:cNvPr id="22" name="圆角矩形 21">
            <a:hlinkClick r:id="rId9"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3" name="圆角矩形 22">
            <a:hlinkClick r:id="rId10"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4" name="圆角矩形 23">
            <a:hlinkClick r:id="rId11"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5" name="圆角矩形 24">
            <a:hlinkClick r:id="rId12"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6" name="圆角矩形 25">
            <a:hlinkClick r:id="rId13"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7" name="圆角矩形 26">
            <a:hlinkClick r:id="rId14"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9" name="圆角矩形 28">
            <a:hlinkClick r:id="rId16"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0" name="圆角矩形 29">
            <a:hlinkClick r:id="rId17"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1" name="圆角矩形 30">
            <a:hlinkClick r:id="rId18"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2" name="圆角矩形 31">
            <a:hlinkClick r:id="rId19"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12412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666106"/>
            <a:ext cx="11412000" cy="3416320"/>
          </a:xfrm>
          <a:prstGeom prst="rect">
            <a:avLst/>
          </a:prstGeom>
        </p:spPr>
        <p:txBody>
          <a:bodyPr wrap="square">
            <a:spAutoFit/>
          </a:bodyPr>
          <a:lstStyle/>
          <a:p>
            <a:pPr algn="just">
              <a:lnSpc>
                <a:spcPct val="150000"/>
              </a:lnSpc>
              <a:spcAft>
                <a:spcPts val="0"/>
              </a:spcAft>
            </a:pPr>
            <a:r>
              <a:rPr lang="en-US" altLang="zh-CN" sz="2400" b="1" kern="100" dirty="0">
                <a:latin typeface="+mj-ea"/>
                <a:ea typeface="+mj-ea"/>
                <a:cs typeface="Courier New" panose="02070309020205020404" pitchFamily="49" charset="0"/>
              </a:rPr>
              <a:t>1.</a:t>
            </a:r>
            <a:r>
              <a:rPr lang="zh-CN" altLang="zh-CN" sz="2400" b="1" kern="100" dirty="0">
                <a:latin typeface="+mj-ea"/>
                <a:ea typeface="+mj-ea"/>
                <a:cs typeface="Courier New" panose="02070309020205020404" pitchFamily="49" charset="0"/>
              </a:rPr>
              <a:t>基元反应</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大多数化学反应都是分几步完成的，其中</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都</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称为基元反应。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基元反应速率方程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对于基元反应</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，其速率方程可写为</a:t>
            </a:r>
            <a:r>
              <a:rPr lang="en-US" altLang="zh-CN" sz="2400"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i="1" kern="100" baseline="300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i="1" kern="100" baseline="30000" dirty="0" err="1">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其中</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称为速率常数，恒温下，</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不因反应物浓度的改变而变化</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，这种关系可以表述为基元反应的化学反应速率与反应物浓度以其化学计量数为指数的幂的乘积成正比。</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6645937" y="2268163"/>
            <a:ext cx="172354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每一步反应</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3759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0" name="圆角矩形 19">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1" name="圆角矩形 20">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3</a:t>
            </a:r>
            <a:endParaRPr kumimoji="1" lang="zh-CN" altLang="en-US" sz="1600" kern="0" dirty="0">
              <a:solidFill>
                <a:prstClr val="white"/>
              </a:solidFill>
              <a:latin typeface="Arial"/>
              <a:ea typeface="微软雅黑"/>
            </a:endParaRPr>
          </a:p>
        </p:txBody>
      </p:sp>
      <p:sp>
        <p:nvSpPr>
          <p:cNvPr id="22" name="圆角矩形 21">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3" name="圆角矩形 22">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4" name="圆角矩形 23">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5" name="圆角矩形 24">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6" name="圆角矩形 25">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7" name="圆角矩形 26">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8" name="圆角矩形 27">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9" name="圆角矩形 28">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0" name="圆角矩形 29">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1" name="圆角矩形 30">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2" name="圆角矩形 31">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pSp>
        <p:nvGrpSpPr>
          <p:cNvPr id="33" name="组合 32">
            <a:extLst>
              <a:ext uri="{FF2B5EF4-FFF2-40B4-BE49-F238E27FC236}">
                <a16:creationId xmlns:a16="http://schemas.microsoft.com/office/drawing/2014/main" xmlns="" id="{574E7DD6-E482-894D-9E46-D2B62C9ED9EC}"/>
              </a:ext>
            </a:extLst>
          </p:cNvPr>
          <p:cNvGrpSpPr/>
          <p:nvPr/>
        </p:nvGrpSpPr>
        <p:grpSpPr>
          <a:xfrm>
            <a:off x="516000" y="2060848"/>
            <a:ext cx="11160000" cy="1224136"/>
            <a:chOff x="792914" y="3925222"/>
            <a:chExt cx="11160000" cy="1224136"/>
          </a:xfrm>
        </p:grpSpPr>
        <p:sp>
          <p:nvSpPr>
            <p:cNvPr id="34" name="圆角矩形 33">
              <a:extLst>
                <a:ext uri="{FF2B5EF4-FFF2-40B4-BE49-F238E27FC236}">
                  <a16:creationId xmlns:a16="http://schemas.microsoft.com/office/drawing/2014/main" xmlns="" id="{E0791A29-2CB4-2744-96C1-EA2037B165CE}"/>
                </a:ext>
              </a:extLst>
            </p:cNvPr>
            <p:cNvSpPr/>
            <p:nvPr/>
          </p:nvSpPr>
          <p:spPr>
            <a:xfrm>
              <a:off x="792914" y="4038112"/>
              <a:ext cx="11160000" cy="1111246"/>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5" name="矩形 3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文本框 3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8" name="矩形 37"/>
          <p:cNvSpPr/>
          <p:nvPr/>
        </p:nvSpPr>
        <p:spPr>
          <a:xfrm>
            <a:off x="696282" y="2411995"/>
            <a:ext cx="10799436" cy="576248"/>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根据反应机理可知，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均为中间产物，</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156449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par>
                                <p:cTn id="8" presetID="3"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407368" y="836712"/>
            <a:ext cx="1129901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金华模拟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作用下转化为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，反应的能量变化及反应历程如图所示，两步基元反应：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FeO</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FeO</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。下列说法不正确的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两步反应中，决定总反应速率的是反应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升高温度，可提高</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的平衡转化率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D.Fe</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增大了活化分子百分数，加快了化学反应速率，但不改变反应的</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H</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9"/>
          <p:cNvSpPr txBox="1"/>
          <p:nvPr/>
        </p:nvSpPr>
        <p:spPr>
          <a:xfrm>
            <a:off x="282022" y="353709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5" name="圆角矩形 24">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6" name="圆角矩形 25">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7" name="圆角矩形 26">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8" name="圆角矩形 27">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sp>
        <p:nvSpPr>
          <p:cNvPr id="29" name="圆角矩形 28">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0" name="圆角矩形 29">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1" name="圆角矩形 30">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2" name="圆角矩形 31">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3" name="圆角矩形 32">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4" name="圆角矩形 33">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5" name="圆角矩形 34">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6" name="圆角矩形 35">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6" name="圆角矩形 45">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7" name="圆角矩形 46">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175106" name="Picture 2" descr="F:\2024\一轮\步步高 大一轮 化学 浙江\T589.TIF"/>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5937" y="2088586"/>
            <a:ext cx="4998783" cy="205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11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xmlns="" id="{574E7DD6-E482-894D-9E46-D2B62C9ED9EC}"/>
              </a:ext>
            </a:extLst>
          </p:cNvPr>
          <p:cNvGrpSpPr/>
          <p:nvPr/>
        </p:nvGrpSpPr>
        <p:grpSpPr>
          <a:xfrm>
            <a:off x="516000" y="836712"/>
            <a:ext cx="11160000" cy="4608512"/>
            <a:chOff x="792914" y="3925222"/>
            <a:chExt cx="11160000" cy="4608512"/>
          </a:xfrm>
        </p:grpSpPr>
        <p:sp>
          <p:nvSpPr>
            <p:cNvPr id="21" name="圆角矩形 20">
              <a:extLst>
                <a:ext uri="{FF2B5EF4-FFF2-40B4-BE49-F238E27FC236}">
                  <a16:creationId xmlns:a16="http://schemas.microsoft.com/office/drawing/2014/main" xmlns="" id="{E0791A29-2CB4-2744-96C1-EA2037B165CE}"/>
                </a:ext>
              </a:extLst>
            </p:cNvPr>
            <p:cNvSpPr/>
            <p:nvPr/>
          </p:nvSpPr>
          <p:spPr>
            <a:xfrm>
              <a:off x="792914" y="4038112"/>
              <a:ext cx="11160000" cy="4495622"/>
            </a:xfrm>
            <a:prstGeom prst="roundRect">
              <a:avLst>
                <a:gd name="adj" fmla="val 235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矩形 23"/>
          <p:cNvSpPr/>
          <p:nvPr/>
        </p:nvSpPr>
        <p:spPr>
          <a:xfrm>
            <a:off x="651967" y="3112908"/>
            <a:ext cx="10799436" cy="2238241"/>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如图能量变化可知，生成物的总能量低于反应物的总能量，该反应为放热反应，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两</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步反应均为放热反应，总反应的化学反应速率由反应速率慢的基元反应决定，即反应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决定，</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6" name="圆角矩形 25">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7" name="圆角矩形 26">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8" name="圆角矩形 27">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sp>
        <p:nvSpPr>
          <p:cNvPr id="29" name="圆角矩形 28">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0" name="圆角矩形 29">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1" name="圆角矩形 30">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2" name="圆角矩形 31">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3" name="圆角矩形 32">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4" name="圆角矩形 33">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5" name="圆角矩形 34">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6" name="圆角矩形 35">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6" name="圆角矩形 45">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7" name="圆角矩形 46">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38" name="Picture 2" descr="F:\2024\一轮\步步高 大一轮 化学 浙江\T589.TIF"/>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6609" y="1061445"/>
            <a:ext cx="4998783" cy="205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974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linds(horizontal)">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xmlns="" id="{F3C0D54F-E471-254D-996C-2FBC9553FFE9}"/>
              </a:ext>
            </a:extLst>
          </p:cNvPr>
          <p:cNvSpPr/>
          <p:nvPr/>
        </p:nvSpPr>
        <p:spPr>
          <a:xfrm>
            <a:off x="390000" y="188640"/>
            <a:ext cx="11412000" cy="590543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二甲醚</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被称为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世纪的</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清洁能源</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，科学家研究在酸性条件下，用甲醇可合成二甲醚，反应历程中相对能量变化如图所示</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下列叙述错误的是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循环过程中，催化剂参与了中间反应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该历程中最小的能垒</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基元反应活化能</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1.31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kJ·mol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制约总反应速率关键步骤的基元反应</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方程</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式为</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spc="-6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baseline="300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baseline="300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zh-CN" altLang="zh-CN" sz="5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总反应方程式为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OH              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45118" y="2357589"/>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8" name="圆角矩形 17">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9" name="圆角矩形 18">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0" name="圆角矩形 19">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1" name="圆角矩形 20">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2" name="圆角矩形 21">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5</a:t>
            </a:r>
            <a:endParaRPr kumimoji="1" lang="zh-CN" altLang="en-US" sz="1600" kern="0" dirty="0">
              <a:solidFill>
                <a:prstClr val="white"/>
              </a:solidFill>
              <a:latin typeface="Arial"/>
              <a:ea typeface="微软雅黑"/>
            </a:endParaRPr>
          </a:p>
        </p:txBody>
      </p:sp>
      <p:sp>
        <p:nvSpPr>
          <p:cNvPr id="23" name="圆角矩形 22">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4" name="圆角矩形 23">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5" name="圆角矩形 24">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6" name="圆角矩形 25">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7" name="圆角矩形 26">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9" name="圆角矩形 28">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0" name="圆角矩形 29">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7" name="圆角矩形 46">
            <a:hlinkClick r:id="rId16"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176130" name="图片 1"/>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5817" y="4194849"/>
            <a:ext cx="1265899" cy="91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3" name="对象 32"/>
          <p:cNvGraphicFramePr>
            <a:graphicFrameLocks noChangeAspect="1"/>
          </p:cNvGraphicFramePr>
          <p:nvPr>
            <p:extLst>
              <p:ext uri="{D42A27DB-BD31-4B8C-83A1-F6EECF244321}">
                <p14:modId xmlns:p14="http://schemas.microsoft.com/office/powerpoint/2010/main" val="851912714"/>
              </p:ext>
            </p:extLst>
          </p:nvPr>
        </p:nvGraphicFramePr>
        <p:xfrm>
          <a:off x="4117526" y="5088352"/>
          <a:ext cx="1609725" cy="857250"/>
        </p:xfrm>
        <a:graphic>
          <a:graphicData uri="http://schemas.openxmlformats.org/presentationml/2006/ole">
            <mc:AlternateContent xmlns:mc="http://schemas.openxmlformats.org/markup-compatibility/2006">
              <mc:Choice xmlns:v="urn:schemas-microsoft-com:vml" Requires="v">
                <p:oleObj spid="_x0000_s176152" name="文档" r:id="rId19" imgW="1616357" imgH="867902" progId="Word.Document.12">
                  <p:embed/>
                </p:oleObj>
              </mc:Choice>
              <mc:Fallback>
                <p:oleObj name="文档" r:id="rId19" imgW="1616357" imgH="867902" progId="Word.Document.12">
                  <p:embed/>
                  <p:pic>
                    <p:nvPicPr>
                      <p:cNvPr id="0" name=""/>
                      <p:cNvPicPr/>
                      <p:nvPr/>
                    </p:nvPicPr>
                    <p:blipFill>
                      <a:blip r:embed="rId20"/>
                      <a:stretch>
                        <a:fillRect/>
                      </a:stretch>
                    </p:blipFill>
                    <p:spPr>
                      <a:xfrm>
                        <a:off x="4117526" y="5088352"/>
                        <a:ext cx="1609725" cy="857250"/>
                      </a:xfrm>
                      <a:prstGeom prst="rect">
                        <a:avLst/>
                      </a:prstGeom>
                    </p:spPr>
                  </p:pic>
                </p:oleObj>
              </mc:Fallback>
            </mc:AlternateContent>
          </a:graphicData>
        </a:graphic>
      </p:graphicFrame>
      <p:pic>
        <p:nvPicPr>
          <p:cNvPr id="176132" name="Picture 4" descr="F:\2024\一轮\步步高 大一轮 化学 浙江\1037.TIF"/>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4504" y="1466257"/>
            <a:ext cx="5045530" cy="374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63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xmlns="" id="{574E7DD6-E482-894D-9E46-D2B62C9ED9EC}"/>
              </a:ext>
            </a:extLst>
          </p:cNvPr>
          <p:cNvGrpSpPr/>
          <p:nvPr/>
        </p:nvGrpSpPr>
        <p:grpSpPr>
          <a:xfrm>
            <a:off x="516000" y="955281"/>
            <a:ext cx="11160000" cy="4129903"/>
            <a:chOff x="792914" y="3925222"/>
            <a:chExt cx="11160000" cy="4129903"/>
          </a:xfrm>
        </p:grpSpPr>
        <p:sp>
          <p:nvSpPr>
            <p:cNvPr id="21" name="圆角矩形 20">
              <a:extLst>
                <a:ext uri="{FF2B5EF4-FFF2-40B4-BE49-F238E27FC236}">
                  <a16:creationId xmlns:a16="http://schemas.microsoft.com/office/drawing/2014/main" xmlns="" id="{E0791A29-2CB4-2744-96C1-EA2037B165CE}"/>
                </a:ext>
              </a:extLst>
            </p:cNvPr>
            <p:cNvSpPr/>
            <p:nvPr/>
          </p:nvSpPr>
          <p:spPr>
            <a:xfrm>
              <a:off x="792914" y="4038112"/>
              <a:ext cx="11160000" cy="4017013"/>
            </a:xfrm>
            <a:prstGeom prst="roundRect">
              <a:avLst>
                <a:gd name="adj" fmla="val 412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6282" y="1217298"/>
            <a:ext cx="6360180" cy="286232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整个过程中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是催化剂，先参与第一步反应，在最后一步反应生成，故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图可知该历程中最小的能垒</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基元反应活化能</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131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kJ·mol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决定</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总反应速率的是活化能或能垒最高的基</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圆角矩形 23">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5</a:t>
            </a:r>
            <a:endParaRPr kumimoji="1" lang="zh-CN" altLang="en-US" sz="1600" kern="0" dirty="0">
              <a:solidFill>
                <a:prstClr val="white"/>
              </a:solidFill>
              <a:latin typeface="Arial"/>
              <a:ea typeface="微软雅黑"/>
            </a:endParaRPr>
          </a:p>
        </p:txBody>
      </p:sp>
      <p:sp>
        <p:nvSpPr>
          <p:cNvPr id="29" name="圆角矩形 28">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0" name="圆角矩形 29">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1" name="圆角矩形 30">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2" name="圆角矩形 31">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7" name="圆角矩形 46">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8" name="圆角矩形 47">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9" name="圆角矩形 48">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0" name="圆角矩形 49">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1" name="圆角矩形 50">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34" name="Picture 4" descr="F:\2024\一轮\步步高 大一轮 化学 浙江\1037.TIF"/>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0443" y="1255377"/>
            <a:ext cx="3984149" cy="2955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72" name="Picture 68"/>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16301" y="4028668"/>
            <a:ext cx="1265899" cy="91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矩形 32"/>
          <p:cNvSpPr/>
          <p:nvPr/>
        </p:nvSpPr>
        <p:spPr>
          <a:xfrm>
            <a:off x="696282" y="4438853"/>
            <a:ext cx="10728310" cy="646331"/>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反应，由图可知，该基元反应</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spc="-6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459712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linds(horizontal)">
                                      <p:cBhvr>
                                        <p:cTn id="13" dur="500"/>
                                        <p:tgtEl>
                                          <p:spTgt spid="3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linds(horizontal)">
                                      <p:cBhvr>
                                        <p:cTn id="16" dur="500"/>
                                        <p:tgtEl>
                                          <p:spTgt spid="33"/>
                                        </p:tgtEl>
                                      </p:cBhvr>
                                    </p:animEffect>
                                  </p:childTnLst>
                                </p:cTn>
                              </p:par>
                              <p:par>
                                <p:cTn id="17" presetID="3" presetClass="entr" presetSubtype="10" fill="hold" nodeType="withEffect">
                                  <p:stCondLst>
                                    <p:cond delay="0"/>
                                  </p:stCondLst>
                                  <p:childTnLst>
                                    <p:set>
                                      <p:cBhvr>
                                        <p:cTn id="18" dur="1" fill="hold">
                                          <p:stCondLst>
                                            <p:cond delay="0"/>
                                          </p:stCondLst>
                                        </p:cTn>
                                        <p:tgtEl>
                                          <p:spTgt spid="123972"/>
                                        </p:tgtEl>
                                        <p:attrNameLst>
                                          <p:attrName>style.visibility</p:attrName>
                                        </p:attrNameLst>
                                      </p:cBhvr>
                                      <p:to>
                                        <p:strVal val="visible"/>
                                      </p:to>
                                    </p:set>
                                    <p:animEffect transition="in" filter="blinds(horizontal)">
                                      <p:cBhvr>
                                        <p:cTn id="19" dur="500"/>
                                        <p:tgtEl>
                                          <p:spTgt spid="12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0843" y="848901"/>
            <a:ext cx="11350315" cy="4524315"/>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甲醇与水蒸气在催化剂作用下发生如下反应：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OH(g)</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O(g)</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根据能量变化示意图，下列说法正确的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E</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决定整个反应的速率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催化剂可以降低总反应的焓变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O(g)</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7" name="TextBox 9"/>
          <p:cNvSpPr txBox="1"/>
          <p:nvPr/>
        </p:nvSpPr>
        <p:spPr>
          <a:xfrm>
            <a:off x="253559" y="299695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8" name="圆角矩形 27">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9" name="圆角矩形 28">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0" name="圆角矩形 29">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1" name="圆角矩形 30">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2" name="圆角矩形 31">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3" name="圆角矩形 32">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6</a:t>
            </a:r>
            <a:endParaRPr kumimoji="1" lang="zh-CN" altLang="en-US" sz="1600" kern="0" dirty="0">
              <a:solidFill>
                <a:prstClr val="white"/>
              </a:solidFill>
              <a:latin typeface="Arial"/>
              <a:ea typeface="微软雅黑"/>
            </a:endParaRPr>
          </a:p>
        </p:txBody>
      </p:sp>
      <p:sp>
        <p:nvSpPr>
          <p:cNvPr id="34" name="圆角矩形 33">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5" name="圆角矩形 34">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6" name="圆角矩形 35">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1" name="圆角矩形 40">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2" name="圆角矩形 41">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3" name="圆角矩形 42">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177154" name="Picture 2" descr="1039"/>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63179" y="1129023"/>
            <a:ext cx="4465627" cy="302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69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xmlns="" id="{574E7DD6-E482-894D-9E46-D2B62C9ED9EC}"/>
              </a:ext>
            </a:extLst>
          </p:cNvPr>
          <p:cNvGrpSpPr/>
          <p:nvPr/>
        </p:nvGrpSpPr>
        <p:grpSpPr>
          <a:xfrm>
            <a:off x="516000" y="836712"/>
            <a:ext cx="11160000" cy="4248472"/>
            <a:chOff x="792914" y="3925222"/>
            <a:chExt cx="11160000" cy="4248472"/>
          </a:xfrm>
        </p:grpSpPr>
        <p:sp>
          <p:nvSpPr>
            <p:cNvPr id="23" name="圆角矩形 22">
              <a:extLst>
                <a:ext uri="{FF2B5EF4-FFF2-40B4-BE49-F238E27FC236}">
                  <a16:creationId xmlns:a16="http://schemas.microsoft.com/office/drawing/2014/main" xmlns="" id="{E0791A29-2CB4-2744-96C1-EA2037B165CE}"/>
                </a:ext>
              </a:extLst>
            </p:cNvPr>
            <p:cNvSpPr/>
            <p:nvPr/>
          </p:nvSpPr>
          <p:spPr>
            <a:xfrm>
              <a:off x="792914" y="4038112"/>
              <a:ext cx="11160000" cy="4135582"/>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6" name="矩形 25"/>
          <p:cNvSpPr/>
          <p:nvPr/>
        </p:nvSpPr>
        <p:spPr>
          <a:xfrm>
            <a:off x="642285" y="1071664"/>
            <a:ext cx="6173795" cy="286232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由于绝对值</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E</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E</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E</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E</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，该值为负值，去掉绝对值后，</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E</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E</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E</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E</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图可知，反应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的活化能较大，反应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决定整个反应的速率，</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催化剂</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不改变焓变，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圆角矩形 27">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9" name="圆角矩形 28">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0" name="圆角矩形 29">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1" name="圆角矩形 30">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2" name="圆角矩形 31">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3" name="圆角矩形 32">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6</a:t>
            </a:r>
            <a:endParaRPr kumimoji="1" lang="zh-CN" altLang="en-US" sz="1600" kern="0" dirty="0">
              <a:solidFill>
                <a:prstClr val="white"/>
              </a:solidFill>
              <a:latin typeface="Arial"/>
              <a:ea typeface="微软雅黑"/>
            </a:endParaRPr>
          </a:p>
        </p:txBody>
      </p:sp>
      <p:sp>
        <p:nvSpPr>
          <p:cNvPr id="34" name="圆角矩形 33">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5" name="圆角矩形 34">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6" name="圆角矩形 35">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1" name="圆角矩形 40">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2" name="圆角矩形 41">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3" name="圆角矩形 42">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7" name="Picture 2" descr="1039"/>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54779" y="1070477"/>
            <a:ext cx="4123932" cy="279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矩形 37"/>
          <p:cNvSpPr/>
          <p:nvPr/>
        </p:nvSpPr>
        <p:spPr>
          <a:xfrm>
            <a:off x="642285" y="3830265"/>
            <a:ext cx="10927454" cy="1200329"/>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根据盖斯定律，反应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可得目标方程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O(g)</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720974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linds(horizontal)">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FFF65964-AB35-1C41-A7F1-54DD8E8F48A6}"/>
              </a:ext>
            </a:extLst>
          </p:cNvPr>
          <p:cNvSpPr/>
          <p:nvPr/>
        </p:nvSpPr>
        <p:spPr>
          <a:xfrm>
            <a:off x="390000" y="188640"/>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宋体" panose="02010600030101010101" pitchFamily="2" charset="-122"/>
                <a:cs typeface="Courier New" panose="02070309020205020404" pitchFamily="49" charset="0"/>
              </a:rPr>
              <a:t>7.</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浙江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月选考，</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酯在</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溶液中发生水解反应，历程如下</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圆角矩形 19">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7</a:t>
            </a:r>
            <a:endParaRPr kumimoji="1" lang="zh-CN" altLang="en-US" sz="1600" kern="0" dirty="0">
              <a:solidFill>
                <a:prstClr val="white"/>
              </a:solidFill>
              <a:latin typeface="Arial"/>
              <a:ea typeface="微软雅黑"/>
            </a:endParaRPr>
          </a:p>
        </p:txBody>
      </p:sp>
      <p:sp>
        <p:nvSpPr>
          <p:cNvPr id="28" name="圆角矩形 27">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9" name="圆角矩形 28">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0" name="圆角矩形 49">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21" name="矩形 20">
            <a:extLst>
              <a:ext uri="{FF2B5EF4-FFF2-40B4-BE49-F238E27FC236}">
                <a16:creationId xmlns:a16="http://schemas.microsoft.com/office/drawing/2014/main" xmlns="" id="{FFF65964-AB35-1C41-A7F1-54DD8E8F48A6}"/>
              </a:ext>
            </a:extLst>
          </p:cNvPr>
          <p:cNvSpPr/>
          <p:nvPr/>
        </p:nvSpPr>
        <p:spPr>
          <a:xfrm>
            <a:off x="390000" y="3023079"/>
            <a:ext cx="11412000" cy="157733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dirty="0" smtClean="0"/>
              <a:t>①</a:t>
            </a:r>
          </a:p>
          <a:p>
            <a:pPr algn="just">
              <a:lnSpc>
                <a:spcPct val="150000"/>
              </a:lnSpc>
              <a:spcAft>
                <a:spcPts val="0"/>
              </a:spcAft>
            </a:pPr>
            <a:endParaRPr lang="en-US" altLang="zh-CN" sz="15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a:latin typeface="Times New Roman" panose="02020603050405020304" pitchFamily="18" charset="0"/>
                <a:ea typeface="微软雅黑" panose="020B0503020204020204" pitchFamily="34" charset="-122"/>
              </a:rPr>
              <a:t>RCOOCH</a:t>
            </a:r>
            <a:r>
              <a:rPr lang="en-US" altLang="zh-CN" kern="100" baseline="-25000" dirty="0">
                <a:latin typeface="Times New Roman" panose="02020603050405020304" pitchFamily="18" charset="0"/>
                <a:ea typeface="微软雅黑" panose="020B0503020204020204" pitchFamily="34" charset="-122"/>
              </a:rPr>
              <a:t>2</a:t>
            </a:r>
            <a:r>
              <a:rPr lang="en-US" altLang="zh-CN" kern="100" dirty="0">
                <a:latin typeface="Times New Roman" panose="02020603050405020304" pitchFamily="18" charset="0"/>
                <a:ea typeface="微软雅黑" panose="020B0503020204020204" pitchFamily="34" charset="-122"/>
              </a:rPr>
              <a:t>CH</a:t>
            </a:r>
            <a:r>
              <a:rPr lang="en-US" altLang="zh-CN" kern="100" baseline="-25000" dirty="0">
                <a:latin typeface="Times New Roman" panose="02020603050405020304" pitchFamily="18" charset="0"/>
                <a:ea typeface="微软雅黑" panose="020B0503020204020204" pitchFamily="34" charset="-122"/>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水解相对速率与取代基</a:t>
            </a:r>
            <a:r>
              <a:rPr lang="en-US" altLang="zh-CN" kern="100" dirty="0">
                <a:latin typeface="Times New Roman" panose="02020603050405020304" pitchFamily="18" charset="0"/>
                <a:ea typeface="微软雅黑" panose="020B0503020204020204" pitchFamily="34" charset="-122"/>
              </a:rPr>
              <a:t>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的关系如下表：</a:t>
            </a:r>
            <a:endParaRPr lang="en-US" altLang="zh-CN" dirty="0" smtClean="0"/>
          </a:p>
        </p:txBody>
      </p:sp>
      <p:pic>
        <p:nvPicPr>
          <p:cNvPr id="196610" name="Picture 2" descr="\\闫法敏\f\2024\一轮\第二版  步步高 大一轮 化学 浙江\F6T.TIF"/>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5078" y="896523"/>
            <a:ext cx="5361845" cy="175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1" name="Picture 3" descr="\\闫法敏\f\2024\一轮\第二版  步步高 大一轮 化学 浙江\F6Y.TIF"/>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147" y="2880013"/>
            <a:ext cx="3434653" cy="103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 name="表格 31"/>
          <p:cNvGraphicFramePr>
            <a:graphicFrameLocks noGrp="1"/>
          </p:cNvGraphicFramePr>
          <p:nvPr>
            <p:extLst>
              <p:ext uri="{D42A27DB-BD31-4B8C-83A1-F6EECF244321}">
                <p14:modId xmlns:p14="http://schemas.microsoft.com/office/powerpoint/2010/main" val="1191711837"/>
              </p:ext>
            </p:extLst>
          </p:nvPr>
        </p:nvGraphicFramePr>
        <p:xfrm>
          <a:off x="516001" y="4725402"/>
          <a:ext cx="11159999" cy="1097280"/>
        </p:xfrm>
        <a:graphic>
          <a:graphicData uri="http://schemas.openxmlformats.org/drawingml/2006/table">
            <a:tbl>
              <a:tblPr/>
              <a:tblGrid>
                <a:gridCol w="4270092"/>
                <a:gridCol w="1954547"/>
                <a:gridCol w="2467680"/>
                <a:gridCol w="2467680"/>
              </a:tblGrid>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取代基</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R</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3</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ClCH</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Cl</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CH</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水解相对速率</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290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7 200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0059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FFF65964-AB35-1C41-A7F1-54DD8E8F48A6}"/>
              </a:ext>
            </a:extLst>
          </p:cNvPr>
          <p:cNvSpPr/>
          <p:nvPr/>
        </p:nvSpPr>
        <p:spPr>
          <a:xfrm>
            <a:off x="390000" y="2014967"/>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下列说法不正确的是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步骤</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与酯中</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baseline="30000" dirty="0" err="1">
                <a:latin typeface="Times New Roman" panose="02020603050405020304" pitchFamily="18" charset="0"/>
                <a:ea typeface="微软雅黑" panose="020B0503020204020204" pitchFamily="34" charset="-122"/>
                <a:cs typeface="Courier New" panose="02070309020205020404" pitchFamily="49" charset="0"/>
              </a:rPr>
              <a:t>δ</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作用</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步骤</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使</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平衡正向移动，使酯在</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溶液中发生的水解反应不可逆</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酯的水解速率：</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FCH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COOCH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&gt;ClCH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COOCH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p>
          <a:p>
            <a:pPr algn="just">
              <a:lnSpc>
                <a:spcPct val="150000"/>
              </a:lnSpc>
              <a:spcAft>
                <a:spcPts val="0"/>
              </a:spcAft>
            </a:pP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D.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18</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反应，两者所得醇和羧酸</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盐</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均不同</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54643" y="470772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0" name="圆角矩形 19">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7</a:t>
            </a:r>
            <a:endParaRPr kumimoji="1" lang="zh-CN" altLang="en-US" sz="1600" kern="0" dirty="0">
              <a:solidFill>
                <a:prstClr val="white"/>
              </a:solidFill>
              <a:latin typeface="Arial"/>
              <a:ea typeface="微软雅黑"/>
            </a:endParaRPr>
          </a:p>
        </p:txBody>
      </p:sp>
      <p:sp>
        <p:nvSpPr>
          <p:cNvPr id="28" name="圆角矩形 27">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9" name="圆角矩形 28">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0" name="圆角矩形 49">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1" name="Picture 2" descr="\\闫法敏\f\2024\一轮\第二版  步步高 大一轮 化学 浙江\F6T.TIF"/>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5078" y="188640"/>
            <a:ext cx="5361845" cy="175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58" name="图片 1"/>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2961" y="4354520"/>
            <a:ext cx="1930400" cy="9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59" name="图片 1"/>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7363" y="4423385"/>
            <a:ext cx="1840685" cy="84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940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574E7DD6-E482-894D-9E46-D2B62C9ED9EC}"/>
              </a:ext>
            </a:extLst>
          </p:cNvPr>
          <p:cNvGrpSpPr/>
          <p:nvPr/>
        </p:nvGrpSpPr>
        <p:grpSpPr>
          <a:xfrm>
            <a:off x="516000" y="692696"/>
            <a:ext cx="11160000" cy="4657874"/>
            <a:chOff x="792914" y="3925222"/>
            <a:chExt cx="11160000" cy="4657874"/>
          </a:xfrm>
        </p:grpSpPr>
        <p:sp>
          <p:nvSpPr>
            <p:cNvPr id="23" name="圆角矩形 22">
              <a:extLst>
                <a:ext uri="{FF2B5EF4-FFF2-40B4-BE49-F238E27FC236}">
                  <a16:creationId xmlns:a16="http://schemas.microsoft.com/office/drawing/2014/main" xmlns="" id="{E0791A29-2CB4-2744-96C1-EA2037B165CE}"/>
                </a:ext>
              </a:extLst>
            </p:cNvPr>
            <p:cNvSpPr/>
            <p:nvPr/>
          </p:nvSpPr>
          <p:spPr>
            <a:xfrm>
              <a:off x="792914" y="4038112"/>
              <a:ext cx="11160000" cy="4544984"/>
            </a:xfrm>
            <a:prstGeom prst="roundRect">
              <a:avLst>
                <a:gd name="adj" fmla="val 1733"/>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1" name="圆角矩形 20">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4" name="圆角矩形 23">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1" name="圆角矩形 30">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6" name="圆角矩形 45">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7</a:t>
            </a:r>
            <a:endParaRPr kumimoji="1" lang="zh-CN" altLang="en-US" sz="1600" kern="0" dirty="0">
              <a:solidFill>
                <a:prstClr val="white"/>
              </a:solidFill>
              <a:latin typeface="Arial"/>
              <a:ea typeface="微软雅黑"/>
            </a:endParaRPr>
          </a:p>
        </p:txBody>
      </p:sp>
      <p:sp>
        <p:nvSpPr>
          <p:cNvPr id="47" name="圆角矩形 46">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8" name="圆角矩形 47">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0" name="圆角矩形 4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3" name="圆角矩形 52">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34" name="矩形 33"/>
          <p:cNvSpPr/>
          <p:nvPr/>
        </p:nvSpPr>
        <p:spPr>
          <a:xfrm>
            <a:off x="696282" y="2852936"/>
            <a:ext cx="10799436" cy="2238241"/>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从信息</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可知，随着取代基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上</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个数的增多，水解相对速率增大，原因为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电负性较强，对电子的吸引能力较强，使得酯基的水解速率增大，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的电负性强于</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对电子的吸引能力更强，因此酯的水解速率：</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COOCH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&gt;</a:t>
            </a: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ClCH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COOCH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2" name="Picture 2" descr="\\闫法敏\f\2024\一轮\第二版  步步高 大一轮 化学 浙江\F6T.TIF"/>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5078" y="990864"/>
            <a:ext cx="5361845" cy="175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650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par>
                                <p:cTn id="11" presetID="3" presetClass="entr" presetSubtype="1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628800"/>
            <a:ext cx="11412000" cy="3970318"/>
          </a:xfrm>
          <a:prstGeom prst="rect">
            <a:avLst/>
          </a:prstGeom>
        </p:spPr>
        <p:txBody>
          <a:bodyPr wrap="square">
            <a:spAutoFit/>
          </a:bodyPr>
          <a:lstStyle/>
          <a:p>
            <a:pPr algn="just">
              <a:lnSpc>
                <a:spcPct val="150000"/>
              </a:lnSpc>
              <a:spcAft>
                <a:spcPts val="0"/>
              </a:spcAft>
            </a:pPr>
            <a:r>
              <a:rPr lang="en-US" altLang="zh-CN" sz="2400" b="1" kern="100" dirty="0">
                <a:latin typeface="+mj-ea"/>
                <a:ea typeface="+mj-ea"/>
                <a:cs typeface="Courier New" panose="02070309020205020404" pitchFamily="49" charset="0"/>
              </a:rPr>
              <a:t>2.</a:t>
            </a:r>
            <a:r>
              <a:rPr lang="zh-CN" altLang="zh-CN" sz="2400" b="1" kern="100" dirty="0">
                <a:latin typeface="+mj-ea"/>
                <a:ea typeface="+mj-ea"/>
                <a:cs typeface="Courier New" panose="02070309020205020404" pitchFamily="49" charset="0"/>
              </a:rPr>
              <a:t>反应机理</a:t>
            </a: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基元反应构成的反应序列称为反应历程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又称反应机理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，基元反应的总和称为总反应。由几个基元反应组成的总反应也称复杂反应。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例如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=2HI(g)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，它的反应历程有如下两步基元反应：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sz="24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快</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2I</a:t>
            </a:r>
            <a:r>
              <a:rPr lang="en-US" altLang="zh-CN" sz="24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=2HI(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慢</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其中慢反应为整个反应的决速步骤。</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 name="图片 2"/>
          <p:cNvPicPr>
            <a:picLocks noChangeAspect="1"/>
          </p:cNvPicPr>
          <p:nvPr/>
        </p:nvPicPr>
        <p:blipFill>
          <a:blip r:embed="rId2">
            <a:clrChange>
              <a:clrFrom>
                <a:srgbClr val="FFFFFF"/>
              </a:clrFrom>
              <a:clrTo>
                <a:srgbClr val="FFFFFF">
                  <a:alpha val="0"/>
                </a:srgbClr>
              </a:clrTo>
            </a:clrChange>
          </a:blip>
          <a:stretch>
            <a:fillRect/>
          </a:stretch>
        </p:blipFill>
        <p:spPr>
          <a:xfrm>
            <a:off x="1000850" y="4077072"/>
            <a:ext cx="494394" cy="170399"/>
          </a:xfrm>
          <a:prstGeom prst="rect">
            <a:avLst/>
          </a:prstGeom>
        </p:spPr>
      </p:pic>
    </p:spTree>
    <p:extLst>
      <p:ext uri="{BB962C8B-B14F-4D97-AF65-F5344CB8AC3E}">
        <p14:creationId xmlns:p14="http://schemas.microsoft.com/office/powerpoint/2010/main" val="25720525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xmlns="" id="{9EF13083-441D-CC41-A3B9-50FF39250BAC}"/>
              </a:ext>
            </a:extLst>
          </p:cNvPr>
          <p:cNvSpPr/>
          <p:nvPr/>
        </p:nvSpPr>
        <p:spPr>
          <a:xfrm>
            <a:off x="502431" y="188640"/>
            <a:ext cx="11187139" cy="116183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一定温度下，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的氯化、溴化反应势能图及一段时间后产物的选择性如图，下列叙述不正确的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1" name="圆角矩形 30">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6" name="圆角矩形 45">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8</a:t>
            </a:r>
            <a:endParaRPr kumimoji="1" lang="zh-CN" altLang="en-US" sz="1600" kern="0" dirty="0">
              <a:solidFill>
                <a:prstClr val="white"/>
              </a:solidFill>
              <a:latin typeface="Arial"/>
              <a:ea typeface="微软雅黑"/>
            </a:endParaRPr>
          </a:p>
        </p:txBody>
      </p:sp>
      <p:sp>
        <p:nvSpPr>
          <p:cNvPr id="48" name="圆角矩形 47">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0" name="圆角矩形 4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3" name="圆角矩形 52">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179202" name="Picture 2" descr="1040"/>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2263" y="1452468"/>
            <a:ext cx="3771493" cy="236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3" name="Picture 3" descr="1041"/>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0954" y="1499335"/>
            <a:ext cx="3688783" cy="231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矩形 31">
            <a:extLst>
              <a:ext uri="{FF2B5EF4-FFF2-40B4-BE49-F238E27FC236}">
                <a16:creationId xmlns:a16="http://schemas.microsoft.com/office/drawing/2014/main" xmlns="" id="{9EF13083-441D-CC41-A3B9-50FF39250BAC}"/>
              </a:ext>
            </a:extLst>
          </p:cNvPr>
          <p:cNvSpPr/>
          <p:nvPr/>
        </p:nvSpPr>
        <p:spPr>
          <a:xfrm>
            <a:off x="502431" y="3743159"/>
            <a:ext cx="11187139" cy="226982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lvl="0" algn="just" defTabSz="914400">
              <a:lnSpc>
                <a:spcPct val="150000"/>
              </a:lnSpc>
            </a:pP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A.Δ</a:t>
            </a:r>
            <a:r>
              <a:rPr lang="en-US" altLang="zh-CN" i="1"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defTabSz="914400">
              <a:lnSpc>
                <a:spcPct val="150000"/>
              </a:lnSpc>
            </a:pP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升高温度，体系中</a:t>
            </a:r>
            <a:r>
              <a:rPr lang="en-US" altLang="zh-CN" i="1"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氯丙烷</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solidFill>
                  <a:prstClr val="black"/>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i="1"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氯丙烷</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的值增大</a:t>
            </a:r>
            <a:endParaRPr lang="zh-CN" altLang="zh-CN"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defTabSz="914400">
              <a:lnSpc>
                <a:spcPct val="150000"/>
              </a:lnSpc>
            </a:pP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以丙烷为原料合成丙醇时，</a:t>
            </a:r>
            <a:r>
              <a:rPr lang="en-US" altLang="zh-CN" kern="100" dirty="0">
                <a:solidFill>
                  <a:prstClr val="black"/>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先溴代再水解</a:t>
            </a:r>
            <a:r>
              <a:rPr lang="en-US" altLang="zh-CN" kern="100" dirty="0">
                <a:solidFill>
                  <a:prstClr val="black"/>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有利于提高</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丙醇的含量</a:t>
            </a:r>
            <a:endParaRPr lang="zh-CN" altLang="zh-CN"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defTabSz="914400">
              <a:lnSpc>
                <a:spcPct val="150000"/>
              </a:lnSpc>
            </a:pP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由图可知，丙烷中碳氢键的键能不完全相同</a:t>
            </a:r>
            <a:endParaRPr lang="zh-CN" altLang="zh-CN"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20" name="TextBox 9"/>
          <p:cNvSpPr txBox="1"/>
          <p:nvPr/>
        </p:nvSpPr>
        <p:spPr>
          <a:xfrm>
            <a:off x="371448" y="373570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93785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xmlns="" id="{574E7DD6-E482-894D-9E46-D2B62C9ED9EC}"/>
              </a:ext>
            </a:extLst>
          </p:cNvPr>
          <p:cNvGrpSpPr/>
          <p:nvPr/>
        </p:nvGrpSpPr>
        <p:grpSpPr>
          <a:xfrm>
            <a:off x="516000" y="464454"/>
            <a:ext cx="11160000" cy="5278377"/>
            <a:chOff x="792914" y="3925222"/>
            <a:chExt cx="11160000" cy="5278377"/>
          </a:xfrm>
        </p:grpSpPr>
        <p:sp>
          <p:nvSpPr>
            <p:cNvPr id="22" name="圆角矩形 21">
              <a:extLst>
                <a:ext uri="{FF2B5EF4-FFF2-40B4-BE49-F238E27FC236}">
                  <a16:creationId xmlns:a16="http://schemas.microsoft.com/office/drawing/2014/main" xmlns="" id="{E0791A29-2CB4-2744-96C1-EA2037B165CE}"/>
                </a:ext>
              </a:extLst>
            </p:cNvPr>
            <p:cNvSpPr/>
            <p:nvPr/>
          </p:nvSpPr>
          <p:spPr>
            <a:xfrm>
              <a:off x="792914" y="4038112"/>
              <a:ext cx="11160000" cy="5165487"/>
            </a:xfrm>
            <a:prstGeom prst="roundRect">
              <a:avLst>
                <a:gd name="adj" fmla="val 420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矩形 24"/>
          <p:cNvSpPr/>
          <p:nvPr/>
        </p:nvSpPr>
        <p:spPr>
          <a:xfrm>
            <a:off x="696348" y="664518"/>
            <a:ext cx="6911820" cy="5078313"/>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8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Br</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8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HBr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④</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Br·</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HBr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③≠②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，升高温度，平衡逆移，所以体系中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氯丙烷</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氯丙烷</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的值增大，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圆角矩形 25">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1" name="圆角矩形 30">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6" name="圆角矩形 45">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8</a:t>
            </a:r>
            <a:endParaRPr kumimoji="1" lang="zh-CN" altLang="en-US" sz="1600" kern="0" dirty="0">
              <a:solidFill>
                <a:prstClr val="white"/>
              </a:solidFill>
              <a:latin typeface="Arial"/>
              <a:ea typeface="微软雅黑"/>
            </a:endParaRPr>
          </a:p>
        </p:txBody>
      </p:sp>
      <p:sp>
        <p:nvSpPr>
          <p:cNvPr id="48" name="圆角矩形 47">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0" name="圆角矩形 4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3" name="圆角矩形 52">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33" name="Picture 2" descr="1040"/>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32886" y="774072"/>
            <a:ext cx="3697179" cy="231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descr="1041"/>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3426" y="3270099"/>
            <a:ext cx="3616099" cy="22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34"/>
          <p:cNvPicPr>
            <a:picLocks noChangeAspect="1"/>
          </p:cNvPicPr>
          <p:nvPr/>
        </p:nvPicPr>
        <p:blipFill>
          <a:blip r:embed="rId18">
            <a:clrChange>
              <a:clrFrom>
                <a:srgbClr val="FFFFFF"/>
              </a:clrFrom>
              <a:clrTo>
                <a:srgbClr val="FFFFFF">
                  <a:alpha val="0"/>
                </a:srgbClr>
              </a:clrTo>
            </a:clrChange>
          </a:blip>
          <a:stretch>
            <a:fillRect/>
          </a:stretch>
        </p:blipFill>
        <p:spPr>
          <a:xfrm>
            <a:off x="3123918" y="4213564"/>
            <a:ext cx="494394" cy="170399"/>
          </a:xfrm>
          <a:prstGeom prst="rect">
            <a:avLst/>
          </a:prstGeom>
        </p:spPr>
      </p:pic>
    </p:spTree>
    <p:extLst>
      <p:ext uri="{BB962C8B-B14F-4D97-AF65-F5344CB8AC3E}">
        <p14:creationId xmlns:p14="http://schemas.microsoft.com/office/powerpoint/2010/main" val="930156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linds(horizontal)">
                                      <p:cBhvr>
                                        <p:cTn id="13" dur="500"/>
                                        <p:tgtEl>
                                          <p:spTgt spid="33"/>
                                        </p:tgtEl>
                                      </p:cBhvr>
                                    </p:animEffect>
                                  </p:childTnLst>
                                </p:cTn>
                              </p:par>
                              <p:par>
                                <p:cTn id="14" presetID="3" presetClass="entr" presetSubtype="1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linds(horizontal)">
                                      <p:cBhvr>
                                        <p:cTn id="16" dur="500"/>
                                        <p:tgtEl>
                                          <p:spTgt spid="34"/>
                                        </p:tgtEl>
                                      </p:cBhvr>
                                    </p:animEffect>
                                  </p:childTnLst>
                                </p:cTn>
                              </p:par>
                              <p:par>
                                <p:cTn id="17" presetID="3" presetClass="entr" presetSubtype="1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linds(horizontal)">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xmlns="" id="{574E7DD6-E482-894D-9E46-D2B62C9ED9EC}"/>
              </a:ext>
            </a:extLst>
          </p:cNvPr>
          <p:cNvGrpSpPr/>
          <p:nvPr/>
        </p:nvGrpSpPr>
        <p:grpSpPr>
          <a:xfrm>
            <a:off x="516000" y="674106"/>
            <a:ext cx="11160000" cy="5196794"/>
            <a:chOff x="792914" y="3925222"/>
            <a:chExt cx="11160000" cy="5196794"/>
          </a:xfrm>
        </p:grpSpPr>
        <p:sp>
          <p:nvSpPr>
            <p:cNvPr id="22" name="圆角矩形 21">
              <a:extLst>
                <a:ext uri="{FF2B5EF4-FFF2-40B4-BE49-F238E27FC236}">
                  <a16:creationId xmlns:a16="http://schemas.microsoft.com/office/drawing/2014/main" xmlns="" id="{E0791A29-2CB4-2744-96C1-EA2037B165CE}"/>
                </a:ext>
              </a:extLst>
            </p:cNvPr>
            <p:cNvSpPr/>
            <p:nvPr/>
          </p:nvSpPr>
          <p:spPr>
            <a:xfrm>
              <a:off x="792914" y="4038112"/>
              <a:ext cx="11160000" cy="5083904"/>
            </a:xfrm>
            <a:prstGeom prst="roundRect">
              <a:avLst>
                <a:gd name="adj" fmla="val 163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矩形 24"/>
          <p:cNvSpPr/>
          <p:nvPr/>
        </p:nvSpPr>
        <p:spPr>
          <a:xfrm>
            <a:off x="767408" y="1121650"/>
            <a:ext cx="6373700" cy="3900235"/>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由图可知，仲氢溴化反应的产率为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97%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明显高于仲氢氯化反应的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，故以丙烷为原料合成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溴丙烷的产率高，其水解得到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丙醇的产率相应也高，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图可知，相同条件下丙烷氯化、溴化时，仲氢的选择性大，含量高，说明仲氢比伯氢活性强，键能不同，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1" name="圆角矩形 30">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6" name="圆角矩形 45">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8</a:t>
            </a:r>
            <a:endParaRPr kumimoji="1" lang="zh-CN" altLang="en-US" sz="1600" kern="0" dirty="0">
              <a:solidFill>
                <a:prstClr val="white"/>
              </a:solidFill>
              <a:latin typeface="Arial"/>
              <a:ea typeface="微软雅黑"/>
            </a:endParaRPr>
          </a:p>
        </p:txBody>
      </p:sp>
      <p:sp>
        <p:nvSpPr>
          <p:cNvPr id="48" name="圆角矩形 47">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0" name="圆角矩形 4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3" name="圆角矩形 52">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33" name="Picture 2" descr="1040"/>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8168" y="956938"/>
            <a:ext cx="3771493" cy="236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descr="1041"/>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9523" y="3453426"/>
            <a:ext cx="3688783" cy="231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79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linds(horizontal)">
                                      <p:cBhvr>
                                        <p:cTn id="13" dur="500"/>
                                        <p:tgtEl>
                                          <p:spTgt spid="33"/>
                                        </p:tgtEl>
                                      </p:cBhvr>
                                    </p:animEffect>
                                  </p:childTnLst>
                                </p:cTn>
                              </p:par>
                              <p:par>
                                <p:cTn id="14" presetID="3" presetClass="entr" presetSubtype="1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linds(horizontal)">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9EF13083-441D-CC41-A3B9-50FF39250BAC}"/>
              </a:ext>
            </a:extLst>
          </p:cNvPr>
          <p:cNvSpPr/>
          <p:nvPr/>
        </p:nvSpPr>
        <p:spPr>
          <a:xfrm>
            <a:off x="390000" y="378537"/>
            <a:ext cx="11412000" cy="566306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9.</a:t>
            </a:r>
            <a:r>
              <a:rPr lang="zh-CN" altLang="zh-CN" kern="100" spc="-3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spc="-3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spc="-3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CO(g</a:t>
            </a:r>
            <a:r>
              <a:rPr lang="en-US" altLang="zh-CN" kern="100" spc="-3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spc="-3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spc="-30" dirty="0" smtClean="0">
                <a:latin typeface="Times New Roman" panose="02020603050405020304" pitchFamily="18" charset="0"/>
                <a:ea typeface="微软雅黑" panose="020B0503020204020204" pitchFamily="34" charset="-122"/>
                <a:cs typeface="Courier New" panose="02070309020205020404" pitchFamily="49" charset="0"/>
              </a:rPr>
              <a:t>COCl</a:t>
            </a:r>
            <a:r>
              <a:rPr lang="en-US" altLang="zh-CN" kern="100" spc="-3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3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spc="-30" dirty="0">
                <a:latin typeface="Times New Roman" panose="02020603050405020304" pitchFamily="18" charset="0"/>
                <a:ea typeface="微软雅黑" panose="020B0503020204020204" pitchFamily="34" charset="-122"/>
                <a:cs typeface="Times New Roman" panose="02020603050405020304" pitchFamily="18" charset="0"/>
              </a:rPr>
              <a:t>的速率方程</a:t>
            </a:r>
            <a:r>
              <a:rPr lang="en-US" altLang="zh-CN" i="1" kern="100" spc="-3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spc="-3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spc="-30" dirty="0" smtClean="0">
                <a:latin typeface="Times New Roman" panose="02020603050405020304" pitchFamily="18" charset="0"/>
                <a:ea typeface="微软雅黑" panose="020B0503020204020204" pitchFamily="34" charset="-122"/>
                <a:cs typeface="Courier New" panose="02070309020205020404" pitchFamily="49" charset="0"/>
              </a:rPr>
              <a:t>k  </a:t>
            </a:r>
            <a:r>
              <a:rPr lang="en-US" altLang="zh-CN" kern="100" spc="-3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spc="-3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spc="-3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i="1" kern="100" spc="-3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spc="-30" dirty="0">
                <a:latin typeface="Times New Roman" panose="02020603050405020304" pitchFamily="18" charset="0"/>
                <a:ea typeface="微软雅黑" panose="020B0503020204020204" pitchFamily="34" charset="-122"/>
                <a:cs typeface="Times New Roman" panose="02020603050405020304" pitchFamily="18" charset="0"/>
              </a:rPr>
              <a:t>为速率常数</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spc="-30" dirty="0">
                <a:latin typeface="Times New Roman" panose="02020603050405020304" pitchFamily="18" charset="0"/>
                <a:ea typeface="微软雅黑" panose="020B0503020204020204" pitchFamily="34" charset="-122"/>
                <a:cs typeface="Times New Roman" panose="02020603050405020304" pitchFamily="18" charset="0"/>
              </a:rPr>
              <a:t>，该反</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应可认为经过以下反应历程：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第一步：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2Cl(g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快速平衡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第二步：</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CO(g</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COCl</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快速平衡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第三步：</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COCl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en-US" altLang="zh-CN" kern="100" spc="-6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慢反应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第三步反应的活化能较低，是决速反应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是该总反应的中间产物，</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COCl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是该总反应的催化剂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分别增大相同的倍数，对总反应速率的影响程度前者大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升温可使</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增大导致反应速率加快</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45118" y="526528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1" name="圆角矩形 20">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9" name="圆角矩形 28">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0" name="圆角矩形 29">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9</a:t>
            </a:r>
            <a:endParaRPr kumimoji="1" lang="zh-CN" altLang="en-US" sz="1600" kern="0" dirty="0">
              <a:solidFill>
                <a:prstClr val="white"/>
              </a:solidFill>
              <a:latin typeface="Arial"/>
              <a:ea typeface="微软雅黑"/>
            </a:endParaRPr>
          </a:p>
        </p:txBody>
      </p:sp>
      <p:sp>
        <p:nvSpPr>
          <p:cNvPr id="47" name="圆角矩形 46">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0" name="圆角矩形 49">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1" name="圆角矩形 50">
            <a:hlinkClick r:id="rId16"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445627426"/>
              </p:ext>
            </p:extLst>
          </p:nvPr>
        </p:nvGraphicFramePr>
        <p:xfrm>
          <a:off x="6907842" y="323947"/>
          <a:ext cx="352670" cy="593969"/>
        </p:xfrm>
        <a:graphic>
          <a:graphicData uri="http://schemas.openxmlformats.org/presentationml/2006/ole">
            <mc:AlternateContent xmlns:mc="http://schemas.openxmlformats.org/markup-compatibility/2006">
              <mc:Choice xmlns:v="urn:schemas-microsoft-com:vml" Requires="v">
                <p:oleObj spid="_x0000_s180244" name="Equation" r:id="rId17" imgW="177569" imgH="304404" progId="Equation.DSMT4">
                  <p:embed/>
                </p:oleObj>
              </mc:Choice>
              <mc:Fallback>
                <p:oleObj name="Equation" r:id="rId17" imgW="177569" imgH="304404" progId="Equation.DSMT4">
                  <p:embed/>
                  <p:pic>
                    <p:nvPicPr>
                      <p:cNvPr id="0" name="Object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07842" y="323947"/>
                        <a:ext cx="352670" cy="5939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图片 19"/>
          <p:cNvPicPr>
            <a:picLocks noChangeAspect="1"/>
          </p:cNvPicPr>
          <p:nvPr/>
        </p:nvPicPr>
        <p:blipFill>
          <a:blip r:embed="rId19">
            <a:clrChange>
              <a:clrFrom>
                <a:srgbClr val="FFFFFF"/>
              </a:clrFrom>
              <a:clrTo>
                <a:srgbClr val="FFFFFF">
                  <a:alpha val="0"/>
                </a:srgbClr>
              </a:clrTo>
            </a:clrChange>
          </a:blip>
          <a:stretch>
            <a:fillRect/>
          </a:stretch>
        </p:blipFill>
        <p:spPr>
          <a:xfrm>
            <a:off x="3154717" y="649151"/>
            <a:ext cx="494394" cy="170399"/>
          </a:xfrm>
          <a:prstGeom prst="rect">
            <a:avLst/>
          </a:prstGeom>
        </p:spPr>
      </p:pic>
      <p:pic>
        <p:nvPicPr>
          <p:cNvPr id="28" name="图片 27"/>
          <p:cNvPicPr>
            <a:picLocks noChangeAspect="1"/>
          </p:cNvPicPr>
          <p:nvPr/>
        </p:nvPicPr>
        <p:blipFill>
          <a:blip r:embed="rId19">
            <a:clrChange>
              <a:clrFrom>
                <a:srgbClr val="FFFFFF"/>
              </a:clrFrom>
              <a:clrTo>
                <a:srgbClr val="FFFFFF">
                  <a:alpha val="0"/>
                </a:srgbClr>
              </a:clrTo>
            </a:clrChange>
          </a:blip>
          <a:stretch>
            <a:fillRect/>
          </a:stretch>
        </p:blipFill>
        <p:spPr>
          <a:xfrm>
            <a:off x="3517009" y="2302999"/>
            <a:ext cx="494394" cy="170399"/>
          </a:xfrm>
          <a:prstGeom prst="rect">
            <a:avLst/>
          </a:prstGeom>
        </p:spPr>
      </p:pic>
      <p:pic>
        <p:nvPicPr>
          <p:cNvPr id="32" name="图片 31"/>
          <p:cNvPicPr>
            <a:picLocks noChangeAspect="1"/>
          </p:cNvPicPr>
          <p:nvPr/>
        </p:nvPicPr>
        <p:blipFill>
          <a:blip r:embed="rId19">
            <a:clrChange>
              <a:clrFrom>
                <a:srgbClr val="FFFFFF"/>
              </a:clrFrom>
              <a:clrTo>
                <a:srgbClr val="FFFFFF">
                  <a:alpha val="0"/>
                </a:srgbClr>
              </a:clrTo>
            </a:clrChange>
          </a:blip>
          <a:stretch>
            <a:fillRect/>
          </a:stretch>
        </p:blipFill>
        <p:spPr>
          <a:xfrm>
            <a:off x="2505262" y="1764107"/>
            <a:ext cx="494394" cy="170399"/>
          </a:xfrm>
          <a:prstGeom prst="rect">
            <a:avLst/>
          </a:prstGeom>
        </p:spPr>
      </p:pic>
    </p:spTree>
    <p:extLst>
      <p:ext uri="{BB962C8B-B14F-4D97-AF65-F5344CB8AC3E}">
        <p14:creationId xmlns:p14="http://schemas.microsoft.com/office/powerpoint/2010/main" val="283080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574E7DD6-E482-894D-9E46-D2B62C9ED9EC}"/>
              </a:ext>
            </a:extLst>
          </p:cNvPr>
          <p:cNvGrpSpPr/>
          <p:nvPr/>
        </p:nvGrpSpPr>
        <p:grpSpPr>
          <a:xfrm>
            <a:off x="516000" y="1196751"/>
            <a:ext cx="11160000" cy="3240361"/>
            <a:chOff x="792914" y="3925222"/>
            <a:chExt cx="11160000" cy="3240361"/>
          </a:xfrm>
        </p:grpSpPr>
        <p:sp>
          <p:nvSpPr>
            <p:cNvPr id="23" name="圆角矩形 22">
              <a:extLst>
                <a:ext uri="{FF2B5EF4-FFF2-40B4-BE49-F238E27FC236}">
                  <a16:creationId xmlns:a16="http://schemas.microsoft.com/office/drawing/2014/main" xmlns="" id="{E0791A29-2CB4-2744-96C1-EA2037B165CE}"/>
                </a:ext>
              </a:extLst>
            </p:cNvPr>
            <p:cNvSpPr/>
            <p:nvPr/>
          </p:nvSpPr>
          <p:spPr>
            <a:xfrm>
              <a:off x="792914" y="4038113"/>
              <a:ext cx="11160000" cy="3127470"/>
            </a:xfrm>
            <a:prstGeom prst="roundRect">
              <a:avLst>
                <a:gd name="adj" fmla="val 412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6" name="矩形 25"/>
          <p:cNvSpPr/>
          <p:nvPr/>
        </p:nvSpPr>
        <p:spPr>
          <a:xfrm>
            <a:off x="642285" y="1412775"/>
            <a:ext cx="10907430" cy="2977738"/>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第三步反应为慢反应，则反应的活化能较大，是决速反应，故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COCl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都是该总反应的中间产物，故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5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从</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速率方程</a:t>
            </a:r>
            <a:r>
              <a:rPr lang="en-US" altLang="zh-CN" sz="2400" i="1" kern="100" spc="-2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20" dirty="0" smtClean="0">
                <a:latin typeface="Times New Roman" panose="02020603050405020304" pitchFamily="18" charset="0"/>
                <a:ea typeface="宋体" panose="02010600030101010101" pitchFamily="2" charset="-122"/>
                <a:cs typeface="Courier New" panose="02070309020205020404" pitchFamily="49" charset="0"/>
              </a:rPr>
              <a:t>k  </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中可以看出，</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分别增大相同的倍数，对</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总反应速率的影响程度</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大，故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升温</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可以提高反应物中活化分子的百分数，使</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增大导致反应速率加快，故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圆角矩形 26">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8" name="圆角矩形 27">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0" name="圆角矩形 29">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1" name="圆角矩形 30">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7" name="圆角矩形 46">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8" name="圆角矩形 47">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9" name="圆角矩形 48">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0" name="圆角矩形 49">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9</a:t>
            </a:r>
            <a:endParaRPr kumimoji="1" lang="zh-CN" altLang="en-US" sz="1600" kern="0" dirty="0">
              <a:solidFill>
                <a:prstClr val="white"/>
              </a:solidFill>
              <a:latin typeface="Arial"/>
              <a:ea typeface="微软雅黑"/>
            </a:endParaRPr>
          </a:p>
        </p:txBody>
      </p:sp>
      <p:sp>
        <p:nvSpPr>
          <p:cNvPr id="51" name="圆角矩形 50">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2" name="圆角矩形 51">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3" name="圆角矩形 52">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4" name="圆角矩形 53">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5" name="圆角矩形 54">
            <a:hlinkClick r:id="rId16"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9" name="对象 28"/>
          <p:cNvGraphicFramePr>
            <a:graphicFrameLocks noChangeAspect="1"/>
          </p:cNvGraphicFramePr>
          <p:nvPr>
            <p:extLst>
              <p:ext uri="{D42A27DB-BD31-4B8C-83A1-F6EECF244321}">
                <p14:modId xmlns:p14="http://schemas.microsoft.com/office/powerpoint/2010/main" val="2896311612"/>
              </p:ext>
            </p:extLst>
          </p:nvPr>
        </p:nvGraphicFramePr>
        <p:xfrm>
          <a:off x="2809759" y="2557539"/>
          <a:ext cx="352670" cy="593969"/>
        </p:xfrm>
        <a:graphic>
          <a:graphicData uri="http://schemas.openxmlformats.org/presentationml/2006/ole">
            <mc:AlternateContent xmlns:mc="http://schemas.openxmlformats.org/markup-compatibility/2006">
              <mc:Choice xmlns:v="urn:schemas-microsoft-com:vml" Requires="v">
                <p:oleObj spid="_x0000_s128084" name="Equation" r:id="rId17" imgW="177569" imgH="304404" progId="Equation.DSMT4">
                  <p:embed/>
                </p:oleObj>
              </mc:Choice>
              <mc:Fallback>
                <p:oleObj name="Equation" r:id="rId17" imgW="177569" imgH="304404"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09759" y="2557539"/>
                        <a:ext cx="352670" cy="5939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91724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xmlns="" id="{9EF13083-441D-CC41-A3B9-50FF39250BAC}"/>
              </a:ext>
            </a:extLst>
          </p:cNvPr>
          <p:cNvSpPr/>
          <p:nvPr/>
        </p:nvSpPr>
        <p:spPr>
          <a:xfrm>
            <a:off x="390000" y="332656"/>
            <a:ext cx="11412000" cy="226982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北京，</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捕获和转化可减少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排放并实现资源利用，原理如图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所示。反应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完成之后，以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为载气，以恒定组成的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混合气，以恒定流速通入反应器，单位时间流出气体各组分的物质的量随反应时间变化如图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所示。反应过程中始终未检测到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，在催化剂上有积碳</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p:txBody>
      </p:sp>
      <p:sp>
        <p:nvSpPr>
          <p:cNvPr id="24" name="圆角矩形 23">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0" name="圆角矩形 29">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8" name="圆角矩形 47">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50" name="圆角矩形 4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3" name="圆角矩形 52">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184323" name="Picture 3" descr="T58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350" y="3594020"/>
            <a:ext cx="3489349" cy="192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4" name="Picture 4" descr="T586"/>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2875" y="2780060"/>
            <a:ext cx="5350776" cy="2735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8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xmlns="" id="{9EF13083-441D-CC41-A3B9-50FF39250BAC}"/>
              </a:ext>
            </a:extLst>
          </p:cNvPr>
          <p:cNvSpPr/>
          <p:nvPr/>
        </p:nvSpPr>
        <p:spPr>
          <a:xfrm>
            <a:off x="390000" y="2654330"/>
            <a:ext cx="11412000" cy="313544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下列</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说法不正确的是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CaO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CaO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p>
          <a:p>
            <a:pPr algn="just">
              <a:lnSpc>
                <a:spcPct val="150000"/>
              </a:lnSpc>
              <a:spcAft>
                <a:spcPts val="0"/>
              </a:spcAf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比</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多，且生成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速率不变，</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可能有</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副反应</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时刻，副反应生成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的速率大于反应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速率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之后，生成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的速率为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，是因为反应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不再</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发生</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53559" y="450803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4" name="圆角矩形 23">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0" name="圆角矩形 29">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8" name="圆角矩形 47">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50" name="圆角矩形 49">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3" name="圆角矩形 52">
            <a:hlinkClick r:id="rId16"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23" name="对象 22"/>
          <p:cNvGraphicFramePr>
            <a:graphicFrameLocks noChangeAspect="1"/>
          </p:cNvGraphicFramePr>
          <p:nvPr>
            <p:extLst>
              <p:ext uri="{D42A27DB-BD31-4B8C-83A1-F6EECF244321}">
                <p14:modId xmlns:p14="http://schemas.microsoft.com/office/powerpoint/2010/main" val="1029061242"/>
              </p:ext>
            </p:extLst>
          </p:nvPr>
        </p:nvGraphicFramePr>
        <p:xfrm>
          <a:off x="8048925" y="3073006"/>
          <a:ext cx="1609725" cy="857250"/>
        </p:xfrm>
        <a:graphic>
          <a:graphicData uri="http://schemas.openxmlformats.org/presentationml/2006/ole">
            <mc:AlternateContent xmlns:mc="http://schemas.openxmlformats.org/markup-compatibility/2006">
              <mc:Choice xmlns:v="urn:schemas-microsoft-com:vml" Requires="v">
                <p:oleObj spid="_x0000_s185377" name="文档" r:id="rId18" imgW="1616357" imgH="867902" progId="Word.Document.12">
                  <p:embed/>
                </p:oleObj>
              </mc:Choice>
              <mc:Fallback>
                <p:oleObj name="文档" r:id="rId18" imgW="1616357" imgH="867902" progId="Word.Document.12">
                  <p:embed/>
                  <p:pic>
                    <p:nvPicPr>
                      <p:cNvPr id="0" name=""/>
                      <p:cNvPicPr/>
                      <p:nvPr/>
                    </p:nvPicPr>
                    <p:blipFill>
                      <a:blip r:embed="rId19"/>
                      <a:stretch>
                        <a:fillRect/>
                      </a:stretch>
                    </p:blipFill>
                    <p:spPr>
                      <a:xfrm>
                        <a:off x="8048925" y="3073006"/>
                        <a:ext cx="1609725" cy="857250"/>
                      </a:xfrm>
                      <a:prstGeom prst="rect">
                        <a:avLst/>
                      </a:prstGeom>
                    </p:spPr>
                  </p:pic>
                </p:oleObj>
              </mc:Fallback>
            </mc:AlternateContent>
          </a:graphicData>
        </a:graphic>
      </p:graphicFrame>
      <p:pic>
        <p:nvPicPr>
          <p:cNvPr id="184323" name="Picture 3" descr="T585"/>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5264" y="945526"/>
            <a:ext cx="2782879" cy="153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4" name="Picture 4" descr="T586"/>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9303" y="321199"/>
            <a:ext cx="4267434" cy="218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对象 21"/>
          <p:cNvGraphicFramePr>
            <a:graphicFrameLocks noChangeAspect="1"/>
          </p:cNvGraphicFramePr>
          <p:nvPr>
            <p:extLst>
              <p:ext uri="{D42A27DB-BD31-4B8C-83A1-F6EECF244321}">
                <p14:modId xmlns:p14="http://schemas.microsoft.com/office/powerpoint/2010/main" val="775421114"/>
              </p:ext>
            </p:extLst>
          </p:nvPr>
        </p:nvGraphicFramePr>
        <p:xfrm>
          <a:off x="9318942" y="3838344"/>
          <a:ext cx="1609725" cy="857250"/>
        </p:xfrm>
        <a:graphic>
          <a:graphicData uri="http://schemas.openxmlformats.org/presentationml/2006/ole">
            <mc:AlternateContent xmlns:mc="http://schemas.openxmlformats.org/markup-compatibility/2006">
              <mc:Choice xmlns:v="urn:schemas-microsoft-com:vml" Requires="v">
                <p:oleObj spid="_x0000_s185378" name="文档" r:id="rId23" imgW="1616357" imgH="867902" progId="Word.Document.12">
                  <p:embed/>
                </p:oleObj>
              </mc:Choice>
              <mc:Fallback>
                <p:oleObj name="文档" r:id="rId23" imgW="1616357" imgH="867902" progId="Word.Document.12">
                  <p:embed/>
                  <p:pic>
                    <p:nvPicPr>
                      <p:cNvPr id="0" name=""/>
                      <p:cNvPicPr/>
                      <p:nvPr/>
                    </p:nvPicPr>
                    <p:blipFill>
                      <a:blip r:embed="rId19"/>
                      <a:stretch>
                        <a:fillRect/>
                      </a:stretch>
                    </p:blipFill>
                    <p:spPr>
                      <a:xfrm>
                        <a:off x="9318942" y="3838344"/>
                        <a:ext cx="1609725" cy="857250"/>
                      </a:xfrm>
                      <a:prstGeom prst="rect">
                        <a:avLst/>
                      </a:prstGeom>
                    </p:spPr>
                  </p:pic>
                </p:oleObj>
              </mc:Fallback>
            </mc:AlternateContent>
          </a:graphicData>
        </a:graphic>
      </p:graphicFrame>
    </p:spTree>
    <p:extLst>
      <p:ext uri="{BB962C8B-B14F-4D97-AF65-F5344CB8AC3E}">
        <p14:creationId xmlns:p14="http://schemas.microsoft.com/office/powerpoint/2010/main" val="3396080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xmlns="" id="{574E7DD6-E482-894D-9E46-D2B62C9ED9EC}"/>
              </a:ext>
            </a:extLst>
          </p:cNvPr>
          <p:cNvGrpSpPr/>
          <p:nvPr/>
        </p:nvGrpSpPr>
        <p:grpSpPr>
          <a:xfrm>
            <a:off x="516000" y="200829"/>
            <a:ext cx="11160000" cy="5864591"/>
            <a:chOff x="792914" y="3925222"/>
            <a:chExt cx="11160000" cy="5864591"/>
          </a:xfrm>
        </p:grpSpPr>
        <p:sp>
          <p:nvSpPr>
            <p:cNvPr id="19" name="圆角矩形 18">
              <a:extLst>
                <a:ext uri="{FF2B5EF4-FFF2-40B4-BE49-F238E27FC236}">
                  <a16:creationId xmlns:a16="http://schemas.microsoft.com/office/drawing/2014/main" xmlns="" id="{E0791A29-2CB4-2744-96C1-EA2037B165CE}"/>
                </a:ext>
              </a:extLst>
            </p:cNvPr>
            <p:cNvSpPr/>
            <p:nvPr/>
          </p:nvSpPr>
          <p:spPr>
            <a:xfrm>
              <a:off x="792914" y="4038112"/>
              <a:ext cx="11160000" cy="5751701"/>
            </a:xfrm>
            <a:prstGeom prst="roundRect">
              <a:avLst>
                <a:gd name="adj" fmla="val 237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34681" y="2622974"/>
            <a:ext cx="10799436" cy="3416320"/>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由题中图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信息可知，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比</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多，且生成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的速率不变，且反应过程中始终未检测到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，在催化剂上有积碳，故可能发生副反应：</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4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的化学方程式可知，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的反应速率相等，而</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的反应速率未变，仍然为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mmol·min</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的反应速率为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mmol·min</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，故能够说明副反应生成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的速率小于反应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速率，</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圆角矩形 23">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0" name="圆角矩形 29">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8" name="圆角矩形 47">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50" name="圆角矩形 49">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3" name="圆角矩形 52">
            <a:hlinkClick r:id="rId16"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2" name="Picture 3" descr="T58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2680" y="1028968"/>
            <a:ext cx="2728046" cy="150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 descr="T586"/>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41346" y="411036"/>
            <a:ext cx="4183349" cy="213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 name="对象 31"/>
          <p:cNvGraphicFramePr>
            <a:graphicFrameLocks noChangeAspect="1"/>
          </p:cNvGraphicFramePr>
          <p:nvPr>
            <p:extLst>
              <p:ext uri="{D42A27DB-BD31-4B8C-83A1-F6EECF244321}">
                <p14:modId xmlns:p14="http://schemas.microsoft.com/office/powerpoint/2010/main" val="22044123"/>
              </p:ext>
            </p:extLst>
          </p:nvPr>
        </p:nvGraphicFramePr>
        <p:xfrm>
          <a:off x="10092402" y="3136862"/>
          <a:ext cx="1609725" cy="857250"/>
        </p:xfrm>
        <a:graphic>
          <a:graphicData uri="http://schemas.openxmlformats.org/presentationml/2006/ole">
            <mc:AlternateContent xmlns:mc="http://schemas.openxmlformats.org/markup-compatibility/2006">
              <mc:Choice xmlns:v="urn:schemas-microsoft-com:vml" Requires="v">
                <p:oleObj spid="_x0000_s129110" name="文档" r:id="rId20" imgW="1616357" imgH="869705" progId="Word.Document.12">
                  <p:embed/>
                </p:oleObj>
              </mc:Choice>
              <mc:Fallback>
                <p:oleObj name="文档" r:id="rId20" imgW="1616357" imgH="869705" progId="Word.Document.12">
                  <p:embed/>
                  <p:pic>
                    <p:nvPicPr>
                      <p:cNvPr id="0" name=""/>
                      <p:cNvPicPr/>
                      <p:nvPr/>
                    </p:nvPicPr>
                    <p:blipFill>
                      <a:blip r:embed="rId21"/>
                      <a:stretch>
                        <a:fillRect/>
                      </a:stretch>
                    </p:blipFill>
                    <p:spPr>
                      <a:xfrm>
                        <a:off x="10092402" y="3136862"/>
                        <a:ext cx="1609725" cy="857250"/>
                      </a:xfrm>
                      <a:prstGeom prst="rect">
                        <a:avLst/>
                      </a:prstGeom>
                    </p:spPr>
                  </p:pic>
                </p:oleObj>
              </mc:Fallback>
            </mc:AlternateContent>
          </a:graphicData>
        </a:graphic>
      </p:graphicFrame>
    </p:spTree>
    <p:extLst>
      <p:ext uri="{BB962C8B-B14F-4D97-AF65-F5344CB8AC3E}">
        <p14:creationId xmlns:p14="http://schemas.microsoft.com/office/powerpoint/2010/main" val="1146868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500"/>
                                        <p:tgtEl>
                                          <p:spTgt spid="31"/>
                                        </p:tgtEl>
                                      </p:cBhvr>
                                    </p:animEffect>
                                  </p:childTnLst>
                                </p:cTn>
                              </p:par>
                              <p:par>
                                <p:cTn id="17" presetID="3" presetClass="entr" presetSubtype="1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linds(horizontal)">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xmlns="" id="{574E7DD6-E482-894D-9E46-D2B62C9ED9EC}"/>
              </a:ext>
            </a:extLst>
          </p:cNvPr>
          <p:cNvGrpSpPr/>
          <p:nvPr/>
        </p:nvGrpSpPr>
        <p:grpSpPr>
          <a:xfrm>
            <a:off x="516000" y="980729"/>
            <a:ext cx="11160000" cy="3816423"/>
            <a:chOff x="792914" y="3925222"/>
            <a:chExt cx="11160000" cy="3816423"/>
          </a:xfrm>
        </p:grpSpPr>
        <p:sp>
          <p:nvSpPr>
            <p:cNvPr id="19" name="圆角矩形 18">
              <a:extLst>
                <a:ext uri="{FF2B5EF4-FFF2-40B4-BE49-F238E27FC236}">
                  <a16:creationId xmlns:a16="http://schemas.microsoft.com/office/drawing/2014/main" xmlns="" id="{E0791A29-2CB4-2744-96C1-EA2037B165CE}"/>
                </a:ext>
              </a:extLst>
            </p:cNvPr>
            <p:cNvSpPr/>
            <p:nvPr/>
          </p:nvSpPr>
          <p:spPr>
            <a:xfrm>
              <a:off x="792914" y="4038112"/>
              <a:ext cx="11160000" cy="3703533"/>
            </a:xfrm>
            <a:prstGeom prst="roundRect">
              <a:avLst>
                <a:gd name="adj" fmla="val 419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34681" y="3501009"/>
            <a:ext cx="10799436" cy="113024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之后，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的速率为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的速率逐渐增大至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mmol·min</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，说明反应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不再发生，而后副反应逐渐停止，</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4" name="圆角矩形 23">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0" name="圆角矩形 29">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8" name="圆角矩形 47">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50" name="圆角矩形 4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3" name="圆角矩形 52">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2" name="Picture 3" descr="T58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5264" y="1821080"/>
            <a:ext cx="2782879" cy="153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 descr="T586"/>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9303" y="1196753"/>
            <a:ext cx="4267434" cy="218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390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9" name="圆角矩形 18">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0" name="圆角矩形 19">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1" name="圆角矩形 20">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2" name="圆角矩形 21">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3" name="圆角矩形 22">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4" name="圆角矩形 23">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5" name="圆角矩形 24">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6" name="圆角矩形 25">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7" name="圆角矩形 26">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29" name="圆角矩形 28">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6" name="圆角矩形 45">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7" name="圆角矩形 46">
            <a:hlinkClick r:id="rId16"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187394" name="Picture 2" descr="104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592" y="2794874"/>
            <a:ext cx="5274569" cy="272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95" name="Picture 3" descr="104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8063" y="2151409"/>
            <a:ext cx="4176346" cy="336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 name="对象 33"/>
          <p:cNvGraphicFramePr>
            <a:graphicFrameLocks noChangeAspect="1"/>
          </p:cNvGraphicFramePr>
          <p:nvPr>
            <p:extLst>
              <p:ext uri="{D42A27DB-BD31-4B8C-83A1-F6EECF244321}">
                <p14:modId xmlns:p14="http://schemas.microsoft.com/office/powerpoint/2010/main" val="291742702"/>
              </p:ext>
            </p:extLst>
          </p:nvPr>
        </p:nvGraphicFramePr>
        <p:xfrm>
          <a:off x="476250" y="372319"/>
          <a:ext cx="11239500" cy="1760537"/>
        </p:xfrm>
        <a:graphic>
          <a:graphicData uri="http://schemas.openxmlformats.org/presentationml/2006/ole">
            <mc:AlternateContent xmlns:mc="http://schemas.openxmlformats.org/markup-compatibility/2006">
              <mc:Choice xmlns:v="urn:schemas-microsoft-com:vml" Requires="v">
                <p:oleObj spid="_x0000_s187413" name="文档" r:id="rId20" imgW="11347583" imgH="1780276" progId="Word.Document.12">
                  <p:embed/>
                </p:oleObj>
              </mc:Choice>
              <mc:Fallback>
                <p:oleObj name="文档" r:id="rId20" imgW="11347583" imgH="1780276" progId="Word.Document.12">
                  <p:embed/>
                  <p:pic>
                    <p:nvPicPr>
                      <p:cNvPr id="0" name=""/>
                      <p:cNvPicPr/>
                      <p:nvPr/>
                    </p:nvPicPr>
                    <p:blipFill>
                      <a:blip r:embed="rId21"/>
                      <a:stretch>
                        <a:fillRect/>
                      </a:stretch>
                    </p:blipFill>
                    <p:spPr>
                      <a:xfrm>
                        <a:off x="476250" y="372319"/>
                        <a:ext cx="11239500" cy="1760537"/>
                      </a:xfrm>
                      <a:prstGeom prst="rect">
                        <a:avLst/>
                      </a:prstGeom>
                    </p:spPr>
                  </p:pic>
                </p:oleObj>
              </mc:Fallback>
            </mc:AlternateContent>
          </a:graphicData>
        </a:graphic>
      </p:graphicFrame>
    </p:spTree>
    <p:extLst>
      <p:ext uri="{BB962C8B-B14F-4D97-AF65-F5344CB8AC3E}">
        <p14:creationId xmlns:p14="http://schemas.microsoft.com/office/powerpoint/2010/main" val="2294825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594098"/>
            <a:ext cx="11412000" cy="3347070"/>
          </a:xfrm>
          <a:prstGeom prst="rect">
            <a:avLst/>
          </a:prstGeom>
        </p:spPr>
        <p:txBody>
          <a:bodyPr wrap="square">
            <a:spAutoFit/>
          </a:bodyPr>
          <a:lstStyle/>
          <a:p>
            <a:pPr algn="just">
              <a:lnSpc>
                <a:spcPct val="150000"/>
              </a:lnSpc>
              <a:spcAft>
                <a:spcPts val="0"/>
              </a:spcAft>
            </a:pPr>
            <a:r>
              <a:rPr lang="en-US" altLang="zh-CN" sz="2400" b="1" kern="100" dirty="0">
                <a:latin typeface="+mj-ea"/>
                <a:ea typeface="+mj-ea"/>
                <a:cs typeface="Courier New" panose="02070309020205020404" pitchFamily="49" charset="0"/>
              </a:rPr>
              <a:t>3.</a:t>
            </a:r>
            <a:r>
              <a:rPr lang="zh-CN" altLang="zh-CN" sz="2400" b="1" kern="100" dirty="0">
                <a:latin typeface="+mj-ea"/>
                <a:ea typeface="+mj-ea"/>
                <a:cs typeface="Courier New" panose="02070309020205020404" pitchFamily="49" charset="0"/>
              </a:rPr>
              <a:t>过渡态理论</a:t>
            </a: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化学反应并不是通过反应物分子的简单碰撞就能完成的，而是在反应物到生成物的过程中经过一个高能的过渡态，处于过渡态的分子叫做活化络合物。活化络合物是一种高能量的不稳定的反应物原子组合体，它能较快地分解为新的能量较低的较稳定的生成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活化能</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E</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是处在过渡态的活化络合物分子平均能量与反应物分子平均能量的差值。</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0722102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9" name="圆角矩形 18">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0" name="圆角矩形 19">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1" name="圆角矩形 20">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2" name="圆角矩形 21">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3" name="圆角矩形 22">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4" name="圆角矩形 23">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5" name="圆角矩形 24">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6" name="圆角矩形 25">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7" name="圆角矩形 26">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29" name="圆角矩形 28">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6" name="圆角矩形 45">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7" name="圆角矩形 46">
            <a:hlinkClick r:id="rId16"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187394" name="Picture 2" descr="104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9011" y="571087"/>
            <a:ext cx="4230946" cy="218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95" name="Picture 3" descr="104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9476" y="3059520"/>
            <a:ext cx="3350016" cy="269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3" name="对象 32"/>
          <p:cNvGraphicFramePr>
            <a:graphicFrameLocks noChangeAspect="1"/>
          </p:cNvGraphicFramePr>
          <p:nvPr>
            <p:extLst>
              <p:ext uri="{D42A27DB-BD31-4B8C-83A1-F6EECF244321}">
                <p14:modId xmlns:p14="http://schemas.microsoft.com/office/powerpoint/2010/main" val="3392101625"/>
              </p:ext>
            </p:extLst>
          </p:nvPr>
        </p:nvGraphicFramePr>
        <p:xfrm>
          <a:off x="542675" y="552495"/>
          <a:ext cx="6794500" cy="5457825"/>
        </p:xfrm>
        <a:graphic>
          <a:graphicData uri="http://schemas.openxmlformats.org/presentationml/2006/ole">
            <mc:AlternateContent xmlns:mc="http://schemas.openxmlformats.org/markup-compatibility/2006">
              <mc:Choice xmlns:v="urn:schemas-microsoft-com:vml" Requires="v">
                <p:oleObj spid="_x0000_s188436" name="文档" r:id="rId20" imgW="6859992" imgH="5522362" progId="Word.Document.12">
                  <p:embed/>
                </p:oleObj>
              </mc:Choice>
              <mc:Fallback>
                <p:oleObj name="文档" r:id="rId20" imgW="6859992" imgH="5522362" progId="Word.Document.12">
                  <p:embed/>
                  <p:pic>
                    <p:nvPicPr>
                      <p:cNvPr id="0" name=""/>
                      <p:cNvPicPr/>
                      <p:nvPr/>
                    </p:nvPicPr>
                    <p:blipFill>
                      <a:blip r:embed="rId21"/>
                      <a:stretch>
                        <a:fillRect/>
                      </a:stretch>
                    </p:blipFill>
                    <p:spPr>
                      <a:xfrm>
                        <a:off x="542675" y="552495"/>
                        <a:ext cx="6794500" cy="5457825"/>
                      </a:xfrm>
                      <a:prstGeom prst="rect">
                        <a:avLst/>
                      </a:prstGeom>
                    </p:spPr>
                  </p:pic>
                </p:oleObj>
              </mc:Fallback>
            </mc:AlternateContent>
          </a:graphicData>
        </a:graphic>
      </p:graphicFrame>
      <p:sp>
        <p:nvSpPr>
          <p:cNvPr id="31" name="TextBox 9"/>
          <p:cNvSpPr txBox="1"/>
          <p:nvPr/>
        </p:nvSpPr>
        <p:spPr>
          <a:xfrm>
            <a:off x="273313" y="458238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575256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xmlns="" id="{574E7DD6-E482-894D-9E46-D2B62C9ED9EC}"/>
              </a:ext>
            </a:extLst>
          </p:cNvPr>
          <p:cNvGrpSpPr/>
          <p:nvPr/>
        </p:nvGrpSpPr>
        <p:grpSpPr>
          <a:xfrm>
            <a:off x="516000" y="116632"/>
            <a:ext cx="11160000" cy="5967955"/>
            <a:chOff x="792914" y="3925222"/>
            <a:chExt cx="11160000" cy="5967955"/>
          </a:xfrm>
        </p:grpSpPr>
        <p:sp>
          <p:nvSpPr>
            <p:cNvPr id="33" name="圆角矩形 32">
              <a:extLst>
                <a:ext uri="{FF2B5EF4-FFF2-40B4-BE49-F238E27FC236}">
                  <a16:creationId xmlns:a16="http://schemas.microsoft.com/office/drawing/2014/main" xmlns="" id="{E0791A29-2CB4-2744-96C1-EA2037B165CE}"/>
                </a:ext>
              </a:extLst>
            </p:cNvPr>
            <p:cNvSpPr/>
            <p:nvPr/>
          </p:nvSpPr>
          <p:spPr>
            <a:xfrm>
              <a:off x="792914" y="4038112"/>
              <a:ext cx="11160000" cy="5855065"/>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37" name="对象 36"/>
          <p:cNvGraphicFramePr>
            <a:graphicFrameLocks noChangeAspect="1"/>
          </p:cNvGraphicFramePr>
          <p:nvPr>
            <p:extLst>
              <p:ext uri="{D42A27DB-BD31-4B8C-83A1-F6EECF244321}">
                <p14:modId xmlns:p14="http://schemas.microsoft.com/office/powerpoint/2010/main" val="1906098097"/>
              </p:ext>
            </p:extLst>
          </p:nvPr>
        </p:nvGraphicFramePr>
        <p:xfrm>
          <a:off x="780259" y="384323"/>
          <a:ext cx="6529388" cy="1622425"/>
        </p:xfrm>
        <a:graphic>
          <a:graphicData uri="http://schemas.openxmlformats.org/presentationml/2006/ole">
            <mc:AlternateContent xmlns:mc="http://schemas.openxmlformats.org/markup-compatibility/2006">
              <mc:Choice xmlns:v="urn:schemas-microsoft-com:vml" Requires="v">
                <p:oleObj spid="_x0000_s130177" name="文档" r:id="rId4" imgW="6599801" imgH="1638471" progId="Word.Document.12">
                  <p:embed/>
                </p:oleObj>
              </mc:Choice>
              <mc:Fallback>
                <p:oleObj name="文档" r:id="rId4" imgW="6599801" imgH="1638471" progId="Word.Document.12">
                  <p:embed/>
                  <p:pic>
                    <p:nvPicPr>
                      <p:cNvPr id="0" name=""/>
                      <p:cNvPicPr/>
                      <p:nvPr/>
                    </p:nvPicPr>
                    <p:blipFill>
                      <a:blip r:embed="rId5"/>
                      <a:stretch>
                        <a:fillRect/>
                      </a:stretch>
                    </p:blipFill>
                    <p:spPr>
                      <a:xfrm>
                        <a:off x="780259" y="384323"/>
                        <a:ext cx="6529388" cy="1622425"/>
                      </a:xfrm>
                      <a:prstGeom prst="rect">
                        <a:avLst/>
                      </a:prstGeom>
                    </p:spPr>
                  </p:pic>
                </p:oleObj>
              </mc:Fallback>
            </mc:AlternateContent>
          </a:graphicData>
        </a:graphic>
      </p:graphicFrame>
      <p:pic>
        <p:nvPicPr>
          <p:cNvPr id="38" name="Picture 2" descr="104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8470" y="313037"/>
            <a:ext cx="3962862" cy="204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 descr="104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1026" y="2444294"/>
            <a:ext cx="3137750" cy="252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2" name="对象 41"/>
          <p:cNvGraphicFramePr>
            <a:graphicFrameLocks noChangeAspect="1"/>
          </p:cNvGraphicFramePr>
          <p:nvPr>
            <p:extLst>
              <p:ext uri="{D42A27DB-BD31-4B8C-83A1-F6EECF244321}">
                <p14:modId xmlns:p14="http://schemas.microsoft.com/office/powerpoint/2010/main" val="4113306842"/>
              </p:ext>
            </p:extLst>
          </p:nvPr>
        </p:nvGraphicFramePr>
        <p:xfrm>
          <a:off x="780259" y="3793008"/>
          <a:ext cx="10274300" cy="2300288"/>
        </p:xfrm>
        <a:graphic>
          <a:graphicData uri="http://schemas.openxmlformats.org/presentationml/2006/ole">
            <mc:AlternateContent xmlns:mc="http://schemas.openxmlformats.org/markup-compatibility/2006">
              <mc:Choice xmlns:v="urn:schemas-microsoft-com:vml" Requires="v">
                <p:oleObj spid="_x0000_s130178" name="文档" r:id="rId9" imgW="10598832" imgH="2373702" progId="Word.Document.12">
                  <p:embed/>
                </p:oleObj>
              </mc:Choice>
              <mc:Fallback>
                <p:oleObj name="文档" r:id="rId9" imgW="10598832" imgH="2373702" progId="Word.Document.12">
                  <p:embed/>
                  <p:pic>
                    <p:nvPicPr>
                      <p:cNvPr id="0" name=""/>
                      <p:cNvPicPr/>
                      <p:nvPr/>
                    </p:nvPicPr>
                    <p:blipFill>
                      <a:blip r:embed="rId10"/>
                      <a:stretch>
                        <a:fillRect/>
                      </a:stretch>
                    </p:blipFill>
                    <p:spPr>
                      <a:xfrm>
                        <a:off x="780259" y="3793008"/>
                        <a:ext cx="10274300" cy="2300288"/>
                      </a:xfrm>
                      <a:prstGeom prst="rect">
                        <a:avLst/>
                      </a:prstGeom>
                    </p:spPr>
                  </p:pic>
                </p:oleObj>
              </mc:Fallback>
            </mc:AlternateContent>
          </a:graphicData>
        </a:graphic>
      </p:graphicFrame>
      <p:graphicFrame>
        <p:nvGraphicFramePr>
          <p:cNvPr id="43" name="对象 42"/>
          <p:cNvGraphicFramePr>
            <a:graphicFrameLocks noChangeAspect="1"/>
          </p:cNvGraphicFramePr>
          <p:nvPr>
            <p:extLst>
              <p:ext uri="{D42A27DB-BD31-4B8C-83A1-F6EECF244321}">
                <p14:modId xmlns:p14="http://schemas.microsoft.com/office/powerpoint/2010/main" val="528849762"/>
              </p:ext>
            </p:extLst>
          </p:nvPr>
        </p:nvGraphicFramePr>
        <p:xfrm>
          <a:off x="780259" y="1842414"/>
          <a:ext cx="6559550" cy="2133600"/>
        </p:xfrm>
        <a:graphic>
          <a:graphicData uri="http://schemas.openxmlformats.org/presentationml/2006/ole">
            <mc:AlternateContent xmlns:mc="http://schemas.openxmlformats.org/markup-compatibility/2006">
              <mc:Choice xmlns:v="urn:schemas-microsoft-com:vml" Requires="v">
                <p:oleObj spid="_x0000_s130179" name="文档" r:id="rId12" imgW="6691210" imgH="2187752" progId="Word.Document.12">
                  <p:embed/>
                </p:oleObj>
              </mc:Choice>
              <mc:Fallback>
                <p:oleObj name="文档" r:id="rId12" imgW="6691210" imgH="2187752" progId="Word.Document.12">
                  <p:embed/>
                  <p:pic>
                    <p:nvPicPr>
                      <p:cNvPr id="0" name=""/>
                      <p:cNvPicPr/>
                      <p:nvPr/>
                    </p:nvPicPr>
                    <p:blipFill>
                      <a:blip r:embed="rId13"/>
                      <a:stretch>
                        <a:fillRect/>
                      </a:stretch>
                    </p:blipFill>
                    <p:spPr>
                      <a:xfrm>
                        <a:off x="780259" y="1842414"/>
                        <a:ext cx="6559550" cy="2133600"/>
                      </a:xfrm>
                      <a:prstGeom prst="rect">
                        <a:avLst/>
                      </a:prstGeom>
                    </p:spPr>
                  </p:pic>
                </p:oleObj>
              </mc:Fallback>
            </mc:AlternateContent>
          </a:graphicData>
        </a:graphic>
      </p:graphicFrame>
      <p:sp>
        <p:nvSpPr>
          <p:cNvPr id="21" name="圆角矩形 20">
            <a:hlinkClick r:id="rId14"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15"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16"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17"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18"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19"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20"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8" name="圆角矩形 27">
            <a:hlinkClick r:id="rId21"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9" name="圆角矩形 28">
            <a:hlinkClick r:id="rId22"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0" name="圆角矩形 29">
            <a:hlinkClick r:id="rId23"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1" name="圆角矩形 30">
            <a:hlinkClick r:id="rId24"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36" name="圆角矩形 35">
            <a:hlinkClick r:id="rId25"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26"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27"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Tree>
    <p:extLst>
      <p:ext uri="{BB962C8B-B14F-4D97-AF65-F5344CB8AC3E}">
        <p14:creationId xmlns:p14="http://schemas.microsoft.com/office/powerpoint/2010/main" val="2688666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linds(horizontal)">
                                      <p:cBhvr>
                                        <p:cTn id="10" dur="500"/>
                                        <p:tgtEl>
                                          <p:spTgt spid="37"/>
                                        </p:tgtEl>
                                      </p:cBhvr>
                                    </p:animEffect>
                                  </p:childTnLst>
                                </p:cTn>
                              </p:par>
                              <p:par>
                                <p:cTn id="11" presetID="3" presetClass="entr" presetSubtype="1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linds(horizontal)">
                                      <p:cBhvr>
                                        <p:cTn id="13" dur="500"/>
                                        <p:tgtEl>
                                          <p:spTgt spid="39"/>
                                        </p:tgtEl>
                                      </p:cBhvr>
                                    </p:animEffect>
                                  </p:childTnLst>
                                </p:cTn>
                              </p:par>
                              <p:par>
                                <p:cTn id="14" presetID="3" presetClass="entr" presetSubtype="1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linds(horizontal)">
                                      <p:cBhvr>
                                        <p:cTn id="16" dur="500"/>
                                        <p:tgtEl>
                                          <p:spTgt spid="38"/>
                                        </p:tgtEl>
                                      </p:cBhvr>
                                    </p:animEffect>
                                  </p:childTnLst>
                                </p:cTn>
                              </p:par>
                              <p:par>
                                <p:cTn id="17" presetID="3" presetClass="entr" presetSubtype="1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linds(horizontal)">
                                      <p:cBhvr>
                                        <p:cTn id="19" dur="500"/>
                                        <p:tgtEl>
                                          <p:spTgt spid="42"/>
                                        </p:tgtEl>
                                      </p:cBhvr>
                                    </p:animEffect>
                                  </p:childTnLst>
                                </p:cTn>
                              </p:par>
                              <p:par>
                                <p:cTn id="20" presetID="3" presetClass="entr" presetSubtype="1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linds(horizontal)">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xmlns="" id="{1991D404-2CED-D84E-A33D-6A797F18D4C4}"/>
              </a:ext>
            </a:extLst>
          </p:cNvPr>
          <p:cNvSpPr/>
          <p:nvPr/>
        </p:nvSpPr>
        <p:spPr>
          <a:xfrm>
            <a:off x="390000" y="96878"/>
            <a:ext cx="11412000" cy="612472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rPr>
              <a:t>12.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某温度下，</a:t>
            </a:r>
            <a:r>
              <a:rPr lang="en-US" altLang="zh-CN" kern="100" dirty="0">
                <a:latin typeface="Times New Roman" panose="02020603050405020304" pitchFamily="18" charset="0"/>
                <a:ea typeface="微软雅黑" panose="020B0503020204020204" pitchFamily="34" charset="-122"/>
              </a:rPr>
              <a:t>X</a:t>
            </a:r>
            <a:r>
              <a:rPr lang="en-US" altLang="zh-CN" kern="100" baseline="-25000" dirty="0">
                <a:latin typeface="Times New Roman" panose="02020603050405020304" pitchFamily="18" charset="0"/>
                <a:ea typeface="微软雅黑" panose="020B0503020204020204" pitchFamily="34" charset="-122"/>
              </a:rPr>
              <a:t>2</a:t>
            </a:r>
            <a:r>
              <a:rPr lang="en-US" altLang="zh-CN" kern="100" dirty="0">
                <a:latin typeface="Times New Roman" panose="02020603050405020304" pitchFamily="18" charset="0"/>
                <a:ea typeface="微软雅黑" panose="020B0503020204020204" pitchFamily="34" charset="-122"/>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在金</a:t>
            </a:r>
            <a:r>
              <a:rPr lang="en-US" altLang="zh-CN" kern="100" dirty="0">
                <a:latin typeface="Times New Roman" panose="02020603050405020304" pitchFamily="18" charset="0"/>
                <a:ea typeface="微软雅黑" panose="020B0503020204020204" pitchFamily="34" charset="-122"/>
              </a:rPr>
              <a:t>(Au)</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表面发生分解反应：</a:t>
            </a:r>
            <a:r>
              <a:rPr lang="en-US" altLang="zh-CN" kern="100" dirty="0">
                <a:latin typeface="Times New Roman" panose="02020603050405020304" pitchFamily="18" charset="0"/>
                <a:ea typeface="微软雅黑" panose="020B0503020204020204" pitchFamily="34" charset="-122"/>
              </a:rPr>
              <a:t>2X</a:t>
            </a:r>
            <a:r>
              <a:rPr lang="en-US" altLang="zh-CN" kern="100" baseline="-25000" dirty="0">
                <a:latin typeface="Times New Roman" panose="02020603050405020304" pitchFamily="18" charset="0"/>
                <a:ea typeface="微软雅黑" panose="020B0503020204020204" pitchFamily="34" charset="-122"/>
              </a:rPr>
              <a:t>2</a:t>
            </a:r>
            <a:r>
              <a:rPr lang="en-US" altLang="zh-CN" kern="100" dirty="0">
                <a:latin typeface="Times New Roman" panose="02020603050405020304" pitchFamily="18" charset="0"/>
                <a:ea typeface="微软雅黑" panose="020B0503020204020204" pitchFamily="34" charset="-122"/>
              </a:rPr>
              <a:t>Y(g)</a:t>
            </a:r>
            <a:r>
              <a:rPr lang="en-US" altLang="zh-CN" kern="100" spc="-80" dirty="0">
                <a:latin typeface="Times New Roman" panose="02020603050405020304" pitchFamily="18" charset="0"/>
                <a:ea typeface="微软雅黑" panose="020B0503020204020204" pitchFamily="34" charset="-122"/>
              </a:rPr>
              <a:t>==</a:t>
            </a:r>
            <a:r>
              <a:rPr lang="en-US" altLang="zh-CN" kern="100" dirty="0">
                <a:latin typeface="Times New Roman" panose="02020603050405020304" pitchFamily="18" charset="0"/>
                <a:ea typeface="微软雅黑" panose="020B0503020204020204" pitchFamily="34" charset="-122"/>
              </a:rPr>
              <a:t>=2X</a:t>
            </a:r>
            <a:r>
              <a:rPr lang="en-US" altLang="zh-CN" kern="100" baseline="-25000" dirty="0">
                <a:latin typeface="Times New Roman" panose="02020603050405020304" pitchFamily="18" charset="0"/>
                <a:ea typeface="微软雅黑" panose="020B0503020204020204" pitchFamily="34" charset="-122"/>
              </a:rPr>
              <a:t>2</a:t>
            </a:r>
            <a:r>
              <a:rPr lang="en-US" altLang="zh-CN" kern="100" dirty="0">
                <a:latin typeface="Times New Roman" panose="02020603050405020304" pitchFamily="18" charset="0"/>
                <a:ea typeface="微软雅黑" panose="020B0503020204020204" pitchFamily="34" charset="-122"/>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rPr>
              <a:t>Y</a:t>
            </a:r>
            <a:r>
              <a:rPr lang="en-US" altLang="zh-CN" kern="100" baseline="-25000" dirty="0">
                <a:latin typeface="Times New Roman" panose="02020603050405020304" pitchFamily="18" charset="0"/>
                <a:ea typeface="微软雅黑" panose="020B0503020204020204" pitchFamily="34" charset="-122"/>
              </a:rPr>
              <a:t>2</a:t>
            </a:r>
            <a:r>
              <a:rPr lang="en-US" altLang="zh-CN" kern="100" dirty="0">
                <a:latin typeface="Times New Roman" panose="02020603050405020304" pitchFamily="18" charset="0"/>
                <a:ea typeface="微软雅黑" panose="020B0503020204020204" pitchFamily="34" charset="-122"/>
              </a:rPr>
              <a:t>(g)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，该反应的速率方程为</a:t>
            </a:r>
            <a:r>
              <a:rPr lang="en-US" altLang="zh-CN" i="1" kern="100" dirty="0">
                <a:latin typeface="Book Antiqua" panose="02040602050305030304" pitchFamily="18" charset="0"/>
                <a:ea typeface="微软雅黑" panose="020B0503020204020204" pitchFamily="34" charset="-122"/>
                <a:cs typeface="Times New Roman" panose="02020603050405020304" pitchFamily="18" charset="0"/>
              </a:rPr>
              <a:t>v</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rPr>
              <a:t>kc</a:t>
            </a:r>
            <a:r>
              <a:rPr lang="en-US" altLang="zh-CN" i="1" kern="100" baseline="30000" dirty="0" err="1">
                <a:latin typeface="Times New Roman" panose="02020603050405020304" pitchFamily="18" charset="0"/>
                <a:ea typeface="微软雅黑" panose="020B0503020204020204" pitchFamily="34" charset="-122"/>
              </a:rPr>
              <a:t>a</a:t>
            </a:r>
            <a:r>
              <a:rPr lang="en-US" altLang="zh-CN" kern="100" dirty="0">
                <a:latin typeface="Times New Roman" panose="02020603050405020304" pitchFamily="18" charset="0"/>
                <a:ea typeface="微软雅黑" panose="020B0503020204020204" pitchFamily="34" charset="-122"/>
              </a:rPr>
              <a:t>(X</a:t>
            </a:r>
            <a:r>
              <a:rPr lang="en-US" altLang="zh-CN" kern="100" baseline="-25000" dirty="0">
                <a:latin typeface="Times New Roman" panose="02020603050405020304" pitchFamily="18" charset="0"/>
                <a:ea typeface="微软雅黑" panose="020B0503020204020204" pitchFamily="34" charset="-122"/>
              </a:rPr>
              <a:t>2</a:t>
            </a:r>
            <a:r>
              <a:rPr lang="en-US" altLang="zh-CN" kern="100" dirty="0">
                <a:latin typeface="Times New Roman" panose="02020603050405020304" pitchFamily="18" charset="0"/>
                <a:ea typeface="微软雅黑" panose="020B0503020204020204" pitchFamily="34" charset="-122"/>
              </a:rPr>
              <a:t>Y)(</a:t>
            </a:r>
            <a:r>
              <a:rPr lang="en-US" altLang="zh-CN" i="1" kern="100" dirty="0">
                <a:latin typeface="Times New Roman" panose="02020603050405020304" pitchFamily="18" charset="0"/>
                <a:ea typeface="微软雅黑" panose="020B0503020204020204" pitchFamily="34" charset="-122"/>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为速率常数，</a:t>
            </a:r>
            <a:r>
              <a:rPr lang="en-US" altLang="zh-CN" i="1" kern="100" dirty="0">
                <a:latin typeface="Times New Roman" panose="02020603050405020304" pitchFamily="18" charset="0"/>
                <a:ea typeface="微软雅黑" panose="020B0503020204020204" pitchFamily="34" charset="-122"/>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只与温度、催化剂、接触面积等有关，与浓度无关，</a:t>
            </a:r>
            <a:r>
              <a:rPr lang="en-US" altLang="zh-CN" i="1" kern="100" dirty="0">
                <a:latin typeface="Times New Roman" panose="02020603050405020304" pitchFamily="18" charset="0"/>
                <a:ea typeface="微软雅黑" panose="020B0503020204020204" pitchFamily="34" charset="-122"/>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为反应级数</a:t>
            </a:r>
            <a:r>
              <a:rPr lang="en-US" altLang="zh-CN" kern="100" dirty="0">
                <a:latin typeface="Times New Roman" panose="02020603050405020304" pitchFamily="18" charset="0"/>
                <a:ea typeface="微软雅黑" panose="020B0503020204020204" pitchFamily="34" charset="-122"/>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，实验测得剩余</a:t>
            </a:r>
            <a:r>
              <a:rPr lang="en-US" altLang="zh-CN" kern="100" dirty="0">
                <a:latin typeface="Times New Roman" panose="02020603050405020304" pitchFamily="18" charset="0"/>
                <a:ea typeface="微软雅黑" panose="020B0503020204020204" pitchFamily="34" charset="-122"/>
              </a:rPr>
              <a:t>X</a:t>
            </a:r>
            <a:r>
              <a:rPr lang="en-US" altLang="zh-CN" kern="100" baseline="-25000" dirty="0">
                <a:latin typeface="Times New Roman" panose="02020603050405020304" pitchFamily="18" charset="0"/>
                <a:ea typeface="微软雅黑" panose="020B0503020204020204" pitchFamily="34" charset="-122"/>
              </a:rPr>
              <a:t>2</a:t>
            </a:r>
            <a:r>
              <a:rPr lang="en-US" altLang="zh-CN" kern="100" dirty="0">
                <a:latin typeface="Times New Roman" panose="02020603050405020304" pitchFamily="18" charset="0"/>
                <a:ea typeface="微软雅黑" panose="020B0503020204020204" pitchFamily="34" charset="-122"/>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的物质的量浓度与时间的关系如表所示</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a:latin typeface="宋体" panose="02010600030101010101" pitchFamily="2" charset="-122"/>
              <a:ea typeface="宋体" panose="02010600030101010101" pitchFamily="2" charset="-122"/>
              <a:cs typeface="Courier New" panose="02070309020205020404" pitchFamily="49" charset="0"/>
            </a:endParaRPr>
          </a:p>
          <a:p>
            <a:pPr lvl="0" algn="just" defTabSz="914400">
              <a:lnSpc>
                <a:spcPct val="150000"/>
              </a:lnSpc>
            </a:pP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defTabSz="914400">
              <a:lnSpc>
                <a:spcPct val="150000"/>
              </a:lnSpc>
            </a:pPr>
            <a:r>
              <a:rPr lang="en-US" altLang="zh-CN" kern="100" dirty="0" err="1">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a:t>
            </a:r>
            <a:r>
              <a:rPr lang="en-US" altLang="zh-CN" i="1" kern="100" dirty="0" err="1">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defTabSz="914400">
              <a:lnSpc>
                <a:spcPct val="150000"/>
              </a:lnSpc>
            </a:pP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反应过程中</a:t>
            </a:r>
            <a:r>
              <a:rPr lang="en-US" altLang="zh-CN" i="1"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(X</a:t>
            </a:r>
            <a:r>
              <a:rPr lang="en-US" altLang="zh-CN" kern="100" baseline="-250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i="1"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t</a:t>
            </a:r>
            <a:r>
              <a:rPr lang="zh-CN" altLang="zh-CN"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的</a:t>
            </a:r>
            <a:endParaRPr lang="en-US" altLang="zh-CN"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lvl="0" algn="just" defTabSz="914400">
              <a:lnSpc>
                <a:spcPct val="150000"/>
              </a:lnSpc>
            </a:pPr>
            <a:endParaRPr lang="en-US" altLang="zh-CN"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lvl="0" algn="just" defTabSz="914400">
              <a:lnSpc>
                <a:spcPct val="150000"/>
              </a:lnSpc>
            </a:pPr>
            <a:r>
              <a:rPr lang="en-US" altLang="zh-CN"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关系</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如图所</a:t>
            </a:r>
            <a:r>
              <a:rPr lang="zh-CN" altLang="zh-CN"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示</a:t>
            </a:r>
            <a:endParaRPr lang="en-US" altLang="zh-CN"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a:p>
            <a:pPr lvl="0" algn="just" defTabSz="914400">
              <a:lnSpc>
                <a:spcPct val="150000"/>
              </a:lnSpc>
            </a:pPr>
            <a:endParaRPr lang="zh-CN" altLang="zh-CN" sz="20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defTabSz="914400">
              <a:lnSpc>
                <a:spcPct val="150000"/>
              </a:lnSpc>
            </a:pP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速率常数</a:t>
            </a:r>
            <a:r>
              <a:rPr lang="en-US" altLang="zh-CN" i="1"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a:solidFill>
                  <a:prstClr val="black"/>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·min</a:t>
            </a:r>
            <a:r>
              <a:rPr lang="zh-CN" altLang="zh-CN" kern="100" baseline="300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defTabSz="914400">
              <a:lnSpc>
                <a:spcPct val="150000"/>
              </a:lnSpc>
            </a:pP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其他条件不变，仅增大</a:t>
            </a:r>
            <a:r>
              <a:rPr lang="en-US" altLang="zh-CN" i="1"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(X</a:t>
            </a:r>
            <a:r>
              <a:rPr lang="en-US" altLang="zh-CN" kern="100" baseline="-250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，反应速率</a:t>
            </a:r>
            <a:r>
              <a:rPr lang="zh-CN" altLang="zh-CN"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en-US" altLang="zh-CN" kern="100"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TextBox 9"/>
          <p:cNvSpPr txBox="1"/>
          <p:nvPr/>
        </p:nvSpPr>
        <p:spPr>
          <a:xfrm>
            <a:off x="244850" y="283551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6" name="圆角矩形 35">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7" name="圆角矩形 3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8" name="圆角矩形 37">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9" name="圆角矩形 38">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0" name="圆角矩形 39">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1" name="圆角矩形 40">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2" name="圆角矩形 41">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3" name="圆角矩形 42">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4" name="圆角矩形 43">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5" name="圆角矩形 44">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0" name="圆角矩形 5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1" name="圆角矩形 60">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62" name="圆角矩形 61">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3" name="圆角矩形 62">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64" name="表格 63"/>
          <p:cNvGraphicFramePr>
            <a:graphicFrameLocks noGrp="1"/>
          </p:cNvGraphicFramePr>
          <p:nvPr>
            <p:extLst>
              <p:ext uri="{D42A27DB-BD31-4B8C-83A1-F6EECF244321}">
                <p14:modId xmlns:p14="http://schemas.microsoft.com/office/powerpoint/2010/main" val="249685145"/>
              </p:ext>
            </p:extLst>
          </p:nvPr>
        </p:nvGraphicFramePr>
        <p:xfrm>
          <a:off x="4408879" y="1977795"/>
          <a:ext cx="7399972" cy="1097280"/>
        </p:xfrm>
        <a:graphic>
          <a:graphicData uri="http://schemas.openxmlformats.org/drawingml/2006/table">
            <a:tbl>
              <a:tblPr/>
              <a:tblGrid>
                <a:gridCol w="2523172"/>
                <a:gridCol w="975360"/>
                <a:gridCol w="975360"/>
                <a:gridCol w="975360"/>
                <a:gridCol w="975360"/>
                <a:gridCol w="975360"/>
              </a:tblGrid>
              <a:tr h="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时间</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/min</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(X</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Y)/(mol·L</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0.100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0.020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5" name="Picture 1" descr="1044"/>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29010" y="3471089"/>
            <a:ext cx="1937778" cy="160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727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xmlns="" id="{574E7DD6-E482-894D-9E46-D2B62C9ED9EC}"/>
              </a:ext>
            </a:extLst>
          </p:cNvPr>
          <p:cNvGrpSpPr/>
          <p:nvPr/>
        </p:nvGrpSpPr>
        <p:grpSpPr>
          <a:xfrm>
            <a:off x="516000" y="755995"/>
            <a:ext cx="11160000" cy="4608512"/>
            <a:chOff x="792914" y="3925222"/>
            <a:chExt cx="11160000" cy="4608512"/>
          </a:xfrm>
        </p:grpSpPr>
        <p:sp>
          <p:nvSpPr>
            <p:cNvPr id="28" name="圆角矩形 27">
              <a:extLst>
                <a:ext uri="{FF2B5EF4-FFF2-40B4-BE49-F238E27FC236}">
                  <a16:creationId xmlns:a16="http://schemas.microsoft.com/office/drawing/2014/main" xmlns="" id="{E0791A29-2CB4-2744-96C1-EA2037B165CE}"/>
                </a:ext>
              </a:extLst>
            </p:cNvPr>
            <p:cNvSpPr/>
            <p:nvPr/>
          </p:nvSpPr>
          <p:spPr>
            <a:xfrm>
              <a:off x="792914" y="4038112"/>
              <a:ext cx="11160000" cy="4495622"/>
            </a:xfrm>
            <a:prstGeom prst="roundRect">
              <a:avLst>
                <a:gd name="adj" fmla="val 234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9" name="矩形 28">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文本框 3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6" name="矩形 45"/>
          <p:cNvSpPr/>
          <p:nvPr/>
        </p:nvSpPr>
        <p:spPr>
          <a:xfrm>
            <a:off x="642285" y="2349283"/>
            <a:ext cx="10907430" cy="1684244"/>
          </a:xfrm>
          <a:prstGeom prst="rect">
            <a:avLst/>
          </a:prstGeom>
        </p:spPr>
        <p:txBody>
          <a:bodyPr>
            <a:spAutoFit/>
          </a:bodyPr>
          <a:lstStyle/>
          <a:p>
            <a:pPr algn="just">
              <a:lnSpc>
                <a:spcPct val="150000"/>
              </a:lnSpc>
              <a:spcAft>
                <a:spcPts val="0"/>
              </a:spcAft>
            </a:pP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由表中数据可知，在</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20 min</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20</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40 min</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40</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60 min</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的浓度均减少了</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0.02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，即该反应速率与起始浓度无关，为匀速反应，故</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Book Antiqua" panose="02040602050305030304" pitchFamily="18" charset="0"/>
                <a:ea typeface="宋体" panose="02010600030101010101" pitchFamily="2" charset="-122"/>
                <a:cs typeface="Times New Roman" panose="02020603050405020304" pitchFamily="18" charset="0"/>
              </a:rPr>
              <a:t>v</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7" name="圆角矩形 46">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8" name="圆角矩形 47">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9" name="圆角矩形 48">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0" name="圆角矩形 49">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1" name="圆角矩形 50">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2" name="圆角矩形 51">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3" name="圆角矩形 52">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4" name="圆角矩形 53">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5" name="圆角矩形 54">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6" name="圆角矩形 55">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7" name="圆角矩形 56">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8" name="圆角矩形 57">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9" name="圆角矩形 58">
            <a:hlinkClick r:id="rId16"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graphicFrame>
        <p:nvGraphicFramePr>
          <p:cNvPr id="32" name="对象 31"/>
          <p:cNvGraphicFramePr>
            <a:graphicFrameLocks noChangeAspect="1"/>
          </p:cNvGraphicFramePr>
          <p:nvPr>
            <p:extLst>
              <p:ext uri="{D42A27DB-BD31-4B8C-83A1-F6EECF244321}">
                <p14:modId xmlns:p14="http://schemas.microsoft.com/office/powerpoint/2010/main" val="709883199"/>
              </p:ext>
            </p:extLst>
          </p:nvPr>
        </p:nvGraphicFramePr>
        <p:xfrm>
          <a:off x="730236" y="4014561"/>
          <a:ext cx="10717213" cy="1277938"/>
        </p:xfrm>
        <a:graphic>
          <a:graphicData uri="http://schemas.openxmlformats.org/presentationml/2006/ole">
            <mc:AlternateContent xmlns:mc="http://schemas.openxmlformats.org/markup-compatibility/2006">
              <mc:Choice xmlns:v="urn:schemas-microsoft-com:vml" Requires="v">
                <p:oleObj spid="_x0000_s191502" name="文档" r:id="rId18" imgW="10821044" imgH="1297557" progId="Word.Document.12">
                  <p:embed/>
                </p:oleObj>
              </mc:Choice>
              <mc:Fallback>
                <p:oleObj name="文档" r:id="rId18" imgW="10821044" imgH="1297557" progId="Word.Document.12">
                  <p:embed/>
                  <p:pic>
                    <p:nvPicPr>
                      <p:cNvPr id="0" name=""/>
                      <p:cNvPicPr/>
                      <p:nvPr/>
                    </p:nvPicPr>
                    <p:blipFill>
                      <a:blip r:embed="rId19"/>
                      <a:stretch>
                        <a:fillRect/>
                      </a:stretch>
                    </p:blipFill>
                    <p:spPr>
                      <a:xfrm>
                        <a:off x="730236" y="4014561"/>
                        <a:ext cx="10717213" cy="1277938"/>
                      </a:xfrm>
                      <a:prstGeom prst="rect">
                        <a:avLst/>
                      </a:prstGeom>
                    </p:spPr>
                  </p:pic>
                </p:oleObj>
              </mc:Fallback>
            </mc:AlternateContent>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3376994847"/>
              </p:ext>
            </p:extLst>
          </p:nvPr>
        </p:nvGraphicFramePr>
        <p:xfrm>
          <a:off x="801678" y="1153207"/>
          <a:ext cx="10550907" cy="1097280"/>
        </p:xfrm>
        <a:graphic>
          <a:graphicData uri="http://schemas.openxmlformats.org/drawingml/2006/table">
            <a:tbl>
              <a:tblPr/>
              <a:tblGrid>
                <a:gridCol w="3597547"/>
                <a:gridCol w="1390672"/>
                <a:gridCol w="1390672"/>
                <a:gridCol w="1390672"/>
                <a:gridCol w="1390672"/>
                <a:gridCol w="1390672"/>
              </a:tblGrid>
              <a:tr h="48547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时间</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/min</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470">
                <a:tc>
                  <a:txBody>
                    <a:bodyPr/>
                    <a:lstStyle/>
                    <a:p>
                      <a:pPr algn="ctr">
                        <a:lnSpc>
                          <a:spcPct val="150000"/>
                        </a:lnSpc>
                        <a:spcAft>
                          <a:spcPts val="0"/>
                        </a:spcAft>
                      </a:pP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(X</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Y)/(mol·L</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0.100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0.080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0.060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0.040</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0.020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70971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par>
                                <p:cTn id="14" presetID="3" presetClass="entr" presetSubtype="1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1991D404-2CED-D84E-A33D-6A797F18D4C4}"/>
              </a:ext>
            </a:extLst>
          </p:cNvPr>
          <p:cNvSpPr/>
          <p:nvPr/>
        </p:nvSpPr>
        <p:spPr>
          <a:xfrm>
            <a:off x="390000" y="620688"/>
            <a:ext cx="11412000" cy="503981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汽车排气管装有三元催化剂装置，在催化剂表面通过发生吸附、解吸消除</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等污染物。反应机理如下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Pt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表示催化剂，右上角带</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表示吸附状态</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Pt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Pt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Ⅳ</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Pt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宋体" panose="02010600030101010101" pitchFamily="2" charset="-122"/>
                <a:ea typeface="微软雅黑" panose="020B0503020204020204" pitchFamily="34" charset="-122"/>
                <a:cs typeface="Times New Roman" panose="02020603050405020304" pitchFamily="18" charset="0"/>
              </a:rPr>
              <a:t>Ⅴ</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Pt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Ⅵ</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Pt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经测定汽车尾气中反应物浓度及生成物浓度随温度</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变化关系如图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圆角矩形 16">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8" name="圆角矩形 17">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9" name="圆角矩形 18">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0" name="圆角矩形 19">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1" name="圆角矩形 20">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2" name="圆角矩形 21">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3" name="圆角矩形 22">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4" name="圆角矩形 23">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5" name="圆角矩形 24">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6" name="圆角矩形 25">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7" name="圆角矩形 26">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30" name="圆角矩形 29">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190466" name="Picture 2" descr="104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06475" y="1992956"/>
            <a:ext cx="5244369" cy="285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420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1991D404-2CED-D84E-A33D-6A797F18D4C4}"/>
              </a:ext>
            </a:extLst>
          </p:cNvPr>
          <p:cNvSpPr/>
          <p:nvPr/>
        </p:nvSpPr>
        <p:spPr>
          <a:xfrm>
            <a:off x="390000" y="350074"/>
            <a:ext cx="6282064"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中温度从</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升至</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的过程中，反应物浓度急剧减小的主要原因是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a:t>
            </a: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Ⅴ</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的活化能</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&lt;</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&gt;</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Ⅵ</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的活化能；</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发</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7" name="圆角矩形 16">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8" name="圆角矩形 17">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9" name="圆角矩形 18">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0" name="圆角矩形 19">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1" name="圆角矩形 20">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2" name="圆角矩形 21">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3" name="圆角矩形 22">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4" name="圆角矩形 23">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5" name="圆角矩形 24">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6" name="圆角矩形 25">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7" name="圆角矩形 26">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30" name="圆角矩形 29">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190466" name="Picture 2" descr="1045"/>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6797" y="467963"/>
            <a:ext cx="4863437" cy="265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13045" y="1510911"/>
            <a:ext cx="3570208"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活性</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增强，反应速率加快</a:t>
            </a:r>
            <a:endParaRPr lang="zh-CN" altLang="en-US" sz="2400" dirty="0"/>
          </a:p>
        </p:txBody>
      </p:sp>
      <p:sp>
        <p:nvSpPr>
          <p:cNvPr id="4" name="矩形 3"/>
          <p:cNvSpPr/>
          <p:nvPr/>
        </p:nvSpPr>
        <p:spPr>
          <a:xfrm>
            <a:off x="3837625" y="960974"/>
            <a:ext cx="2646878"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温度升高</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催化剂</a:t>
            </a:r>
            <a:endParaRPr lang="zh-CN" altLang="en-US" sz="2400" dirty="0"/>
          </a:p>
        </p:txBody>
      </p:sp>
      <p:sp>
        <p:nvSpPr>
          <p:cNvPr id="6" name="矩形 5"/>
          <p:cNvSpPr/>
          <p:nvPr/>
        </p:nvSpPr>
        <p:spPr>
          <a:xfrm>
            <a:off x="4928704" y="2095684"/>
            <a:ext cx="35779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&gt;</a:t>
            </a:r>
            <a:endParaRPr lang="zh-CN" altLang="en-US" dirty="0"/>
          </a:p>
        </p:txBody>
      </p:sp>
      <p:sp>
        <p:nvSpPr>
          <p:cNvPr id="31" name="矩形 30">
            <a:extLst>
              <a:ext uri="{FF2B5EF4-FFF2-40B4-BE49-F238E27FC236}">
                <a16:creationId xmlns:a16="http://schemas.microsoft.com/office/drawing/2014/main" xmlns="" id="{1991D404-2CED-D84E-A33D-6A797F18D4C4}"/>
              </a:ext>
            </a:extLst>
          </p:cNvPr>
          <p:cNvSpPr/>
          <p:nvPr/>
        </p:nvSpPr>
        <p:spPr>
          <a:xfrm>
            <a:off x="390000" y="3129374"/>
            <a:ext cx="8298288"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生的主要反应为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err="1">
                <a:latin typeface="宋体" panose="02010600030101010101" pitchFamily="2" charset="-122"/>
                <a:ea typeface="微软雅黑" panose="020B0503020204020204" pitchFamily="34" charset="-122"/>
                <a:cs typeface="Times New Roman" panose="02020603050405020304" pitchFamily="18" charset="0"/>
              </a:rPr>
              <a:t>Ⅳ”“Ⅴ</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“Ⅵ”</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2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2729042" y="3229240"/>
            <a:ext cx="492443"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Ⅳ</a:t>
            </a:r>
            <a:endParaRPr lang="zh-CN" altLang="en-US" dirty="0"/>
          </a:p>
        </p:txBody>
      </p:sp>
      <p:grpSp>
        <p:nvGrpSpPr>
          <p:cNvPr id="32" name="组合 31">
            <a:extLst>
              <a:ext uri="{FF2B5EF4-FFF2-40B4-BE49-F238E27FC236}">
                <a16:creationId xmlns:a16="http://schemas.microsoft.com/office/drawing/2014/main" xmlns="" id="{574E7DD6-E482-894D-9E46-D2B62C9ED9EC}"/>
              </a:ext>
            </a:extLst>
          </p:cNvPr>
          <p:cNvGrpSpPr/>
          <p:nvPr/>
        </p:nvGrpSpPr>
        <p:grpSpPr>
          <a:xfrm>
            <a:off x="516000" y="3887175"/>
            <a:ext cx="11160000" cy="2029056"/>
            <a:chOff x="792914" y="3925222"/>
            <a:chExt cx="11160000" cy="2029056"/>
          </a:xfrm>
        </p:grpSpPr>
        <p:sp>
          <p:nvSpPr>
            <p:cNvPr id="33" name="圆角矩形 32">
              <a:extLst>
                <a:ext uri="{FF2B5EF4-FFF2-40B4-BE49-F238E27FC236}">
                  <a16:creationId xmlns:a16="http://schemas.microsoft.com/office/drawing/2014/main" xmlns="" id="{E0791A29-2CB4-2744-96C1-EA2037B165CE}"/>
                </a:ext>
              </a:extLst>
            </p:cNvPr>
            <p:cNvSpPr/>
            <p:nvPr/>
          </p:nvSpPr>
          <p:spPr>
            <a:xfrm>
              <a:off x="792914" y="4038111"/>
              <a:ext cx="11160000" cy="1916167"/>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6" name="矩形 35"/>
          <p:cNvSpPr/>
          <p:nvPr/>
        </p:nvSpPr>
        <p:spPr>
          <a:xfrm>
            <a:off x="642285" y="4120616"/>
            <a:ext cx="10907430" cy="166776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的浓度小于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的浓度，说明反应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Ⅴ</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的反应速率小于反应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Ⅵ</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的反应速率，则反应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Ⅴ</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的活化能大于反应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Ⅵ</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的活化能；</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时，生成物二氧化碳的浓度最大，说明发生的主要反应为反应</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Ⅳ</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391219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linds(horizontal)">
                                      <p:cBhvr>
                                        <p:cTn id="25" dur="500"/>
                                        <p:tgtEl>
                                          <p:spTgt spid="36"/>
                                        </p:tgtEl>
                                      </p:cBhvr>
                                    </p:animEffect>
                                  </p:childTnLst>
                                </p:cTn>
                              </p:par>
                              <p:par>
                                <p:cTn id="26" presetID="3" presetClass="entr" presetSubtype="1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linds(horizontal)">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3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392981" y="390764"/>
            <a:ext cx="11412000" cy="282382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14.</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[2018·</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江苏，</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20(4)</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②</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NO</a:t>
            </a:r>
            <a:r>
              <a:rPr lang="en-US" altLang="zh-CN" i="1" kern="100" baseline="-25000" dirty="0" err="1">
                <a:latin typeface="Times New Roman" panose="02020603050405020304" pitchFamily="18" charset="0"/>
                <a:ea typeface="微软雅黑" panose="020B0503020204020204" pitchFamily="34" charset="-122"/>
                <a:cs typeface="Courier New" panose="02070309020205020404" pitchFamily="49" charset="0"/>
              </a:rPr>
              <a:t>x</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主要指</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是大气主要污染物之一。有效去除大气中的</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NO</a:t>
            </a:r>
            <a:r>
              <a:rPr lang="en-US" altLang="zh-CN" i="1" kern="100" baseline="-25000" dirty="0" err="1">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是环境保护的重要课题。在有氧条件下，新型催化剂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能催化</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NO</a:t>
            </a:r>
            <a:r>
              <a:rPr lang="en-US" altLang="zh-CN" i="1" kern="100" baseline="-25000" dirty="0" err="1">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将一定比例的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NO</a:t>
            </a:r>
            <a:r>
              <a:rPr lang="en-US" altLang="zh-CN" i="1" kern="100" baseline="-25000" dirty="0" err="1">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的混合气体，匀速通入装有催化剂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的反应器中反应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装置见图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9" name="圆角矩形 58">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pic>
        <p:nvPicPr>
          <p:cNvPr id="116821" name="Picture 85" descr="1046"/>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2272" y="3794430"/>
            <a:ext cx="4918806" cy="201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822" name="Picture 86" descr="1047"/>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7698" y="3055060"/>
            <a:ext cx="4232030" cy="275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814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392981" y="3077669"/>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反应相同时间</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NO</a:t>
            </a:r>
            <a:r>
              <a:rPr lang="en-US" altLang="zh-CN" i="1" kern="100" baseline="-25000" dirty="0" err="1">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的去除率随反应温度的变化曲线如图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所示，在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250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范围内随着温度的升高，</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NO</a:t>
            </a:r>
            <a:r>
              <a:rPr lang="en-US" altLang="zh-CN" i="1" kern="100" baseline="-25000" dirty="0" err="1">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的去除率先迅速上升后上升缓慢的主要原因是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a:t>
            </a: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__________________________________________________________________________________________________________________________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；当</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反应温度高于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380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NO</a:t>
            </a:r>
            <a:r>
              <a:rPr lang="en-US" altLang="zh-CN" i="1" kern="100" baseline="-25000" dirty="0" err="1">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的去除率迅速下降的原因可能是</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9" name="圆角矩形 58">
            <a:hlinkClick r:id="rId15" action="ppaction://hlinksldjump"/>
            <a:extLst>
              <a:ext uri="{FF2B5EF4-FFF2-40B4-BE49-F238E27FC236}">
                <a16:creationId xmlns:a16="http://schemas.microsoft.com/office/drawing/2014/main" xmlns="" id="{FD733147-E370-2647-A4FC-DF82439FCDA3}"/>
              </a:ext>
            </a:extLst>
          </p:cNvPr>
          <p:cNvSpPr/>
          <p:nvPr/>
        </p:nvSpPr>
        <p:spPr>
          <a:xfrm>
            <a:off x="6329946"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pic>
        <p:nvPicPr>
          <p:cNvPr id="116821" name="Picture 85" descr="1046"/>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2272" y="991309"/>
            <a:ext cx="4918806" cy="201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822" name="Picture 86" descr="1047"/>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7698" y="251939"/>
            <a:ext cx="4232030" cy="275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53421" y="3578804"/>
            <a:ext cx="11285158" cy="1754326"/>
          </a:xfrm>
          <a:prstGeom prst="rect">
            <a:avLst/>
          </a:prstGeom>
        </p:spPr>
        <p:txBody>
          <a:bodyPr>
            <a:spAutoFit/>
          </a:bodyPr>
          <a:lstStyle/>
          <a:p>
            <a:pPr>
              <a:lnSpc>
                <a:spcPct val="150000"/>
              </a:lnSpc>
            </a:pPr>
            <a:r>
              <a:rPr lang="en-US"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迅速</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上升段是催化剂活性随温度升高而增大，与温度升高共同使</a:t>
            </a:r>
            <a:r>
              <a:rPr lang="en-US" altLang="zh-CN" sz="2400" kern="100" dirty="0">
                <a:solidFill>
                  <a:srgbClr val="C00000"/>
                </a:solidFill>
                <a:latin typeface="Times New Roman" panose="02020603050405020304" pitchFamily="18" charset="0"/>
                <a:ea typeface="微软雅黑" panose="020B0503020204020204" pitchFamily="34" charset="-122"/>
              </a:rPr>
              <a:t> </a:t>
            </a:r>
            <a:r>
              <a:rPr lang="en-US" altLang="zh-CN" sz="2400" kern="100" dirty="0" err="1">
                <a:solidFill>
                  <a:srgbClr val="C00000"/>
                </a:solidFill>
                <a:latin typeface="Times New Roman" panose="02020603050405020304" pitchFamily="18" charset="0"/>
                <a:ea typeface="微软雅黑" panose="020B0503020204020204" pitchFamily="34" charset="-122"/>
              </a:rPr>
              <a:t>NO</a:t>
            </a:r>
            <a:r>
              <a:rPr lang="en-US" altLang="zh-CN" sz="2400" i="1" kern="100" baseline="-25000" dirty="0" err="1">
                <a:solidFill>
                  <a:srgbClr val="C00000"/>
                </a:solidFill>
                <a:latin typeface="Times New Roman" panose="02020603050405020304" pitchFamily="18" charset="0"/>
                <a:ea typeface="微软雅黑" panose="020B0503020204020204" pitchFamily="34" charset="-122"/>
              </a:rPr>
              <a:t>x</a:t>
            </a:r>
            <a:r>
              <a:rPr lang="en-US" altLang="zh-CN" sz="2400" kern="100" dirty="0">
                <a:solidFill>
                  <a:srgbClr val="C00000"/>
                </a:solidFill>
                <a:latin typeface="Times New Roman" panose="02020603050405020304" pitchFamily="18" charset="0"/>
                <a:ea typeface="微软雅黑" panose="020B0503020204020204" pitchFamily="34" charset="-122"/>
              </a:rPr>
              <a:t> </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去除反应速率迅速增大；上升缓慢段主要是温度升高引起的</a:t>
            </a:r>
            <a:r>
              <a:rPr lang="en-US" altLang="zh-CN" sz="2400" kern="100" dirty="0">
                <a:solidFill>
                  <a:srgbClr val="C00000"/>
                </a:solidFill>
                <a:latin typeface="Times New Roman" panose="02020603050405020304" pitchFamily="18" charset="0"/>
                <a:ea typeface="微软雅黑" panose="020B0503020204020204" pitchFamily="34" charset="-122"/>
              </a:rPr>
              <a:t> </a:t>
            </a:r>
            <a:r>
              <a:rPr lang="en-US" altLang="zh-CN" sz="2400" kern="100" dirty="0" err="1">
                <a:solidFill>
                  <a:srgbClr val="C00000"/>
                </a:solidFill>
                <a:latin typeface="Times New Roman" panose="02020603050405020304" pitchFamily="18" charset="0"/>
                <a:ea typeface="微软雅黑" panose="020B0503020204020204" pitchFamily="34" charset="-122"/>
              </a:rPr>
              <a:t>NO</a:t>
            </a:r>
            <a:r>
              <a:rPr lang="en-US" altLang="zh-CN" sz="2400" i="1" kern="100" baseline="-25000" dirty="0" err="1">
                <a:solidFill>
                  <a:srgbClr val="C00000"/>
                </a:solidFill>
                <a:latin typeface="Times New Roman" panose="02020603050405020304" pitchFamily="18" charset="0"/>
                <a:ea typeface="微软雅黑" panose="020B0503020204020204" pitchFamily="34" charset="-122"/>
              </a:rPr>
              <a:t>x</a:t>
            </a:r>
            <a:r>
              <a:rPr lang="en-US" altLang="zh-CN" sz="2400" kern="100" dirty="0">
                <a:solidFill>
                  <a:srgbClr val="C00000"/>
                </a:solidFill>
                <a:latin typeface="Times New Roman" panose="02020603050405020304" pitchFamily="18" charset="0"/>
                <a:ea typeface="微软雅黑" panose="020B0503020204020204" pitchFamily="34" charset="-122"/>
              </a:rPr>
              <a:t> </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去除反应速率增大</a:t>
            </a:r>
            <a:endParaRPr lang="zh-CN" altLang="en-US" sz="2400" dirty="0"/>
          </a:p>
        </p:txBody>
      </p:sp>
      <p:sp>
        <p:nvSpPr>
          <p:cNvPr id="3" name="矩形 2"/>
          <p:cNvSpPr/>
          <p:nvPr/>
        </p:nvSpPr>
        <p:spPr>
          <a:xfrm>
            <a:off x="5660273" y="5338349"/>
            <a:ext cx="604364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催化剂活性下降；</a:t>
            </a:r>
            <a:r>
              <a:rPr lang="en-US" altLang="zh-CN" sz="2400" kern="100" dirty="0">
                <a:solidFill>
                  <a:srgbClr val="C00000"/>
                </a:solidFill>
                <a:latin typeface="Times New Roman" panose="02020603050405020304" pitchFamily="18" charset="0"/>
                <a:ea typeface="微软雅黑" panose="020B0503020204020204" pitchFamily="34" charset="-122"/>
              </a:rPr>
              <a:t>NH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en-US" altLang="zh-CN" sz="2400" kern="100" dirty="0">
                <a:solidFill>
                  <a:srgbClr val="C00000"/>
                </a:solidFill>
                <a:latin typeface="Times New Roman" panose="02020603050405020304" pitchFamily="18" charset="0"/>
                <a:ea typeface="微软雅黑" panose="020B0503020204020204" pitchFamily="34" charset="-122"/>
              </a:rPr>
              <a:t> </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kern="100" dirty="0">
                <a:solidFill>
                  <a:srgbClr val="C00000"/>
                </a:solidFill>
                <a:latin typeface="Times New Roman" panose="02020603050405020304" pitchFamily="18" charset="0"/>
                <a:ea typeface="微软雅黑" panose="020B0503020204020204" pitchFamily="34" charset="-122"/>
              </a:rPr>
              <a:t> O</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 </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反应生成了</a:t>
            </a:r>
            <a:r>
              <a:rPr lang="en-US" altLang="zh-CN" sz="2400" kern="100" dirty="0" smtClean="0">
                <a:solidFill>
                  <a:srgbClr val="C00000"/>
                </a:solidFill>
                <a:latin typeface="Times New Roman" panose="02020603050405020304" pitchFamily="18" charset="0"/>
                <a:ea typeface="微软雅黑" panose="020B0503020204020204" pitchFamily="34" charset="-122"/>
              </a:rPr>
              <a:t>NO</a:t>
            </a:r>
            <a:endParaRPr lang="zh-CN" altLang="en-US" sz="2400" dirty="0"/>
          </a:p>
        </p:txBody>
      </p:sp>
      <p:sp>
        <p:nvSpPr>
          <p:cNvPr id="22" name="矩形 21">
            <a:hlinkClick r:id="rId18" action="ppaction://hlinksldjump"/>
          </p:cNvPr>
          <p:cNvSpPr/>
          <p:nvPr/>
        </p:nvSpPr>
        <p:spPr>
          <a:xfrm>
            <a:off x="11378232" y="6484114"/>
            <a:ext cx="813768" cy="373886"/>
          </a:xfrm>
          <a:prstGeom prst="rect">
            <a:avLst/>
          </a:prstGeom>
          <a:solidFill>
            <a:srgbClr val="062680"/>
          </a:solidFill>
        </p:spPr>
        <p:txBody>
          <a:bodyPr wrap="square">
            <a:spAutoFit/>
          </a:bodyPr>
          <a:lstStyle/>
          <a:p>
            <a:pPr algn="ctr">
              <a:tabLst>
                <a:tab pos="2430780" algn="l"/>
              </a:tabLst>
            </a:pPr>
            <a:r>
              <a:rPr lang="zh-CN" altLang="en-US" kern="100" dirty="0">
                <a:solidFill>
                  <a:schemeClr val="bg1"/>
                </a:solidFill>
                <a:latin typeface="+mj-ea"/>
                <a:ea typeface="+mj-ea"/>
                <a:cs typeface="Courier New" panose="02070309020205020404" pitchFamily="49" charset="0"/>
              </a:rPr>
              <a:t>返回</a:t>
            </a:r>
          </a:p>
        </p:txBody>
      </p:sp>
    </p:spTree>
    <p:extLst>
      <p:ext uri="{BB962C8B-B14F-4D97-AF65-F5344CB8AC3E}">
        <p14:creationId xmlns:p14="http://schemas.microsoft.com/office/powerpoint/2010/main" val="161475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850900"/>
            <a:ext cx="12192001" cy="3306292"/>
            <a:chOff x="0" y="1850900"/>
            <a:chExt cx="12192001" cy="3306292"/>
          </a:xfrm>
        </p:grpSpPr>
        <p:pic>
          <p:nvPicPr>
            <p:cNvPr id="9" name="图片 8"/>
            <p:cNvPicPr>
              <a:picLocks noChangeAspect="1"/>
            </p:cNvPicPr>
            <p:nvPr/>
          </p:nvPicPr>
          <p:blipFill>
            <a:blip r:embed="rId2"/>
            <a:stretch>
              <a:fillRect/>
            </a:stretch>
          </p:blipFill>
          <p:spPr>
            <a:xfrm>
              <a:off x="0" y="1850900"/>
              <a:ext cx="12192000" cy="3306292"/>
            </a:xfrm>
            <a:prstGeom prst="rect">
              <a:avLst/>
            </a:prstGeom>
          </p:spPr>
        </p:pic>
        <p:pic>
          <p:nvPicPr>
            <p:cNvPr id="10" name="图片 9"/>
            <p:cNvPicPr>
              <a:picLocks noChangeAspect="1"/>
            </p:cNvPicPr>
            <p:nvPr/>
          </p:nvPicPr>
          <p:blipFill>
            <a:blip r:embed="rId3"/>
            <a:stretch>
              <a:fillRect/>
            </a:stretch>
          </p:blipFill>
          <p:spPr>
            <a:xfrm>
              <a:off x="10272464" y="3305484"/>
              <a:ext cx="1919537" cy="1788799"/>
            </a:xfrm>
            <a:prstGeom prst="rect">
              <a:avLst/>
            </a:prstGeom>
          </p:spPr>
        </p:pic>
      </p:grpSp>
      <p:sp>
        <p:nvSpPr>
          <p:cNvPr id="13" name="文本框 12">
            <a:extLst>
              <a:ext uri="{FF2B5EF4-FFF2-40B4-BE49-F238E27FC236}">
                <a16:creationId xmlns:a16="http://schemas.microsoft.com/office/drawing/2014/main" xmlns="" id="{C03048A7-E3A6-3A41-AE40-D749B06A0787}"/>
              </a:ext>
            </a:extLst>
          </p:cNvPr>
          <p:cNvSpPr txBox="1"/>
          <p:nvPr/>
        </p:nvSpPr>
        <p:spPr>
          <a:xfrm>
            <a:off x="3504729" y="3573016"/>
            <a:ext cx="5182542" cy="360040"/>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 altLang="zh-CN" sz="2800" b="0" i="0" u="none" strike="noStrike" kern="0" cap="none" spc="0" normalizeH="0" baseline="0" noProof="0" dirty="0" smtClean="0">
              <a:ln>
                <a:noFill/>
              </a:ln>
              <a:solidFill>
                <a:prstClr val="white"/>
              </a:solidFill>
              <a:effectLst/>
              <a:uLnTx/>
              <a:uFillTx/>
            </a:endParaRPr>
          </a:p>
        </p:txBody>
      </p:sp>
      <p:sp>
        <p:nvSpPr>
          <p:cNvPr id="14" name="文本框 13">
            <a:extLst>
              <a:ext uri="{FF2B5EF4-FFF2-40B4-BE49-F238E27FC236}">
                <a16:creationId xmlns:a16="http://schemas.microsoft.com/office/drawing/2014/main" xmlns="" id="{EA17DC6A-E188-E641-8772-276D9A5EFC0B}"/>
              </a:ext>
            </a:extLst>
          </p:cNvPr>
          <p:cNvSpPr txBox="1"/>
          <p:nvPr/>
        </p:nvSpPr>
        <p:spPr>
          <a:xfrm>
            <a:off x="4428373" y="2647845"/>
            <a:ext cx="3335255" cy="457186"/>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6000" b="0" i="0" u="none" strike="noStrike" kern="0" cap="none" spc="0" normalizeH="0" baseline="0" noProof="0" dirty="0" smtClean="0">
              <a:ln>
                <a:noFill/>
              </a:ln>
              <a:solidFill>
                <a:prstClr val="black"/>
              </a:solidFill>
              <a:effectLst/>
              <a:uLnTx/>
              <a:uFillTx/>
              <a:latin typeface="DOUYU Font" pitchFamily="2" charset="-122"/>
              <a:ea typeface="DOUYU Font" pitchFamily="2" charset="-122"/>
            </a:endParaRPr>
          </a:p>
        </p:txBody>
      </p:sp>
      <p:pic>
        <p:nvPicPr>
          <p:cNvPr id="15" name="图片 14"/>
          <p:cNvPicPr>
            <a:picLocks noChangeAspect="1"/>
          </p:cNvPicPr>
          <p:nvPr/>
        </p:nvPicPr>
        <p:blipFill>
          <a:blip r:embed="rId4"/>
          <a:stretch>
            <a:fillRect/>
          </a:stretch>
        </p:blipFill>
        <p:spPr>
          <a:xfrm>
            <a:off x="262315" y="138704"/>
            <a:ext cx="2737341" cy="457240"/>
          </a:xfrm>
          <a:prstGeom prst="rect">
            <a:avLst/>
          </a:prstGeom>
        </p:spPr>
      </p:pic>
    </p:spTree>
    <p:extLst>
      <p:ext uri="{BB962C8B-B14F-4D97-AF65-F5344CB8AC3E}">
        <p14:creationId xmlns:p14="http://schemas.microsoft.com/office/powerpoint/2010/main" val="3023824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834946"/>
            <a:ext cx="11412000" cy="3970318"/>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对于反应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先形成活化络合物</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[O—N</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，原有的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键部分地破裂，新的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键部分地形成，最后旧键完全破裂，新键形成，转变为生成物分子。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反应过程可表示为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O—N—O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O—N</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C—O</a:t>
            </a:r>
            <a:r>
              <a:rPr lang="en-US" altLang="zh-CN" sz="2400" kern="100" spc="-6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N—O</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O—C—O</a:t>
            </a:r>
            <a:endParaRPr lang="en-US"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400" kern="100" dirty="0">
                <a:latin typeface="Times New Roman" panose="02020603050405020304" pitchFamily="18" charset="0"/>
                <a:ea typeface="微软雅黑" panose="020B0503020204020204" pitchFamily="34" charset="-122"/>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en-US" altLang="zh-CN" sz="2400" kern="100" dirty="0">
                <a:latin typeface="Times New Roman" panose="02020603050405020304" pitchFamily="18" charset="0"/>
                <a:ea typeface="微软雅黑" panose="020B0503020204020204" pitchFamily="34" charset="-122"/>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反应过程能量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图</a:t>
            </a:r>
            <a:endPar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endParaRPr>
          </a:p>
        </p:txBody>
      </p:sp>
      <p:pic>
        <p:nvPicPr>
          <p:cNvPr id="3" name="图片 2"/>
          <p:cNvPicPr>
            <a:picLocks noChangeAspect="1"/>
          </p:cNvPicPr>
          <p:nvPr/>
        </p:nvPicPr>
        <p:blipFill>
          <a:blip r:embed="rId2">
            <a:clrChange>
              <a:clrFrom>
                <a:srgbClr val="FFFFFF"/>
              </a:clrFrom>
              <a:clrTo>
                <a:srgbClr val="FFFFFF">
                  <a:alpha val="0"/>
                </a:srgbClr>
              </a:clrTo>
            </a:clrChange>
          </a:blip>
          <a:stretch>
            <a:fillRect/>
          </a:stretch>
        </p:blipFill>
        <p:spPr>
          <a:xfrm>
            <a:off x="2801050" y="4285396"/>
            <a:ext cx="494394" cy="170399"/>
          </a:xfrm>
          <a:prstGeom prst="rect">
            <a:avLst/>
          </a:prstGeom>
        </p:spPr>
      </p:pic>
      <p:pic>
        <p:nvPicPr>
          <p:cNvPr id="5" name="Picture 2" descr="102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6673" y="3170765"/>
            <a:ext cx="4014977" cy="296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76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2004080"/>
            <a:ext cx="11412000" cy="2862322"/>
          </a:xfrm>
          <a:prstGeom prst="rect">
            <a:avLst/>
          </a:prstGeom>
        </p:spPr>
        <p:txBody>
          <a:bodyPr wrap="square">
            <a:spAutoFit/>
          </a:bodyPr>
          <a:lstStyle/>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图示</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释义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表示</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正反应的活化能；</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表示</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逆反应的活化能；</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反应的焓变</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u="sng"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一般来说，</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E</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越</a:t>
            </a:r>
            <a:r>
              <a:rPr lang="en-US" altLang="zh-CN" sz="2400" u="sng"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反应速率越快，反应越易进行。</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 name="Picture 2" descr="102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11839" y="2097326"/>
            <a:ext cx="3686479" cy="272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121045" y="3671151"/>
            <a:ext cx="1255472" cy="461665"/>
          </a:xfrm>
          <a:prstGeom prst="rect">
            <a:avLst/>
          </a:prstGeom>
        </p:spPr>
        <p:txBody>
          <a:bodyPr wrap="none">
            <a:spAutoFit/>
          </a:bodyPr>
          <a:lstStyle/>
          <a:p>
            <a:r>
              <a:rPr lang="en-US" altLang="zh-CN" sz="2400" i="1" kern="100" dirty="0" smtClean="0">
                <a:solidFill>
                  <a:srgbClr val="C00000"/>
                </a:solidFill>
                <a:latin typeface="Times New Roman" panose="02020603050405020304" pitchFamily="18" charset="0"/>
                <a:ea typeface="宋体" panose="02010600030101010101" pitchFamily="2" charset="-122"/>
              </a:rPr>
              <a:t>E</a:t>
            </a:r>
            <a:r>
              <a:rPr lang="en-US" altLang="zh-CN" sz="2400" kern="100" baseline="-25000" dirty="0" smtClean="0">
                <a:solidFill>
                  <a:srgbClr val="C00000"/>
                </a:solidFill>
                <a:latin typeface="Times New Roman" panose="02020603050405020304" pitchFamily="18" charset="0"/>
                <a:ea typeface="宋体" panose="02010600030101010101" pitchFamily="2" charset="-122"/>
              </a:rPr>
              <a:t>a1</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smtClean="0">
                <a:solidFill>
                  <a:srgbClr val="C00000"/>
                </a:solidFill>
                <a:latin typeface="Times New Roman" panose="02020603050405020304" pitchFamily="18" charset="0"/>
                <a:ea typeface="宋体" panose="02010600030101010101" pitchFamily="2" charset="-122"/>
              </a:rPr>
              <a:t>E</a:t>
            </a:r>
            <a:r>
              <a:rPr lang="en-US" altLang="zh-CN" sz="2400" kern="100" baseline="-25000" dirty="0" smtClean="0">
                <a:solidFill>
                  <a:srgbClr val="C00000"/>
                </a:solidFill>
                <a:latin typeface="Times New Roman" panose="02020603050405020304" pitchFamily="18" charset="0"/>
                <a:ea typeface="宋体" panose="02010600030101010101" pitchFamily="2" charset="-122"/>
              </a:rPr>
              <a:t>a2</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802244" y="2564904"/>
            <a:ext cx="566181" cy="461665"/>
          </a:xfrm>
          <a:prstGeom prst="rect">
            <a:avLst/>
          </a:prstGeom>
        </p:spPr>
        <p:txBody>
          <a:bodyPr wrap="none">
            <a:spAutoFit/>
          </a:bodyPr>
          <a:lstStyle/>
          <a:p>
            <a:r>
              <a:rPr lang="en-US" altLang="zh-CN" sz="2400" i="1" kern="100" dirty="0">
                <a:solidFill>
                  <a:srgbClr val="C00000"/>
                </a:solidFill>
                <a:latin typeface="Times New Roman" panose="02020603050405020304" pitchFamily="18" charset="0"/>
                <a:ea typeface="宋体" panose="02010600030101010101" pitchFamily="2" charset="-122"/>
              </a:rPr>
              <a:t>E</a:t>
            </a:r>
            <a:r>
              <a:rPr lang="en-US" altLang="zh-CN" sz="2400" kern="100" baseline="-25000" dirty="0">
                <a:solidFill>
                  <a:srgbClr val="C00000"/>
                </a:solidFill>
                <a:latin typeface="Times New Roman" panose="02020603050405020304" pitchFamily="18" charset="0"/>
                <a:ea typeface="宋体" panose="02010600030101010101" pitchFamily="2" charset="-122"/>
              </a:rPr>
              <a:t>a1</a:t>
            </a:r>
            <a:endParaRPr lang="zh-CN" altLang="en-US" dirty="0"/>
          </a:p>
        </p:txBody>
      </p:sp>
      <p:sp>
        <p:nvSpPr>
          <p:cNvPr id="7" name="矩形 6"/>
          <p:cNvSpPr/>
          <p:nvPr/>
        </p:nvSpPr>
        <p:spPr>
          <a:xfrm>
            <a:off x="802894" y="3122871"/>
            <a:ext cx="566181" cy="461665"/>
          </a:xfrm>
          <a:prstGeom prst="rect">
            <a:avLst/>
          </a:prstGeom>
        </p:spPr>
        <p:txBody>
          <a:bodyPr wrap="none">
            <a:spAutoFit/>
          </a:bodyPr>
          <a:lstStyle/>
          <a:p>
            <a:r>
              <a:rPr lang="en-US" altLang="zh-CN" sz="2400" i="1" kern="100" dirty="0">
                <a:solidFill>
                  <a:srgbClr val="C00000"/>
                </a:solidFill>
                <a:latin typeface="Times New Roman" panose="02020603050405020304" pitchFamily="18" charset="0"/>
                <a:ea typeface="宋体" panose="02010600030101010101" pitchFamily="2" charset="-122"/>
              </a:rPr>
              <a:t>E</a:t>
            </a:r>
            <a:r>
              <a:rPr lang="en-US" altLang="zh-CN" sz="2400" kern="100" baseline="-25000" dirty="0">
                <a:solidFill>
                  <a:srgbClr val="C00000"/>
                </a:solidFill>
                <a:latin typeface="Times New Roman" panose="02020603050405020304" pitchFamily="18" charset="0"/>
                <a:ea typeface="宋体" panose="02010600030101010101" pitchFamily="2" charset="-122"/>
              </a:rPr>
              <a:t>a2</a:t>
            </a:r>
            <a:endParaRPr lang="zh-CN" altLang="en-US" dirty="0"/>
          </a:p>
        </p:txBody>
      </p:sp>
      <p:sp>
        <p:nvSpPr>
          <p:cNvPr id="9" name="矩形 8"/>
          <p:cNvSpPr/>
          <p:nvPr/>
        </p:nvSpPr>
        <p:spPr>
          <a:xfrm>
            <a:off x="2999656" y="4254770"/>
            <a:ext cx="492443"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小</a:t>
            </a:r>
            <a:endParaRPr lang="zh-CN" altLang="en-US"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4954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Lst>
  </p:timing>
</p:sld>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12550</TotalTime>
  <Words>6296</Words>
  <Application>Microsoft Office PowerPoint</Application>
  <PresentationFormat>宽屏</PresentationFormat>
  <Paragraphs>938</Paragraphs>
  <Slides>78</Slides>
  <Notes>0</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2</vt:i4>
      </vt:variant>
      <vt:variant>
        <vt:lpstr>幻灯片标题</vt:lpstr>
      </vt:variant>
      <vt:variant>
        <vt:i4>78</vt:i4>
      </vt:variant>
    </vt:vector>
  </HeadingPairs>
  <TitlesOfParts>
    <vt:vector size="97" baseType="lpstr">
      <vt:lpstr>DOUYU Font</vt:lpstr>
      <vt:lpstr>KaiTi</vt:lpstr>
      <vt:lpstr>MS Mincho</vt:lpstr>
      <vt:lpstr>方正仿宋简体</vt:lpstr>
      <vt:lpstr>黑体</vt:lpstr>
      <vt:lpstr>华文细黑</vt:lpstr>
      <vt:lpstr>楷体</vt:lpstr>
      <vt:lpstr>楷体_GB2312</vt:lpstr>
      <vt:lpstr>宋体</vt:lpstr>
      <vt:lpstr>微软雅黑</vt:lpstr>
      <vt:lpstr>Arial</vt:lpstr>
      <vt:lpstr>Book Antiqua</vt:lpstr>
      <vt:lpstr>Calibri</vt:lpstr>
      <vt:lpstr>Courier New</vt:lpstr>
      <vt:lpstr>Times New Roman</vt:lpstr>
      <vt:lpstr>ZBFH</vt:lpstr>
      <vt:lpstr>Office 主题​​</vt:lpstr>
      <vt:lpstr>文档</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784</cp:revision>
  <dcterms:created xsi:type="dcterms:W3CDTF">2021-11-07T03:17:42Z</dcterms:created>
  <dcterms:modified xsi:type="dcterms:W3CDTF">2024-03-07T05:40:48Z</dcterms:modified>
</cp:coreProperties>
</file>